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notesSlides/notesSlide1.xml" ContentType="application/vnd.openxmlformats-officedocument.presentationml.notesSlide+xml"/>
  <Override PartName="/ppt/tags/tag4.xml" ContentType="application/vnd.openxmlformats-officedocument.presentationml.tags+xml"/>
  <Override PartName="/ppt/notesSlides/notesSlide2.xml" ContentType="application/vnd.openxmlformats-officedocument.presentationml.notesSlide+xml"/>
  <Override PartName="/ppt/tags/tag5.xml" ContentType="application/vnd.openxmlformats-officedocument.presentationml.tags+xml"/>
  <Override PartName="/ppt/notesSlides/notesSlide3.xml" ContentType="application/vnd.openxmlformats-officedocument.presentationml.notesSlide+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notesSlides/notesSlide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notesSlides/notesSlide5.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notesSlides/notesSlide6.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notesSlides/notesSlide7.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notesSlides/notesSlide8.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notesSlides/notesSlide9.xml" ContentType="application/vnd.openxmlformats-officedocument.presentationml.notesSl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notesSlides/notesSlide10.xml" ContentType="application/vnd.openxmlformats-officedocument.presentationml.notesSlid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notesSlides/notesSlide11.xml" ContentType="application/vnd.openxmlformats-officedocument.presentationml.notesSlid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notesSlides/notesSlide12.xml" ContentType="application/vnd.openxmlformats-officedocument.presentationml.notesSlid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notesSlides/notesSlide13.xml" ContentType="application/vnd.openxmlformats-officedocument.presentationml.notesSlide+xml"/>
  <Override PartName="/ppt/charts/chart14.xml" ContentType="application/vnd.openxmlformats-officedocument.drawingml.chart+xml"/>
  <Override PartName="/ppt/charts/style14.xml" ContentType="application/vnd.ms-office.chartstyle+xml"/>
  <Override PartName="/ppt/charts/colors14.xml" ContentType="application/vnd.ms-office.chartcolorstyle+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notesSlides/notesSlide14.xml" ContentType="application/vnd.openxmlformats-officedocument.presentationml.notesSlide+xml"/>
  <Override PartName="/ppt/charts/chart15.xml" ContentType="application/vnd.openxmlformats-officedocument.drawingml.chart+xml"/>
  <Override PartName="/ppt/charts/style15.xml" ContentType="application/vnd.ms-office.chartstyle+xml"/>
  <Override PartName="/ppt/charts/colors15.xml" ContentType="application/vnd.ms-office.chartcolorstyle+xml"/>
  <Override PartName="/ppt/charts/chart16.xml" ContentType="application/vnd.openxmlformats-officedocument.drawingml.chart+xml"/>
  <Override PartName="/ppt/charts/style16.xml" ContentType="application/vnd.ms-office.chartstyle+xml"/>
  <Override PartName="/ppt/charts/colors16.xml" ContentType="application/vnd.ms-office.chartcolorstyle+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notesSlides/notesSlide15.xml" ContentType="application/vnd.openxmlformats-officedocument.presentationml.notesSlide+xml"/>
  <Override PartName="/ppt/charts/chart17.xml" ContentType="application/vnd.openxmlformats-officedocument.drawingml.chart+xml"/>
  <Override PartName="/ppt/charts/style17.xml" ContentType="application/vnd.ms-office.chartstyle+xml"/>
  <Override PartName="/ppt/charts/colors17.xml" ContentType="application/vnd.ms-office.chartcolorstyle+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notesSlides/notesSlide16.xml" ContentType="application/vnd.openxmlformats-officedocument.presentationml.notesSlide+xml"/>
  <Override PartName="/ppt/charts/chart18.xml" ContentType="application/vnd.openxmlformats-officedocument.drawingml.chart+xml"/>
  <Override PartName="/ppt/charts/style18.xml" ContentType="application/vnd.ms-office.chartstyle+xml"/>
  <Override PartName="/ppt/charts/colors18.xml" ContentType="application/vnd.ms-office.chartcolorstyle+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notesSlides/notesSlide17.xml" ContentType="application/vnd.openxmlformats-officedocument.presentationml.notesSlide+xml"/>
  <Override PartName="/ppt/charts/chart19.xml" ContentType="application/vnd.openxmlformats-officedocument.drawingml.chart+xml"/>
  <Override PartName="/ppt/charts/style19.xml" ContentType="application/vnd.ms-office.chartstyle+xml"/>
  <Override PartName="/ppt/charts/colors19.xml" ContentType="application/vnd.ms-office.chartcolorstyle+xml"/>
  <Override PartName="/ppt/charts/chart20.xml" ContentType="application/vnd.openxmlformats-officedocument.drawingml.chart+xml"/>
  <Override PartName="/ppt/charts/style20.xml" ContentType="application/vnd.ms-office.chartstyle+xml"/>
  <Override PartName="/ppt/charts/colors20.xml" ContentType="application/vnd.ms-office.chartcolorstyle+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notesSlides/notesSlide18.xml" ContentType="application/vnd.openxmlformats-officedocument.presentationml.notesSlide+xml"/>
  <Override PartName="/ppt/charts/chart21.xml" ContentType="application/vnd.openxmlformats-officedocument.drawingml.chart+xml"/>
  <Override PartName="/ppt/charts/style21.xml" ContentType="application/vnd.ms-office.chartstyle+xml"/>
  <Override PartName="/ppt/charts/colors21.xml" ContentType="application/vnd.ms-office.chartcolorstyle+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notesSlides/notesSlide19.xml" ContentType="application/vnd.openxmlformats-officedocument.presentationml.notesSlide+xml"/>
  <Override PartName="/ppt/charts/chart22.xml" ContentType="application/vnd.openxmlformats-officedocument.drawingml.chart+xml"/>
  <Override PartName="/ppt/charts/style22.xml" ContentType="application/vnd.ms-office.chartstyle+xml"/>
  <Override PartName="/ppt/charts/colors22.xml" ContentType="application/vnd.ms-office.chartcolorstyle+xml"/>
  <Override PartName="/ppt/charts/chart23.xml" ContentType="application/vnd.openxmlformats-officedocument.drawingml.chart+xml"/>
  <Override PartName="/ppt/charts/style23.xml" ContentType="application/vnd.ms-office.chartstyle+xml"/>
  <Override PartName="/ppt/charts/colors23.xml" ContentType="application/vnd.ms-office.chartcolorstyle+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notesSlides/notesSlide20.xml" ContentType="application/vnd.openxmlformats-officedocument.presentationml.notesSlide+xml"/>
  <Override PartName="/ppt/charts/chart24.xml" ContentType="application/vnd.openxmlformats-officedocument.drawingml.chart+xml"/>
  <Override PartName="/ppt/charts/style24.xml" ContentType="application/vnd.ms-office.chartstyle+xml"/>
  <Override PartName="/ppt/charts/colors24.xml" ContentType="application/vnd.ms-office.chartcolorstyle+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notesSlides/notesSlide21.xml" ContentType="application/vnd.openxmlformats-officedocument.presentationml.notesSlide+xml"/>
  <Override PartName="/ppt/charts/chart25.xml" ContentType="application/vnd.openxmlformats-officedocument.drawingml.chart+xml"/>
  <Override PartName="/ppt/charts/style25.xml" ContentType="application/vnd.ms-office.chartstyle+xml"/>
  <Override PartName="/ppt/charts/colors25.xml" ContentType="application/vnd.ms-office.chartcolorstyle+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notesSlides/notesSlide22.xml" ContentType="application/vnd.openxmlformats-officedocument.presentationml.notesSlide+xml"/>
  <Override PartName="/ppt/charts/chart26.xml" ContentType="application/vnd.openxmlformats-officedocument.drawingml.chart+xml"/>
  <Override PartName="/ppt/charts/style26.xml" ContentType="application/vnd.ms-office.chartstyle+xml"/>
  <Override PartName="/ppt/charts/colors26.xml" ContentType="application/vnd.ms-office.chartcolorstyle+xml"/>
  <Override PartName="/ppt/tags/tag139.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notesSlides/notesSlide23.xml" ContentType="application/vnd.openxmlformats-officedocument.presentationml.notesSlide+xml"/>
  <Override PartName="/ppt/charts/chart27.xml" ContentType="application/vnd.openxmlformats-officedocument.drawingml.chart+xml"/>
  <Override PartName="/ppt/charts/style27.xml" ContentType="application/vnd.ms-office.chartstyle+xml"/>
  <Override PartName="/ppt/charts/colors27.xml" ContentType="application/vnd.ms-office.chartcolorstyle+xml"/>
  <Override PartName="/ppt/charts/chart28.xml" ContentType="application/vnd.openxmlformats-officedocument.drawingml.chart+xml"/>
  <Override PartName="/ppt/charts/style28.xml" ContentType="application/vnd.ms-office.chartstyle+xml"/>
  <Override PartName="/ppt/charts/colors28.xml" ContentType="application/vnd.ms-office.chartcolorstyle+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notesSlides/notesSlide24.xml" ContentType="application/vnd.openxmlformats-officedocument.presentationml.notesSlide+xml"/>
  <Override PartName="/ppt/charts/chart29.xml" ContentType="application/vnd.openxmlformats-officedocument.drawingml.chart+xml"/>
  <Override PartName="/ppt/charts/style29.xml" ContentType="application/vnd.ms-office.chartstyle+xml"/>
  <Override PartName="/ppt/charts/colors29.xml" ContentType="application/vnd.ms-office.chartcolorstyle+xml"/>
  <Override PartName="/ppt/charts/chart30.xml" ContentType="application/vnd.openxmlformats-officedocument.drawingml.chart+xml"/>
  <Override PartName="/ppt/charts/style30.xml" ContentType="application/vnd.ms-office.chartstyle+xml"/>
  <Override PartName="/ppt/charts/colors30.xml" ContentType="application/vnd.ms-office.chartcolorstyle+xml"/>
  <Override PartName="/ppt/charts/chart31.xml" ContentType="application/vnd.openxmlformats-officedocument.drawingml.chart+xml"/>
  <Override PartName="/ppt/charts/style31.xml" ContentType="application/vnd.ms-office.chartstyle+xml"/>
  <Override PartName="/ppt/charts/colors31.xml" ContentType="application/vnd.ms-office.chartcolorstyle+xml"/>
  <Override PartName="/ppt/tags/tag158.xml" ContentType="application/vnd.openxmlformats-officedocument.presentationml.tags+xml"/>
  <Override PartName="/ppt/tags/tag159.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notesSlides/notesSlide25.xml" ContentType="application/vnd.openxmlformats-officedocument.presentationml.notesSlide+xml"/>
  <Override PartName="/ppt/charts/chart32.xml" ContentType="application/vnd.openxmlformats-officedocument.drawingml.chart+xml"/>
  <Override PartName="/ppt/charts/style32.xml" ContentType="application/vnd.ms-office.chartstyle+xml"/>
  <Override PartName="/ppt/charts/colors32.xml" ContentType="application/vnd.ms-office.chartcolorstyle+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notesSlides/notesSlide26.xml" ContentType="application/vnd.openxmlformats-officedocument.presentationml.notesSlide+xml"/>
  <Override PartName="/ppt/charts/chart33.xml" ContentType="application/vnd.openxmlformats-officedocument.drawingml.chart+xml"/>
  <Override PartName="/ppt/charts/style33.xml" ContentType="application/vnd.ms-office.chartstyle+xml"/>
  <Override PartName="/ppt/charts/colors33.xml" ContentType="application/vnd.ms-office.chartcolorstyle+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notesSlides/notesSlide27.xml" ContentType="application/vnd.openxmlformats-officedocument.presentationml.notesSlide+xml"/>
  <Override PartName="/ppt/charts/chart34.xml" ContentType="application/vnd.openxmlformats-officedocument.drawingml.chart+xml"/>
  <Override PartName="/ppt/charts/style34.xml" ContentType="application/vnd.ms-office.chartstyle+xml"/>
  <Override PartName="/ppt/charts/colors34.xml" ContentType="application/vnd.ms-office.chartcolorstyle+xml"/>
  <Override PartName="/ppt/charts/chart35.xml" ContentType="application/vnd.openxmlformats-officedocument.drawingml.chart+xml"/>
  <Override PartName="/ppt/charts/style35.xml" ContentType="application/vnd.ms-office.chartstyle+xml"/>
  <Override PartName="/ppt/charts/colors35.xml" ContentType="application/vnd.ms-office.chartcolorstyle+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0.xml" ContentType="application/vnd.openxmlformats-officedocument.presentationml.tags+xml"/>
  <Override PartName="/ppt/notesSlides/notesSlide28.xml" ContentType="application/vnd.openxmlformats-officedocument.presentationml.notesSlide+xml"/>
  <Override PartName="/ppt/charts/chart36.xml" ContentType="application/vnd.openxmlformats-officedocument.drawingml.chart+xml"/>
  <Override PartName="/ppt/charts/style36.xml" ContentType="application/vnd.ms-office.chartstyle+xml"/>
  <Override PartName="/ppt/charts/colors36.xml" ContentType="application/vnd.ms-office.chartcolorstyle+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notesSlides/notesSlide29.xml" ContentType="application/vnd.openxmlformats-officedocument.presentationml.notesSlide+xml"/>
  <Override PartName="/ppt/charts/chart37.xml" ContentType="application/vnd.openxmlformats-officedocument.drawingml.chart+xml"/>
  <Override PartName="/ppt/charts/style37.xml" ContentType="application/vnd.ms-office.chartstyle+xml"/>
  <Override PartName="/ppt/charts/colors37.xml" ContentType="application/vnd.ms-office.chartcolorstyle+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notesSlides/notesSlide30.xml" ContentType="application/vnd.openxmlformats-officedocument.presentationml.notesSlide+xml"/>
  <Override PartName="/ppt/charts/chart38.xml" ContentType="application/vnd.openxmlformats-officedocument.drawingml.chart+xml"/>
  <Override PartName="/ppt/charts/style38.xml" ContentType="application/vnd.ms-office.chartstyle+xml"/>
  <Override PartName="/ppt/charts/colors38.xml" ContentType="application/vnd.ms-office.chartcolorstyle+xml"/>
  <Override PartName="/ppt/drawings/drawing1.xml" ContentType="application/vnd.openxmlformats-officedocument.drawingml.chartshapes+xml"/>
  <Override PartName="/ppt/charts/chart39.xml" ContentType="application/vnd.openxmlformats-officedocument.drawingml.chart+xml"/>
  <Override PartName="/ppt/charts/style39.xml" ContentType="application/vnd.ms-office.chartstyle+xml"/>
  <Override PartName="/ppt/charts/colors39.xml" ContentType="application/vnd.ms-office.chartcolorstyle+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00.xml" ContentType="application/vnd.openxmlformats-officedocument.presentationml.tags+xml"/>
  <Override PartName="/ppt/notesSlides/notesSlide31.xml" ContentType="application/vnd.openxmlformats-officedocument.presentationml.notesSlide+xml"/>
  <Override PartName="/ppt/charts/chart40.xml" ContentType="application/vnd.openxmlformats-officedocument.drawingml.chart+xml"/>
  <Override PartName="/ppt/charts/style40.xml" ContentType="application/vnd.ms-office.chartstyle+xml"/>
  <Override PartName="/ppt/charts/colors40.xml" ContentType="application/vnd.ms-office.chartcolorstyle+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notesSlides/notesSlide32.xml" ContentType="application/vnd.openxmlformats-officedocument.presentationml.notesSlide+xml"/>
  <Override PartName="/ppt/charts/chart41.xml" ContentType="application/vnd.openxmlformats-officedocument.drawingml.chart+xml"/>
  <Override PartName="/ppt/charts/style41.xml" ContentType="application/vnd.ms-office.chartstyle+xml"/>
  <Override PartName="/ppt/charts/colors41.xml" ContentType="application/vnd.ms-office.chartcolorstyle+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notesSlides/notesSlide33.xml" ContentType="application/vnd.openxmlformats-officedocument.presentationml.notesSlide+xml"/>
  <Override PartName="/ppt/charts/chart42.xml" ContentType="application/vnd.openxmlformats-officedocument.drawingml.chart+xml"/>
  <Override PartName="/ppt/charts/style42.xml" ContentType="application/vnd.ms-office.chartstyle+xml"/>
  <Override PartName="/ppt/charts/colors42.xml" ContentType="application/vnd.ms-office.chartcolorstyle+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notesSlides/notesSlide34.xml" ContentType="application/vnd.openxmlformats-officedocument.presentationml.notesSlide+xml"/>
  <Override PartName="/ppt/charts/chart43.xml" ContentType="application/vnd.openxmlformats-officedocument.drawingml.chart+xml"/>
  <Override PartName="/ppt/charts/style43.xml" ContentType="application/vnd.ms-office.chartstyle+xml"/>
  <Override PartName="/ppt/charts/colors43.xml" ContentType="application/vnd.ms-office.chartcolorstyle+xml"/>
  <Override PartName="/ppt/tags/tag218.xml" ContentType="application/vnd.openxmlformats-officedocument.presentationml.tags+xml"/>
  <Override PartName="/ppt/tags/tag219.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notesSlides/notesSlide35.xml" ContentType="application/vnd.openxmlformats-officedocument.presentationml.notesSlide+xml"/>
  <Override PartName="/ppt/charts/chart44.xml" ContentType="application/vnd.openxmlformats-officedocument.drawingml.chart+xml"/>
  <Override PartName="/ppt/charts/style44.xml" ContentType="application/vnd.ms-office.chartstyle+xml"/>
  <Override PartName="/ppt/charts/colors44.xml" ContentType="application/vnd.ms-office.chartcolorstyle+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notesSlides/notesSlide36.xml" ContentType="application/vnd.openxmlformats-officedocument.presentationml.notesSlide+xml"/>
  <Override PartName="/ppt/charts/chart45.xml" ContentType="application/vnd.openxmlformats-officedocument.drawingml.chart+xml"/>
  <Override PartName="/ppt/charts/style45.xml" ContentType="application/vnd.ms-office.chartstyle+xml"/>
  <Override PartName="/ppt/charts/colors45.xml" ContentType="application/vnd.ms-office.chartcolorstyle+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notesSlides/notesSlide37.xml" ContentType="application/vnd.openxmlformats-officedocument.presentationml.notesSlide+xml"/>
  <Override PartName="/ppt/charts/chart46.xml" ContentType="application/vnd.openxmlformats-officedocument.drawingml.chart+xml"/>
  <Override PartName="/ppt/charts/style46.xml" ContentType="application/vnd.ms-office.chartstyle+xml"/>
  <Override PartName="/ppt/charts/colors46.xml" ContentType="application/vnd.ms-office.chartcolorstyle+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notesSlides/notesSlide38.xml" ContentType="application/vnd.openxmlformats-officedocument.presentationml.notesSlide+xml"/>
  <Override PartName="/ppt/charts/chart47.xml" ContentType="application/vnd.openxmlformats-officedocument.drawingml.chart+xml"/>
  <Override PartName="/ppt/charts/style47.xml" ContentType="application/vnd.ms-office.chartstyle+xml"/>
  <Override PartName="/ppt/charts/colors47.xml" ContentType="application/vnd.ms-office.chartcolorstyle+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0.xml" ContentType="application/vnd.openxmlformats-officedocument.presentationml.tags+xml"/>
  <Override PartName="/ppt/notesSlides/notesSlide39.xml" ContentType="application/vnd.openxmlformats-officedocument.presentationml.notesSlide+xml"/>
  <Override PartName="/ppt/charts/chart48.xml" ContentType="application/vnd.openxmlformats-officedocument.drawingml.chart+xml"/>
  <Override PartName="/ppt/charts/style48.xml" ContentType="application/vnd.ms-office.chartstyle+xml"/>
  <Override PartName="/ppt/charts/colors48.xml" ContentType="application/vnd.ms-office.chartcolorstyle+xml"/>
  <Override PartName="/ppt/charts/chart49.xml" ContentType="application/vnd.openxmlformats-officedocument.drawingml.chart+xml"/>
  <Override PartName="/ppt/charts/style49.xml" ContentType="application/vnd.ms-office.chartstyle+xml"/>
  <Override PartName="/ppt/charts/colors49.xml" ContentType="application/vnd.ms-office.chartcolorstyle+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notesSlides/notesSlide40.xml" ContentType="application/vnd.openxmlformats-officedocument.presentationml.notesSlide+xml"/>
  <Override PartName="/ppt/charts/chart50.xml" ContentType="application/vnd.openxmlformats-officedocument.drawingml.chart+xml"/>
  <Override PartName="/ppt/charts/style50.xml" ContentType="application/vnd.ms-office.chartstyle+xml"/>
  <Override PartName="/ppt/charts/colors50.xml" ContentType="application/vnd.ms-office.chartcolorstyle+xml"/>
  <Override PartName="/ppt/charts/chart51.xml" ContentType="application/vnd.openxmlformats-officedocument.drawingml.chart+xml"/>
  <Override PartName="/ppt/charts/style51.xml" ContentType="application/vnd.ms-office.chartstyle+xml"/>
  <Override PartName="/ppt/charts/colors51.xml" ContentType="application/vnd.ms-office.chartcolorstyle+xml"/>
  <Override PartName="/ppt/tags/tag260.xml" ContentType="application/vnd.openxmlformats-officedocument.presentationml.tags+xml"/>
  <Override PartName="/ppt/tags/tag261.xml" ContentType="application/vnd.openxmlformats-officedocument.presentationml.tags+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tags/tag266.xml" ContentType="application/vnd.openxmlformats-officedocument.presentationml.tags+xml"/>
  <Override PartName="/ppt/tags/tag267.xml" ContentType="application/vnd.openxmlformats-officedocument.presentationml.tags+xml"/>
  <Override PartName="/ppt/notesSlides/notesSlide41.xml" ContentType="application/vnd.openxmlformats-officedocument.presentationml.notesSlide+xml"/>
  <Override PartName="/ppt/charts/chart52.xml" ContentType="application/vnd.openxmlformats-officedocument.drawingml.chart+xml"/>
  <Override PartName="/ppt/charts/style52.xml" ContentType="application/vnd.ms-office.chartstyle+xml"/>
  <Override PartName="/ppt/charts/colors52.xml" ContentType="application/vnd.ms-office.chartcolorstyle+xml"/>
  <Override PartName="/ppt/charts/chart53.xml" ContentType="application/vnd.openxmlformats-officedocument.drawingml.chart+xml"/>
  <Override PartName="/ppt/charts/style53.xml" ContentType="application/vnd.ms-office.chartstyle+xml"/>
  <Override PartName="/ppt/charts/colors53.xml" ContentType="application/vnd.ms-office.chartcolorstyle+xml"/>
  <Override PartName="/ppt/tags/tag268.xml" ContentType="application/vnd.openxmlformats-officedocument.presentationml.tags+xml"/>
  <Override PartName="/ppt/tags/tag269.xml" ContentType="application/vnd.openxmlformats-officedocument.presentationml.tags+xml"/>
  <Override PartName="/ppt/tags/tag270.xml" ContentType="application/vnd.openxmlformats-officedocument.presentationml.tags+xml"/>
  <Override PartName="/ppt/tags/tag271.xml" ContentType="application/vnd.openxmlformats-officedocument.presentationml.tags+xml"/>
  <Override PartName="/ppt/tags/tag272.xml" ContentType="application/vnd.openxmlformats-officedocument.presentationml.tags+xml"/>
  <Override PartName="/ppt/tags/tag273.xml" ContentType="application/vnd.openxmlformats-officedocument.presentationml.tags+xml"/>
  <Override PartName="/ppt/notesSlides/notesSlide42.xml" ContentType="application/vnd.openxmlformats-officedocument.presentationml.notesSlide+xml"/>
  <Override PartName="/ppt/charts/chart54.xml" ContentType="application/vnd.openxmlformats-officedocument.drawingml.chart+xml"/>
  <Override PartName="/ppt/charts/style54.xml" ContentType="application/vnd.ms-office.chartstyle+xml"/>
  <Override PartName="/ppt/charts/colors54.xml" ContentType="application/vnd.ms-office.chartcolorstyle+xml"/>
  <Override PartName="/ppt/tags/tag274.xml" ContentType="application/vnd.openxmlformats-officedocument.presentationml.tags+xml"/>
  <Override PartName="/ppt/tags/tag275.xml" ContentType="application/vnd.openxmlformats-officedocument.presentationml.tags+xml"/>
  <Override PartName="/ppt/tags/tag276.xml" ContentType="application/vnd.openxmlformats-officedocument.presentationml.tags+xml"/>
  <Override PartName="/ppt/tags/tag277.xml" ContentType="application/vnd.openxmlformats-officedocument.presentationml.tags+xml"/>
  <Override PartName="/ppt/tags/tag278.xml" ContentType="application/vnd.openxmlformats-officedocument.presentationml.tags+xml"/>
  <Override PartName="/ppt/tags/tag279.xml" ContentType="application/vnd.openxmlformats-officedocument.presentationml.tags+xml"/>
  <Override PartName="/ppt/tags/tag280.xml" ContentType="application/vnd.openxmlformats-officedocument.presentationml.tags+xml"/>
  <Override PartName="/ppt/tags/tag281.xml" ContentType="application/vnd.openxmlformats-officedocument.presentationml.tags+xml"/>
  <Override PartName="/ppt/notesSlides/notesSlide43.xml" ContentType="application/vnd.openxmlformats-officedocument.presentationml.notesSlide+xml"/>
  <Override PartName="/ppt/charts/chart55.xml" ContentType="application/vnd.openxmlformats-officedocument.drawingml.chart+xml"/>
  <Override PartName="/ppt/charts/style55.xml" ContentType="application/vnd.ms-office.chartstyle+xml"/>
  <Override PartName="/ppt/charts/colors55.xml" ContentType="application/vnd.ms-office.chartcolorstyle+xml"/>
  <Override PartName="/ppt/charts/chart56.xml" ContentType="application/vnd.openxmlformats-officedocument.drawingml.chart+xml"/>
  <Override PartName="/ppt/charts/style56.xml" ContentType="application/vnd.ms-office.chartstyle+xml"/>
  <Override PartName="/ppt/charts/colors56.xml" ContentType="application/vnd.ms-office.chartcolorstyle+xml"/>
  <Override PartName="/ppt/tags/tag282.xml" ContentType="application/vnd.openxmlformats-officedocument.presentationml.tags+xml"/>
  <Override PartName="/ppt/tags/tag283.xml" ContentType="application/vnd.openxmlformats-officedocument.presentationml.tags+xml"/>
  <Override PartName="/ppt/tags/tag284.xml" ContentType="application/vnd.openxmlformats-officedocument.presentationml.tags+xml"/>
  <Override PartName="/ppt/tags/tag285.xml" ContentType="application/vnd.openxmlformats-officedocument.presentationml.tags+xml"/>
  <Override PartName="/ppt/tags/tag286.xml" ContentType="application/vnd.openxmlformats-officedocument.presentationml.tags+xml"/>
  <Override PartName="/ppt/tags/tag287.xml" ContentType="application/vnd.openxmlformats-officedocument.presentationml.tags+xml"/>
  <Override PartName="/ppt/tags/tag288.xml" ContentType="application/vnd.openxmlformats-officedocument.presentationml.tags+xml"/>
  <Override PartName="/ppt/tags/tag289.xml" ContentType="application/vnd.openxmlformats-officedocument.presentationml.tags+xml"/>
  <Override PartName="/ppt/tags/tag290.xml" ContentType="application/vnd.openxmlformats-officedocument.presentationml.tags+xml"/>
  <Override PartName="/ppt/notesSlides/notesSlide44.xml" ContentType="application/vnd.openxmlformats-officedocument.presentationml.notesSlide+xml"/>
  <Override PartName="/ppt/charts/chart57.xml" ContentType="application/vnd.openxmlformats-officedocument.drawingml.chart+xml"/>
  <Override PartName="/ppt/charts/style57.xml" ContentType="application/vnd.ms-office.chartstyle+xml"/>
  <Override PartName="/ppt/charts/colors57.xml" ContentType="application/vnd.ms-office.chartcolorstyle+xml"/>
  <Override PartName="/ppt/charts/chart58.xml" ContentType="application/vnd.openxmlformats-officedocument.drawingml.chart+xml"/>
  <Override PartName="/ppt/charts/style58.xml" ContentType="application/vnd.ms-office.chartstyle+xml"/>
  <Override PartName="/ppt/charts/colors58.xml" ContentType="application/vnd.ms-office.chartcolorstyle+xml"/>
  <Override PartName="/ppt/tags/tag291.xml" ContentType="application/vnd.openxmlformats-officedocument.presentationml.tags+xml"/>
  <Override PartName="/ppt/tags/tag292.xml" ContentType="application/vnd.openxmlformats-officedocument.presentationml.tags+xml"/>
  <Override PartName="/ppt/tags/tag293.xml" ContentType="application/vnd.openxmlformats-officedocument.presentationml.tags+xml"/>
  <Override PartName="/ppt/tags/tag294.xml" ContentType="application/vnd.openxmlformats-officedocument.presentationml.tags+xml"/>
  <Override PartName="/ppt/tags/tag295.xml" ContentType="application/vnd.openxmlformats-officedocument.presentationml.tags+xml"/>
  <Override PartName="/ppt/tags/tag296.xml" ContentType="application/vnd.openxmlformats-officedocument.presentationml.tags+xml"/>
  <Override PartName="/ppt/notesSlides/notesSlide45.xml" ContentType="application/vnd.openxmlformats-officedocument.presentationml.notesSlide+xml"/>
  <Override PartName="/ppt/charts/chart59.xml" ContentType="application/vnd.openxmlformats-officedocument.drawingml.chart+xml"/>
  <Override PartName="/ppt/charts/style59.xml" ContentType="application/vnd.ms-office.chartstyle+xml"/>
  <Override PartName="/ppt/charts/colors59.xml" ContentType="application/vnd.ms-office.chartcolorstyle+xml"/>
  <Override PartName="/ppt/tags/tag297.xml" ContentType="application/vnd.openxmlformats-officedocument.presentationml.tags+xml"/>
  <Override PartName="/ppt/tags/tag298.xml" ContentType="application/vnd.openxmlformats-officedocument.presentationml.tags+xml"/>
  <Override PartName="/ppt/tags/tag299.xml" ContentType="application/vnd.openxmlformats-officedocument.presentationml.tags+xml"/>
  <Override PartName="/ppt/tags/tag300.xml" ContentType="application/vnd.openxmlformats-officedocument.presentationml.tags+xml"/>
  <Override PartName="/ppt/tags/tag301.xml" ContentType="application/vnd.openxmlformats-officedocument.presentationml.tags+xml"/>
  <Override PartName="/ppt/tags/tag302.xml" ContentType="application/vnd.openxmlformats-officedocument.presentationml.tags+xml"/>
  <Override PartName="/ppt/tags/tag303.xml" ContentType="application/vnd.openxmlformats-officedocument.presentationml.tags+xml"/>
  <Override PartName="/ppt/tags/tag304.xml" ContentType="application/vnd.openxmlformats-officedocument.presentationml.tags+xml"/>
  <Override PartName="/ppt/tags/tag305.xml" ContentType="application/vnd.openxmlformats-officedocument.presentationml.tags+xml"/>
  <Override PartName="/ppt/notesSlides/notesSlide46.xml" ContentType="application/vnd.openxmlformats-officedocument.presentationml.notesSlide+xml"/>
  <Override PartName="/ppt/charts/chart60.xml" ContentType="application/vnd.openxmlformats-officedocument.drawingml.chart+xml"/>
  <Override PartName="/ppt/charts/style60.xml" ContentType="application/vnd.ms-office.chartstyle+xml"/>
  <Override PartName="/ppt/charts/colors60.xml" ContentType="application/vnd.ms-office.chartcolorstyle+xml"/>
  <Override PartName="/ppt/charts/chart61.xml" ContentType="application/vnd.openxmlformats-officedocument.drawingml.chart+xml"/>
  <Override PartName="/ppt/charts/style61.xml" ContentType="application/vnd.ms-office.chartstyle+xml"/>
  <Override PartName="/ppt/charts/colors61.xml" ContentType="application/vnd.ms-office.chartcolorstyle+xml"/>
  <Override PartName="/ppt/tags/tag306.xml" ContentType="application/vnd.openxmlformats-officedocument.presentationml.tags+xml"/>
  <Override PartName="/ppt/tags/tag307.xml" ContentType="application/vnd.openxmlformats-officedocument.presentationml.tags+xml"/>
  <Override PartName="/ppt/tags/tag308.xml" ContentType="application/vnd.openxmlformats-officedocument.presentationml.tags+xml"/>
  <Override PartName="/ppt/tags/tag309.xml" ContentType="application/vnd.openxmlformats-officedocument.presentationml.tags+xml"/>
  <Override PartName="/ppt/tags/tag310.xml" ContentType="application/vnd.openxmlformats-officedocument.presentationml.tags+xml"/>
  <Override PartName="/ppt/notesSlides/notesSlide47.xml" ContentType="application/vnd.openxmlformats-officedocument.presentationml.notesSlide+xml"/>
  <Override PartName="/ppt/charts/chart62.xml" ContentType="application/vnd.openxmlformats-officedocument.drawingml.chart+xml"/>
  <Override PartName="/ppt/charts/style62.xml" ContentType="application/vnd.ms-office.chartstyle+xml"/>
  <Override PartName="/ppt/charts/colors62.xml" ContentType="application/vnd.ms-office.chartcolorstyle+xml"/>
  <Override PartName="/ppt/tags/tag311.xml" ContentType="application/vnd.openxmlformats-officedocument.presentationml.tags+xml"/>
  <Override PartName="/ppt/tags/tag312.xml" ContentType="application/vnd.openxmlformats-officedocument.presentationml.tags+xml"/>
  <Override PartName="/ppt/tags/tag313.xml" ContentType="application/vnd.openxmlformats-officedocument.presentationml.tags+xml"/>
  <Override PartName="/ppt/tags/tag314.xml" ContentType="application/vnd.openxmlformats-officedocument.presentationml.tags+xml"/>
  <Override PartName="/ppt/tags/tag315.xml" ContentType="application/vnd.openxmlformats-officedocument.presentationml.tags+xml"/>
  <Override PartName="/ppt/notesSlides/notesSlide48.xml" ContentType="application/vnd.openxmlformats-officedocument.presentationml.notesSlide+xml"/>
  <Override PartName="/ppt/charts/chart63.xml" ContentType="application/vnd.openxmlformats-officedocument.drawingml.chart+xml"/>
  <Override PartName="/ppt/charts/style63.xml" ContentType="application/vnd.ms-office.chartstyle+xml"/>
  <Override PartName="/ppt/charts/colors63.xml" ContentType="application/vnd.ms-office.chartcolorstyle+xml"/>
  <Override PartName="/ppt/tags/tag316.xml" ContentType="application/vnd.openxmlformats-officedocument.presentationml.tags+xml"/>
  <Override PartName="/ppt/tags/tag317.xml" ContentType="application/vnd.openxmlformats-officedocument.presentationml.tags+xml"/>
  <Override PartName="/ppt/tags/tag318.xml" ContentType="application/vnd.openxmlformats-officedocument.presentationml.tags+xml"/>
  <Override PartName="/ppt/tags/tag319.xml" ContentType="application/vnd.openxmlformats-officedocument.presentationml.tags+xml"/>
  <Override PartName="/ppt/tags/tag320.xml" ContentType="application/vnd.openxmlformats-officedocument.presentationml.tags+xml"/>
  <Override PartName="/ppt/notesSlides/notesSlide49.xml" ContentType="application/vnd.openxmlformats-officedocument.presentationml.notesSlide+xml"/>
  <Override PartName="/ppt/charts/chart64.xml" ContentType="application/vnd.openxmlformats-officedocument.drawingml.chart+xml"/>
  <Override PartName="/ppt/charts/style64.xml" ContentType="application/vnd.ms-office.chartstyle+xml"/>
  <Override PartName="/ppt/charts/colors64.xml" ContentType="application/vnd.ms-office.chartcolorstyle+xml"/>
  <Override PartName="/ppt/tags/tag321.xml" ContentType="application/vnd.openxmlformats-officedocument.presentationml.tags+xml"/>
  <Override PartName="/ppt/tags/tag322.xml" ContentType="application/vnd.openxmlformats-officedocument.presentationml.tags+xml"/>
  <Override PartName="/ppt/tags/tag323.xml" ContentType="application/vnd.openxmlformats-officedocument.presentationml.tags+xml"/>
  <Override PartName="/ppt/tags/tag324.xml" ContentType="application/vnd.openxmlformats-officedocument.presentationml.tags+xml"/>
  <Override PartName="/ppt/tags/tag325.xml" ContentType="application/vnd.openxmlformats-officedocument.presentationml.tags+xml"/>
  <Override PartName="/ppt/notesSlides/notesSlide50.xml" ContentType="application/vnd.openxmlformats-officedocument.presentationml.notesSlide+xml"/>
  <Override PartName="/ppt/charts/chart65.xml" ContentType="application/vnd.openxmlformats-officedocument.drawingml.chart+xml"/>
  <Override PartName="/ppt/charts/style65.xml" ContentType="application/vnd.ms-office.chartstyle+xml"/>
  <Override PartName="/ppt/charts/colors65.xml" ContentType="application/vnd.ms-office.chartcolorstyle+xml"/>
  <Override PartName="/ppt/tags/tag326.xml" ContentType="application/vnd.openxmlformats-officedocument.presentationml.tags+xml"/>
  <Override PartName="/ppt/tags/tag327.xml" ContentType="application/vnd.openxmlformats-officedocument.presentationml.tags+xml"/>
  <Override PartName="/ppt/tags/tag328.xml" ContentType="application/vnd.openxmlformats-officedocument.presentationml.tags+xml"/>
  <Override PartName="/ppt/tags/tag329.xml" ContentType="application/vnd.openxmlformats-officedocument.presentationml.tags+xml"/>
  <Override PartName="/ppt/notesSlides/notesSlide51.xml" ContentType="application/vnd.openxmlformats-officedocument.presentationml.notesSlide+xml"/>
  <Override PartName="/ppt/charts/chart66.xml" ContentType="application/vnd.openxmlformats-officedocument.drawingml.chart+xml"/>
  <Override PartName="/ppt/charts/style66.xml" ContentType="application/vnd.ms-office.chartstyle+xml"/>
  <Override PartName="/ppt/charts/colors66.xml" ContentType="application/vnd.ms-office.chartcolorstyle+xml"/>
  <Override PartName="/ppt/tags/tag330.xml" ContentType="application/vnd.openxmlformats-officedocument.presentationml.tags+xml"/>
  <Override PartName="/ppt/tags/tag331.xml" ContentType="application/vnd.openxmlformats-officedocument.presentationml.tags+xml"/>
  <Override PartName="/ppt/tags/tag332.xml" ContentType="application/vnd.openxmlformats-officedocument.presentationml.tags+xml"/>
  <Override PartName="/ppt/tags/tag333.xml" ContentType="application/vnd.openxmlformats-officedocument.presentationml.tags+xml"/>
  <Override PartName="/ppt/tags/tag334.xml" ContentType="application/vnd.openxmlformats-officedocument.presentationml.tags+xml"/>
  <Override PartName="/ppt/notesSlides/notesSlide52.xml" ContentType="application/vnd.openxmlformats-officedocument.presentationml.notesSlide+xml"/>
  <Override PartName="/ppt/charts/chart67.xml" ContentType="application/vnd.openxmlformats-officedocument.drawingml.chart+xml"/>
  <Override PartName="/ppt/charts/style67.xml" ContentType="application/vnd.ms-office.chartstyle+xml"/>
  <Override PartName="/ppt/charts/colors67.xml" ContentType="application/vnd.ms-office.chartcolorstyle+xml"/>
  <Override PartName="/ppt/tags/tag335.xml" ContentType="application/vnd.openxmlformats-officedocument.presentationml.tags+xml"/>
  <Override PartName="/ppt/tags/tag336.xml" ContentType="application/vnd.openxmlformats-officedocument.presentationml.tags+xml"/>
  <Override PartName="/ppt/tags/tag337.xml" ContentType="application/vnd.openxmlformats-officedocument.presentationml.tags+xml"/>
  <Override PartName="/ppt/tags/tag338.xml" ContentType="application/vnd.openxmlformats-officedocument.presentationml.tags+xml"/>
  <Override PartName="/ppt/tags/tag339.xml" ContentType="application/vnd.openxmlformats-officedocument.presentationml.tags+xml"/>
  <Override PartName="/ppt/tags/tag340.xml" ContentType="application/vnd.openxmlformats-officedocument.presentationml.tags+xml"/>
  <Override PartName="/ppt/tags/tag341.xml" ContentType="application/vnd.openxmlformats-officedocument.presentationml.tags+xml"/>
  <Override PartName="/ppt/tags/tag342.xml" ContentType="application/vnd.openxmlformats-officedocument.presentationml.tags+xml"/>
  <Override PartName="/ppt/notesSlides/notesSlide53.xml" ContentType="application/vnd.openxmlformats-officedocument.presentationml.notesSlide+xml"/>
  <Override PartName="/ppt/charts/chart68.xml" ContentType="application/vnd.openxmlformats-officedocument.drawingml.chart+xml"/>
  <Override PartName="/ppt/charts/style68.xml" ContentType="application/vnd.ms-office.chartstyle+xml"/>
  <Override PartName="/ppt/charts/colors68.xml" ContentType="application/vnd.ms-office.chartcolorstyle+xml"/>
  <Override PartName="/ppt/charts/chart69.xml" ContentType="application/vnd.openxmlformats-officedocument.drawingml.chart+xml"/>
  <Override PartName="/ppt/charts/style69.xml" ContentType="application/vnd.ms-office.chartstyle+xml"/>
  <Override PartName="/ppt/charts/colors69.xml" ContentType="application/vnd.ms-office.chartcolorstyle+xml"/>
  <Override PartName="/ppt/tags/tag343.xml" ContentType="application/vnd.openxmlformats-officedocument.presentationml.tags+xml"/>
  <Override PartName="/ppt/tags/tag344.xml" ContentType="application/vnd.openxmlformats-officedocument.presentationml.tags+xml"/>
  <Override PartName="/ppt/tags/tag345.xml" ContentType="application/vnd.openxmlformats-officedocument.presentationml.tags+xml"/>
  <Override PartName="/ppt/tags/tag346.xml" ContentType="application/vnd.openxmlformats-officedocument.presentationml.tags+xml"/>
  <Override PartName="/ppt/notesSlides/notesSlide54.xml" ContentType="application/vnd.openxmlformats-officedocument.presentationml.notesSlide+xml"/>
  <Override PartName="/ppt/charts/chart70.xml" ContentType="application/vnd.openxmlformats-officedocument.drawingml.chart+xml"/>
  <Override PartName="/ppt/charts/style70.xml" ContentType="application/vnd.ms-office.chartstyle+xml"/>
  <Override PartName="/ppt/charts/colors70.xml" ContentType="application/vnd.ms-office.chartcolorstyle+xml"/>
  <Override PartName="/ppt/tags/tag347.xml" ContentType="application/vnd.openxmlformats-officedocument.presentationml.tags+xml"/>
  <Override PartName="/ppt/tags/tag348.xml" ContentType="application/vnd.openxmlformats-officedocument.presentationml.tags+xml"/>
  <Override PartName="/ppt/tags/tag349.xml" ContentType="application/vnd.openxmlformats-officedocument.presentationml.tags+xml"/>
  <Override PartName="/ppt/tags/tag350.xml" ContentType="application/vnd.openxmlformats-officedocument.presentationml.tags+xml"/>
  <Override PartName="/ppt/tags/tag351.xml" ContentType="application/vnd.openxmlformats-officedocument.presentationml.tags+xml"/>
  <Override PartName="/ppt/tags/tag352.xml" ContentType="application/vnd.openxmlformats-officedocument.presentationml.tags+xml"/>
  <Override PartName="/ppt/notesSlides/notesSlide55.xml" ContentType="application/vnd.openxmlformats-officedocument.presentationml.notesSlide+xml"/>
  <Override PartName="/ppt/charts/chart71.xml" ContentType="application/vnd.openxmlformats-officedocument.drawingml.chart+xml"/>
  <Override PartName="/ppt/charts/style71.xml" ContentType="application/vnd.ms-office.chartstyle+xml"/>
  <Override PartName="/ppt/charts/colors71.xml" ContentType="application/vnd.ms-office.chartcolorstyle+xml"/>
  <Override PartName="/ppt/tags/tag353.xml" ContentType="application/vnd.openxmlformats-officedocument.presentationml.tags+xml"/>
  <Override PartName="/ppt/tags/tag354.xml" ContentType="application/vnd.openxmlformats-officedocument.presentationml.tags+xml"/>
  <Override PartName="/ppt/tags/tag355.xml" ContentType="application/vnd.openxmlformats-officedocument.presentationml.tags+xml"/>
  <Override PartName="/ppt/tags/tag356.xml" ContentType="application/vnd.openxmlformats-officedocument.presentationml.tags+xml"/>
  <Override PartName="/ppt/tags/tag357.xml" ContentType="application/vnd.openxmlformats-officedocument.presentationml.tags+xml"/>
  <Override PartName="/ppt/tags/tag358.xml" ContentType="application/vnd.openxmlformats-officedocument.presentationml.tags+xml"/>
  <Override PartName="/ppt/tags/tag359.xml" ContentType="application/vnd.openxmlformats-officedocument.presentationml.tags+xml"/>
  <Override PartName="/ppt/tags/tag360.xml" ContentType="application/vnd.openxmlformats-officedocument.presentationml.tags+xml"/>
  <Override PartName="/ppt/notesSlides/notesSlide56.xml" ContentType="application/vnd.openxmlformats-officedocument.presentationml.notesSlide+xml"/>
  <Override PartName="/ppt/charts/chart72.xml" ContentType="application/vnd.openxmlformats-officedocument.drawingml.chart+xml"/>
  <Override PartName="/ppt/charts/style72.xml" ContentType="application/vnd.ms-office.chartstyle+xml"/>
  <Override PartName="/ppt/charts/colors72.xml" ContentType="application/vnd.ms-office.chartcolorstyle+xml"/>
  <Override PartName="/ppt/charts/chart73.xml" ContentType="application/vnd.openxmlformats-officedocument.drawingml.chart+xml"/>
  <Override PartName="/ppt/charts/style73.xml" ContentType="application/vnd.ms-office.chartstyle+xml"/>
  <Override PartName="/ppt/charts/colors73.xml" ContentType="application/vnd.ms-office.chartcolorstyle+xml"/>
  <Override PartName="/ppt/tags/tag361.xml" ContentType="application/vnd.openxmlformats-officedocument.presentationml.tags+xml"/>
  <Override PartName="/ppt/tags/tag362.xml" ContentType="application/vnd.openxmlformats-officedocument.presentationml.tags+xml"/>
  <Override PartName="/ppt/tags/tag363.xml" ContentType="application/vnd.openxmlformats-officedocument.presentationml.tags+xml"/>
  <Override PartName="/ppt/tags/tag364.xml" ContentType="application/vnd.openxmlformats-officedocument.presentationml.tags+xml"/>
  <Override PartName="/ppt/tags/tag365.xml" ContentType="application/vnd.openxmlformats-officedocument.presentationml.tags+xml"/>
  <Override PartName="/ppt/tags/tag366.xml" ContentType="application/vnd.openxmlformats-officedocument.presentationml.tags+xml"/>
  <Override PartName="/ppt/tags/tag367.xml" ContentType="application/vnd.openxmlformats-officedocument.presentationml.tags+xml"/>
  <Override PartName="/ppt/tags/tag368.xml" ContentType="application/vnd.openxmlformats-officedocument.presentationml.tags+xml"/>
  <Override PartName="/ppt/tags/tag369.xml" ContentType="application/vnd.openxmlformats-officedocument.presentationml.tags+xml"/>
  <Override PartName="/ppt/tags/tag370.xml" ContentType="application/vnd.openxmlformats-officedocument.presentationml.tags+xml"/>
  <Override PartName="/ppt/notesSlides/notesSlide57.xml" ContentType="application/vnd.openxmlformats-officedocument.presentationml.notesSlide+xml"/>
  <Override PartName="/ppt/charts/chart74.xml" ContentType="application/vnd.openxmlformats-officedocument.drawingml.chart+xml"/>
  <Override PartName="/ppt/charts/style74.xml" ContentType="application/vnd.ms-office.chartstyle+xml"/>
  <Override PartName="/ppt/charts/colors74.xml" ContentType="application/vnd.ms-office.chartcolorstyle+xml"/>
  <Override PartName="/ppt/charts/chart75.xml" ContentType="application/vnd.openxmlformats-officedocument.drawingml.chart+xml"/>
  <Override PartName="/ppt/charts/style75.xml" ContentType="application/vnd.ms-office.chartstyle+xml"/>
  <Override PartName="/ppt/charts/colors75.xml" ContentType="application/vnd.ms-office.chartcolorstyle+xml"/>
  <Override PartName="/ppt/tags/tag371.xml" ContentType="application/vnd.openxmlformats-officedocument.presentationml.tags+xml"/>
  <Override PartName="/ppt/tags/tag372.xml" ContentType="application/vnd.openxmlformats-officedocument.presentationml.tags+xml"/>
  <Override PartName="/ppt/tags/tag373.xml" ContentType="application/vnd.openxmlformats-officedocument.presentationml.tags+xml"/>
  <Override PartName="/ppt/tags/tag374.xml" ContentType="application/vnd.openxmlformats-officedocument.presentationml.tags+xml"/>
  <Override PartName="/ppt/tags/tag375.xml" ContentType="application/vnd.openxmlformats-officedocument.presentationml.tags+xml"/>
  <Override PartName="/ppt/tags/tag376.xml" ContentType="application/vnd.openxmlformats-officedocument.presentationml.tags+xml"/>
  <Override PartName="/ppt/tags/tag377.xml" ContentType="application/vnd.openxmlformats-officedocument.presentationml.tags+xml"/>
  <Override PartName="/ppt/tags/tag378.xml" ContentType="application/vnd.openxmlformats-officedocument.presentationml.tags+xml"/>
  <Override PartName="/ppt/tags/tag379.xml" ContentType="application/vnd.openxmlformats-officedocument.presentationml.tags+xml"/>
  <Override PartName="/ppt/notesSlides/notesSlide58.xml" ContentType="application/vnd.openxmlformats-officedocument.presentationml.notesSlide+xml"/>
  <Override PartName="/ppt/charts/chart76.xml" ContentType="application/vnd.openxmlformats-officedocument.drawingml.chart+xml"/>
  <Override PartName="/ppt/charts/style76.xml" ContentType="application/vnd.ms-office.chartstyle+xml"/>
  <Override PartName="/ppt/charts/colors76.xml" ContentType="application/vnd.ms-office.chartcolorstyle+xml"/>
  <Override PartName="/ppt/charts/chart77.xml" ContentType="application/vnd.openxmlformats-officedocument.drawingml.chart+xml"/>
  <Override PartName="/ppt/charts/style77.xml" ContentType="application/vnd.ms-office.chartstyle+xml"/>
  <Override PartName="/ppt/charts/colors77.xml" ContentType="application/vnd.ms-office.chartcolorstyle+xml"/>
  <Override PartName="/ppt/tags/tag380.xml" ContentType="application/vnd.openxmlformats-officedocument.presentationml.tags+xml"/>
  <Override PartName="/ppt/tags/tag381.xml" ContentType="application/vnd.openxmlformats-officedocument.presentationml.tags+xml"/>
  <Override PartName="/ppt/tags/tag382.xml" ContentType="application/vnd.openxmlformats-officedocument.presentationml.tags+xml"/>
  <Override PartName="/ppt/tags/tag383.xml" ContentType="application/vnd.openxmlformats-officedocument.presentationml.tags+xml"/>
  <Override PartName="/ppt/tags/tag384.xml" ContentType="application/vnd.openxmlformats-officedocument.presentationml.tags+xml"/>
  <Override PartName="/ppt/tags/tag385.xml" ContentType="application/vnd.openxmlformats-officedocument.presentationml.tags+xml"/>
  <Override PartName="/ppt/tags/tag386.xml" ContentType="application/vnd.openxmlformats-officedocument.presentationml.tags+xml"/>
  <Override PartName="/ppt/tags/tag387.xml" ContentType="application/vnd.openxmlformats-officedocument.presentationml.tags+xml"/>
  <Override PartName="/ppt/tags/tag388.xml" ContentType="application/vnd.openxmlformats-officedocument.presentationml.tags+xml"/>
  <Override PartName="/ppt/tags/tag389.xml" ContentType="application/vnd.openxmlformats-officedocument.presentationml.tags+xml"/>
  <Override PartName="/ppt/notesSlides/notesSlide59.xml" ContentType="application/vnd.openxmlformats-officedocument.presentationml.notesSlide+xml"/>
  <Override PartName="/ppt/charts/chart78.xml" ContentType="application/vnd.openxmlformats-officedocument.drawingml.chart+xml"/>
  <Override PartName="/ppt/charts/style78.xml" ContentType="application/vnd.ms-office.chartstyle+xml"/>
  <Override PartName="/ppt/charts/colors78.xml" ContentType="application/vnd.ms-office.chartcolorstyle+xml"/>
  <Override PartName="/ppt/charts/chart79.xml" ContentType="application/vnd.openxmlformats-officedocument.drawingml.chart+xml"/>
  <Override PartName="/ppt/charts/style79.xml" ContentType="application/vnd.ms-office.chartstyle+xml"/>
  <Override PartName="/ppt/charts/colors79.xml" ContentType="application/vnd.ms-office.chartcolorstyle+xml"/>
  <Override PartName="/ppt/tags/tag390.xml" ContentType="application/vnd.openxmlformats-officedocument.presentationml.tags+xml"/>
  <Override PartName="/ppt/tags/tag391.xml" ContentType="application/vnd.openxmlformats-officedocument.presentationml.tags+xml"/>
  <Override PartName="/ppt/tags/tag392.xml" ContentType="application/vnd.openxmlformats-officedocument.presentationml.tags+xml"/>
  <Override PartName="/ppt/tags/tag393.xml" ContentType="application/vnd.openxmlformats-officedocument.presentationml.tags+xml"/>
  <Override PartName="/ppt/tags/tag394.xml" ContentType="application/vnd.openxmlformats-officedocument.presentationml.tags+xml"/>
  <Override PartName="/ppt/tags/tag395.xml" ContentType="application/vnd.openxmlformats-officedocument.presentationml.tags+xml"/>
  <Override PartName="/ppt/notesSlides/notesSlide60.xml" ContentType="application/vnd.openxmlformats-officedocument.presentationml.notesSlide+xml"/>
  <Override PartName="/ppt/charts/chart80.xml" ContentType="application/vnd.openxmlformats-officedocument.drawingml.chart+xml"/>
  <Override PartName="/ppt/charts/style80.xml" ContentType="application/vnd.ms-office.chartstyle+xml"/>
  <Override PartName="/ppt/charts/colors80.xml" ContentType="application/vnd.ms-office.chartcolorstyle+xml"/>
  <Override PartName="/ppt/tags/tag396.xml" ContentType="application/vnd.openxmlformats-officedocument.presentationml.tags+xml"/>
  <Override PartName="/ppt/tags/tag397.xml" ContentType="application/vnd.openxmlformats-officedocument.presentationml.tags+xml"/>
  <Override PartName="/ppt/tags/tag398.xml" ContentType="application/vnd.openxmlformats-officedocument.presentationml.tags+xml"/>
  <Override PartName="/ppt/tags/tag399.xml" ContentType="application/vnd.openxmlformats-officedocument.presentationml.tags+xml"/>
  <Override PartName="/ppt/tags/tag400.xml" ContentType="application/vnd.openxmlformats-officedocument.presentationml.tags+xml"/>
  <Override PartName="/ppt/notesSlides/notesSlide61.xml" ContentType="application/vnd.openxmlformats-officedocument.presentationml.notesSlide+xml"/>
  <Override PartName="/ppt/charts/chart81.xml" ContentType="application/vnd.openxmlformats-officedocument.drawingml.chart+xml"/>
  <Override PartName="/ppt/charts/style81.xml" ContentType="application/vnd.ms-office.chartstyle+xml"/>
  <Override PartName="/ppt/charts/colors81.xml" ContentType="application/vnd.ms-office.chartcolorstyle+xml"/>
  <Override PartName="/ppt/tags/tag401.xml" ContentType="application/vnd.openxmlformats-officedocument.presentationml.tags+xml"/>
  <Override PartName="/ppt/tags/tag402.xml" ContentType="application/vnd.openxmlformats-officedocument.presentationml.tags+xml"/>
  <Override PartName="/ppt/tags/tag403.xml" ContentType="application/vnd.openxmlformats-officedocument.presentationml.tags+xml"/>
  <Override PartName="/ppt/tags/tag404.xml" ContentType="application/vnd.openxmlformats-officedocument.presentationml.tags+xml"/>
  <Override PartName="/ppt/tags/tag405.xml" ContentType="application/vnd.openxmlformats-officedocument.presentationml.tags+xml"/>
  <Override PartName="/ppt/notesSlides/notesSlide62.xml" ContentType="application/vnd.openxmlformats-officedocument.presentationml.notesSlide+xml"/>
  <Override PartName="/ppt/charts/chart82.xml" ContentType="application/vnd.openxmlformats-officedocument.drawingml.chart+xml"/>
  <Override PartName="/ppt/charts/style82.xml" ContentType="application/vnd.ms-office.chartstyle+xml"/>
  <Override PartName="/ppt/charts/colors82.xml" ContentType="application/vnd.ms-office.chartcolorstyle+xml"/>
  <Override PartName="/ppt/tags/tag406.xml" ContentType="application/vnd.openxmlformats-officedocument.presentationml.tags+xml"/>
  <Override PartName="/ppt/tags/tag407.xml" ContentType="application/vnd.openxmlformats-officedocument.presentationml.tags+xml"/>
  <Override PartName="/ppt/tags/tag408.xml" ContentType="application/vnd.openxmlformats-officedocument.presentationml.tags+xml"/>
  <Override PartName="/ppt/tags/tag409.xml" ContentType="application/vnd.openxmlformats-officedocument.presentationml.tags+xml"/>
  <Override PartName="/ppt/tags/tag410.xml" ContentType="application/vnd.openxmlformats-officedocument.presentationml.tags+xml"/>
  <Override PartName="/ppt/tags/tag411.xml" ContentType="application/vnd.openxmlformats-officedocument.presentationml.tags+xml"/>
  <Override PartName="/ppt/tags/tag412.xml" ContentType="application/vnd.openxmlformats-officedocument.presentationml.tags+xml"/>
  <Override PartName="/ppt/tags/tag413.xml" ContentType="application/vnd.openxmlformats-officedocument.presentationml.tags+xml"/>
  <Override PartName="/ppt/notesSlides/notesSlide63.xml" ContentType="application/vnd.openxmlformats-officedocument.presentationml.notesSlide+xml"/>
  <Override PartName="/ppt/charts/chart83.xml" ContentType="application/vnd.openxmlformats-officedocument.drawingml.chart+xml"/>
  <Override PartName="/ppt/charts/style83.xml" ContentType="application/vnd.ms-office.chartstyle+xml"/>
  <Override PartName="/ppt/charts/colors83.xml" ContentType="application/vnd.ms-office.chartcolorstyle+xml"/>
  <Override PartName="/ppt/charts/chart84.xml" ContentType="application/vnd.openxmlformats-officedocument.drawingml.chart+xml"/>
  <Override PartName="/ppt/charts/style84.xml" ContentType="application/vnd.ms-office.chartstyle+xml"/>
  <Override PartName="/ppt/charts/colors84.xml" ContentType="application/vnd.ms-office.chartcolorstyle+xml"/>
  <Override PartName="/ppt/tags/tag414.xml" ContentType="application/vnd.openxmlformats-officedocument.presentationml.tags+xml"/>
  <Override PartName="/ppt/tags/tag415.xml" ContentType="application/vnd.openxmlformats-officedocument.presentationml.tags+xml"/>
  <Override PartName="/ppt/tags/tag416.xml" ContentType="application/vnd.openxmlformats-officedocument.presentationml.tags+xml"/>
  <Override PartName="/ppt/tags/tag417.xml" ContentType="application/vnd.openxmlformats-officedocument.presentationml.tags+xml"/>
  <Override PartName="/ppt/tags/tag418.xml" ContentType="application/vnd.openxmlformats-officedocument.presentationml.tags+xml"/>
  <Override PartName="/ppt/notesSlides/notesSlide64.xml" ContentType="application/vnd.openxmlformats-officedocument.presentationml.notesSlide+xml"/>
  <Override PartName="/ppt/charts/chart85.xml" ContentType="application/vnd.openxmlformats-officedocument.drawingml.chart+xml"/>
  <Override PartName="/ppt/charts/style85.xml" ContentType="application/vnd.ms-office.chartstyle+xml"/>
  <Override PartName="/ppt/charts/colors85.xml" ContentType="application/vnd.ms-office.chartcolorstyle+xml"/>
  <Override PartName="/ppt/tags/tag419.xml" ContentType="application/vnd.openxmlformats-officedocument.presentationml.tags+xml"/>
  <Override PartName="/ppt/tags/tag420.xml" ContentType="application/vnd.openxmlformats-officedocument.presentationml.tags+xml"/>
  <Override PartName="/ppt/tags/tag421.xml" ContentType="application/vnd.openxmlformats-officedocument.presentationml.tags+xml"/>
  <Override PartName="/ppt/tags/tag422.xml" ContentType="application/vnd.openxmlformats-officedocument.presentationml.tags+xml"/>
  <Override PartName="/ppt/tags/tag423.xml" ContentType="application/vnd.openxmlformats-officedocument.presentationml.tags+xml"/>
  <Override PartName="/ppt/notesSlides/notesSlide65.xml" ContentType="application/vnd.openxmlformats-officedocument.presentationml.notesSlide+xml"/>
  <Override PartName="/ppt/charts/chart86.xml" ContentType="application/vnd.openxmlformats-officedocument.drawingml.chart+xml"/>
  <Override PartName="/ppt/charts/style86.xml" ContentType="application/vnd.ms-office.chartstyle+xml"/>
  <Override PartName="/ppt/charts/colors86.xml" ContentType="application/vnd.ms-office.chartcolorstyle+xml"/>
  <Override PartName="/ppt/tags/tag424.xml" ContentType="application/vnd.openxmlformats-officedocument.presentationml.tags+xml"/>
  <Override PartName="/ppt/tags/tag425.xml" ContentType="application/vnd.openxmlformats-officedocument.presentationml.tags+xml"/>
  <Override PartName="/ppt/tags/tag426.xml" ContentType="application/vnd.openxmlformats-officedocument.presentationml.tags+xml"/>
  <Override PartName="/ppt/tags/tag427.xml" ContentType="application/vnd.openxmlformats-officedocument.presentationml.tags+xml"/>
  <Override PartName="/ppt/tags/tag428.xml" ContentType="application/vnd.openxmlformats-officedocument.presentationml.tags+xml"/>
  <Override PartName="/ppt/notesSlides/notesSlide66.xml" ContentType="application/vnd.openxmlformats-officedocument.presentationml.notesSlide+xml"/>
  <Override PartName="/ppt/charts/chart87.xml" ContentType="application/vnd.openxmlformats-officedocument.drawingml.chart+xml"/>
  <Override PartName="/ppt/charts/style87.xml" ContentType="application/vnd.ms-office.chartstyle+xml"/>
  <Override PartName="/ppt/charts/colors87.xml" ContentType="application/vnd.ms-office.chartcolorstyle+xml"/>
  <Override PartName="/ppt/tags/tag429.xml" ContentType="application/vnd.openxmlformats-officedocument.presentationml.tags+xml"/>
  <Override PartName="/ppt/tags/tag430.xml" ContentType="application/vnd.openxmlformats-officedocument.presentationml.tags+xml"/>
  <Override PartName="/ppt/tags/tag431.xml" ContentType="application/vnd.openxmlformats-officedocument.presentationml.tags+xml"/>
  <Override PartName="/ppt/tags/tag432.xml" ContentType="application/vnd.openxmlformats-officedocument.presentationml.tags+xml"/>
  <Override PartName="/ppt/tags/tag433.xml" ContentType="application/vnd.openxmlformats-officedocument.presentationml.tags+xml"/>
  <Override PartName="/ppt/notesSlides/notesSlide67.xml" ContentType="application/vnd.openxmlformats-officedocument.presentationml.notesSlide+xml"/>
  <Override PartName="/ppt/charts/chart88.xml" ContentType="application/vnd.openxmlformats-officedocument.drawingml.chart+xml"/>
  <Override PartName="/ppt/charts/style88.xml" ContentType="application/vnd.ms-office.chartstyle+xml"/>
  <Override PartName="/ppt/charts/colors88.xml" ContentType="application/vnd.ms-office.chartcolorstyle+xml"/>
  <Override PartName="/ppt/tags/tag434.xml" ContentType="application/vnd.openxmlformats-officedocument.presentationml.tags+xml"/>
  <Override PartName="/ppt/tags/tag435.xml" ContentType="application/vnd.openxmlformats-officedocument.presentationml.tags+xml"/>
  <Override PartName="/ppt/tags/tag436.xml" ContentType="application/vnd.openxmlformats-officedocument.presentationml.tags+xml"/>
  <Override PartName="/ppt/tags/tag437.xml" ContentType="application/vnd.openxmlformats-officedocument.presentationml.tags+xml"/>
  <Override PartName="/ppt/tags/tag438.xml" ContentType="application/vnd.openxmlformats-officedocument.presentationml.tags+xml"/>
  <Override PartName="/ppt/notesSlides/notesSlide68.xml" ContentType="application/vnd.openxmlformats-officedocument.presentationml.notesSlide+xml"/>
  <Override PartName="/ppt/charts/chart89.xml" ContentType="application/vnd.openxmlformats-officedocument.drawingml.chart+xml"/>
  <Override PartName="/ppt/charts/style89.xml" ContentType="application/vnd.ms-office.chartstyle+xml"/>
  <Override PartName="/ppt/charts/colors89.xml" ContentType="application/vnd.ms-office.chartcolorstyle+xml"/>
  <Override PartName="/ppt/tags/tag439.xml" ContentType="application/vnd.openxmlformats-officedocument.presentationml.tags+xml"/>
  <Override PartName="/ppt/tags/tag440.xml" ContentType="application/vnd.openxmlformats-officedocument.presentationml.tags+xml"/>
  <Override PartName="/ppt/tags/tag441.xml" ContentType="application/vnd.openxmlformats-officedocument.presentationml.tags+xml"/>
  <Override PartName="/ppt/notesSlides/notesSlide69.xml" ContentType="application/vnd.openxmlformats-officedocument.presentationml.notesSlide+xml"/>
  <Override PartName="/ppt/tags/tag442.xml" ContentType="application/vnd.openxmlformats-officedocument.presentationml.tags+xml"/>
  <Override PartName="/ppt/tags/tag443.xml" ContentType="application/vnd.openxmlformats-officedocument.presentationml.tags+xml"/>
  <Override PartName="/ppt/tags/tag444.xml" ContentType="application/vnd.openxmlformats-officedocument.presentationml.tags+xml"/>
  <Override PartName="/ppt/tags/tag445.xml" ContentType="application/vnd.openxmlformats-officedocument.presentationml.tags+xml"/>
  <Override PartName="/ppt/tags/tag446.xml" ContentType="application/vnd.openxmlformats-officedocument.presentationml.tags+xml"/>
  <Override PartName="/ppt/notesSlides/notesSlide70.xml" ContentType="application/vnd.openxmlformats-officedocument.presentationml.notesSlide+xml"/>
  <Override PartName="/ppt/charts/chart90.xml" ContentType="application/vnd.openxmlformats-officedocument.drawingml.chart+xml"/>
  <Override PartName="/ppt/charts/style90.xml" ContentType="application/vnd.ms-office.chartstyle+xml"/>
  <Override PartName="/ppt/charts/colors90.xml" ContentType="application/vnd.ms-office.chartcolorstyle+xml"/>
  <Override PartName="/ppt/tags/tag447.xml" ContentType="application/vnd.openxmlformats-officedocument.presentationml.tags+xml"/>
  <Override PartName="/ppt/tags/tag448.xml" ContentType="application/vnd.openxmlformats-officedocument.presentationml.tags+xml"/>
  <Override PartName="/ppt/tags/tag449.xml" ContentType="application/vnd.openxmlformats-officedocument.presentationml.tags+xml"/>
  <Override PartName="/ppt/notesSlides/notesSlide7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2" r:id="rId1"/>
    <p:sldMasterId id="2147483655" r:id="rId2"/>
  </p:sldMasterIdLst>
  <p:notesMasterIdLst>
    <p:notesMasterId r:id="rId93"/>
  </p:notesMasterIdLst>
  <p:handoutMasterIdLst>
    <p:handoutMasterId r:id="rId94"/>
  </p:handoutMasterIdLst>
  <p:sldIdLst>
    <p:sldId id="260" r:id="rId3"/>
    <p:sldId id="256" r:id="rId4"/>
    <p:sldId id="454" r:id="rId5"/>
    <p:sldId id="455" r:id="rId6"/>
    <p:sldId id="456" r:id="rId7"/>
    <p:sldId id="457" r:id="rId8"/>
    <p:sldId id="458" r:id="rId9"/>
    <p:sldId id="258" r:id="rId10"/>
    <p:sldId id="459" r:id="rId11"/>
    <p:sldId id="379" r:id="rId12"/>
    <p:sldId id="259" r:id="rId13"/>
    <p:sldId id="364" r:id="rId14"/>
    <p:sldId id="467" r:id="rId15"/>
    <p:sldId id="366" r:id="rId16"/>
    <p:sldId id="367" r:id="rId17"/>
    <p:sldId id="368" r:id="rId18"/>
    <p:sldId id="371" r:id="rId19"/>
    <p:sldId id="373" r:id="rId20"/>
    <p:sldId id="468" r:id="rId21"/>
    <p:sldId id="380" r:id="rId22"/>
    <p:sldId id="465" r:id="rId23"/>
    <p:sldId id="461" r:id="rId24"/>
    <p:sldId id="381" r:id="rId25"/>
    <p:sldId id="382" r:id="rId26"/>
    <p:sldId id="375" r:id="rId27"/>
    <p:sldId id="378" r:id="rId28"/>
    <p:sldId id="383" r:id="rId29"/>
    <p:sldId id="393" r:id="rId30"/>
    <p:sldId id="418" r:id="rId31"/>
    <p:sldId id="388" r:id="rId32"/>
    <p:sldId id="386" r:id="rId33"/>
    <p:sldId id="387" r:id="rId34"/>
    <p:sldId id="396" r:id="rId35"/>
    <p:sldId id="394" r:id="rId36"/>
    <p:sldId id="395" r:id="rId37"/>
    <p:sldId id="397" r:id="rId38"/>
    <p:sldId id="401" r:id="rId39"/>
    <p:sldId id="415" r:id="rId40"/>
    <p:sldId id="469" r:id="rId41"/>
    <p:sldId id="402" r:id="rId42"/>
    <p:sldId id="403" r:id="rId43"/>
    <p:sldId id="404" r:id="rId44"/>
    <p:sldId id="405" r:id="rId45"/>
    <p:sldId id="470" r:id="rId46"/>
    <p:sldId id="406" r:id="rId47"/>
    <p:sldId id="407" r:id="rId48"/>
    <p:sldId id="408" r:id="rId49"/>
    <p:sldId id="410" r:id="rId50"/>
    <p:sldId id="412" r:id="rId51"/>
    <p:sldId id="462" r:id="rId52"/>
    <p:sldId id="471" r:id="rId53"/>
    <p:sldId id="472" r:id="rId54"/>
    <p:sldId id="473" r:id="rId55"/>
    <p:sldId id="423" r:id="rId56"/>
    <p:sldId id="424" r:id="rId57"/>
    <p:sldId id="426" r:id="rId58"/>
    <p:sldId id="427" r:id="rId59"/>
    <p:sldId id="489" r:id="rId60"/>
    <p:sldId id="474" r:id="rId61"/>
    <p:sldId id="431" r:id="rId62"/>
    <p:sldId id="436" r:id="rId63"/>
    <p:sldId id="437" r:id="rId64"/>
    <p:sldId id="441" r:id="rId65"/>
    <p:sldId id="425" r:id="rId66"/>
    <p:sldId id="420" r:id="rId67"/>
    <p:sldId id="432" r:id="rId68"/>
    <p:sldId id="488" r:id="rId69"/>
    <p:sldId id="442" r:id="rId70"/>
    <p:sldId id="466" r:id="rId71"/>
    <p:sldId id="433" r:id="rId72"/>
    <p:sldId id="445" r:id="rId73"/>
    <p:sldId id="446" r:id="rId74"/>
    <p:sldId id="447" r:id="rId75"/>
    <p:sldId id="448" r:id="rId76"/>
    <p:sldId id="463" r:id="rId77"/>
    <p:sldId id="486" r:id="rId78"/>
    <p:sldId id="434" r:id="rId79"/>
    <p:sldId id="449" r:id="rId80"/>
    <p:sldId id="452" r:id="rId81"/>
    <p:sldId id="483" r:id="rId82"/>
    <p:sldId id="484" r:id="rId83"/>
    <p:sldId id="490" r:id="rId84"/>
    <p:sldId id="475" r:id="rId85"/>
    <p:sldId id="477" r:id="rId86"/>
    <p:sldId id="478" r:id="rId87"/>
    <p:sldId id="476" r:id="rId88"/>
    <p:sldId id="491" r:id="rId89"/>
    <p:sldId id="479" r:id="rId90"/>
    <p:sldId id="482" r:id="rId91"/>
    <p:sldId id="492" r:id="rId92"/>
  </p:sldIdLst>
  <p:sldSz cx="12192000" cy="6858000"/>
  <p:notesSz cx="6858000" cy="9144000"/>
  <p:custDataLst>
    <p:tags r:id="rId95"/>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12" userDrawn="1">
          <p15:clr>
            <a:srgbClr val="A4A3A4"/>
          </p15:clr>
        </p15:guide>
        <p15:guide id="2" pos="3888"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pencer Nitkey" initials="SN" lastIdx="71" clrIdx="0">
    <p:extLst>
      <p:ext uri="{19B8F6BF-5375-455C-9EA6-DF929625EA0E}">
        <p15:presenceInfo xmlns:p15="http://schemas.microsoft.com/office/powerpoint/2012/main" userId="Spencer Nitkey" providerId="None"/>
      </p:ext>
    </p:extLst>
  </p:cmAuthor>
  <p:cmAuthor id="2" name="Ilona Arnold-Berkovits" initials="IA" lastIdx="22" clrIdx="1">
    <p:extLst>
      <p:ext uri="{19B8F6BF-5375-455C-9EA6-DF929625EA0E}">
        <p15:presenceInfo xmlns:p15="http://schemas.microsoft.com/office/powerpoint/2012/main" userId="S-1-5-21-2376391783-983845594-1418978411-9782" providerId="AD"/>
      </p:ext>
    </p:extLst>
  </p:cmAuthor>
  <p:cmAuthor id="3" name="Spencer Nitkey" initials="SN [2]" lastIdx="7" clrIdx="2">
    <p:extLst>
      <p:ext uri="{19B8F6BF-5375-455C-9EA6-DF929625EA0E}">
        <p15:presenceInfo xmlns:p15="http://schemas.microsoft.com/office/powerpoint/2012/main" userId="S::sn660@ssw.rutgers.edu::75b7c022-320a-44a2-b38d-3146e0cb9ca7" providerId="AD"/>
      </p:ext>
    </p:extLst>
  </p:cmAuthor>
  <p:cmAuthor id="4" name="Phillips, Angela [DCF]" initials="PA[" lastIdx="32" clrIdx="3">
    <p:extLst>
      <p:ext uri="{19B8F6BF-5375-455C-9EA6-DF929625EA0E}">
        <p15:presenceInfo xmlns:p15="http://schemas.microsoft.com/office/powerpoint/2012/main" userId="S::angela.phillips@dcf.nj.gov::4c45a69e-e7d8-4490-be56-339bf9788fbd"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00000"/>
    <a:srgbClr val="4F81BD"/>
    <a:srgbClr val="C0504D"/>
    <a:srgbClr val="9BBB59"/>
    <a:srgbClr val="0000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440" autoAdjust="0"/>
    <p:restoredTop sz="81302" autoAdjust="0"/>
  </p:normalViewPr>
  <p:slideViewPr>
    <p:cSldViewPr>
      <p:cViewPr varScale="1">
        <p:scale>
          <a:sx n="74" d="100"/>
          <a:sy n="74" d="100"/>
        </p:scale>
        <p:origin x="926" y="86"/>
      </p:cViewPr>
      <p:guideLst>
        <p:guide orient="horz" pos="2112"/>
        <p:guide pos="3888"/>
      </p:guideLst>
    </p:cSldViewPr>
  </p:slideViewPr>
  <p:notesTextViewPr>
    <p:cViewPr>
      <p:scale>
        <a:sx n="100" d="100"/>
        <a:sy n="100" d="100"/>
      </p:scale>
      <p:origin x="0" y="0"/>
    </p:cViewPr>
  </p:notesTextViewPr>
  <p:notesViewPr>
    <p:cSldViewPr>
      <p:cViewPr varScale="1">
        <p:scale>
          <a:sx n="75" d="100"/>
          <a:sy n="75" d="100"/>
        </p:scale>
        <p:origin x="848" y="76"/>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6" Type="http://schemas.openxmlformats.org/officeDocument/2006/relationships/slide" Target="slides/slide14.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tags" Target="tags/tag1.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80" Type="http://schemas.openxmlformats.org/officeDocument/2006/relationships/slide" Target="slides/slide78.xml"/><Relationship Id="rId85" Type="http://schemas.openxmlformats.org/officeDocument/2006/relationships/slide" Target="slides/slide83.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slide" Target="slides/slide89.xml"/><Relationship Id="rId96"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handoutMaster" Target="handoutMasters/handoutMaster1.xml"/><Relationship Id="rId99"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presProps" Target="presProps.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tableStyles" Target="tableStyles.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notesMaster" Target="notesMasters/notesMaster1.xml"/><Relationship Id="rId98"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openxmlformats.org/officeDocument/2006/relationships/oleObject" Target="file:///\\ssw-nas-02.ssw.rutgers.edu\units\IFF\OREP\Data%20HUB\04-Needs%20Assessment\2021\Workbook%20Templates\County%20Workbooks%20(with%20Engage)\Sussex_County_11.08.21%20(with%20Engage).xlsx" TargetMode="External"/><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11.xml"/><Relationship Id="rId1" Type="http://schemas.microsoft.com/office/2011/relationships/chartStyle" Target="style11.xml"/></Relationships>
</file>

<file path=ppt/charts/_rels/chart12.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12.xml"/><Relationship Id="rId1" Type="http://schemas.microsoft.com/office/2011/relationships/chartStyle" Target="style12.xml"/></Relationships>
</file>

<file path=ppt/charts/_rels/chart13.xml.rels><?xml version="1.0" encoding="UTF-8" standalone="yes"?>
<Relationships xmlns="http://schemas.openxmlformats.org/package/2006/relationships"><Relationship Id="rId3" Type="http://schemas.openxmlformats.org/officeDocument/2006/relationships/package" Target="../embeddings/Microsoft_Excel_Worksheet10.xlsx"/><Relationship Id="rId2" Type="http://schemas.microsoft.com/office/2011/relationships/chartColorStyle" Target="colors13.xml"/><Relationship Id="rId1" Type="http://schemas.microsoft.com/office/2011/relationships/chartStyle" Target="style13.xml"/></Relationships>
</file>

<file path=ppt/charts/_rels/chart14.xml.rels><?xml version="1.0" encoding="UTF-8" standalone="yes"?>
<Relationships xmlns="http://schemas.openxmlformats.org/package/2006/relationships"><Relationship Id="rId3" Type="http://schemas.openxmlformats.org/officeDocument/2006/relationships/package" Target="../embeddings/Microsoft_Excel_Worksheet11.xlsx"/><Relationship Id="rId2" Type="http://schemas.microsoft.com/office/2011/relationships/chartColorStyle" Target="colors14.xml"/><Relationship Id="rId1" Type="http://schemas.microsoft.com/office/2011/relationships/chartStyle" Target="style14.xml"/></Relationships>
</file>

<file path=ppt/charts/_rels/chart15.xml.rels><?xml version="1.0" encoding="UTF-8" standalone="yes"?>
<Relationships xmlns="http://schemas.openxmlformats.org/package/2006/relationships"><Relationship Id="rId3" Type="http://schemas.openxmlformats.org/officeDocument/2006/relationships/package" Target="../embeddings/Microsoft_Excel_Worksheet12.xlsx"/><Relationship Id="rId2" Type="http://schemas.microsoft.com/office/2011/relationships/chartColorStyle" Target="colors15.xml"/><Relationship Id="rId1" Type="http://schemas.microsoft.com/office/2011/relationships/chartStyle" Target="style15.xml"/></Relationships>
</file>

<file path=ppt/charts/_rels/chart16.xml.rels><?xml version="1.0" encoding="UTF-8" standalone="yes"?>
<Relationships xmlns="http://schemas.openxmlformats.org/package/2006/relationships"><Relationship Id="rId3" Type="http://schemas.openxmlformats.org/officeDocument/2006/relationships/package" Target="../embeddings/Microsoft_Excel_Worksheet13.xlsx"/><Relationship Id="rId2" Type="http://schemas.microsoft.com/office/2011/relationships/chartColorStyle" Target="colors16.xml"/><Relationship Id="rId1" Type="http://schemas.microsoft.com/office/2011/relationships/chartStyle" Target="style16.xml"/></Relationships>
</file>

<file path=ppt/charts/_rels/chart17.xml.rels><?xml version="1.0" encoding="UTF-8" standalone="yes"?>
<Relationships xmlns="http://schemas.openxmlformats.org/package/2006/relationships"><Relationship Id="rId3" Type="http://schemas.openxmlformats.org/officeDocument/2006/relationships/package" Target="../embeddings/Microsoft_Excel_Worksheet14.xlsx"/><Relationship Id="rId2" Type="http://schemas.microsoft.com/office/2011/relationships/chartColorStyle" Target="colors17.xml"/><Relationship Id="rId1" Type="http://schemas.microsoft.com/office/2011/relationships/chartStyle" Target="style17.xml"/></Relationships>
</file>

<file path=ppt/charts/_rels/chart18.xml.rels><?xml version="1.0" encoding="UTF-8" standalone="yes"?>
<Relationships xmlns="http://schemas.openxmlformats.org/package/2006/relationships"><Relationship Id="rId3" Type="http://schemas.openxmlformats.org/officeDocument/2006/relationships/package" Target="../embeddings/Microsoft_Excel_Worksheet15.xlsx"/><Relationship Id="rId2" Type="http://schemas.microsoft.com/office/2011/relationships/chartColorStyle" Target="colors18.xml"/><Relationship Id="rId1" Type="http://schemas.microsoft.com/office/2011/relationships/chartStyle" Target="style18.xml"/></Relationships>
</file>

<file path=ppt/charts/_rels/chart19.xml.rels><?xml version="1.0" encoding="UTF-8" standalone="yes"?>
<Relationships xmlns="http://schemas.openxmlformats.org/package/2006/relationships"><Relationship Id="rId3" Type="http://schemas.openxmlformats.org/officeDocument/2006/relationships/package" Target="../embeddings/Microsoft_Excel_Worksheet16.xlsx"/><Relationship Id="rId2" Type="http://schemas.microsoft.com/office/2011/relationships/chartColorStyle" Target="colors19.xml"/><Relationship Id="rId1" Type="http://schemas.microsoft.com/office/2011/relationships/chartStyle" Target="style19.xml"/></Relationships>
</file>

<file path=ppt/charts/_rels/chart2.xml.rels><?xml version="1.0" encoding="UTF-8" standalone="yes"?>
<Relationships xmlns="http://schemas.openxmlformats.org/package/2006/relationships"><Relationship Id="rId3" Type="http://schemas.openxmlformats.org/officeDocument/2006/relationships/oleObject" Target="file:///\\ssw-nas-02.ssw.rutgers.edu\units\IFF\OREP\Data%20HUB\04-Needs%20Assessment\2021\Workbook%20Templates\County%20Workbooks%20(with%20Engage)\Sussex_County_11.08.21%20(with%20Engage).xlsx" TargetMode="External"/><Relationship Id="rId2" Type="http://schemas.microsoft.com/office/2011/relationships/chartColorStyle" Target="colors2.xml"/><Relationship Id="rId1" Type="http://schemas.microsoft.com/office/2011/relationships/chartStyle" Target="style2.xml"/></Relationships>
</file>

<file path=ppt/charts/_rels/chart20.xml.rels><?xml version="1.0" encoding="UTF-8" standalone="yes"?>
<Relationships xmlns="http://schemas.openxmlformats.org/package/2006/relationships"><Relationship Id="rId3" Type="http://schemas.openxmlformats.org/officeDocument/2006/relationships/package" Target="../embeddings/Microsoft_Excel_Worksheet17.xlsx"/><Relationship Id="rId2" Type="http://schemas.microsoft.com/office/2011/relationships/chartColorStyle" Target="colors20.xml"/><Relationship Id="rId1" Type="http://schemas.microsoft.com/office/2011/relationships/chartStyle" Target="style20.xml"/></Relationships>
</file>

<file path=ppt/charts/_rels/chart21.xml.rels><?xml version="1.0" encoding="UTF-8" standalone="yes"?>
<Relationships xmlns="http://schemas.openxmlformats.org/package/2006/relationships"><Relationship Id="rId3" Type="http://schemas.openxmlformats.org/officeDocument/2006/relationships/package" Target="../embeddings/Microsoft_Excel_Worksheet18.xlsx"/><Relationship Id="rId2" Type="http://schemas.microsoft.com/office/2011/relationships/chartColorStyle" Target="colors21.xml"/><Relationship Id="rId1" Type="http://schemas.microsoft.com/office/2011/relationships/chartStyle" Target="style21.xml"/></Relationships>
</file>

<file path=ppt/charts/_rels/chart22.xml.rels><?xml version="1.0" encoding="UTF-8" standalone="yes"?>
<Relationships xmlns="http://schemas.openxmlformats.org/package/2006/relationships"><Relationship Id="rId3" Type="http://schemas.openxmlformats.org/officeDocument/2006/relationships/package" Target="../embeddings/Microsoft_Excel_Worksheet19.xlsx"/><Relationship Id="rId2" Type="http://schemas.microsoft.com/office/2011/relationships/chartColorStyle" Target="colors22.xml"/><Relationship Id="rId1" Type="http://schemas.microsoft.com/office/2011/relationships/chartStyle" Target="style22.xml"/></Relationships>
</file>

<file path=ppt/charts/_rels/chart23.xml.rels><?xml version="1.0" encoding="UTF-8" standalone="yes"?>
<Relationships xmlns="http://schemas.openxmlformats.org/package/2006/relationships"><Relationship Id="rId3" Type="http://schemas.openxmlformats.org/officeDocument/2006/relationships/package" Target="../embeddings/Microsoft_Excel_Worksheet20.xlsx"/><Relationship Id="rId2" Type="http://schemas.microsoft.com/office/2011/relationships/chartColorStyle" Target="colors23.xml"/><Relationship Id="rId1" Type="http://schemas.microsoft.com/office/2011/relationships/chartStyle" Target="style23.xml"/></Relationships>
</file>

<file path=ppt/charts/_rels/chart24.xml.rels><?xml version="1.0" encoding="UTF-8" standalone="yes"?>
<Relationships xmlns="http://schemas.openxmlformats.org/package/2006/relationships"><Relationship Id="rId3" Type="http://schemas.openxmlformats.org/officeDocument/2006/relationships/package" Target="../embeddings/Microsoft_Excel_Worksheet21.xlsx"/><Relationship Id="rId2" Type="http://schemas.microsoft.com/office/2011/relationships/chartColorStyle" Target="colors24.xml"/><Relationship Id="rId1" Type="http://schemas.microsoft.com/office/2011/relationships/chartStyle" Target="style24.xml"/></Relationships>
</file>

<file path=ppt/charts/_rels/chart25.xml.rels><?xml version="1.0" encoding="UTF-8" standalone="yes"?>
<Relationships xmlns="http://schemas.openxmlformats.org/package/2006/relationships"><Relationship Id="rId3" Type="http://schemas.openxmlformats.org/officeDocument/2006/relationships/package" Target="../embeddings/Microsoft_Excel_Worksheet22.xlsx"/><Relationship Id="rId2" Type="http://schemas.microsoft.com/office/2011/relationships/chartColorStyle" Target="colors25.xml"/><Relationship Id="rId1" Type="http://schemas.microsoft.com/office/2011/relationships/chartStyle" Target="style25.xml"/></Relationships>
</file>

<file path=ppt/charts/_rels/chart26.xml.rels><?xml version="1.0" encoding="UTF-8" standalone="yes"?>
<Relationships xmlns="http://schemas.openxmlformats.org/package/2006/relationships"><Relationship Id="rId3" Type="http://schemas.openxmlformats.org/officeDocument/2006/relationships/package" Target="../embeddings/Microsoft_Excel_Worksheet23.xlsx"/><Relationship Id="rId2" Type="http://schemas.microsoft.com/office/2011/relationships/chartColorStyle" Target="colors26.xml"/><Relationship Id="rId1" Type="http://schemas.microsoft.com/office/2011/relationships/chartStyle" Target="style26.xml"/></Relationships>
</file>

<file path=ppt/charts/_rels/chart27.xml.rels><?xml version="1.0" encoding="UTF-8" standalone="yes"?>
<Relationships xmlns="http://schemas.openxmlformats.org/package/2006/relationships"><Relationship Id="rId3" Type="http://schemas.openxmlformats.org/officeDocument/2006/relationships/package" Target="../embeddings/Microsoft_Excel_Worksheet24.xlsx"/><Relationship Id="rId2" Type="http://schemas.microsoft.com/office/2011/relationships/chartColorStyle" Target="colors27.xml"/><Relationship Id="rId1" Type="http://schemas.microsoft.com/office/2011/relationships/chartStyle" Target="style27.xml"/></Relationships>
</file>

<file path=ppt/charts/_rels/chart28.xml.rels><?xml version="1.0" encoding="UTF-8" standalone="yes"?>
<Relationships xmlns="http://schemas.openxmlformats.org/package/2006/relationships"><Relationship Id="rId3" Type="http://schemas.openxmlformats.org/officeDocument/2006/relationships/package" Target="../embeddings/Microsoft_Excel_Worksheet25.xlsx"/><Relationship Id="rId2" Type="http://schemas.microsoft.com/office/2011/relationships/chartColorStyle" Target="colors28.xml"/><Relationship Id="rId1" Type="http://schemas.microsoft.com/office/2011/relationships/chartStyle" Target="style28.xml"/></Relationships>
</file>

<file path=ppt/charts/_rels/chart29.xml.rels><?xml version="1.0" encoding="UTF-8" standalone="yes"?>
<Relationships xmlns="http://schemas.openxmlformats.org/package/2006/relationships"><Relationship Id="rId3" Type="http://schemas.openxmlformats.org/officeDocument/2006/relationships/package" Target="../embeddings/Microsoft_Excel_Worksheet26.xlsx"/><Relationship Id="rId2" Type="http://schemas.microsoft.com/office/2011/relationships/chartColorStyle" Target="colors29.xml"/><Relationship Id="rId1" Type="http://schemas.microsoft.com/office/2011/relationships/chartStyle" Target="style29.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3.xml"/><Relationship Id="rId1" Type="http://schemas.microsoft.com/office/2011/relationships/chartStyle" Target="style3.xml"/></Relationships>
</file>

<file path=ppt/charts/_rels/chart30.xml.rels><?xml version="1.0" encoding="UTF-8" standalone="yes"?>
<Relationships xmlns="http://schemas.openxmlformats.org/package/2006/relationships"><Relationship Id="rId3" Type="http://schemas.openxmlformats.org/officeDocument/2006/relationships/package" Target="../embeddings/Microsoft_Excel_Worksheet27.xlsx"/><Relationship Id="rId2" Type="http://schemas.microsoft.com/office/2011/relationships/chartColorStyle" Target="colors30.xml"/><Relationship Id="rId1" Type="http://schemas.microsoft.com/office/2011/relationships/chartStyle" Target="style30.xml"/></Relationships>
</file>

<file path=ppt/charts/_rels/chart31.xml.rels><?xml version="1.0" encoding="UTF-8" standalone="yes"?>
<Relationships xmlns="http://schemas.openxmlformats.org/package/2006/relationships"><Relationship Id="rId3" Type="http://schemas.openxmlformats.org/officeDocument/2006/relationships/package" Target="../embeddings/Microsoft_Excel_Worksheet28.xlsx"/><Relationship Id="rId2" Type="http://schemas.microsoft.com/office/2011/relationships/chartColorStyle" Target="colors31.xml"/><Relationship Id="rId1" Type="http://schemas.microsoft.com/office/2011/relationships/chartStyle" Target="style31.xml"/></Relationships>
</file>

<file path=ppt/charts/_rels/chart32.xml.rels><?xml version="1.0" encoding="UTF-8" standalone="yes"?>
<Relationships xmlns="http://schemas.openxmlformats.org/package/2006/relationships"><Relationship Id="rId3" Type="http://schemas.openxmlformats.org/officeDocument/2006/relationships/package" Target="../embeddings/Microsoft_Excel_Worksheet29.xlsx"/><Relationship Id="rId2" Type="http://schemas.microsoft.com/office/2011/relationships/chartColorStyle" Target="colors32.xml"/><Relationship Id="rId1" Type="http://schemas.microsoft.com/office/2011/relationships/chartStyle" Target="style32.xml"/></Relationships>
</file>

<file path=ppt/charts/_rels/chart33.xml.rels><?xml version="1.0" encoding="UTF-8" standalone="yes"?>
<Relationships xmlns="http://schemas.openxmlformats.org/package/2006/relationships"><Relationship Id="rId3" Type="http://schemas.openxmlformats.org/officeDocument/2006/relationships/package" Target="../embeddings/Microsoft_Excel_Worksheet30.xlsx"/><Relationship Id="rId2" Type="http://schemas.microsoft.com/office/2011/relationships/chartColorStyle" Target="colors33.xml"/><Relationship Id="rId1" Type="http://schemas.microsoft.com/office/2011/relationships/chartStyle" Target="style33.xml"/></Relationships>
</file>

<file path=ppt/charts/_rels/chart34.xml.rels><?xml version="1.0" encoding="UTF-8" standalone="yes"?>
<Relationships xmlns="http://schemas.openxmlformats.org/package/2006/relationships"><Relationship Id="rId3" Type="http://schemas.openxmlformats.org/officeDocument/2006/relationships/package" Target="../embeddings/Microsoft_Excel_Worksheet31.xlsx"/><Relationship Id="rId2" Type="http://schemas.microsoft.com/office/2011/relationships/chartColorStyle" Target="colors34.xml"/><Relationship Id="rId1" Type="http://schemas.microsoft.com/office/2011/relationships/chartStyle" Target="style34.xml"/></Relationships>
</file>

<file path=ppt/charts/_rels/chart35.xml.rels><?xml version="1.0" encoding="UTF-8" standalone="yes"?>
<Relationships xmlns="http://schemas.openxmlformats.org/package/2006/relationships"><Relationship Id="rId3" Type="http://schemas.openxmlformats.org/officeDocument/2006/relationships/package" Target="../embeddings/Microsoft_Excel_Worksheet32.xlsx"/><Relationship Id="rId2" Type="http://schemas.microsoft.com/office/2011/relationships/chartColorStyle" Target="colors35.xml"/><Relationship Id="rId1" Type="http://schemas.microsoft.com/office/2011/relationships/chartStyle" Target="style35.xml"/></Relationships>
</file>

<file path=ppt/charts/_rels/chart36.xml.rels><?xml version="1.0" encoding="UTF-8" standalone="yes"?>
<Relationships xmlns="http://schemas.openxmlformats.org/package/2006/relationships"><Relationship Id="rId3" Type="http://schemas.openxmlformats.org/officeDocument/2006/relationships/package" Target="../embeddings/Microsoft_Excel_Worksheet33.xlsx"/><Relationship Id="rId2" Type="http://schemas.microsoft.com/office/2011/relationships/chartColorStyle" Target="colors36.xml"/><Relationship Id="rId1" Type="http://schemas.microsoft.com/office/2011/relationships/chartStyle" Target="style36.xml"/></Relationships>
</file>

<file path=ppt/charts/_rels/chart37.xml.rels><?xml version="1.0" encoding="UTF-8" standalone="yes"?>
<Relationships xmlns="http://schemas.openxmlformats.org/package/2006/relationships"><Relationship Id="rId3" Type="http://schemas.openxmlformats.org/officeDocument/2006/relationships/package" Target="../embeddings/Microsoft_Excel_Worksheet34.xlsx"/><Relationship Id="rId2" Type="http://schemas.microsoft.com/office/2011/relationships/chartColorStyle" Target="colors37.xml"/><Relationship Id="rId1" Type="http://schemas.microsoft.com/office/2011/relationships/chartStyle" Target="style37.xml"/></Relationships>
</file>

<file path=ppt/charts/_rels/chart38.xml.rels><?xml version="1.0" encoding="UTF-8" standalone="yes"?>
<Relationships xmlns="http://schemas.openxmlformats.org/package/2006/relationships"><Relationship Id="rId3" Type="http://schemas.openxmlformats.org/officeDocument/2006/relationships/package" Target="../embeddings/Microsoft_Excel_Worksheet35.xlsx"/><Relationship Id="rId2" Type="http://schemas.microsoft.com/office/2011/relationships/chartColorStyle" Target="colors38.xml"/><Relationship Id="rId1" Type="http://schemas.microsoft.com/office/2011/relationships/chartStyle" Target="style38.xml"/><Relationship Id="rId4" Type="http://schemas.openxmlformats.org/officeDocument/2006/relationships/chartUserShapes" Target="../drawings/drawing1.xml"/></Relationships>
</file>

<file path=ppt/charts/_rels/chart39.xml.rels><?xml version="1.0" encoding="UTF-8" standalone="yes"?>
<Relationships xmlns="http://schemas.openxmlformats.org/package/2006/relationships"><Relationship Id="rId3" Type="http://schemas.openxmlformats.org/officeDocument/2006/relationships/package" Target="../embeddings/Microsoft_Excel_Worksheet36.xlsx"/><Relationship Id="rId2" Type="http://schemas.microsoft.com/office/2011/relationships/chartColorStyle" Target="colors39.xml"/><Relationship Id="rId1" Type="http://schemas.microsoft.com/office/2011/relationships/chartStyle" Target="style39.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4.xml"/><Relationship Id="rId1" Type="http://schemas.microsoft.com/office/2011/relationships/chartStyle" Target="style4.xml"/></Relationships>
</file>

<file path=ppt/charts/_rels/chart40.xml.rels><?xml version="1.0" encoding="UTF-8" standalone="yes"?>
<Relationships xmlns="http://schemas.openxmlformats.org/package/2006/relationships"><Relationship Id="rId3" Type="http://schemas.openxmlformats.org/officeDocument/2006/relationships/package" Target="../embeddings/Microsoft_Excel_Worksheet37.xlsx"/><Relationship Id="rId2" Type="http://schemas.microsoft.com/office/2011/relationships/chartColorStyle" Target="colors40.xml"/><Relationship Id="rId1" Type="http://schemas.microsoft.com/office/2011/relationships/chartStyle" Target="style40.xml"/></Relationships>
</file>

<file path=ppt/charts/_rels/chart41.xml.rels><?xml version="1.0" encoding="UTF-8" standalone="yes"?>
<Relationships xmlns="http://schemas.openxmlformats.org/package/2006/relationships"><Relationship Id="rId3" Type="http://schemas.openxmlformats.org/officeDocument/2006/relationships/package" Target="../embeddings/Microsoft_Excel_Worksheet38.xlsx"/><Relationship Id="rId2" Type="http://schemas.microsoft.com/office/2011/relationships/chartColorStyle" Target="colors41.xml"/><Relationship Id="rId1" Type="http://schemas.microsoft.com/office/2011/relationships/chartStyle" Target="style41.xml"/></Relationships>
</file>

<file path=ppt/charts/_rels/chart42.xml.rels><?xml version="1.0" encoding="UTF-8" standalone="yes"?>
<Relationships xmlns="http://schemas.openxmlformats.org/package/2006/relationships"><Relationship Id="rId3" Type="http://schemas.openxmlformats.org/officeDocument/2006/relationships/package" Target="../embeddings/Microsoft_Excel_Worksheet39.xlsx"/><Relationship Id="rId2" Type="http://schemas.microsoft.com/office/2011/relationships/chartColorStyle" Target="colors42.xml"/><Relationship Id="rId1" Type="http://schemas.microsoft.com/office/2011/relationships/chartStyle" Target="style42.xml"/></Relationships>
</file>

<file path=ppt/charts/_rels/chart43.xml.rels><?xml version="1.0" encoding="UTF-8" standalone="yes"?>
<Relationships xmlns="http://schemas.openxmlformats.org/package/2006/relationships"><Relationship Id="rId3" Type="http://schemas.openxmlformats.org/officeDocument/2006/relationships/package" Target="../embeddings/Microsoft_Excel_Worksheet40.xlsx"/><Relationship Id="rId2" Type="http://schemas.microsoft.com/office/2011/relationships/chartColorStyle" Target="colors43.xml"/><Relationship Id="rId1" Type="http://schemas.microsoft.com/office/2011/relationships/chartStyle" Target="style43.xml"/></Relationships>
</file>

<file path=ppt/charts/_rels/chart44.xml.rels><?xml version="1.0" encoding="UTF-8" standalone="yes"?>
<Relationships xmlns="http://schemas.openxmlformats.org/package/2006/relationships"><Relationship Id="rId3" Type="http://schemas.openxmlformats.org/officeDocument/2006/relationships/package" Target="../embeddings/Microsoft_Excel_Worksheet41.xlsx"/><Relationship Id="rId2" Type="http://schemas.microsoft.com/office/2011/relationships/chartColorStyle" Target="colors44.xml"/><Relationship Id="rId1" Type="http://schemas.microsoft.com/office/2011/relationships/chartStyle" Target="style44.xml"/></Relationships>
</file>

<file path=ppt/charts/_rels/chart45.xml.rels><?xml version="1.0" encoding="UTF-8" standalone="yes"?>
<Relationships xmlns="http://schemas.openxmlformats.org/package/2006/relationships"><Relationship Id="rId3" Type="http://schemas.openxmlformats.org/officeDocument/2006/relationships/package" Target="../embeddings/Microsoft_Excel_Worksheet42.xlsx"/><Relationship Id="rId2" Type="http://schemas.microsoft.com/office/2011/relationships/chartColorStyle" Target="colors45.xml"/><Relationship Id="rId1" Type="http://schemas.microsoft.com/office/2011/relationships/chartStyle" Target="style45.xml"/></Relationships>
</file>

<file path=ppt/charts/_rels/chart46.xml.rels><?xml version="1.0" encoding="UTF-8" standalone="yes"?>
<Relationships xmlns="http://schemas.openxmlformats.org/package/2006/relationships"><Relationship Id="rId3" Type="http://schemas.openxmlformats.org/officeDocument/2006/relationships/package" Target="../embeddings/Microsoft_Excel_Worksheet43.xlsx"/><Relationship Id="rId2" Type="http://schemas.microsoft.com/office/2011/relationships/chartColorStyle" Target="colors46.xml"/><Relationship Id="rId1" Type="http://schemas.microsoft.com/office/2011/relationships/chartStyle" Target="style46.xml"/></Relationships>
</file>

<file path=ppt/charts/_rels/chart47.xml.rels><?xml version="1.0" encoding="UTF-8" standalone="yes"?>
<Relationships xmlns="http://schemas.openxmlformats.org/package/2006/relationships"><Relationship Id="rId3" Type="http://schemas.openxmlformats.org/officeDocument/2006/relationships/package" Target="../embeddings/Microsoft_Excel_Worksheet44.xlsx"/><Relationship Id="rId2" Type="http://schemas.microsoft.com/office/2011/relationships/chartColorStyle" Target="colors47.xml"/><Relationship Id="rId1" Type="http://schemas.microsoft.com/office/2011/relationships/chartStyle" Target="style47.xml"/></Relationships>
</file>

<file path=ppt/charts/_rels/chart48.xml.rels><?xml version="1.0" encoding="UTF-8" standalone="yes"?>
<Relationships xmlns="http://schemas.openxmlformats.org/package/2006/relationships"><Relationship Id="rId3" Type="http://schemas.openxmlformats.org/officeDocument/2006/relationships/package" Target="../embeddings/Microsoft_Excel_Worksheet45.xlsx"/><Relationship Id="rId2" Type="http://schemas.microsoft.com/office/2011/relationships/chartColorStyle" Target="colors48.xml"/><Relationship Id="rId1" Type="http://schemas.microsoft.com/office/2011/relationships/chartStyle" Target="style48.xml"/></Relationships>
</file>

<file path=ppt/charts/_rels/chart49.xml.rels><?xml version="1.0" encoding="UTF-8" standalone="yes"?>
<Relationships xmlns="http://schemas.openxmlformats.org/package/2006/relationships"><Relationship Id="rId3" Type="http://schemas.openxmlformats.org/officeDocument/2006/relationships/package" Target="../embeddings/Microsoft_Excel_Worksheet46.xlsx"/><Relationship Id="rId2" Type="http://schemas.microsoft.com/office/2011/relationships/chartColorStyle" Target="colors49.xml"/><Relationship Id="rId1" Type="http://schemas.microsoft.com/office/2011/relationships/chartStyle" Target="style49.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5.xml"/><Relationship Id="rId1" Type="http://schemas.microsoft.com/office/2011/relationships/chartStyle" Target="style5.xml"/></Relationships>
</file>

<file path=ppt/charts/_rels/chart50.xml.rels><?xml version="1.0" encoding="UTF-8" standalone="yes"?>
<Relationships xmlns="http://schemas.openxmlformats.org/package/2006/relationships"><Relationship Id="rId3" Type="http://schemas.openxmlformats.org/officeDocument/2006/relationships/package" Target="../embeddings/Microsoft_Excel_Worksheet47.xlsx"/><Relationship Id="rId2" Type="http://schemas.microsoft.com/office/2011/relationships/chartColorStyle" Target="colors50.xml"/><Relationship Id="rId1" Type="http://schemas.microsoft.com/office/2011/relationships/chartStyle" Target="style50.xml"/></Relationships>
</file>

<file path=ppt/charts/_rels/chart51.xml.rels><?xml version="1.0" encoding="UTF-8" standalone="yes"?>
<Relationships xmlns="http://schemas.openxmlformats.org/package/2006/relationships"><Relationship Id="rId3" Type="http://schemas.openxmlformats.org/officeDocument/2006/relationships/package" Target="../embeddings/Microsoft_Excel_Worksheet48.xlsx"/><Relationship Id="rId2" Type="http://schemas.microsoft.com/office/2011/relationships/chartColorStyle" Target="colors51.xml"/><Relationship Id="rId1" Type="http://schemas.microsoft.com/office/2011/relationships/chartStyle" Target="style51.xml"/></Relationships>
</file>

<file path=ppt/charts/_rels/chart52.xml.rels><?xml version="1.0" encoding="UTF-8" standalone="yes"?>
<Relationships xmlns="http://schemas.openxmlformats.org/package/2006/relationships"><Relationship Id="rId3" Type="http://schemas.openxmlformats.org/officeDocument/2006/relationships/package" Target="../embeddings/Microsoft_Excel_Worksheet49.xlsx"/><Relationship Id="rId2" Type="http://schemas.microsoft.com/office/2011/relationships/chartColorStyle" Target="colors52.xml"/><Relationship Id="rId1" Type="http://schemas.microsoft.com/office/2011/relationships/chartStyle" Target="style52.xml"/></Relationships>
</file>

<file path=ppt/charts/_rels/chart53.xml.rels><?xml version="1.0" encoding="UTF-8" standalone="yes"?>
<Relationships xmlns="http://schemas.openxmlformats.org/package/2006/relationships"><Relationship Id="rId3" Type="http://schemas.openxmlformats.org/officeDocument/2006/relationships/package" Target="../embeddings/Microsoft_Excel_Worksheet50.xlsx"/><Relationship Id="rId2" Type="http://schemas.microsoft.com/office/2011/relationships/chartColorStyle" Target="colors53.xml"/><Relationship Id="rId1" Type="http://schemas.microsoft.com/office/2011/relationships/chartStyle" Target="style53.xml"/></Relationships>
</file>

<file path=ppt/charts/_rels/chart54.xml.rels><?xml version="1.0" encoding="UTF-8" standalone="yes"?>
<Relationships xmlns="http://schemas.openxmlformats.org/package/2006/relationships"><Relationship Id="rId3" Type="http://schemas.openxmlformats.org/officeDocument/2006/relationships/package" Target="../embeddings/Microsoft_Excel_Worksheet51.xlsx"/><Relationship Id="rId2" Type="http://schemas.microsoft.com/office/2011/relationships/chartColorStyle" Target="colors54.xml"/><Relationship Id="rId1" Type="http://schemas.microsoft.com/office/2011/relationships/chartStyle" Target="style54.xml"/></Relationships>
</file>

<file path=ppt/charts/_rels/chart55.xml.rels><?xml version="1.0" encoding="UTF-8" standalone="yes"?>
<Relationships xmlns="http://schemas.openxmlformats.org/package/2006/relationships"><Relationship Id="rId3" Type="http://schemas.openxmlformats.org/officeDocument/2006/relationships/package" Target="../embeddings/Microsoft_Excel_Worksheet52.xlsx"/><Relationship Id="rId2" Type="http://schemas.microsoft.com/office/2011/relationships/chartColorStyle" Target="colors55.xml"/><Relationship Id="rId1" Type="http://schemas.microsoft.com/office/2011/relationships/chartStyle" Target="style55.xml"/></Relationships>
</file>

<file path=ppt/charts/_rels/chart56.xml.rels><?xml version="1.0" encoding="UTF-8" standalone="yes"?>
<Relationships xmlns="http://schemas.openxmlformats.org/package/2006/relationships"><Relationship Id="rId3" Type="http://schemas.openxmlformats.org/officeDocument/2006/relationships/package" Target="../embeddings/Microsoft_Excel_Worksheet53.xlsx"/><Relationship Id="rId2" Type="http://schemas.microsoft.com/office/2011/relationships/chartColorStyle" Target="colors56.xml"/><Relationship Id="rId1" Type="http://schemas.microsoft.com/office/2011/relationships/chartStyle" Target="style56.xml"/></Relationships>
</file>

<file path=ppt/charts/_rels/chart57.xml.rels><?xml version="1.0" encoding="UTF-8" standalone="yes"?>
<Relationships xmlns="http://schemas.openxmlformats.org/package/2006/relationships"><Relationship Id="rId3" Type="http://schemas.openxmlformats.org/officeDocument/2006/relationships/package" Target="../embeddings/Microsoft_Excel_Worksheet54.xlsx"/><Relationship Id="rId2" Type="http://schemas.microsoft.com/office/2011/relationships/chartColorStyle" Target="colors57.xml"/><Relationship Id="rId1" Type="http://schemas.microsoft.com/office/2011/relationships/chartStyle" Target="style57.xml"/></Relationships>
</file>

<file path=ppt/charts/_rels/chart58.xml.rels><?xml version="1.0" encoding="UTF-8" standalone="yes"?>
<Relationships xmlns="http://schemas.openxmlformats.org/package/2006/relationships"><Relationship Id="rId3" Type="http://schemas.openxmlformats.org/officeDocument/2006/relationships/package" Target="../embeddings/Microsoft_Excel_Worksheet55.xlsx"/><Relationship Id="rId2" Type="http://schemas.microsoft.com/office/2011/relationships/chartColorStyle" Target="colors58.xml"/><Relationship Id="rId1" Type="http://schemas.microsoft.com/office/2011/relationships/chartStyle" Target="style58.xml"/></Relationships>
</file>

<file path=ppt/charts/_rels/chart59.xml.rels><?xml version="1.0" encoding="UTF-8" standalone="yes"?>
<Relationships xmlns="http://schemas.openxmlformats.org/package/2006/relationships"><Relationship Id="rId3" Type="http://schemas.openxmlformats.org/officeDocument/2006/relationships/package" Target="../embeddings/Microsoft_Excel_Worksheet56.xlsx"/><Relationship Id="rId2" Type="http://schemas.microsoft.com/office/2011/relationships/chartColorStyle" Target="colors59.xml"/><Relationship Id="rId1" Type="http://schemas.microsoft.com/office/2011/relationships/chartStyle" Target="style59.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6.xml"/><Relationship Id="rId1" Type="http://schemas.microsoft.com/office/2011/relationships/chartStyle" Target="style6.xml"/></Relationships>
</file>

<file path=ppt/charts/_rels/chart60.xml.rels><?xml version="1.0" encoding="UTF-8" standalone="yes"?>
<Relationships xmlns="http://schemas.openxmlformats.org/package/2006/relationships"><Relationship Id="rId3" Type="http://schemas.openxmlformats.org/officeDocument/2006/relationships/package" Target="../embeddings/Microsoft_Excel_Worksheet57.xlsx"/><Relationship Id="rId2" Type="http://schemas.microsoft.com/office/2011/relationships/chartColorStyle" Target="colors60.xml"/><Relationship Id="rId1" Type="http://schemas.microsoft.com/office/2011/relationships/chartStyle" Target="style60.xml"/></Relationships>
</file>

<file path=ppt/charts/_rels/chart61.xml.rels><?xml version="1.0" encoding="UTF-8" standalone="yes"?>
<Relationships xmlns="http://schemas.openxmlformats.org/package/2006/relationships"><Relationship Id="rId3" Type="http://schemas.openxmlformats.org/officeDocument/2006/relationships/package" Target="../embeddings/Microsoft_Excel_Worksheet58.xlsx"/><Relationship Id="rId2" Type="http://schemas.microsoft.com/office/2011/relationships/chartColorStyle" Target="colors61.xml"/><Relationship Id="rId1" Type="http://schemas.microsoft.com/office/2011/relationships/chartStyle" Target="style61.xml"/></Relationships>
</file>

<file path=ppt/charts/_rels/chart62.xml.rels><?xml version="1.0" encoding="UTF-8" standalone="yes"?>
<Relationships xmlns="http://schemas.openxmlformats.org/package/2006/relationships"><Relationship Id="rId3" Type="http://schemas.openxmlformats.org/officeDocument/2006/relationships/package" Target="../embeddings/Microsoft_Excel_Worksheet59.xlsx"/><Relationship Id="rId2" Type="http://schemas.microsoft.com/office/2011/relationships/chartColorStyle" Target="colors62.xml"/><Relationship Id="rId1" Type="http://schemas.microsoft.com/office/2011/relationships/chartStyle" Target="style62.xml"/></Relationships>
</file>

<file path=ppt/charts/_rels/chart63.xml.rels><?xml version="1.0" encoding="UTF-8" standalone="yes"?>
<Relationships xmlns="http://schemas.openxmlformats.org/package/2006/relationships"><Relationship Id="rId3" Type="http://schemas.openxmlformats.org/officeDocument/2006/relationships/package" Target="../embeddings/Microsoft_Excel_Worksheet60.xlsx"/><Relationship Id="rId2" Type="http://schemas.microsoft.com/office/2011/relationships/chartColorStyle" Target="colors63.xml"/><Relationship Id="rId1" Type="http://schemas.microsoft.com/office/2011/relationships/chartStyle" Target="style63.xml"/></Relationships>
</file>

<file path=ppt/charts/_rels/chart64.xml.rels><?xml version="1.0" encoding="UTF-8" standalone="yes"?>
<Relationships xmlns="http://schemas.openxmlformats.org/package/2006/relationships"><Relationship Id="rId3" Type="http://schemas.openxmlformats.org/officeDocument/2006/relationships/package" Target="../embeddings/Microsoft_Excel_Worksheet61.xlsx"/><Relationship Id="rId2" Type="http://schemas.microsoft.com/office/2011/relationships/chartColorStyle" Target="colors64.xml"/><Relationship Id="rId1" Type="http://schemas.microsoft.com/office/2011/relationships/chartStyle" Target="style64.xml"/></Relationships>
</file>

<file path=ppt/charts/_rels/chart65.xml.rels><?xml version="1.0" encoding="UTF-8" standalone="yes"?>
<Relationships xmlns="http://schemas.openxmlformats.org/package/2006/relationships"><Relationship Id="rId3" Type="http://schemas.openxmlformats.org/officeDocument/2006/relationships/package" Target="../embeddings/Microsoft_Excel_Worksheet62.xlsx"/><Relationship Id="rId2" Type="http://schemas.microsoft.com/office/2011/relationships/chartColorStyle" Target="colors65.xml"/><Relationship Id="rId1" Type="http://schemas.microsoft.com/office/2011/relationships/chartStyle" Target="style65.xml"/></Relationships>
</file>

<file path=ppt/charts/_rels/chart66.xml.rels><?xml version="1.0" encoding="UTF-8" standalone="yes"?>
<Relationships xmlns="http://schemas.openxmlformats.org/package/2006/relationships"><Relationship Id="rId3" Type="http://schemas.openxmlformats.org/officeDocument/2006/relationships/package" Target="../embeddings/Microsoft_Excel_Worksheet63.xlsx"/><Relationship Id="rId2" Type="http://schemas.microsoft.com/office/2011/relationships/chartColorStyle" Target="colors66.xml"/><Relationship Id="rId1" Type="http://schemas.microsoft.com/office/2011/relationships/chartStyle" Target="style66.xml"/></Relationships>
</file>

<file path=ppt/charts/_rels/chart67.xml.rels><?xml version="1.0" encoding="UTF-8" standalone="yes"?>
<Relationships xmlns="http://schemas.openxmlformats.org/package/2006/relationships"><Relationship Id="rId3" Type="http://schemas.openxmlformats.org/officeDocument/2006/relationships/package" Target="../embeddings/Microsoft_Excel_Worksheet64.xlsx"/><Relationship Id="rId2" Type="http://schemas.microsoft.com/office/2011/relationships/chartColorStyle" Target="colors67.xml"/><Relationship Id="rId1" Type="http://schemas.microsoft.com/office/2011/relationships/chartStyle" Target="style67.xml"/></Relationships>
</file>

<file path=ppt/charts/_rels/chart68.xml.rels><?xml version="1.0" encoding="UTF-8" standalone="yes"?>
<Relationships xmlns="http://schemas.openxmlformats.org/package/2006/relationships"><Relationship Id="rId3" Type="http://schemas.openxmlformats.org/officeDocument/2006/relationships/package" Target="../embeddings/Microsoft_Excel_Worksheet65.xlsx"/><Relationship Id="rId2" Type="http://schemas.microsoft.com/office/2011/relationships/chartColorStyle" Target="colors68.xml"/><Relationship Id="rId1" Type="http://schemas.microsoft.com/office/2011/relationships/chartStyle" Target="style68.xml"/></Relationships>
</file>

<file path=ppt/charts/_rels/chart69.xml.rels><?xml version="1.0" encoding="UTF-8" standalone="yes"?>
<Relationships xmlns="http://schemas.openxmlformats.org/package/2006/relationships"><Relationship Id="rId3" Type="http://schemas.openxmlformats.org/officeDocument/2006/relationships/package" Target="../embeddings/Microsoft_Excel_Worksheet66.xlsx"/><Relationship Id="rId2" Type="http://schemas.microsoft.com/office/2011/relationships/chartColorStyle" Target="colors69.xml"/><Relationship Id="rId1" Type="http://schemas.microsoft.com/office/2011/relationships/chartStyle" Target="style69.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7.xml"/><Relationship Id="rId1" Type="http://schemas.microsoft.com/office/2011/relationships/chartStyle" Target="style7.xml"/></Relationships>
</file>

<file path=ppt/charts/_rels/chart70.xml.rels><?xml version="1.0" encoding="UTF-8" standalone="yes"?>
<Relationships xmlns="http://schemas.openxmlformats.org/package/2006/relationships"><Relationship Id="rId3" Type="http://schemas.openxmlformats.org/officeDocument/2006/relationships/package" Target="../embeddings/Microsoft_Excel_Worksheet67.xlsx"/><Relationship Id="rId2" Type="http://schemas.microsoft.com/office/2011/relationships/chartColorStyle" Target="colors70.xml"/><Relationship Id="rId1" Type="http://schemas.microsoft.com/office/2011/relationships/chartStyle" Target="style70.xml"/></Relationships>
</file>

<file path=ppt/charts/_rels/chart71.xml.rels><?xml version="1.0" encoding="UTF-8" standalone="yes"?>
<Relationships xmlns="http://schemas.openxmlformats.org/package/2006/relationships"><Relationship Id="rId3" Type="http://schemas.openxmlformats.org/officeDocument/2006/relationships/package" Target="../embeddings/Microsoft_Excel_Worksheet68.xlsx"/><Relationship Id="rId2" Type="http://schemas.microsoft.com/office/2011/relationships/chartColorStyle" Target="colors71.xml"/><Relationship Id="rId1" Type="http://schemas.microsoft.com/office/2011/relationships/chartStyle" Target="style71.xml"/></Relationships>
</file>

<file path=ppt/charts/_rels/chart72.xml.rels><?xml version="1.0" encoding="UTF-8" standalone="yes"?>
<Relationships xmlns="http://schemas.openxmlformats.org/package/2006/relationships"><Relationship Id="rId3" Type="http://schemas.openxmlformats.org/officeDocument/2006/relationships/package" Target="../embeddings/Microsoft_Excel_Worksheet69.xlsx"/><Relationship Id="rId2" Type="http://schemas.microsoft.com/office/2011/relationships/chartColorStyle" Target="colors72.xml"/><Relationship Id="rId1" Type="http://schemas.microsoft.com/office/2011/relationships/chartStyle" Target="style72.xml"/></Relationships>
</file>

<file path=ppt/charts/_rels/chart73.xml.rels><?xml version="1.0" encoding="UTF-8" standalone="yes"?>
<Relationships xmlns="http://schemas.openxmlformats.org/package/2006/relationships"><Relationship Id="rId3" Type="http://schemas.openxmlformats.org/officeDocument/2006/relationships/package" Target="../embeddings/Microsoft_Excel_Worksheet70.xlsx"/><Relationship Id="rId2" Type="http://schemas.microsoft.com/office/2011/relationships/chartColorStyle" Target="colors73.xml"/><Relationship Id="rId1" Type="http://schemas.microsoft.com/office/2011/relationships/chartStyle" Target="style73.xml"/></Relationships>
</file>

<file path=ppt/charts/_rels/chart74.xml.rels><?xml version="1.0" encoding="UTF-8" standalone="yes"?>
<Relationships xmlns="http://schemas.openxmlformats.org/package/2006/relationships"><Relationship Id="rId3" Type="http://schemas.openxmlformats.org/officeDocument/2006/relationships/package" Target="../embeddings/Microsoft_Excel_Worksheet71.xlsx"/><Relationship Id="rId2" Type="http://schemas.microsoft.com/office/2011/relationships/chartColorStyle" Target="colors74.xml"/><Relationship Id="rId1" Type="http://schemas.microsoft.com/office/2011/relationships/chartStyle" Target="style74.xml"/></Relationships>
</file>

<file path=ppt/charts/_rels/chart75.xml.rels><?xml version="1.0" encoding="UTF-8" standalone="yes"?>
<Relationships xmlns="http://schemas.openxmlformats.org/package/2006/relationships"><Relationship Id="rId3" Type="http://schemas.openxmlformats.org/officeDocument/2006/relationships/package" Target="../embeddings/Microsoft_Excel_Worksheet72.xlsx"/><Relationship Id="rId2" Type="http://schemas.microsoft.com/office/2011/relationships/chartColorStyle" Target="colors75.xml"/><Relationship Id="rId1" Type="http://schemas.microsoft.com/office/2011/relationships/chartStyle" Target="style75.xml"/></Relationships>
</file>

<file path=ppt/charts/_rels/chart76.xml.rels><?xml version="1.0" encoding="UTF-8" standalone="yes"?>
<Relationships xmlns="http://schemas.openxmlformats.org/package/2006/relationships"><Relationship Id="rId3" Type="http://schemas.openxmlformats.org/officeDocument/2006/relationships/package" Target="../embeddings/Microsoft_Excel_Worksheet73.xlsx"/><Relationship Id="rId2" Type="http://schemas.microsoft.com/office/2011/relationships/chartColorStyle" Target="colors76.xml"/><Relationship Id="rId1" Type="http://schemas.microsoft.com/office/2011/relationships/chartStyle" Target="style76.xml"/></Relationships>
</file>

<file path=ppt/charts/_rels/chart77.xml.rels><?xml version="1.0" encoding="UTF-8" standalone="yes"?>
<Relationships xmlns="http://schemas.openxmlformats.org/package/2006/relationships"><Relationship Id="rId3" Type="http://schemas.openxmlformats.org/officeDocument/2006/relationships/package" Target="../embeddings/Microsoft_Excel_Worksheet74.xlsx"/><Relationship Id="rId2" Type="http://schemas.microsoft.com/office/2011/relationships/chartColorStyle" Target="colors77.xml"/><Relationship Id="rId1" Type="http://schemas.microsoft.com/office/2011/relationships/chartStyle" Target="style77.xml"/></Relationships>
</file>

<file path=ppt/charts/_rels/chart78.xml.rels><?xml version="1.0" encoding="UTF-8" standalone="yes"?>
<Relationships xmlns="http://schemas.openxmlformats.org/package/2006/relationships"><Relationship Id="rId3" Type="http://schemas.openxmlformats.org/officeDocument/2006/relationships/package" Target="../embeddings/Microsoft_Excel_Worksheet75.xlsx"/><Relationship Id="rId2" Type="http://schemas.microsoft.com/office/2011/relationships/chartColorStyle" Target="colors78.xml"/><Relationship Id="rId1" Type="http://schemas.microsoft.com/office/2011/relationships/chartStyle" Target="style78.xml"/></Relationships>
</file>

<file path=ppt/charts/_rels/chart79.xml.rels><?xml version="1.0" encoding="UTF-8" standalone="yes"?>
<Relationships xmlns="http://schemas.openxmlformats.org/package/2006/relationships"><Relationship Id="rId3" Type="http://schemas.openxmlformats.org/officeDocument/2006/relationships/package" Target="../embeddings/Microsoft_Excel_Worksheet76.xlsx"/><Relationship Id="rId2" Type="http://schemas.microsoft.com/office/2011/relationships/chartColorStyle" Target="colors79.xml"/><Relationship Id="rId1" Type="http://schemas.microsoft.com/office/2011/relationships/chartStyle" Target="style79.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8.xml"/><Relationship Id="rId1" Type="http://schemas.microsoft.com/office/2011/relationships/chartStyle" Target="style8.xml"/></Relationships>
</file>

<file path=ppt/charts/_rels/chart80.xml.rels><?xml version="1.0" encoding="UTF-8" standalone="yes"?>
<Relationships xmlns="http://schemas.openxmlformats.org/package/2006/relationships"><Relationship Id="rId3" Type="http://schemas.openxmlformats.org/officeDocument/2006/relationships/package" Target="../embeddings/Microsoft_Excel_Worksheet77.xlsx"/><Relationship Id="rId2" Type="http://schemas.microsoft.com/office/2011/relationships/chartColorStyle" Target="colors80.xml"/><Relationship Id="rId1" Type="http://schemas.microsoft.com/office/2011/relationships/chartStyle" Target="style80.xml"/></Relationships>
</file>

<file path=ppt/charts/_rels/chart81.xml.rels><?xml version="1.0" encoding="UTF-8" standalone="yes"?>
<Relationships xmlns="http://schemas.openxmlformats.org/package/2006/relationships"><Relationship Id="rId3" Type="http://schemas.openxmlformats.org/officeDocument/2006/relationships/package" Target="../embeddings/Microsoft_Excel_Worksheet78.xlsx"/><Relationship Id="rId2" Type="http://schemas.microsoft.com/office/2011/relationships/chartColorStyle" Target="colors81.xml"/><Relationship Id="rId1" Type="http://schemas.microsoft.com/office/2011/relationships/chartStyle" Target="style81.xml"/></Relationships>
</file>

<file path=ppt/charts/_rels/chart82.xml.rels><?xml version="1.0" encoding="UTF-8" standalone="yes"?>
<Relationships xmlns="http://schemas.openxmlformats.org/package/2006/relationships"><Relationship Id="rId3" Type="http://schemas.openxmlformats.org/officeDocument/2006/relationships/package" Target="../embeddings/Microsoft_Excel_Worksheet79.xlsx"/><Relationship Id="rId2" Type="http://schemas.microsoft.com/office/2011/relationships/chartColorStyle" Target="colors82.xml"/><Relationship Id="rId1" Type="http://schemas.microsoft.com/office/2011/relationships/chartStyle" Target="style82.xml"/></Relationships>
</file>

<file path=ppt/charts/_rels/chart83.xml.rels><?xml version="1.0" encoding="UTF-8" standalone="yes"?>
<Relationships xmlns="http://schemas.openxmlformats.org/package/2006/relationships"><Relationship Id="rId3" Type="http://schemas.openxmlformats.org/officeDocument/2006/relationships/package" Target="../embeddings/Microsoft_Excel_Worksheet80.xlsx"/><Relationship Id="rId2" Type="http://schemas.microsoft.com/office/2011/relationships/chartColorStyle" Target="colors83.xml"/><Relationship Id="rId1" Type="http://schemas.microsoft.com/office/2011/relationships/chartStyle" Target="style83.xml"/></Relationships>
</file>

<file path=ppt/charts/_rels/chart84.xml.rels><?xml version="1.0" encoding="UTF-8" standalone="yes"?>
<Relationships xmlns="http://schemas.openxmlformats.org/package/2006/relationships"><Relationship Id="rId3" Type="http://schemas.openxmlformats.org/officeDocument/2006/relationships/package" Target="../embeddings/Microsoft_Excel_Worksheet81.xlsx"/><Relationship Id="rId2" Type="http://schemas.microsoft.com/office/2011/relationships/chartColorStyle" Target="colors84.xml"/><Relationship Id="rId1" Type="http://schemas.microsoft.com/office/2011/relationships/chartStyle" Target="style84.xml"/></Relationships>
</file>

<file path=ppt/charts/_rels/chart85.xml.rels><?xml version="1.0" encoding="UTF-8" standalone="yes"?>
<Relationships xmlns="http://schemas.openxmlformats.org/package/2006/relationships"><Relationship Id="rId3" Type="http://schemas.openxmlformats.org/officeDocument/2006/relationships/package" Target="../embeddings/Microsoft_Excel_Worksheet82.xlsx"/><Relationship Id="rId2" Type="http://schemas.microsoft.com/office/2011/relationships/chartColorStyle" Target="colors85.xml"/><Relationship Id="rId1" Type="http://schemas.microsoft.com/office/2011/relationships/chartStyle" Target="style85.xml"/></Relationships>
</file>

<file path=ppt/charts/_rels/chart86.xml.rels><?xml version="1.0" encoding="UTF-8" standalone="yes"?>
<Relationships xmlns="http://schemas.openxmlformats.org/package/2006/relationships"><Relationship Id="rId3" Type="http://schemas.openxmlformats.org/officeDocument/2006/relationships/package" Target="../embeddings/Microsoft_Excel_Worksheet83.xlsx"/><Relationship Id="rId2" Type="http://schemas.microsoft.com/office/2011/relationships/chartColorStyle" Target="colors86.xml"/><Relationship Id="rId1" Type="http://schemas.microsoft.com/office/2011/relationships/chartStyle" Target="style86.xml"/></Relationships>
</file>

<file path=ppt/charts/_rels/chart87.xml.rels><?xml version="1.0" encoding="UTF-8" standalone="yes"?>
<Relationships xmlns="http://schemas.openxmlformats.org/package/2006/relationships"><Relationship Id="rId3" Type="http://schemas.openxmlformats.org/officeDocument/2006/relationships/package" Target="../embeddings/Microsoft_Excel_Worksheet84.xlsx"/><Relationship Id="rId2" Type="http://schemas.microsoft.com/office/2011/relationships/chartColorStyle" Target="colors87.xml"/><Relationship Id="rId1" Type="http://schemas.microsoft.com/office/2011/relationships/chartStyle" Target="style87.xml"/></Relationships>
</file>

<file path=ppt/charts/_rels/chart88.xml.rels><?xml version="1.0" encoding="UTF-8" standalone="yes"?>
<Relationships xmlns="http://schemas.openxmlformats.org/package/2006/relationships"><Relationship Id="rId3" Type="http://schemas.openxmlformats.org/officeDocument/2006/relationships/package" Target="../embeddings/Microsoft_Excel_Worksheet85.xlsx"/><Relationship Id="rId2" Type="http://schemas.microsoft.com/office/2011/relationships/chartColorStyle" Target="colors88.xml"/><Relationship Id="rId1" Type="http://schemas.microsoft.com/office/2011/relationships/chartStyle" Target="style88.xml"/></Relationships>
</file>

<file path=ppt/charts/_rels/chart89.xml.rels><?xml version="1.0" encoding="UTF-8" standalone="yes"?>
<Relationships xmlns="http://schemas.openxmlformats.org/package/2006/relationships"><Relationship Id="rId3" Type="http://schemas.openxmlformats.org/officeDocument/2006/relationships/package" Target="../embeddings/Microsoft_Excel_Worksheet86.xlsx"/><Relationship Id="rId2" Type="http://schemas.microsoft.com/office/2011/relationships/chartColorStyle" Target="colors89.xml"/><Relationship Id="rId1" Type="http://schemas.microsoft.com/office/2011/relationships/chartStyle" Target="style89.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9.xml"/><Relationship Id="rId1" Type="http://schemas.microsoft.com/office/2011/relationships/chartStyle" Target="style9.xml"/></Relationships>
</file>

<file path=ppt/charts/_rels/chart90.xml.rels><?xml version="1.0" encoding="UTF-8" standalone="yes"?>
<Relationships xmlns="http://schemas.openxmlformats.org/package/2006/relationships"><Relationship Id="rId3" Type="http://schemas.openxmlformats.org/officeDocument/2006/relationships/package" Target="../embeddings/Microsoft_Excel_Worksheet87.xlsx"/><Relationship Id="rId2" Type="http://schemas.microsoft.com/office/2011/relationships/chartColorStyle" Target="colors90.xml"/><Relationship Id="rId1" Type="http://schemas.microsoft.com/office/2011/relationships/chartStyle" Target="style90.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1"/>
          <c:order val="0"/>
          <c:spPr>
            <a:gradFill flip="none" rotWithShape="1">
              <a:gsLst>
                <a:gs pos="0">
                  <a:srgbClr val="92D050"/>
                </a:gs>
                <a:gs pos="54000">
                  <a:srgbClr val="FFFF00"/>
                </a:gs>
                <a:gs pos="100000">
                  <a:srgbClr val="FF0000"/>
                </a:gs>
              </a:gsLst>
              <a:path path="circle">
                <a:fillToRect l="100000" t="100000"/>
              </a:path>
              <a:tileRect r="-100000" b="-100000"/>
            </a:gradFill>
            <a:ln>
              <a:noFill/>
            </a:ln>
            <a:effectLst/>
          </c:spPr>
          <c:invertIfNegative val="0"/>
          <c:cat>
            <c:strRef>
              <c:f>('0. Overview'!$A$8,'0. Overview'!$A$31,'0. Overview'!$A$48,'0. Overview'!$A$72,'0. Overview'!$A$107,'0. Overview'!$A$132,'0. Overview'!$A$135,'0. Overview'!$A$164,'0. Overview'!$A$180,'0. Overview'!$A$210)</c:f>
              <c:strCache>
                <c:ptCount val="10"/>
                <c:pt idx="0">
                  <c:v>Sussex</c:v>
                </c:pt>
                <c:pt idx="1">
                  <c:v>Sussex </c:v>
                </c:pt>
                <c:pt idx="2">
                  <c:v>Sussex</c:v>
                </c:pt>
                <c:pt idx="3">
                  <c:v>Sussex</c:v>
                </c:pt>
                <c:pt idx="4">
                  <c:v>Sussex</c:v>
                </c:pt>
                <c:pt idx="5">
                  <c:v>Sussex</c:v>
                </c:pt>
                <c:pt idx="6">
                  <c:v>Sussex</c:v>
                </c:pt>
                <c:pt idx="7">
                  <c:v>Sussex</c:v>
                </c:pt>
                <c:pt idx="8">
                  <c:v>Sussex</c:v>
                </c:pt>
                <c:pt idx="9">
                  <c:v>Sussex</c:v>
                </c:pt>
              </c:strCache>
            </c:strRef>
          </c:cat>
          <c:val>
            <c:numRef>
              <c:f>('0. Overview'!$C$8,'0. Overview'!$C$31,'0. Overview'!$C$48,'0. Overview'!$C$72,'0. Overview'!$C$107,'0. Overview'!$C$132,'0. Overview'!$C$135,'0. Overview'!$C$164,'0. Overview'!$C$180,'0. Overview'!$C$210)</c:f>
              <c:numCache>
                <c:formatCode>General</c:formatCode>
                <c:ptCount val="10"/>
                <c:pt idx="0">
                  <c:v>22</c:v>
                </c:pt>
                <c:pt idx="1">
                  <c:v>22</c:v>
                </c:pt>
                <c:pt idx="2">
                  <c:v>22</c:v>
                </c:pt>
                <c:pt idx="3">
                  <c:v>22</c:v>
                </c:pt>
                <c:pt idx="4">
                  <c:v>22</c:v>
                </c:pt>
                <c:pt idx="5">
                  <c:v>22</c:v>
                </c:pt>
                <c:pt idx="6">
                  <c:v>22</c:v>
                </c:pt>
                <c:pt idx="7">
                  <c:v>22</c:v>
                </c:pt>
                <c:pt idx="8">
                  <c:v>22</c:v>
                </c:pt>
                <c:pt idx="9">
                  <c:v>22</c:v>
                </c:pt>
              </c:numCache>
            </c:numRef>
          </c:val>
          <c:extLst>
            <c:ext xmlns:c16="http://schemas.microsoft.com/office/drawing/2014/chart" uri="{C3380CC4-5D6E-409C-BE32-E72D297353CC}">
              <c16:uniqueId val="{00000000-6253-4E38-8A50-4561213B16D3}"/>
            </c:ext>
          </c:extLst>
        </c:ser>
        <c:dLbls>
          <c:showLegendKey val="0"/>
          <c:showVal val="0"/>
          <c:showCatName val="0"/>
          <c:showSerName val="0"/>
          <c:showPercent val="0"/>
          <c:showBubbleSize val="0"/>
        </c:dLbls>
        <c:gapWidth val="150"/>
        <c:overlap val="100"/>
        <c:axId val="395192792"/>
        <c:axId val="239714928"/>
      </c:barChart>
      <c:barChart>
        <c:barDir val="bar"/>
        <c:grouping val="stacked"/>
        <c:varyColors val="0"/>
        <c:ser>
          <c:idx val="2"/>
          <c:order val="1"/>
          <c:spPr>
            <a:noFill/>
            <a:ln>
              <a:noFill/>
            </a:ln>
            <a:effectLst/>
          </c:spPr>
          <c:invertIfNegative val="0"/>
          <c:cat>
            <c:strRef>
              <c:f>('0. Overview'!$A$8,'0. Overview'!$A$31,'0. Overview'!$A$48,'0. Overview'!$A$72,'0. Overview'!$A$107,'0. Overview'!$A$132,'0. Overview'!$A$135,'0. Overview'!$A$164,'0. Overview'!$A$180,'0. Overview'!$A$210)</c:f>
              <c:strCache>
                <c:ptCount val="10"/>
                <c:pt idx="0">
                  <c:v>Sussex</c:v>
                </c:pt>
                <c:pt idx="1">
                  <c:v>Sussex </c:v>
                </c:pt>
                <c:pt idx="2">
                  <c:v>Sussex</c:v>
                </c:pt>
                <c:pt idx="3">
                  <c:v>Sussex</c:v>
                </c:pt>
                <c:pt idx="4">
                  <c:v>Sussex</c:v>
                </c:pt>
                <c:pt idx="5">
                  <c:v>Sussex</c:v>
                </c:pt>
                <c:pt idx="6">
                  <c:v>Sussex</c:v>
                </c:pt>
                <c:pt idx="7">
                  <c:v>Sussex</c:v>
                </c:pt>
                <c:pt idx="8">
                  <c:v>Sussex</c:v>
                </c:pt>
                <c:pt idx="9">
                  <c:v>Sussex</c:v>
                </c:pt>
              </c:strCache>
            </c:strRef>
          </c:cat>
          <c:val>
            <c:numRef>
              <c:f>('0. Overview'!$D$8,'0. Overview'!$D$31,'0. Overview'!$D$48,'0. Overview'!$D$72,'0. Overview'!$D$107,'0. Overview'!$D$132,'0. Overview'!$D$135,'0. Overview'!$D$164,'0. Overview'!$D$180,'0. Overview'!$D$210)</c:f>
              <c:numCache>
                <c:formatCode>General</c:formatCode>
                <c:ptCount val="10"/>
                <c:pt idx="0">
                  <c:v>15.875</c:v>
                </c:pt>
                <c:pt idx="1">
                  <c:v>14.875</c:v>
                </c:pt>
                <c:pt idx="2">
                  <c:v>19.875</c:v>
                </c:pt>
                <c:pt idx="3">
                  <c:v>17.875</c:v>
                </c:pt>
                <c:pt idx="4">
                  <c:v>4.875</c:v>
                </c:pt>
                <c:pt idx="5">
                  <c:v>1.875</c:v>
                </c:pt>
                <c:pt idx="6">
                  <c:v>20.875</c:v>
                </c:pt>
                <c:pt idx="7">
                  <c:v>13.875</c:v>
                </c:pt>
                <c:pt idx="8">
                  <c:v>17.875</c:v>
                </c:pt>
                <c:pt idx="9">
                  <c:v>11.875</c:v>
                </c:pt>
              </c:numCache>
            </c:numRef>
          </c:val>
          <c:extLst>
            <c:ext xmlns:c16="http://schemas.microsoft.com/office/drawing/2014/chart" uri="{C3380CC4-5D6E-409C-BE32-E72D297353CC}">
              <c16:uniqueId val="{00000001-6253-4E38-8A50-4561213B16D3}"/>
            </c:ext>
          </c:extLst>
        </c:ser>
        <c:ser>
          <c:idx val="3"/>
          <c:order val="2"/>
          <c:spPr>
            <a:solidFill>
              <a:schemeClr val="bg1">
                <a:lumMod val="65000"/>
              </a:schemeClr>
            </a:solidFill>
            <a:ln>
              <a:solidFill>
                <a:schemeClr val="tx1">
                  <a:lumMod val="95000"/>
                  <a:lumOff val="5000"/>
                </a:schemeClr>
              </a:solidFill>
            </a:ln>
            <a:effectLst/>
          </c:spPr>
          <c:invertIfNegative val="0"/>
          <c:cat>
            <c:strRef>
              <c:f>('0. Overview'!$A$8,'0. Overview'!$A$31,'0. Overview'!$A$48,'0. Overview'!$A$72,'0. Overview'!$A$107,'0. Overview'!$A$132,'0. Overview'!$A$135,'0. Overview'!$A$164,'0. Overview'!$A$180,'0. Overview'!$A$210)</c:f>
              <c:strCache>
                <c:ptCount val="10"/>
                <c:pt idx="0">
                  <c:v>Sussex</c:v>
                </c:pt>
                <c:pt idx="1">
                  <c:v>Sussex </c:v>
                </c:pt>
                <c:pt idx="2">
                  <c:v>Sussex</c:v>
                </c:pt>
                <c:pt idx="3">
                  <c:v>Sussex</c:v>
                </c:pt>
                <c:pt idx="4">
                  <c:v>Sussex</c:v>
                </c:pt>
                <c:pt idx="5">
                  <c:v>Sussex</c:v>
                </c:pt>
                <c:pt idx="6">
                  <c:v>Sussex</c:v>
                </c:pt>
                <c:pt idx="7">
                  <c:v>Sussex</c:v>
                </c:pt>
                <c:pt idx="8">
                  <c:v>Sussex</c:v>
                </c:pt>
                <c:pt idx="9">
                  <c:v>Sussex</c:v>
                </c:pt>
              </c:strCache>
            </c:strRef>
          </c:cat>
          <c:val>
            <c:numRef>
              <c:f>('0. Overview'!$E$8,'0. Overview'!$E$31,'0. Overview'!$E$48,'0. Overview'!$E$72,'0. Overview'!$E$107,'0. Overview'!$E$132,'0. Overview'!$E$135,'0. Overview'!$E$164,'0. Overview'!$E$180,'0. Overview'!$E$210)</c:f>
              <c:numCache>
                <c:formatCode>General</c:formatCode>
                <c:ptCount val="10"/>
                <c:pt idx="0">
                  <c:v>0.25</c:v>
                </c:pt>
                <c:pt idx="1">
                  <c:v>0.25</c:v>
                </c:pt>
                <c:pt idx="2">
                  <c:v>0.25</c:v>
                </c:pt>
                <c:pt idx="3">
                  <c:v>0.25</c:v>
                </c:pt>
                <c:pt idx="4">
                  <c:v>0.25</c:v>
                </c:pt>
                <c:pt idx="5">
                  <c:v>0.25</c:v>
                </c:pt>
                <c:pt idx="6">
                  <c:v>0.25</c:v>
                </c:pt>
                <c:pt idx="7">
                  <c:v>0.25</c:v>
                </c:pt>
                <c:pt idx="8">
                  <c:v>0.25</c:v>
                </c:pt>
                <c:pt idx="9">
                  <c:v>0.25</c:v>
                </c:pt>
              </c:numCache>
            </c:numRef>
          </c:val>
          <c:extLst>
            <c:ext xmlns:c16="http://schemas.microsoft.com/office/drawing/2014/chart" uri="{C3380CC4-5D6E-409C-BE32-E72D297353CC}">
              <c16:uniqueId val="{00000002-6253-4E38-8A50-4561213B16D3}"/>
            </c:ext>
          </c:extLst>
        </c:ser>
        <c:dLbls>
          <c:showLegendKey val="0"/>
          <c:showVal val="0"/>
          <c:showCatName val="0"/>
          <c:showSerName val="0"/>
          <c:showPercent val="0"/>
          <c:showBubbleSize val="0"/>
        </c:dLbls>
        <c:gapWidth val="50"/>
        <c:overlap val="100"/>
        <c:axId val="239713752"/>
        <c:axId val="239715320"/>
      </c:barChart>
      <c:catAx>
        <c:axId val="395192792"/>
        <c:scaling>
          <c:orientation val="maxMin"/>
        </c:scaling>
        <c:delete val="1"/>
        <c:axPos val="l"/>
        <c:numFmt formatCode="General" sourceLinked="1"/>
        <c:majorTickMark val="none"/>
        <c:minorTickMark val="none"/>
        <c:tickLblPos val="nextTo"/>
        <c:crossAx val="239714928"/>
        <c:crosses val="autoZero"/>
        <c:auto val="1"/>
        <c:lblAlgn val="ctr"/>
        <c:lblOffset val="100"/>
        <c:noMultiLvlLbl val="0"/>
      </c:catAx>
      <c:valAx>
        <c:axId val="239714928"/>
        <c:scaling>
          <c:orientation val="minMax"/>
          <c:max val="22"/>
          <c:min val="0"/>
        </c:scaling>
        <c:delete val="1"/>
        <c:axPos val="t"/>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crossAx val="395192792"/>
        <c:crosses val="autoZero"/>
        <c:crossBetween val="between"/>
      </c:valAx>
      <c:valAx>
        <c:axId val="239715320"/>
        <c:scaling>
          <c:orientation val="minMax"/>
          <c:max val="22"/>
          <c:min val="0"/>
        </c:scaling>
        <c:delete val="1"/>
        <c:axPos val="b"/>
        <c:numFmt formatCode="General" sourceLinked="1"/>
        <c:majorTickMark val="out"/>
        <c:minorTickMark val="none"/>
        <c:tickLblPos val="nextTo"/>
        <c:crossAx val="239713752"/>
        <c:crosses val="max"/>
        <c:crossBetween val="between"/>
      </c:valAx>
      <c:catAx>
        <c:axId val="239713752"/>
        <c:scaling>
          <c:orientation val="maxMin"/>
        </c:scaling>
        <c:delete val="1"/>
        <c:axPos val="r"/>
        <c:numFmt formatCode="General" sourceLinked="1"/>
        <c:majorTickMark val="out"/>
        <c:minorTickMark val="none"/>
        <c:tickLblPos val="nextTo"/>
        <c:crossAx val="239715320"/>
        <c:crosses val="max"/>
        <c:auto val="1"/>
        <c:lblAlgn val="ctr"/>
        <c:lblOffset val="100"/>
        <c:noMultiLvlLbl val="0"/>
      </c:cat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6510588165115725"/>
          <c:y val="6.0452295512151664E-2"/>
          <c:w val="0.65345629926485926"/>
          <c:h val="0.6694358115792779"/>
        </c:manualLayout>
      </c:layout>
      <c:lineChart>
        <c:grouping val="standard"/>
        <c:varyColors val="0"/>
        <c:ser>
          <c:idx val="0"/>
          <c:order val="0"/>
          <c:tx>
            <c:strRef>
              <c:f>Sheet1!$B$1</c:f>
              <c:strCache>
                <c:ptCount val="1"/>
                <c:pt idx="0">
                  <c:v>% English Speaking</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2015</c:v>
                </c:pt>
                <c:pt idx="1">
                  <c:v>2016</c:v>
                </c:pt>
                <c:pt idx="2">
                  <c:v>2017</c:v>
                </c:pt>
                <c:pt idx="3">
                  <c:v>2018</c:v>
                </c:pt>
                <c:pt idx="4">
                  <c:v>2019</c:v>
                </c:pt>
              </c:numCache>
            </c:numRef>
          </c:cat>
          <c:val>
            <c:numRef>
              <c:f>Sheet1!$B$2:$B$6</c:f>
              <c:numCache>
                <c:formatCode>0%</c:formatCode>
                <c:ptCount val="5"/>
                <c:pt idx="0">
                  <c:v>0.91</c:v>
                </c:pt>
                <c:pt idx="1">
                  <c:v>0.90300000000000002</c:v>
                </c:pt>
                <c:pt idx="2">
                  <c:v>0.90300000000000002</c:v>
                </c:pt>
                <c:pt idx="3">
                  <c:v>0.91500000000000004</c:v>
                </c:pt>
                <c:pt idx="4">
                  <c:v>0.89600000000000002</c:v>
                </c:pt>
              </c:numCache>
            </c:numRef>
          </c:val>
          <c:smooth val="0"/>
          <c:extLst>
            <c:ext xmlns:c16="http://schemas.microsoft.com/office/drawing/2014/chart" uri="{C3380CC4-5D6E-409C-BE32-E72D297353CC}">
              <c16:uniqueId val="{00000000-AF3A-4C63-85D3-B18B6EFA159D}"/>
            </c:ext>
          </c:extLst>
        </c:ser>
        <c:dLbls>
          <c:showLegendKey val="0"/>
          <c:showVal val="0"/>
          <c:showCatName val="0"/>
          <c:showSerName val="0"/>
          <c:showPercent val="0"/>
          <c:showBubbleSize val="0"/>
        </c:dLbls>
        <c:marker val="1"/>
        <c:smooth val="0"/>
        <c:axId val="341759712"/>
        <c:axId val="341760104"/>
      </c:lineChart>
      <c:catAx>
        <c:axId val="34175971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1760104"/>
        <c:crosses val="autoZero"/>
        <c:auto val="1"/>
        <c:lblAlgn val="ctr"/>
        <c:lblOffset val="100"/>
        <c:noMultiLvlLbl val="0"/>
      </c:catAx>
      <c:valAx>
        <c:axId val="341760104"/>
        <c:scaling>
          <c:orientation val="minMax"/>
          <c:max val="1"/>
        </c:scaling>
        <c:delete val="1"/>
        <c:axPos val="l"/>
        <c:numFmt formatCode="0%" sourceLinked="1"/>
        <c:majorTickMark val="out"/>
        <c:minorTickMark val="none"/>
        <c:tickLblPos val="nextTo"/>
        <c:crossAx val="34175971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manualLayout>
          <c:layoutTarget val="inner"/>
          <c:xMode val="edge"/>
          <c:yMode val="edge"/>
          <c:x val="9.9348056102362206E-2"/>
          <c:y val="2.2254750892818548E-2"/>
          <c:w val="0.88658944389763783"/>
          <c:h val="0.89094451655009699"/>
        </c:manualLayout>
      </c:layout>
      <c:barChart>
        <c:barDir val="bar"/>
        <c:grouping val="clustered"/>
        <c:varyColors val="0"/>
        <c:ser>
          <c:idx val="0"/>
          <c:order val="0"/>
          <c:tx>
            <c:strRef>
              <c:f>Sheet1!$B$1</c:f>
              <c:strCache>
                <c:ptCount val="1"/>
                <c:pt idx="0">
                  <c:v>% English ONLY</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Hudson</c:v>
                </c:pt>
                <c:pt idx="1">
                  <c:v>Passaic</c:v>
                </c:pt>
                <c:pt idx="2">
                  <c:v>Middlesex</c:v>
                </c:pt>
                <c:pt idx="3">
                  <c:v>Union</c:v>
                </c:pt>
                <c:pt idx="4">
                  <c:v>Bergen</c:v>
                </c:pt>
                <c:pt idx="5">
                  <c:v>Essex</c:v>
                </c:pt>
                <c:pt idx="6">
                  <c:v>Somerset</c:v>
                </c:pt>
                <c:pt idx="7">
                  <c:v>Mercer</c:v>
                </c:pt>
                <c:pt idx="8">
                  <c:v>Cumberland</c:v>
                </c:pt>
                <c:pt idx="9">
                  <c:v>Atlantic</c:v>
                </c:pt>
                <c:pt idx="10">
                  <c:v>Morris</c:v>
                </c:pt>
                <c:pt idx="11">
                  <c:v>Camden</c:v>
                </c:pt>
                <c:pt idx="12">
                  <c:v>Monmouth</c:v>
                </c:pt>
                <c:pt idx="13">
                  <c:v>Burlington</c:v>
                </c:pt>
                <c:pt idx="14">
                  <c:v>Hunterdon</c:v>
                </c:pt>
                <c:pt idx="15">
                  <c:v>Ocean</c:v>
                </c:pt>
                <c:pt idx="16">
                  <c:v>Warren</c:v>
                </c:pt>
                <c:pt idx="17">
                  <c:v>Sussex</c:v>
                </c:pt>
                <c:pt idx="18">
                  <c:v>Gloucester</c:v>
                </c:pt>
                <c:pt idx="19">
                  <c:v>Cape May</c:v>
                </c:pt>
                <c:pt idx="20">
                  <c:v>Salem</c:v>
                </c:pt>
              </c:strCache>
            </c:strRef>
          </c:cat>
          <c:val>
            <c:numRef>
              <c:f>Sheet1!$B$2:$B$22</c:f>
              <c:numCache>
                <c:formatCode>General</c:formatCode>
                <c:ptCount val="21"/>
                <c:pt idx="0" formatCode="0%">
                  <c:v>0.40400000000000003</c:v>
                </c:pt>
                <c:pt idx="1">
                  <c:v>0.50600000000000001</c:v>
                </c:pt>
                <c:pt idx="2" formatCode="0%">
                  <c:v>0.52700000000000002</c:v>
                </c:pt>
                <c:pt idx="3" formatCode="0%">
                  <c:v>0.54</c:v>
                </c:pt>
                <c:pt idx="4" formatCode="0%">
                  <c:v>0.59</c:v>
                </c:pt>
                <c:pt idx="5" formatCode="0%">
                  <c:v>0.628</c:v>
                </c:pt>
                <c:pt idx="6" formatCode="0%">
                  <c:v>0.64800000000000002</c:v>
                </c:pt>
                <c:pt idx="7" formatCode="0%">
                  <c:v>0.68</c:v>
                </c:pt>
                <c:pt idx="8" formatCode="0%">
                  <c:v>0.71199999999999997</c:v>
                </c:pt>
                <c:pt idx="9" formatCode="0%">
                  <c:v>0.73</c:v>
                </c:pt>
                <c:pt idx="10" formatCode="0%">
                  <c:v>0.746</c:v>
                </c:pt>
                <c:pt idx="11" formatCode="0%">
                  <c:v>0.81399999999999995</c:v>
                </c:pt>
                <c:pt idx="12" formatCode="0%">
                  <c:v>0.82599999999999996</c:v>
                </c:pt>
                <c:pt idx="13" formatCode="0%">
                  <c:v>0.86499999999999999</c:v>
                </c:pt>
                <c:pt idx="14" formatCode="0%">
                  <c:v>0.88100000000000001</c:v>
                </c:pt>
                <c:pt idx="15" formatCode="0%">
                  <c:v>0.88100000000000001</c:v>
                </c:pt>
                <c:pt idx="16" formatCode="0%">
                  <c:v>0.88800000000000001</c:v>
                </c:pt>
                <c:pt idx="18" formatCode="0%">
                  <c:v>0.90100000000000002</c:v>
                </c:pt>
                <c:pt idx="19">
                  <c:v>0.91500000000000004</c:v>
                </c:pt>
                <c:pt idx="20">
                  <c:v>0.92100000000000004</c:v>
                </c:pt>
              </c:numCache>
            </c:numRef>
          </c:val>
          <c:extLst>
            <c:ext xmlns:c16="http://schemas.microsoft.com/office/drawing/2014/chart" uri="{C3380CC4-5D6E-409C-BE32-E72D297353CC}">
              <c16:uniqueId val="{00000000-4067-47D7-8CDB-16AC942D4C1E}"/>
            </c:ext>
          </c:extLst>
        </c:ser>
        <c:ser>
          <c:idx val="1"/>
          <c:order val="1"/>
          <c:tx>
            <c:strRef>
              <c:f>Sheet1!$C$1</c:f>
              <c:strCache>
                <c:ptCount val="1"/>
                <c:pt idx="0">
                  <c:v>County</c:v>
                </c:pt>
              </c:strCache>
            </c:strRef>
          </c:tx>
          <c:spPr>
            <a:solidFill>
              <a:schemeClr val="dk1">
                <a:tint val="55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Hudson</c:v>
                </c:pt>
                <c:pt idx="1">
                  <c:v>Passaic</c:v>
                </c:pt>
                <c:pt idx="2">
                  <c:v>Middlesex</c:v>
                </c:pt>
                <c:pt idx="3">
                  <c:v>Union</c:v>
                </c:pt>
                <c:pt idx="4">
                  <c:v>Bergen</c:v>
                </c:pt>
                <c:pt idx="5">
                  <c:v>Essex</c:v>
                </c:pt>
                <c:pt idx="6">
                  <c:v>Somerset</c:v>
                </c:pt>
                <c:pt idx="7">
                  <c:v>Mercer</c:v>
                </c:pt>
                <c:pt idx="8">
                  <c:v>Cumberland</c:v>
                </c:pt>
                <c:pt idx="9">
                  <c:v>Atlantic</c:v>
                </c:pt>
                <c:pt idx="10">
                  <c:v>Morris</c:v>
                </c:pt>
                <c:pt idx="11">
                  <c:v>Camden</c:v>
                </c:pt>
                <c:pt idx="12">
                  <c:v>Monmouth</c:v>
                </c:pt>
                <c:pt idx="13">
                  <c:v>Burlington</c:v>
                </c:pt>
                <c:pt idx="14">
                  <c:v>Hunterdon</c:v>
                </c:pt>
                <c:pt idx="15">
                  <c:v>Ocean</c:v>
                </c:pt>
                <c:pt idx="16">
                  <c:v>Warren</c:v>
                </c:pt>
                <c:pt idx="17">
                  <c:v>Sussex</c:v>
                </c:pt>
                <c:pt idx="18">
                  <c:v>Gloucester</c:v>
                </c:pt>
                <c:pt idx="19">
                  <c:v>Cape May</c:v>
                </c:pt>
                <c:pt idx="20">
                  <c:v>Salem</c:v>
                </c:pt>
              </c:strCache>
            </c:strRef>
          </c:cat>
          <c:val>
            <c:numRef>
              <c:f>Sheet1!$C$2:$C$22</c:f>
              <c:numCache>
                <c:formatCode>General</c:formatCode>
                <c:ptCount val="21"/>
                <c:pt idx="17">
                  <c:v>0.89600000000000002</c:v>
                </c:pt>
              </c:numCache>
            </c:numRef>
          </c:val>
          <c:extLst>
            <c:ext xmlns:c16="http://schemas.microsoft.com/office/drawing/2014/chart" uri="{C3380CC4-5D6E-409C-BE32-E72D297353CC}">
              <c16:uniqueId val="{00000001-4067-47D7-8CDB-16AC942D4C1E}"/>
            </c:ext>
          </c:extLst>
        </c:ser>
        <c:ser>
          <c:idx val="2"/>
          <c:order val="2"/>
          <c:tx>
            <c:strRef>
              <c:f>Sheet1!$D$1</c:f>
              <c:strCache>
                <c:ptCount val="1"/>
                <c:pt idx="0">
                  <c:v>NJ avg 67.8%</c:v>
                </c:pt>
              </c:strCache>
            </c:strRef>
          </c:tx>
          <c:spPr>
            <a:noFill/>
            <a:ln>
              <a:noFill/>
            </a:ln>
            <a:effectLst/>
          </c:spPr>
          <c:invertIfNegative val="0"/>
          <c:trendline>
            <c:name>NJ avg 69%</c:name>
            <c:spPr>
              <a:ln w="19050" cap="rnd">
                <a:solidFill>
                  <a:schemeClr val="dk1">
                    <a:tint val="75000"/>
                  </a:schemeClr>
                </a:solidFill>
                <a:prstDash val="sysDot"/>
              </a:ln>
              <a:effectLst/>
            </c:spPr>
            <c:trendlineType val="linear"/>
            <c:dispRSqr val="0"/>
            <c:dispEq val="0"/>
          </c:trendline>
          <c:cat>
            <c:strRef>
              <c:f>Sheet1!$A$2:$A$22</c:f>
              <c:strCache>
                <c:ptCount val="21"/>
                <c:pt idx="0">
                  <c:v>Hudson</c:v>
                </c:pt>
                <c:pt idx="1">
                  <c:v>Passaic</c:v>
                </c:pt>
                <c:pt idx="2">
                  <c:v>Middlesex</c:v>
                </c:pt>
                <c:pt idx="3">
                  <c:v>Union</c:v>
                </c:pt>
                <c:pt idx="4">
                  <c:v>Bergen</c:v>
                </c:pt>
                <c:pt idx="5">
                  <c:v>Essex</c:v>
                </c:pt>
                <c:pt idx="6">
                  <c:v>Somerset</c:v>
                </c:pt>
                <c:pt idx="7">
                  <c:v>Mercer</c:v>
                </c:pt>
                <c:pt idx="8">
                  <c:v>Cumberland</c:v>
                </c:pt>
                <c:pt idx="9">
                  <c:v>Atlantic</c:v>
                </c:pt>
                <c:pt idx="10">
                  <c:v>Morris</c:v>
                </c:pt>
                <c:pt idx="11">
                  <c:v>Camden</c:v>
                </c:pt>
                <c:pt idx="12">
                  <c:v>Monmouth</c:v>
                </c:pt>
                <c:pt idx="13">
                  <c:v>Burlington</c:v>
                </c:pt>
                <c:pt idx="14">
                  <c:v>Hunterdon</c:v>
                </c:pt>
                <c:pt idx="15">
                  <c:v>Ocean</c:v>
                </c:pt>
                <c:pt idx="16">
                  <c:v>Warren</c:v>
                </c:pt>
                <c:pt idx="17">
                  <c:v>Sussex</c:v>
                </c:pt>
                <c:pt idx="18">
                  <c:v>Gloucester</c:v>
                </c:pt>
                <c:pt idx="19">
                  <c:v>Cape May</c:v>
                </c:pt>
                <c:pt idx="20">
                  <c:v>Salem</c:v>
                </c:pt>
              </c:strCache>
            </c:strRef>
          </c:cat>
          <c:val>
            <c:numRef>
              <c:f>Sheet1!$D$2:$D$22</c:f>
              <c:numCache>
                <c:formatCode>0%</c:formatCode>
                <c:ptCount val="21"/>
                <c:pt idx="0">
                  <c:v>0.67800000000000005</c:v>
                </c:pt>
                <c:pt idx="1">
                  <c:v>0.67800000000000005</c:v>
                </c:pt>
                <c:pt idx="2">
                  <c:v>0.67800000000000005</c:v>
                </c:pt>
                <c:pt idx="3">
                  <c:v>0.67800000000000005</c:v>
                </c:pt>
                <c:pt idx="4">
                  <c:v>0.67800000000000005</c:v>
                </c:pt>
                <c:pt idx="5">
                  <c:v>0.67800000000000005</c:v>
                </c:pt>
                <c:pt idx="6">
                  <c:v>0.67800000000000005</c:v>
                </c:pt>
                <c:pt idx="7">
                  <c:v>0.67800000000000005</c:v>
                </c:pt>
                <c:pt idx="8">
                  <c:v>0.67800000000000005</c:v>
                </c:pt>
                <c:pt idx="9">
                  <c:v>0.67800000000000005</c:v>
                </c:pt>
                <c:pt idx="10">
                  <c:v>0.67800000000000005</c:v>
                </c:pt>
                <c:pt idx="11">
                  <c:v>0.67800000000000005</c:v>
                </c:pt>
                <c:pt idx="12">
                  <c:v>0.67800000000000005</c:v>
                </c:pt>
                <c:pt idx="13">
                  <c:v>0.67800000000000005</c:v>
                </c:pt>
                <c:pt idx="14">
                  <c:v>0.67800000000000005</c:v>
                </c:pt>
                <c:pt idx="15">
                  <c:v>0.67800000000000005</c:v>
                </c:pt>
                <c:pt idx="16">
                  <c:v>0.67800000000000005</c:v>
                </c:pt>
                <c:pt idx="17">
                  <c:v>0.67800000000000005</c:v>
                </c:pt>
                <c:pt idx="18">
                  <c:v>0.67800000000000005</c:v>
                </c:pt>
                <c:pt idx="19" formatCode="General">
                  <c:v>0.67800000000000005</c:v>
                </c:pt>
                <c:pt idx="20" formatCode="General">
                  <c:v>0.67800000000000005</c:v>
                </c:pt>
              </c:numCache>
            </c:numRef>
          </c:val>
          <c:extLst>
            <c:ext xmlns:c16="http://schemas.microsoft.com/office/drawing/2014/chart" uri="{C3380CC4-5D6E-409C-BE32-E72D297353CC}">
              <c16:uniqueId val="{00000002-4067-47D7-8CDB-16AC942D4C1E}"/>
            </c:ext>
          </c:extLst>
        </c:ser>
        <c:dLbls>
          <c:showLegendKey val="0"/>
          <c:showVal val="0"/>
          <c:showCatName val="0"/>
          <c:showSerName val="0"/>
          <c:showPercent val="0"/>
          <c:showBubbleSize val="0"/>
        </c:dLbls>
        <c:gapWidth val="182"/>
        <c:axId val="341760888"/>
        <c:axId val="341761280"/>
      </c:barChart>
      <c:catAx>
        <c:axId val="34176088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1761280"/>
        <c:crosses val="autoZero"/>
        <c:auto val="1"/>
        <c:lblAlgn val="ctr"/>
        <c:lblOffset val="100"/>
        <c:noMultiLvlLbl val="0"/>
      </c:catAx>
      <c:valAx>
        <c:axId val="341761280"/>
        <c:scaling>
          <c:orientation val="minMax"/>
        </c:scaling>
        <c:delete val="1"/>
        <c:axPos val="b"/>
        <c:numFmt formatCode="0%" sourceLinked="1"/>
        <c:majorTickMark val="none"/>
        <c:minorTickMark val="none"/>
        <c:tickLblPos val="nextTo"/>
        <c:crossAx val="341760888"/>
        <c:crosses val="autoZero"/>
        <c:crossBetween val="between"/>
      </c:valAx>
      <c:spPr>
        <a:noFill/>
        <a:ln>
          <a:noFill/>
        </a:ln>
        <a:effectLst/>
      </c:spPr>
    </c:plotArea>
    <c:legend>
      <c:legendPos val="b"/>
      <c:legendEntry>
        <c:idx val="1"/>
        <c:delete val="1"/>
      </c:legendEntry>
      <c:legendEntry>
        <c:idx val="2"/>
        <c:delete val="1"/>
      </c:legendEntry>
      <c:legendEntry>
        <c:idx val="3"/>
        <c:delete val="1"/>
      </c:legendEntry>
      <c:layout>
        <c:manualLayout>
          <c:xMode val="edge"/>
          <c:yMode val="edge"/>
          <c:x val="0.64603801673228345"/>
          <c:y val="0.92625640217418781"/>
          <c:w val="0.10108993602362205"/>
          <c:h val="3.9818480672245346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manualLayout>
          <c:layoutTarget val="inner"/>
          <c:xMode val="edge"/>
          <c:yMode val="edge"/>
          <c:x val="8.7289341347592461E-2"/>
          <c:y val="3.9482376714724286E-2"/>
          <c:w val="0.87045976632280841"/>
          <c:h val="0.92716589593129439"/>
        </c:manualLayout>
      </c:layout>
      <c:barChart>
        <c:barDir val="bar"/>
        <c:grouping val="clustered"/>
        <c:varyColors val="0"/>
        <c:ser>
          <c:idx val="0"/>
          <c:order val="0"/>
          <c:tx>
            <c:strRef>
              <c:f>Sheet1!$B$1</c:f>
              <c:strCache>
                <c:ptCount val="1"/>
                <c:pt idx="0">
                  <c:v>Population_Under18_2019</c:v>
                </c:pt>
              </c:strCache>
            </c:strRef>
          </c:tx>
          <c:spPr>
            <a:solidFill>
              <a:srgbClr val="C00000"/>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Cape May</c:v>
                </c:pt>
                <c:pt idx="2">
                  <c:v>Warren</c:v>
                </c:pt>
                <c:pt idx="3">
                  <c:v>Hunterdon</c:v>
                </c:pt>
                <c:pt idx="4">
                  <c:v>Sussex</c:v>
                </c:pt>
                <c:pt idx="5">
                  <c:v>Cumberland</c:v>
                </c:pt>
                <c:pt idx="6">
                  <c:v>Atlantic</c:v>
                </c:pt>
                <c:pt idx="7">
                  <c:v>Gloucester</c:v>
                </c:pt>
                <c:pt idx="8">
                  <c:v>Somerset</c:v>
                </c:pt>
                <c:pt idx="9">
                  <c:v>Mercer</c:v>
                </c:pt>
                <c:pt idx="10">
                  <c:v>Burlington</c:v>
                </c:pt>
                <c:pt idx="11">
                  <c:v>Morris</c:v>
                </c:pt>
                <c:pt idx="12">
                  <c:v>Camden</c:v>
                </c:pt>
                <c:pt idx="13">
                  <c:v>Passaic</c:v>
                </c:pt>
                <c:pt idx="14">
                  <c:v>Monmouth</c:v>
                </c:pt>
                <c:pt idx="15">
                  <c:v>Union</c:v>
                </c:pt>
                <c:pt idx="16">
                  <c:v>Hudson</c:v>
                </c:pt>
                <c:pt idx="17">
                  <c:v>Ocean</c:v>
                </c:pt>
                <c:pt idx="18">
                  <c:v>Middlesex</c:v>
                </c:pt>
                <c:pt idx="19">
                  <c:v>Essex</c:v>
                </c:pt>
                <c:pt idx="20">
                  <c:v>Bergen</c:v>
                </c:pt>
              </c:strCache>
            </c:strRef>
          </c:cat>
          <c:val>
            <c:numRef>
              <c:f>Sheet1!$B$2:$B$22</c:f>
              <c:numCache>
                <c:formatCode>General</c:formatCode>
                <c:ptCount val="21"/>
                <c:pt idx="0">
                  <c:v>12948</c:v>
                </c:pt>
                <c:pt idx="1">
                  <c:v>15941</c:v>
                </c:pt>
                <c:pt idx="2">
                  <c:v>20306</c:v>
                </c:pt>
                <c:pt idx="3">
                  <c:v>22811</c:v>
                </c:pt>
                <c:pt idx="5">
                  <c:v>35460</c:v>
                </c:pt>
                <c:pt idx="6">
                  <c:v>55412</c:v>
                </c:pt>
                <c:pt idx="7">
                  <c:v>62962</c:v>
                </c:pt>
                <c:pt idx="8">
                  <c:v>69973</c:v>
                </c:pt>
                <c:pt idx="9">
                  <c:v>77967</c:v>
                </c:pt>
                <c:pt idx="10">
                  <c:v>91220</c:v>
                </c:pt>
                <c:pt idx="11">
                  <c:v>102167</c:v>
                </c:pt>
                <c:pt idx="12">
                  <c:v>113661</c:v>
                </c:pt>
                <c:pt idx="13">
                  <c:v>118661</c:v>
                </c:pt>
                <c:pt idx="14">
                  <c:v>129478</c:v>
                </c:pt>
                <c:pt idx="15">
                  <c:v>129760</c:v>
                </c:pt>
                <c:pt idx="16">
                  <c:v>136356</c:v>
                </c:pt>
                <c:pt idx="17">
                  <c:v>146540</c:v>
                </c:pt>
                <c:pt idx="18">
                  <c:v>177926</c:v>
                </c:pt>
                <c:pt idx="19">
                  <c:v>188960</c:v>
                </c:pt>
                <c:pt idx="20">
                  <c:v>196067</c:v>
                </c:pt>
              </c:numCache>
            </c:numRef>
          </c:val>
          <c:extLst>
            <c:ext xmlns:c16="http://schemas.microsoft.com/office/drawing/2014/chart" uri="{C3380CC4-5D6E-409C-BE32-E72D297353CC}">
              <c16:uniqueId val="{00000000-9063-4BC1-9D54-539FB46544BA}"/>
            </c:ext>
          </c:extLst>
        </c:ser>
        <c:ser>
          <c:idx val="1"/>
          <c:order val="1"/>
          <c:tx>
            <c:strRef>
              <c:f>Sheet1!$C$1</c:f>
              <c:strCache>
                <c:ptCount val="1"/>
                <c:pt idx="0">
                  <c:v>County</c:v>
                </c:pt>
              </c:strCache>
            </c:strRef>
          </c:tx>
          <c:spPr>
            <a:solidFill>
              <a:schemeClr val="dk1">
                <a:tint val="55000"/>
              </a:schemeClr>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Cape May</c:v>
                </c:pt>
                <c:pt idx="2">
                  <c:v>Warren</c:v>
                </c:pt>
                <c:pt idx="3">
                  <c:v>Hunterdon</c:v>
                </c:pt>
                <c:pt idx="4">
                  <c:v>Sussex</c:v>
                </c:pt>
                <c:pt idx="5">
                  <c:v>Cumberland</c:v>
                </c:pt>
                <c:pt idx="6">
                  <c:v>Atlantic</c:v>
                </c:pt>
                <c:pt idx="7">
                  <c:v>Gloucester</c:v>
                </c:pt>
                <c:pt idx="8">
                  <c:v>Somerset</c:v>
                </c:pt>
                <c:pt idx="9">
                  <c:v>Mercer</c:v>
                </c:pt>
                <c:pt idx="10">
                  <c:v>Burlington</c:v>
                </c:pt>
                <c:pt idx="11">
                  <c:v>Morris</c:v>
                </c:pt>
                <c:pt idx="12">
                  <c:v>Camden</c:v>
                </c:pt>
                <c:pt idx="13">
                  <c:v>Passaic</c:v>
                </c:pt>
                <c:pt idx="14">
                  <c:v>Monmouth</c:v>
                </c:pt>
                <c:pt idx="15">
                  <c:v>Union</c:v>
                </c:pt>
                <c:pt idx="16">
                  <c:v>Hudson</c:v>
                </c:pt>
                <c:pt idx="17">
                  <c:v>Ocean</c:v>
                </c:pt>
                <c:pt idx="18">
                  <c:v>Middlesex</c:v>
                </c:pt>
                <c:pt idx="19">
                  <c:v>Essex</c:v>
                </c:pt>
                <c:pt idx="20">
                  <c:v>Bergen</c:v>
                </c:pt>
              </c:strCache>
            </c:strRef>
          </c:cat>
          <c:val>
            <c:numRef>
              <c:f>Sheet1!$C$2:$C$22</c:f>
              <c:numCache>
                <c:formatCode>General</c:formatCode>
                <c:ptCount val="21"/>
                <c:pt idx="4">
                  <c:v>27195</c:v>
                </c:pt>
              </c:numCache>
            </c:numRef>
          </c:val>
          <c:extLst>
            <c:ext xmlns:c16="http://schemas.microsoft.com/office/drawing/2014/chart" uri="{C3380CC4-5D6E-409C-BE32-E72D297353CC}">
              <c16:uniqueId val="{00000000-CD40-4C5E-BA4A-9EDFAF8CBF63}"/>
            </c:ext>
          </c:extLst>
        </c:ser>
        <c:dLbls>
          <c:dLblPos val="outEnd"/>
          <c:showLegendKey val="0"/>
          <c:showVal val="1"/>
          <c:showCatName val="0"/>
          <c:showSerName val="0"/>
          <c:showPercent val="0"/>
          <c:showBubbleSize val="0"/>
        </c:dLbls>
        <c:gapWidth val="182"/>
        <c:axId val="341899544"/>
        <c:axId val="341899936"/>
      </c:barChart>
      <c:catAx>
        <c:axId val="34189954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41899936"/>
        <c:crosses val="autoZero"/>
        <c:auto val="1"/>
        <c:lblAlgn val="ctr"/>
        <c:lblOffset val="100"/>
        <c:noMultiLvlLbl val="0"/>
      </c:catAx>
      <c:valAx>
        <c:axId val="341899936"/>
        <c:scaling>
          <c:orientation val="minMax"/>
        </c:scaling>
        <c:delete val="1"/>
        <c:axPos val="b"/>
        <c:numFmt formatCode="General" sourceLinked="1"/>
        <c:majorTickMark val="none"/>
        <c:minorTickMark val="none"/>
        <c:tickLblPos val="nextTo"/>
        <c:crossAx val="34189954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manualLayout>
          <c:layoutTarget val="inner"/>
          <c:xMode val="edge"/>
          <c:yMode val="edge"/>
          <c:x val="0.22732683449082225"/>
          <c:y val="1.9357888513192685E-3"/>
          <c:w val="0.61270764791818322"/>
          <c:h val="0.78863229168083471"/>
        </c:manualLayout>
      </c:layout>
      <c:pieChart>
        <c:varyColors val="1"/>
        <c:ser>
          <c:idx val="0"/>
          <c:order val="0"/>
          <c:tx>
            <c:strRef>
              <c:f>Sheet1!$B$1</c:f>
              <c:strCache>
                <c:ptCount val="1"/>
                <c:pt idx="0">
                  <c:v>Column2</c:v>
                </c:pt>
              </c:strCache>
            </c:strRef>
          </c:tx>
          <c:dPt>
            <c:idx val="0"/>
            <c:bubble3D val="0"/>
            <c:spPr>
              <a:solidFill>
                <a:schemeClr val="dk1">
                  <a:tint val="88500"/>
                </a:schemeClr>
              </a:solidFill>
              <a:ln w="19050">
                <a:solidFill>
                  <a:schemeClr val="lt1"/>
                </a:solidFill>
              </a:ln>
              <a:effectLst/>
            </c:spPr>
            <c:extLst>
              <c:ext xmlns:c16="http://schemas.microsoft.com/office/drawing/2014/chart" uri="{C3380CC4-5D6E-409C-BE32-E72D297353CC}">
                <c16:uniqueId val="{00000001-BF8B-40F5-80D4-8A0158538DDC}"/>
              </c:ext>
            </c:extLst>
          </c:dPt>
          <c:dPt>
            <c:idx val="1"/>
            <c:bubble3D val="0"/>
            <c:spPr>
              <a:solidFill>
                <a:schemeClr val="dk1">
                  <a:tint val="55000"/>
                </a:schemeClr>
              </a:solidFill>
              <a:ln w="19050">
                <a:solidFill>
                  <a:schemeClr val="lt1"/>
                </a:solidFill>
              </a:ln>
              <a:effectLst/>
            </c:spPr>
            <c:extLst>
              <c:ext xmlns:c16="http://schemas.microsoft.com/office/drawing/2014/chart" uri="{C3380CC4-5D6E-409C-BE32-E72D297353CC}">
                <c16:uniqueId val="{00000003-BF8B-40F5-80D4-8A0158538DDC}"/>
              </c:ext>
            </c:extLst>
          </c:dPt>
          <c:dPt>
            <c:idx val="2"/>
            <c:bubble3D val="0"/>
            <c:spPr>
              <a:solidFill>
                <a:srgbClr val="C00000"/>
              </a:solidFill>
              <a:ln w="19050">
                <a:solidFill>
                  <a:schemeClr val="lt1"/>
                </a:solidFill>
              </a:ln>
              <a:effectLst/>
            </c:spPr>
            <c:extLst>
              <c:ext xmlns:c16="http://schemas.microsoft.com/office/drawing/2014/chart" uri="{C3380CC4-5D6E-409C-BE32-E72D297353CC}">
                <c16:uniqueId val="{00000005-BF8B-40F5-80D4-8A0158538DDC}"/>
              </c:ext>
            </c:extLst>
          </c:dPt>
          <c:dPt>
            <c:idx val="3"/>
            <c:bubble3D val="0"/>
            <c:spPr>
              <a:solidFill>
                <a:srgbClr val="C00000"/>
              </a:solidFill>
              <a:ln w="19050">
                <a:solidFill>
                  <a:schemeClr val="lt1"/>
                </a:solidFill>
              </a:ln>
              <a:effectLst/>
            </c:spPr>
            <c:extLst>
              <c:ext xmlns:c16="http://schemas.microsoft.com/office/drawing/2014/chart" uri="{C3380CC4-5D6E-409C-BE32-E72D297353CC}">
                <c16:uniqueId val="{00000007-BF8B-40F5-80D4-8A0158538DDC}"/>
              </c:ext>
            </c:extLst>
          </c:dPt>
          <c:dPt>
            <c:idx val="4"/>
            <c:bubble3D val="0"/>
            <c:spPr>
              <a:solidFill>
                <a:schemeClr val="dk1">
                  <a:tint val="30000"/>
                </a:schemeClr>
              </a:solidFill>
              <a:ln w="19050">
                <a:solidFill>
                  <a:schemeClr val="lt1"/>
                </a:solidFill>
              </a:ln>
              <a:effectLst/>
            </c:spPr>
            <c:extLst>
              <c:ext xmlns:c16="http://schemas.microsoft.com/office/drawing/2014/chart" uri="{C3380CC4-5D6E-409C-BE32-E72D297353CC}">
                <c16:uniqueId val="{00000009-BF8B-40F5-80D4-8A0158538DDC}"/>
              </c:ext>
            </c:extLst>
          </c:dPt>
          <c:dPt>
            <c:idx val="5"/>
            <c:bubble3D val="0"/>
            <c:spPr>
              <a:solidFill>
                <a:schemeClr val="dk1">
                  <a:tint val="60000"/>
                </a:schemeClr>
              </a:solidFill>
              <a:ln w="19050">
                <a:solidFill>
                  <a:schemeClr val="lt1"/>
                </a:solidFill>
              </a:ln>
              <a:effectLst/>
            </c:spPr>
            <c:extLst>
              <c:ext xmlns:c16="http://schemas.microsoft.com/office/drawing/2014/chart" uri="{C3380CC4-5D6E-409C-BE32-E72D297353CC}">
                <c16:uniqueId val="{0000000B-BF8B-40F5-80D4-8A0158538DDC}"/>
              </c:ext>
            </c:extLst>
          </c:dPt>
          <c:dPt>
            <c:idx val="6"/>
            <c:bubble3D val="0"/>
            <c:spPr>
              <a:solidFill>
                <a:schemeClr val="dk1">
                  <a:tint val="80000"/>
                </a:schemeClr>
              </a:solidFill>
              <a:ln w="19050">
                <a:solidFill>
                  <a:schemeClr val="lt1"/>
                </a:solidFill>
              </a:ln>
              <a:effectLst/>
            </c:spPr>
            <c:extLst>
              <c:ext xmlns:c16="http://schemas.microsoft.com/office/drawing/2014/chart" uri="{C3380CC4-5D6E-409C-BE32-E72D297353CC}">
                <c16:uniqueId val="{0000000D-BF8B-40F5-80D4-8A0158538DDC}"/>
              </c:ext>
            </c:extLst>
          </c:dPt>
          <c:dPt>
            <c:idx val="7"/>
            <c:bubble3D val="0"/>
            <c:spPr>
              <a:solidFill>
                <a:schemeClr val="dk1">
                  <a:tint val="88500"/>
                </a:schemeClr>
              </a:solidFill>
              <a:ln w="19050">
                <a:solidFill>
                  <a:schemeClr val="lt1"/>
                </a:solidFill>
              </a:ln>
              <a:effectLst/>
            </c:spPr>
            <c:extLst>
              <c:ext xmlns:c16="http://schemas.microsoft.com/office/drawing/2014/chart" uri="{C3380CC4-5D6E-409C-BE32-E72D297353CC}">
                <c16:uniqueId val="{0000000F-BF8B-40F5-80D4-8A0158538DDC}"/>
              </c:ext>
            </c:extLst>
          </c:dPt>
          <c:dPt>
            <c:idx val="8"/>
            <c:bubble3D val="0"/>
            <c:spPr>
              <a:solidFill>
                <a:schemeClr val="dk1">
                  <a:tint val="55000"/>
                </a:schemeClr>
              </a:solidFill>
              <a:ln w="19050">
                <a:solidFill>
                  <a:schemeClr val="lt1"/>
                </a:solidFill>
              </a:ln>
              <a:effectLst/>
            </c:spPr>
            <c:extLst>
              <c:ext xmlns:c16="http://schemas.microsoft.com/office/drawing/2014/chart" uri="{C3380CC4-5D6E-409C-BE32-E72D297353CC}">
                <c16:uniqueId val="{00000011-BF8B-40F5-80D4-8A0158538DDC}"/>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outEnd"/>
            <c:showLegendKey val="0"/>
            <c:showVal val="0"/>
            <c:showCatName val="0"/>
            <c:showSerName val="0"/>
            <c:showPercent val="1"/>
            <c:showBubbleSize val="0"/>
            <c:showLeaderLines val="0"/>
            <c:extLst>
              <c:ext xmlns:c15="http://schemas.microsoft.com/office/drawing/2012/chart" uri="{CE6537A1-D6FC-4f65-9D91-7224C49458BB}"/>
            </c:extLst>
          </c:dLbls>
          <c:cat>
            <c:strRef>
              <c:f>Sheet1!$A$2:$A$4</c:f>
              <c:strCache>
                <c:ptCount val="3"/>
                <c:pt idx="0">
                  <c:v>&lt;6</c:v>
                </c:pt>
                <c:pt idx="1">
                  <c:v>6-11</c:v>
                </c:pt>
                <c:pt idx="2">
                  <c:v>12-17</c:v>
                </c:pt>
              </c:strCache>
            </c:strRef>
          </c:cat>
          <c:val>
            <c:numRef>
              <c:f>Sheet1!$B$2:$B$4</c:f>
              <c:numCache>
                <c:formatCode>General</c:formatCode>
                <c:ptCount val="3"/>
                <c:pt idx="0">
                  <c:v>7191</c:v>
                </c:pt>
                <c:pt idx="1">
                  <c:v>9909</c:v>
                </c:pt>
                <c:pt idx="2">
                  <c:v>10095</c:v>
                </c:pt>
              </c:numCache>
            </c:numRef>
          </c:val>
          <c:extLst>
            <c:ext xmlns:c16="http://schemas.microsoft.com/office/drawing/2014/chart" uri="{C3380CC4-5D6E-409C-BE32-E72D297353CC}">
              <c16:uniqueId val="{00000012-BF8B-40F5-80D4-8A0158538DDC}"/>
            </c:ext>
          </c:extLst>
        </c:ser>
        <c:dLbls>
          <c:showLegendKey val="0"/>
          <c:showVal val="0"/>
          <c:showCatName val="0"/>
          <c:showSerName val="0"/>
          <c:showPercent val="0"/>
          <c:showBubbleSize val="0"/>
          <c:showLeaderLines val="0"/>
        </c:dLbls>
        <c:firstSliceAng val="0"/>
      </c:pieChart>
      <c:spPr>
        <a:noFill/>
        <a:ln>
          <a:noFill/>
        </a:ln>
        <a:effectLst/>
      </c:spPr>
    </c:plotArea>
    <c:legend>
      <c:legendPos val="b"/>
      <c:layout>
        <c:manualLayout>
          <c:xMode val="edge"/>
          <c:yMode val="edge"/>
          <c:x val="0.34171621692576232"/>
          <c:y val="0.88694641230867255"/>
          <c:w val="0.38743009283389918"/>
          <c:h val="9.4686048939668296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730118110236221"/>
          <c:y val="2.6953335422200752E-2"/>
          <c:w val="0.84538238188976378"/>
          <c:h val="0.91863758510462601"/>
        </c:manualLayout>
      </c:layout>
      <c:barChart>
        <c:barDir val="bar"/>
        <c:grouping val="clustered"/>
        <c:varyColors val="0"/>
        <c:ser>
          <c:idx val="0"/>
          <c:order val="0"/>
          <c:tx>
            <c:strRef>
              <c:f>Sheet1!$B$1</c:f>
              <c:strCache>
                <c:ptCount val="1"/>
                <c:pt idx="0">
                  <c:v>Total children by municipality </c:v>
                </c:pt>
              </c:strCache>
            </c:strRef>
          </c:tx>
          <c:spPr>
            <a:solidFill>
              <a:srgbClr val="C00000"/>
            </a:solidFill>
            <a:ln>
              <a:noFill/>
            </a:ln>
            <a:effectLst/>
          </c:spPr>
          <c:invertIfNegative val="0"/>
          <c:dLbls>
            <c:numFmt formatCode="#,##0" sourceLinked="0"/>
            <c:spPr>
              <a:solidFill>
                <a:schemeClr val="lt1"/>
              </a:solidFill>
              <a:ln>
                <a:noFill/>
              </a:ln>
              <a:effectLst/>
            </c:spPr>
            <c:txPr>
              <a:bodyPr rot="0" spcFirstLastPara="1" vertOverflow="clip" horzOverflow="clip" vert="horz" wrap="square" lIns="36576" tIns="18288" rIns="36576" bIns="18288"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a:noFill/>
                  <a:ln>
                    <a:noFill/>
                  </a:ln>
                </c15:spPr>
                <c15:showLeaderLines val="1"/>
                <c15:leaderLines>
                  <c:spPr>
                    <a:ln w="9525" cap="flat" cmpd="sng" algn="ctr">
                      <a:solidFill>
                        <a:schemeClr val="tx1">
                          <a:lumMod val="35000"/>
                          <a:lumOff val="65000"/>
                        </a:schemeClr>
                      </a:solidFill>
                      <a:round/>
                    </a:ln>
                    <a:effectLst/>
                  </c:spPr>
                </c15:leaderLines>
              </c:ext>
            </c:extLst>
          </c:dLbls>
          <c:cat>
            <c:strRef>
              <c:f>Sheet1!$A$2:$A$21</c:f>
              <c:strCache>
                <c:ptCount val="20"/>
                <c:pt idx="0">
                  <c:v>Sparta </c:v>
                </c:pt>
                <c:pt idx="1">
                  <c:v>Vernon</c:v>
                </c:pt>
                <c:pt idx="2">
                  <c:v>Hopatcong </c:v>
                </c:pt>
                <c:pt idx="3">
                  <c:v>Wantage </c:v>
                </c:pt>
                <c:pt idx="4">
                  <c:v>Hardyston </c:v>
                </c:pt>
                <c:pt idx="5">
                  <c:v>Byram </c:v>
                </c:pt>
                <c:pt idx="6">
                  <c:v>Newton </c:v>
                </c:pt>
                <c:pt idx="7">
                  <c:v>Frankford </c:v>
                </c:pt>
                <c:pt idx="8">
                  <c:v>Andover township</c:v>
                </c:pt>
                <c:pt idx="9">
                  <c:v>Franklin </c:v>
                </c:pt>
                <c:pt idx="10">
                  <c:v>Green </c:v>
                </c:pt>
                <c:pt idx="11">
                  <c:v>Stanhope </c:v>
                </c:pt>
                <c:pt idx="12">
                  <c:v>Hampton </c:v>
                </c:pt>
                <c:pt idx="13">
                  <c:v>Fredon </c:v>
                </c:pt>
                <c:pt idx="14">
                  <c:v>Montague </c:v>
                </c:pt>
                <c:pt idx="15">
                  <c:v>Stillwater </c:v>
                </c:pt>
                <c:pt idx="16">
                  <c:v>Hamburg</c:v>
                </c:pt>
                <c:pt idx="17">
                  <c:v>Lafayette</c:v>
                </c:pt>
                <c:pt idx="18">
                  <c:v>Ogdensburg </c:v>
                </c:pt>
                <c:pt idx="19">
                  <c:v>Sandyston</c:v>
                </c:pt>
              </c:strCache>
            </c:strRef>
          </c:cat>
          <c:val>
            <c:numRef>
              <c:f>Sheet1!$B$2:$B$21</c:f>
              <c:numCache>
                <c:formatCode>0</c:formatCode>
                <c:ptCount val="20"/>
                <c:pt idx="0">
                  <c:v>4675</c:v>
                </c:pt>
                <c:pt idx="1">
                  <c:v>4366</c:v>
                </c:pt>
                <c:pt idx="2">
                  <c:v>2505</c:v>
                </c:pt>
                <c:pt idx="3">
                  <c:v>2311</c:v>
                </c:pt>
                <c:pt idx="4">
                  <c:v>1645</c:v>
                </c:pt>
                <c:pt idx="5">
                  <c:v>1513</c:v>
                </c:pt>
                <c:pt idx="6">
                  <c:v>1239</c:v>
                </c:pt>
                <c:pt idx="7">
                  <c:v>972</c:v>
                </c:pt>
                <c:pt idx="8">
                  <c:v>966</c:v>
                </c:pt>
                <c:pt idx="9">
                  <c:v>928</c:v>
                </c:pt>
                <c:pt idx="10">
                  <c:v>900</c:v>
                </c:pt>
                <c:pt idx="11">
                  <c:v>813</c:v>
                </c:pt>
                <c:pt idx="12">
                  <c:v>805</c:v>
                </c:pt>
                <c:pt idx="13">
                  <c:v>748</c:v>
                </c:pt>
                <c:pt idx="14">
                  <c:v>747</c:v>
                </c:pt>
                <c:pt idx="15">
                  <c:v>719</c:v>
                </c:pt>
                <c:pt idx="16">
                  <c:v>657</c:v>
                </c:pt>
                <c:pt idx="17">
                  <c:v>452</c:v>
                </c:pt>
                <c:pt idx="18">
                  <c:v>416</c:v>
                </c:pt>
                <c:pt idx="19">
                  <c:v>403</c:v>
                </c:pt>
              </c:numCache>
            </c:numRef>
          </c:val>
          <c:extLst>
            <c:ext xmlns:c16="http://schemas.microsoft.com/office/drawing/2014/chart" uri="{C3380CC4-5D6E-409C-BE32-E72D297353CC}">
              <c16:uniqueId val="{00000000-6482-4CBC-BB12-35CB246AF4A0}"/>
            </c:ext>
          </c:extLst>
        </c:ser>
        <c:dLbls>
          <c:showLegendKey val="0"/>
          <c:showVal val="0"/>
          <c:showCatName val="0"/>
          <c:showSerName val="0"/>
          <c:showPercent val="0"/>
          <c:showBubbleSize val="0"/>
        </c:dLbls>
        <c:gapWidth val="150"/>
        <c:axId val="342400376"/>
        <c:axId val="342400768"/>
      </c:barChart>
      <c:catAx>
        <c:axId val="34240037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2400768"/>
        <c:crosses val="autoZero"/>
        <c:auto val="1"/>
        <c:lblAlgn val="ctr"/>
        <c:lblOffset val="100"/>
        <c:noMultiLvlLbl val="0"/>
      </c:catAx>
      <c:valAx>
        <c:axId val="342400768"/>
        <c:scaling>
          <c:orientation val="minMax"/>
        </c:scaling>
        <c:delete val="0"/>
        <c:axPos val="b"/>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240037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 of children in single-parent households</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2017</c:v>
                </c:pt>
                <c:pt idx="1">
                  <c:v>2018</c:v>
                </c:pt>
                <c:pt idx="2">
                  <c:v>2019</c:v>
                </c:pt>
                <c:pt idx="3">
                  <c:v>2020</c:v>
                </c:pt>
                <c:pt idx="4">
                  <c:v>2021</c:v>
                </c:pt>
              </c:numCache>
            </c:numRef>
          </c:cat>
          <c:val>
            <c:numRef>
              <c:f>Sheet1!$B$2:$B$6</c:f>
              <c:numCache>
                <c:formatCode>0%</c:formatCode>
                <c:ptCount val="5"/>
                <c:pt idx="0">
                  <c:v>0.19</c:v>
                </c:pt>
                <c:pt idx="1">
                  <c:v>0.19</c:v>
                </c:pt>
                <c:pt idx="2">
                  <c:v>0.19</c:v>
                </c:pt>
                <c:pt idx="3">
                  <c:v>0.19</c:v>
                </c:pt>
                <c:pt idx="4">
                  <c:v>0.13</c:v>
                </c:pt>
              </c:numCache>
            </c:numRef>
          </c:val>
          <c:smooth val="0"/>
          <c:extLst>
            <c:ext xmlns:c16="http://schemas.microsoft.com/office/drawing/2014/chart" uri="{C3380CC4-5D6E-409C-BE32-E72D297353CC}">
              <c16:uniqueId val="{00000000-3FB0-41A0-801A-3DE889D1DC6D}"/>
            </c:ext>
          </c:extLst>
        </c:ser>
        <c:dLbls>
          <c:showLegendKey val="0"/>
          <c:showVal val="0"/>
          <c:showCatName val="0"/>
          <c:showSerName val="0"/>
          <c:showPercent val="0"/>
          <c:showBubbleSize val="0"/>
        </c:dLbls>
        <c:marker val="1"/>
        <c:smooth val="0"/>
        <c:axId val="344570432"/>
        <c:axId val="344570824"/>
      </c:lineChart>
      <c:catAx>
        <c:axId val="34457043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570824"/>
        <c:crosses val="autoZero"/>
        <c:auto val="1"/>
        <c:lblAlgn val="ctr"/>
        <c:lblOffset val="100"/>
        <c:noMultiLvlLbl val="0"/>
      </c:catAx>
      <c:valAx>
        <c:axId val="344570824"/>
        <c:scaling>
          <c:orientation val="minMax"/>
          <c:max val="0.60000000000000009"/>
          <c:min val="0"/>
        </c:scaling>
        <c:delete val="1"/>
        <c:axPos val="l"/>
        <c:numFmt formatCode="0%" sourceLinked="1"/>
        <c:majorTickMark val="out"/>
        <c:minorTickMark val="none"/>
        <c:tickLblPos val="nextTo"/>
        <c:crossAx val="34457043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 Severe Housing Cost Burden</c:v>
                </c:pt>
              </c:strCache>
            </c:strRef>
          </c:tx>
          <c:spPr>
            <a:solidFill>
              <a:srgbClr val="C00000"/>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Cumberland</c:v>
                </c:pt>
                <c:pt idx="1">
                  <c:v>Essex</c:v>
                </c:pt>
                <c:pt idx="2">
                  <c:v>Camden</c:v>
                </c:pt>
                <c:pt idx="3">
                  <c:v>Atlantic</c:v>
                </c:pt>
                <c:pt idx="4">
                  <c:v>Hudson</c:v>
                </c:pt>
                <c:pt idx="5">
                  <c:v>Mercer</c:v>
                </c:pt>
                <c:pt idx="6">
                  <c:v>Passaic</c:v>
                </c:pt>
                <c:pt idx="7">
                  <c:v>Salem</c:v>
                </c:pt>
                <c:pt idx="8">
                  <c:v>Union</c:v>
                </c:pt>
                <c:pt idx="9">
                  <c:v>Burlington</c:v>
                </c:pt>
                <c:pt idx="10">
                  <c:v>Cape May</c:v>
                </c:pt>
                <c:pt idx="11">
                  <c:v>Gloucester</c:v>
                </c:pt>
                <c:pt idx="12">
                  <c:v>Middlesex</c:v>
                </c:pt>
                <c:pt idx="13">
                  <c:v>Warren</c:v>
                </c:pt>
                <c:pt idx="14">
                  <c:v>Monmouth</c:v>
                </c:pt>
                <c:pt idx="15">
                  <c:v>Bergen</c:v>
                </c:pt>
                <c:pt idx="16">
                  <c:v>Ocean</c:v>
                </c:pt>
                <c:pt idx="17">
                  <c:v>Somerset</c:v>
                </c:pt>
                <c:pt idx="18">
                  <c:v>Morris</c:v>
                </c:pt>
                <c:pt idx="19">
                  <c:v>Sussex</c:v>
                </c:pt>
                <c:pt idx="20">
                  <c:v>Hunterdon</c:v>
                </c:pt>
              </c:strCache>
            </c:strRef>
          </c:cat>
          <c:val>
            <c:numRef>
              <c:f>Sheet1!$B$2:$B$22</c:f>
              <c:numCache>
                <c:formatCode>0%</c:formatCode>
                <c:ptCount val="21"/>
                <c:pt idx="0">
                  <c:v>0.35</c:v>
                </c:pt>
                <c:pt idx="1">
                  <c:v>0.35</c:v>
                </c:pt>
                <c:pt idx="2">
                  <c:v>0.32</c:v>
                </c:pt>
                <c:pt idx="3">
                  <c:v>0.3</c:v>
                </c:pt>
                <c:pt idx="4">
                  <c:v>0.28999999999999998</c:v>
                </c:pt>
                <c:pt idx="5">
                  <c:v>0.28999999999999998</c:v>
                </c:pt>
                <c:pt idx="6" formatCode="General">
                  <c:v>0.28999999999999998</c:v>
                </c:pt>
                <c:pt idx="7">
                  <c:v>0.28000000000000003</c:v>
                </c:pt>
                <c:pt idx="8">
                  <c:v>0.23</c:v>
                </c:pt>
                <c:pt idx="9">
                  <c:v>0.22</c:v>
                </c:pt>
                <c:pt idx="10">
                  <c:v>0.21</c:v>
                </c:pt>
                <c:pt idx="11">
                  <c:v>0.2</c:v>
                </c:pt>
                <c:pt idx="12">
                  <c:v>0.19</c:v>
                </c:pt>
                <c:pt idx="13">
                  <c:v>0.19</c:v>
                </c:pt>
                <c:pt idx="14">
                  <c:v>0.17</c:v>
                </c:pt>
                <c:pt idx="15">
                  <c:v>0.15</c:v>
                </c:pt>
                <c:pt idx="16">
                  <c:v>0.14000000000000001</c:v>
                </c:pt>
                <c:pt idx="17">
                  <c:v>0.14000000000000001</c:v>
                </c:pt>
                <c:pt idx="18">
                  <c:v>0.13</c:v>
                </c:pt>
                <c:pt idx="20">
                  <c:v>0.11</c:v>
                </c:pt>
              </c:numCache>
            </c:numRef>
          </c:val>
          <c:extLst>
            <c:ext xmlns:c16="http://schemas.microsoft.com/office/drawing/2014/chart" uri="{C3380CC4-5D6E-409C-BE32-E72D297353CC}">
              <c16:uniqueId val="{00000000-6702-451C-8499-3D6CAE024F52}"/>
            </c:ext>
          </c:extLst>
        </c:ser>
        <c:ser>
          <c:idx val="1"/>
          <c:order val="1"/>
          <c:tx>
            <c:strRef>
              <c:f>Sheet1!$C$1</c:f>
              <c:strCache>
                <c:ptCount val="1"/>
                <c:pt idx="0">
                  <c:v>County</c:v>
                </c:pt>
              </c:strCache>
            </c:strRef>
          </c:tx>
          <c:spPr>
            <a:solidFill>
              <a:schemeClr val="bg1">
                <a:lumMod val="75000"/>
              </a:schemeClr>
            </a:solidFill>
            <a:ln>
              <a:noFill/>
            </a:ln>
            <a:effectLst/>
          </c:spPr>
          <c:invertIfNegative val="0"/>
          <c:dPt>
            <c:idx val="20"/>
            <c:invertIfNegative val="0"/>
            <c:bubble3D val="0"/>
            <c:spPr>
              <a:solidFill>
                <a:schemeClr val="bg1">
                  <a:lumMod val="75000"/>
                </a:schemeClr>
              </a:solidFill>
              <a:ln>
                <a:noFill/>
              </a:ln>
              <a:effectLst/>
            </c:spPr>
            <c:extLst>
              <c:ext xmlns:c16="http://schemas.microsoft.com/office/drawing/2014/chart" uri="{C3380CC4-5D6E-409C-BE32-E72D297353CC}">
                <c16:uniqueId val="{00000002-6702-451C-8499-3D6CAE024F52}"/>
              </c:ext>
            </c:extLst>
          </c:dPt>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Cumberland</c:v>
                </c:pt>
                <c:pt idx="1">
                  <c:v>Essex</c:v>
                </c:pt>
                <c:pt idx="2">
                  <c:v>Camden</c:v>
                </c:pt>
                <c:pt idx="3">
                  <c:v>Atlantic</c:v>
                </c:pt>
                <c:pt idx="4">
                  <c:v>Hudson</c:v>
                </c:pt>
                <c:pt idx="5">
                  <c:v>Mercer</c:v>
                </c:pt>
                <c:pt idx="6">
                  <c:v>Passaic</c:v>
                </c:pt>
                <c:pt idx="7">
                  <c:v>Salem</c:v>
                </c:pt>
                <c:pt idx="8">
                  <c:v>Union</c:v>
                </c:pt>
                <c:pt idx="9">
                  <c:v>Burlington</c:v>
                </c:pt>
                <c:pt idx="10">
                  <c:v>Cape May</c:v>
                </c:pt>
                <c:pt idx="11">
                  <c:v>Gloucester</c:v>
                </c:pt>
                <c:pt idx="12">
                  <c:v>Middlesex</c:v>
                </c:pt>
                <c:pt idx="13">
                  <c:v>Warren</c:v>
                </c:pt>
                <c:pt idx="14">
                  <c:v>Monmouth</c:v>
                </c:pt>
                <c:pt idx="15">
                  <c:v>Bergen</c:v>
                </c:pt>
                <c:pt idx="16">
                  <c:v>Ocean</c:v>
                </c:pt>
                <c:pt idx="17">
                  <c:v>Somerset</c:v>
                </c:pt>
                <c:pt idx="18">
                  <c:v>Morris</c:v>
                </c:pt>
                <c:pt idx="19">
                  <c:v>Sussex</c:v>
                </c:pt>
                <c:pt idx="20">
                  <c:v>Hunterdon</c:v>
                </c:pt>
              </c:strCache>
            </c:strRef>
          </c:cat>
          <c:val>
            <c:numRef>
              <c:f>Sheet1!$C$2:$C$22</c:f>
              <c:numCache>
                <c:formatCode>General</c:formatCode>
                <c:ptCount val="21"/>
                <c:pt idx="19">
                  <c:v>0.13</c:v>
                </c:pt>
              </c:numCache>
            </c:numRef>
          </c:val>
          <c:extLst>
            <c:ext xmlns:c16="http://schemas.microsoft.com/office/drawing/2014/chart" uri="{C3380CC4-5D6E-409C-BE32-E72D297353CC}">
              <c16:uniqueId val="{00000003-6702-451C-8499-3D6CAE024F52}"/>
            </c:ext>
          </c:extLst>
        </c:ser>
        <c:ser>
          <c:idx val="2"/>
          <c:order val="2"/>
          <c:tx>
            <c:strRef>
              <c:f>Sheet1!$D$1</c:f>
              <c:strCache>
                <c:ptCount val="1"/>
                <c:pt idx="0">
                  <c:v>NJ Avg. 23%</c:v>
                </c:pt>
              </c:strCache>
            </c:strRef>
          </c:tx>
          <c:spPr>
            <a:solidFill>
              <a:schemeClr val="bg1"/>
            </a:solidFill>
            <a:ln>
              <a:noFill/>
            </a:ln>
            <a:effectLst/>
          </c:spPr>
          <c:invertIfNegative val="0"/>
          <c:trendline>
            <c:name>NJ avg 19%</c:name>
            <c:spPr>
              <a:ln w="19050" cap="rnd">
                <a:solidFill>
                  <a:schemeClr val="bg1">
                    <a:lumMod val="75000"/>
                  </a:schemeClr>
                </a:solidFill>
                <a:prstDash val="sysDot"/>
              </a:ln>
              <a:effectLst/>
            </c:spPr>
            <c:trendlineType val="linear"/>
            <c:dispRSqr val="0"/>
            <c:dispEq val="0"/>
          </c:trendline>
          <c:cat>
            <c:strRef>
              <c:f>Sheet1!$A$2:$A$22</c:f>
              <c:strCache>
                <c:ptCount val="21"/>
                <c:pt idx="0">
                  <c:v>Cumberland</c:v>
                </c:pt>
                <c:pt idx="1">
                  <c:v>Essex</c:v>
                </c:pt>
                <c:pt idx="2">
                  <c:v>Camden</c:v>
                </c:pt>
                <c:pt idx="3">
                  <c:v>Atlantic</c:v>
                </c:pt>
                <c:pt idx="4">
                  <c:v>Hudson</c:v>
                </c:pt>
                <c:pt idx="5">
                  <c:v>Mercer</c:v>
                </c:pt>
                <c:pt idx="6">
                  <c:v>Passaic</c:v>
                </c:pt>
                <c:pt idx="7">
                  <c:v>Salem</c:v>
                </c:pt>
                <c:pt idx="8">
                  <c:v>Union</c:v>
                </c:pt>
                <c:pt idx="9">
                  <c:v>Burlington</c:v>
                </c:pt>
                <c:pt idx="10">
                  <c:v>Cape May</c:v>
                </c:pt>
                <c:pt idx="11">
                  <c:v>Gloucester</c:v>
                </c:pt>
                <c:pt idx="12">
                  <c:v>Middlesex</c:v>
                </c:pt>
                <c:pt idx="13">
                  <c:v>Warren</c:v>
                </c:pt>
                <c:pt idx="14">
                  <c:v>Monmouth</c:v>
                </c:pt>
                <c:pt idx="15">
                  <c:v>Bergen</c:v>
                </c:pt>
                <c:pt idx="16">
                  <c:v>Ocean</c:v>
                </c:pt>
                <c:pt idx="17">
                  <c:v>Somerset</c:v>
                </c:pt>
                <c:pt idx="18">
                  <c:v>Morris</c:v>
                </c:pt>
                <c:pt idx="19">
                  <c:v>Sussex</c:v>
                </c:pt>
                <c:pt idx="20">
                  <c:v>Hunterdon</c:v>
                </c:pt>
              </c:strCache>
            </c:strRef>
          </c:cat>
          <c:val>
            <c:numRef>
              <c:f>Sheet1!$D$2:$D$22</c:f>
              <c:numCache>
                <c:formatCode>0%</c:formatCode>
                <c:ptCount val="21"/>
                <c:pt idx="0">
                  <c:v>0.23</c:v>
                </c:pt>
                <c:pt idx="1">
                  <c:v>0.23</c:v>
                </c:pt>
                <c:pt idx="2">
                  <c:v>0.23</c:v>
                </c:pt>
                <c:pt idx="3">
                  <c:v>0.23</c:v>
                </c:pt>
                <c:pt idx="4">
                  <c:v>0.23</c:v>
                </c:pt>
                <c:pt idx="5">
                  <c:v>0.23</c:v>
                </c:pt>
                <c:pt idx="6">
                  <c:v>0.23</c:v>
                </c:pt>
                <c:pt idx="7">
                  <c:v>0.23</c:v>
                </c:pt>
                <c:pt idx="8">
                  <c:v>0.23</c:v>
                </c:pt>
                <c:pt idx="9">
                  <c:v>0.23</c:v>
                </c:pt>
                <c:pt idx="10">
                  <c:v>0.23</c:v>
                </c:pt>
                <c:pt idx="11">
                  <c:v>0.23</c:v>
                </c:pt>
                <c:pt idx="12">
                  <c:v>0.23</c:v>
                </c:pt>
                <c:pt idx="13">
                  <c:v>0.23</c:v>
                </c:pt>
                <c:pt idx="14">
                  <c:v>0.23</c:v>
                </c:pt>
                <c:pt idx="15">
                  <c:v>0.23</c:v>
                </c:pt>
                <c:pt idx="16">
                  <c:v>0.23</c:v>
                </c:pt>
                <c:pt idx="17">
                  <c:v>0.23</c:v>
                </c:pt>
                <c:pt idx="18">
                  <c:v>0.23</c:v>
                </c:pt>
                <c:pt idx="19">
                  <c:v>0.23</c:v>
                </c:pt>
                <c:pt idx="20">
                  <c:v>0.23</c:v>
                </c:pt>
              </c:numCache>
            </c:numRef>
          </c:val>
          <c:extLst>
            <c:ext xmlns:c16="http://schemas.microsoft.com/office/drawing/2014/chart" uri="{C3380CC4-5D6E-409C-BE32-E72D297353CC}">
              <c16:uniqueId val="{00000004-6702-451C-8499-3D6CAE024F52}"/>
            </c:ext>
          </c:extLst>
        </c:ser>
        <c:dLbls>
          <c:showLegendKey val="0"/>
          <c:showVal val="0"/>
          <c:showCatName val="0"/>
          <c:showSerName val="0"/>
          <c:showPercent val="0"/>
          <c:showBubbleSize val="0"/>
        </c:dLbls>
        <c:gapWidth val="182"/>
        <c:axId val="339418056"/>
        <c:axId val="339418448"/>
      </c:barChart>
      <c:catAx>
        <c:axId val="33941805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39418448"/>
        <c:crosses val="autoZero"/>
        <c:auto val="1"/>
        <c:lblAlgn val="ctr"/>
        <c:lblOffset val="100"/>
        <c:noMultiLvlLbl val="0"/>
      </c:catAx>
      <c:valAx>
        <c:axId val="339418448"/>
        <c:scaling>
          <c:orientation val="minMax"/>
        </c:scaling>
        <c:delete val="1"/>
        <c:axPos val="t"/>
        <c:numFmt formatCode="0%" sourceLinked="1"/>
        <c:majorTickMark val="none"/>
        <c:minorTickMark val="none"/>
        <c:tickLblPos val="nextTo"/>
        <c:crossAx val="339418056"/>
        <c:crosses val="autoZero"/>
        <c:crossBetween val="between"/>
      </c:valAx>
      <c:spPr>
        <a:noFill/>
        <a:ln>
          <a:noFill/>
        </a:ln>
        <a:effectLst/>
      </c:spPr>
    </c:plotArea>
    <c:legend>
      <c:legendPos val="b"/>
      <c:legendEntry>
        <c:idx val="0"/>
        <c:delete val="1"/>
      </c:legendEntry>
      <c:legendEntry>
        <c:idx val="1"/>
        <c:delete val="1"/>
      </c:legendEntry>
      <c:legendEntry>
        <c:idx val="3"/>
        <c:delete val="1"/>
      </c:legendEntry>
      <c:layout>
        <c:manualLayout>
          <c:xMode val="edge"/>
          <c:yMode val="edge"/>
          <c:x val="0.53885833569398733"/>
          <c:y val="0.9267476369375397"/>
          <c:w val="0.12667396653543306"/>
          <c:h val="5.0876775358517104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doughnutChart>
        <c:varyColors val="1"/>
        <c:ser>
          <c:idx val="0"/>
          <c:order val="0"/>
          <c:tx>
            <c:strRef>
              <c:f>Sheet1!$A$2</c:f>
              <c:strCache>
                <c:ptCount val="1"/>
                <c:pt idx="0">
                  <c:v>Sussex</c:v>
                </c:pt>
              </c:strCache>
            </c:strRef>
          </c:tx>
          <c:dPt>
            <c:idx val="0"/>
            <c:bubble3D val="0"/>
            <c:spPr>
              <a:solidFill>
                <a:schemeClr val="dk1">
                  <a:tint val="88500"/>
                </a:schemeClr>
              </a:solidFill>
              <a:ln w="19050">
                <a:solidFill>
                  <a:schemeClr val="lt1"/>
                </a:solidFill>
              </a:ln>
              <a:effectLst/>
            </c:spPr>
            <c:extLst>
              <c:ext xmlns:c16="http://schemas.microsoft.com/office/drawing/2014/chart" uri="{C3380CC4-5D6E-409C-BE32-E72D297353CC}">
                <c16:uniqueId val="{00000001-971D-4CBD-B4A3-29AB7ABBFF98}"/>
              </c:ext>
            </c:extLst>
          </c:dPt>
          <c:dPt>
            <c:idx val="1"/>
            <c:bubble3D val="0"/>
            <c:spPr>
              <a:solidFill>
                <a:schemeClr val="dk1">
                  <a:tint val="55000"/>
                </a:schemeClr>
              </a:solidFill>
              <a:ln w="19050">
                <a:solidFill>
                  <a:schemeClr val="lt1"/>
                </a:solidFill>
              </a:ln>
              <a:effectLst/>
            </c:spPr>
            <c:extLst>
              <c:ext xmlns:c16="http://schemas.microsoft.com/office/drawing/2014/chart" uri="{C3380CC4-5D6E-409C-BE32-E72D297353CC}">
                <c16:uniqueId val="{00000003-971D-4CBD-B4A3-29AB7ABBFF98}"/>
              </c:ext>
            </c:extLst>
          </c:dPt>
          <c:dPt>
            <c:idx val="2"/>
            <c:bubble3D val="0"/>
            <c:spPr>
              <a:solidFill>
                <a:srgbClr val="C00000"/>
              </a:solidFill>
              <a:ln w="19050">
                <a:solidFill>
                  <a:schemeClr val="lt1"/>
                </a:solidFill>
              </a:ln>
              <a:effectLst/>
            </c:spPr>
            <c:extLst>
              <c:ext xmlns:c16="http://schemas.microsoft.com/office/drawing/2014/chart" uri="{C3380CC4-5D6E-409C-BE32-E72D297353CC}">
                <c16:uniqueId val="{00000005-971D-4CBD-B4A3-29AB7ABBFF98}"/>
              </c:ext>
            </c:extLst>
          </c:dPt>
          <c:dPt>
            <c:idx val="3"/>
            <c:bubble3D val="0"/>
            <c:spPr>
              <a:solidFill>
                <a:schemeClr val="bg1">
                  <a:lumMod val="75000"/>
                </a:schemeClr>
              </a:solidFill>
              <a:ln w="19050">
                <a:solidFill>
                  <a:schemeClr val="lt1"/>
                </a:solidFill>
              </a:ln>
              <a:effectLst/>
            </c:spPr>
            <c:extLst>
              <c:ext xmlns:c16="http://schemas.microsoft.com/office/drawing/2014/chart" uri="{C3380CC4-5D6E-409C-BE32-E72D297353CC}">
                <c16:uniqueId val="{00000007-971D-4CBD-B4A3-29AB7ABBFF98}"/>
              </c:ext>
            </c:extLst>
          </c:dPt>
          <c:dPt>
            <c:idx val="4"/>
            <c:bubble3D val="0"/>
            <c:spPr>
              <a:solidFill>
                <a:schemeClr val="dk1">
                  <a:tint val="30000"/>
                </a:schemeClr>
              </a:solidFill>
              <a:ln w="19050">
                <a:solidFill>
                  <a:schemeClr val="lt1"/>
                </a:solidFill>
              </a:ln>
              <a:effectLst/>
            </c:spPr>
            <c:extLst>
              <c:ext xmlns:c16="http://schemas.microsoft.com/office/drawing/2014/chart" uri="{C3380CC4-5D6E-409C-BE32-E72D297353CC}">
                <c16:uniqueId val="{00000009-971D-4CBD-B4A3-29AB7ABBFF98}"/>
              </c:ext>
            </c:extLst>
          </c:dPt>
          <c:dPt>
            <c:idx val="5"/>
            <c:bubble3D val="0"/>
            <c:spPr>
              <a:solidFill>
                <a:schemeClr val="dk1">
                  <a:tint val="60000"/>
                </a:schemeClr>
              </a:solidFill>
              <a:ln w="19050">
                <a:solidFill>
                  <a:schemeClr val="lt1"/>
                </a:solidFill>
              </a:ln>
              <a:effectLst/>
            </c:spPr>
            <c:extLst>
              <c:ext xmlns:c16="http://schemas.microsoft.com/office/drawing/2014/chart" uri="{C3380CC4-5D6E-409C-BE32-E72D297353CC}">
                <c16:uniqueId val="{0000000B-971D-4CBD-B4A3-29AB7ABBFF98}"/>
              </c:ext>
            </c:extLst>
          </c:dPt>
          <c:dPt>
            <c:idx val="6"/>
            <c:bubble3D val="0"/>
            <c:spPr>
              <a:solidFill>
                <a:schemeClr val="dk1">
                  <a:tint val="80000"/>
                </a:schemeClr>
              </a:solidFill>
              <a:ln w="19050">
                <a:solidFill>
                  <a:schemeClr val="lt1"/>
                </a:solidFill>
              </a:ln>
              <a:effectLst/>
            </c:spPr>
            <c:extLst>
              <c:ext xmlns:c16="http://schemas.microsoft.com/office/drawing/2014/chart" uri="{C3380CC4-5D6E-409C-BE32-E72D297353CC}">
                <c16:uniqueId val="{0000000D-971D-4CBD-B4A3-29AB7ABBFF98}"/>
              </c:ext>
            </c:extLst>
          </c:dPt>
          <c:dLbls>
            <c:dLbl>
              <c:idx val="0"/>
              <c:layout>
                <c:manualLayout>
                  <c:x val="2.4096385542168676E-2"/>
                  <c:y val="-5.7915062316835067E-3"/>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1-971D-4CBD-B4A3-29AB7ABBFF98}"/>
                </c:ext>
              </c:extLst>
            </c:dLbl>
            <c:dLbl>
              <c:idx val="5"/>
              <c:layout>
                <c:manualLayout>
                  <c:x val="0"/>
                  <c:y val="2.0270271810892273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B-971D-4CBD-B4A3-29AB7ABBFF98}"/>
                </c:ext>
              </c:extLst>
            </c:dLbl>
            <c:dLbl>
              <c:idx val="6"/>
              <c:layout>
                <c:manualLayout>
                  <c:x val="-1.4056224899598393E-2"/>
                  <c:y val="-2.8957531158417558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D-971D-4CBD-B4A3-29AB7ABBFF98}"/>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bg1"/>
                    </a:solidFill>
                    <a:latin typeface="Franklin Gothic Medium" panose="020B0603020102020204" pitchFamily="34" charset="0"/>
                    <a:ea typeface="+mn-ea"/>
                    <a:cs typeface="+mn-cs"/>
                  </a:defRPr>
                </a:pPr>
                <a:endParaRPr lang="en-US"/>
              </a:p>
            </c:txPr>
            <c:showLegendKey val="0"/>
            <c:showVal val="1"/>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Sheet1!$B$1:$H$1</c:f>
              <c:strCache>
                <c:ptCount val="7"/>
                <c:pt idx="0">
                  <c:v>Housing</c:v>
                </c:pt>
                <c:pt idx="1">
                  <c:v>Food </c:v>
                </c:pt>
                <c:pt idx="2">
                  <c:v>Child Care</c:v>
                </c:pt>
                <c:pt idx="3">
                  <c:v>Transportation</c:v>
                </c:pt>
                <c:pt idx="4">
                  <c:v>Health Care</c:v>
                </c:pt>
                <c:pt idx="5">
                  <c:v>Other Necessities</c:v>
                </c:pt>
                <c:pt idx="6">
                  <c:v>Taxes</c:v>
                </c:pt>
              </c:strCache>
            </c:strRef>
          </c:cat>
          <c:val>
            <c:numRef>
              <c:f>Sheet1!$B$2:$H$2</c:f>
              <c:numCache>
                <c:formatCode>_("$"* #,##0_);_("$"* \(#,##0\);_("$"* "-"??_);_(@_)</c:formatCode>
                <c:ptCount val="7"/>
                <c:pt idx="0">
                  <c:v>1385</c:v>
                </c:pt>
                <c:pt idx="1">
                  <c:v>906</c:v>
                </c:pt>
                <c:pt idx="2">
                  <c:v>1539</c:v>
                </c:pt>
                <c:pt idx="3">
                  <c:v>1320</c:v>
                </c:pt>
                <c:pt idx="4">
                  <c:v>1125</c:v>
                </c:pt>
                <c:pt idx="5">
                  <c:v>924</c:v>
                </c:pt>
                <c:pt idx="6">
                  <c:v>1203</c:v>
                </c:pt>
              </c:numCache>
            </c:numRef>
          </c:val>
          <c:extLst>
            <c:ext xmlns:c16="http://schemas.microsoft.com/office/drawing/2014/chart" uri="{C3380CC4-5D6E-409C-BE32-E72D297353CC}">
              <c16:uniqueId val="{00000000-8171-4647-B500-88806271EA70}"/>
            </c:ext>
          </c:extLst>
        </c:ser>
        <c:dLbls>
          <c:showLegendKey val="0"/>
          <c:showVal val="0"/>
          <c:showCatName val="0"/>
          <c:showSerName val="0"/>
          <c:showPercent val="0"/>
          <c:showBubbleSize val="0"/>
          <c:showLeaderLines val="1"/>
        </c:dLbls>
        <c:firstSliceAng val="0"/>
        <c:holeSize val="2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767741141732285"/>
          <c:y val="2.578124841404722E-2"/>
          <c:w val="0.86201008858267714"/>
          <c:h val="0.94843750317190556"/>
        </c:manualLayout>
      </c:layout>
      <c:barChart>
        <c:barDir val="bar"/>
        <c:grouping val="clustered"/>
        <c:varyColors val="0"/>
        <c:ser>
          <c:idx val="0"/>
          <c:order val="0"/>
          <c:tx>
            <c:strRef>
              <c:f>Sheet1!$B$1</c:f>
              <c:strCache>
                <c:ptCount val="1"/>
                <c:pt idx="0">
                  <c:v>Series 1</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Camden</c:v>
                </c:pt>
                <c:pt idx="1">
                  <c:v>Cumberland</c:v>
                </c:pt>
                <c:pt idx="2">
                  <c:v>Gloucester</c:v>
                </c:pt>
                <c:pt idx="3">
                  <c:v>Essex</c:v>
                </c:pt>
                <c:pt idx="4">
                  <c:v>Cape May</c:v>
                </c:pt>
                <c:pt idx="5">
                  <c:v>Salem</c:v>
                </c:pt>
                <c:pt idx="6">
                  <c:v>Union</c:v>
                </c:pt>
                <c:pt idx="7">
                  <c:v>Atlantic</c:v>
                </c:pt>
                <c:pt idx="8">
                  <c:v>Mercer</c:v>
                </c:pt>
                <c:pt idx="9">
                  <c:v>Hudson</c:v>
                </c:pt>
                <c:pt idx="10">
                  <c:v>Warren</c:v>
                </c:pt>
                <c:pt idx="11">
                  <c:v>Burlington</c:v>
                </c:pt>
                <c:pt idx="12">
                  <c:v>Passaic</c:v>
                </c:pt>
                <c:pt idx="13">
                  <c:v>Monmouth</c:v>
                </c:pt>
                <c:pt idx="14">
                  <c:v>Sussex</c:v>
                </c:pt>
                <c:pt idx="15">
                  <c:v>Ocean</c:v>
                </c:pt>
                <c:pt idx="16">
                  <c:v>Middlesex</c:v>
                </c:pt>
                <c:pt idx="17">
                  <c:v>Morris</c:v>
                </c:pt>
                <c:pt idx="18">
                  <c:v>Bergen</c:v>
                </c:pt>
                <c:pt idx="19">
                  <c:v>Somerset</c:v>
                </c:pt>
                <c:pt idx="20">
                  <c:v>Hunterdon</c:v>
                </c:pt>
              </c:strCache>
            </c:strRef>
          </c:cat>
          <c:val>
            <c:numRef>
              <c:f>Sheet1!$B$2:$B$22</c:f>
              <c:numCache>
                <c:formatCode>"$"#,##0_);[Red]\("$"#,##0\)</c:formatCode>
                <c:ptCount val="21"/>
                <c:pt idx="0">
                  <c:v>87509</c:v>
                </c:pt>
                <c:pt idx="1">
                  <c:v>87920</c:v>
                </c:pt>
                <c:pt idx="2">
                  <c:v>91520</c:v>
                </c:pt>
                <c:pt idx="3">
                  <c:v>91592</c:v>
                </c:pt>
                <c:pt idx="4">
                  <c:v>91949</c:v>
                </c:pt>
                <c:pt idx="5">
                  <c:v>92286</c:v>
                </c:pt>
                <c:pt idx="6">
                  <c:v>92937</c:v>
                </c:pt>
                <c:pt idx="7">
                  <c:v>93158</c:v>
                </c:pt>
                <c:pt idx="8">
                  <c:v>94171</c:v>
                </c:pt>
                <c:pt idx="9">
                  <c:v>94533</c:v>
                </c:pt>
                <c:pt idx="10">
                  <c:v>94960</c:v>
                </c:pt>
                <c:pt idx="11">
                  <c:v>95493</c:v>
                </c:pt>
                <c:pt idx="12">
                  <c:v>97494</c:v>
                </c:pt>
                <c:pt idx="13">
                  <c:v>98043</c:v>
                </c:pt>
                <c:pt idx="15">
                  <c:v>101370</c:v>
                </c:pt>
                <c:pt idx="16">
                  <c:v>101927</c:v>
                </c:pt>
                <c:pt idx="17">
                  <c:v>104121</c:v>
                </c:pt>
                <c:pt idx="18">
                  <c:v>105042</c:v>
                </c:pt>
                <c:pt idx="19">
                  <c:v>110247</c:v>
                </c:pt>
                <c:pt idx="20">
                  <c:v>111459</c:v>
                </c:pt>
              </c:numCache>
            </c:numRef>
          </c:val>
          <c:extLst>
            <c:ext xmlns:c16="http://schemas.microsoft.com/office/drawing/2014/chart" uri="{C3380CC4-5D6E-409C-BE32-E72D297353CC}">
              <c16:uniqueId val="{00000000-365B-42DE-9370-E3DA0E80A0EE}"/>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quot;$&quot;#,##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Camden</c:v>
                </c:pt>
                <c:pt idx="1">
                  <c:v>Cumberland</c:v>
                </c:pt>
                <c:pt idx="2">
                  <c:v>Gloucester</c:v>
                </c:pt>
                <c:pt idx="3">
                  <c:v>Essex</c:v>
                </c:pt>
                <c:pt idx="4">
                  <c:v>Cape May</c:v>
                </c:pt>
                <c:pt idx="5">
                  <c:v>Salem</c:v>
                </c:pt>
                <c:pt idx="6">
                  <c:v>Union</c:v>
                </c:pt>
                <c:pt idx="7">
                  <c:v>Atlantic</c:v>
                </c:pt>
                <c:pt idx="8">
                  <c:v>Mercer</c:v>
                </c:pt>
                <c:pt idx="9">
                  <c:v>Hudson</c:v>
                </c:pt>
                <c:pt idx="10">
                  <c:v>Warren</c:v>
                </c:pt>
                <c:pt idx="11">
                  <c:v>Burlington</c:v>
                </c:pt>
                <c:pt idx="12">
                  <c:v>Passaic</c:v>
                </c:pt>
                <c:pt idx="13">
                  <c:v>Monmouth</c:v>
                </c:pt>
                <c:pt idx="14">
                  <c:v>Sussex</c:v>
                </c:pt>
                <c:pt idx="15">
                  <c:v>Ocean</c:v>
                </c:pt>
                <c:pt idx="16">
                  <c:v>Middlesex</c:v>
                </c:pt>
                <c:pt idx="17">
                  <c:v>Morris</c:v>
                </c:pt>
                <c:pt idx="18">
                  <c:v>Bergen</c:v>
                </c:pt>
                <c:pt idx="19">
                  <c:v>Somerset</c:v>
                </c:pt>
                <c:pt idx="20">
                  <c:v>Hunterdon</c:v>
                </c:pt>
              </c:strCache>
            </c:strRef>
          </c:cat>
          <c:val>
            <c:numRef>
              <c:f>Sheet1!$C$2:$C$22</c:f>
              <c:numCache>
                <c:formatCode>General</c:formatCode>
                <c:ptCount val="21"/>
                <c:pt idx="14">
                  <c:v>100814</c:v>
                </c:pt>
              </c:numCache>
            </c:numRef>
          </c:val>
          <c:extLst>
            <c:ext xmlns:c16="http://schemas.microsoft.com/office/drawing/2014/chart" uri="{C3380CC4-5D6E-409C-BE32-E72D297353CC}">
              <c16:uniqueId val="{00000003-365B-42DE-9370-E3DA0E80A0EE}"/>
            </c:ext>
          </c:extLst>
        </c:ser>
        <c:dLbls>
          <c:showLegendKey val="0"/>
          <c:showVal val="0"/>
          <c:showCatName val="0"/>
          <c:showSerName val="0"/>
          <c:showPercent val="0"/>
          <c:showBubbleSize val="0"/>
        </c:dLbls>
        <c:gapWidth val="182"/>
        <c:axId val="343886536"/>
        <c:axId val="343886928"/>
      </c:barChart>
      <c:catAx>
        <c:axId val="34388653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3886928"/>
        <c:crosses val="autoZero"/>
        <c:auto val="1"/>
        <c:lblAlgn val="ctr"/>
        <c:lblOffset val="100"/>
        <c:noMultiLvlLbl val="0"/>
      </c:catAx>
      <c:valAx>
        <c:axId val="343886928"/>
        <c:scaling>
          <c:orientation val="minMax"/>
        </c:scaling>
        <c:delete val="1"/>
        <c:axPos val="b"/>
        <c:numFmt formatCode="&quot;$&quot;#,##0_);[Red]\(&quot;$&quot;#,##0\)" sourceLinked="1"/>
        <c:majorTickMark val="none"/>
        <c:minorTickMark val="none"/>
        <c:tickLblPos val="nextTo"/>
        <c:crossAx val="343886536"/>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Median Household Income</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2015</c:v>
                </c:pt>
                <c:pt idx="1">
                  <c:v>2016</c:v>
                </c:pt>
                <c:pt idx="2">
                  <c:v>2017</c:v>
                </c:pt>
                <c:pt idx="3">
                  <c:v>2018</c:v>
                </c:pt>
                <c:pt idx="4">
                  <c:v>2019</c:v>
                </c:pt>
              </c:numCache>
            </c:numRef>
          </c:cat>
          <c:val>
            <c:numRef>
              <c:f>Sheet1!$B$2:$B$6</c:f>
              <c:numCache>
                <c:formatCode>_("$"* #,##0_);_("$"* \(#,##0\);_("$"* "-"??_);_(@_)</c:formatCode>
                <c:ptCount val="5"/>
                <c:pt idx="0">
                  <c:v>85086</c:v>
                </c:pt>
                <c:pt idx="1">
                  <c:v>87829</c:v>
                </c:pt>
                <c:pt idx="2">
                  <c:v>90026</c:v>
                </c:pt>
                <c:pt idx="3">
                  <c:v>92818</c:v>
                </c:pt>
                <c:pt idx="4">
                  <c:v>101130</c:v>
                </c:pt>
              </c:numCache>
            </c:numRef>
          </c:val>
          <c:smooth val="0"/>
          <c:extLst>
            <c:ext xmlns:c16="http://schemas.microsoft.com/office/drawing/2014/chart" uri="{C3380CC4-5D6E-409C-BE32-E72D297353CC}">
              <c16:uniqueId val="{00000000-9CEB-49C5-8383-3FFA73E81C1C}"/>
            </c:ext>
          </c:extLst>
        </c:ser>
        <c:dLbls>
          <c:showLegendKey val="0"/>
          <c:showVal val="0"/>
          <c:showCatName val="0"/>
          <c:showSerName val="0"/>
          <c:showPercent val="0"/>
          <c:showBubbleSize val="0"/>
        </c:dLbls>
        <c:marker val="1"/>
        <c:smooth val="0"/>
        <c:axId val="343887712"/>
        <c:axId val="343888104"/>
      </c:lineChart>
      <c:catAx>
        <c:axId val="34388771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43888104"/>
        <c:crosses val="autoZero"/>
        <c:auto val="1"/>
        <c:lblAlgn val="ctr"/>
        <c:lblOffset val="100"/>
        <c:noMultiLvlLbl val="0"/>
      </c:catAx>
      <c:valAx>
        <c:axId val="343888104"/>
        <c:scaling>
          <c:orientation val="minMax"/>
        </c:scaling>
        <c:delete val="1"/>
        <c:axPos val="l"/>
        <c:numFmt formatCode="_(&quot;$&quot;* #,##0_);_(&quot;$&quot;* \(#,##0\);_(&quot;$&quot;* &quot;-&quot;??_);_(@_)" sourceLinked="1"/>
        <c:majorTickMark val="out"/>
        <c:minorTickMark val="none"/>
        <c:tickLblPos val="nextTo"/>
        <c:crossAx val="34388771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1"/>
          <c:order val="0"/>
          <c:spPr>
            <a:gradFill>
              <a:gsLst>
                <a:gs pos="0">
                  <a:srgbClr val="92D050"/>
                </a:gs>
                <a:gs pos="50000">
                  <a:srgbClr val="FFFF00"/>
                </a:gs>
                <a:gs pos="100000">
                  <a:srgbClr val="FF0000"/>
                </a:gs>
              </a:gsLst>
              <a:path path="circle">
                <a:fillToRect l="100000" t="100000"/>
              </a:path>
            </a:gradFill>
            <a:ln>
              <a:noFill/>
            </a:ln>
            <a:effectLst/>
          </c:spPr>
          <c:invertIfNegative val="0"/>
          <c:cat>
            <c:strRef>
              <c:f>('0. Overview'!$A$231,'0. Overview'!$A$257,'0. Overview'!$A$274,'0. Overview'!$A$312,'0. Overview'!$A$333,'0. Overview'!$A$352,'0. Overview'!$A$365,'0. Overview'!$A$389,'0. Overview'!$A$408)</c:f>
              <c:strCache>
                <c:ptCount val="9"/>
                <c:pt idx="0">
                  <c:v>Sussex</c:v>
                </c:pt>
                <c:pt idx="1">
                  <c:v>Sussex</c:v>
                </c:pt>
                <c:pt idx="2">
                  <c:v>Sussex</c:v>
                </c:pt>
                <c:pt idx="3">
                  <c:v>Sussex</c:v>
                </c:pt>
                <c:pt idx="4">
                  <c:v>Sussex</c:v>
                </c:pt>
                <c:pt idx="5">
                  <c:v>Sussex</c:v>
                </c:pt>
                <c:pt idx="6">
                  <c:v>Sussex</c:v>
                </c:pt>
                <c:pt idx="7">
                  <c:v>Sussex</c:v>
                </c:pt>
                <c:pt idx="8">
                  <c:v>Sussex</c:v>
                </c:pt>
              </c:strCache>
            </c:strRef>
          </c:cat>
          <c:val>
            <c:numRef>
              <c:f>('0. Overview'!$C$231,'0. Overview'!$C$257,'0. Overview'!$C$274,'0. Overview'!$C$312,'0. Overview'!$C$333,'0. Overview'!$C$352,'0. Overview'!$C$365,'0. Overview'!$C$389,'0. Overview'!$C$408)</c:f>
              <c:numCache>
                <c:formatCode>General</c:formatCode>
                <c:ptCount val="9"/>
                <c:pt idx="0">
                  <c:v>22</c:v>
                </c:pt>
                <c:pt idx="1">
                  <c:v>22</c:v>
                </c:pt>
                <c:pt idx="2">
                  <c:v>22</c:v>
                </c:pt>
                <c:pt idx="3">
                  <c:v>22</c:v>
                </c:pt>
                <c:pt idx="4">
                  <c:v>22</c:v>
                </c:pt>
                <c:pt idx="5">
                  <c:v>22</c:v>
                </c:pt>
                <c:pt idx="6">
                  <c:v>22</c:v>
                </c:pt>
                <c:pt idx="7">
                  <c:v>22</c:v>
                </c:pt>
                <c:pt idx="8">
                  <c:v>22</c:v>
                </c:pt>
              </c:numCache>
            </c:numRef>
          </c:val>
          <c:extLst>
            <c:ext xmlns:c16="http://schemas.microsoft.com/office/drawing/2014/chart" uri="{C3380CC4-5D6E-409C-BE32-E72D297353CC}">
              <c16:uniqueId val="{00000000-2524-4E7C-948C-4A7732D6084A}"/>
            </c:ext>
          </c:extLst>
        </c:ser>
        <c:dLbls>
          <c:showLegendKey val="0"/>
          <c:showVal val="0"/>
          <c:showCatName val="0"/>
          <c:showSerName val="0"/>
          <c:showPercent val="0"/>
          <c:showBubbleSize val="0"/>
        </c:dLbls>
        <c:gapWidth val="150"/>
        <c:overlap val="100"/>
        <c:axId val="238405520"/>
        <c:axId val="241780984"/>
      </c:barChart>
      <c:barChart>
        <c:barDir val="bar"/>
        <c:grouping val="stacked"/>
        <c:varyColors val="0"/>
        <c:ser>
          <c:idx val="2"/>
          <c:order val="1"/>
          <c:spPr>
            <a:noFill/>
            <a:ln>
              <a:noFill/>
            </a:ln>
            <a:effectLst/>
          </c:spPr>
          <c:invertIfNegative val="0"/>
          <c:cat>
            <c:strRef>
              <c:f>('0. Overview'!$A$231,'0. Overview'!$A$257,'0. Overview'!$A$274,'0. Overview'!$A$312,'0. Overview'!$A$333,'0. Overview'!$A$352,'0. Overview'!$A$365,'0. Overview'!$A$389,'0. Overview'!$A$408)</c:f>
              <c:strCache>
                <c:ptCount val="9"/>
                <c:pt idx="0">
                  <c:v>Sussex</c:v>
                </c:pt>
                <c:pt idx="1">
                  <c:v>Sussex</c:v>
                </c:pt>
                <c:pt idx="2">
                  <c:v>Sussex</c:v>
                </c:pt>
                <c:pt idx="3">
                  <c:v>Sussex</c:v>
                </c:pt>
                <c:pt idx="4">
                  <c:v>Sussex</c:v>
                </c:pt>
                <c:pt idx="5">
                  <c:v>Sussex</c:v>
                </c:pt>
                <c:pt idx="6">
                  <c:v>Sussex</c:v>
                </c:pt>
                <c:pt idx="7">
                  <c:v>Sussex</c:v>
                </c:pt>
                <c:pt idx="8">
                  <c:v>Sussex</c:v>
                </c:pt>
              </c:strCache>
            </c:strRef>
          </c:cat>
          <c:val>
            <c:numRef>
              <c:f>('0. Overview'!$D$231,'0. Overview'!$D$257,'0. Overview'!$D$274,'0. Overview'!$D$312,'0. Overview'!$D$333,'0. Overview'!$D$352,'0. Overview'!$D$365,'0. Overview'!$D$389,'0. Overview'!$D$408)</c:f>
              <c:numCache>
                <c:formatCode>General</c:formatCode>
                <c:ptCount val="9"/>
                <c:pt idx="0">
                  <c:v>17.875</c:v>
                </c:pt>
                <c:pt idx="1">
                  <c:v>13.875</c:v>
                </c:pt>
                <c:pt idx="2">
                  <c:v>18.875</c:v>
                </c:pt>
                <c:pt idx="3">
                  <c:v>2.875</c:v>
                </c:pt>
                <c:pt idx="4">
                  <c:v>4.875</c:v>
                </c:pt>
                <c:pt idx="5">
                  <c:v>7.875</c:v>
                </c:pt>
                <c:pt idx="6">
                  <c:v>16.875</c:v>
                </c:pt>
                <c:pt idx="7">
                  <c:v>16.875</c:v>
                </c:pt>
                <c:pt idx="8">
                  <c:v>19.875</c:v>
                </c:pt>
              </c:numCache>
            </c:numRef>
          </c:val>
          <c:extLst>
            <c:ext xmlns:c16="http://schemas.microsoft.com/office/drawing/2014/chart" uri="{C3380CC4-5D6E-409C-BE32-E72D297353CC}">
              <c16:uniqueId val="{00000001-2524-4E7C-948C-4A7732D6084A}"/>
            </c:ext>
          </c:extLst>
        </c:ser>
        <c:ser>
          <c:idx val="3"/>
          <c:order val="2"/>
          <c:spPr>
            <a:solidFill>
              <a:schemeClr val="bg2">
                <a:lumMod val="75000"/>
              </a:schemeClr>
            </a:solidFill>
            <a:ln>
              <a:solidFill>
                <a:schemeClr val="tx1"/>
              </a:solidFill>
            </a:ln>
            <a:effectLst/>
          </c:spPr>
          <c:invertIfNegative val="0"/>
          <c:cat>
            <c:strRef>
              <c:f>('0. Overview'!$A$231,'0. Overview'!$A$257,'0. Overview'!$A$274,'0. Overview'!$A$312,'0. Overview'!$A$333,'0. Overview'!$A$352,'0. Overview'!$A$365,'0. Overview'!$A$389,'0. Overview'!$A$408)</c:f>
              <c:strCache>
                <c:ptCount val="9"/>
                <c:pt idx="0">
                  <c:v>Sussex</c:v>
                </c:pt>
                <c:pt idx="1">
                  <c:v>Sussex</c:v>
                </c:pt>
                <c:pt idx="2">
                  <c:v>Sussex</c:v>
                </c:pt>
                <c:pt idx="3">
                  <c:v>Sussex</c:v>
                </c:pt>
                <c:pt idx="4">
                  <c:v>Sussex</c:v>
                </c:pt>
                <c:pt idx="5">
                  <c:v>Sussex</c:v>
                </c:pt>
                <c:pt idx="6">
                  <c:v>Sussex</c:v>
                </c:pt>
                <c:pt idx="7">
                  <c:v>Sussex</c:v>
                </c:pt>
                <c:pt idx="8">
                  <c:v>Sussex</c:v>
                </c:pt>
              </c:strCache>
            </c:strRef>
          </c:cat>
          <c:val>
            <c:numRef>
              <c:f>('0. Overview'!$E$231,'0. Overview'!$E$257,'0. Overview'!$E$274,'0. Overview'!$E$312,'0. Overview'!$E$333,'0. Overview'!$E$352,'0. Overview'!$E$365,'0. Overview'!$E$389,'0. Overview'!$E$408)</c:f>
              <c:numCache>
                <c:formatCode>General</c:formatCode>
                <c:ptCount val="9"/>
                <c:pt idx="0">
                  <c:v>0.25</c:v>
                </c:pt>
                <c:pt idx="1">
                  <c:v>0.25</c:v>
                </c:pt>
                <c:pt idx="2">
                  <c:v>0.25</c:v>
                </c:pt>
                <c:pt idx="3">
                  <c:v>0.25</c:v>
                </c:pt>
                <c:pt idx="4">
                  <c:v>0.25</c:v>
                </c:pt>
                <c:pt idx="5">
                  <c:v>0.25</c:v>
                </c:pt>
                <c:pt idx="6">
                  <c:v>0.25</c:v>
                </c:pt>
                <c:pt idx="7">
                  <c:v>0.25</c:v>
                </c:pt>
                <c:pt idx="8">
                  <c:v>0.25</c:v>
                </c:pt>
              </c:numCache>
            </c:numRef>
          </c:val>
          <c:extLst>
            <c:ext xmlns:c16="http://schemas.microsoft.com/office/drawing/2014/chart" uri="{C3380CC4-5D6E-409C-BE32-E72D297353CC}">
              <c16:uniqueId val="{00000002-2524-4E7C-948C-4A7732D6084A}"/>
            </c:ext>
          </c:extLst>
        </c:ser>
        <c:dLbls>
          <c:showLegendKey val="0"/>
          <c:showVal val="0"/>
          <c:showCatName val="0"/>
          <c:showSerName val="0"/>
          <c:showPercent val="0"/>
          <c:showBubbleSize val="0"/>
        </c:dLbls>
        <c:gapWidth val="50"/>
        <c:overlap val="100"/>
        <c:axId val="167034536"/>
        <c:axId val="241780200"/>
      </c:barChart>
      <c:catAx>
        <c:axId val="238405520"/>
        <c:scaling>
          <c:orientation val="maxMin"/>
        </c:scaling>
        <c:delete val="1"/>
        <c:axPos val="l"/>
        <c:numFmt formatCode="General" sourceLinked="1"/>
        <c:majorTickMark val="none"/>
        <c:minorTickMark val="none"/>
        <c:tickLblPos val="nextTo"/>
        <c:crossAx val="241780984"/>
        <c:crosses val="autoZero"/>
        <c:auto val="1"/>
        <c:lblAlgn val="ctr"/>
        <c:lblOffset val="100"/>
        <c:noMultiLvlLbl val="0"/>
      </c:catAx>
      <c:valAx>
        <c:axId val="241780984"/>
        <c:scaling>
          <c:orientation val="minMax"/>
          <c:max val="22"/>
          <c:min val="0"/>
        </c:scaling>
        <c:delete val="1"/>
        <c:axPos val="t"/>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crossAx val="238405520"/>
        <c:crosses val="autoZero"/>
        <c:crossBetween val="between"/>
      </c:valAx>
      <c:valAx>
        <c:axId val="241780200"/>
        <c:scaling>
          <c:orientation val="minMax"/>
          <c:max val="22"/>
          <c:min val="0"/>
        </c:scaling>
        <c:delete val="1"/>
        <c:axPos val="b"/>
        <c:numFmt formatCode="General" sourceLinked="1"/>
        <c:majorTickMark val="out"/>
        <c:minorTickMark val="none"/>
        <c:tickLblPos val="nextTo"/>
        <c:crossAx val="167034536"/>
        <c:crosses val="max"/>
        <c:crossBetween val="between"/>
      </c:valAx>
      <c:catAx>
        <c:axId val="167034536"/>
        <c:scaling>
          <c:orientation val="maxMin"/>
        </c:scaling>
        <c:delete val="1"/>
        <c:axPos val="r"/>
        <c:numFmt formatCode="General" sourceLinked="1"/>
        <c:majorTickMark val="out"/>
        <c:minorTickMark val="none"/>
        <c:tickLblPos val="nextTo"/>
        <c:crossAx val="241780200"/>
        <c:crosses val="max"/>
        <c:auto val="1"/>
        <c:lblAlgn val="ctr"/>
        <c:lblOffset val="100"/>
        <c:noMultiLvlLbl val="0"/>
      </c:cat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991304937137274"/>
          <c:y val="3.4083286631144086E-2"/>
          <c:w val="0.83863633823441486"/>
          <c:h val="0.90939351331083618"/>
        </c:manualLayout>
      </c:layout>
      <c:barChart>
        <c:barDir val="bar"/>
        <c:grouping val="clustered"/>
        <c:varyColors val="0"/>
        <c:ser>
          <c:idx val="0"/>
          <c:order val="0"/>
          <c:tx>
            <c:strRef>
              <c:f>Sheet1!$B$1</c:f>
              <c:strCache>
                <c:ptCount val="1"/>
                <c:pt idx="0">
                  <c:v>Series 1</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Cumberland</c:v>
                </c:pt>
                <c:pt idx="1">
                  <c:v>Atlantic</c:v>
                </c:pt>
                <c:pt idx="2">
                  <c:v>Essex</c:v>
                </c:pt>
                <c:pt idx="3">
                  <c:v>Salem</c:v>
                </c:pt>
                <c:pt idx="4">
                  <c:v>Cape May</c:v>
                </c:pt>
                <c:pt idx="5">
                  <c:v>Camden</c:v>
                </c:pt>
                <c:pt idx="6">
                  <c:v>Ocean</c:v>
                </c:pt>
                <c:pt idx="7">
                  <c:v>Passaic</c:v>
                </c:pt>
                <c:pt idx="8">
                  <c:v>Hudson</c:v>
                </c:pt>
                <c:pt idx="9">
                  <c:v>Mercer</c:v>
                </c:pt>
                <c:pt idx="10">
                  <c:v>Union</c:v>
                </c:pt>
                <c:pt idx="11">
                  <c:v>Warren</c:v>
                </c:pt>
                <c:pt idx="12">
                  <c:v>Burlington</c:v>
                </c:pt>
                <c:pt idx="13">
                  <c:v>Gloucester</c:v>
                </c:pt>
                <c:pt idx="14">
                  <c:v>Middlesex</c:v>
                </c:pt>
                <c:pt idx="15">
                  <c:v>Sussex</c:v>
                </c:pt>
                <c:pt idx="16">
                  <c:v>Monmouth</c:v>
                </c:pt>
                <c:pt idx="17">
                  <c:v>Bergen</c:v>
                </c:pt>
                <c:pt idx="18">
                  <c:v>Somerset</c:v>
                </c:pt>
                <c:pt idx="19">
                  <c:v>Hunterdon</c:v>
                </c:pt>
                <c:pt idx="20">
                  <c:v>Morris</c:v>
                </c:pt>
              </c:strCache>
            </c:strRef>
          </c:cat>
          <c:val>
            <c:numRef>
              <c:f>Sheet1!$B$2:$B$22</c:f>
              <c:numCache>
                <c:formatCode>_("$"* #,##0_);_("$"* \(#,##0\);_("$"* "-"??_);_(@_)</c:formatCode>
                <c:ptCount val="21"/>
                <c:pt idx="0">
                  <c:v>54587</c:v>
                </c:pt>
                <c:pt idx="1">
                  <c:v>63389</c:v>
                </c:pt>
                <c:pt idx="2">
                  <c:v>64626</c:v>
                </c:pt>
                <c:pt idx="3">
                  <c:v>68531</c:v>
                </c:pt>
                <c:pt idx="4">
                  <c:v>69980</c:v>
                </c:pt>
                <c:pt idx="5">
                  <c:v>73672</c:v>
                </c:pt>
                <c:pt idx="6">
                  <c:v>76093</c:v>
                </c:pt>
                <c:pt idx="7">
                  <c:v>77040</c:v>
                </c:pt>
                <c:pt idx="8">
                  <c:v>78808</c:v>
                </c:pt>
                <c:pt idx="9">
                  <c:v>79492</c:v>
                </c:pt>
                <c:pt idx="10">
                  <c:v>80339</c:v>
                </c:pt>
                <c:pt idx="11">
                  <c:v>84479</c:v>
                </c:pt>
                <c:pt idx="12">
                  <c:v>88797</c:v>
                </c:pt>
                <c:pt idx="13">
                  <c:v>89447</c:v>
                </c:pt>
                <c:pt idx="14">
                  <c:v>93418</c:v>
                </c:pt>
                <c:pt idx="16">
                  <c:v>102870</c:v>
                </c:pt>
                <c:pt idx="17">
                  <c:v>108827</c:v>
                </c:pt>
                <c:pt idx="18">
                  <c:v>111587</c:v>
                </c:pt>
                <c:pt idx="19">
                  <c:v>116155</c:v>
                </c:pt>
                <c:pt idx="20">
                  <c:v>116283</c:v>
                </c:pt>
              </c:numCache>
            </c:numRef>
          </c:val>
          <c:extLst>
            <c:ext xmlns:c16="http://schemas.microsoft.com/office/drawing/2014/chart" uri="{C3380CC4-5D6E-409C-BE32-E72D297353CC}">
              <c16:uniqueId val="{00000000-21A9-4ECC-B516-84D663BD2CFF}"/>
            </c:ext>
          </c:extLst>
        </c:ser>
        <c:ser>
          <c:idx val="1"/>
          <c:order val="1"/>
          <c:tx>
            <c:strRef>
              <c:f>Sheet1!$C$1</c:f>
              <c:strCache>
                <c:ptCount val="1"/>
                <c:pt idx="0">
                  <c:v>County</c:v>
                </c:pt>
              </c:strCache>
            </c:strRef>
          </c:tx>
          <c:spPr>
            <a:solidFill>
              <a:schemeClr val="bg1">
                <a:lumMod val="75000"/>
              </a:schemeClr>
            </a:solidFill>
            <a:ln>
              <a:solidFill>
                <a:schemeClr val="bg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Cumberland</c:v>
                </c:pt>
                <c:pt idx="1">
                  <c:v>Atlantic</c:v>
                </c:pt>
                <c:pt idx="2">
                  <c:v>Essex</c:v>
                </c:pt>
                <c:pt idx="3">
                  <c:v>Salem</c:v>
                </c:pt>
                <c:pt idx="4">
                  <c:v>Cape May</c:v>
                </c:pt>
                <c:pt idx="5">
                  <c:v>Camden</c:v>
                </c:pt>
                <c:pt idx="6">
                  <c:v>Ocean</c:v>
                </c:pt>
                <c:pt idx="7">
                  <c:v>Passaic</c:v>
                </c:pt>
                <c:pt idx="8">
                  <c:v>Hudson</c:v>
                </c:pt>
                <c:pt idx="9">
                  <c:v>Mercer</c:v>
                </c:pt>
                <c:pt idx="10">
                  <c:v>Union</c:v>
                </c:pt>
                <c:pt idx="11">
                  <c:v>Warren</c:v>
                </c:pt>
                <c:pt idx="12">
                  <c:v>Burlington</c:v>
                </c:pt>
                <c:pt idx="13">
                  <c:v>Gloucester</c:v>
                </c:pt>
                <c:pt idx="14">
                  <c:v>Middlesex</c:v>
                </c:pt>
                <c:pt idx="15">
                  <c:v>Sussex</c:v>
                </c:pt>
                <c:pt idx="16">
                  <c:v>Monmouth</c:v>
                </c:pt>
                <c:pt idx="17">
                  <c:v>Bergen</c:v>
                </c:pt>
                <c:pt idx="18">
                  <c:v>Somerset</c:v>
                </c:pt>
                <c:pt idx="19">
                  <c:v>Hunterdon</c:v>
                </c:pt>
                <c:pt idx="20">
                  <c:v>Morris</c:v>
                </c:pt>
              </c:strCache>
            </c:strRef>
          </c:cat>
          <c:val>
            <c:numRef>
              <c:f>Sheet1!$C$2:$C$22</c:f>
              <c:numCache>
                <c:formatCode>General</c:formatCode>
                <c:ptCount val="21"/>
                <c:pt idx="15" formatCode="_(&quot;$&quot;* #,##0_);_(&quot;$&quot;* \(#,##0\);_(&quot;$&quot;* &quot;-&quot;??_);_(@_)">
                  <c:v>101130</c:v>
                </c:pt>
              </c:numCache>
            </c:numRef>
          </c:val>
          <c:extLst>
            <c:ext xmlns:c16="http://schemas.microsoft.com/office/drawing/2014/chart" uri="{C3380CC4-5D6E-409C-BE32-E72D297353CC}">
              <c16:uniqueId val="{00000001-21A9-4ECC-B516-84D663BD2CFF}"/>
            </c:ext>
          </c:extLst>
        </c:ser>
        <c:ser>
          <c:idx val="2"/>
          <c:order val="2"/>
          <c:tx>
            <c:strRef>
              <c:f>Sheet1!$D$1</c:f>
              <c:strCache>
                <c:ptCount val="1"/>
                <c:pt idx="0">
                  <c:v>NJ Median $85,751</c:v>
                </c:pt>
              </c:strCache>
            </c:strRef>
          </c:tx>
          <c:spPr>
            <a:solidFill>
              <a:schemeClr val="bg1"/>
            </a:solidFill>
            <a:ln>
              <a:solidFill>
                <a:schemeClr val="bg1"/>
              </a:solidFill>
            </a:ln>
            <a:effectLst/>
          </c:spPr>
          <c:invertIfNegative val="0"/>
          <c:trendline>
            <c:name>NJ median $76,475</c:name>
            <c:spPr>
              <a:ln w="19050" cap="rnd">
                <a:solidFill>
                  <a:schemeClr val="accent3"/>
                </a:solidFill>
                <a:prstDash val="sysDot"/>
              </a:ln>
              <a:effectLst/>
            </c:spPr>
            <c:trendlineType val="linear"/>
            <c:dispRSqr val="0"/>
            <c:dispEq val="0"/>
          </c:trendline>
          <c:cat>
            <c:strRef>
              <c:f>Sheet1!$A$2:$A$22</c:f>
              <c:strCache>
                <c:ptCount val="21"/>
                <c:pt idx="0">
                  <c:v>Cumberland</c:v>
                </c:pt>
                <c:pt idx="1">
                  <c:v>Atlantic</c:v>
                </c:pt>
                <c:pt idx="2">
                  <c:v>Essex</c:v>
                </c:pt>
                <c:pt idx="3">
                  <c:v>Salem</c:v>
                </c:pt>
                <c:pt idx="4">
                  <c:v>Cape May</c:v>
                </c:pt>
                <c:pt idx="5">
                  <c:v>Camden</c:v>
                </c:pt>
                <c:pt idx="6">
                  <c:v>Ocean</c:v>
                </c:pt>
                <c:pt idx="7">
                  <c:v>Passaic</c:v>
                </c:pt>
                <c:pt idx="8">
                  <c:v>Hudson</c:v>
                </c:pt>
                <c:pt idx="9">
                  <c:v>Mercer</c:v>
                </c:pt>
                <c:pt idx="10">
                  <c:v>Union</c:v>
                </c:pt>
                <c:pt idx="11">
                  <c:v>Warren</c:v>
                </c:pt>
                <c:pt idx="12">
                  <c:v>Burlington</c:v>
                </c:pt>
                <c:pt idx="13">
                  <c:v>Gloucester</c:v>
                </c:pt>
                <c:pt idx="14">
                  <c:v>Middlesex</c:v>
                </c:pt>
                <c:pt idx="15">
                  <c:v>Sussex</c:v>
                </c:pt>
                <c:pt idx="16">
                  <c:v>Monmouth</c:v>
                </c:pt>
                <c:pt idx="17">
                  <c:v>Bergen</c:v>
                </c:pt>
                <c:pt idx="18">
                  <c:v>Somerset</c:v>
                </c:pt>
                <c:pt idx="19">
                  <c:v>Hunterdon</c:v>
                </c:pt>
                <c:pt idx="20">
                  <c:v>Morris</c:v>
                </c:pt>
              </c:strCache>
            </c:strRef>
          </c:cat>
          <c:val>
            <c:numRef>
              <c:f>Sheet1!$D$2:$D$22</c:f>
              <c:numCache>
                <c:formatCode>_("$"* #,##0_);_("$"* \(#,##0\);_("$"* "-"??_);_(@_)</c:formatCode>
                <c:ptCount val="21"/>
                <c:pt idx="0">
                  <c:v>85751</c:v>
                </c:pt>
                <c:pt idx="1">
                  <c:v>85751</c:v>
                </c:pt>
                <c:pt idx="2">
                  <c:v>85751</c:v>
                </c:pt>
                <c:pt idx="3">
                  <c:v>85751</c:v>
                </c:pt>
                <c:pt idx="4">
                  <c:v>85751</c:v>
                </c:pt>
                <c:pt idx="5">
                  <c:v>85751</c:v>
                </c:pt>
                <c:pt idx="6">
                  <c:v>85751</c:v>
                </c:pt>
                <c:pt idx="7">
                  <c:v>85751</c:v>
                </c:pt>
                <c:pt idx="8">
                  <c:v>85751</c:v>
                </c:pt>
                <c:pt idx="9">
                  <c:v>85751</c:v>
                </c:pt>
                <c:pt idx="10">
                  <c:v>85751</c:v>
                </c:pt>
                <c:pt idx="11">
                  <c:v>85751</c:v>
                </c:pt>
                <c:pt idx="12">
                  <c:v>85751</c:v>
                </c:pt>
                <c:pt idx="13">
                  <c:v>85751</c:v>
                </c:pt>
                <c:pt idx="14">
                  <c:v>85751</c:v>
                </c:pt>
                <c:pt idx="15">
                  <c:v>85751</c:v>
                </c:pt>
                <c:pt idx="16">
                  <c:v>85751</c:v>
                </c:pt>
                <c:pt idx="17">
                  <c:v>85751</c:v>
                </c:pt>
                <c:pt idx="18">
                  <c:v>85751</c:v>
                </c:pt>
                <c:pt idx="19">
                  <c:v>85751</c:v>
                </c:pt>
                <c:pt idx="20">
                  <c:v>85751</c:v>
                </c:pt>
              </c:numCache>
            </c:numRef>
          </c:val>
          <c:extLst>
            <c:ext xmlns:c16="http://schemas.microsoft.com/office/drawing/2014/chart" uri="{C3380CC4-5D6E-409C-BE32-E72D297353CC}">
              <c16:uniqueId val="{00000002-21A9-4ECC-B516-84D663BD2CFF}"/>
            </c:ext>
          </c:extLst>
        </c:ser>
        <c:ser>
          <c:idx val="3"/>
          <c:order val="3"/>
          <c:tx>
            <c:strRef>
              <c:f>Sheet1!$E$1</c:f>
              <c:strCache>
                <c:ptCount val="1"/>
                <c:pt idx="0">
                  <c:v>US Median $65,712</c:v>
                </c:pt>
              </c:strCache>
            </c:strRef>
          </c:tx>
          <c:spPr>
            <a:solidFill>
              <a:schemeClr val="bg1"/>
            </a:solidFill>
            <a:ln>
              <a:noFill/>
            </a:ln>
            <a:effectLst/>
          </c:spPr>
          <c:invertIfNegative val="0"/>
          <c:trendline>
            <c:name>US median $57,652</c:name>
            <c:spPr>
              <a:ln w="19050" cap="rnd">
                <a:solidFill>
                  <a:schemeClr val="accent4"/>
                </a:solidFill>
                <a:prstDash val="sysDot"/>
              </a:ln>
              <a:effectLst/>
            </c:spPr>
            <c:trendlineType val="linear"/>
            <c:dispRSqr val="0"/>
            <c:dispEq val="0"/>
          </c:trendline>
          <c:cat>
            <c:strRef>
              <c:f>Sheet1!$A$2:$A$22</c:f>
              <c:strCache>
                <c:ptCount val="21"/>
                <c:pt idx="0">
                  <c:v>Cumberland</c:v>
                </c:pt>
                <c:pt idx="1">
                  <c:v>Atlantic</c:v>
                </c:pt>
                <c:pt idx="2">
                  <c:v>Essex</c:v>
                </c:pt>
                <c:pt idx="3">
                  <c:v>Salem</c:v>
                </c:pt>
                <c:pt idx="4">
                  <c:v>Cape May</c:v>
                </c:pt>
                <c:pt idx="5">
                  <c:v>Camden</c:v>
                </c:pt>
                <c:pt idx="6">
                  <c:v>Ocean</c:v>
                </c:pt>
                <c:pt idx="7">
                  <c:v>Passaic</c:v>
                </c:pt>
                <c:pt idx="8">
                  <c:v>Hudson</c:v>
                </c:pt>
                <c:pt idx="9">
                  <c:v>Mercer</c:v>
                </c:pt>
                <c:pt idx="10">
                  <c:v>Union</c:v>
                </c:pt>
                <c:pt idx="11">
                  <c:v>Warren</c:v>
                </c:pt>
                <c:pt idx="12">
                  <c:v>Burlington</c:v>
                </c:pt>
                <c:pt idx="13">
                  <c:v>Gloucester</c:v>
                </c:pt>
                <c:pt idx="14">
                  <c:v>Middlesex</c:v>
                </c:pt>
                <c:pt idx="15">
                  <c:v>Sussex</c:v>
                </c:pt>
                <c:pt idx="16">
                  <c:v>Monmouth</c:v>
                </c:pt>
                <c:pt idx="17">
                  <c:v>Bergen</c:v>
                </c:pt>
                <c:pt idx="18">
                  <c:v>Somerset</c:v>
                </c:pt>
                <c:pt idx="19">
                  <c:v>Hunterdon</c:v>
                </c:pt>
                <c:pt idx="20">
                  <c:v>Morris</c:v>
                </c:pt>
              </c:strCache>
            </c:strRef>
          </c:cat>
          <c:val>
            <c:numRef>
              <c:f>Sheet1!$E$2:$E$22</c:f>
              <c:numCache>
                <c:formatCode>_("$"* #,##0_);_("$"* \(#,##0\);_("$"* "-"??_);_(@_)</c:formatCode>
                <c:ptCount val="21"/>
                <c:pt idx="0">
                  <c:v>65712</c:v>
                </c:pt>
                <c:pt idx="1">
                  <c:v>65712</c:v>
                </c:pt>
                <c:pt idx="2">
                  <c:v>65712</c:v>
                </c:pt>
                <c:pt idx="3">
                  <c:v>65712</c:v>
                </c:pt>
                <c:pt idx="4">
                  <c:v>65712</c:v>
                </c:pt>
                <c:pt idx="5">
                  <c:v>65712</c:v>
                </c:pt>
                <c:pt idx="6">
                  <c:v>65712</c:v>
                </c:pt>
                <c:pt idx="7">
                  <c:v>65712</c:v>
                </c:pt>
                <c:pt idx="8">
                  <c:v>65712</c:v>
                </c:pt>
                <c:pt idx="9">
                  <c:v>65712</c:v>
                </c:pt>
                <c:pt idx="10">
                  <c:v>65712</c:v>
                </c:pt>
                <c:pt idx="11">
                  <c:v>65712</c:v>
                </c:pt>
                <c:pt idx="12">
                  <c:v>65712</c:v>
                </c:pt>
                <c:pt idx="13">
                  <c:v>65712</c:v>
                </c:pt>
                <c:pt idx="14">
                  <c:v>65712</c:v>
                </c:pt>
                <c:pt idx="15">
                  <c:v>65712</c:v>
                </c:pt>
                <c:pt idx="16">
                  <c:v>65712</c:v>
                </c:pt>
                <c:pt idx="17">
                  <c:v>65712</c:v>
                </c:pt>
                <c:pt idx="18">
                  <c:v>65712</c:v>
                </c:pt>
                <c:pt idx="19">
                  <c:v>65712</c:v>
                </c:pt>
                <c:pt idx="20">
                  <c:v>65712</c:v>
                </c:pt>
              </c:numCache>
            </c:numRef>
          </c:val>
          <c:extLst>
            <c:ext xmlns:c16="http://schemas.microsoft.com/office/drawing/2014/chart" uri="{C3380CC4-5D6E-409C-BE32-E72D297353CC}">
              <c16:uniqueId val="{00000005-21A9-4ECC-B516-84D663BD2CFF}"/>
            </c:ext>
          </c:extLst>
        </c:ser>
        <c:dLbls>
          <c:showLegendKey val="0"/>
          <c:showVal val="0"/>
          <c:showCatName val="0"/>
          <c:showSerName val="0"/>
          <c:showPercent val="0"/>
          <c:showBubbleSize val="0"/>
        </c:dLbls>
        <c:gapWidth val="182"/>
        <c:axId val="343888888"/>
        <c:axId val="343889280"/>
      </c:barChart>
      <c:catAx>
        <c:axId val="34388888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3889280"/>
        <c:crosses val="autoZero"/>
        <c:auto val="1"/>
        <c:lblAlgn val="ctr"/>
        <c:lblOffset val="100"/>
        <c:noMultiLvlLbl val="0"/>
      </c:catAx>
      <c:valAx>
        <c:axId val="343889280"/>
        <c:scaling>
          <c:orientation val="minMax"/>
        </c:scaling>
        <c:delete val="1"/>
        <c:axPos val="b"/>
        <c:numFmt formatCode="_(&quot;$&quot;* #,##0_);_(&quot;$&quot;* \(#,##0\);_(&quot;$&quot;* &quot;-&quot;??_);_(@_)" sourceLinked="1"/>
        <c:majorTickMark val="none"/>
        <c:minorTickMark val="none"/>
        <c:tickLblPos val="nextTo"/>
        <c:crossAx val="343888888"/>
        <c:crosses val="autoZero"/>
        <c:crossBetween val="between"/>
      </c:valAx>
      <c:spPr>
        <a:noFill/>
        <a:ln>
          <a:noFill/>
        </a:ln>
        <a:effectLst/>
      </c:spPr>
    </c:plotArea>
    <c:legend>
      <c:legendPos val="r"/>
      <c:legendEntry>
        <c:idx val="2"/>
        <c:delete val="1"/>
      </c:legendEntry>
      <c:legendEntry>
        <c:idx val="3"/>
        <c:delete val="1"/>
      </c:legendEntry>
      <c:legendEntry>
        <c:idx val="4"/>
        <c:delete val="1"/>
      </c:legendEntry>
      <c:legendEntry>
        <c:idx val="5"/>
        <c:delete val="1"/>
      </c:legendEntry>
      <c:layout>
        <c:manualLayout>
          <c:xMode val="edge"/>
          <c:yMode val="edge"/>
          <c:x val="0.35616262646924668"/>
          <c:y val="0.94150281214848131"/>
          <c:w val="0.39148876983071673"/>
          <c:h val="4.8702431000768633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550147434885837"/>
          <c:y val="2.6270489383299792E-2"/>
          <c:w val="0.71204512353667171"/>
          <c:h val="0.97372951061670021"/>
        </c:manualLayout>
      </c:layout>
      <c:barChart>
        <c:barDir val="bar"/>
        <c:grouping val="clustered"/>
        <c:varyColors val="0"/>
        <c:ser>
          <c:idx val="0"/>
          <c:order val="0"/>
          <c:tx>
            <c:strRef>
              <c:f>Sheet1!$B$1</c:f>
              <c:strCache>
                <c:ptCount val="1"/>
                <c:pt idx="0">
                  <c:v>Median Household Income</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Sussex</c:v>
                </c:pt>
                <c:pt idx="1">
                  <c:v>Branchville </c:v>
                </c:pt>
                <c:pt idx="2">
                  <c:v>Andover borough</c:v>
                </c:pt>
                <c:pt idx="3">
                  <c:v>Franklin</c:v>
                </c:pt>
                <c:pt idx="4">
                  <c:v>Newton </c:v>
                </c:pt>
                <c:pt idx="5">
                  <c:v>Montague </c:v>
                </c:pt>
                <c:pt idx="6">
                  <c:v>Hamburg </c:v>
                </c:pt>
                <c:pt idx="7">
                  <c:v>Hampton</c:v>
                </c:pt>
                <c:pt idx="8">
                  <c:v>Sandyston</c:v>
                </c:pt>
                <c:pt idx="9">
                  <c:v>Frankford </c:v>
                </c:pt>
              </c:strCache>
            </c:strRef>
          </c:cat>
          <c:val>
            <c:numRef>
              <c:f>Sheet1!$B$2:$B$11</c:f>
              <c:numCache>
                <c:formatCode>_("$"* #,##0_);_("$"* \(#,##0\);_("$"* "-"??_);_(@_)</c:formatCode>
                <c:ptCount val="10"/>
                <c:pt idx="0">
                  <c:v>54196</c:v>
                </c:pt>
                <c:pt idx="1">
                  <c:v>64474</c:v>
                </c:pt>
                <c:pt idx="2">
                  <c:v>64653</c:v>
                </c:pt>
                <c:pt idx="3">
                  <c:v>65329</c:v>
                </c:pt>
                <c:pt idx="4">
                  <c:v>68365</c:v>
                </c:pt>
                <c:pt idx="5">
                  <c:v>76172</c:v>
                </c:pt>
                <c:pt idx="6">
                  <c:v>76650</c:v>
                </c:pt>
                <c:pt idx="7">
                  <c:v>78403</c:v>
                </c:pt>
                <c:pt idx="8">
                  <c:v>86515</c:v>
                </c:pt>
                <c:pt idx="9">
                  <c:v>87204</c:v>
                </c:pt>
              </c:numCache>
            </c:numRef>
          </c:val>
          <c:extLst>
            <c:ext xmlns:c16="http://schemas.microsoft.com/office/drawing/2014/chart" uri="{C3380CC4-5D6E-409C-BE32-E72D297353CC}">
              <c16:uniqueId val="{00000000-84DA-4FFD-9073-BA9317D5137F}"/>
            </c:ext>
          </c:extLst>
        </c:ser>
        <c:ser>
          <c:idx val="1"/>
          <c:order val="1"/>
          <c:tx>
            <c:strRef>
              <c:f>Sheet1!$C$1</c:f>
              <c:strCache>
                <c:ptCount val="1"/>
                <c:pt idx="0">
                  <c:v>Sussex County Median $94,520</c:v>
                </c:pt>
              </c:strCache>
            </c:strRef>
          </c:tx>
          <c:spPr>
            <a:solidFill>
              <a:schemeClr val="bg1"/>
            </a:solidFill>
            <a:ln>
              <a:noFill/>
            </a:ln>
            <a:effectLst/>
          </c:spPr>
          <c:invertIfNegative val="0"/>
          <c:trendline>
            <c:spPr>
              <a:ln w="19050" cap="rnd">
                <a:solidFill>
                  <a:schemeClr val="bg1">
                    <a:lumMod val="50000"/>
                  </a:schemeClr>
                </a:solidFill>
                <a:prstDash val="sysDot"/>
              </a:ln>
              <a:effectLst/>
            </c:spPr>
            <c:trendlineType val="linear"/>
            <c:dispRSqr val="0"/>
            <c:dispEq val="0"/>
          </c:trendline>
          <c:cat>
            <c:strRef>
              <c:f>Sheet1!$A$2:$A$11</c:f>
              <c:strCache>
                <c:ptCount val="10"/>
                <c:pt idx="0">
                  <c:v>Sussex</c:v>
                </c:pt>
                <c:pt idx="1">
                  <c:v>Branchville </c:v>
                </c:pt>
                <c:pt idx="2">
                  <c:v>Andover borough</c:v>
                </c:pt>
                <c:pt idx="3">
                  <c:v>Franklin</c:v>
                </c:pt>
                <c:pt idx="4">
                  <c:v>Newton </c:v>
                </c:pt>
                <c:pt idx="5">
                  <c:v>Montague </c:v>
                </c:pt>
                <c:pt idx="6">
                  <c:v>Hamburg </c:v>
                </c:pt>
                <c:pt idx="7">
                  <c:v>Hampton</c:v>
                </c:pt>
                <c:pt idx="8">
                  <c:v>Sandyston</c:v>
                </c:pt>
                <c:pt idx="9">
                  <c:v>Frankford </c:v>
                </c:pt>
              </c:strCache>
            </c:strRef>
          </c:cat>
          <c:val>
            <c:numRef>
              <c:f>Sheet1!$C$2:$C$11</c:f>
              <c:numCache>
                <c:formatCode>"$"#,##0</c:formatCode>
                <c:ptCount val="10"/>
                <c:pt idx="0">
                  <c:v>94520</c:v>
                </c:pt>
                <c:pt idx="1">
                  <c:v>94520</c:v>
                </c:pt>
                <c:pt idx="2">
                  <c:v>94520</c:v>
                </c:pt>
                <c:pt idx="3">
                  <c:v>94520</c:v>
                </c:pt>
                <c:pt idx="4">
                  <c:v>94520</c:v>
                </c:pt>
                <c:pt idx="5">
                  <c:v>94520</c:v>
                </c:pt>
                <c:pt idx="6">
                  <c:v>94520</c:v>
                </c:pt>
                <c:pt idx="7">
                  <c:v>94520</c:v>
                </c:pt>
                <c:pt idx="8">
                  <c:v>94520</c:v>
                </c:pt>
                <c:pt idx="9">
                  <c:v>94520</c:v>
                </c:pt>
              </c:numCache>
            </c:numRef>
          </c:val>
          <c:extLst>
            <c:ext xmlns:c16="http://schemas.microsoft.com/office/drawing/2014/chart" uri="{C3380CC4-5D6E-409C-BE32-E72D297353CC}">
              <c16:uniqueId val="{00000001-84DA-4FFD-9073-BA9317D5137F}"/>
            </c:ext>
          </c:extLst>
        </c:ser>
        <c:dLbls>
          <c:showLegendKey val="0"/>
          <c:showVal val="0"/>
          <c:showCatName val="0"/>
          <c:showSerName val="0"/>
          <c:showPercent val="0"/>
          <c:showBubbleSize val="0"/>
        </c:dLbls>
        <c:gapWidth val="182"/>
        <c:axId val="339416880"/>
        <c:axId val="339417272"/>
      </c:barChart>
      <c:catAx>
        <c:axId val="33941688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39417272"/>
        <c:crosses val="autoZero"/>
        <c:auto val="1"/>
        <c:lblAlgn val="ctr"/>
        <c:lblOffset val="100"/>
        <c:noMultiLvlLbl val="0"/>
      </c:catAx>
      <c:valAx>
        <c:axId val="339417272"/>
        <c:scaling>
          <c:orientation val="minMax"/>
        </c:scaling>
        <c:delete val="1"/>
        <c:axPos val="b"/>
        <c:numFmt formatCode="_(&quot;$&quot;* #,##0_);_(&quot;$&quot;* \(#,##0\);_(&quot;$&quot;* &quot;-&quot;??_);_(@_)" sourceLinked="1"/>
        <c:majorTickMark val="none"/>
        <c:minorTickMark val="none"/>
        <c:tickLblPos val="nextTo"/>
        <c:crossAx val="339416880"/>
        <c:crosses val="autoZero"/>
        <c:crossBetween val="between"/>
      </c:valAx>
      <c:spPr>
        <a:noFill/>
        <a:ln>
          <a:noFill/>
        </a:ln>
        <a:effectLst/>
      </c:spPr>
    </c:plotArea>
    <c:legend>
      <c:legendPos val="r"/>
      <c:legendEntry>
        <c:idx val="1"/>
        <c:delete val="1"/>
      </c:legendEntry>
      <c:legendEntry>
        <c:idx val="2"/>
        <c:delete val="1"/>
      </c:legendEntry>
      <c:layout>
        <c:manualLayout>
          <c:xMode val="edge"/>
          <c:yMode val="edge"/>
          <c:x val="0.65839521598775497"/>
          <c:y val="0.9608046931091585"/>
          <c:w val="0.20780494967340754"/>
          <c:h val="3.8457401376596208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248010217905997"/>
          <c:y val="2.7520053204650688E-2"/>
          <c:w val="0.781724346127043"/>
          <c:h val="0.82827604251509424"/>
        </c:manualLayout>
      </c:layout>
      <c:barChart>
        <c:barDir val="bar"/>
        <c:grouping val="clustered"/>
        <c:varyColors val="0"/>
        <c:ser>
          <c:idx val="0"/>
          <c:order val="0"/>
          <c:tx>
            <c:strRef>
              <c:f>Sheet1!$B$1</c:f>
              <c:strCache>
                <c:ptCount val="1"/>
                <c:pt idx="0">
                  <c:v>Poverty Rate</c:v>
                </c:pt>
              </c:strCache>
            </c:strRef>
          </c:tx>
          <c:spPr>
            <a:solidFill>
              <a:srgbClr val="C00000"/>
            </a:solidFill>
            <a:ln>
              <a:noFill/>
            </a:ln>
            <a:effectLst/>
          </c:spPr>
          <c:invertIfNegative val="0"/>
          <c:dPt>
            <c:idx val="1"/>
            <c:invertIfNegative val="0"/>
            <c:bubble3D val="0"/>
            <c:spPr>
              <a:solidFill>
                <a:srgbClr val="C00000"/>
              </a:solidFill>
              <a:ln>
                <a:noFill/>
              </a:ln>
              <a:effectLst/>
            </c:spPr>
            <c:extLst>
              <c:ext xmlns:c16="http://schemas.microsoft.com/office/drawing/2014/chart" uri="{C3380CC4-5D6E-409C-BE32-E72D297353CC}">
                <c16:uniqueId val="{00000006-5682-4133-8C70-8A9BBC2F0F3E}"/>
              </c:ext>
            </c:extLst>
          </c:dPt>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Somerset</c:v>
                </c:pt>
                <c:pt idx="2">
                  <c:v>Bergen</c:v>
                </c:pt>
                <c:pt idx="3">
                  <c:v>Monmouth</c:v>
                </c:pt>
                <c:pt idx="4">
                  <c:v>Morris</c:v>
                </c:pt>
                <c:pt idx="5">
                  <c:v>Burlington</c:v>
                </c:pt>
                <c:pt idx="6">
                  <c:v>Sussex </c:v>
                </c:pt>
                <c:pt idx="7">
                  <c:v>Gloucester</c:v>
                </c:pt>
                <c:pt idx="8">
                  <c:v>Warren</c:v>
                </c:pt>
                <c:pt idx="9">
                  <c:v>Middlesex</c:v>
                </c:pt>
                <c:pt idx="10">
                  <c:v>Union</c:v>
                </c:pt>
                <c:pt idx="11">
                  <c:v>Ocean</c:v>
                </c:pt>
                <c:pt idx="12">
                  <c:v>Mercer</c:v>
                </c:pt>
                <c:pt idx="13">
                  <c:v>Cape May </c:v>
                </c:pt>
                <c:pt idx="14">
                  <c:v>Camden</c:v>
                </c:pt>
                <c:pt idx="15">
                  <c:v>Atlantic</c:v>
                </c:pt>
                <c:pt idx="16">
                  <c:v>Cumberland</c:v>
                </c:pt>
                <c:pt idx="17">
                  <c:v>Hudson</c:v>
                </c:pt>
                <c:pt idx="18">
                  <c:v>Essex</c:v>
                </c:pt>
                <c:pt idx="19">
                  <c:v>Passaic</c:v>
                </c:pt>
                <c:pt idx="20">
                  <c:v>Salem</c:v>
                </c:pt>
              </c:strCache>
            </c:strRef>
          </c:cat>
          <c:val>
            <c:numRef>
              <c:f>Sheet1!$B$2:$B$22</c:f>
              <c:numCache>
                <c:formatCode>0%</c:formatCode>
                <c:ptCount val="21"/>
                <c:pt idx="0">
                  <c:v>1.2999999999999999E-2</c:v>
                </c:pt>
                <c:pt idx="1">
                  <c:v>4.2000000000000003E-2</c:v>
                </c:pt>
                <c:pt idx="2">
                  <c:v>4.9000000000000002E-2</c:v>
                </c:pt>
                <c:pt idx="3">
                  <c:v>0.05</c:v>
                </c:pt>
                <c:pt idx="4">
                  <c:v>5.2999999999999999E-2</c:v>
                </c:pt>
                <c:pt idx="5">
                  <c:v>0.06</c:v>
                </c:pt>
                <c:pt idx="7">
                  <c:v>6.3E-2</c:v>
                </c:pt>
                <c:pt idx="8">
                  <c:v>7.0999999999999994E-2</c:v>
                </c:pt>
                <c:pt idx="9">
                  <c:v>8.6999999999999994E-2</c:v>
                </c:pt>
                <c:pt idx="10">
                  <c:v>9.2999999999999999E-2</c:v>
                </c:pt>
                <c:pt idx="11">
                  <c:v>9.9000000000000005E-2</c:v>
                </c:pt>
                <c:pt idx="12">
                  <c:v>0.111</c:v>
                </c:pt>
                <c:pt idx="13">
                  <c:v>0.11600000000000001</c:v>
                </c:pt>
                <c:pt idx="14">
                  <c:v>0.11899999999999999</c:v>
                </c:pt>
                <c:pt idx="15">
                  <c:v>0.13400000000000001</c:v>
                </c:pt>
                <c:pt idx="16">
                  <c:v>0.13400000000000001</c:v>
                </c:pt>
                <c:pt idx="17">
                  <c:v>0.151</c:v>
                </c:pt>
                <c:pt idx="18">
                  <c:v>0.161</c:v>
                </c:pt>
                <c:pt idx="19">
                  <c:v>0.16200000000000001</c:v>
                </c:pt>
                <c:pt idx="20">
                  <c:v>0.16900000000000001</c:v>
                </c:pt>
              </c:numCache>
            </c:numRef>
          </c:val>
          <c:extLst>
            <c:ext xmlns:c16="http://schemas.microsoft.com/office/drawing/2014/chart" uri="{C3380CC4-5D6E-409C-BE32-E72D297353CC}">
              <c16:uniqueId val="{00000000-5682-4133-8C70-8A9BBC2F0F3E}"/>
            </c:ext>
          </c:extLst>
        </c:ser>
        <c:ser>
          <c:idx val="1"/>
          <c:order val="1"/>
          <c:tx>
            <c:strRef>
              <c:f>Sheet1!$C$1</c:f>
              <c:strCache>
                <c:ptCount val="1"/>
                <c:pt idx="0">
                  <c:v>County</c:v>
                </c:pt>
              </c:strCache>
            </c:strRef>
          </c:tx>
          <c:spPr>
            <a:solidFill>
              <a:schemeClr val="bg1">
                <a:lumMod val="75000"/>
              </a:schemeClr>
            </a:solidFill>
            <a:ln w="19050">
              <a:noFill/>
              <a:prstDash val="sysDot"/>
            </a:ln>
            <a:effectLst/>
          </c:spPr>
          <c:invertIfNegative val="0"/>
          <c:dLbls>
            <c:dLbl>
              <c:idx val="20"/>
              <c:layout>
                <c:manualLayout>
                  <c:x val="1.3550188848345177E-2"/>
                  <c:y val="-3.6510747558566262E-17"/>
                </c:manualLayout>
              </c:layout>
              <c:numFmt formatCode="0%" sourceLinked="0"/>
              <c:spPr>
                <a:noFill/>
                <a:ln>
                  <a:noFill/>
                </a:ln>
                <a:effectLst/>
              </c:spPr>
              <c:txPr>
                <a:bodyPr rot="0" spcFirstLastPara="1" vertOverflow="ellipsis" vert="horz" wrap="square" lIns="38100" tIns="19050" rIns="38100" bIns="19050" anchor="ctr" anchorCtr="1">
                  <a:no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1"/>
              <c:showPercent val="0"/>
              <c:showBubbleSize val="0"/>
              <c:extLst>
                <c:ext xmlns:c15="http://schemas.microsoft.com/office/drawing/2012/chart" uri="{CE6537A1-D6FC-4f65-9D91-7224C49458BB}">
                  <c15:layout>
                    <c:manualLayout>
                      <c:w val="4.0047478821244896E-2"/>
                      <c:h val="0.16573415519792556"/>
                    </c:manualLayout>
                  </c15:layout>
                </c:ext>
                <c:ext xmlns:c16="http://schemas.microsoft.com/office/drawing/2014/chart" uri="{C3380CC4-5D6E-409C-BE32-E72D297353CC}">
                  <c16:uniqueId val="{00000003-5682-4133-8C70-8A9BBC2F0F3E}"/>
                </c:ext>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Somerset</c:v>
                </c:pt>
                <c:pt idx="2">
                  <c:v>Bergen</c:v>
                </c:pt>
                <c:pt idx="3">
                  <c:v>Monmouth</c:v>
                </c:pt>
                <c:pt idx="4">
                  <c:v>Morris</c:v>
                </c:pt>
                <c:pt idx="5">
                  <c:v>Burlington</c:v>
                </c:pt>
                <c:pt idx="6">
                  <c:v>Sussex </c:v>
                </c:pt>
                <c:pt idx="7">
                  <c:v>Gloucester</c:v>
                </c:pt>
                <c:pt idx="8">
                  <c:v>Warren</c:v>
                </c:pt>
                <c:pt idx="9">
                  <c:v>Middlesex</c:v>
                </c:pt>
                <c:pt idx="10">
                  <c:v>Union</c:v>
                </c:pt>
                <c:pt idx="11">
                  <c:v>Ocean</c:v>
                </c:pt>
                <c:pt idx="12">
                  <c:v>Mercer</c:v>
                </c:pt>
                <c:pt idx="13">
                  <c:v>Cape May </c:v>
                </c:pt>
                <c:pt idx="14">
                  <c:v>Camden</c:v>
                </c:pt>
                <c:pt idx="15">
                  <c:v>Atlantic</c:v>
                </c:pt>
                <c:pt idx="16">
                  <c:v>Cumberland</c:v>
                </c:pt>
                <c:pt idx="17">
                  <c:v>Hudson</c:v>
                </c:pt>
                <c:pt idx="18">
                  <c:v>Essex</c:v>
                </c:pt>
                <c:pt idx="19">
                  <c:v>Passaic</c:v>
                </c:pt>
                <c:pt idx="20">
                  <c:v>Salem</c:v>
                </c:pt>
              </c:strCache>
            </c:strRef>
          </c:cat>
          <c:val>
            <c:numRef>
              <c:f>Sheet1!$C$2:$C$22</c:f>
              <c:numCache>
                <c:formatCode>General</c:formatCode>
                <c:ptCount val="21"/>
                <c:pt idx="6" formatCode="0%">
                  <c:v>6.2E-2</c:v>
                </c:pt>
              </c:numCache>
            </c:numRef>
          </c:val>
          <c:extLst>
            <c:ext xmlns:c16="http://schemas.microsoft.com/office/drawing/2014/chart" uri="{C3380CC4-5D6E-409C-BE32-E72D297353CC}">
              <c16:uniqueId val="{00000001-5682-4133-8C70-8A9BBC2F0F3E}"/>
            </c:ext>
          </c:extLst>
        </c:ser>
        <c:ser>
          <c:idx val="2"/>
          <c:order val="2"/>
          <c:tx>
            <c:strRef>
              <c:f>Sheet1!$D$1</c:f>
              <c:strCache>
                <c:ptCount val="1"/>
                <c:pt idx="0">
                  <c:v>US 13.8%</c:v>
                </c:pt>
              </c:strCache>
            </c:strRef>
          </c:tx>
          <c:spPr>
            <a:solidFill>
              <a:schemeClr val="bg1"/>
            </a:solidFill>
            <a:ln w="19050">
              <a:noFill/>
              <a:prstDash val="sysDot"/>
            </a:ln>
            <a:effectLst/>
          </c:spPr>
          <c:invertIfNegative val="0"/>
          <c:trendline>
            <c:name>US 17%</c:name>
            <c:spPr>
              <a:ln w="19050" cap="rnd">
                <a:solidFill>
                  <a:schemeClr val="accent3"/>
                </a:solidFill>
                <a:prstDash val="sysDot"/>
              </a:ln>
              <a:effectLst/>
            </c:spPr>
            <c:trendlineType val="linear"/>
            <c:dispRSqr val="0"/>
            <c:dispEq val="0"/>
          </c:trendline>
          <c:cat>
            <c:strRef>
              <c:f>Sheet1!$A$2:$A$22</c:f>
              <c:strCache>
                <c:ptCount val="21"/>
                <c:pt idx="0">
                  <c:v>Hunterdon</c:v>
                </c:pt>
                <c:pt idx="1">
                  <c:v>Somerset</c:v>
                </c:pt>
                <c:pt idx="2">
                  <c:v>Bergen</c:v>
                </c:pt>
                <c:pt idx="3">
                  <c:v>Monmouth</c:v>
                </c:pt>
                <c:pt idx="4">
                  <c:v>Morris</c:v>
                </c:pt>
                <c:pt idx="5">
                  <c:v>Burlington</c:v>
                </c:pt>
                <c:pt idx="6">
                  <c:v>Sussex </c:v>
                </c:pt>
                <c:pt idx="7">
                  <c:v>Gloucester</c:v>
                </c:pt>
                <c:pt idx="8">
                  <c:v>Warren</c:v>
                </c:pt>
                <c:pt idx="9">
                  <c:v>Middlesex</c:v>
                </c:pt>
                <c:pt idx="10">
                  <c:v>Union</c:v>
                </c:pt>
                <c:pt idx="11">
                  <c:v>Ocean</c:v>
                </c:pt>
                <c:pt idx="12">
                  <c:v>Mercer</c:v>
                </c:pt>
                <c:pt idx="13">
                  <c:v>Cape May </c:v>
                </c:pt>
                <c:pt idx="14">
                  <c:v>Camden</c:v>
                </c:pt>
                <c:pt idx="15">
                  <c:v>Atlantic</c:v>
                </c:pt>
                <c:pt idx="16">
                  <c:v>Cumberland</c:v>
                </c:pt>
                <c:pt idx="17">
                  <c:v>Hudson</c:v>
                </c:pt>
                <c:pt idx="18">
                  <c:v>Essex</c:v>
                </c:pt>
                <c:pt idx="19">
                  <c:v>Passaic</c:v>
                </c:pt>
                <c:pt idx="20">
                  <c:v>Salem</c:v>
                </c:pt>
              </c:strCache>
            </c:strRef>
          </c:cat>
          <c:val>
            <c:numRef>
              <c:f>Sheet1!$D$2:$D$22</c:f>
              <c:numCache>
                <c:formatCode>0%</c:formatCode>
                <c:ptCount val="21"/>
                <c:pt idx="0">
                  <c:v>0.13800000000000001</c:v>
                </c:pt>
                <c:pt idx="1">
                  <c:v>0.13800000000000001</c:v>
                </c:pt>
                <c:pt idx="2">
                  <c:v>0.13800000000000001</c:v>
                </c:pt>
                <c:pt idx="3">
                  <c:v>0.13800000000000001</c:v>
                </c:pt>
                <c:pt idx="4">
                  <c:v>0.13800000000000001</c:v>
                </c:pt>
                <c:pt idx="5">
                  <c:v>0.13800000000000001</c:v>
                </c:pt>
                <c:pt idx="6">
                  <c:v>0.13800000000000001</c:v>
                </c:pt>
                <c:pt idx="7">
                  <c:v>0.13800000000000001</c:v>
                </c:pt>
                <c:pt idx="8">
                  <c:v>0.13800000000000001</c:v>
                </c:pt>
                <c:pt idx="9">
                  <c:v>0.13800000000000001</c:v>
                </c:pt>
                <c:pt idx="10">
                  <c:v>0.13800000000000001</c:v>
                </c:pt>
                <c:pt idx="11">
                  <c:v>0.13800000000000001</c:v>
                </c:pt>
                <c:pt idx="12">
                  <c:v>0.13800000000000001</c:v>
                </c:pt>
                <c:pt idx="13">
                  <c:v>0.13800000000000001</c:v>
                </c:pt>
                <c:pt idx="14">
                  <c:v>0.13800000000000001</c:v>
                </c:pt>
                <c:pt idx="15">
                  <c:v>0.13800000000000001</c:v>
                </c:pt>
                <c:pt idx="16">
                  <c:v>0.13800000000000001</c:v>
                </c:pt>
                <c:pt idx="17">
                  <c:v>0.13800000000000001</c:v>
                </c:pt>
                <c:pt idx="18">
                  <c:v>0.13800000000000001</c:v>
                </c:pt>
                <c:pt idx="19">
                  <c:v>0.13800000000000001</c:v>
                </c:pt>
                <c:pt idx="20">
                  <c:v>0.13800000000000001</c:v>
                </c:pt>
              </c:numCache>
            </c:numRef>
          </c:val>
          <c:extLst>
            <c:ext xmlns:c16="http://schemas.microsoft.com/office/drawing/2014/chart" uri="{C3380CC4-5D6E-409C-BE32-E72D297353CC}">
              <c16:uniqueId val="{00000002-5682-4133-8C70-8A9BBC2F0F3E}"/>
            </c:ext>
          </c:extLst>
        </c:ser>
        <c:ser>
          <c:idx val="3"/>
          <c:order val="3"/>
          <c:tx>
            <c:strRef>
              <c:f>Sheet1!$E$1</c:f>
              <c:strCache>
                <c:ptCount val="1"/>
                <c:pt idx="0">
                  <c:v>NJ 9.6%</c:v>
                </c:pt>
              </c:strCache>
            </c:strRef>
          </c:tx>
          <c:spPr>
            <a:solidFill>
              <a:schemeClr val="bg1"/>
            </a:solidFill>
            <a:ln>
              <a:noFill/>
            </a:ln>
            <a:effectLst/>
          </c:spPr>
          <c:invertIfNegative val="0"/>
          <c:trendline>
            <c:name>NJ 12%</c:name>
            <c:spPr>
              <a:ln w="19050" cap="rnd">
                <a:solidFill>
                  <a:schemeClr val="accent4"/>
                </a:solidFill>
                <a:prstDash val="sysDot"/>
              </a:ln>
              <a:effectLst/>
            </c:spPr>
            <c:trendlineType val="linear"/>
            <c:dispRSqr val="0"/>
            <c:dispEq val="0"/>
          </c:trendline>
          <c:cat>
            <c:strRef>
              <c:f>Sheet1!$A$2:$A$22</c:f>
              <c:strCache>
                <c:ptCount val="21"/>
                <c:pt idx="0">
                  <c:v>Hunterdon</c:v>
                </c:pt>
                <c:pt idx="1">
                  <c:v>Somerset</c:v>
                </c:pt>
                <c:pt idx="2">
                  <c:v>Bergen</c:v>
                </c:pt>
                <c:pt idx="3">
                  <c:v>Monmouth</c:v>
                </c:pt>
                <c:pt idx="4">
                  <c:v>Morris</c:v>
                </c:pt>
                <c:pt idx="5">
                  <c:v>Burlington</c:v>
                </c:pt>
                <c:pt idx="6">
                  <c:v>Sussex </c:v>
                </c:pt>
                <c:pt idx="7">
                  <c:v>Gloucester</c:v>
                </c:pt>
                <c:pt idx="8">
                  <c:v>Warren</c:v>
                </c:pt>
                <c:pt idx="9">
                  <c:v>Middlesex</c:v>
                </c:pt>
                <c:pt idx="10">
                  <c:v>Union</c:v>
                </c:pt>
                <c:pt idx="11">
                  <c:v>Ocean</c:v>
                </c:pt>
                <c:pt idx="12">
                  <c:v>Mercer</c:v>
                </c:pt>
                <c:pt idx="13">
                  <c:v>Cape May </c:v>
                </c:pt>
                <c:pt idx="14">
                  <c:v>Camden</c:v>
                </c:pt>
                <c:pt idx="15">
                  <c:v>Atlantic</c:v>
                </c:pt>
                <c:pt idx="16">
                  <c:v>Cumberland</c:v>
                </c:pt>
                <c:pt idx="17">
                  <c:v>Hudson</c:v>
                </c:pt>
                <c:pt idx="18">
                  <c:v>Essex</c:v>
                </c:pt>
                <c:pt idx="19">
                  <c:v>Passaic</c:v>
                </c:pt>
                <c:pt idx="20">
                  <c:v>Salem</c:v>
                </c:pt>
              </c:strCache>
            </c:strRef>
          </c:cat>
          <c:val>
            <c:numRef>
              <c:f>Sheet1!$E$2:$E$22</c:f>
              <c:numCache>
                <c:formatCode>0%</c:formatCode>
                <c:ptCount val="21"/>
                <c:pt idx="0">
                  <c:v>9.6000000000000002E-2</c:v>
                </c:pt>
                <c:pt idx="1">
                  <c:v>9.6000000000000002E-2</c:v>
                </c:pt>
                <c:pt idx="2">
                  <c:v>9.6000000000000002E-2</c:v>
                </c:pt>
                <c:pt idx="3">
                  <c:v>9.6000000000000002E-2</c:v>
                </c:pt>
                <c:pt idx="4">
                  <c:v>9.6000000000000002E-2</c:v>
                </c:pt>
                <c:pt idx="5">
                  <c:v>9.6000000000000002E-2</c:v>
                </c:pt>
                <c:pt idx="6">
                  <c:v>9.6000000000000002E-2</c:v>
                </c:pt>
                <c:pt idx="7">
                  <c:v>9.6000000000000002E-2</c:v>
                </c:pt>
                <c:pt idx="8">
                  <c:v>9.6000000000000002E-2</c:v>
                </c:pt>
                <c:pt idx="9">
                  <c:v>9.6000000000000002E-2</c:v>
                </c:pt>
                <c:pt idx="10">
                  <c:v>9.6000000000000002E-2</c:v>
                </c:pt>
                <c:pt idx="11">
                  <c:v>9.6000000000000002E-2</c:v>
                </c:pt>
                <c:pt idx="12">
                  <c:v>9.6000000000000002E-2</c:v>
                </c:pt>
                <c:pt idx="13">
                  <c:v>9.6000000000000002E-2</c:v>
                </c:pt>
                <c:pt idx="14">
                  <c:v>9.6000000000000002E-2</c:v>
                </c:pt>
                <c:pt idx="15">
                  <c:v>9.6000000000000002E-2</c:v>
                </c:pt>
                <c:pt idx="16">
                  <c:v>9.6000000000000002E-2</c:v>
                </c:pt>
                <c:pt idx="17">
                  <c:v>9.6000000000000002E-2</c:v>
                </c:pt>
                <c:pt idx="18">
                  <c:v>9.6000000000000002E-2</c:v>
                </c:pt>
                <c:pt idx="19">
                  <c:v>9.6000000000000002E-2</c:v>
                </c:pt>
                <c:pt idx="20">
                  <c:v>9.6000000000000002E-2</c:v>
                </c:pt>
              </c:numCache>
            </c:numRef>
          </c:val>
          <c:extLst>
            <c:ext xmlns:c16="http://schemas.microsoft.com/office/drawing/2014/chart" uri="{C3380CC4-5D6E-409C-BE32-E72D297353CC}">
              <c16:uniqueId val="{00000002-18E6-47BB-A8A4-0F79A6BE2F30}"/>
            </c:ext>
          </c:extLst>
        </c:ser>
        <c:dLbls>
          <c:showLegendKey val="0"/>
          <c:showVal val="0"/>
          <c:showCatName val="0"/>
          <c:showSerName val="0"/>
          <c:showPercent val="0"/>
          <c:showBubbleSize val="0"/>
        </c:dLbls>
        <c:gapWidth val="219"/>
        <c:axId val="342808224"/>
        <c:axId val="342808616"/>
      </c:barChart>
      <c:catAx>
        <c:axId val="34280822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2808616"/>
        <c:crosses val="autoZero"/>
        <c:auto val="1"/>
        <c:lblAlgn val="ctr"/>
        <c:lblOffset val="100"/>
        <c:noMultiLvlLbl val="0"/>
      </c:catAx>
      <c:valAx>
        <c:axId val="342808616"/>
        <c:scaling>
          <c:orientation val="minMax"/>
          <c:max val="0.25"/>
          <c:min val="0"/>
        </c:scaling>
        <c:delete val="1"/>
        <c:axPos val="b"/>
        <c:numFmt formatCode="0%" sourceLinked="1"/>
        <c:majorTickMark val="out"/>
        <c:minorTickMark val="none"/>
        <c:tickLblPos val="nextTo"/>
        <c:crossAx val="342808224"/>
        <c:crosses val="autoZero"/>
        <c:crossBetween val="between"/>
      </c:valAx>
      <c:spPr>
        <a:noFill/>
        <a:ln>
          <a:noFill/>
        </a:ln>
        <a:effectLst/>
      </c:spPr>
    </c:plotArea>
    <c:legend>
      <c:legendPos val="r"/>
      <c:legendEntry>
        <c:idx val="2"/>
        <c:delete val="1"/>
      </c:legendEntry>
      <c:legendEntry>
        <c:idx val="3"/>
        <c:delete val="1"/>
      </c:legendEntry>
      <c:legendEntry>
        <c:idx val="4"/>
        <c:delete val="1"/>
      </c:legendEntry>
      <c:legendEntry>
        <c:idx val="5"/>
        <c:delete val="1"/>
      </c:legendEntry>
      <c:layout>
        <c:manualLayout>
          <c:xMode val="edge"/>
          <c:yMode val="edge"/>
          <c:x val="0.28757800005666562"/>
          <c:y val="0.80010682823564527"/>
          <c:w val="0.36442046810874962"/>
          <c:h val="0.10374747908619569"/>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948051948051948E-2"/>
          <c:y val="9.8802418502149672E-2"/>
          <c:w val="0.98051958782929916"/>
          <c:h val="0.70175107307064766"/>
        </c:manualLayout>
      </c:layout>
      <c:lineChart>
        <c:grouping val="standard"/>
        <c:varyColors val="0"/>
        <c:ser>
          <c:idx val="0"/>
          <c:order val="0"/>
          <c:tx>
            <c:strRef>
              <c:f>Sheet1!$B$1</c:f>
              <c:strCache>
                <c:ptCount val="1"/>
                <c:pt idx="0">
                  <c:v>Poverty Rate</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2015</c:v>
                </c:pt>
                <c:pt idx="1">
                  <c:v>2016</c:v>
                </c:pt>
                <c:pt idx="2">
                  <c:v>2017</c:v>
                </c:pt>
                <c:pt idx="3">
                  <c:v>2018</c:v>
                </c:pt>
                <c:pt idx="4">
                  <c:v>2019</c:v>
                </c:pt>
              </c:numCache>
            </c:numRef>
          </c:cat>
          <c:val>
            <c:numRef>
              <c:f>Sheet1!$B$2:$B$6</c:f>
              <c:numCache>
                <c:formatCode>0%</c:formatCode>
                <c:ptCount val="5"/>
                <c:pt idx="0">
                  <c:v>5.3999999999999999E-2</c:v>
                </c:pt>
                <c:pt idx="1">
                  <c:v>6.5000000000000002E-2</c:v>
                </c:pt>
                <c:pt idx="2">
                  <c:v>5.6000000000000001E-2</c:v>
                </c:pt>
                <c:pt idx="3">
                  <c:v>5.8000000000000003E-2</c:v>
                </c:pt>
                <c:pt idx="4">
                  <c:v>6.2E-2</c:v>
                </c:pt>
              </c:numCache>
            </c:numRef>
          </c:val>
          <c:smooth val="0"/>
          <c:extLst>
            <c:ext xmlns:c16="http://schemas.microsoft.com/office/drawing/2014/chart" uri="{C3380CC4-5D6E-409C-BE32-E72D297353CC}">
              <c16:uniqueId val="{00000000-9686-42E0-BC70-10DB069A9596}"/>
            </c:ext>
          </c:extLst>
        </c:ser>
        <c:dLbls>
          <c:showLegendKey val="0"/>
          <c:showVal val="0"/>
          <c:showCatName val="0"/>
          <c:showSerName val="0"/>
          <c:showPercent val="0"/>
          <c:showBubbleSize val="0"/>
        </c:dLbls>
        <c:marker val="1"/>
        <c:smooth val="0"/>
        <c:axId val="342809400"/>
        <c:axId val="342809792"/>
      </c:lineChart>
      <c:catAx>
        <c:axId val="34280940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42809792"/>
        <c:crosses val="autoZero"/>
        <c:auto val="1"/>
        <c:lblAlgn val="ctr"/>
        <c:lblOffset val="100"/>
        <c:noMultiLvlLbl val="0"/>
      </c:catAx>
      <c:valAx>
        <c:axId val="342809792"/>
        <c:scaling>
          <c:orientation val="minMax"/>
          <c:max val="1"/>
          <c:min val="0"/>
        </c:scaling>
        <c:delete val="1"/>
        <c:axPos val="l"/>
        <c:numFmt formatCode="0%" sourceLinked="1"/>
        <c:majorTickMark val="out"/>
        <c:minorTickMark val="none"/>
        <c:tickLblPos val="nextTo"/>
        <c:crossAx val="34280940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45136954293489"/>
          <c:y val="1.6524894615445797E-2"/>
          <c:w val="0.84443376207209986"/>
          <c:h val="0.91346647193294384"/>
        </c:manualLayout>
      </c:layout>
      <c:barChart>
        <c:barDir val="bar"/>
        <c:grouping val="clustered"/>
        <c:varyColors val="0"/>
        <c:ser>
          <c:idx val="0"/>
          <c:order val="0"/>
          <c:tx>
            <c:strRef>
              <c:f>Sheet1!$B$1</c:f>
              <c:strCache>
                <c:ptCount val="1"/>
                <c:pt idx="0">
                  <c:v>Poverty Rate</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Sussex </c:v>
                </c:pt>
                <c:pt idx="1">
                  <c:v>Stillwater </c:v>
                </c:pt>
                <c:pt idx="2">
                  <c:v>Newton </c:v>
                </c:pt>
                <c:pt idx="3">
                  <c:v>Hamburg </c:v>
                </c:pt>
                <c:pt idx="4">
                  <c:v>Fredon </c:v>
                </c:pt>
                <c:pt idx="5">
                  <c:v>Franklin </c:v>
                </c:pt>
                <c:pt idx="6">
                  <c:v>Frankford</c:v>
                </c:pt>
                <c:pt idx="7">
                  <c:v>Lafayette </c:v>
                </c:pt>
                <c:pt idx="8">
                  <c:v>Hampton </c:v>
                </c:pt>
                <c:pt idx="9">
                  <c:v>Ogdensburg </c:v>
                </c:pt>
              </c:strCache>
            </c:strRef>
          </c:cat>
          <c:val>
            <c:numRef>
              <c:f>Sheet1!$B$2:$B$11</c:f>
              <c:numCache>
                <c:formatCode>0%</c:formatCode>
                <c:ptCount val="10"/>
                <c:pt idx="0">
                  <c:v>0.27500000000000002</c:v>
                </c:pt>
                <c:pt idx="1">
                  <c:v>0.217</c:v>
                </c:pt>
                <c:pt idx="2">
                  <c:v>0.186</c:v>
                </c:pt>
                <c:pt idx="3">
                  <c:v>0.16</c:v>
                </c:pt>
                <c:pt idx="4">
                  <c:v>0.11799999999999999</c:v>
                </c:pt>
                <c:pt idx="5">
                  <c:v>0.106</c:v>
                </c:pt>
                <c:pt idx="6">
                  <c:v>0.10100000000000001</c:v>
                </c:pt>
                <c:pt idx="7">
                  <c:v>8.1000000000000003E-2</c:v>
                </c:pt>
                <c:pt idx="8">
                  <c:v>7.5999999999999998E-2</c:v>
                </c:pt>
                <c:pt idx="9">
                  <c:v>7.4999999999999997E-2</c:v>
                </c:pt>
              </c:numCache>
            </c:numRef>
          </c:val>
          <c:extLst>
            <c:ext xmlns:c16="http://schemas.microsoft.com/office/drawing/2014/chart" uri="{C3380CC4-5D6E-409C-BE32-E72D297353CC}">
              <c16:uniqueId val="{00000000-9387-42DF-8A2C-FECD6E8874E8}"/>
            </c:ext>
          </c:extLst>
        </c:ser>
        <c:ser>
          <c:idx val="1"/>
          <c:order val="1"/>
          <c:tx>
            <c:strRef>
              <c:f>Sheet1!$C$1</c:f>
              <c:strCache>
                <c:ptCount val="1"/>
                <c:pt idx="0">
                  <c:v>Sussex avg. 5.9%</c:v>
                </c:pt>
              </c:strCache>
            </c:strRef>
          </c:tx>
          <c:spPr>
            <a:noFill/>
            <a:ln>
              <a:noFill/>
            </a:ln>
            <a:effectLst/>
          </c:spPr>
          <c:invertIfNegative val="0"/>
          <c:trendline>
            <c:spPr>
              <a:ln w="19050" cap="rnd">
                <a:solidFill>
                  <a:schemeClr val="bg1">
                    <a:lumMod val="50000"/>
                  </a:schemeClr>
                </a:solidFill>
                <a:prstDash val="sysDot"/>
              </a:ln>
              <a:effectLst/>
            </c:spPr>
            <c:trendlineType val="linear"/>
            <c:dispRSqr val="0"/>
            <c:dispEq val="0"/>
          </c:trendline>
          <c:cat>
            <c:strRef>
              <c:f>Sheet1!$A$2:$A$11</c:f>
              <c:strCache>
                <c:ptCount val="10"/>
                <c:pt idx="0">
                  <c:v>Sussex </c:v>
                </c:pt>
                <c:pt idx="1">
                  <c:v>Stillwater </c:v>
                </c:pt>
                <c:pt idx="2">
                  <c:v>Newton </c:v>
                </c:pt>
                <c:pt idx="3">
                  <c:v>Hamburg </c:v>
                </c:pt>
                <c:pt idx="4">
                  <c:v>Fredon </c:v>
                </c:pt>
                <c:pt idx="5">
                  <c:v>Franklin </c:v>
                </c:pt>
                <c:pt idx="6">
                  <c:v>Frankford</c:v>
                </c:pt>
                <c:pt idx="7">
                  <c:v>Lafayette </c:v>
                </c:pt>
                <c:pt idx="8">
                  <c:v>Hampton </c:v>
                </c:pt>
                <c:pt idx="9">
                  <c:v>Ogdensburg </c:v>
                </c:pt>
              </c:strCache>
            </c:strRef>
          </c:cat>
          <c:val>
            <c:numRef>
              <c:f>Sheet1!$C$2:$C$11</c:f>
              <c:numCache>
                <c:formatCode>0%</c:formatCode>
                <c:ptCount val="10"/>
                <c:pt idx="0">
                  <c:v>5.8999999999999997E-2</c:v>
                </c:pt>
                <c:pt idx="1">
                  <c:v>5.8999999999999997E-2</c:v>
                </c:pt>
                <c:pt idx="2">
                  <c:v>5.8999999999999997E-2</c:v>
                </c:pt>
                <c:pt idx="3">
                  <c:v>5.8999999999999997E-2</c:v>
                </c:pt>
                <c:pt idx="4">
                  <c:v>5.8999999999999997E-2</c:v>
                </c:pt>
                <c:pt idx="5">
                  <c:v>5.8999999999999997E-2</c:v>
                </c:pt>
                <c:pt idx="6">
                  <c:v>5.8999999999999997E-2</c:v>
                </c:pt>
                <c:pt idx="7">
                  <c:v>5.8999999999999997E-2</c:v>
                </c:pt>
                <c:pt idx="8">
                  <c:v>5.8999999999999997E-2</c:v>
                </c:pt>
                <c:pt idx="9">
                  <c:v>5.8999999999999997E-2</c:v>
                </c:pt>
              </c:numCache>
            </c:numRef>
          </c:val>
          <c:extLst>
            <c:ext xmlns:c16="http://schemas.microsoft.com/office/drawing/2014/chart" uri="{C3380CC4-5D6E-409C-BE32-E72D297353CC}">
              <c16:uniqueId val="{00000000-E7BE-4383-8DC8-A14CF706F22E}"/>
            </c:ext>
          </c:extLst>
        </c:ser>
        <c:dLbls>
          <c:showLegendKey val="0"/>
          <c:showVal val="0"/>
          <c:showCatName val="0"/>
          <c:showSerName val="0"/>
          <c:showPercent val="0"/>
          <c:showBubbleSize val="0"/>
        </c:dLbls>
        <c:gapWidth val="182"/>
        <c:axId val="343056520"/>
        <c:axId val="343056912"/>
      </c:barChart>
      <c:catAx>
        <c:axId val="343056520"/>
        <c:scaling>
          <c:orientation val="minMax"/>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3056912"/>
        <c:crosses val="autoZero"/>
        <c:auto val="1"/>
        <c:lblAlgn val="ctr"/>
        <c:lblOffset val="100"/>
        <c:noMultiLvlLbl val="0"/>
      </c:catAx>
      <c:valAx>
        <c:axId val="343056912"/>
        <c:scaling>
          <c:orientation val="minMax"/>
          <c:max val="0.8"/>
        </c:scaling>
        <c:delete val="1"/>
        <c:axPos val="b"/>
        <c:numFmt formatCode="0%" sourceLinked="1"/>
        <c:majorTickMark val="out"/>
        <c:minorTickMark val="none"/>
        <c:tickLblPos val="nextTo"/>
        <c:crossAx val="343056520"/>
        <c:crosses val="autoZero"/>
        <c:crossBetween val="between"/>
      </c:valAx>
      <c:spPr>
        <a:noFill/>
        <a:ln>
          <a:noFill/>
        </a:ln>
        <a:effectLst/>
      </c:spPr>
    </c:plotArea>
    <c:legend>
      <c:legendPos val="r"/>
      <c:legendEntry>
        <c:idx val="1"/>
        <c:delete val="1"/>
      </c:legendEntry>
      <c:legendEntry>
        <c:idx val="2"/>
        <c:delete val="1"/>
      </c:legendEntry>
      <c:layout>
        <c:manualLayout>
          <c:xMode val="edge"/>
          <c:yMode val="edge"/>
          <c:x val="9.6262441881944147E-2"/>
          <c:y val="0.92248508709138632"/>
          <c:w val="0.13415357179153947"/>
          <c:h val="4.0663922691481745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 Severe Housing Cost Burden</c:v>
                </c:pt>
              </c:strCache>
            </c:strRef>
          </c:tx>
          <c:spPr>
            <a:solidFill>
              <a:srgbClr val="C00000"/>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Sussex</c:v>
                </c:pt>
                <c:pt idx="2">
                  <c:v>Warren</c:v>
                </c:pt>
                <c:pt idx="3">
                  <c:v>Burlington</c:v>
                </c:pt>
                <c:pt idx="4">
                  <c:v>Morris</c:v>
                </c:pt>
                <c:pt idx="5">
                  <c:v>Gloucester</c:v>
                </c:pt>
                <c:pt idx="6">
                  <c:v>Somerset</c:v>
                </c:pt>
                <c:pt idx="7">
                  <c:v>Salem</c:v>
                </c:pt>
                <c:pt idx="8">
                  <c:v>Middlesex</c:v>
                </c:pt>
                <c:pt idx="9">
                  <c:v>Mercer</c:v>
                </c:pt>
                <c:pt idx="10">
                  <c:v>Ocean</c:v>
                </c:pt>
                <c:pt idx="11">
                  <c:v>Camden</c:v>
                </c:pt>
                <c:pt idx="12">
                  <c:v>Monmouth</c:v>
                </c:pt>
                <c:pt idx="13">
                  <c:v>Cape May</c:v>
                </c:pt>
                <c:pt idx="14">
                  <c:v>Bergen</c:v>
                </c:pt>
                <c:pt idx="15">
                  <c:v>Union</c:v>
                </c:pt>
                <c:pt idx="16">
                  <c:v>Atlantic</c:v>
                </c:pt>
                <c:pt idx="17">
                  <c:v>Hudson</c:v>
                </c:pt>
                <c:pt idx="18">
                  <c:v>Cumberland</c:v>
                </c:pt>
                <c:pt idx="19">
                  <c:v>Passaic</c:v>
                </c:pt>
                <c:pt idx="20">
                  <c:v>Essex</c:v>
                </c:pt>
              </c:strCache>
            </c:strRef>
          </c:cat>
          <c:val>
            <c:numRef>
              <c:f>Sheet1!$B$2:$B$22</c:f>
              <c:numCache>
                <c:formatCode>General</c:formatCode>
                <c:ptCount val="21"/>
                <c:pt idx="0" formatCode="0%">
                  <c:v>0.12182642487000001</c:v>
                </c:pt>
                <c:pt idx="2" formatCode="0%">
                  <c:v>0.13324427291999999</c:v>
                </c:pt>
                <c:pt idx="3" formatCode="0%">
                  <c:v>0.13498832524000001</c:v>
                </c:pt>
                <c:pt idx="4" formatCode="0%">
                  <c:v>0.13702354290999999</c:v>
                </c:pt>
                <c:pt idx="5" formatCode="0%">
                  <c:v>0.13825049855999999</c:v>
                </c:pt>
                <c:pt idx="6" formatCode="0%">
                  <c:v>0.14638657342</c:v>
                </c:pt>
                <c:pt idx="7" formatCode="0%">
                  <c:v>0.16169886146000001</c:v>
                </c:pt>
                <c:pt idx="8" formatCode="0%">
                  <c:v>0.16297946497999999</c:v>
                </c:pt>
                <c:pt idx="9" formatCode="0%">
                  <c:v>0.16881366086999999</c:v>
                </c:pt>
                <c:pt idx="10" formatCode="0%">
                  <c:v>0.17273906539</c:v>
                </c:pt>
                <c:pt idx="11" formatCode="0%">
                  <c:v>0.17577162096000001</c:v>
                </c:pt>
                <c:pt idx="12" formatCode="0%">
                  <c:v>0.17687299102000001</c:v>
                </c:pt>
                <c:pt idx="13" formatCode="0%">
                  <c:v>0.18500990251999999</c:v>
                </c:pt>
                <c:pt idx="14" formatCode="0%">
                  <c:v>0.18584412023999999</c:v>
                </c:pt>
                <c:pt idx="15" formatCode="0%">
                  <c:v>0.19205607979</c:v>
                </c:pt>
                <c:pt idx="16" formatCode="0%">
                  <c:v>0.19982838581000001</c:v>
                </c:pt>
                <c:pt idx="17" formatCode="0%">
                  <c:v>0.20696750616000001</c:v>
                </c:pt>
                <c:pt idx="18" formatCode="0%">
                  <c:v>0.20788240995000001</c:v>
                </c:pt>
                <c:pt idx="19" formatCode="0%">
                  <c:v>0.24085757426000001</c:v>
                </c:pt>
                <c:pt idx="20" formatCode="0%">
                  <c:v>0.24710859049</c:v>
                </c:pt>
              </c:numCache>
            </c:numRef>
          </c:val>
          <c:extLst>
            <c:ext xmlns:c16="http://schemas.microsoft.com/office/drawing/2014/chart" uri="{C3380CC4-5D6E-409C-BE32-E72D297353CC}">
              <c16:uniqueId val="{00000000-12E6-4172-A066-5D780C1D65D2}"/>
            </c:ext>
          </c:extLst>
        </c:ser>
        <c:ser>
          <c:idx val="1"/>
          <c:order val="1"/>
          <c:tx>
            <c:strRef>
              <c:f>Sheet1!$C$1</c:f>
              <c:strCache>
                <c:ptCount val="1"/>
                <c:pt idx="0">
                  <c:v>County</c:v>
                </c:pt>
              </c:strCache>
            </c:strRef>
          </c:tx>
          <c:spPr>
            <a:solidFill>
              <a:schemeClr val="bg1">
                <a:lumMod val="75000"/>
              </a:schemeClr>
            </a:solidFill>
            <a:ln>
              <a:noFill/>
            </a:ln>
            <a:effectLst/>
          </c:spPr>
          <c:invertIfNegative val="0"/>
          <c:dPt>
            <c:idx val="20"/>
            <c:invertIfNegative val="0"/>
            <c:bubble3D val="0"/>
            <c:spPr>
              <a:solidFill>
                <a:schemeClr val="bg1">
                  <a:lumMod val="75000"/>
                </a:schemeClr>
              </a:solidFill>
              <a:ln>
                <a:noFill/>
              </a:ln>
              <a:effectLst/>
            </c:spPr>
            <c:extLst>
              <c:ext xmlns:c16="http://schemas.microsoft.com/office/drawing/2014/chart" uri="{C3380CC4-5D6E-409C-BE32-E72D297353CC}">
                <c16:uniqueId val="{00000004-12E6-4172-A066-5D780C1D65D2}"/>
              </c:ext>
            </c:extLst>
          </c:dPt>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Sussex</c:v>
                </c:pt>
                <c:pt idx="2">
                  <c:v>Warren</c:v>
                </c:pt>
                <c:pt idx="3">
                  <c:v>Burlington</c:v>
                </c:pt>
                <c:pt idx="4">
                  <c:v>Morris</c:v>
                </c:pt>
                <c:pt idx="5">
                  <c:v>Gloucester</c:v>
                </c:pt>
                <c:pt idx="6">
                  <c:v>Somerset</c:v>
                </c:pt>
                <c:pt idx="7">
                  <c:v>Salem</c:v>
                </c:pt>
                <c:pt idx="8">
                  <c:v>Middlesex</c:v>
                </c:pt>
                <c:pt idx="9">
                  <c:v>Mercer</c:v>
                </c:pt>
                <c:pt idx="10">
                  <c:v>Ocean</c:v>
                </c:pt>
                <c:pt idx="11">
                  <c:v>Camden</c:v>
                </c:pt>
                <c:pt idx="12">
                  <c:v>Monmouth</c:v>
                </c:pt>
                <c:pt idx="13">
                  <c:v>Cape May</c:v>
                </c:pt>
                <c:pt idx="14">
                  <c:v>Bergen</c:v>
                </c:pt>
                <c:pt idx="15">
                  <c:v>Union</c:v>
                </c:pt>
                <c:pt idx="16">
                  <c:v>Atlantic</c:v>
                </c:pt>
                <c:pt idx="17">
                  <c:v>Hudson</c:v>
                </c:pt>
                <c:pt idx="18">
                  <c:v>Cumberland</c:v>
                </c:pt>
                <c:pt idx="19">
                  <c:v>Passaic</c:v>
                </c:pt>
                <c:pt idx="20">
                  <c:v>Essex</c:v>
                </c:pt>
              </c:strCache>
            </c:strRef>
          </c:cat>
          <c:val>
            <c:numRef>
              <c:f>Sheet1!$C$2:$C$22</c:f>
              <c:numCache>
                <c:formatCode>General</c:formatCode>
                <c:ptCount val="21"/>
                <c:pt idx="1">
                  <c:v>0.13045224209</c:v>
                </c:pt>
              </c:numCache>
            </c:numRef>
          </c:val>
          <c:extLst>
            <c:ext xmlns:c16="http://schemas.microsoft.com/office/drawing/2014/chart" uri="{C3380CC4-5D6E-409C-BE32-E72D297353CC}">
              <c16:uniqueId val="{00000001-12E6-4172-A066-5D780C1D65D2}"/>
            </c:ext>
          </c:extLst>
        </c:ser>
        <c:ser>
          <c:idx val="2"/>
          <c:order val="2"/>
          <c:tx>
            <c:strRef>
              <c:f>Sheet1!$D$1</c:f>
              <c:strCache>
                <c:ptCount val="1"/>
                <c:pt idx="0">
                  <c:v>NJ Avg. 18%</c:v>
                </c:pt>
              </c:strCache>
            </c:strRef>
          </c:tx>
          <c:spPr>
            <a:solidFill>
              <a:schemeClr val="bg1"/>
            </a:solidFill>
            <a:ln>
              <a:noFill/>
            </a:ln>
            <a:effectLst/>
          </c:spPr>
          <c:invertIfNegative val="0"/>
          <c:trendline>
            <c:name>NJ avg 19%</c:name>
            <c:spPr>
              <a:ln w="19050" cap="rnd">
                <a:solidFill>
                  <a:schemeClr val="bg1">
                    <a:lumMod val="50000"/>
                  </a:schemeClr>
                </a:solidFill>
                <a:prstDash val="sysDot"/>
              </a:ln>
              <a:effectLst/>
            </c:spPr>
            <c:trendlineType val="linear"/>
            <c:dispRSqr val="0"/>
            <c:dispEq val="0"/>
          </c:trendline>
          <c:cat>
            <c:strRef>
              <c:f>Sheet1!$A$2:$A$22</c:f>
              <c:strCache>
                <c:ptCount val="21"/>
                <c:pt idx="0">
                  <c:v>Hunterdon</c:v>
                </c:pt>
                <c:pt idx="1">
                  <c:v>Sussex</c:v>
                </c:pt>
                <c:pt idx="2">
                  <c:v>Warren</c:v>
                </c:pt>
                <c:pt idx="3">
                  <c:v>Burlington</c:v>
                </c:pt>
                <c:pt idx="4">
                  <c:v>Morris</c:v>
                </c:pt>
                <c:pt idx="5">
                  <c:v>Gloucester</c:v>
                </c:pt>
                <c:pt idx="6">
                  <c:v>Somerset</c:v>
                </c:pt>
                <c:pt idx="7">
                  <c:v>Salem</c:v>
                </c:pt>
                <c:pt idx="8">
                  <c:v>Middlesex</c:v>
                </c:pt>
                <c:pt idx="9">
                  <c:v>Mercer</c:v>
                </c:pt>
                <c:pt idx="10">
                  <c:v>Ocean</c:v>
                </c:pt>
                <c:pt idx="11">
                  <c:v>Camden</c:v>
                </c:pt>
                <c:pt idx="12">
                  <c:v>Monmouth</c:v>
                </c:pt>
                <c:pt idx="13">
                  <c:v>Cape May</c:v>
                </c:pt>
                <c:pt idx="14">
                  <c:v>Bergen</c:v>
                </c:pt>
                <c:pt idx="15">
                  <c:v>Union</c:v>
                </c:pt>
                <c:pt idx="16">
                  <c:v>Atlantic</c:v>
                </c:pt>
                <c:pt idx="17">
                  <c:v>Hudson</c:v>
                </c:pt>
                <c:pt idx="18">
                  <c:v>Cumberland</c:v>
                </c:pt>
                <c:pt idx="19">
                  <c:v>Passaic</c:v>
                </c:pt>
                <c:pt idx="20">
                  <c:v>Essex</c:v>
                </c:pt>
              </c:strCache>
            </c:strRef>
          </c:cat>
          <c:val>
            <c:numRef>
              <c:f>Sheet1!$D$2:$D$22</c:f>
              <c:numCache>
                <c:formatCode>0%</c:formatCode>
                <c:ptCount val="21"/>
                <c:pt idx="0">
                  <c:v>0.18</c:v>
                </c:pt>
                <c:pt idx="1">
                  <c:v>0.18</c:v>
                </c:pt>
                <c:pt idx="2">
                  <c:v>0.18</c:v>
                </c:pt>
                <c:pt idx="3">
                  <c:v>0.18</c:v>
                </c:pt>
                <c:pt idx="4">
                  <c:v>0.18</c:v>
                </c:pt>
                <c:pt idx="5">
                  <c:v>0.18</c:v>
                </c:pt>
                <c:pt idx="6">
                  <c:v>0.18</c:v>
                </c:pt>
                <c:pt idx="7">
                  <c:v>0.18</c:v>
                </c:pt>
                <c:pt idx="8">
                  <c:v>0.18</c:v>
                </c:pt>
                <c:pt idx="9">
                  <c:v>0.18</c:v>
                </c:pt>
                <c:pt idx="10">
                  <c:v>0.18</c:v>
                </c:pt>
                <c:pt idx="11">
                  <c:v>0.18</c:v>
                </c:pt>
                <c:pt idx="12">
                  <c:v>0.18</c:v>
                </c:pt>
                <c:pt idx="13">
                  <c:v>0.18</c:v>
                </c:pt>
                <c:pt idx="14">
                  <c:v>0.18</c:v>
                </c:pt>
                <c:pt idx="15">
                  <c:v>0.18</c:v>
                </c:pt>
                <c:pt idx="16">
                  <c:v>0.18</c:v>
                </c:pt>
                <c:pt idx="17">
                  <c:v>0.18</c:v>
                </c:pt>
                <c:pt idx="18">
                  <c:v>0.18</c:v>
                </c:pt>
                <c:pt idx="19">
                  <c:v>0.18</c:v>
                </c:pt>
                <c:pt idx="20">
                  <c:v>0.18</c:v>
                </c:pt>
              </c:numCache>
            </c:numRef>
          </c:val>
          <c:extLst>
            <c:ext xmlns:c16="http://schemas.microsoft.com/office/drawing/2014/chart" uri="{C3380CC4-5D6E-409C-BE32-E72D297353CC}">
              <c16:uniqueId val="{00000002-12E6-4172-A066-5D780C1D65D2}"/>
            </c:ext>
          </c:extLst>
        </c:ser>
        <c:dLbls>
          <c:showLegendKey val="0"/>
          <c:showVal val="0"/>
          <c:showCatName val="0"/>
          <c:showSerName val="0"/>
          <c:showPercent val="0"/>
          <c:showBubbleSize val="0"/>
        </c:dLbls>
        <c:gapWidth val="182"/>
        <c:axId val="339418056"/>
        <c:axId val="339418448"/>
      </c:barChart>
      <c:catAx>
        <c:axId val="33941805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39418448"/>
        <c:crosses val="autoZero"/>
        <c:auto val="1"/>
        <c:lblAlgn val="ctr"/>
        <c:lblOffset val="100"/>
        <c:noMultiLvlLbl val="0"/>
      </c:catAx>
      <c:valAx>
        <c:axId val="339418448"/>
        <c:scaling>
          <c:orientation val="minMax"/>
        </c:scaling>
        <c:delete val="1"/>
        <c:axPos val="b"/>
        <c:numFmt formatCode="0%" sourceLinked="1"/>
        <c:majorTickMark val="none"/>
        <c:minorTickMark val="none"/>
        <c:tickLblPos val="nextTo"/>
        <c:crossAx val="339418056"/>
        <c:crosses val="autoZero"/>
        <c:crossBetween val="between"/>
      </c:valAx>
      <c:spPr>
        <a:noFill/>
        <a:ln>
          <a:noFill/>
        </a:ln>
        <a:effectLst/>
      </c:spPr>
    </c:plotArea>
    <c:legend>
      <c:legendPos val="b"/>
      <c:legendEntry>
        <c:idx val="1"/>
        <c:delete val="1"/>
      </c:legendEntry>
      <c:legendEntry>
        <c:idx val="2"/>
        <c:delete val="1"/>
      </c:legendEntry>
      <c:legendEntry>
        <c:idx val="3"/>
        <c:delete val="1"/>
      </c:legendEntry>
      <c:layout>
        <c:manualLayout>
          <c:xMode val="edge"/>
          <c:yMode val="edge"/>
          <c:x val="0.56478801673228352"/>
          <c:y val="0.91431687947216511"/>
          <c:w val="0.12667396653543306"/>
          <c:h val="5.0876775358517104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 Households with severe housing problems</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Sheet1!$A$2:$A$7</c:f>
              <c:numCache>
                <c:formatCode>General</c:formatCode>
                <c:ptCount val="6"/>
                <c:pt idx="0">
                  <c:v>2016</c:v>
                </c:pt>
                <c:pt idx="1">
                  <c:v>2017</c:v>
                </c:pt>
                <c:pt idx="2">
                  <c:v>2018</c:v>
                </c:pt>
                <c:pt idx="3">
                  <c:v>2019</c:v>
                </c:pt>
                <c:pt idx="4">
                  <c:v>2020</c:v>
                </c:pt>
                <c:pt idx="5">
                  <c:v>2021</c:v>
                </c:pt>
              </c:numCache>
            </c:numRef>
          </c:cat>
          <c:val>
            <c:numRef>
              <c:f>Sheet1!$B$2:$B$7</c:f>
              <c:numCache>
                <c:formatCode>0%</c:formatCode>
                <c:ptCount val="6"/>
                <c:pt idx="0">
                  <c:v>0.19</c:v>
                </c:pt>
                <c:pt idx="1">
                  <c:v>0.18</c:v>
                </c:pt>
                <c:pt idx="2">
                  <c:v>0.18</c:v>
                </c:pt>
                <c:pt idx="3">
                  <c:v>0.17</c:v>
                </c:pt>
                <c:pt idx="4">
                  <c:v>0.16</c:v>
                </c:pt>
                <c:pt idx="5">
                  <c:v>0.15</c:v>
                </c:pt>
              </c:numCache>
            </c:numRef>
          </c:val>
          <c:smooth val="0"/>
          <c:extLst>
            <c:ext xmlns:c16="http://schemas.microsoft.com/office/drawing/2014/chart" uri="{C3380CC4-5D6E-409C-BE32-E72D297353CC}">
              <c16:uniqueId val="{00000000-B6F5-40C9-B08C-BFB9B91ABFE3}"/>
            </c:ext>
          </c:extLst>
        </c:ser>
        <c:dLbls>
          <c:showLegendKey val="0"/>
          <c:showVal val="0"/>
          <c:showCatName val="0"/>
          <c:showSerName val="0"/>
          <c:showPercent val="0"/>
          <c:showBubbleSize val="0"/>
        </c:dLbls>
        <c:marker val="1"/>
        <c:smooth val="0"/>
        <c:axId val="344570432"/>
        <c:axId val="344570824"/>
      </c:lineChart>
      <c:catAx>
        <c:axId val="34457043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570824"/>
        <c:crosses val="autoZero"/>
        <c:auto val="1"/>
        <c:lblAlgn val="ctr"/>
        <c:lblOffset val="100"/>
        <c:noMultiLvlLbl val="0"/>
      </c:catAx>
      <c:valAx>
        <c:axId val="344570824"/>
        <c:scaling>
          <c:orientation val="minMax"/>
          <c:max val="0.60000000000000009"/>
          <c:min val="0"/>
        </c:scaling>
        <c:delete val="0"/>
        <c:axPos val="l"/>
        <c:numFmt formatCode="0%"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4457043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2018</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Somerset</c:v>
                </c:pt>
                <c:pt idx="1">
                  <c:v>Hunterdon</c:v>
                </c:pt>
                <c:pt idx="2">
                  <c:v>Morris</c:v>
                </c:pt>
                <c:pt idx="3">
                  <c:v>Sussex</c:v>
                </c:pt>
                <c:pt idx="4">
                  <c:v>Burlington</c:v>
                </c:pt>
                <c:pt idx="5">
                  <c:v>Bergen</c:v>
                </c:pt>
                <c:pt idx="6">
                  <c:v>Monmouth</c:v>
                </c:pt>
                <c:pt idx="7">
                  <c:v>Union</c:v>
                </c:pt>
                <c:pt idx="8">
                  <c:v>Middlesex</c:v>
                </c:pt>
                <c:pt idx="9">
                  <c:v>Gloucester</c:v>
                </c:pt>
                <c:pt idx="10">
                  <c:v>Mercer</c:v>
                </c:pt>
                <c:pt idx="11">
                  <c:v>Warren</c:v>
                </c:pt>
                <c:pt idx="12">
                  <c:v>Ocean</c:v>
                </c:pt>
                <c:pt idx="13">
                  <c:v>Camden</c:v>
                </c:pt>
                <c:pt idx="14">
                  <c:v>Passaic</c:v>
                </c:pt>
                <c:pt idx="15">
                  <c:v>Atlantic</c:v>
                </c:pt>
                <c:pt idx="16">
                  <c:v>Essex</c:v>
                </c:pt>
                <c:pt idx="17">
                  <c:v>Salem</c:v>
                </c:pt>
                <c:pt idx="18">
                  <c:v>Hudson</c:v>
                </c:pt>
                <c:pt idx="19">
                  <c:v>Cape May</c:v>
                </c:pt>
                <c:pt idx="20">
                  <c:v>Cumberland</c:v>
                </c:pt>
              </c:strCache>
            </c:strRef>
          </c:cat>
          <c:val>
            <c:numRef>
              <c:f>Sheet1!$B$2:$B$22</c:f>
              <c:numCache>
                <c:formatCode>0.0%</c:formatCode>
                <c:ptCount val="21"/>
                <c:pt idx="0">
                  <c:v>5.1999999999999998E-2</c:v>
                </c:pt>
                <c:pt idx="1">
                  <c:v>5.5E-2</c:v>
                </c:pt>
                <c:pt idx="2">
                  <c:v>5.8000000000000003E-2</c:v>
                </c:pt>
                <c:pt idx="4">
                  <c:v>6.6000000000000003E-2</c:v>
                </c:pt>
                <c:pt idx="5">
                  <c:v>6.7000000000000004E-2</c:v>
                </c:pt>
                <c:pt idx="6">
                  <c:v>7.0999999999999994E-2</c:v>
                </c:pt>
                <c:pt idx="7">
                  <c:v>7.2999999999999995E-2</c:v>
                </c:pt>
                <c:pt idx="8">
                  <c:v>7.3999999999999996E-2</c:v>
                </c:pt>
                <c:pt idx="9">
                  <c:v>7.4999999999999997E-2</c:v>
                </c:pt>
                <c:pt idx="10">
                  <c:v>8.2000000000000003E-2</c:v>
                </c:pt>
                <c:pt idx="11">
                  <c:v>8.5999999999999993E-2</c:v>
                </c:pt>
                <c:pt idx="12" formatCode="General">
                  <c:v>0.09</c:v>
                </c:pt>
                <c:pt idx="13">
                  <c:v>9.5000000000000001E-2</c:v>
                </c:pt>
                <c:pt idx="14">
                  <c:v>0.10100000000000001</c:v>
                </c:pt>
                <c:pt idx="15">
                  <c:v>0.106</c:v>
                </c:pt>
                <c:pt idx="16">
                  <c:v>0.107</c:v>
                </c:pt>
                <c:pt idx="17">
                  <c:v>0.107</c:v>
                </c:pt>
                <c:pt idx="18">
                  <c:v>0.111</c:v>
                </c:pt>
                <c:pt idx="19">
                  <c:v>0.113</c:v>
                </c:pt>
                <c:pt idx="20">
                  <c:v>0.113</c:v>
                </c:pt>
              </c:numCache>
            </c:numRef>
          </c:val>
          <c:extLst>
            <c:ext xmlns:c16="http://schemas.microsoft.com/office/drawing/2014/chart" uri="{C3380CC4-5D6E-409C-BE32-E72D297353CC}">
              <c16:uniqueId val="{00000000-6B04-41B3-8E09-5A37B3148D73}"/>
            </c:ext>
          </c:extLst>
        </c:ser>
        <c:ser>
          <c:idx val="1"/>
          <c:order val="1"/>
          <c:tx>
            <c:strRef>
              <c:f>Sheet1!$C$1</c:f>
              <c:strCache>
                <c:ptCount val="1"/>
                <c:pt idx="0">
                  <c:v>County</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Somerset</c:v>
                </c:pt>
                <c:pt idx="1">
                  <c:v>Hunterdon</c:v>
                </c:pt>
                <c:pt idx="2">
                  <c:v>Morris</c:v>
                </c:pt>
                <c:pt idx="3">
                  <c:v>Sussex</c:v>
                </c:pt>
                <c:pt idx="4">
                  <c:v>Burlington</c:v>
                </c:pt>
                <c:pt idx="5">
                  <c:v>Bergen</c:v>
                </c:pt>
                <c:pt idx="6">
                  <c:v>Monmouth</c:v>
                </c:pt>
                <c:pt idx="7">
                  <c:v>Union</c:v>
                </c:pt>
                <c:pt idx="8">
                  <c:v>Middlesex</c:v>
                </c:pt>
                <c:pt idx="9">
                  <c:v>Gloucester</c:v>
                </c:pt>
                <c:pt idx="10">
                  <c:v>Mercer</c:v>
                </c:pt>
                <c:pt idx="11">
                  <c:v>Warren</c:v>
                </c:pt>
                <c:pt idx="12">
                  <c:v>Ocean</c:v>
                </c:pt>
                <c:pt idx="13">
                  <c:v>Camden</c:v>
                </c:pt>
                <c:pt idx="14">
                  <c:v>Passaic</c:v>
                </c:pt>
                <c:pt idx="15">
                  <c:v>Atlantic</c:v>
                </c:pt>
                <c:pt idx="16">
                  <c:v>Essex</c:v>
                </c:pt>
                <c:pt idx="17">
                  <c:v>Salem</c:v>
                </c:pt>
                <c:pt idx="18">
                  <c:v>Hudson</c:v>
                </c:pt>
                <c:pt idx="19">
                  <c:v>Cape May</c:v>
                </c:pt>
                <c:pt idx="20">
                  <c:v>Cumberland</c:v>
                </c:pt>
              </c:strCache>
            </c:strRef>
          </c:cat>
          <c:val>
            <c:numRef>
              <c:f>Sheet1!$C$2:$C$22</c:f>
              <c:numCache>
                <c:formatCode>General</c:formatCode>
                <c:ptCount val="21"/>
                <c:pt idx="3" formatCode="0.0%">
                  <c:v>6.5000000000000002E-2</c:v>
                </c:pt>
              </c:numCache>
            </c:numRef>
          </c:val>
          <c:extLst>
            <c:ext xmlns:c16="http://schemas.microsoft.com/office/drawing/2014/chart" uri="{C3380CC4-5D6E-409C-BE32-E72D297353CC}">
              <c16:uniqueId val="{00000001-6B04-41B3-8E09-5A37B3148D73}"/>
            </c:ext>
          </c:extLst>
        </c:ser>
        <c:ser>
          <c:idx val="2"/>
          <c:order val="2"/>
          <c:tx>
            <c:strRef>
              <c:f>Sheet1!$D$1</c:f>
              <c:strCache>
                <c:ptCount val="1"/>
                <c:pt idx="0">
                  <c:v>US avg. 10.9%</c:v>
                </c:pt>
              </c:strCache>
            </c:strRef>
          </c:tx>
          <c:spPr>
            <a:solidFill>
              <a:schemeClr val="bg1"/>
            </a:solidFill>
            <a:ln>
              <a:solidFill>
                <a:schemeClr val="bg1"/>
              </a:solidFill>
            </a:ln>
            <a:effectLst/>
          </c:spPr>
          <c:invertIfNegative val="0"/>
          <c:trendline>
            <c:name>US avg 12.5%</c:name>
            <c:spPr>
              <a:ln w="19050" cap="rnd">
                <a:solidFill>
                  <a:schemeClr val="accent3"/>
                </a:solidFill>
                <a:prstDash val="sysDot"/>
              </a:ln>
              <a:effectLst/>
            </c:spPr>
            <c:trendlineType val="linear"/>
            <c:dispRSqr val="0"/>
            <c:dispEq val="0"/>
          </c:trendline>
          <c:cat>
            <c:strRef>
              <c:f>Sheet1!$A$2:$A$22</c:f>
              <c:strCache>
                <c:ptCount val="21"/>
                <c:pt idx="0">
                  <c:v>Somerset</c:v>
                </c:pt>
                <c:pt idx="1">
                  <c:v>Hunterdon</c:v>
                </c:pt>
                <c:pt idx="2">
                  <c:v>Morris</c:v>
                </c:pt>
                <c:pt idx="3">
                  <c:v>Sussex</c:v>
                </c:pt>
                <c:pt idx="4">
                  <c:v>Burlington</c:v>
                </c:pt>
                <c:pt idx="5">
                  <c:v>Bergen</c:v>
                </c:pt>
                <c:pt idx="6">
                  <c:v>Monmouth</c:v>
                </c:pt>
                <c:pt idx="7">
                  <c:v>Union</c:v>
                </c:pt>
                <c:pt idx="8">
                  <c:v>Middlesex</c:v>
                </c:pt>
                <c:pt idx="9">
                  <c:v>Gloucester</c:v>
                </c:pt>
                <c:pt idx="10">
                  <c:v>Mercer</c:v>
                </c:pt>
                <c:pt idx="11">
                  <c:v>Warren</c:v>
                </c:pt>
                <c:pt idx="12">
                  <c:v>Ocean</c:v>
                </c:pt>
                <c:pt idx="13">
                  <c:v>Camden</c:v>
                </c:pt>
                <c:pt idx="14">
                  <c:v>Passaic</c:v>
                </c:pt>
                <c:pt idx="15">
                  <c:v>Atlantic</c:v>
                </c:pt>
                <c:pt idx="16">
                  <c:v>Essex</c:v>
                </c:pt>
                <c:pt idx="17">
                  <c:v>Salem</c:v>
                </c:pt>
                <c:pt idx="18">
                  <c:v>Hudson</c:v>
                </c:pt>
                <c:pt idx="19">
                  <c:v>Cape May</c:v>
                </c:pt>
                <c:pt idx="20">
                  <c:v>Cumberland</c:v>
                </c:pt>
              </c:strCache>
            </c:strRef>
          </c:cat>
          <c:val>
            <c:numRef>
              <c:f>Sheet1!$D$2:$D$22</c:f>
              <c:numCache>
                <c:formatCode>0.00%</c:formatCode>
                <c:ptCount val="21"/>
                <c:pt idx="0">
                  <c:v>0.109</c:v>
                </c:pt>
                <c:pt idx="1">
                  <c:v>0.109</c:v>
                </c:pt>
                <c:pt idx="2">
                  <c:v>0.109</c:v>
                </c:pt>
                <c:pt idx="3">
                  <c:v>0.109</c:v>
                </c:pt>
                <c:pt idx="4">
                  <c:v>0.109</c:v>
                </c:pt>
                <c:pt idx="5">
                  <c:v>0.109</c:v>
                </c:pt>
                <c:pt idx="6">
                  <c:v>0.109</c:v>
                </c:pt>
                <c:pt idx="7">
                  <c:v>0.109</c:v>
                </c:pt>
                <c:pt idx="8">
                  <c:v>0.109</c:v>
                </c:pt>
                <c:pt idx="9">
                  <c:v>0.109</c:v>
                </c:pt>
                <c:pt idx="10">
                  <c:v>0.109</c:v>
                </c:pt>
                <c:pt idx="11">
                  <c:v>0.109</c:v>
                </c:pt>
                <c:pt idx="12">
                  <c:v>0.109</c:v>
                </c:pt>
                <c:pt idx="13">
                  <c:v>0.109</c:v>
                </c:pt>
                <c:pt idx="14">
                  <c:v>0.109</c:v>
                </c:pt>
                <c:pt idx="15">
                  <c:v>0.109</c:v>
                </c:pt>
                <c:pt idx="16">
                  <c:v>0.109</c:v>
                </c:pt>
                <c:pt idx="17">
                  <c:v>0.109</c:v>
                </c:pt>
                <c:pt idx="18">
                  <c:v>0.109</c:v>
                </c:pt>
                <c:pt idx="19">
                  <c:v>0.109</c:v>
                </c:pt>
                <c:pt idx="20">
                  <c:v>0.109</c:v>
                </c:pt>
              </c:numCache>
            </c:numRef>
          </c:val>
          <c:extLst>
            <c:ext xmlns:c16="http://schemas.microsoft.com/office/drawing/2014/chart" uri="{C3380CC4-5D6E-409C-BE32-E72D297353CC}">
              <c16:uniqueId val="{00000002-6B04-41B3-8E09-5A37B3148D73}"/>
            </c:ext>
          </c:extLst>
        </c:ser>
        <c:ser>
          <c:idx val="3"/>
          <c:order val="3"/>
          <c:tx>
            <c:strRef>
              <c:f>Sheet1!$E$1</c:f>
              <c:strCache>
                <c:ptCount val="1"/>
                <c:pt idx="0">
                  <c:v>NJ avg. 8.6%</c:v>
                </c:pt>
              </c:strCache>
            </c:strRef>
          </c:tx>
          <c:spPr>
            <a:solidFill>
              <a:schemeClr val="bg1"/>
            </a:solidFill>
            <a:ln>
              <a:noFill/>
            </a:ln>
            <a:effectLst/>
          </c:spPr>
          <c:invertIfNegative val="0"/>
          <c:trendline>
            <c:name>NJ avg 9.6%</c:name>
            <c:spPr>
              <a:ln w="19050" cap="rnd">
                <a:solidFill>
                  <a:schemeClr val="accent4"/>
                </a:solidFill>
                <a:prstDash val="sysDot"/>
              </a:ln>
              <a:effectLst/>
            </c:spPr>
            <c:trendlineType val="linear"/>
            <c:dispRSqr val="0"/>
            <c:dispEq val="0"/>
          </c:trendline>
          <c:cat>
            <c:strRef>
              <c:f>Sheet1!$A$2:$A$22</c:f>
              <c:strCache>
                <c:ptCount val="21"/>
                <c:pt idx="0">
                  <c:v>Somerset</c:v>
                </c:pt>
                <c:pt idx="1">
                  <c:v>Hunterdon</c:v>
                </c:pt>
                <c:pt idx="2">
                  <c:v>Morris</c:v>
                </c:pt>
                <c:pt idx="3">
                  <c:v>Sussex</c:v>
                </c:pt>
                <c:pt idx="4">
                  <c:v>Burlington</c:v>
                </c:pt>
                <c:pt idx="5">
                  <c:v>Bergen</c:v>
                </c:pt>
                <c:pt idx="6">
                  <c:v>Monmouth</c:v>
                </c:pt>
                <c:pt idx="7">
                  <c:v>Union</c:v>
                </c:pt>
                <c:pt idx="8">
                  <c:v>Middlesex</c:v>
                </c:pt>
                <c:pt idx="9">
                  <c:v>Gloucester</c:v>
                </c:pt>
                <c:pt idx="10">
                  <c:v>Mercer</c:v>
                </c:pt>
                <c:pt idx="11">
                  <c:v>Warren</c:v>
                </c:pt>
                <c:pt idx="12">
                  <c:v>Ocean</c:v>
                </c:pt>
                <c:pt idx="13">
                  <c:v>Camden</c:v>
                </c:pt>
                <c:pt idx="14">
                  <c:v>Passaic</c:v>
                </c:pt>
                <c:pt idx="15">
                  <c:v>Atlantic</c:v>
                </c:pt>
                <c:pt idx="16">
                  <c:v>Essex</c:v>
                </c:pt>
                <c:pt idx="17">
                  <c:v>Salem</c:v>
                </c:pt>
                <c:pt idx="18">
                  <c:v>Hudson</c:v>
                </c:pt>
                <c:pt idx="19">
                  <c:v>Cape May</c:v>
                </c:pt>
                <c:pt idx="20">
                  <c:v>Cumberland</c:v>
                </c:pt>
              </c:strCache>
            </c:strRef>
          </c:cat>
          <c:val>
            <c:numRef>
              <c:f>Sheet1!$E$2:$E$22</c:f>
              <c:numCache>
                <c:formatCode>0.00%</c:formatCode>
                <c:ptCount val="21"/>
                <c:pt idx="0">
                  <c:v>8.5999999999999993E-2</c:v>
                </c:pt>
                <c:pt idx="1">
                  <c:v>8.5999999999999993E-2</c:v>
                </c:pt>
                <c:pt idx="2">
                  <c:v>8.5999999999999993E-2</c:v>
                </c:pt>
                <c:pt idx="3">
                  <c:v>8.5999999999999993E-2</c:v>
                </c:pt>
                <c:pt idx="4">
                  <c:v>8.5999999999999993E-2</c:v>
                </c:pt>
                <c:pt idx="5">
                  <c:v>8.5999999999999993E-2</c:v>
                </c:pt>
                <c:pt idx="6">
                  <c:v>8.5999999999999993E-2</c:v>
                </c:pt>
                <c:pt idx="7">
                  <c:v>8.5999999999999993E-2</c:v>
                </c:pt>
                <c:pt idx="8">
                  <c:v>8.5999999999999993E-2</c:v>
                </c:pt>
                <c:pt idx="9">
                  <c:v>8.5999999999999993E-2</c:v>
                </c:pt>
                <c:pt idx="10">
                  <c:v>8.5999999999999993E-2</c:v>
                </c:pt>
                <c:pt idx="11">
                  <c:v>8.5999999999999993E-2</c:v>
                </c:pt>
                <c:pt idx="12">
                  <c:v>8.5999999999999993E-2</c:v>
                </c:pt>
                <c:pt idx="13">
                  <c:v>8.5999999999999993E-2</c:v>
                </c:pt>
                <c:pt idx="14">
                  <c:v>8.5999999999999993E-2</c:v>
                </c:pt>
                <c:pt idx="15">
                  <c:v>8.5999999999999993E-2</c:v>
                </c:pt>
                <c:pt idx="16">
                  <c:v>8.5999999999999993E-2</c:v>
                </c:pt>
                <c:pt idx="17">
                  <c:v>8.5999999999999993E-2</c:v>
                </c:pt>
                <c:pt idx="18">
                  <c:v>8.5999999999999993E-2</c:v>
                </c:pt>
                <c:pt idx="19">
                  <c:v>8.5999999999999993E-2</c:v>
                </c:pt>
                <c:pt idx="20">
                  <c:v>8.5999999999999993E-2</c:v>
                </c:pt>
              </c:numCache>
            </c:numRef>
          </c:val>
          <c:extLst>
            <c:ext xmlns:c16="http://schemas.microsoft.com/office/drawing/2014/chart" uri="{C3380CC4-5D6E-409C-BE32-E72D297353CC}">
              <c16:uniqueId val="{00000004-6B04-41B3-8E09-5A37B3148D73}"/>
            </c:ext>
          </c:extLst>
        </c:ser>
        <c:dLbls>
          <c:showLegendKey val="0"/>
          <c:showVal val="0"/>
          <c:showCatName val="0"/>
          <c:showSerName val="0"/>
          <c:showPercent val="0"/>
          <c:showBubbleSize val="0"/>
        </c:dLbls>
        <c:gapWidth val="182"/>
        <c:axId val="344572784"/>
        <c:axId val="344573176"/>
      </c:barChart>
      <c:catAx>
        <c:axId val="34457278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573176"/>
        <c:crosses val="autoZero"/>
        <c:auto val="1"/>
        <c:lblAlgn val="ctr"/>
        <c:lblOffset val="100"/>
        <c:noMultiLvlLbl val="0"/>
      </c:catAx>
      <c:valAx>
        <c:axId val="344573176"/>
        <c:scaling>
          <c:orientation val="minMax"/>
        </c:scaling>
        <c:delete val="1"/>
        <c:axPos val="b"/>
        <c:numFmt formatCode="0.0%" sourceLinked="1"/>
        <c:majorTickMark val="none"/>
        <c:minorTickMark val="none"/>
        <c:tickLblPos val="nextTo"/>
        <c:crossAx val="344572784"/>
        <c:crosses val="autoZero"/>
        <c:crossBetween val="between"/>
      </c:valAx>
      <c:spPr>
        <a:noFill/>
        <a:ln>
          <a:noFill/>
        </a:ln>
        <a:effectLst/>
      </c:spPr>
    </c:plotArea>
    <c:legend>
      <c:legendPos val="b"/>
      <c:legendEntry>
        <c:idx val="2"/>
        <c:delete val="1"/>
      </c:legendEntry>
      <c:legendEntry>
        <c:idx val="3"/>
        <c:delete val="1"/>
      </c:legendEntry>
      <c:legendEntry>
        <c:idx val="4"/>
        <c:delete val="1"/>
      </c:legendEntry>
      <c:legendEntry>
        <c:idx val="5"/>
        <c:delete val="1"/>
      </c:legendEntry>
      <c:layout>
        <c:manualLayout>
          <c:xMode val="edge"/>
          <c:yMode val="edge"/>
          <c:x val="0.59667334809934891"/>
          <c:y val="0.89289010069811303"/>
          <c:w val="0.40255720964566927"/>
          <c:h val="4.7962349411764922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food insecurity</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Sheet1!$A$2:$A$3</c:f>
              <c:numCache>
                <c:formatCode>General</c:formatCode>
                <c:ptCount val="2"/>
                <c:pt idx="0">
                  <c:v>2018</c:v>
                </c:pt>
                <c:pt idx="1">
                  <c:v>2019</c:v>
                </c:pt>
              </c:numCache>
            </c:numRef>
          </c:cat>
          <c:val>
            <c:numRef>
              <c:f>Sheet1!$B$2:$B$3</c:f>
              <c:numCache>
                <c:formatCode>0.0%</c:formatCode>
                <c:ptCount val="2"/>
                <c:pt idx="0">
                  <c:v>6.4000000000000001E-2</c:v>
                </c:pt>
                <c:pt idx="1">
                  <c:v>6.5000000000000002E-2</c:v>
                </c:pt>
              </c:numCache>
            </c:numRef>
          </c:val>
          <c:smooth val="0"/>
          <c:extLst>
            <c:ext xmlns:c16="http://schemas.microsoft.com/office/drawing/2014/chart" uri="{C3380CC4-5D6E-409C-BE32-E72D297353CC}">
              <c16:uniqueId val="{00000000-5FDF-431D-BAE4-16CB1CB28D49}"/>
            </c:ext>
          </c:extLst>
        </c:ser>
        <c:dLbls>
          <c:showLegendKey val="0"/>
          <c:showVal val="0"/>
          <c:showCatName val="0"/>
          <c:showSerName val="0"/>
          <c:showPercent val="0"/>
          <c:showBubbleSize val="0"/>
        </c:dLbls>
        <c:marker val="1"/>
        <c:smooth val="0"/>
        <c:axId val="343887712"/>
        <c:axId val="343888104"/>
      </c:lineChart>
      <c:catAx>
        <c:axId val="34388771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95000"/>
                    <a:lumOff val="5000"/>
                  </a:schemeClr>
                </a:solidFill>
                <a:latin typeface="Franklin Gothic Medium" panose="020B0603020102020204" pitchFamily="34" charset="0"/>
                <a:ea typeface="+mn-ea"/>
                <a:cs typeface="+mn-cs"/>
              </a:defRPr>
            </a:pPr>
            <a:endParaRPr lang="en-US"/>
          </a:p>
        </c:txPr>
        <c:crossAx val="343888104"/>
        <c:crosses val="autoZero"/>
        <c:auto val="1"/>
        <c:lblAlgn val="ctr"/>
        <c:lblOffset val="100"/>
        <c:noMultiLvlLbl val="0"/>
      </c:catAx>
      <c:valAx>
        <c:axId val="343888104"/>
        <c:scaling>
          <c:orientation val="minMax"/>
          <c:max val="8.0000000000000016E-2"/>
          <c:min val="5.000000000000001E-2"/>
        </c:scaling>
        <c:delete val="1"/>
        <c:axPos val="l"/>
        <c:numFmt formatCode="0.0%" sourceLinked="1"/>
        <c:majorTickMark val="out"/>
        <c:minorTickMark val="none"/>
        <c:tickLblPos val="nextTo"/>
        <c:crossAx val="34388771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6349164808156211E-2"/>
          <c:y val="6.931305557506362E-2"/>
          <c:w val="0.91052944790860679"/>
          <c:h val="0.71046591961533778"/>
        </c:manualLayout>
      </c:layout>
      <c:lineChart>
        <c:grouping val="standard"/>
        <c:varyColors val="0"/>
        <c:ser>
          <c:idx val="2"/>
          <c:order val="0"/>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Sheet1!$A$1:$E$1</c:f>
              <c:strCache>
                <c:ptCount val="5"/>
                <c:pt idx="0">
                  <c:v>2015</c:v>
                </c:pt>
                <c:pt idx="1">
                  <c:v>2016</c:v>
                </c:pt>
                <c:pt idx="2">
                  <c:v>2017</c:v>
                </c:pt>
                <c:pt idx="3">
                  <c:v>2018</c:v>
                </c:pt>
                <c:pt idx="4">
                  <c:v>2019</c:v>
                </c:pt>
              </c:strCache>
            </c:strRef>
          </c:cat>
          <c:val>
            <c:numRef>
              <c:f>Sheet1!$A$2:$E$2</c:f>
              <c:numCache>
                <c:formatCode>_(* #,##0_);_(* \(#,##0\);_(* "-"??_);_(@_)</c:formatCode>
                <c:ptCount val="5"/>
                <c:pt idx="0">
                  <c:v>864</c:v>
                </c:pt>
                <c:pt idx="1">
                  <c:v>866</c:v>
                </c:pt>
                <c:pt idx="2">
                  <c:v>789</c:v>
                </c:pt>
                <c:pt idx="3">
                  <c:v>734</c:v>
                </c:pt>
                <c:pt idx="4">
                  <c:v>782</c:v>
                </c:pt>
              </c:numCache>
            </c:numRef>
          </c:val>
          <c:smooth val="0"/>
          <c:extLst>
            <c:ext xmlns:c16="http://schemas.microsoft.com/office/drawing/2014/chart" uri="{C3380CC4-5D6E-409C-BE32-E72D297353CC}">
              <c16:uniqueId val="{00000001-EB54-47DF-8BCB-FF60E67D1CE0}"/>
            </c:ext>
          </c:extLst>
        </c:ser>
        <c:dLbls>
          <c:showLegendKey val="0"/>
          <c:showVal val="0"/>
          <c:showCatName val="0"/>
          <c:showSerName val="0"/>
          <c:showPercent val="0"/>
          <c:showBubbleSize val="0"/>
        </c:dLbls>
        <c:marker val="1"/>
        <c:smooth val="0"/>
        <c:axId val="344435928"/>
        <c:axId val="344436320"/>
      </c:lineChart>
      <c:catAx>
        <c:axId val="34443592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436320"/>
        <c:crosses val="autoZero"/>
        <c:auto val="1"/>
        <c:lblAlgn val="ctr"/>
        <c:lblOffset val="100"/>
        <c:noMultiLvlLbl val="0"/>
      </c:catAx>
      <c:valAx>
        <c:axId val="344436320"/>
        <c:scaling>
          <c:orientation val="minMax"/>
        </c:scaling>
        <c:delete val="0"/>
        <c:axPos val="l"/>
        <c:numFmt formatCode="_(* #,##0_);_(* \(#,##0\);_(* &quot;-&quot;??_);_(@_)"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435928"/>
        <c:crosses val="autoZero"/>
        <c:crossBetween val="between"/>
      </c:valAx>
      <c:spPr>
        <a:noFill/>
        <a:ln w="25400">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barChart>
        <c:barDir val="col"/>
        <c:grouping val="clustered"/>
        <c:varyColors val="0"/>
        <c:ser>
          <c:idx val="0"/>
          <c:order val="0"/>
          <c:tx>
            <c:strRef>
              <c:f>Sheet1!$A$2</c:f>
              <c:strCache>
                <c:ptCount val="1"/>
                <c:pt idx="0">
                  <c:v>Sussex</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strRef>
              <c:f>Sheet1!$B$1:$H$1</c:f>
              <c:strCache>
                <c:ptCount val="7"/>
                <c:pt idx="0">
                  <c:v>White</c:v>
                </c:pt>
                <c:pt idx="1">
                  <c:v>Black/ African American</c:v>
                </c:pt>
                <c:pt idx="2">
                  <c:v>American Indian/ Alaska Native</c:v>
                </c:pt>
                <c:pt idx="3">
                  <c:v>Asian</c:v>
                </c:pt>
                <c:pt idx="4">
                  <c:v>Native Hawaiian/ Other PI</c:v>
                </c:pt>
                <c:pt idx="5">
                  <c:v>Other</c:v>
                </c:pt>
                <c:pt idx="6">
                  <c:v>Hispanic/ Latino</c:v>
                </c:pt>
              </c:strCache>
            </c:strRef>
          </c:cat>
          <c:val>
            <c:numRef>
              <c:f>Sheet1!$B$2:$H$2</c:f>
              <c:numCache>
                <c:formatCode>0%</c:formatCode>
                <c:ptCount val="7"/>
                <c:pt idx="0">
                  <c:v>0.95099999999999996</c:v>
                </c:pt>
                <c:pt idx="1">
                  <c:v>3.1E-2</c:v>
                </c:pt>
                <c:pt idx="2">
                  <c:v>2E-3</c:v>
                </c:pt>
                <c:pt idx="3">
                  <c:v>2.9000000000000001E-2</c:v>
                </c:pt>
                <c:pt idx="4">
                  <c:v>0</c:v>
                </c:pt>
                <c:pt idx="5">
                  <c:v>8.9999999999999993E-3</c:v>
                </c:pt>
                <c:pt idx="6">
                  <c:v>9.1999999999999998E-2</c:v>
                </c:pt>
              </c:numCache>
            </c:numRef>
          </c:val>
          <c:extLst>
            <c:ext xmlns:c16="http://schemas.microsoft.com/office/drawing/2014/chart" uri="{C3380CC4-5D6E-409C-BE32-E72D297353CC}">
              <c16:uniqueId val="{00000000-4EE0-4DB6-B3DC-1B4C57B2B304}"/>
            </c:ext>
          </c:extLst>
        </c:ser>
        <c:ser>
          <c:idx val="1"/>
          <c:order val="1"/>
          <c:tx>
            <c:strRef>
              <c:f>Sheet1!$A$3</c:f>
              <c:strCache>
                <c:ptCount val="1"/>
                <c:pt idx="0">
                  <c:v>New Jersey</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strRef>
              <c:f>Sheet1!$B$1:$H$1</c:f>
              <c:strCache>
                <c:ptCount val="7"/>
                <c:pt idx="0">
                  <c:v>White</c:v>
                </c:pt>
                <c:pt idx="1">
                  <c:v>Black/ African American</c:v>
                </c:pt>
                <c:pt idx="2">
                  <c:v>American Indian/ Alaska Native</c:v>
                </c:pt>
                <c:pt idx="3">
                  <c:v>Asian</c:v>
                </c:pt>
                <c:pt idx="4">
                  <c:v>Native Hawaiian/ Other PI</c:v>
                </c:pt>
                <c:pt idx="5">
                  <c:v>Other</c:v>
                </c:pt>
                <c:pt idx="6">
                  <c:v>Hispanic/ Latino</c:v>
                </c:pt>
              </c:strCache>
            </c:strRef>
          </c:cat>
          <c:val>
            <c:numRef>
              <c:f>Sheet1!$B$3:$H$3</c:f>
              <c:numCache>
                <c:formatCode>0%</c:formatCode>
                <c:ptCount val="7"/>
                <c:pt idx="0">
                  <c:v>0.69499999999999995</c:v>
                </c:pt>
                <c:pt idx="1">
                  <c:v>0.151</c:v>
                </c:pt>
                <c:pt idx="2">
                  <c:v>6.0000000000000001E-3</c:v>
                </c:pt>
                <c:pt idx="3">
                  <c:v>0.107</c:v>
                </c:pt>
                <c:pt idx="4">
                  <c:v>1E-3</c:v>
                </c:pt>
                <c:pt idx="5">
                  <c:v>7.0999999999999994E-2</c:v>
                </c:pt>
                <c:pt idx="6">
                  <c:v>0.20899999999999999</c:v>
                </c:pt>
              </c:numCache>
            </c:numRef>
          </c:val>
          <c:extLst>
            <c:ext xmlns:c16="http://schemas.microsoft.com/office/drawing/2014/chart" uri="{C3380CC4-5D6E-409C-BE32-E72D297353CC}">
              <c16:uniqueId val="{00000001-4EE0-4DB6-B3DC-1B4C57B2B304}"/>
            </c:ext>
          </c:extLst>
        </c:ser>
        <c:dLbls>
          <c:showLegendKey val="0"/>
          <c:showVal val="0"/>
          <c:showCatName val="0"/>
          <c:showSerName val="0"/>
          <c:showPercent val="0"/>
          <c:showBubbleSize val="0"/>
        </c:dLbls>
        <c:gapWidth val="100"/>
        <c:overlap val="-24"/>
        <c:axId val="339281288"/>
        <c:axId val="160337472"/>
      </c:barChart>
      <c:catAx>
        <c:axId val="339281288"/>
        <c:scaling>
          <c:orientation val="minMax"/>
        </c:scaling>
        <c:delete val="0"/>
        <c:axPos val="b"/>
        <c:numFmt formatCode="General" sourceLinked="1"/>
        <c:majorTickMark val="none"/>
        <c:minorTickMark val="none"/>
        <c:tickLblPos val="nextTo"/>
        <c:spPr>
          <a:noFill/>
          <a:ln w="9525" cap="flat" cmpd="sng" algn="ctr">
            <a:solidFill>
              <a:schemeClr val="tx2">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160337472"/>
        <c:crosses val="autoZero"/>
        <c:auto val="1"/>
        <c:lblAlgn val="ctr"/>
        <c:lblOffset val="100"/>
        <c:noMultiLvlLbl val="0"/>
      </c:catAx>
      <c:valAx>
        <c:axId val="160337472"/>
        <c:scaling>
          <c:orientation val="minMax"/>
          <c:max val="1"/>
        </c:scaling>
        <c:delete val="1"/>
        <c:axPos val="l"/>
        <c:numFmt formatCode="0%" sourceLinked="1"/>
        <c:majorTickMark val="none"/>
        <c:minorTickMark val="none"/>
        <c:tickLblPos val="nextTo"/>
        <c:crossAx val="339281288"/>
        <c:crosses val="autoZero"/>
        <c:crossBetween val="between"/>
      </c:valAx>
      <c:spPr>
        <a:noFill/>
        <a:ln>
          <a:noFill/>
        </a:ln>
        <a:effectLst/>
      </c:spPr>
    </c:plotArea>
    <c:legend>
      <c:legendPos val="b"/>
      <c:layout>
        <c:manualLayout>
          <c:xMode val="edge"/>
          <c:yMode val="edge"/>
          <c:x val="0.73494512795275579"/>
          <c:y val="4.9214272898599025E-2"/>
          <c:w val="0.17056742125984253"/>
          <c:h val="3.8794052743309583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Sheet1!$A$1:$E$1</c:f>
              <c:strCache>
                <c:ptCount val="5"/>
                <c:pt idx="0">
                  <c:v>2015-16</c:v>
                </c:pt>
                <c:pt idx="1">
                  <c:v>2016-17</c:v>
                </c:pt>
                <c:pt idx="2">
                  <c:v>2017-18</c:v>
                </c:pt>
                <c:pt idx="3">
                  <c:v>2018-19</c:v>
                </c:pt>
                <c:pt idx="4">
                  <c:v>2019-20</c:v>
                </c:pt>
              </c:strCache>
            </c:strRef>
          </c:cat>
          <c:val>
            <c:numRef>
              <c:f>Sheet1!$A$2:$E$2</c:f>
              <c:numCache>
                <c:formatCode>#,##0</c:formatCode>
                <c:ptCount val="5"/>
                <c:pt idx="0">
                  <c:v>2350</c:v>
                </c:pt>
                <c:pt idx="1">
                  <c:v>2239</c:v>
                </c:pt>
                <c:pt idx="2">
                  <c:v>2126</c:v>
                </c:pt>
                <c:pt idx="3">
                  <c:v>2109</c:v>
                </c:pt>
                <c:pt idx="4">
                  <c:v>2185</c:v>
                </c:pt>
              </c:numCache>
            </c:numRef>
          </c:val>
          <c:smooth val="0"/>
          <c:extLst>
            <c:ext xmlns:c16="http://schemas.microsoft.com/office/drawing/2014/chart" uri="{C3380CC4-5D6E-409C-BE32-E72D297353CC}">
              <c16:uniqueId val="{00000000-C5C2-49CC-AC23-912B9F1E77EB}"/>
            </c:ext>
          </c:extLst>
        </c:ser>
        <c:dLbls>
          <c:showLegendKey val="0"/>
          <c:showVal val="0"/>
          <c:showCatName val="0"/>
          <c:showSerName val="0"/>
          <c:showPercent val="0"/>
          <c:showBubbleSize val="0"/>
        </c:dLbls>
        <c:marker val="1"/>
        <c:smooth val="0"/>
        <c:axId val="344437104"/>
        <c:axId val="344437496"/>
      </c:lineChart>
      <c:catAx>
        <c:axId val="3444371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437496"/>
        <c:crosses val="autoZero"/>
        <c:auto val="1"/>
        <c:lblAlgn val="ctr"/>
        <c:lblOffset val="100"/>
        <c:noMultiLvlLbl val="0"/>
      </c:catAx>
      <c:valAx>
        <c:axId val="344437496"/>
        <c:scaling>
          <c:orientation val="minMax"/>
        </c:scaling>
        <c:delete val="0"/>
        <c:axPos val="l"/>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43710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7701514264161132E-2"/>
          <c:y val="4.5591674429207037E-2"/>
          <c:w val="0.90544052578362488"/>
          <c:h val="0.74798431919941244"/>
        </c:manualLayout>
      </c:layout>
      <c:lineChart>
        <c:grouping val="standard"/>
        <c:varyColors val="0"/>
        <c:ser>
          <c:idx val="0"/>
          <c:order val="0"/>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Sheet1!$A$1:$E$1</c:f>
              <c:strCache>
                <c:ptCount val="5"/>
                <c:pt idx="0">
                  <c:v>2016</c:v>
                </c:pt>
                <c:pt idx="1">
                  <c:v>2017</c:v>
                </c:pt>
                <c:pt idx="2">
                  <c:v>2018</c:v>
                </c:pt>
                <c:pt idx="3">
                  <c:v>2019</c:v>
                </c:pt>
                <c:pt idx="4">
                  <c:v>2020</c:v>
                </c:pt>
              </c:strCache>
            </c:strRef>
          </c:cat>
          <c:val>
            <c:numRef>
              <c:f>Sheet1!$A$2:$E$2</c:f>
              <c:numCache>
                <c:formatCode>#,##0</c:formatCode>
                <c:ptCount val="5"/>
                <c:pt idx="0">
                  <c:v>1585</c:v>
                </c:pt>
                <c:pt idx="1">
                  <c:v>1521</c:v>
                </c:pt>
                <c:pt idx="2">
                  <c:v>1417</c:v>
                </c:pt>
                <c:pt idx="3">
                  <c:v>1298</c:v>
                </c:pt>
                <c:pt idx="4">
                  <c:v>1500</c:v>
                </c:pt>
              </c:numCache>
            </c:numRef>
          </c:val>
          <c:smooth val="0"/>
          <c:extLst>
            <c:ext xmlns:c16="http://schemas.microsoft.com/office/drawing/2014/chart" uri="{C3380CC4-5D6E-409C-BE32-E72D297353CC}">
              <c16:uniqueId val="{00000012-626F-46FC-AC93-00998AC4957B}"/>
            </c:ext>
          </c:extLst>
        </c:ser>
        <c:dLbls>
          <c:showLegendKey val="0"/>
          <c:showVal val="0"/>
          <c:showCatName val="0"/>
          <c:showSerName val="0"/>
          <c:showPercent val="0"/>
          <c:showBubbleSize val="0"/>
        </c:dLbls>
        <c:marker val="1"/>
        <c:smooth val="0"/>
        <c:axId val="344438280"/>
        <c:axId val="344438672"/>
      </c:lineChart>
      <c:catAx>
        <c:axId val="34443828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438672"/>
        <c:crosses val="autoZero"/>
        <c:auto val="1"/>
        <c:lblAlgn val="ctr"/>
        <c:lblOffset val="100"/>
        <c:noMultiLvlLbl val="0"/>
      </c:catAx>
      <c:valAx>
        <c:axId val="344438672"/>
        <c:scaling>
          <c:orientation val="minMax"/>
        </c:scaling>
        <c:delete val="0"/>
        <c:axPos val="l"/>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43828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Sheet1!$A$2</c:f>
              <c:strCache>
                <c:ptCount val="1"/>
                <c:pt idx="0">
                  <c:v>Lowest Median Cost in NJ</c:v>
                </c:pt>
              </c:strCache>
            </c:strRef>
          </c:tx>
          <c:spPr>
            <a:pattFill prst="ltDnDiag">
              <a:fgClr>
                <a:schemeClr val="tx1"/>
              </a:fgClr>
              <a:bgClr>
                <a:schemeClr val="bg1"/>
              </a:bgClr>
            </a:patt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Sheet1!$B$1:$D$1</c:f>
              <c:strCache>
                <c:ptCount val="3"/>
                <c:pt idx="0">
                  <c:v>Infant</c:v>
                </c:pt>
                <c:pt idx="1">
                  <c:v>Toddler</c:v>
                </c:pt>
                <c:pt idx="2">
                  <c:v>PreK </c:v>
                </c:pt>
              </c:strCache>
            </c:strRef>
          </c:cat>
          <c:val>
            <c:numRef>
              <c:f>Sheet1!$B$2:$D$2</c:f>
              <c:numCache>
                <c:formatCode>"$"#,##0_);[Red]\("$"#,##0\)</c:formatCode>
                <c:ptCount val="3"/>
                <c:pt idx="0">
                  <c:v>700</c:v>
                </c:pt>
                <c:pt idx="1">
                  <c:v>700</c:v>
                </c:pt>
                <c:pt idx="2">
                  <c:v>700</c:v>
                </c:pt>
              </c:numCache>
            </c:numRef>
          </c:val>
          <c:extLst>
            <c:ext xmlns:c16="http://schemas.microsoft.com/office/drawing/2014/chart" uri="{C3380CC4-5D6E-409C-BE32-E72D297353CC}">
              <c16:uniqueId val="{00000000-0819-4204-AF60-A99B135F4AA2}"/>
            </c:ext>
          </c:extLst>
        </c:ser>
        <c:ser>
          <c:idx val="1"/>
          <c:order val="1"/>
          <c:tx>
            <c:strRef>
              <c:f>Sheet1!$A$3</c:f>
              <c:strCache>
                <c:ptCount val="1"/>
                <c:pt idx="0">
                  <c:v>Sussex</c:v>
                </c:pt>
              </c:strCache>
            </c:strRef>
          </c:tx>
          <c:spPr>
            <a:solidFill>
              <a:srgbClr val="C00000"/>
            </a:solidFill>
            <a:ln>
              <a:solidFill>
                <a:schemeClr val="tx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Sheet1!$B$1:$D$1</c:f>
              <c:strCache>
                <c:ptCount val="3"/>
                <c:pt idx="0">
                  <c:v>Infant</c:v>
                </c:pt>
                <c:pt idx="1">
                  <c:v>Toddler</c:v>
                </c:pt>
                <c:pt idx="2">
                  <c:v>PreK </c:v>
                </c:pt>
              </c:strCache>
            </c:strRef>
          </c:cat>
          <c:val>
            <c:numRef>
              <c:f>Sheet1!$B$3:$D$3</c:f>
              <c:numCache>
                <c:formatCode>"$"#,##0_);[Red]\("$"#,##0\)</c:formatCode>
                <c:ptCount val="3"/>
                <c:pt idx="0">
                  <c:v>956.25</c:v>
                </c:pt>
                <c:pt idx="1">
                  <c:v>910</c:v>
                </c:pt>
                <c:pt idx="2">
                  <c:v>800</c:v>
                </c:pt>
              </c:numCache>
            </c:numRef>
          </c:val>
          <c:extLst>
            <c:ext xmlns:c16="http://schemas.microsoft.com/office/drawing/2014/chart" uri="{C3380CC4-5D6E-409C-BE32-E72D297353CC}">
              <c16:uniqueId val="{00000001-0819-4204-AF60-A99B135F4AA2}"/>
            </c:ext>
          </c:extLst>
        </c:ser>
        <c:ser>
          <c:idx val="2"/>
          <c:order val="2"/>
          <c:tx>
            <c:strRef>
              <c:f>Sheet1!$A$4</c:f>
              <c:strCache>
                <c:ptCount val="1"/>
                <c:pt idx="0">
                  <c:v>Highest Median Cost in NJ</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Sheet1!$B$1:$D$1</c:f>
              <c:strCache>
                <c:ptCount val="3"/>
                <c:pt idx="0">
                  <c:v>Infant</c:v>
                </c:pt>
                <c:pt idx="1">
                  <c:v>Toddler</c:v>
                </c:pt>
                <c:pt idx="2">
                  <c:v>PreK </c:v>
                </c:pt>
              </c:strCache>
            </c:strRef>
          </c:cat>
          <c:val>
            <c:numRef>
              <c:f>Sheet1!$B$4:$D$4</c:f>
              <c:numCache>
                <c:formatCode>"$"#,##0_);[Red]\("$"#,##0\)</c:formatCode>
                <c:ptCount val="3"/>
                <c:pt idx="0">
                  <c:v>1420</c:v>
                </c:pt>
                <c:pt idx="1">
                  <c:v>1443</c:v>
                </c:pt>
                <c:pt idx="2">
                  <c:v>1025</c:v>
                </c:pt>
              </c:numCache>
            </c:numRef>
          </c:val>
          <c:extLst>
            <c:ext xmlns:c16="http://schemas.microsoft.com/office/drawing/2014/chart" uri="{C3380CC4-5D6E-409C-BE32-E72D297353CC}">
              <c16:uniqueId val="{00000002-0819-4204-AF60-A99B135F4AA2}"/>
            </c:ext>
          </c:extLst>
        </c:ser>
        <c:dLbls>
          <c:showLegendKey val="0"/>
          <c:showVal val="0"/>
          <c:showCatName val="0"/>
          <c:showSerName val="0"/>
          <c:showPercent val="0"/>
          <c:showBubbleSize val="0"/>
        </c:dLbls>
        <c:gapWidth val="219"/>
        <c:axId val="344439456"/>
        <c:axId val="344954008"/>
      </c:barChart>
      <c:catAx>
        <c:axId val="34443945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44954008"/>
        <c:crosses val="autoZero"/>
        <c:auto val="1"/>
        <c:lblAlgn val="ctr"/>
        <c:lblOffset val="100"/>
        <c:noMultiLvlLbl val="0"/>
      </c:catAx>
      <c:valAx>
        <c:axId val="344954008"/>
        <c:scaling>
          <c:orientation val="minMax"/>
        </c:scaling>
        <c:delete val="0"/>
        <c:axPos val="l"/>
        <c:majorGridlines>
          <c:spPr>
            <a:ln w="9525" cap="flat" cmpd="sng" algn="ctr">
              <a:solidFill>
                <a:schemeClr val="tx1">
                  <a:lumMod val="15000"/>
                  <a:lumOff val="85000"/>
                </a:schemeClr>
              </a:solidFill>
              <a:round/>
            </a:ln>
            <a:effectLst/>
          </c:spPr>
        </c:majorGridlines>
        <c:numFmt formatCode="&quot;$&quot;#,##0_);[Red]\(&quot;$&quot;#,##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4443945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Infant County Copy</c:v>
                </c:pt>
              </c:strCache>
            </c:strRef>
          </c:tx>
          <c:spPr>
            <a:solidFill>
              <a:srgbClr val="FFFF00"/>
            </a:solidFill>
            <a:ln>
              <a:noFill/>
            </a:ln>
            <a:effectLst/>
          </c:spPr>
          <c:invertIfNegative val="0"/>
          <c:cat>
            <c:strRef>
              <c:f>Sheet1!$A$2:$A$23</c:f>
              <c:strCache>
                <c:ptCount val="22"/>
                <c:pt idx="0">
                  <c:v>Cumberland</c:v>
                </c:pt>
                <c:pt idx="1">
                  <c:v>Atlantic</c:v>
                </c:pt>
                <c:pt idx="2">
                  <c:v>Essex</c:v>
                </c:pt>
                <c:pt idx="3">
                  <c:v>Salem</c:v>
                </c:pt>
                <c:pt idx="4">
                  <c:v>Cape May</c:v>
                </c:pt>
                <c:pt idx="5">
                  <c:v>Camden</c:v>
                </c:pt>
                <c:pt idx="6">
                  <c:v>Ocean</c:v>
                </c:pt>
                <c:pt idx="7">
                  <c:v>Passaic </c:v>
                </c:pt>
                <c:pt idx="8">
                  <c:v>Hudson</c:v>
                </c:pt>
                <c:pt idx="9">
                  <c:v>Mercer</c:v>
                </c:pt>
                <c:pt idx="10">
                  <c:v>Union</c:v>
                </c:pt>
                <c:pt idx="11">
                  <c:v>Warren</c:v>
                </c:pt>
                <c:pt idx="12">
                  <c:v>Burlington</c:v>
                </c:pt>
                <c:pt idx="13">
                  <c:v>Gloucester</c:v>
                </c:pt>
                <c:pt idx="14">
                  <c:v>Middlesex</c:v>
                </c:pt>
                <c:pt idx="15">
                  <c:v>Sussex</c:v>
                </c:pt>
                <c:pt idx="16">
                  <c:v>Monmouth</c:v>
                </c:pt>
                <c:pt idx="17">
                  <c:v>Bergen</c:v>
                </c:pt>
                <c:pt idx="18">
                  <c:v>Somerset</c:v>
                </c:pt>
                <c:pt idx="19">
                  <c:v>Hunterdon </c:v>
                </c:pt>
                <c:pt idx="20">
                  <c:v>Morris</c:v>
                </c:pt>
                <c:pt idx="21">
                  <c:v>NJ Average</c:v>
                </c:pt>
              </c:strCache>
            </c:strRef>
          </c:cat>
          <c:val>
            <c:numRef>
              <c:f>Sheet1!$B$2:$B$23</c:f>
              <c:numCache>
                <c:formatCode>General</c:formatCode>
                <c:ptCount val="22"/>
                <c:pt idx="15">
                  <c:v>956.25</c:v>
                </c:pt>
              </c:numCache>
            </c:numRef>
          </c:val>
          <c:extLst>
            <c:ext xmlns:c16="http://schemas.microsoft.com/office/drawing/2014/chart" uri="{C3380CC4-5D6E-409C-BE32-E72D297353CC}">
              <c16:uniqueId val="{00000000-658D-4BE9-9377-7C2DC5919060}"/>
            </c:ext>
          </c:extLst>
        </c:ser>
        <c:ser>
          <c:idx val="1"/>
          <c:order val="1"/>
          <c:tx>
            <c:strRef>
              <c:f>Sheet1!$C$1</c:f>
              <c:strCache>
                <c:ptCount val="1"/>
                <c:pt idx="0">
                  <c:v>Infant</c:v>
                </c:pt>
              </c:strCache>
            </c:strRef>
          </c:tx>
          <c:spPr>
            <a:solidFill>
              <a:srgbClr val="C00000"/>
            </a:solidFill>
            <a:ln>
              <a:noFill/>
            </a:ln>
            <a:effectLst/>
          </c:spPr>
          <c:invertIfNegative val="0"/>
          <c:cat>
            <c:strRef>
              <c:f>Sheet1!$A$2:$A$23</c:f>
              <c:strCache>
                <c:ptCount val="22"/>
                <c:pt idx="0">
                  <c:v>Cumberland</c:v>
                </c:pt>
                <c:pt idx="1">
                  <c:v>Atlantic</c:v>
                </c:pt>
                <c:pt idx="2">
                  <c:v>Essex</c:v>
                </c:pt>
                <c:pt idx="3">
                  <c:v>Salem</c:v>
                </c:pt>
                <c:pt idx="4">
                  <c:v>Cape May</c:v>
                </c:pt>
                <c:pt idx="5">
                  <c:v>Camden</c:v>
                </c:pt>
                <c:pt idx="6">
                  <c:v>Ocean</c:v>
                </c:pt>
                <c:pt idx="7">
                  <c:v>Passaic </c:v>
                </c:pt>
                <c:pt idx="8">
                  <c:v>Hudson</c:v>
                </c:pt>
                <c:pt idx="9">
                  <c:v>Mercer</c:v>
                </c:pt>
                <c:pt idx="10">
                  <c:v>Union</c:v>
                </c:pt>
                <c:pt idx="11">
                  <c:v>Warren</c:v>
                </c:pt>
                <c:pt idx="12">
                  <c:v>Burlington</c:v>
                </c:pt>
                <c:pt idx="13">
                  <c:v>Gloucester</c:v>
                </c:pt>
                <c:pt idx="14">
                  <c:v>Middlesex</c:v>
                </c:pt>
                <c:pt idx="15">
                  <c:v>Sussex</c:v>
                </c:pt>
                <c:pt idx="16">
                  <c:v>Monmouth</c:v>
                </c:pt>
                <c:pt idx="17">
                  <c:v>Bergen</c:v>
                </c:pt>
                <c:pt idx="18">
                  <c:v>Somerset</c:v>
                </c:pt>
                <c:pt idx="19">
                  <c:v>Hunterdon </c:v>
                </c:pt>
                <c:pt idx="20">
                  <c:v>Morris</c:v>
                </c:pt>
                <c:pt idx="21">
                  <c:v>NJ Average</c:v>
                </c:pt>
              </c:strCache>
            </c:strRef>
          </c:cat>
          <c:val>
            <c:numRef>
              <c:f>Sheet1!$C$2:$C$23</c:f>
              <c:numCache>
                <c:formatCode>"$"#,##0_);[Red]\("$"#,##0\)</c:formatCode>
                <c:ptCount val="22"/>
                <c:pt idx="0">
                  <c:v>700</c:v>
                </c:pt>
                <c:pt idx="1">
                  <c:v>863.48</c:v>
                </c:pt>
                <c:pt idx="2">
                  <c:v>840</c:v>
                </c:pt>
                <c:pt idx="3">
                  <c:v>760</c:v>
                </c:pt>
                <c:pt idx="4">
                  <c:v>840</c:v>
                </c:pt>
                <c:pt idx="5">
                  <c:v>1040</c:v>
                </c:pt>
                <c:pt idx="6">
                  <c:v>900</c:v>
                </c:pt>
                <c:pt idx="7">
                  <c:v>900</c:v>
                </c:pt>
                <c:pt idx="8">
                  <c:v>825</c:v>
                </c:pt>
                <c:pt idx="9">
                  <c:v>1384</c:v>
                </c:pt>
                <c:pt idx="10">
                  <c:v>1050</c:v>
                </c:pt>
                <c:pt idx="11">
                  <c:v>1125.8</c:v>
                </c:pt>
                <c:pt idx="12">
                  <c:v>1216</c:v>
                </c:pt>
                <c:pt idx="13">
                  <c:v>1081</c:v>
                </c:pt>
                <c:pt idx="14">
                  <c:v>1125</c:v>
                </c:pt>
                <c:pt idx="15">
                  <c:v>956.25</c:v>
                </c:pt>
                <c:pt idx="16">
                  <c:v>1250</c:v>
                </c:pt>
                <c:pt idx="17">
                  <c:v>1270</c:v>
                </c:pt>
                <c:pt idx="18">
                  <c:v>1000</c:v>
                </c:pt>
                <c:pt idx="19">
                  <c:v>1420</c:v>
                </c:pt>
                <c:pt idx="20">
                  <c:v>1375</c:v>
                </c:pt>
                <c:pt idx="21">
                  <c:v>1044</c:v>
                </c:pt>
              </c:numCache>
            </c:numRef>
          </c:val>
          <c:extLst>
            <c:ext xmlns:c16="http://schemas.microsoft.com/office/drawing/2014/chart" uri="{C3380CC4-5D6E-409C-BE32-E72D297353CC}">
              <c16:uniqueId val="{00000001-658D-4BE9-9377-7C2DC5919060}"/>
            </c:ext>
          </c:extLst>
        </c:ser>
        <c:ser>
          <c:idx val="2"/>
          <c:order val="2"/>
          <c:tx>
            <c:strRef>
              <c:f>Sheet1!$D$1</c:f>
              <c:strCache>
                <c:ptCount val="1"/>
                <c:pt idx="0">
                  <c:v>Toddler</c:v>
                </c:pt>
              </c:strCache>
            </c:strRef>
          </c:tx>
          <c:spPr>
            <a:pattFill prst="ltDnDiag">
              <a:fgClr>
                <a:schemeClr val="tx1"/>
              </a:fgClr>
              <a:bgClr>
                <a:schemeClr val="bg1"/>
              </a:bgClr>
            </a:pattFill>
            <a:ln>
              <a:solidFill>
                <a:schemeClr val="tx1"/>
              </a:solidFill>
            </a:ln>
            <a:effectLst/>
          </c:spPr>
          <c:invertIfNegative val="0"/>
          <c:cat>
            <c:strRef>
              <c:f>Sheet1!$A$2:$A$23</c:f>
              <c:strCache>
                <c:ptCount val="22"/>
                <c:pt idx="0">
                  <c:v>Cumberland</c:v>
                </c:pt>
                <c:pt idx="1">
                  <c:v>Atlantic</c:v>
                </c:pt>
                <c:pt idx="2">
                  <c:v>Essex</c:v>
                </c:pt>
                <c:pt idx="3">
                  <c:v>Salem</c:v>
                </c:pt>
                <c:pt idx="4">
                  <c:v>Cape May</c:v>
                </c:pt>
                <c:pt idx="5">
                  <c:v>Camden</c:v>
                </c:pt>
                <c:pt idx="6">
                  <c:v>Ocean</c:v>
                </c:pt>
                <c:pt idx="7">
                  <c:v>Passaic </c:v>
                </c:pt>
                <c:pt idx="8">
                  <c:v>Hudson</c:v>
                </c:pt>
                <c:pt idx="9">
                  <c:v>Mercer</c:v>
                </c:pt>
                <c:pt idx="10">
                  <c:v>Union</c:v>
                </c:pt>
                <c:pt idx="11">
                  <c:v>Warren</c:v>
                </c:pt>
                <c:pt idx="12">
                  <c:v>Burlington</c:v>
                </c:pt>
                <c:pt idx="13">
                  <c:v>Gloucester</c:v>
                </c:pt>
                <c:pt idx="14">
                  <c:v>Middlesex</c:v>
                </c:pt>
                <c:pt idx="15">
                  <c:v>Sussex</c:v>
                </c:pt>
                <c:pt idx="16">
                  <c:v>Monmouth</c:v>
                </c:pt>
                <c:pt idx="17">
                  <c:v>Bergen</c:v>
                </c:pt>
                <c:pt idx="18">
                  <c:v>Somerset</c:v>
                </c:pt>
                <c:pt idx="19">
                  <c:v>Hunterdon </c:v>
                </c:pt>
                <c:pt idx="20">
                  <c:v>Morris</c:v>
                </c:pt>
                <c:pt idx="21">
                  <c:v>NJ Average</c:v>
                </c:pt>
              </c:strCache>
            </c:strRef>
          </c:cat>
          <c:val>
            <c:numRef>
              <c:f>Sheet1!$D$2:$D$23</c:f>
              <c:numCache>
                <c:formatCode>"$"#,##0_);[Red]\("$"#,##0\)</c:formatCode>
                <c:ptCount val="22"/>
                <c:pt idx="0">
                  <c:v>700</c:v>
                </c:pt>
                <c:pt idx="1">
                  <c:v>740</c:v>
                </c:pt>
                <c:pt idx="2">
                  <c:v>757.75</c:v>
                </c:pt>
                <c:pt idx="3">
                  <c:v>740</c:v>
                </c:pt>
                <c:pt idx="4">
                  <c:v>840</c:v>
                </c:pt>
                <c:pt idx="5">
                  <c:v>909</c:v>
                </c:pt>
                <c:pt idx="6">
                  <c:v>810</c:v>
                </c:pt>
                <c:pt idx="7">
                  <c:v>900</c:v>
                </c:pt>
                <c:pt idx="8">
                  <c:v>757.75</c:v>
                </c:pt>
                <c:pt idx="9">
                  <c:v>1184</c:v>
                </c:pt>
                <c:pt idx="10">
                  <c:v>950</c:v>
                </c:pt>
                <c:pt idx="11">
                  <c:v>996</c:v>
                </c:pt>
                <c:pt idx="12">
                  <c:v>1120</c:v>
                </c:pt>
                <c:pt idx="13">
                  <c:v>975</c:v>
                </c:pt>
                <c:pt idx="14">
                  <c:v>1020</c:v>
                </c:pt>
                <c:pt idx="15">
                  <c:v>910</c:v>
                </c:pt>
                <c:pt idx="16">
                  <c:v>1020</c:v>
                </c:pt>
                <c:pt idx="17">
                  <c:v>1100</c:v>
                </c:pt>
                <c:pt idx="18">
                  <c:v>970</c:v>
                </c:pt>
                <c:pt idx="19">
                  <c:v>1443</c:v>
                </c:pt>
                <c:pt idx="20">
                  <c:v>1154</c:v>
                </c:pt>
                <c:pt idx="21">
                  <c:v>952</c:v>
                </c:pt>
              </c:numCache>
            </c:numRef>
          </c:val>
          <c:extLst>
            <c:ext xmlns:c16="http://schemas.microsoft.com/office/drawing/2014/chart" uri="{C3380CC4-5D6E-409C-BE32-E72D297353CC}">
              <c16:uniqueId val="{00000002-658D-4BE9-9377-7C2DC5919060}"/>
            </c:ext>
          </c:extLst>
        </c:ser>
        <c:ser>
          <c:idx val="3"/>
          <c:order val="3"/>
          <c:tx>
            <c:strRef>
              <c:f>Sheet1!$E$1</c:f>
              <c:strCache>
                <c:ptCount val="1"/>
                <c:pt idx="0">
                  <c:v>PreK </c:v>
                </c:pt>
              </c:strCache>
            </c:strRef>
          </c:tx>
          <c:spPr>
            <a:solidFill>
              <a:schemeClr val="bg1">
                <a:lumMod val="75000"/>
              </a:schemeClr>
            </a:solidFill>
            <a:ln>
              <a:noFill/>
            </a:ln>
            <a:effectLst/>
          </c:spPr>
          <c:invertIfNegative val="0"/>
          <c:dPt>
            <c:idx val="16"/>
            <c:invertIfNegative val="0"/>
            <c:bubble3D val="0"/>
            <c:spPr>
              <a:solidFill>
                <a:schemeClr val="bg1">
                  <a:lumMod val="75000"/>
                </a:schemeClr>
              </a:solidFill>
              <a:ln>
                <a:noFill/>
              </a:ln>
              <a:effectLst/>
            </c:spPr>
            <c:extLst>
              <c:ext xmlns:c16="http://schemas.microsoft.com/office/drawing/2014/chart" uri="{C3380CC4-5D6E-409C-BE32-E72D297353CC}">
                <c16:uniqueId val="{00000002-E349-4999-BF44-BDCBA0D04AB7}"/>
              </c:ext>
            </c:extLst>
          </c:dPt>
          <c:cat>
            <c:strRef>
              <c:f>Sheet1!$A$2:$A$23</c:f>
              <c:strCache>
                <c:ptCount val="22"/>
                <c:pt idx="0">
                  <c:v>Cumberland</c:v>
                </c:pt>
                <c:pt idx="1">
                  <c:v>Atlantic</c:v>
                </c:pt>
                <c:pt idx="2">
                  <c:v>Essex</c:v>
                </c:pt>
                <c:pt idx="3">
                  <c:v>Salem</c:v>
                </c:pt>
                <c:pt idx="4">
                  <c:v>Cape May</c:v>
                </c:pt>
                <c:pt idx="5">
                  <c:v>Camden</c:v>
                </c:pt>
                <c:pt idx="6">
                  <c:v>Ocean</c:v>
                </c:pt>
                <c:pt idx="7">
                  <c:v>Passaic </c:v>
                </c:pt>
                <c:pt idx="8">
                  <c:v>Hudson</c:v>
                </c:pt>
                <c:pt idx="9">
                  <c:v>Mercer</c:v>
                </c:pt>
                <c:pt idx="10">
                  <c:v>Union</c:v>
                </c:pt>
                <c:pt idx="11">
                  <c:v>Warren</c:v>
                </c:pt>
                <c:pt idx="12">
                  <c:v>Burlington</c:v>
                </c:pt>
                <c:pt idx="13">
                  <c:v>Gloucester</c:v>
                </c:pt>
                <c:pt idx="14">
                  <c:v>Middlesex</c:v>
                </c:pt>
                <c:pt idx="15">
                  <c:v>Sussex</c:v>
                </c:pt>
                <c:pt idx="16">
                  <c:v>Monmouth</c:v>
                </c:pt>
                <c:pt idx="17">
                  <c:v>Bergen</c:v>
                </c:pt>
                <c:pt idx="18">
                  <c:v>Somerset</c:v>
                </c:pt>
                <c:pt idx="19">
                  <c:v>Hunterdon </c:v>
                </c:pt>
                <c:pt idx="20">
                  <c:v>Morris</c:v>
                </c:pt>
                <c:pt idx="21">
                  <c:v>NJ Average</c:v>
                </c:pt>
              </c:strCache>
            </c:strRef>
          </c:cat>
          <c:val>
            <c:numRef>
              <c:f>Sheet1!$E$2:$E$23</c:f>
              <c:numCache>
                <c:formatCode>"$"#,##0_);[Red]\("$"#,##0\)</c:formatCode>
                <c:ptCount val="22"/>
                <c:pt idx="0">
                  <c:v>700</c:v>
                </c:pt>
                <c:pt idx="1">
                  <c:v>720</c:v>
                </c:pt>
                <c:pt idx="2">
                  <c:v>900</c:v>
                </c:pt>
                <c:pt idx="3">
                  <c:v>700</c:v>
                </c:pt>
                <c:pt idx="4">
                  <c:v>800</c:v>
                </c:pt>
                <c:pt idx="5">
                  <c:v>737</c:v>
                </c:pt>
                <c:pt idx="6">
                  <c:v>723</c:v>
                </c:pt>
                <c:pt idx="7">
                  <c:v>760</c:v>
                </c:pt>
                <c:pt idx="8">
                  <c:v>725</c:v>
                </c:pt>
                <c:pt idx="9">
                  <c:v>1000</c:v>
                </c:pt>
                <c:pt idx="10">
                  <c:v>820</c:v>
                </c:pt>
                <c:pt idx="11">
                  <c:v>775</c:v>
                </c:pt>
                <c:pt idx="12">
                  <c:v>860</c:v>
                </c:pt>
                <c:pt idx="13">
                  <c:v>834</c:v>
                </c:pt>
                <c:pt idx="14">
                  <c:v>900</c:v>
                </c:pt>
                <c:pt idx="15">
                  <c:v>800</c:v>
                </c:pt>
                <c:pt idx="16">
                  <c:v>989</c:v>
                </c:pt>
                <c:pt idx="17">
                  <c:v>945</c:v>
                </c:pt>
                <c:pt idx="18">
                  <c:v>945</c:v>
                </c:pt>
                <c:pt idx="19">
                  <c:v>835</c:v>
                </c:pt>
                <c:pt idx="20">
                  <c:v>1025</c:v>
                </c:pt>
                <c:pt idx="21">
                  <c:v>833</c:v>
                </c:pt>
              </c:numCache>
            </c:numRef>
          </c:val>
          <c:extLst>
            <c:ext xmlns:c16="http://schemas.microsoft.com/office/drawing/2014/chart" uri="{C3380CC4-5D6E-409C-BE32-E72D297353CC}">
              <c16:uniqueId val="{00000003-658D-4BE9-9377-7C2DC5919060}"/>
            </c:ext>
          </c:extLst>
        </c:ser>
        <c:ser>
          <c:idx val="5"/>
          <c:order val="4"/>
          <c:tx>
            <c:strRef>
              <c:f>Sheet1!$F$1</c:f>
              <c:strCache>
                <c:ptCount val="1"/>
                <c:pt idx="0">
                  <c:v>PreK County Copy</c:v>
                </c:pt>
              </c:strCache>
            </c:strRef>
          </c:tx>
          <c:spPr>
            <a:solidFill>
              <a:srgbClr val="FFFF00"/>
            </a:solidFill>
            <a:ln>
              <a:noFill/>
            </a:ln>
            <a:effectLst/>
          </c:spPr>
          <c:invertIfNegative val="0"/>
          <c:cat>
            <c:strRef>
              <c:f>Sheet1!$A$2:$A$23</c:f>
              <c:strCache>
                <c:ptCount val="22"/>
                <c:pt idx="0">
                  <c:v>Cumberland</c:v>
                </c:pt>
                <c:pt idx="1">
                  <c:v>Atlantic</c:v>
                </c:pt>
                <c:pt idx="2">
                  <c:v>Essex</c:v>
                </c:pt>
                <c:pt idx="3">
                  <c:v>Salem</c:v>
                </c:pt>
                <c:pt idx="4">
                  <c:v>Cape May</c:v>
                </c:pt>
                <c:pt idx="5">
                  <c:v>Camden</c:v>
                </c:pt>
                <c:pt idx="6">
                  <c:v>Ocean</c:v>
                </c:pt>
                <c:pt idx="7">
                  <c:v>Passaic </c:v>
                </c:pt>
                <c:pt idx="8">
                  <c:v>Hudson</c:v>
                </c:pt>
                <c:pt idx="9">
                  <c:v>Mercer</c:v>
                </c:pt>
                <c:pt idx="10">
                  <c:v>Union</c:v>
                </c:pt>
                <c:pt idx="11">
                  <c:v>Warren</c:v>
                </c:pt>
                <c:pt idx="12">
                  <c:v>Burlington</c:v>
                </c:pt>
                <c:pt idx="13">
                  <c:v>Gloucester</c:v>
                </c:pt>
                <c:pt idx="14">
                  <c:v>Middlesex</c:v>
                </c:pt>
                <c:pt idx="15">
                  <c:v>Sussex</c:v>
                </c:pt>
                <c:pt idx="16">
                  <c:v>Monmouth</c:v>
                </c:pt>
                <c:pt idx="17">
                  <c:v>Bergen</c:v>
                </c:pt>
                <c:pt idx="18">
                  <c:v>Somerset</c:v>
                </c:pt>
                <c:pt idx="19">
                  <c:v>Hunterdon </c:v>
                </c:pt>
                <c:pt idx="20">
                  <c:v>Morris</c:v>
                </c:pt>
                <c:pt idx="21">
                  <c:v>NJ Average</c:v>
                </c:pt>
              </c:strCache>
            </c:strRef>
          </c:cat>
          <c:val>
            <c:numRef>
              <c:f>Sheet1!$F$2:$F$23</c:f>
              <c:numCache>
                <c:formatCode>General</c:formatCode>
                <c:ptCount val="22"/>
                <c:pt idx="15" formatCode="&quot;$&quot;#,##0_);[Red]\(&quot;$&quot;#,##0\)">
                  <c:v>800</c:v>
                </c:pt>
              </c:numCache>
            </c:numRef>
          </c:val>
          <c:extLst>
            <c:ext xmlns:c16="http://schemas.microsoft.com/office/drawing/2014/chart" uri="{C3380CC4-5D6E-409C-BE32-E72D297353CC}">
              <c16:uniqueId val="{00000001-E349-4999-BF44-BDCBA0D04AB7}"/>
            </c:ext>
          </c:extLst>
        </c:ser>
        <c:dLbls>
          <c:showLegendKey val="0"/>
          <c:showVal val="0"/>
          <c:showCatName val="0"/>
          <c:showSerName val="0"/>
          <c:showPercent val="0"/>
          <c:showBubbleSize val="0"/>
        </c:dLbls>
        <c:gapWidth val="0"/>
        <c:axId val="344954792"/>
        <c:axId val="344955184"/>
      </c:barChart>
      <c:lineChart>
        <c:grouping val="standard"/>
        <c:varyColors val="0"/>
        <c:ser>
          <c:idx val="4"/>
          <c:order val="5"/>
          <c:tx>
            <c:strRef>
              <c:f>Sheet1!$G$1</c:f>
              <c:strCache>
                <c:ptCount val="1"/>
                <c:pt idx="0">
                  <c:v>Median Household Income</c:v>
                </c:pt>
              </c:strCache>
            </c:strRef>
          </c:tx>
          <c:spPr>
            <a:ln w="28575" cap="rnd">
              <a:solidFill>
                <a:schemeClr val="tx1"/>
              </a:solidFill>
              <a:round/>
            </a:ln>
            <a:effectLst/>
          </c:spPr>
          <c:marker>
            <c:symbol val="none"/>
          </c:marker>
          <c:cat>
            <c:strRef>
              <c:f>Sheet1!$A$2:$A$23</c:f>
              <c:strCache>
                <c:ptCount val="22"/>
                <c:pt idx="0">
                  <c:v>Cumberland</c:v>
                </c:pt>
                <c:pt idx="1">
                  <c:v>Atlantic</c:v>
                </c:pt>
                <c:pt idx="2">
                  <c:v>Essex</c:v>
                </c:pt>
                <c:pt idx="3">
                  <c:v>Salem</c:v>
                </c:pt>
                <c:pt idx="4">
                  <c:v>Cape May</c:v>
                </c:pt>
                <c:pt idx="5">
                  <c:v>Camden</c:v>
                </c:pt>
                <c:pt idx="6">
                  <c:v>Ocean</c:v>
                </c:pt>
                <c:pt idx="7">
                  <c:v>Passaic </c:v>
                </c:pt>
                <c:pt idx="8">
                  <c:v>Hudson</c:v>
                </c:pt>
                <c:pt idx="9">
                  <c:v>Mercer</c:v>
                </c:pt>
                <c:pt idx="10">
                  <c:v>Union</c:v>
                </c:pt>
                <c:pt idx="11">
                  <c:v>Warren</c:v>
                </c:pt>
                <c:pt idx="12">
                  <c:v>Burlington</c:v>
                </c:pt>
                <c:pt idx="13">
                  <c:v>Gloucester</c:v>
                </c:pt>
                <c:pt idx="14">
                  <c:v>Middlesex</c:v>
                </c:pt>
                <c:pt idx="15">
                  <c:v>Sussex</c:v>
                </c:pt>
                <c:pt idx="16">
                  <c:v>Monmouth</c:v>
                </c:pt>
                <c:pt idx="17">
                  <c:v>Bergen</c:v>
                </c:pt>
                <c:pt idx="18">
                  <c:v>Somerset</c:v>
                </c:pt>
                <c:pt idx="19">
                  <c:v>Hunterdon </c:v>
                </c:pt>
                <c:pt idx="20">
                  <c:v>Morris</c:v>
                </c:pt>
                <c:pt idx="21">
                  <c:v>NJ Average</c:v>
                </c:pt>
              </c:strCache>
            </c:strRef>
          </c:cat>
          <c:val>
            <c:numRef>
              <c:f>Sheet1!$G$2:$G$23</c:f>
              <c:numCache>
                <c:formatCode>"$"#,##0_);[Red]\("$"#,##0\)</c:formatCode>
                <c:ptCount val="22"/>
                <c:pt idx="0">
                  <c:v>54587</c:v>
                </c:pt>
                <c:pt idx="1">
                  <c:v>63389</c:v>
                </c:pt>
                <c:pt idx="2">
                  <c:v>64626</c:v>
                </c:pt>
                <c:pt idx="3">
                  <c:v>68531</c:v>
                </c:pt>
                <c:pt idx="4">
                  <c:v>69980</c:v>
                </c:pt>
                <c:pt idx="5">
                  <c:v>73672</c:v>
                </c:pt>
                <c:pt idx="6">
                  <c:v>76093</c:v>
                </c:pt>
                <c:pt idx="7">
                  <c:v>77040</c:v>
                </c:pt>
                <c:pt idx="8">
                  <c:v>78808</c:v>
                </c:pt>
                <c:pt idx="9">
                  <c:v>79492</c:v>
                </c:pt>
                <c:pt idx="10">
                  <c:v>80339</c:v>
                </c:pt>
                <c:pt idx="11">
                  <c:v>84479</c:v>
                </c:pt>
                <c:pt idx="12">
                  <c:v>88797</c:v>
                </c:pt>
                <c:pt idx="13">
                  <c:v>89447</c:v>
                </c:pt>
                <c:pt idx="14">
                  <c:v>93418</c:v>
                </c:pt>
                <c:pt idx="15">
                  <c:v>101130</c:v>
                </c:pt>
                <c:pt idx="16">
                  <c:v>102870</c:v>
                </c:pt>
                <c:pt idx="17">
                  <c:v>108827</c:v>
                </c:pt>
                <c:pt idx="18">
                  <c:v>111587</c:v>
                </c:pt>
                <c:pt idx="19">
                  <c:v>116155</c:v>
                </c:pt>
                <c:pt idx="20">
                  <c:v>116283</c:v>
                </c:pt>
                <c:pt idx="21">
                  <c:v>85751</c:v>
                </c:pt>
              </c:numCache>
            </c:numRef>
          </c:val>
          <c:smooth val="0"/>
          <c:extLst>
            <c:ext xmlns:c16="http://schemas.microsoft.com/office/drawing/2014/chart" uri="{C3380CC4-5D6E-409C-BE32-E72D297353CC}">
              <c16:uniqueId val="{00000000-E349-4999-BF44-BDCBA0D04AB7}"/>
            </c:ext>
          </c:extLst>
        </c:ser>
        <c:dLbls>
          <c:showLegendKey val="0"/>
          <c:showVal val="0"/>
          <c:showCatName val="0"/>
          <c:showSerName val="0"/>
          <c:showPercent val="0"/>
          <c:showBubbleSize val="0"/>
        </c:dLbls>
        <c:marker val="1"/>
        <c:smooth val="0"/>
        <c:axId val="344955968"/>
        <c:axId val="344955576"/>
      </c:lineChart>
      <c:catAx>
        <c:axId val="34495479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955184"/>
        <c:crosses val="autoZero"/>
        <c:auto val="1"/>
        <c:lblAlgn val="ctr"/>
        <c:lblOffset val="100"/>
        <c:noMultiLvlLbl val="0"/>
      </c:catAx>
      <c:valAx>
        <c:axId val="34495518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954792"/>
        <c:crosses val="autoZero"/>
        <c:crossBetween val="between"/>
      </c:valAx>
      <c:valAx>
        <c:axId val="344955576"/>
        <c:scaling>
          <c:orientation val="minMax"/>
        </c:scaling>
        <c:delete val="0"/>
        <c:axPos val="r"/>
        <c:numFmt formatCode="&quot;$&quot;#,##0_);[Red]\(&quot;$&quot;#,##0\)" sourceLinked="1"/>
        <c:majorTickMark val="out"/>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Franklin Gothic Medium" panose="020B0603020102020204" pitchFamily="34" charset="0"/>
                <a:ea typeface="+mn-ea"/>
                <a:cs typeface="+mn-cs"/>
              </a:defRPr>
            </a:pPr>
            <a:endParaRPr lang="en-US"/>
          </a:p>
        </c:txPr>
        <c:crossAx val="344955968"/>
        <c:crosses val="max"/>
        <c:crossBetween val="between"/>
      </c:valAx>
      <c:catAx>
        <c:axId val="344955968"/>
        <c:scaling>
          <c:orientation val="minMax"/>
        </c:scaling>
        <c:delete val="1"/>
        <c:axPos val="b"/>
        <c:numFmt formatCode="General" sourceLinked="1"/>
        <c:majorTickMark val="out"/>
        <c:minorTickMark val="none"/>
        <c:tickLblPos val="nextTo"/>
        <c:crossAx val="344955576"/>
        <c:crosses val="autoZero"/>
        <c:auto val="1"/>
        <c:lblAlgn val="ctr"/>
        <c:lblOffset val="100"/>
        <c:noMultiLvlLbl val="0"/>
      </c:catAx>
      <c:spPr>
        <a:noFill/>
        <a:ln>
          <a:noFill/>
        </a:ln>
        <a:effectLst/>
      </c:spPr>
    </c:plotArea>
    <c:legend>
      <c:legendPos val="b"/>
      <c:legendEntry>
        <c:idx val="0"/>
        <c:delete val="1"/>
      </c:legendEntry>
      <c:legendEntry>
        <c:idx val="4"/>
        <c:delete val="1"/>
      </c:legendEntry>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405218540682206"/>
          <c:y val="2.4030476906058036E-2"/>
          <c:w val="0.75260273724894999"/>
          <c:h val="0.95193904618788394"/>
        </c:manualLayout>
      </c:layout>
      <c:barChart>
        <c:barDir val="bar"/>
        <c:grouping val="clustered"/>
        <c:varyColors val="0"/>
        <c:ser>
          <c:idx val="0"/>
          <c:order val="0"/>
          <c:tx>
            <c:strRef>
              <c:f>Sheet1!$B$1</c:f>
              <c:strCache>
                <c:ptCount val="1"/>
                <c:pt idx="0">
                  <c:v>Time (min)</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Sussex</c:v>
                </c:pt>
                <c:pt idx="1">
                  <c:v>Warren</c:v>
                </c:pt>
                <c:pt idx="2">
                  <c:v>Hudson</c:v>
                </c:pt>
                <c:pt idx="3">
                  <c:v>Hunterdon </c:v>
                </c:pt>
                <c:pt idx="4">
                  <c:v>Monmouth</c:v>
                </c:pt>
                <c:pt idx="5">
                  <c:v>Essex</c:v>
                </c:pt>
                <c:pt idx="6">
                  <c:v>Middlesex</c:v>
                </c:pt>
                <c:pt idx="7">
                  <c:v>Bergen</c:v>
                </c:pt>
                <c:pt idx="8">
                  <c:v>Ocean</c:v>
                </c:pt>
                <c:pt idx="9">
                  <c:v>Somerset</c:v>
                </c:pt>
                <c:pt idx="10">
                  <c:v>Union</c:v>
                </c:pt>
                <c:pt idx="11">
                  <c:v>Morris</c:v>
                </c:pt>
                <c:pt idx="12">
                  <c:v>Burlington</c:v>
                </c:pt>
                <c:pt idx="13">
                  <c:v>Gloucester</c:v>
                </c:pt>
                <c:pt idx="14">
                  <c:v>Camden</c:v>
                </c:pt>
                <c:pt idx="15">
                  <c:v>Mercer</c:v>
                </c:pt>
                <c:pt idx="16">
                  <c:v>Passaic  </c:v>
                </c:pt>
                <c:pt idx="17">
                  <c:v>Salem</c:v>
                </c:pt>
                <c:pt idx="18">
                  <c:v>Atlantic</c:v>
                </c:pt>
                <c:pt idx="19">
                  <c:v>Cumberland</c:v>
                </c:pt>
                <c:pt idx="20">
                  <c:v>Cape May</c:v>
                </c:pt>
              </c:strCache>
            </c:strRef>
          </c:cat>
          <c:val>
            <c:numRef>
              <c:f>Sheet1!$B$2:$B$22</c:f>
              <c:numCache>
                <c:formatCode>General</c:formatCode>
                <c:ptCount val="21"/>
                <c:pt idx="1">
                  <c:v>37.200000000000003</c:v>
                </c:pt>
                <c:pt idx="2">
                  <c:v>36.9</c:v>
                </c:pt>
                <c:pt idx="3">
                  <c:v>36.6</c:v>
                </c:pt>
                <c:pt idx="4">
                  <c:v>36.200000000000003</c:v>
                </c:pt>
                <c:pt idx="5">
                  <c:v>36.1</c:v>
                </c:pt>
                <c:pt idx="6">
                  <c:v>34.9</c:v>
                </c:pt>
                <c:pt idx="7">
                  <c:v>34.200000000000003</c:v>
                </c:pt>
                <c:pt idx="8">
                  <c:v>33.700000000000003</c:v>
                </c:pt>
                <c:pt idx="9">
                  <c:v>32.9</c:v>
                </c:pt>
                <c:pt idx="10">
                  <c:v>32.4</c:v>
                </c:pt>
                <c:pt idx="11">
                  <c:v>32.200000000000003</c:v>
                </c:pt>
                <c:pt idx="12">
                  <c:v>30.5</c:v>
                </c:pt>
                <c:pt idx="13">
                  <c:v>30.5</c:v>
                </c:pt>
                <c:pt idx="14">
                  <c:v>29.7</c:v>
                </c:pt>
                <c:pt idx="15">
                  <c:v>29.6</c:v>
                </c:pt>
                <c:pt idx="16">
                  <c:v>29.3</c:v>
                </c:pt>
                <c:pt idx="17">
                  <c:v>27.8</c:v>
                </c:pt>
                <c:pt idx="18">
                  <c:v>26.1</c:v>
                </c:pt>
                <c:pt idx="19">
                  <c:v>24.7</c:v>
                </c:pt>
                <c:pt idx="20">
                  <c:v>24.1</c:v>
                </c:pt>
              </c:numCache>
            </c:numRef>
          </c:val>
          <c:extLst>
            <c:ext xmlns:c16="http://schemas.microsoft.com/office/drawing/2014/chart" uri="{C3380CC4-5D6E-409C-BE32-E72D297353CC}">
              <c16:uniqueId val="{00000000-BC2A-4467-82B7-24725D1A05D6}"/>
            </c:ext>
          </c:extLst>
        </c:ser>
        <c:ser>
          <c:idx val="1"/>
          <c:order val="1"/>
          <c:tx>
            <c:strRef>
              <c:f>Sheet1!$C$1</c:f>
              <c:strCache>
                <c:ptCount val="1"/>
                <c:pt idx="0">
                  <c:v>County</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Sussex</c:v>
                </c:pt>
                <c:pt idx="1">
                  <c:v>Warren</c:v>
                </c:pt>
                <c:pt idx="2">
                  <c:v>Hudson</c:v>
                </c:pt>
                <c:pt idx="3">
                  <c:v>Hunterdon </c:v>
                </c:pt>
                <c:pt idx="4">
                  <c:v>Monmouth</c:v>
                </c:pt>
                <c:pt idx="5">
                  <c:v>Essex</c:v>
                </c:pt>
                <c:pt idx="6">
                  <c:v>Middlesex</c:v>
                </c:pt>
                <c:pt idx="7">
                  <c:v>Bergen</c:v>
                </c:pt>
                <c:pt idx="8">
                  <c:v>Ocean</c:v>
                </c:pt>
                <c:pt idx="9">
                  <c:v>Somerset</c:v>
                </c:pt>
                <c:pt idx="10">
                  <c:v>Union</c:v>
                </c:pt>
                <c:pt idx="11">
                  <c:v>Morris</c:v>
                </c:pt>
                <c:pt idx="12">
                  <c:v>Burlington</c:v>
                </c:pt>
                <c:pt idx="13">
                  <c:v>Gloucester</c:v>
                </c:pt>
                <c:pt idx="14">
                  <c:v>Camden</c:v>
                </c:pt>
                <c:pt idx="15">
                  <c:v>Mercer</c:v>
                </c:pt>
                <c:pt idx="16">
                  <c:v>Passaic  </c:v>
                </c:pt>
                <c:pt idx="17">
                  <c:v>Salem</c:v>
                </c:pt>
                <c:pt idx="18">
                  <c:v>Atlantic</c:v>
                </c:pt>
                <c:pt idx="19">
                  <c:v>Cumberland</c:v>
                </c:pt>
                <c:pt idx="20">
                  <c:v>Cape May</c:v>
                </c:pt>
              </c:strCache>
            </c:strRef>
          </c:cat>
          <c:val>
            <c:numRef>
              <c:f>Sheet1!$C$2:$C$22</c:f>
              <c:numCache>
                <c:formatCode>General</c:formatCode>
                <c:ptCount val="21"/>
                <c:pt idx="0">
                  <c:v>37.9</c:v>
                </c:pt>
              </c:numCache>
            </c:numRef>
          </c:val>
          <c:extLst>
            <c:ext xmlns:c16="http://schemas.microsoft.com/office/drawing/2014/chart" uri="{C3380CC4-5D6E-409C-BE32-E72D297353CC}">
              <c16:uniqueId val="{00000001-BC2A-4467-82B7-24725D1A05D6}"/>
            </c:ext>
          </c:extLst>
        </c:ser>
        <c:ser>
          <c:idx val="3"/>
          <c:order val="2"/>
          <c:tx>
            <c:strRef>
              <c:f>Sheet1!$D$1</c:f>
              <c:strCache>
                <c:ptCount val="1"/>
                <c:pt idx="0">
                  <c:v>US avg. 27.6</c:v>
                </c:pt>
              </c:strCache>
            </c:strRef>
          </c:tx>
          <c:spPr>
            <a:solidFill>
              <a:schemeClr val="bg1"/>
            </a:solidFill>
            <a:ln>
              <a:noFill/>
            </a:ln>
            <a:effectLst/>
          </c:spPr>
          <c:invertIfNegative val="0"/>
          <c:trendline>
            <c:name>NJ avg 31.5</c:name>
            <c:spPr>
              <a:ln w="19050" cap="rnd">
                <a:solidFill>
                  <a:schemeClr val="accent4"/>
                </a:solidFill>
                <a:prstDash val="sysDot"/>
              </a:ln>
              <a:effectLst/>
            </c:spPr>
            <c:trendlineType val="linear"/>
            <c:dispRSqr val="0"/>
            <c:dispEq val="0"/>
          </c:trendline>
          <c:cat>
            <c:strRef>
              <c:f>Sheet1!$A$2:$A$22</c:f>
              <c:strCache>
                <c:ptCount val="21"/>
                <c:pt idx="0">
                  <c:v>Sussex</c:v>
                </c:pt>
                <c:pt idx="1">
                  <c:v>Warren</c:v>
                </c:pt>
                <c:pt idx="2">
                  <c:v>Hudson</c:v>
                </c:pt>
                <c:pt idx="3">
                  <c:v>Hunterdon </c:v>
                </c:pt>
                <c:pt idx="4">
                  <c:v>Monmouth</c:v>
                </c:pt>
                <c:pt idx="5">
                  <c:v>Essex</c:v>
                </c:pt>
                <c:pt idx="6">
                  <c:v>Middlesex</c:v>
                </c:pt>
                <c:pt idx="7">
                  <c:v>Bergen</c:v>
                </c:pt>
                <c:pt idx="8">
                  <c:v>Ocean</c:v>
                </c:pt>
                <c:pt idx="9">
                  <c:v>Somerset</c:v>
                </c:pt>
                <c:pt idx="10">
                  <c:v>Union</c:v>
                </c:pt>
                <c:pt idx="11">
                  <c:v>Morris</c:v>
                </c:pt>
                <c:pt idx="12">
                  <c:v>Burlington</c:v>
                </c:pt>
                <c:pt idx="13">
                  <c:v>Gloucester</c:v>
                </c:pt>
                <c:pt idx="14">
                  <c:v>Camden</c:v>
                </c:pt>
                <c:pt idx="15">
                  <c:v>Mercer</c:v>
                </c:pt>
                <c:pt idx="16">
                  <c:v>Passaic  </c:v>
                </c:pt>
                <c:pt idx="17">
                  <c:v>Salem</c:v>
                </c:pt>
                <c:pt idx="18">
                  <c:v>Atlantic</c:v>
                </c:pt>
                <c:pt idx="19">
                  <c:v>Cumberland</c:v>
                </c:pt>
                <c:pt idx="20">
                  <c:v>Cape May</c:v>
                </c:pt>
              </c:strCache>
            </c:strRef>
          </c:cat>
          <c:val>
            <c:numRef>
              <c:f>Sheet1!$D$2:$D$22</c:f>
              <c:numCache>
                <c:formatCode>General</c:formatCode>
                <c:ptCount val="21"/>
                <c:pt idx="0">
                  <c:v>27.6</c:v>
                </c:pt>
                <c:pt idx="1">
                  <c:v>27.6</c:v>
                </c:pt>
                <c:pt idx="2">
                  <c:v>27.6</c:v>
                </c:pt>
                <c:pt idx="3">
                  <c:v>27.6</c:v>
                </c:pt>
                <c:pt idx="4">
                  <c:v>27.6</c:v>
                </c:pt>
                <c:pt idx="5">
                  <c:v>27.6</c:v>
                </c:pt>
                <c:pt idx="6">
                  <c:v>27.6</c:v>
                </c:pt>
                <c:pt idx="7">
                  <c:v>27.6</c:v>
                </c:pt>
                <c:pt idx="8">
                  <c:v>27.6</c:v>
                </c:pt>
                <c:pt idx="9">
                  <c:v>27.6</c:v>
                </c:pt>
                <c:pt idx="10">
                  <c:v>27.6</c:v>
                </c:pt>
                <c:pt idx="11">
                  <c:v>27.6</c:v>
                </c:pt>
                <c:pt idx="12">
                  <c:v>27.6</c:v>
                </c:pt>
                <c:pt idx="13">
                  <c:v>27.6</c:v>
                </c:pt>
                <c:pt idx="14">
                  <c:v>27.6</c:v>
                </c:pt>
                <c:pt idx="15">
                  <c:v>27.6</c:v>
                </c:pt>
                <c:pt idx="16">
                  <c:v>27.6</c:v>
                </c:pt>
                <c:pt idx="17">
                  <c:v>27.6</c:v>
                </c:pt>
                <c:pt idx="18">
                  <c:v>27.6</c:v>
                </c:pt>
                <c:pt idx="19">
                  <c:v>27.6</c:v>
                </c:pt>
                <c:pt idx="20">
                  <c:v>27.6</c:v>
                </c:pt>
              </c:numCache>
            </c:numRef>
          </c:val>
          <c:extLst>
            <c:ext xmlns:c16="http://schemas.microsoft.com/office/drawing/2014/chart" uri="{C3380CC4-5D6E-409C-BE32-E72D297353CC}">
              <c16:uniqueId val="{00000003-BC2A-4467-82B7-24725D1A05D6}"/>
            </c:ext>
          </c:extLst>
        </c:ser>
        <c:ser>
          <c:idx val="2"/>
          <c:order val="3"/>
          <c:tx>
            <c:strRef>
              <c:f>Sheet1!$E$1</c:f>
              <c:strCache>
                <c:ptCount val="1"/>
                <c:pt idx="0">
                  <c:v>NJ avg. 33.1</c:v>
                </c:pt>
              </c:strCache>
            </c:strRef>
          </c:tx>
          <c:spPr>
            <a:solidFill>
              <a:schemeClr val="bg1"/>
            </a:solidFill>
            <a:ln>
              <a:noFill/>
            </a:ln>
            <a:effectLst/>
          </c:spPr>
          <c:invertIfNegative val="0"/>
          <c:trendline>
            <c:name>US avg 26.4</c:name>
            <c:spPr>
              <a:ln w="19050" cap="rnd">
                <a:solidFill>
                  <a:schemeClr val="accent3"/>
                </a:solidFill>
                <a:prstDash val="sysDot"/>
              </a:ln>
              <a:effectLst/>
            </c:spPr>
            <c:trendlineType val="linear"/>
            <c:dispRSqr val="0"/>
            <c:dispEq val="0"/>
          </c:trendline>
          <c:cat>
            <c:strRef>
              <c:f>Sheet1!$A$2:$A$22</c:f>
              <c:strCache>
                <c:ptCount val="21"/>
                <c:pt idx="0">
                  <c:v>Sussex</c:v>
                </c:pt>
                <c:pt idx="1">
                  <c:v>Warren</c:v>
                </c:pt>
                <c:pt idx="2">
                  <c:v>Hudson</c:v>
                </c:pt>
                <c:pt idx="3">
                  <c:v>Hunterdon </c:v>
                </c:pt>
                <c:pt idx="4">
                  <c:v>Monmouth</c:v>
                </c:pt>
                <c:pt idx="5">
                  <c:v>Essex</c:v>
                </c:pt>
                <c:pt idx="6">
                  <c:v>Middlesex</c:v>
                </c:pt>
                <c:pt idx="7">
                  <c:v>Bergen</c:v>
                </c:pt>
                <c:pt idx="8">
                  <c:v>Ocean</c:v>
                </c:pt>
                <c:pt idx="9">
                  <c:v>Somerset</c:v>
                </c:pt>
                <c:pt idx="10">
                  <c:v>Union</c:v>
                </c:pt>
                <c:pt idx="11">
                  <c:v>Morris</c:v>
                </c:pt>
                <c:pt idx="12">
                  <c:v>Burlington</c:v>
                </c:pt>
                <c:pt idx="13">
                  <c:v>Gloucester</c:v>
                </c:pt>
                <c:pt idx="14">
                  <c:v>Camden</c:v>
                </c:pt>
                <c:pt idx="15">
                  <c:v>Mercer</c:v>
                </c:pt>
                <c:pt idx="16">
                  <c:v>Passaic  </c:v>
                </c:pt>
                <c:pt idx="17">
                  <c:v>Salem</c:v>
                </c:pt>
                <c:pt idx="18">
                  <c:v>Atlantic</c:v>
                </c:pt>
                <c:pt idx="19">
                  <c:v>Cumberland</c:v>
                </c:pt>
                <c:pt idx="20">
                  <c:v>Cape May</c:v>
                </c:pt>
              </c:strCache>
            </c:strRef>
          </c:cat>
          <c:val>
            <c:numRef>
              <c:f>Sheet1!$E$2:$E$22</c:f>
              <c:numCache>
                <c:formatCode>General</c:formatCode>
                <c:ptCount val="21"/>
                <c:pt idx="0">
                  <c:v>33.1</c:v>
                </c:pt>
                <c:pt idx="1">
                  <c:v>33.1</c:v>
                </c:pt>
                <c:pt idx="2">
                  <c:v>33.1</c:v>
                </c:pt>
                <c:pt idx="3">
                  <c:v>33.1</c:v>
                </c:pt>
                <c:pt idx="4">
                  <c:v>33.1</c:v>
                </c:pt>
                <c:pt idx="5">
                  <c:v>33.1</c:v>
                </c:pt>
                <c:pt idx="6">
                  <c:v>33.1</c:v>
                </c:pt>
                <c:pt idx="7">
                  <c:v>33.1</c:v>
                </c:pt>
                <c:pt idx="8">
                  <c:v>33.1</c:v>
                </c:pt>
                <c:pt idx="9">
                  <c:v>33.1</c:v>
                </c:pt>
                <c:pt idx="10">
                  <c:v>33.1</c:v>
                </c:pt>
                <c:pt idx="11">
                  <c:v>33.1</c:v>
                </c:pt>
                <c:pt idx="12">
                  <c:v>33.1</c:v>
                </c:pt>
                <c:pt idx="13">
                  <c:v>33.1</c:v>
                </c:pt>
                <c:pt idx="14">
                  <c:v>33.1</c:v>
                </c:pt>
                <c:pt idx="15">
                  <c:v>33.1</c:v>
                </c:pt>
                <c:pt idx="16">
                  <c:v>33.1</c:v>
                </c:pt>
                <c:pt idx="17">
                  <c:v>33.1</c:v>
                </c:pt>
                <c:pt idx="18">
                  <c:v>33.1</c:v>
                </c:pt>
                <c:pt idx="19">
                  <c:v>33.1</c:v>
                </c:pt>
                <c:pt idx="20">
                  <c:v>33.1</c:v>
                </c:pt>
              </c:numCache>
            </c:numRef>
          </c:val>
          <c:extLst>
            <c:ext xmlns:c16="http://schemas.microsoft.com/office/drawing/2014/chart" uri="{C3380CC4-5D6E-409C-BE32-E72D297353CC}">
              <c16:uniqueId val="{00000002-BC2A-4467-82B7-24725D1A05D6}"/>
            </c:ext>
          </c:extLst>
        </c:ser>
        <c:dLbls>
          <c:showLegendKey val="0"/>
          <c:showVal val="0"/>
          <c:showCatName val="0"/>
          <c:showSerName val="0"/>
          <c:showPercent val="0"/>
          <c:showBubbleSize val="0"/>
        </c:dLbls>
        <c:gapWidth val="182"/>
        <c:axId val="344956752"/>
        <c:axId val="344957144"/>
      </c:barChart>
      <c:catAx>
        <c:axId val="344956752"/>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957144"/>
        <c:crosses val="autoZero"/>
        <c:auto val="1"/>
        <c:lblAlgn val="ctr"/>
        <c:lblOffset val="100"/>
        <c:noMultiLvlLbl val="0"/>
      </c:catAx>
      <c:valAx>
        <c:axId val="344957144"/>
        <c:scaling>
          <c:orientation val="minMax"/>
        </c:scaling>
        <c:delete val="1"/>
        <c:axPos val="t"/>
        <c:numFmt formatCode="General" sourceLinked="1"/>
        <c:majorTickMark val="none"/>
        <c:minorTickMark val="none"/>
        <c:tickLblPos val="nextTo"/>
        <c:crossAx val="34495675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
          <c:y val="9.1116618836420554E-2"/>
          <c:w val="0.95864661654135341"/>
          <c:h val="0.72495173493347242"/>
        </c:manualLayout>
      </c:layout>
      <c:lineChart>
        <c:grouping val="standard"/>
        <c:varyColors val="0"/>
        <c:ser>
          <c:idx val="0"/>
          <c:order val="0"/>
          <c:tx>
            <c:strRef>
              <c:f>Sheet1!$B$1</c:f>
              <c:strCache>
                <c:ptCount val="1"/>
                <c:pt idx="0">
                  <c:v>Series 1</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2015</c:v>
                </c:pt>
                <c:pt idx="1">
                  <c:v>2016</c:v>
                </c:pt>
                <c:pt idx="2">
                  <c:v>2017</c:v>
                </c:pt>
                <c:pt idx="3">
                  <c:v>2018</c:v>
                </c:pt>
                <c:pt idx="4">
                  <c:v>2019</c:v>
                </c:pt>
              </c:numCache>
            </c:numRef>
          </c:cat>
          <c:val>
            <c:numRef>
              <c:f>Sheet1!$B$2:$B$6</c:f>
              <c:numCache>
                <c:formatCode>General</c:formatCode>
                <c:ptCount val="5"/>
                <c:pt idx="0">
                  <c:v>36.799999999999997</c:v>
                </c:pt>
                <c:pt idx="1">
                  <c:v>39</c:v>
                </c:pt>
                <c:pt idx="2">
                  <c:v>37.200000000000003</c:v>
                </c:pt>
                <c:pt idx="3" formatCode="0.0">
                  <c:v>37.700000000000003</c:v>
                </c:pt>
                <c:pt idx="4" formatCode="0.0">
                  <c:v>37.9</c:v>
                </c:pt>
              </c:numCache>
            </c:numRef>
          </c:val>
          <c:smooth val="0"/>
          <c:extLst>
            <c:ext xmlns:c16="http://schemas.microsoft.com/office/drawing/2014/chart" uri="{C3380CC4-5D6E-409C-BE32-E72D297353CC}">
              <c16:uniqueId val="{00000000-767E-41EE-8DFA-9881ED3B3203}"/>
            </c:ext>
          </c:extLst>
        </c:ser>
        <c:dLbls>
          <c:showLegendKey val="0"/>
          <c:showVal val="0"/>
          <c:showCatName val="0"/>
          <c:showSerName val="0"/>
          <c:showPercent val="0"/>
          <c:showBubbleSize val="0"/>
        </c:dLbls>
        <c:marker val="1"/>
        <c:smooth val="0"/>
        <c:axId val="345214144"/>
        <c:axId val="345214536"/>
      </c:lineChart>
      <c:catAx>
        <c:axId val="34521414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45214536"/>
        <c:crosses val="autoZero"/>
        <c:auto val="1"/>
        <c:lblAlgn val="ctr"/>
        <c:lblOffset val="100"/>
        <c:noMultiLvlLbl val="0"/>
      </c:catAx>
      <c:valAx>
        <c:axId val="345214536"/>
        <c:scaling>
          <c:orientation val="minMax"/>
          <c:max val="40"/>
          <c:min val="0"/>
        </c:scaling>
        <c:delete val="1"/>
        <c:axPos val="l"/>
        <c:numFmt formatCode="General" sourceLinked="1"/>
        <c:majorTickMark val="none"/>
        <c:minorTickMark val="none"/>
        <c:tickLblPos val="nextTo"/>
        <c:crossAx val="34521414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barChart>
        <c:barDir val="bar"/>
        <c:grouping val="clustered"/>
        <c:varyColors val="0"/>
        <c:ser>
          <c:idx val="0"/>
          <c:order val="0"/>
          <c:tx>
            <c:strRef>
              <c:f>Sheet1!$B$1</c:f>
              <c:strCache>
                <c:ptCount val="1"/>
                <c:pt idx="0">
                  <c:v>% of income allotted to transportation</c:v>
                </c:pt>
              </c:strCache>
            </c:strRef>
          </c:tx>
          <c:spPr>
            <a:solidFill>
              <a:srgbClr val="C00000"/>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Cumberland</c:v>
                </c:pt>
                <c:pt idx="1">
                  <c:v>Atlantic</c:v>
                </c:pt>
                <c:pt idx="2">
                  <c:v>Salem</c:v>
                </c:pt>
                <c:pt idx="3">
                  <c:v>Gloucester</c:v>
                </c:pt>
                <c:pt idx="4">
                  <c:v>Hunterdon</c:v>
                </c:pt>
                <c:pt idx="5">
                  <c:v>Sussex</c:v>
                </c:pt>
                <c:pt idx="6">
                  <c:v>Warren</c:v>
                </c:pt>
                <c:pt idx="7">
                  <c:v>Cape May</c:v>
                </c:pt>
                <c:pt idx="8">
                  <c:v>Burlington</c:v>
                </c:pt>
                <c:pt idx="9">
                  <c:v>Camden</c:v>
                </c:pt>
                <c:pt idx="10">
                  <c:v>Monmouth</c:v>
                </c:pt>
                <c:pt idx="11">
                  <c:v>Morris</c:v>
                </c:pt>
                <c:pt idx="12">
                  <c:v>Ocean</c:v>
                </c:pt>
                <c:pt idx="13">
                  <c:v>Somerset</c:v>
                </c:pt>
                <c:pt idx="14">
                  <c:v>Middlesex</c:v>
                </c:pt>
                <c:pt idx="15">
                  <c:v>Mercer</c:v>
                </c:pt>
                <c:pt idx="16">
                  <c:v>Passaic</c:v>
                </c:pt>
                <c:pt idx="17">
                  <c:v>Union</c:v>
                </c:pt>
                <c:pt idx="18">
                  <c:v>Bergen</c:v>
                </c:pt>
                <c:pt idx="19">
                  <c:v>Essex</c:v>
                </c:pt>
                <c:pt idx="20">
                  <c:v>Hudson</c:v>
                </c:pt>
              </c:strCache>
            </c:strRef>
          </c:cat>
          <c:val>
            <c:numRef>
              <c:f>Sheet1!$B$2:$B$22</c:f>
              <c:numCache>
                <c:formatCode>0%</c:formatCode>
                <c:ptCount val="21"/>
                <c:pt idx="0">
                  <c:v>0.27</c:v>
                </c:pt>
                <c:pt idx="1">
                  <c:v>0.24</c:v>
                </c:pt>
                <c:pt idx="2">
                  <c:v>0.24</c:v>
                </c:pt>
                <c:pt idx="3">
                  <c:v>0.23</c:v>
                </c:pt>
                <c:pt idx="4" formatCode="General">
                  <c:v>0.23</c:v>
                </c:pt>
                <c:pt idx="6">
                  <c:v>0.23</c:v>
                </c:pt>
                <c:pt idx="7">
                  <c:v>0.22</c:v>
                </c:pt>
                <c:pt idx="8">
                  <c:v>0.22</c:v>
                </c:pt>
                <c:pt idx="9">
                  <c:v>0.21</c:v>
                </c:pt>
                <c:pt idx="10">
                  <c:v>0.21</c:v>
                </c:pt>
                <c:pt idx="11">
                  <c:v>0.21</c:v>
                </c:pt>
                <c:pt idx="12">
                  <c:v>0.21</c:v>
                </c:pt>
                <c:pt idx="13">
                  <c:v>0.21</c:v>
                </c:pt>
                <c:pt idx="14" formatCode="General">
                  <c:v>0.19</c:v>
                </c:pt>
                <c:pt idx="15">
                  <c:v>0.18</c:v>
                </c:pt>
                <c:pt idx="16">
                  <c:v>0.18</c:v>
                </c:pt>
                <c:pt idx="17">
                  <c:v>0.18</c:v>
                </c:pt>
                <c:pt idx="18">
                  <c:v>0.17</c:v>
                </c:pt>
                <c:pt idx="19">
                  <c:v>0.15</c:v>
                </c:pt>
                <c:pt idx="20">
                  <c:v>0.11</c:v>
                </c:pt>
              </c:numCache>
            </c:numRef>
          </c:val>
          <c:extLst>
            <c:ext xmlns:c16="http://schemas.microsoft.com/office/drawing/2014/chart" uri="{C3380CC4-5D6E-409C-BE32-E72D297353CC}">
              <c16:uniqueId val="{00000001-F0B7-43ED-A3D1-798AB923E08D}"/>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Cumberland</c:v>
                </c:pt>
                <c:pt idx="1">
                  <c:v>Atlantic</c:v>
                </c:pt>
                <c:pt idx="2">
                  <c:v>Salem</c:v>
                </c:pt>
                <c:pt idx="3">
                  <c:v>Gloucester</c:v>
                </c:pt>
                <c:pt idx="4">
                  <c:v>Hunterdon</c:v>
                </c:pt>
                <c:pt idx="5">
                  <c:v>Sussex</c:v>
                </c:pt>
                <c:pt idx="6">
                  <c:v>Warren</c:v>
                </c:pt>
                <c:pt idx="7">
                  <c:v>Cape May</c:v>
                </c:pt>
                <c:pt idx="8">
                  <c:v>Burlington</c:v>
                </c:pt>
                <c:pt idx="9">
                  <c:v>Camden</c:v>
                </c:pt>
                <c:pt idx="10">
                  <c:v>Monmouth</c:v>
                </c:pt>
                <c:pt idx="11">
                  <c:v>Morris</c:v>
                </c:pt>
                <c:pt idx="12">
                  <c:v>Ocean</c:v>
                </c:pt>
                <c:pt idx="13">
                  <c:v>Somerset</c:v>
                </c:pt>
                <c:pt idx="14">
                  <c:v>Middlesex</c:v>
                </c:pt>
                <c:pt idx="15">
                  <c:v>Mercer</c:v>
                </c:pt>
                <c:pt idx="16">
                  <c:v>Passaic</c:v>
                </c:pt>
                <c:pt idx="17">
                  <c:v>Union</c:v>
                </c:pt>
                <c:pt idx="18">
                  <c:v>Bergen</c:v>
                </c:pt>
                <c:pt idx="19">
                  <c:v>Essex</c:v>
                </c:pt>
                <c:pt idx="20">
                  <c:v>Hudson</c:v>
                </c:pt>
              </c:strCache>
            </c:strRef>
          </c:cat>
          <c:val>
            <c:numRef>
              <c:f>Sheet1!$C$2:$C$22</c:f>
              <c:numCache>
                <c:formatCode>General</c:formatCode>
                <c:ptCount val="21"/>
                <c:pt idx="5">
                  <c:v>0.23</c:v>
                </c:pt>
              </c:numCache>
            </c:numRef>
          </c:val>
          <c:extLst>
            <c:ext xmlns:c16="http://schemas.microsoft.com/office/drawing/2014/chart" uri="{C3380CC4-5D6E-409C-BE32-E72D297353CC}">
              <c16:uniqueId val="{00000002-F0B7-43ED-A3D1-798AB923E08D}"/>
            </c:ext>
          </c:extLst>
        </c:ser>
        <c:ser>
          <c:idx val="2"/>
          <c:order val="2"/>
          <c:tx>
            <c:strRef>
              <c:f>Sheet1!$D$1</c:f>
              <c:strCache>
                <c:ptCount val="1"/>
                <c:pt idx="0">
                  <c:v>Column1</c:v>
                </c:pt>
              </c:strCache>
            </c:strRef>
          </c:tx>
          <c:spPr>
            <a:solidFill>
              <a:schemeClr val="dk1">
                <a:tint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Cumberland</c:v>
                </c:pt>
                <c:pt idx="1">
                  <c:v>Atlantic</c:v>
                </c:pt>
                <c:pt idx="2">
                  <c:v>Salem</c:v>
                </c:pt>
                <c:pt idx="3">
                  <c:v>Gloucester</c:v>
                </c:pt>
                <c:pt idx="4">
                  <c:v>Hunterdon</c:v>
                </c:pt>
                <c:pt idx="5">
                  <c:v>Sussex</c:v>
                </c:pt>
                <c:pt idx="6">
                  <c:v>Warren</c:v>
                </c:pt>
                <c:pt idx="7">
                  <c:v>Cape May</c:v>
                </c:pt>
                <c:pt idx="8">
                  <c:v>Burlington</c:v>
                </c:pt>
                <c:pt idx="9">
                  <c:v>Camden</c:v>
                </c:pt>
                <c:pt idx="10">
                  <c:v>Monmouth</c:v>
                </c:pt>
                <c:pt idx="11">
                  <c:v>Morris</c:v>
                </c:pt>
                <c:pt idx="12">
                  <c:v>Ocean</c:v>
                </c:pt>
                <c:pt idx="13">
                  <c:v>Somerset</c:v>
                </c:pt>
                <c:pt idx="14">
                  <c:v>Middlesex</c:v>
                </c:pt>
                <c:pt idx="15">
                  <c:v>Mercer</c:v>
                </c:pt>
                <c:pt idx="16">
                  <c:v>Passaic</c:v>
                </c:pt>
                <c:pt idx="17">
                  <c:v>Union</c:v>
                </c:pt>
                <c:pt idx="18">
                  <c:v>Bergen</c:v>
                </c:pt>
                <c:pt idx="19">
                  <c:v>Essex</c:v>
                </c:pt>
                <c:pt idx="20">
                  <c:v>Hudson</c:v>
                </c:pt>
              </c:strCache>
            </c:strRef>
          </c:cat>
          <c:val>
            <c:numRef>
              <c:f>Sheet1!$D$2:$D$22</c:f>
              <c:numCache>
                <c:formatCode>General</c:formatCode>
                <c:ptCount val="21"/>
              </c:numCache>
            </c:numRef>
          </c:val>
          <c:extLst>
            <c:ext xmlns:c16="http://schemas.microsoft.com/office/drawing/2014/chart" uri="{C3380CC4-5D6E-409C-BE32-E72D297353CC}">
              <c16:uniqueId val="{00000000-B298-4477-B321-8DDB0CF48B7E}"/>
            </c:ext>
          </c:extLst>
        </c:ser>
        <c:dLbls>
          <c:dLblPos val="outEnd"/>
          <c:showLegendKey val="0"/>
          <c:showVal val="1"/>
          <c:showCatName val="0"/>
          <c:showSerName val="0"/>
          <c:showPercent val="0"/>
          <c:showBubbleSize val="0"/>
        </c:dLbls>
        <c:gapWidth val="182"/>
        <c:axId val="345216496"/>
        <c:axId val="345216888"/>
      </c:barChart>
      <c:catAx>
        <c:axId val="34521649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5216888"/>
        <c:crosses val="autoZero"/>
        <c:auto val="1"/>
        <c:lblAlgn val="ctr"/>
        <c:lblOffset val="100"/>
        <c:noMultiLvlLbl val="0"/>
      </c:catAx>
      <c:valAx>
        <c:axId val="345216888"/>
        <c:scaling>
          <c:orientation val="minMax"/>
        </c:scaling>
        <c:delete val="1"/>
        <c:axPos val="b"/>
        <c:numFmt formatCode="0%" sourceLinked="1"/>
        <c:majorTickMark val="none"/>
        <c:minorTickMark val="none"/>
        <c:tickLblPos val="nextTo"/>
        <c:crossAx val="345216496"/>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barChart>
        <c:barDir val="bar"/>
        <c:grouping val="clustered"/>
        <c:varyColors val="0"/>
        <c:ser>
          <c:idx val="0"/>
          <c:order val="0"/>
          <c:tx>
            <c:strRef>
              <c:f>Sheet1!$B$1</c:f>
              <c:strCache>
                <c:ptCount val="1"/>
                <c:pt idx="0">
                  <c:v>Score</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Sussex</c:v>
                </c:pt>
                <c:pt idx="1">
                  <c:v>Hunterdon</c:v>
                </c:pt>
                <c:pt idx="2">
                  <c:v>Warren</c:v>
                </c:pt>
                <c:pt idx="3">
                  <c:v>Ocean</c:v>
                </c:pt>
                <c:pt idx="4">
                  <c:v>Salem</c:v>
                </c:pt>
                <c:pt idx="5">
                  <c:v>Cape May</c:v>
                </c:pt>
                <c:pt idx="6">
                  <c:v>Cumberland</c:v>
                </c:pt>
                <c:pt idx="7">
                  <c:v>Somerset</c:v>
                </c:pt>
                <c:pt idx="8">
                  <c:v>Burlington</c:v>
                </c:pt>
                <c:pt idx="9">
                  <c:v>Morris</c:v>
                </c:pt>
                <c:pt idx="10">
                  <c:v>Gloucester</c:v>
                </c:pt>
                <c:pt idx="11">
                  <c:v>Monmouth</c:v>
                </c:pt>
                <c:pt idx="12">
                  <c:v>Atlantic</c:v>
                </c:pt>
                <c:pt idx="13">
                  <c:v>Middlesex</c:v>
                </c:pt>
                <c:pt idx="14">
                  <c:v>Mercer</c:v>
                </c:pt>
                <c:pt idx="15">
                  <c:v>Camden</c:v>
                </c:pt>
                <c:pt idx="16">
                  <c:v>Passaic</c:v>
                </c:pt>
                <c:pt idx="17">
                  <c:v>Union</c:v>
                </c:pt>
                <c:pt idx="18">
                  <c:v>Bergen</c:v>
                </c:pt>
                <c:pt idx="19">
                  <c:v>Essex</c:v>
                </c:pt>
                <c:pt idx="20">
                  <c:v>Hudson</c:v>
                </c:pt>
              </c:strCache>
            </c:strRef>
          </c:cat>
          <c:val>
            <c:numRef>
              <c:f>Sheet1!$B$2:$B$22</c:f>
              <c:numCache>
                <c:formatCode>0.0</c:formatCode>
                <c:ptCount val="21"/>
                <c:pt idx="1">
                  <c:v>0.7</c:v>
                </c:pt>
                <c:pt idx="2">
                  <c:v>1.5</c:v>
                </c:pt>
                <c:pt idx="3">
                  <c:v>1.6</c:v>
                </c:pt>
                <c:pt idx="4">
                  <c:v>1.8</c:v>
                </c:pt>
                <c:pt idx="5">
                  <c:v>2.1</c:v>
                </c:pt>
                <c:pt idx="6">
                  <c:v>2.2999999999999998</c:v>
                </c:pt>
                <c:pt idx="7">
                  <c:v>2.2999999999999998</c:v>
                </c:pt>
                <c:pt idx="8">
                  <c:v>2.7</c:v>
                </c:pt>
                <c:pt idx="9">
                  <c:v>2.7</c:v>
                </c:pt>
                <c:pt idx="10">
                  <c:v>2.8</c:v>
                </c:pt>
                <c:pt idx="11">
                  <c:v>3.3</c:v>
                </c:pt>
                <c:pt idx="12">
                  <c:v>3.8</c:v>
                </c:pt>
                <c:pt idx="13">
                  <c:v>4.0999999999999996</c:v>
                </c:pt>
                <c:pt idx="14">
                  <c:v>4.5999999999999996</c:v>
                </c:pt>
                <c:pt idx="15">
                  <c:v>5.2</c:v>
                </c:pt>
                <c:pt idx="16">
                  <c:v>6.02</c:v>
                </c:pt>
                <c:pt idx="17">
                  <c:v>6.4</c:v>
                </c:pt>
                <c:pt idx="18">
                  <c:v>6.4</c:v>
                </c:pt>
                <c:pt idx="19">
                  <c:v>7.5</c:v>
                </c:pt>
                <c:pt idx="20">
                  <c:v>9.1</c:v>
                </c:pt>
              </c:numCache>
            </c:numRef>
          </c:val>
          <c:extLst>
            <c:ext xmlns:c16="http://schemas.microsoft.com/office/drawing/2014/chart" uri="{C3380CC4-5D6E-409C-BE32-E72D297353CC}">
              <c16:uniqueId val="{00000000-F509-4C52-BB27-BAEC45453B8E}"/>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Sussex</c:v>
                </c:pt>
                <c:pt idx="1">
                  <c:v>Hunterdon</c:v>
                </c:pt>
                <c:pt idx="2">
                  <c:v>Warren</c:v>
                </c:pt>
                <c:pt idx="3">
                  <c:v>Ocean</c:v>
                </c:pt>
                <c:pt idx="4">
                  <c:v>Salem</c:v>
                </c:pt>
                <c:pt idx="5">
                  <c:v>Cape May</c:v>
                </c:pt>
                <c:pt idx="6">
                  <c:v>Cumberland</c:v>
                </c:pt>
                <c:pt idx="7">
                  <c:v>Somerset</c:v>
                </c:pt>
                <c:pt idx="8">
                  <c:v>Burlington</c:v>
                </c:pt>
                <c:pt idx="9">
                  <c:v>Morris</c:v>
                </c:pt>
                <c:pt idx="10">
                  <c:v>Gloucester</c:v>
                </c:pt>
                <c:pt idx="11">
                  <c:v>Monmouth</c:v>
                </c:pt>
                <c:pt idx="12">
                  <c:v>Atlantic</c:v>
                </c:pt>
                <c:pt idx="13">
                  <c:v>Middlesex</c:v>
                </c:pt>
                <c:pt idx="14">
                  <c:v>Mercer</c:v>
                </c:pt>
                <c:pt idx="15">
                  <c:v>Camden</c:v>
                </c:pt>
                <c:pt idx="16">
                  <c:v>Passaic</c:v>
                </c:pt>
                <c:pt idx="17">
                  <c:v>Union</c:v>
                </c:pt>
                <c:pt idx="18">
                  <c:v>Bergen</c:v>
                </c:pt>
                <c:pt idx="19">
                  <c:v>Essex</c:v>
                </c:pt>
                <c:pt idx="20">
                  <c:v>Hudson</c:v>
                </c:pt>
              </c:strCache>
            </c:strRef>
          </c:cat>
          <c:val>
            <c:numRef>
              <c:f>Sheet1!$C$2:$C$22</c:f>
              <c:numCache>
                <c:formatCode>General</c:formatCode>
                <c:ptCount val="21"/>
                <c:pt idx="0">
                  <c:v>0.7</c:v>
                </c:pt>
              </c:numCache>
            </c:numRef>
          </c:val>
          <c:extLst>
            <c:ext xmlns:c16="http://schemas.microsoft.com/office/drawing/2014/chart" uri="{C3380CC4-5D6E-409C-BE32-E72D297353CC}">
              <c16:uniqueId val="{00000001-F509-4C52-BB27-BAEC45453B8E}"/>
            </c:ext>
          </c:extLst>
        </c:ser>
        <c:dLbls>
          <c:dLblPos val="outEnd"/>
          <c:showLegendKey val="0"/>
          <c:showVal val="1"/>
          <c:showCatName val="0"/>
          <c:showSerName val="0"/>
          <c:showPercent val="0"/>
          <c:showBubbleSize val="0"/>
        </c:dLbls>
        <c:gapWidth val="182"/>
        <c:axId val="345216496"/>
        <c:axId val="345216888"/>
      </c:barChart>
      <c:catAx>
        <c:axId val="34521649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5216888"/>
        <c:crosses val="autoZero"/>
        <c:auto val="1"/>
        <c:lblAlgn val="ctr"/>
        <c:lblOffset val="100"/>
        <c:noMultiLvlLbl val="0"/>
      </c:catAx>
      <c:valAx>
        <c:axId val="345216888"/>
        <c:scaling>
          <c:orientation val="minMax"/>
        </c:scaling>
        <c:delete val="1"/>
        <c:axPos val="b"/>
        <c:numFmt formatCode="0.0" sourceLinked="1"/>
        <c:majorTickMark val="none"/>
        <c:minorTickMark val="none"/>
        <c:tickLblPos val="nextTo"/>
        <c:crossAx val="345216496"/>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392741141732283"/>
          <c:y val="4.4815128726618317E-2"/>
          <c:w val="0.84349052657480317"/>
          <c:h val="0.7512855811696354"/>
        </c:manualLayout>
      </c:layout>
      <c:barChart>
        <c:barDir val="bar"/>
        <c:grouping val="clustered"/>
        <c:varyColors val="0"/>
        <c:ser>
          <c:idx val="0"/>
          <c:order val="0"/>
          <c:tx>
            <c:strRef>
              <c:f>Sheet1!$B$1</c:f>
              <c:strCache>
                <c:ptCount val="1"/>
                <c:pt idx="0">
                  <c:v>No health insurance</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Sussex</c:v>
                </c:pt>
                <c:pt idx="1">
                  <c:v>Hunterdon </c:v>
                </c:pt>
                <c:pt idx="2">
                  <c:v>Warren</c:v>
                </c:pt>
                <c:pt idx="3">
                  <c:v>Cape May</c:v>
                </c:pt>
                <c:pt idx="4">
                  <c:v>Salem</c:v>
                </c:pt>
                <c:pt idx="5">
                  <c:v>Camden</c:v>
                </c:pt>
                <c:pt idx="6">
                  <c:v>Cumberland</c:v>
                </c:pt>
                <c:pt idx="7">
                  <c:v>Ocean</c:v>
                </c:pt>
                <c:pt idx="8">
                  <c:v>Burlington</c:v>
                </c:pt>
                <c:pt idx="9">
                  <c:v>Atlantic</c:v>
                </c:pt>
                <c:pt idx="10">
                  <c:v>Bergen</c:v>
                </c:pt>
                <c:pt idx="11">
                  <c:v>Monmouth</c:v>
                </c:pt>
                <c:pt idx="12">
                  <c:v>Morris</c:v>
                </c:pt>
                <c:pt idx="13">
                  <c:v>Mercer</c:v>
                </c:pt>
                <c:pt idx="14">
                  <c:v>Hudson</c:v>
                </c:pt>
                <c:pt idx="15">
                  <c:v>Middlesex</c:v>
                </c:pt>
                <c:pt idx="16">
                  <c:v>Gloucester</c:v>
                </c:pt>
                <c:pt idx="17">
                  <c:v>Essex</c:v>
                </c:pt>
                <c:pt idx="18">
                  <c:v>Somerset</c:v>
                </c:pt>
                <c:pt idx="19">
                  <c:v>Union</c:v>
                </c:pt>
                <c:pt idx="20">
                  <c:v>Passaic  </c:v>
                </c:pt>
              </c:strCache>
            </c:strRef>
          </c:cat>
          <c:val>
            <c:numRef>
              <c:f>Sheet1!$B$2:$B$22</c:f>
              <c:numCache>
                <c:formatCode>0.0%</c:formatCode>
                <c:ptCount val="21"/>
                <c:pt idx="1">
                  <c:v>1.4999999999999999E-2</c:v>
                </c:pt>
                <c:pt idx="2">
                  <c:v>1.4999999999999999E-2</c:v>
                </c:pt>
                <c:pt idx="3">
                  <c:v>1.9E-2</c:v>
                </c:pt>
                <c:pt idx="4">
                  <c:v>2.1999999999999999E-2</c:v>
                </c:pt>
                <c:pt idx="5">
                  <c:v>2.5000000000000001E-2</c:v>
                </c:pt>
                <c:pt idx="6">
                  <c:v>2.5000000000000001E-2</c:v>
                </c:pt>
                <c:pt idx="7">
                  <c:v>2.7E-2</c:v>
                </c:pt>
                <c:pt idx="8">
                  <c:v>2.9000000000000001E-2</c:v>
                </c:pt>
                <c:pt idx="9">
                  <c:v>2.9000000000000001E-2</c:v>
                </c:pt>
                <c:pt idx="10">
                  <c:v>0.03</c:v>
                </c:pt>
                <c:pt idx="11">
                  <c:v>3.6999999999999998E-2</c:v>
                </c:pt>
                <c:pt idx="12">
                  <c:v>3.9E-2</c:v>
                </c:pt>
                <c:pt idx="13">
                  <c:v>4.5999999999999999E-2</c:v>
                </c:pt>
                <c:pt idx="14">
                  <c:v>0.05</c:v>
                </c:pt>
                <c:pt idx="15">
                  <c:v>5.0999999999999997E-2</c:v>
                </c:pt>
                <c:pt idx="16">
                  <c:v>5.1999999999999998E-2</c:v>
                </c:pt>
                <c:pt idx="17">
                  <c:v>5.8000000000000003E-2</c:v>
                </c:pt>
                <c:pt idx="18">
                  <c:v>6.3E-2</c:v>
                </c:pt>
                <c:pt idx="19">
                  <c:v>6.4000000000000001E-2</c:v>
                </c:pt>
                <c:pt idx="20">
                  <c:v>7.3999999999999996E-2</c:v>
                </c:pt>
              </c:numCache>
            </c:numRef>
          </c:val>
          <c:extLst>
            <c:ext xmlns:c16="http://schemas.microsoft.com/office/drawing/2014/chart" uri="{C3380CC4-5D6E-409C-BE32-E72D297353CC}">
              <c16:uniqueId val="{00000000-D5D2-4F28-A037-601B8C563179}"/>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Sussex</c:v>
                </c:pt>
                <c:pt idx="1">
                  <c:v>Hunterdon </c:v>
                </c:pt>
                <c:pt idx="2">
                  <c:v>Warren</c:v>
                </c:pt>
                <c:pt idx="3">
                  <c:v>Cape May</c:v>
                </c:pt>
                <c:pt idx="4">
                  <c:v>Salem</c:v>
                </c:pt>
                <c:pt idx="5">
                  <c:v>Camden</c:v>
                </c:pt>
                <c:pt idx="6">
                  <c:v>Cumberland</c:v>
                </c:pt>
                <c:pt idx="7">
                  <c:v>Ocean</c:v>
                </c:pt>
                <c:pt idx="8">
                  <c:v>Burlington</c:v>
                </c:pt>
                <c:pt idx="9">
                  <c:v>Atlantic</c:v>
                </c:pt>
                <c:pt idx="10">
                  <c:v>Bergen</c:v>
                </c:pt>
                <c:pt idx="11">
                  <c:v>Monmouth</c:v>
                </c:pt>
                <c:pt idx="12">
                  <c:v>Morris</c:v>
                </c:pt>
                <c:pt idx="13">
                  <c:v>Mercer</c:v>
                </c:pt>
                <c:pt idx="14">
                  <c:v>Hudson</c:v>
                </c:pt>
                <c:pt idx="15">
                  <c:v>Middlesex</c:v>
                </c:pt>
                <c:pt idx="16">
                  <c:v>Gloucester</c:v>
                </c:pt>
                <c:pt idx="17">
                  <c:v>Essex</c:v>
                </c:pt>
                <c:pt idx="18">
                  <c:v>Somerset</c:v>
                </c:pt>
                <c:pt idx="19">
                  <c:v>Union</c:v>
                </c:pt>
                <c:pt idx="20">
                  <c:v>Passaic  </c:v>
                </c:pt>
              </c:strCache>
            </c:strRef>
          </c:cat>
          <c:val>
            <c:numRef>
              <c:f>Sheet1!$C$2:$C$22</c:f>
              <c:numCache>
                <c:formatCode>General</c:formatCode>
                <c:ptCount val="21"/>
                <c:pt idx="0" formatCode="0.0%">
                  <c:v>1.4E-2</c:v>
                </c:pt>
              </c:numCache>
            </c:numRef>
          </c:val>
          <c:extLst>
            <c:ext xmlns:c16="http://schemas.microsoft.com/office/drawing/2014/chart" uri="{C3380CC4-5D6E-409C-BE32-E72D297353CC}">
              <c16:uniqueId val="{00000001-D5D2-4F28-A037-601B8C563179}"/>
            </c:ext>
          </c:extLst>
        </c:ser>
        <c:ser>
          <c:idx val="3"/>
          <c:order val="2"/>
          <c:tx>
            <c:strRef>
              <c:f>Sheet1!$D$1</c:f>
              <c:strCache>
                <c:ptCount val="1"/>
                <c:pt idx="0">
                  <c:v>NJ avg. 4.3%</c:v>
                </c:pt>
              </c:strCache>
            </c:strRef>
          </c:tx>
          <c:spPr>
            <a:solidFill>
              <a:schemeClr val="bg1"/>
            </a:solidFill>
            <a:ln>
              <a:solidFill>
                <a:schemeClr val="bg1"/>
              </a:solidFill>
            </a:ln>
            <a:effectLst/>
          </c:spPr>
          <c:invertIfNegative val="0"/>
          <c:trendline>
            <c:spPr>
              <a:ln w="19050" cap="rnd">
                <a:solidFill>
                  <a:schemeClr val="accent4"/>
                </a:solidFill>
                <a:prstDash val="sysDot"/>
              </a:ln>
              <a:effectLst/>
            </c:spPr>
            <c:trendlineType val="linear"/>
            <c:dispRSqr val="0"/>
            <c:dispEq val="0"/>
          </c:trendline>
          <c:cat>
            <c:strRef>
              <c:f>Sheet1!$A$2:$A$22</c:f>
              <c:strCache>
                <c:ptCount val="21"/>
                <c:pt idx="0">
                  <c:v>Sussex</c:v>
                </c:pt>
                <c:pt idx="1">
                  <c:v>Hunterdon </c:v>
                </c:pt>
                <c:pt idx="2">
                  <c:v>Warren</c:v>
                </c:pt>
                <c:pt idx="3">
                  <c:v>Cape May</c:v>
                </c:pt>
                <c:pt idx="4">
                  <c:v>Salem</c:v>
                </c:pt>
                <c:pt idx="5">
                  <c:v>Camden</c:v>
                </c:pt>
                <c:pt idx="6">
                  <c:v>Cumberland</c:v>
                </c:pt>
                <c:pt idx="7">
                  <c:v>Ocean</c:v>
                </c:pt>
                <c:pt idx="8">
                  <c:v>Burlington</c:v>
                </c:pt>
                <c:pt idx="9">
                  <c:v>Atlantic</c:v>
                </c:pt>
                <c:pt idx="10">
                  <c:v>Bergen</c:v>
                </c:pt>
                <c:pt idx="11">
                  <c:v>Monmouth</c:v>
                </c:pt>
                <c:pt idx="12">
                  <c:v>Morris</c:v>
                </c:pt>
                <c:pt idx="13">
                  <c:v>Mercer</c:v>
                </c:pt>
                <c:pt idx="14">
                  <c:v>Hudson</c:v>
                </c:pt>
                <c:pt idx="15">
                  <c:v>Middlesex</c:v>
                </c:pt>
                <c:pt idx="16">
                  <c:v>Gloucester</c:v>
                </c:pt>
                <c:pt idx="17">
                  <c:v>Essex</c:v>
                </c:pt>
                <c:pt idx="18">
                  <c:v>Somerset</c:v>
                </c:pt>
                <c:pt idx="19">
                  <c:v>Union</c:v>
                </c:pt>
                <c:pt idx="20">
                  <c:v>Passaic  </c:v>
                </c:pt>
              </c:strCache>
            </c:strRef>
          </c:cat>
          <c:val>
            <c:numRef>
              <c:f>Sheet1!$D$2:$D$22</c:f>
              <c:numCache>
                <c:formatCode>0.00%</c:formatCode>
                <c:ptCount val="21"/>
                <c:pt idx="0">
                  <c:v>4.2999999999999997E-2</c:v>
                </c:pt>
                <c:pt idx="1">
                  <c:v>4.2999999999999997E-2</c:v>
                </c:pt>
                <c:pt idx="2">
                  <c:v>4.2999999999999997E-2</c:v>
                </c:pt>
                <c:pt idx="3">
                  <c:v>4.2999999999999997E-2</c:v>
                </c:pt>
                <c:pt idx="4">
                  <c:v>4.2999999999999997E-2</c:v>
                </c:pt>
                <c:pt idx="5">
                  <c:v>4.2999999999999997E-2</c:v>
                </c:pt>
                <c:pt idx="6">
                  <c:v>4.2999999999999997E-2</c:v>
                </c:pt>
                <c:pt idx="7">
                  <c:v>4.2999999999999997E-2</c:v>
                </c:pt>
                <c:pt idx="8">
                  <c:v>4.2999999999999997E-2</c:v>
                </c:pt>
                <c:pt idx="9">
                  <c:v>4.2999999999999997E-2</c:v>
                </c:pt>
                <c:pt idx="10">
                  <c:v>4.2999999999999997E-2</c:v>
                </c:pt>
                <c:pt idx="11">
                  <c:v>4.2999999999999997E-2</c:v>
                </c:pt>
                <c:pt idx="12">
                  <c:v>4.2999999999999997E-2</c:v>
                </c:pt>
                <c:pt idx="13">
                  <c:v>4.2999999999999997E-2</c:v>
                </c:pt>
                <c:pt idx="14">
                  <c:v>4.2999999999999997E-2</c:v>
                </c:pt>
                <c:pt idx="15">
                  <c:v>4.2999999999999997E-2</c:v>
                </c:pt>
                <c:pt idx="16">
                  <c:v>4.2999999999999997E-2</c:v>
                </c:pt>
                <c:pt idx="17">
                  <c:v>4.2999999999999997E-2</c:v>
                </c:pt>
                <c:pt idx="18">
                  <c:v>4.2999999999999997E-2</c:v>
                </c:pt>
                <c:pt idx="19">
                  <c:v>4.2999999999999997E-2</c:v>
                </c:pt>
                <c:pt idx="20">
                  <c:v>4.2999999999999997E-2</c:v>
                </c:pt>
              </c:numCache>
            </c:numRef>
          </c:val>
          <c:extLst>
            <c:ext xmlns:c16="http://schemas.microsoft.com/office/drawing/2014/chart" uri="{C3380CC4-5D6E-409C-BE32-E72D297353CC}">
              <c16:uniqueId val="{00000003-D5D2-4F28-A037-601B8C563179}"/>
            </c:ext>
          </c:extLst>
        </c:ser>
        <c:ser>
          <c:idx val="2"/>
          <c:order val="3"/>
          <c:tx>
            <c:strRef>
              <c:f>Sheet1!$E$1</c:f>
              <c:strCache>
                <c:ptCount val="1"/>
                <c:pt idx="0">
                  <c:v>US avg. 5.7%</c:v>
                </c:pt>
              </c:strCache>
            </c:strRef>
          </c:tx>
          <c:spPr>
            <a:solidFill>
              <a:schemeClr val="bg1"/>
            </a:solidFill>
            <a:ln>
              <a:noFill/>
            </a:ln>
            <a:effectLst/>
          </c:spPr>
          <c:invertIfNegative val="0"/>
          <c:trendline>
            <c:spPr>
              <a:ln w="19050" cap="rnd">
                <a:solidFill>
                  <a:schemeClr val="accent3"/>
                </a:solidFill>
                <a:prstDash val="sysDot"/>
              </a:ln>
              <a:effectLst/>
            </c:spPr>
            <c:trendlineType val="linear"/>
            <c:dispRSqr val="0"/>
            <c:dispEq val="0"/>
          </c:trendline>
          <c:cat>
            <c:strRef>
              <c:f>Sheet1!$A$2:$A$22</c:f>
              <c:strCache>
                <c:ptCount val="21"/>
                <c:pt idx="0">
                  <c:v>Sussex</c:v>
                </c:pt>
                <c:pt idx="1">
                  <c:v>Hunterdon </c:v>
                </c:pt>
                <c:pt idx="2">
                  <c:v>Warren</c:v>
                </c:pt>
                <c:pt idx="3">
                  <c:v>Cape May</c:v>
                </c:pt>
                <c:pt idx="4">
                  <c:v>Salem</c:v>
                </c:pt>
                <c:pt idx="5">
                  <c:v>Camden</c:v>
                </c:pt>
                <c:pt idx="6">
                  <c:v>Cumberland</c:v>
                </c:pt>
                <c:pt idx="7">
                  <c:v>Ocean</c:v>
                </c:pt>
                <c:pt idx="8">
                  <c:v>Burlington</c:v>
                </c:pt>
                <c:pt idx="9">
                  <c:v>Atlantic</c:v>
                </c:pt>
                <c:pt idx="10">
                  <c:v>Bergen</c:v>
                </c:pt>
                <c:pt idx="11">
                  <c:v>Monmouth</c:v>
                </c:pt>
                <c:pt idx="12">
                  <c:v>Morris</c:v>
                </c:pt>
                <c:pt idx="13">
                  <c:v>Mercer</c:v>
                </c:pt>
                <c:pt idx="14">
                  <c:v>Hudson</c:v>
                </c:pt>
                <c:pt idx="15">
                  <c:v>Middlesex</c:v>
                </c:pt>
                <c:pt idx="16">
                  <c:v>Gloucester</c:v>
                </c:pt>
                <c:pt idx="17">
                  <c:v>Essex</c:v>
                </c:pt>
                <c:pt idx="18">
                  <c:v>Somerset</c:v>
                </c:pt>
                <c:pt idx="19">
                  <c:v>Union</c:v>
                </c:pt>
                <c:pt idx="20">
                  <c:v>Passaic  </c:v>
                </c:pt>
              </c:strCache>
            </c:strRef>
          </c:cat>
          <c:val>
            <c:numRef>
              <c:f>Sheet1!$E$2:$E$22</c:f>
              <c:numCache>
                <c:formatCode>0.00%</c:formatCode>
                <c:ptCount val="21"/>
                <c:pt idx="0">
                  <c:v>5.7000000000000002E-2</c:v>
                </c:pt>
                <c:pt idx="1">
                  <c:v>5.7000000000000002E-2</c:v>
                </c:pt>
                <c:pt idx="2">
                  <c:v>5.7000000000000002E-2</c:v>
                </c:pt>
                <c:pt idx="3">
                  <c:v>5.7000000000000002E-2</c:v>
                </c:pt>
                <c:pt idx="4">
                  <c:v>5.7000000000000002E-2</c:v>
                </c:pt>
                <c:pt idx="5">
                  <c:v>5.7000000000000002E-2</c:v>
                </c:pt>
                <c:pt idx="6">
                  <c:v>5.7000000000000002E-2</c:v>
                </c:pt>
                <c:pt idx="7">
                  <c:v>5.7000000000000002E-2</c:v>
                </c:pt>
                <c:pt idx="8">
                  <c:v>5.7000000000000002E-2</c:v>
                </c:pt>
                <c:pt idx="9">
                  <c:v>5.7000000000000002E-2</c:v>
                </c:pt>
                <c:pt idx="10">
                  <c:v>5.7000000000000002E-2</c:v>
                </c:pt>
                <c:pt idx="11">
                  <c:v>5.7000000000000002E-2</c:v>
                </c:pt>
                <c:pt idx="12">
                  <c:v>5.7000000000000002E-2</c:v>
                </c:pt>
                <c:pt idx="13">
                  <c:v>5.7000000000000002E-2</c:v>
                </c:pt>
                <c:pt idx="14">
                  <c:v>5.7000000000000002E-2</c:v>
                </c:pt>
                <c:pt idx="15">
                  <c:v>5.7000000000000002E-2</c:v>
                </c:pt>
                <c:pt idx="16">
                  <c:v>5.7000000000000002E-2</c:v>
                </c:pt>
                <c:pt idx="17">
                  <c:v>5.7000000000000002E-2</c:v>
                </c:pt>
                <c:pt idx="18">
                  <c:v>5.7000000000000002E-2</c:v>
                </c:pt>
                <c:pt idx="19">
                  <c:v>5.7000000000000002E-2</c:v>
                </c:pt>
                <c:pt idx="20">
                  <c:v>5.7000000000000002E-2</c:v>
                </c:pt>
              </c:numCache>
            </c:numRef>
          </c:val>
          <c:extLst>
            <c:ext xmlns:c16="http://schemas.microsoft.com/office/drawing/2014/chart" uri="{C3380CC4-5D6E-409C-BE32-E72D297353CC}">
              <c16:uniqueId val="{00000002-D5D2-4F28-A037-601B8C563179}"/>
            </c:ext>
          </c:extLst>
        </c:ser>
        <c:dLbls>
          <c:showLegendKey val="0"/>
          <c:showVal val="0"/>
          <c:showCatName val="0"/>
          <c:showSerName val="0"/>
          <c:showPercent val="0"/>
          <c:showBubbleSize val="0"/>
        </c:dLbls>
        <c:gapWidth val="182"/>
        <c:axId val="345920208"/>
        <c:axId val="345920600"/>
      </c:barChart>
      <c:catAx>
        <c:axId val="34592020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5920600"/>
        <c:crosses val="autoZero"/>
        <c:auto val="1"/>
        <c:lblAlgn val="ctr"/>
        <c:lblOffset val="100"/>
        <c:noMultiLvlLbl val="0"/>
      </c:catAx>
      <c:valAx>
        <c:axId val="345920600"/>
        <c:scaling>
          <c:orientation val="minMax"/>
        </c:scaling>
        <c:delete val="1"/>
        <c:axPos val="b"/>
        <c:numFmt formatCode="0.0%" sourceLinked="1"/>
        <c:majorTickMark val="none"/>
        <c:minorTickMark val="none"/>
        <c:tickLblPos val="nextTo"/>
        <c:crossAx val="34592020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userShapes r:id="rId4"/>
</c:chartSpace>
</file>

<file path=ppt/charts/chart3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No health insurance</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2015</c:v>
                </c:pt>
                <c:pt idx="1">
                  <c:v>2016</c:v>
                </c:pt>
                <c:pt idx="2">
                  <c:v>2017</c:v>
                </c:pt>
                <c:pt idx="3">
                  <c:v>2018</c:v>
                </c:pt>
                <c:pt idx="4">
                  <c:v>2019</c:v>
                </c:pt>
              </c:numCache>
            </c:numRef>
          </c:cat>
          <c:val>
            <c:numRef>
              <c:f>Sheet1!$B$2:$B$6</c:f>
              <c:numCache>
                <c:formatCode>0.0%</c:formatCode>
                <c:ptCount val="5"/>
                <c:pt idx="0">
                  <c:v>1.9E-2</c:v>
                </c:pt>
                <c:pt idx="1">
                  <c:v>1.4E-2</c:v>
                </c:pt>
                <c:pt idx="2">
                  <c:v>2.4E-2</c:v>
                </c:pt>
                <c:pt idx="3">
                  <c:v>1.4999999999999999E-2</c:v>
                </c:pt>
                <c:pt idx="4">
                  <c:v>1.4E-2</c:v>
                </c:pt>
              </c:numCache>
            </c:numRef>
          </c:val>
          <c:smooth val="0"/>
          <c:extLst>
            <c:ext xmlns:c16="http://schemas.microsoft.com/office/drawing/2014/chart" uri="{C3380CC4-5D6E-409C-BE32-E72D297353CC}">
              <c16:uniqueId val="{00000000-A31C-41B6-812D-B7E22B5D4963}"/>
            </c:ext>
          </c:extLst>
        </c:ser>
        <c:dLbls>
          <c:showLegendKey val="0"/>
          <c:showVal val="0"/>
          <c:showCatName val="0"/>
          <c:showSerName val="0"/>
          <c:showPercent val="0"/>
          <c:showBubbleSize val="0"/>
        </c:dLbls>
        <c:marker val="1"/>
        <c:smooth val="0"/>
        <c:axId val="345921384"/>
        <c:axId val="345921776"/>
      </c:lineChart>
      <c:catAx>
        <c:axId val="34592138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95000"/>
                    <a:lumOff val="5000"/>
                  </a:schemeClr>
                </a:solidFill>
                <a:latin typeface="Franklin Gothic Medium" panose="020B0603020102020204" pitchFamily="34" charset="0"/>
                <a:ea typeface="+mn-ea"/>
                <a:cs typeface="+mn-cs"/>
              </a:defRPr>
            </a:pPr>
            <a:endParaRPr lang="en-US"/>
          </a:p>
        </c:txPr>
        <c:crossAx val="345921776"/>
        <c:crosses val="autoZero"/>
        <c:auto val="1"/>
        <c:lblAlgn val="ctr"/>
        <c:lblOffset val="100"/>
        <c:noMultiLvlLbl val="0"/>
      </c:catAx>
      <c:valAx>
        <c:axId val="345921776"/>
        <c:scaling>
          <c:orientation val="minMax"/>
          <c:max val="5.000000000000001E-2"/>
        </c:scaling>
        <c:delete val="1"/>
        <c:axPos val="l"/>
        <c:numFmt formatCode="0.0%" sourceLinked="1"/>
        <c:majorTickMark val="out"/>
        <c:minorTickMark val="none"/>
        <c:tickLblPos val="nextTo"/>
        <c:crossAx val="34592138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7187500000000001E-2"/>
          <c:y val="4.2187497404804541E-2"/>
          <c:w val="0.96562499999999996"/>
          <c:h val="0.91748819405215343"/>
        </c:manualLayout>
      </c:layout>
      <c:lineChart>
        <c:grouping val="standard"/>
        <c:varyColors val="0"/>
        <c:ser>
          <c:idx val="0"/>
          <c:order val="0"/>
          <c:tx>
            <c:strRef>
              <c:f>Sheet1!$B$1</c:f>
              <c:strCache>
                <c:ptCount val="1"/>
                <c:pt idx="0">
                  <c:v>White </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2015</c:v>
                </c:pt>
                <c:pt idx="1">
                  <c:v>2016</c:v>
                </c:pt>
                <c:pt idx="2">
                  <c:v>2017</c:v>
                </c:pt>
                <c:pt idx="3">
                  <c:v>2018</c:v>
                </c:pt>
                <c:pt idx="4">
                  <c:v>2019</c:v>
                </c:pt>
              </c:numCache>
            </c:numRef>
          </c:cat>
          <c:val>
            <c:numRef>
              <c:f>Sheet1!$B$2:$B$6</c:f>
              <c:numCache>
                <c:formatCode>0%</c:formatCode>
                <c:ptCount val="5"/>
                <c:pt idx="0">
                  <c:v>0.94399999999999995</c:v>
                </c:pt>
                <c:pt idx="1">
                  <c:v>0.94399999999999995</c:v>
                </c:pt>
                <c:pt idx="2">
                  <c:v>0.92500000000000004</c:v>
                </c:pt>
                <c:pt idx="3">
                  <c:v>0.94499999999999995</c:v>
                </c:pt>
                <c:pt idx="4">
                  <c:v>0.95099999999999996</c:v>
                </c:pt>
              </c:numCache>
            </c:numRef>
          </c:val>
          <c:smooth val="0"/>
          <c:extLst>
            <c:ext xmlns:c16="http://schemas.microsoft.com/office/drawing/2014/chart" uri="{C3380CC4-5D6E-409C-BE32-E72D297353CC}">
              <c16:uniqueId val="{00000000-609B-4297-936B-F79768FBB6FC}"/>
            </c:ext>
          </c:extLst>
        </c:ser>
        <c:ser>
          <c:idx val="1"/>
          <c:order val="1"/>
          <c:tx>
            <c:strRef>
              <c:f>Sheet1!$C$1</c:f>
              <c:strCache>
                <c:ptCount val="1"/>
                <c:pt idx="0">
                  <c:v>Black/ African American</c:v>
                </c:pt>
              </c:strCache>
            </c:strRef>
          </c:tx>
          <c:spPr>
            <a:ln w="28575" cap="rnd">
              <a:solidFill>
                <a:srgbClr val="C00000"/>
              </a:solidFill>
              <a:prstDash val="sysDot"/>
              <a:round/>
            </a:ln>
            <a:effectLst/>
          </c:spPr>
          <c:marker>
            <c:symbol val="triangle"/>
            <c:size val="7"/>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2015</c:v>
                </c:pt>
                <c:pt idx="1">
                  <c:v>2016</c:v>
                </c:pt>
                <c:pt idx="2">
                  <c:v>2017</c:v>
                </c:pt>
                <c:pt idx="3">
                  <c:v>2018</c:v>
                </c:pt>
                <c:pt idx="4">
                  <c:v>2019</c:v>
                </c:pt>
              </c:numCache>
            </c:numRef>
          </c:cat>
          <c:val>
            <c:numRef>
              <c:f>Sheet1!$C$2:$C$6</c:f>
              <c:numCache>
                <c:formatCode>0%</c:formatCode>
                <c:ptCount val="5"/>
                <c:pt idx="0">
                  <c:v>2.9000000000000001E-2</c:v>
                </c:pt>
                <c:pt idx="1">
                  <c:v>2.5999999999999999E-2</c:v>
                </c:pt>
                <c:pt idx="2">
                  <c:v>2.9000000000000001E-2</c:v>
                </c:pt>
                <c:pt idx="3">
                  <c:v>2.9000000000000001E-2</c:v>
                </c:pt>
                <c:pt idx="4">
                  <c:v>3.1E-2</c:v>
                </c:pt>
              </c:numCache>
            </c:numRef>
          </c:val>
          <c:smooth val="0"/>
          <c:extLst>
            <c:ext xmlns:c16="http://schemas.microsoft.com/office/drawing/2014/chart" uri="{C3380CC4-5D6E-409C-BE32-E72D297353CC}">
              <c16:uniqueId val="{00000001-609B-4297-936B-F79768FBB6FC}"/>
            </c:ext>
          </c:extLst>
        </c:ser>
        <c:ser>
          <c:idx val="2"/>
          <c:order val="2"/>
          <c:tx>
            <c:strRef>
              <c:f>Sheet1!$D$1</c:f>
              <c:strCache>
                <c:ptCount val="1"/>
                <c:pt idx="0">
                  <c:v>American Indian/ Alaska Native</c:v>
                </c:pt>
              </c:strCache>
            </c:strRef>
          </c:tx>
          <c:spPr>
            <a:ln w="28575" cap="rnd">
              <a:solidFill>
                <a:srgbClr val="C00000"/>
              </a:solidFill>
              <a:prstDash val="sysDash"/>
              <a:round/>
            </a:ln>
            <a:effectLst/>
          </c:spPr>
          <c:marker>
            <c:symbol val="x"/>
            <c:size val="5"/>
            <c:spPr>
              <a:solidFill>
                <a:srgbClr val="C00000"/>
              </a:solidFill>
              <a:ln w="9525">
                <a:solidFill>
                  <a:srgbClr val="C00000"/>
                </a:solidFill>
              </a:ln>
              <a:effectLst/>
            </c:spPr>
          </c:marker>
          <c:dLbls>
            <c:dLbl>
              <c:idx val="1"/>
              <c:layout>
                <c:manualLayout>
                  <c:x val="-5.3476500984251968E-2"/>
                  <c:y val="2.303710697471088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7442-42B8-B548-28A7C38910B5}"/>
                </c:ext>
              </c:extLst>
            </c:dLbl>
            <c:dLbl>
              <c:idx val="2"/>
              <c:layout>
                <c:manualLayout>
                  <c:x val="-5.5039000984251969E-2"/>
                  <c:y val="2.0733396277239791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7442-42B8-B548-28A7C38910B5}"/>
                </c:ext>
              </c:extLst>
            </c:dLbl>
            <c:dLbl>
              <c:idx val="3"/>
              <c:layout>
                <c:manualLayout>
                  <c:x val="-5.503900098425208E-2"/>
                  <c:y val="6.9111320924132641E-3"/>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891E-4E35-8984-0CC59801DDFC}"/>
                </c:ext>
              </c:extLst>
            </c:dLbl>
            <c:dLbl>
              <c:idx val="4"/>
              <c:layout>
                <c:manualLayout>
                  <c:x val="-6.1289000984252086E-2"/>
                  <c:y val="6.9111320924132641E-3"/>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891E-4E35-8984-0CC59801DDFC}"/>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l"/>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2015</c:v>
                </c:pt>
                <c:pt idx="1">
                  <c:v>2016</c:v>
                </c:pt>
                <c:pt idx="2">
                  <c:v>2017</c:v>
                </c:pt>
                <c:pt idx="3">
                  <c:v>2018</c:v>
                </c:pt>
                <c:pt idx="4">
                  <c:v>2019</c:v>
                </c:pt>
              </c:numCache>
            </c:numRef>
          </c:cat>
          <c:val>
            <c:numRef>
              <c:f>Sheet1!$D$2:$D$6</c:f>
              <c:numCache>
                <c:formatCode>0%</c:formatCode>
                <c:ptCount val="5"/>
                <c:pt idx="0">
                  <c:v>5.0000000000000001E-3</c:v>
                </c:pt>
                <c:pt idx="1">
                  <c:v>0</c:v>
                </c:pt>
                <c:pt idx="2">
                  <c:v>4.0000000000000001E-3</c:v>
                </c:pt>
                <c:pt idx="3">
                  <c:v>3.0000000000000001E-3</c:v>
                </c:pt>
                <c:pt idx="4">
                  <c:v>2E-3</c:v>
                </c:pt>
              </c:numCache>
            </c:numRef>
          </c:val>
          <c:smooth val="0"/>
          <c:extLst>
            <c:ext xmlns:c16="http://schemas.microsoft.com/office/drawing/2014/chart" uri="{C3380CC4-5D6E-409C-BE32-E72D297353CC}">
              <c16:uniqueId val="{00000002-609B-4297-936B-F79768FBB6FC}"/>
            </c:ext>
          </c:extLst>
        </c:ser>
        <c:ser>
          <c:idx val="3"/>
          <c:order val="3"/>
          <c:tx>
            <c:strRef>
              <c:f>Sheet1!$E$1</c:f>
              <c:strCache>
                <c:ptCount val="1"/>
                <c:pt idx="0">
                  <c:v>Asian</c:v>
                </c:pt>
              </c:strCache>
            </c:strRef>
          </c:tx>
          <c:spPr>
            <a:ln w="28575" cap="rnd">
              <a:solidFill>
                <a:schemeClr val="bg1">
                  <a:lumMod val="75000"/>
                </a:schemeClr>
              </a:solidFill>
              <a:prstDash val="sysDash"/>
              <a:round/>
            </a:ln>
            <a:effectLst/>
          </c:spPr>
          <c:marker>
            <c:symbol val="diamond"/>
            <c:size val="8"/>
            <c:spPr>
              <a:solidFill>
                <a:schemeClr val="bg1">
                  <a:lumMod val="75000"/>
                </a:schemeClr>
              </a:solidFill>
              <a:ln w="9525">
                <a:solidFill>
                  <a:schemeClr val="bg1">
                    <a:lumMod val="75000"/>
                  </a:schemeClr>
                </a:solidFill>
              </a:ln>
              <a:effectLst/>
            </c:spPr>
          </c:marker>
          <c:dLbls>
            <c:dLbl>
              <c:idx val="0"/>
              <c:layout>
                <c:manualLayout>
                  <c:x val="4.6874999999999998E-3"/>
                  <c:y val="-1.1518553487355608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891E-4E35-8984-0CC59801DDFC}"/>
                </c:ext>
              </c:extLst>
            </c:dLbl>
            <c:dLbl>
              <c:idx val="1"/>
              <c:layout>
                <c:manualLayout>
                  <c:x val="6.2499999999999431E-3"/>
                  <c:y val="-4.6074213949421758E-3"/>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891E-4E35-8984-0CC59801DDFC}"/>
                </c:ext>
              </c:extLst>
            </c:dLbl>
            <c:dLbl>
              <c:idx val="2"/>
              <c:layout>
                <c:manualLayout>
                  <c:x val="1.5625000000000001E-3"/>
                  <c:y val="-9.2148427898845215E-3"/>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891E-4E35-8984-0CC59801DDFC}"/>
                </c:ext>
              </c:extLst>
            </c:dLbl>
            <c:dLbl>
              <c:idx val="3"/>
              <c:layout>
                <c:manualLayout>
                  <c:x val="6.249999999999885E-3"/>
                  <c:y val="-9.2148427898845215E-3"/>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891E-4E35-8984-0CC59801DDFC}"/>
                </c:ext>
              </c:extLst>
            </c:dLbl>
            <c:dLbl>
              <c:idx val="4"/>
              <c:layout>
                <c:manualLayout>
                  <c:x val="1.5624999999998854E-3"/>
                  <c:y val="-9.2148427898845215E-3"/>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891E-4E35-8984-0CC59801DDFC}"/>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2015</c:v>
                </c:pt>
                <c:pt idx="1">
                  <c:v>2016</c:v>
                </c:pt>
                <c:pt idx="2">
                  <c:v>2017</c:v>
                </c:pt>
                <c:pt idx="3">
                  <c:v>2018</c:v>
                </c:pt>
                <c:pt idx="4">
                  <c:v>2019</c:v>
                </c:pt>
              </c:numCache>
            </c:numRef>
          </c:cat>
          <c:val>
            <c:numRef>
              <c:f>Sheet1!$E$2:$E$6</c:f>
              <c:numCache>
                <c:formatCode>0%</c:formatCode>
                <c:ptCount val="5"/>
                <c:pt idx="0">
                  <c:v>2.5999999999999999E-2</c:v>
                </c:pt>
                <c:pt idx="1">
                  <c:v>3.2000000000000001E-2</c:v>
                </c:pt>
                <c:pt idx="2">
                  <c:v>2.9000000000000001E-2</c:v>
                </c:pt>
                <c:pt idx="3">
                  <c:v>2.9000000000000001E-2</c:v>
                </c:pt>
                <c:pt idx="4">
                  <c:v>2.9000000000000001E-2</c:v>
                </c:pt>
              </c:numCache>
            </c:numRef>
          </c:val>
          <c:smooth val="0"/>
          <c:extLst>
            <c:ext xmlns:c16="http://schemas.microsoft.com/office/drawing/2014/chart" uri="{C3380CC4-5D6E-409C-BE32-E72D297353CC}">
              <c16:uniqueId val="{00000003-609B-4297-936B-F79768FBB6FC}"/>
            </c:ext>
          </c:extLst>
        </c:ser>
        <c:ser>
          <c:idx val="4"/>
          <c:order val="4"/>
          <c:tx>
            <c:strRef>
              <c:f>Sheet1!$F$1</c:f>
              <c:strCache>
                <c:ptCount val="1"/>
                <c:pt idx="0">
                  <c:v>Hispanic/ Latino</c:v>
                </c:pt>
              </c:strCache>
            </c:strRef>
          </c:tx>
          <c:spPr>
            <a:ln w="28575" cap="rnd">
              <a:solidFill>
                <a:schemeClr val="bg1">
                  <a:lumMod val="75000"/>
                </a:schemeClr>
              </a:solidFill>
              <a:round/>
            </a:ln>
            <a:effectLst/>
          </c:spPr>
          <c:marker>
            <c:symbol val="square"/>
            <c:size val="5"/>
            <c:spPr>
              <a:solidFill>
                <a:schemeClr val="bg1">
                  <a:lumMod val="75000"/>
                </a:schemeClr>
              </a:solidFill>
              <a:ln w="9525">
                <a:solidFill>
                  <a:schemeClr val="bg1">
                    <a:lumMod val="75000"/>
                  </a:schemeClr>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2015</c:v>
                </c:pt>
                <c:pt idx="1">
                  <c:v>2016</c:v>
                </c:pt>
                <c:pt idx="2">
                  <c:v>2017</c:v>
                </c:pt>
                <c:pt idx="3">
                  <c:v>2018</c:v>
                </c:pt>
                <c:pt idx="4">
                  <c:v>2019</c:v>
                </c:pt>
              </c:numCache>
            </c:numRef>
          </c:cat>
          <c:val>
            <c:numRef>
              <c:f>Sheet1!$F$2:$F$6</c:f>
              <c:numCache>
                <c:formatCode>0%</c:formatCode>
                <c:ptCount val="5"/>
                <c:pt idx="0">
                  <c:v>7.4999999999999997E-2</c:v>
                </c:pt>
                <c:pt idx="1">
                  <c:v>7.8E-2</c:v>
                </c:pt>
                <c:pt idx="2">
                  <c:v>8.2000000000000003E-2</c:v>
                </c:pt>
                <c:pt idx="3">
                  <c:v>8.5999999999999993E-2</c:v>
                </c:pt>
                <c:pt idx="4">
                  <c:v>9.1999999999999998E-2</c:v>
                </c:pt>
              </c:numCache>
            </c:numRef>
          </c:val>
          <c:smooth val="0"/>
          <c:extLst>
            <c:ext xmlns:c16="http://schemas.microsoft.com/office/drawing/2014/chart" uri="{C3380CC4-5D6E-409C-BE32-E72D297353CC}">
              <c16:uniqueId val="{00000004-609B-4297-936B-F79768FBB6FC}"/>
            </c:ext>
          </c:extLst>
        </c:ser>
        <c:dLbls>
          <c:showLegendKey val="0"/>
          <c:showVal val="0"/>
          <c:showCatName val="0"/>
          <c:showSerName val="0"/>
          <c:showPercent val="0"/>
          <c:showBubbleSize val="0"/>
        </c:dLbls>
        <c:marker val="1"/>
        <c:smooth val="0"/>
        <c:axId val="338272288"/>
        <c:axId val="339142328"/>
      </c:lineChart>
      <c:catAx>
        <c:axId val="33827228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39142328"/>
        <c:crosses val="autoZero"/>
        <c:auto val="1"/>
        <c:lblAlgn val="ctr"/>
        <c:lblOffset val="100"/>
        <c:noMultiLvlLbl val="0"/>
      </c:catAx>
      <c:valAx>
        <c:axId val="339142328"/>
        <c:scaling>
          <c:orientation val="minMax"/>
        </c:scaling>
        <c:delete val="1"/>
        <c:axPos val="l"/>
        <c:numFmt formatCode="0%" sourceLinked="1"/>
        <c:majorTickMark val="out"/>
        <c:minorTickMark val="none"/>
        <c:tickLblPos val="nextTo"/>
        <c:crossAx val="338272288"/>
        <c:crosses val="autoZero"/>
        <c:crossBetween val="between"/>
      </c:valAx>
      <c:spPr>
        <a:noFill/>
        <a:ln w="25400">
          <a:noFill/>
        </a:ln>
        <a:effectLst/>
      </c:spPr>
    </c:plotArea>
    <c:legend>
      <c:legendPos val="b"/>
      <c:layout>
        <c:manualLayout>
          <c:xMode val="edge"/>
          <c:yMode val="edge"/>
          <c:x val="0.1"/>
          <c:y val="2.3912707682535232E-2"/>
          <c:w val="0.82274311023622049"/>
          <c:h val="3.7741200926353288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1079330708661417"/>
          <c:y val="8.5243309239233667E-3"/>
          <c:w val="0.86576919291338583"/>
          <c:h val="0.90601304289752072"/>
        </c:manualLayout>
      </c:layout>
      <c:barChart>
        <c:barDir val="bar"/>
        <c:grouping val="clustered"/>
        <c:varyColors val="0"/>
        <c:ser>
          <c:idx val="0"/>
          <c:order val="0"/>
          <c:tx>
            <c:strRef>
              <c:f>Sheet1!$B$1</c:f>
              <c:strCache>
                <c:ptCount val="1"/>
                <c:pt idx="0">
                  <c:v>No health insurance</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Sussex </c:v>
                </c:pt>
                <c:pt idx="1">
                  <c:v>Hamburg </c:v>
                </c:pt>
                <c:pt idx="2">
                  <c:v>Vernon </c:v>
                </c:pt>
                <c:pt idx="3">
                  <c:v>Newton </c:v>
                </c:pt>
                <c:pt idx="4">
                  <c:v>Andover township</c:v>
                </c:pt>
                <c:pt idx="5">
                  <c:v>Hardyston </c:v>
                </c:pt>
                <c:pt idx="6">
                  <c:v>Hopatcong </c:v>
                </c:pt>
                <c:pt idx="7">
                  <c:v>Wantage </c:v>
                </c:pt>
                <c:pt idx="8">
                  <c:v>Byram </c:v>
                </c:pt>
                <c:pt idx="9">
                  <c:v>Hampton </c:v>
                </c:pt>
              </c:strCache>
            </c:strRef>
          </c:cat>
          <c:val>
            <c:numRef>
              <c:f>Sheet1!$B$2:$B$11</c:f>
              <c:numCache>
                <c:formatCode>0.0%</c:formatCode>
                <c:ptCount val="10"/>
                <c:pt idx="0">
                  <c:v>6.6000000000000003E-2</c:v>
                </c:pt>
                <c:pt idx="1">
                  <c:v>3.5999999999999997E-2</c:v>
                </c:pt>
                <c:pt idx="2">
                  <c:v>3.5000000000000003E-2</c:v>
                </c:pt>
                <c:pt idx="3">
                  <c:v>3.2000000000000001E-2</c:v>
                </c:pt>
                <c:pt idx="4">
                  <c:v>0.03</c:v>
                </c:pt>
                <c:pt idx="5">
                  <c:v>2.5999999999999999E-2</c:v>
                </c:pt>
                <c:pt idx="6">
                  <c:v>2.5999999999999999E-2</c:v>
                </c:pt>
                <c:pt idx="7">
                  <c:v>2.5999999999999999E-2</c:v>
                </c:pt>
                <c:pt idx="8">
                  <c:v>2.5000000000000001E-2</c:v>
                </c:pt>
                <c:pt idx="9">
                  <c:v>1.7999999999999999E-2</c:v>
                </c:pt>
              </c:numCache>
            </c:numRef>
          </c:val>
          <c:extLst>
            <c:ext xmlns:c16="http://schemas.microsoft.com/office/drawing/2014/chart" uri="{C3380CC4-5D6E-409C-BE32-E72D297353CC}">
              <c16:uniqueId val="{00000000-402C-4557-B0A5-E92F8F31D439}"/>
            </c:ext>
          </c:extLst>
        </c:ser>
        <c:ser>
          <c:idx val="1"/>
          <c:order val="1"/>
          <c:tx>
            <c:strRef>
              <c:f>Sheet1!$C$1</c:f>
              <c:strCache>
                <c:ptCount val="1"/>
                <c:pt idx="0">
                  <c:v>Sussex County avg. 1.90%</c:v>
                </c:pt>
              </c:strCache>
            </c:strRef>
          </c:tx>
          <c:spPr>
            <a:solidFill>
              <a:schemeClr val="bg1"/>
            </a:solidFill>
            <a:ln>
              <a:noFill/>
            </a:ln>
            <a:effectLst/>
          </c:spPr>
          <c:invertIfNegative val="0"/>
          <c:trendline>
            <c:spPr>
              <a:ln w="19050" cap="rnd">
                <a:solidFill>
                  <a:schemeClr val="bg1">
                    <a:lumMod val="50000"/>
                  </a:schemeClr>
                </a:solidFill>
                <a:prstDash val="sysDot"/>
              </a:ln>
              <a:effectLst/>
            </c:spPr>
            <c:trendlineType val="linear"/>
            <c:dispRSqr val="0"/>
            <c:dispEq val="0"/>
          </c:trendline>
          <c:cat>
            <c:strRef>
              <c:f>Sheet1!$A$2:$A$11</c:f>
              <c:strCache>
                <c:ptCount val="10"/>
                <c:pt idx="0">
                  <c:v>Sussex </c:v>
                </c:pt>
                <c:pt idx="1">
                  <c:v>Hamburg </c:v>
                </c:pt>
                <c:pt idx="2">
                  <c:v>Vernon </c:v>
                </c:pt>
                <c:pt idx="3">
                  <c:v>Newton </c:v>
                </c:pt>
                <c:pt idx="4">
                  <c:v>Andover township</c:v>
                </c:pt>
                <c:pt idx="5">
                  <c:v>Hardyston </c:v>
                </c:pt>
                <c:pt idx="6">
                  <c:v>Hopatcong </c:v>
                </c:pt>
                <c:pt idx="7">
                  <c:v>Wantage </c:v>
                </c:pt>
                <c:pt idx="8">
                  <c:v>Byram </c:v>
                </c:pt>
                <c:pt idx="9">
                  <c:v>Hampton </c:v>
                </c:pt>
              </c:strCache>
            </c:strRef>
          </c:cat>
          <c:val>
            <c:numRef>
              <c:f>Sheet1!$C$2:$C$11</c:f>
              <c:numCache>
                <c:formatCode>0.00%</c:formatCode>
                <c:ptCount val="10"/>
                <c:pt idx="0">
                  <c:v>1.9E-2</c:v>
                </c:pt>
                <c:pt idx="1">
                  <c:v>1.9E-2</c:v>
                </c:pt>
                <c:pt idx="2">
                  <c:v>1.9E-2</c:v>
                </c:pt>
                <c:pt idx="3">
                  <c:v>1.9E-2</c:v>
                </c:pt>
                <c:pt idx="4">
                  <c:v>1.9E-2</c:v>
                </c:pt>
                <c:pt idx="5">
                  <c:v>1.9E-2</c:v>
                </c:pt>
                <c:pt idx="6">
                  <c:v>1.9E-2</c:v>
                </c:pt>
                <c:pt idx="7">
                  <c:v>1.9E-2</c:v>
                </c:pt>
                <c:pt idx="8">
                  <c:v>1.9E-2</c:v>
                </c:pt>
                <c:pt idx="9">
                  <c:v>1.9E-2</c:v>
                </c:pt>
              </c:numCache>
            </c:numRef>
          </c:val>
          <c:extLst>
            <c:ext xmlns:c16="http://schemas.microsoft.com/office/drawing/2014/chart" uri="{C3380CC4-5D6E-409C-BE32-E72D297353CC}">
              <c16:uniqueId val="{00000003-402C-4557-B0A5-E92F8F31D439}"/>
            </c:ext>
          </c:extLst>
        </c:ser>
        <c:dLbls>
          <c:showLegendKey val="0"/>
          <c:showVal val="0"/>
          <c:showCatName val="0"/>
          <c:showSerName val="0"/>
          <c:showPercent val="0"/>
          <c:showBubbleSize val="0"/>
        </c:dLbls>
        <c:gapWidth val="182"/>
        <c:axId val="345922560"/>
        <c:axId val="345922952"/>
      </c:barChart>
      <c:catAx>
        <c:axId val="34592256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5922952"/>
        <c:crosses val="autoZero"/>
        <c:auto val="1"/>
        <c:lblAlgn val="ctr"/>
        <c:lblOffset val="100"/>
        <c:noMultiLvlLbl val="0"/>
      </c:catAx>
      <c:valAx>
        <c:axId val="345922952"/>
        <c:scaling>
          <c:orientation val="minMax"/>
          <c:max val="0.5"/>
        </c:scaling>
        <c:delete val="1"/>
        <c:axPos val="b"/>
        <c:numFmt formatCode="0.0%" sourceLinked="1"/>
        <c:majorTickMark val="none"/>
        <c:minorTickMark val="none"/>
        <c:tickLblPos val="nextTo"/>
        <c:crossAx val="345922560"/>
        <c:crosses val="autoZero"/>
        <c:crossBetween val="between"/>
      </c:valAx>
      <c:spPr>
        <a:noFill/>
        <a:ln>
          <a:noFill/>
        </a:ln>
        <a:effectLst/>
      </c:spPr>
    </c:plotArea>
    <c:legend>
      <c:legendPos val="b"/>
      <c:legendEntry>
        <c:idx val="1"/>
        <c:delete val="1"/>
      </c:legendEntry>
      <c:legendEntry>
        <c:idx val="2"/>
        <c:delete val="1"/>
      </c:legendEntry>
      <c:layout>
        <c:manualLayout>
          <c:xMode val="edge"/>
          <c:yMode val="edge"/>
          <c:x val="2.2425319881889769E-2"/>
          <c:y val="0.89718582974293437"/>
          <c:w val="0.28014936023622045"/>
          <c:h val="4.2840971558939039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3171371784728791E-2"/>
          <c:y val="1.1686062888554108E-2"/>
          <c:w val="0.92711076007834803"/>
          <c:h val="0.7702448479217664"/>
        </c:manualLayout>
      </c:layout>
      <c:barChart>
        <c:barDir val="col"/>
        <c:grouping val="clustered"/>
        <c:varyColors val="0"/>
        <c:ser>
          <c:idx val="0"/>
          <c:order val="0"/>
          <c:tx>
            <c:strRef>
              <c:f>Sheet1!$B$1</c:f>
              <c:strCache>
                <c:ptCount val="1"/>
                <c:pt idx="0">
                  <c:v>Children County Copy</c:v>
                </c:pt>
              </c:strCache>
            </c:strRef>
          </c:tx>
          <c:spPr>
            <a:solidFill>
              <a:srgbClr val="FFFF00"/>
            </a:solidFill>
            <a:ln>
              <a:noFill/>
            </a:ln>
            <a:effectLst/>
          </c:spPr>
          <c:invertIfNegative val="0"/>
          <c:cat>
            <c:strRef>
              <c:f>Sheet1!$A$2:$A$23</c:f>
              <c:strCache>
                <c:ptCount val="22"/>
                <c:pt idx="0">
                  <c:v>Essex</c:v>
                </c:pt>
                <c:pt idx="1">
                  <c:v>Ocean</c:v>
                </c:pt>
                <c:pt idx="2">
                  <c:v>Hudson</c:v>
                </c:pt>
                <c:pt idx="3">
                  <c:v>Passaic</c:v>
                </c:pt>
                <c:pt idx="4">
                  <c:v>Camden</c:v>
                </c:pt>
                <c:pt idx="5">
                  <c:v>Middlesex</c:v>
                </c:pt>
                <c:pt idx="6">
                  <c:v>Union</c:v>
                </c:pt>
                <c:pt idx="7">
                  <c:v>Bergen</c:v>
                </c:pt>
                <c:pt idx="8">
                  <c:v>Mercer</c:v>
                </c:pt>
                <c:pt idx="9">
                  <c:v>Monmouth</c:v>
                </c:pt>
                <c:pt idx="10">
                  <c:v>Atlantic</c:v>
                </c:pt>
                <c:pt idx="11">
                  <c:v>Burlington</c:v>
                </c:pt>
                <c:pt idx="12">
                  <c:v>Cumberland</c:v>
                </c:pt>
                <c:pt idx="13">
                  <c:v>Gloucester</c:v>
                </c:pt>
                <c:pt idx="14">
                  <c:v>Morris</c:v>
                </c:pt>
                <c:pt idx="15">
                  <c:v>Somerset</c:v>
                </c:pt>
                <c:pt idx="16">
                  <c:v>Cape May</c:v>
                </c:pt>
                <c:pt idx="17">
                  <c:v>Salem</c:v>
                </c:pt>
                <c:pt idx="18">
                  <c:v>Warren</c:v>
                </c:pt>
                <c:pt idx="19">
                  <c:v>Sussex</c:v>
                </c:pt>
                <c:pt idx="20">
                  <c:v>Hunterdon</c:v>
                </c:pt>
                <c:pt idx="21">
                  <c:v>Other</c:v>
                </c:pt>
              </c:strCache>
            </c:strRef>
          </c:cat>
          <c:val>
            <c:numRef>
              <c:f>Sheet1!$B$2:$B$23</c:f>
              <c:numCache>
                <c:formatCode>General</c:formatCode>
                <c:ptCount val="22"/>
                <c:pt idx="19">
                  <c:v>4177</c:v>
                </c:pt>
              </c:numCache>
            </c:numRef>
          </c:val>
          <c:extLst>
            <c:ext xmlns:c16="http://schemas.microsoft.com/office/drawing/2014/chart" uri="{C3380CC4-5D6E-409C-BE32-E72D297353CC}">
              <c16:uniqueId val="{00000000-75CE-4C27-B155-D12F1F7FB493}"/>
            </c:ext>
          </c:extLst>
        </c:ser>
        <c:ser>
          <c:idx val="1"/>
          <c:order val="1"/>
          <c:tx>
            <c:strRef>
              <c:f>Sheet1!$C$1</c:f>
              <c:strCache>
                <c:ptCount val="1"/>
                <c:pt idx="0">
                  <c:v>Children</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95000"/>
                        <a:lumOff val="5000"/>
                      </a:schemeClr>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Sheet1!$A$2:$A$23</c:f>
              <c:strCache>
                <c:ptCount val="22"/>
                <c:pt idx="0">
                  <c:v>Essex</c:v>
                </c:pt>
                <c:pt idx="1">
                  <c:v>Ocean</c:v>
                </c:pt>
                <c:pt idx="2">
                  <c:v>Hudson</c:v>
                </c:pt>
                <c:pt idx="3">
                  <c:v>Passaic</c:v>
                </c:pt>
                <c:pt idx="4">
                  <c:v>Camden</c:v>
                </c:pt>
                <c:pt idx="5">
                  <c:v>Middlesex</c:v>
                </c:pt>
                <c:pt idx="6">
                  <c:v>Union</c:v>
                </c:pt>
                <c:pt idx="7">
                  <c:v>Bergen</c:v>
                </c:pt>
                <c:pt idx="8">
                  <c:v>Mercer</c:v>
                </c:pt>
                <c:pt idx="9">
                  <c:v>Monmouth</c:v>
                </c:pt>
                <c:pt idx="10">
                  <c:v>Atlantic</c:v>
                </c:pt>
                <c:pt idx="11">
                  <c:v>Burlington</c:v>
                </c:pt>
                <c:pt idx="12">
                  <c:v>Cumberland</c:v>
                </c:pt>
                <c:pt idx="13">
                  <c:v>Gloucester</c:v>
                </c:pt>
                <c:pt idx="14">
                  <c:v>Morris</c:v>
                </c:pt>
                <c:pt idx="15">
                  <c:v>Somerset</c:v>
                </c:pt>
                <c:pt idx="16">
                  <c:v>Cape May</c:v>
                </c:pt>
                <c:pt idx="17">
                  <c:v>Salem</c:v>
                </c:pt>
                <c:pt idx="18">
                  <c:v>Warren</c:v>
                </c:pt>
                <c:pt idx="19">
                  <c:v>Sussex</c:v>
                </c:pt>
                <c:pt idx="20">
                  <c:v>Hunterdon</c:v>
                </c:pt>
                <c:pt idx="21">
                  <c:v>Other</c:v>
                </c:pt>
              </c:strCache>
            </c:strRef>
          </c:cat>
          <c:val>
            <c:numRef>
              <c:f>Sheet1!$C$2:$C$23</c:f>
              <c:numCache>
                <c:formatCode>General</c:formatCode>
                <c:ptCount val="22"/>
                <c:pt idx="0">
                  <c:v>84025</c:v>
                </c:pt>
                <c:pt idx="1">
                  <c:v>62186</c:v>
                </c:pt>
                <c:pt idx="2">
                  <c:v>61218</c:v>
                </c:pt>
                <c:pt idx="3">
                  <c:v>58976</c:v>
                </c:pt>
                <c:pt idx="4">
                  <c:v>47663</c:v>
                </c:pt>
                <c:pt idx="5">
                  <c:v>46577</c:v>
                </c:pt>
                <c:pt idx="6">
                  <c:v>41709</c:v>
                </c:pt>
                <c:pt idx="7">
                  <c:v>33621</c:v>
                </c:pt>
                <c:pt idx="8">
                  <c:v>26396</c:v>
                </c:pt>
                <c:pt idx="9">
                  <c:v>26073</c:v>
                </c:pt>
                <c:pt idx="10">
                  <c:v>25458</c:v>
                </c:pt>
                <c:pt idx="11">
                  <c:v>20378</c:v>
                </c:pt>
                <c:pt idx="12">
                  <c:v>18977</c:v>
                </c:pt>
                <c:pt idx="13">
                  <c:v>15563</c:v>
                </c:pt>
                <c:pt idx="14">
                  <c:v>12316</c:v>
                </c:pt>
                <c:pt idx="15">
                  <c:v>10859</c:v>
                </c:pt>
                <c:pt idx="16">
                  <c:v>5731</c:v>
                </c:pt>
                <c:pt idx="17">
                  <c:v>5541</c:v>
                </c:pt>
                <c:pt idx="18">
                  <c:v>5200</c:v>
                </c:pt>
                <c:pt idx="19">
                  <c:v>4177</c:v>
                </c:pt>
                <c:pt idx="20">
                  <c:v>2577</c:v>
                </c:pt>
                <c:pt idx="21">
                  <c:v>7</c:v>
                </c:pt>
              </c:numCache>
            </c:numRef>
          </c:val>
          <c:extLst>
            <c:ext xmlns:c16="http://schemas.microsoft.com/office/drawing/2014/chart" uri="{C3380CC4-5D6E-409C-BE32-E72D297353CC}">
              <c16:uniqueId val="{00000001-75CE-4C27-B155-D12F1F7FB493}"/>
            </c:ext>
          </c:extLst>
        </c:ser>
        <c:ser>
          <c:idx val="2"/>
          <c:order val="2"/>
          <c:tx>
            <c:strRef>
              <c:f>Sheet1!$D$1</c:f>
              <c:strCache>
                <c:ptCount val="1"/>
                <c:pt idx="0">
                  <c:v>Adults</c:v>
                </c:pt>
              </c:strCache>
            </c:strRef>
          </c:tx>
          <c:spPr>
            <a:solidFill>
              <a:schemeClr val="bg1">
                <a:lumMod val="75000"/>
              </a:schemeClr>
            </a:solidFill>
            <a:ln>
              <a:noFill/>
            </a:ln>
            <a:effectLst/>
          </c:spPr>
          <c:invertIfNegative val="0"/>
          <c:cat>
            <c:strRef>
              <c:f>Sheet1!$A$2:$A$23</c:f>
              <c:strCache>
                <c:ptCount val="22"/>
                <c:pt idx="0">
                  <c:v>Essex</c:v>
                </c:pt>
                <c:pt idx="1">
                  <c:v>Ocean</c:v>
                </c:pt>
                <c:pt idx="2">
                  <c:v>Hudson</c:v>
                </c:pt>
                <c:pt idx="3">
                  <c:v>Passaic</c:v>
                </c:pt>
                <c:pt idx="4">
                  <c:v>Camden</c:v>
                </c:pt>
                <c:pt idx="5">
                  <c:v>Middlesex</c:v>
                </c:pt>
                <c:pt idx="6">
                  <c:v>Union</c:v>
                </c:pt>
                <c:pt idx="7">
                  <c:v>Bergen</c:v>
                </c:pt>
                <c:pt idx="8">
                  <c:v>Mercer</c:v>
                </c:pt>
                <c:pt idx="9">
                  <c:v>Monmouth</c:v>
                </c:pt>
                <c:pt idx="10">
                  <c:v>Atlantic</c:v>
                </c:pt>
                <c:pt idx="11">
                  <c:v>Burlington</c:v>
                </c:pt>
                <c:pt idx="12">
                  <c:v>Cumberland</c:v>
                </c:pt>
                <c:pt idx="13">
                  <c:v>Gloucester</c:v>
                </c:pt>
                <c:pt idx="14">
                  <c:v>Morris</c:v>
                </c:pt>
                <c:pt idx="15">
                  <c:v>Somerset</c:v>
                </c:pt>
                <c:pt idx="16">
                  <c:v>Cape May</c:v>
                </c:pt>
                <c:pt idx="17">
                  <c:v>Salem</c:v>
                </c:pt>
                <c:pt idx="18">
                  <c:v>Warren</c:v>
                </c:pt>
                <c:pt idx="19">
                  <c:v>Sussex</c:v>
                </c:pt>
                <c:pt idx="20">
                  <c:v>Hunterdon</c:v>
                </c:pt>
                <c:pt idx="21">
                  <c:v>Other</c:v>
                </c:pt>
              </c:strCache>
            </c:strRef>
          </c:cat>
          <c:val>
            <c:numRef>
              <c:f>Sheet1!$D$2:$D$23</c:f>
              <c:numCache>
                <c:formatCode>General</c:formatCode>
                <c:ptCount val="22"/>
                <c:pt idx="0">
                  <c:v>23026</c:v>
                </c:pt>
                <c:pt idx="1">
                  <c:v>11276</c:v>
                </c:pt>
                <c:pt idx="2">
                  <c:v>14585</c:v>
                </c:pt>
                <c:pt idx="3">
                  <c:v>13266</c:v>
                </c:pt>
                <c:pt idx="4">
                  <c:v>15010</c:v>
                </c:pt>
                <c:pt idx="5">
                  <c:v>13698</c:v>
                </c:pt>
                <c:pt idx="6">
                  <c:v>10113</c:v>
                </c:pt>
                <c:pt idx="7">
                  <c:v>9626</c:v>
                </c:pt>
                <c:pt idx="8">
                  <c:v>6243</c:v>
                </c:pt>
                <c:pt idx="9">
                  <c:v>6137</c:v>
                </c:pt>
                <c:pt idx="10">
                  <c:v>6515</c:v>
                </c:pt>
                <c:pt idx="11">
                  <c:v>6703</c:v>
                </c:pt>
                <c:pt idx="12">
                  <c:v>4349</c:v>
                </c:pt>
                <c:pt idx="13">
                  <c:v>4769</c:v>
                </c:pt>
                <c:pt idx="14">
                  <c:v>3719</c:v>
                </c:pt>
                <c:pt idx="15">
                  <c:v>2727</c:v>
                </c:pt>
                <c:pt idx="16">
                  <c:v>1575</c:v>
                </c:pt>
                <c:pt idx="17">
                  <c:v>1644</c:v>
                </c:pt>
                <c:pt idx="18">
                  <c:v>2839</c:v>
                </c:pt>
                <c:pt idx="19">
                  <c:v>1385</c:v>
                </c:pt>
                <c:pt idx="20">
                  <c:v>875</c:v>
                </c:pt>
                <c:pt idx="21">
                  <c:v>1</c:v>
                </c:pt>
              </c:numCache>
            </c:numRef>
          </c:val>
          <c:extLst>
            <c:ext xmlns:c16="http://schemas.microsoft.com/office/drawing/2014/chart" uri="{C3380CC4-5D6E-409C-BE32-E72D297353CC}">
              <c16:uniqueId val="{00000000-3F5F-4B04-B746-9BB274C7EF6A}"/>
            </c:ext>
          </c:extLst>
        </c:ser>
        <c:ser>
          <c:idx val="3"/>
          <c:order val="3"/>
          <c:tx>
            <c:strRef>
              <c:f>Sheet1!$E$1</c:f>
              <c:strCache>
                <c:ptCount val="1"/>
                <c:pt idx="0">
                  <c:v>Adults County Copy</c:v>
                </c:pt>
              </c:strCache>
            </c:strRef>
          </c:tx>
          <c:spPr>
            <a:solidFill>
              <a:srgbClr val="FFFF00"/>
            </a:solidFill>
            <a:ln>
              <a:noFill/>
            </a:ln>
            <a:effectLst/>
          </c:spPr>
          <c:invertIfNegative val="0"/>
          <c:cat>
            <c:strRef>
              <c:f>Sheet1!$A$2:$A$23</c:f>
              <c:strCache>
                <c:ptCount val="22"/>
                <c:pt idx="0">
                  <c:v>Essex</c:v>
                </c:pt>
                <c:pt idx="1">
                  <c:v>Ocean</c:v>
                </c:pt>
                <c:pt idx="2">
                  <c:v>Hudson</c:v>
                </c:pt>
                <c:pt idx="3">
                  <c:v>Passaic</c:v>
                </c:pt>
                <c:pt idx="4">
                  <c:v>Camden</c:v>
                </c:pt>
                <c:pt idx="5">
                  <c:v>Middlesex</c:v>
                </c:pt>
                <c:pt idx="6">
                  <c:v>Union</c:v>
                </c:pt>
                <c:pt idx="7">
                  <c:v>Bergen</c:v>
                </c:pt>
                <c:pt idx="8">
                  <c:v>Mercer</c:v>
                </c:pt>
                <c:pt idx="9">
                  <c:v>Monmouth</c:v>
                </c:pt>
                <c:pt idx="10">
                  <c:v>Atlantic</c:v>
                </c:pt>
                <c:pt idx="11">
                  <c:v>Burlington</c:v>
                </c:pt>
                <c:pt idx="12">
                  <c:v>Cumberland</c:v>
                </c:pt>
                <c:pt idx="13">
                  <c:v>Gloucester</c:v>
                </c:pt>
                <c:pt idx="14">
                  <c:v>Morris</c:v>
                </c:pt>
                <c:pt idx="15">
                  <c:v>Somerset</c:v>
                </c:pt>
                <c:pt idx="16">
                  <c:v>Cape May</c:v>
                </c:pt>
                <c:pt idx="17">
                  <c:v>Salem</c:v>
                </c:pt>
                <c:pt idx="18">
                  <c:v>Warren</c:v>
                </c:pt>
                <c:pt idx="19">
                  <c:v>Sussex</c:v>
                </c:pt>
                <c:pt idx="20">
                  <c:v>Hunterdon</c:v>
                </c:pt>
                <c:pt idx="21">
                  <c:v>Other</c:v>
                </c:pt>
              </c:strCache>
            </c:strRef>
          </c:cat>
          <c:val>
            <c:numRef>
              <c:f>Sheet1!$E$2:$E$23</c:f>
              <c:numCache>
                <c:formatCode>General</c:formatCode>
                <c:ptCount val="22"/>
                <c:pt idx="19">
                  <c:v>1385</c:v>
                </c:pt>
              </c:numCache>
            </c:numRef>
          </c:val>
          <c:extLst>
            <c:ext xmlns:c16="http://schemas.microsoft.com/office/drawing/2014/chart" uri="{C3380CC4-5D6E-409C-BE32-E72D297353CC}">
              <c16:uniqueId val="{00000001-3F5F-4B04-B746-9BB274C7EF6A}"/>
            </c:ext>
          </c:extLst>
        </c:ser>
        <c:dLbls>
          <c:showLegendKey val="0"/>
          <c:showVal val="0"/>
          <c:showCatName val="0"/>
          <c:showSerName val="0"/>
          <c:showPercent val="0"/>
          <c:showBubbleSize val="0"/>
        </c:dLbls>
        <c:gapWidth val="219"/>
        <c:overlap val="-27"/>
        <c:axId val="377808544"/>
        <c:axId val="377808936"/>
      </c:barChart>
      <c:catAx>
        <c:axId val="37780854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7808936"/>
        <c:crosses val="autoZero"/>
        <c:auto val="1"/>
        <c:lblAlgn val="ctr"/>
        <c:lblOffset val="100"/>
        <c:noMultiLvlLbl val="0"/>
      </c:catAx>
      <c:valAx>
        <c:axId val="37780893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77808544"/>
        <c:crosses val="autoZero"/>
        <c:crossBetween val="between"/>
      </c:valAx>
      <c:spPr>
        <a:noFill/>
        <a:ln>
          <a:noFill/>
        </a:ln>
        <a:effectLst/>
      </c:spPr>
    </c:plotArea>
    <c:legend>
      <c:legendPos val="b"/>
      <c:legendEntry>
        <c:idx val="0"/>
        <c:delete val="1"/>
      </c:legendEntry>
      <c:legendEntry>
        <c:idx val="3"/>
        <c:delete val="1"/>
      </c:legendEntry>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8853552868140548E-2"/>
          <c:y val="2.0575634981106869E-3"/>
          <c:w val="0.88658944389763783"/>
          <c:h val="0.95991504921782422"/>
        </c:manualLayout>
      </c:layout>
      <c:barChart>
        <c:barDir val="bar"/>
        <c:grouping val="clustered"/>
        <c:varyColors val="0"/>
        <c:ser>
          <c:idx val="0"/>
          <c:order val="0"/>
          <c:tx>
            <c:strRef>
              <c:f>Sheet1!$B$1</c:f>
              <c:strCache>
                <c:ptCount val="1"/>
                <c:pt idx="0">
                  <c:v>1 dose copy</c:v>
                </c:pt>
              </c:strCache>
            </c:strRef>
          </c:tx>
          <c:spPr>
            <a:solidFill>
              <a:srgbClr val="FFFF00"/>
            </a:solidFill>
            <a:ln>
              <a:noFill/>
            </a:ln>
            <a:effectLst/>
          </c:spPr>
          <c:invertIfNegative val="0"/>
          <c:cat>
            <c:strRef>
              <c:f>Sheet1!$A$2:$A$22</c:f>
              <c:strCache>
                <c:ptCount val="21"/>
                <c:pt idx="0">
                  <c:v>Atlantic</c:v>
                </c:pt>
                <c:pt idx="1">
                  <c:v>Bergen</c:v>
                </c:pt>
                <c:pt idx="2">
                  <c:v>Burlington</c:v>
                </c:pt>
                <c:pt idx="3">
                  <c:v>Camden</c:v>
                </c:pt>
                <c:pt idx="4">
                  <c:v>Cape May</c:v>
                </c:pt>
                <c:pt idx="5">
                  <c:v>Cumberland</c:v>
                </c:pt>
                <c:pt idx="6">
                  <c:v>Essex</c:v>
                </c:pt>
                <c:pt idx="7">
                  <c:v>Gloucester</c:v>
                </c:pt>
                <c:pt idx="8">
                  <c:v>Hudson</c:v>
                </c:pt>
                <c:pt idx="9">
                  <c:v>Hunterdon</c:v>
                </c:pt>
                <c:pt idx="10">
                  <c:v>Mercer</c:v>
                </c:pt>
                <c:pt idx="11">
                  <c:v>Middlesex</c:v>
                </c:pt>
                <c:pt idx="12">
                  <c:v>Monmouth</c:v>
                </c:pt>
                <c:pt idx="13">
                  <c:v>Morris</c:v>
                </c:pt>
                <c:pt idx="14">
                  <c:v>Ocean</c:v>
                </c:pt>
                <c:pt idx="15">
                  <c:v>Passaic</c:v>
                </c:pt>
                <c:pt idx="16">
                  <c:v>Salem</c:v>
                </c:pt>
                <c:pt idx="17">
                  <c:v>Somerset</c:v>
                </c:pt>
                <c:pt idx="18">
                  <c:v>Sussex</c:v>
                </c:pt>
                <c:pt idx="19">
                  <c:v>Union</c:v>
                </c:pt>
                <c:pt idx="20">
                  <c:v>Warren</c:v>
                </c:pt>
              </c:strCache>
            </c:strRef>
          </c:cat>
          <c:val>
            <c:numRef>
              <c:f>Sheet1!$B$2:$B$22</c:f>
              <c:numCache>
                <c:formatCode>General</c:formatCode>
                <c:ptCount val="21"/>
                <c:pt idx="18">
                  <c:v>0.67500000000000004</c:v>
                </c:pt>
              </c:numCache>
            </c:numRef>
          </c:val>
          <c:extLst>
            <c:ext xmlns:c16="http://schemas.microsoft.com/office/drawing/2014/chart" uri="{C3380CC4-5D6E-409C-BE32-E72D297353CC}">
              <c16:uniqueId val="{00000000-3064-41E5-BCD7-B89EB4D9B53C}"/>
            </c:ext>
          </c:extLst>
        </c:ser>
        <c:ser>
          <c:idx val="1"/>
          <c:order val="1"/>
          <c:tx>
            <c:strRef>
              <c:f>Sheet1!$C$1</c:f>
              <c:strCache>
                <c:ptCount val="1"/>
                <c:pt idx="0">
                  <c:v>At Least 1 Dose</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Atlantic</c:v>
                </c:pt>
                <c:pt idx="1">
                  <c:v>Bergen</c:v>
                </c:pt>
                <c:pt idx="2">
                  <c:v>Burlington</c:v>
                </c:pt>
                <c:pt idx="3">
                  <c:v>Camden</c:v>
                </c:pt>
                <c:pt idx="4">
                  <c:v>Cape May</c:v>
                </c:pt>
                <c:pt idx="5">
                  <c:v>Cumberland</c:v>
                </c:pt>
                <c:pt idx="6">
                  <c:v>Essex</c:v>
                </c:pt>
                <c:pt idx="7">
                  <c:v>Gloucester</c:v>
                </c:pt>
                <c:pt idx="8">
                  <c:v>Hudson</c:v>
                </c:pt>
                <c:pt idx="9">
                  <c:v>Hunterdon</c:v>
                </c:pt>
                <c:pt idx="10">
                  <c:v>Mercer</c:v>
                </c:pt>
                <c:pt idx="11">
                  <c:v>Middlesex</c:v>
                </c:pt>
                <c:pt idx="12">
                  <c:v>Monmouth</c:v>
                </c:pt>
                <c:pt idx="13">
                  <c:v>Morris</c:v>
                </c:pt>
                <c:pt idx="14">
                  <c:v>Ocean</c:v>
                </c:pt>
                <c:pt idx="15">
                  <c:v>Passaic</c:v>
                </c:pt>
                <c:pt idx="16">
                  <c:v>Salem</c:v>
                </c:pt>
                <c:pt idx="17">
                  <c:v>Somerset</c:v>
                </c:pt>
                <c:pt idx="18">
                  <c:v>Sussex</c:v>
                </c:pt>
                <c:pt idx="19">
                  <c:v>Union</c:v>
                </c:pt>
                <c:pt idx="20">
                  <c:v>Warren</c:v>
                </c:pt>
              </c:strCache>
            </c:strRef>
          </c:cat>
          <c:val>
            <c:numRef>
              <c:f>Sheet1!$C$2:$C$22</c:f>
              <c:numCache>
                <c:formatCode>0.00%</c:formatCode>
                <c:ptCount val="21"/>
                <c:pt idx="0">
                  <c:v>0.70079999999999998</c:v>
                </c:pt>
                <c:pt idx="1">
                  <c:v>0.81640000000000001</c:v>
                </c:pt>
                <c:pt idx="2">
                  <c:v>0.73929999999999996</c:v>
                </c:pt>
                <c:pt idx="3">
                  <c:v>0.72809999999999997</c:v>
                </c:pt>
                <c:pt idx="4">
                  <c:v>0.74750000000000005</c:v>
                </c:pt>
                <c:pt idx="5">
                  <c:v>0.60170000000000001</c:v>
                </c:pt>
                <c:pt idx="6">
                  <c:v>0.745</c:v>
                </c:pt>
                <c:pt idx="7">
                  <c:v>0.71020000000000005</c:v>
                </c:pt>
                <c:pt idx="8">
                  <c:v>0.79010000000000002</c:v>
                </c:pt>
                <c:pt idx="9">
                  <c:v>0.74760000000000004</c:v>
                </c:pt>
                <c:pt idx="10">
                  <c:v>0.76649999999999996</c:v>
                </c:pt>
                <c:pt idx="11">
                  <c:v>0.77810000000000001</c:v>
                </c:pt>
                <c:pt idx="12">
                  <c:v>0.75060000000000004</c:v>
                </c:pt>
                <c:pt idx="13">
                  <c:v>0.82840000000000003</c:v>
                </c:pt>
                <c:pt idx="14">
                  <c:v>0.61319999999999997</c:v>
                </c:pt>
                <c:pt idx="15">
                  <c:v>0.72860000000000003</c:v>
                </c:pt>
                <c:pt idx="16">
                  <c:v>0.59260000000000002</c:v>
                </c:pt>
                <c:pt idx="17">
                  <c:v>0.83440000000000003</c:v>
                </c:pt>
                <c:pt idx="18">
                  <c:v>0.67500000000000004</c:v>
                </c:pt>
                <c:pt idx="19">
                  <c:v>0.75800000000000001</c:v>
                </c:pt>
                <c:pt idx="20">
                  <c:v>0.58979999999999999</c:v>
                </c:pt>
              </c:numCache>
            </c:numRef>
          </c:val>
          <c:extLst>
            <c:ext xmlns:c16="http://schemas.microsoft.com/office/drawing/2014/chart" uri="{C3380CC4-5D6E-409C-BE32-E72D297353CC}">
              <c16:uniqueId val="{00000001-3064-41E5-BCD7-B89EB4D9B53C}"/>
            </c:ext>
          </c:extLst>
        </c:ser>
        <c:ser>
          <c:idx val="2"/>
          <c:order val="2"/>
          <c:tx>
            <c:strRef>
              <c:f>Sheet1!$D$1</c:f>
              <c:strCache>
                <c:ptCount val="1"/>
                <c:pt idx="0">
                  <c:v>Fully Vaccinated</c:v>
                </c:pt>
              </c:strCache>
            </c:strRef>
          </c:tx>
          <c:spPr>
            <a:solidFill>
              <a:schemeClr val="bg1">
                <a:lumMod val="75000"/>
              </a:schemeClr>
            </a:solidFill>
            <a:ln>
              <a:noFill/>
            </a:ln>
            <a:effectLst/>
          </c:spPr>
          <c:invertIfNegative val="0"/>
          <c:dLbls>
            <c:dLbl>
              <c:idx val="3"/>
              <c:layout>
                <c:manualLayout>
                  <c:x val="0"/>
                  <c:y val="-2.26664327443230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3064-41E5-BCD7-B89EB4D9B53C}"/>
                </c:ext>
              </c:extLst>
            </c:dLbl>
            <c:dLbl>
              <c:idx val="20"/>
              <c:layout>
                <c:manualLayout>
                  <c:x val="-1.0407727330808165E-16"/>
                  <c:y val="-2.2666432744321442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3064-41E5-BCD7-B89EB4D9B53C}"/>
                </c:ext>
              </c:extLst>
            </c:dLbl>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Atlantic</c:v>
                </c:pt>
                <c:pt idx="1">
                  <c:v>Bergen</c:v>
                </c:pt>
                <c:pt idx="2">
                  <c:v>Burlington</c:v>
                </c:pt>
                <c:pt idx="3">
                  <c:v>Camden</c:v>
                </c:pt>
                <c:pt idx="4">
                  <c:v>Cape May</c:v>
                </c:pt>
                <c:pt idx="5">
                  <c:v>Cumberland</c:v>
                </c:pt>
                <c:pt idx="6">
                  <c:v>Essex</c:v>
                </c:pt>
                <c:pt idx="7">
                  <c:v>Gloucester</c:v>
                </c:pt>
                <c:pt idx="8">
                  <c:v>Hudson</c:v>
                </c:pt>
                <c:pt idx="9">
                  <c:v>Hunterdon</c:v>
                </c:pt>
                <c:pt idx="10">
                  <c:v>Mercer</c:v>
                </c:pt>
                <c:pt idx="11">
                  <c:v>Middlesex</c:v>
                </c:pt>
                <c:pt idx="12">
                  <c:v>Monmouth</c:v>
                </c:pt>
                <c:pt idx="13">
                  <c:v>Morris</c:v>
                </c:pt>
                <c:pt idx="14">
                  <c:v>Ocean</c:v>
                </c:pt>
                <c:pt idx="15">
                  <c:v>Passaic</c:v>
                </c:pt>
                <c:pt idx="16">
                  <c:v>Salem</c:v>
                </c:pt>
                <c:pt idx="17">
                  <c:v>Somerset</c:v>
                </c:pt>
                <c:pt idx="18">
                  <c:v>Sussex</c:v>
                </c:pt>
                <c:pt idx="19">
                  <c:v>Union</c:v>
                </c:pt>
                <c:pt idx="20">
                  <c:v>Warren</c:v>
                </c:pt>
              </c:strCache>
            </c:strRef>
          </c:cat>
          <c:val>
            <c:numRef>
              <c:f>Sheet1!$D$2:$D$22</c:f>
              <c:numCache>
                <c:formatCode>0.00%</c:formatCode>
                <c:ptCount val="21"/>
                <c:pt idx="0">
                  <c:v>0.58199999999999996</c:v>
                </c:pt>
                <c:pt idx="1">
                  <c:v>0.69289999999999996</c:v>
                </c:pt>
                <c:pt idx="2">
                  <c:v>0.62280000000000002</c:v>
                </c:pt>
                <c:pt idx="3">
                  <c:v>0.61519999999999997</c:v>
                </c:pt>
                <c:pt idx="4">
                  <c:v>0.62819999999999998</c:v>
                </c:pt>
                <c:pt idx="5">
                  <c:v>0.48920000000000002</c:v>
                </c:pt>
                <c:pt idx="6">
                  <c:v>0.63360000000000005</c:v>
                </c:pt>
                <c:pt idx="7">
                  <c:v>0.59319999999999995</c:v>
                </c:pt>
                <c:pt idx="8">
                  <c:v>0.67930000000000001</c:v>
                </c:pt>
                <c:pt idx="9">
                  <c:v>0.64</c:v>
                </c:pt>
                <c:pt idx="10">
                  <c:v>0.6492</c:v>
                </c:pt>
                <c:pt idx="11">
                  <c:v>0.67110000000000003</c:v>
                </c:pt>
                <c:pt idx="12">
                  <c:v>0.64039999999999997</c:v>
                </c:pt>
                <c:pt idx="13">
                  <c:v>0.70330000000000004</c:v>
                </c:pt>
                <c:pt idx="14">
                  <c:v>0.52159999999999995</c:v>
                </c:pt>
                <c:pt idx="15">
                  <c:v>0.62170000000000003</c:v>
                </c:pt>
                <c:pt idx="16">
                  <c:v>0.51029999999999998</c:v>
                </c:pt>
                <c:pt idx="17">
                  <c:v>0.7167</c:v>
                </c:pt>
                <c:pt idx="18">
                  <c:v>0.58919999999999995</c:v>
                </c:pt>
                <c:pt idx="19">
                  <c:v>0.65739999999999998</c:v>
                </c:pt>
                <c:pt idx="20">
                  <c:v>0.51359999999999995</c:v>
                </c:pt>
              </c:numCache>
            </c:numRef>
          </c:val>
          <c:extLst>
            <c:ext xmlns:c16="http://schemas.microsoft.com/office/drawing/2014/chart" uri="{C3380CC4-5D6E-409C-BE32-E72D297353CC}">
              <c16:uniqueId val="{00000004-3064-41E5-BCD7-B89EB4D9B53C}"/>
            </c:ext>
          </c:extLst>
        </c:ser>
        <c:ser>
          <c:idx val="3"/>
          <c:order val="3"/>
          <c:tx>
            <c:strRef>
              <c:f>Sheet1!$E$1</c:f>
              <c:strCache>
                <c:ptCount val="1"/>
                <c:pt idx="0">
                  <c:v>fully copy</c:v>
                </c:pt>
              </c:strCache>
            </c:strRef>
          </c:tx>
          <c:spPr>
            <a:solidFill>
              <a:srgbClr val="FFFF00"/>
            </a:solidFill>
            <a:ln>
              <a:noFill/>
            </a:ln>
            <a:effectLst/>
          </c:spPr>
          <c:invertIfNegative val="0"/>
          <c:cat>
            <c:strRef>
              <c:f>Sheet1!$A$2:$A$22</c:f>
              <c:strCache>
                <c:ptCount val="21"/>
                <c:pt idx="0">
                  <c:v>Atlantic</c:v>
                </c:pt>
                <c:pt idx="1">
                  <c:v>Bergen</c:v>
                </c:pt>
                <c:pt idx="2">
                  <c:v>Burlington</c:v>
                </c:pt>
                <c:pt idx="3">
                  <c:v>Camden</c:v>
                </c:pt>
                <c:pt idx="4">
                  <c:v>Cape May</c:v>
                </c:pt>
                <c:pt idx="5">
                  <c:v>Cumberland</c:v>
                </c:pt>
                <c:pt idx="6">
                  <c:v>Essex</c:v>
                </c:pt>
                <c:pt idx="7">
                  <c:v>Gloucester</c:v>
                </c:pt>
                <c:pt idx="8">
                  <c:v>Hudson</c:v>
                </c:pt>
                <c:pt idx="9">
                  <c:v>Hunterdon</c:v>
                </c:pt>
                <c:pt idx="10">
                  <c:v>Mercer</c:v>
                </c:pt>
                <c:pt idx="11">
                  <c:v>Middlesex</c:v>
                </c:pt>
                <c:pt idx="12">
                  <c:v>Monmouth</c:v>
                </c:pt>
                <c:pt idx="13">
                  <c:v>Morris</c:v>
                </c:pt>
                <c:pt idx="14">
                  <c:v>Ocean</c:v>
                </c:pt>
                <c:pt idx="15">
                  <c:v>Passaic</c:v>
                </c:pt>
                <c:pt idx="16">
                  <c:v>Salem</c:v>
                </c:pt>
                <c:pt idx="17">
                  <c:v>Somerset</c:v>
                </c:pt>
                <c:pt idx="18">
                  <c:v>Sussex</c:v>
                </c:pt>
                <c:pt idx="19">
                  <c:v>Union</c:v>
                </c:pt>
                <c:pt idx="20">
                  <c:v>Warren</c:v>
                </c:pt>
              </c:strCache>
            </c:strRef>
          </c:cat>
          <c:val>
            <c:numRef>
              <c:f>Sheet1!$E$2:$E$22</c:f>
              <c:numCache>
                <c:formatCode>General</c:formatCode>
                <c:ptCount val="21"/>
                <c:pt idx="18">
                  <c:v>0.58919999999999995</c:v>
                </c:pt>
              </c:numCache>
            </c:numRef>
          </c:val>
          <c:extLst>
            <c:ext xmlns:c16="http://schemas.microsoft.com/office/drawing/2014/chart" uri="{C3380CC4-5D6E-409C-BE32-E72D297353CC}">
              <c16:uniqueId val="{00000005-3064-41E5-BCD7-B89EB4D9B53C}"/>
            </c:ext>
          </c:extLst>
        </c:ser>
        <c:dLbls>
          <c:showLegendKey val="0"/>
          <c:showVal val="0"/>
          <c:showCatName val="0"/>
          <c:showSerName val="0"/>
          <c:showPercent val="0"/>
          <c:showBubbleSize val="0"/>
        </c:dLbls>
        <c:gapWidth val="0"/>
        <c:overlap val="-26"/>
        <c:axId val="378091760"/>
        <c:axId val="378092152"/>
      </c:barChart>
      <c:catAx>
        <c:axId val="37809176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8092152"/>
        <c:crosses val="autoZero"/>
        <c:auto val="1"/>
        <c:lblAlgn val="ctr"/>
        <c:lblOffset val="100"/>
        <c:noMultiLvlLbl val="0"/>
      </c:catAx>
      <c:valAx>
        <c:axId val="378092152"/>
        <c:scaling>
          <c:orientation val="minMax"/>
        </c:scaling>
        <c:delete val="1"/>
        <c:axPos val="b"/>
        <c:numFmt formatCode="General" sourceLinked="1"/>
        <c:majorTickMark val="none"/>
        <c:minorTickMark val="none"/>
        <c:tickLblPos val="nextTo"/>
        <c:crossAx val="378091760"/>
        <c:crosses val="autoZero"/>
        <c:crossBetween val="between"/>
      </c:valAx>
      <c:spPr>
        <a:noFill/>
        <a:ln>
          <a:noFill/>
        </a:ln>
        <a:effectLst/>
      </c:spPr>
    </c:plotArea>
    <c:legend>
      <c:legendPos val="b"/>
      <c:legendEntry>
        <c:idx val="0"/>
        <c:delete val="1"/>
      </c:legendEntry>
      <c:legendEntry>
        <c:idx val="3"/>
        <c:delete val="1"/>
      </c:legendEntry>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774039608685278E-2"/>
          <c:y val="6.1704102108142513E-2"/>
          <c:w val="0.89484701650055976"/>
          <c:h val="0.7575788166884313"/>
        </c:manualLayout>
      </c:layout>
      <c:barChart>
        <c:barDir val="col"/>
        <c:grouping val="clustered"/>
        <c:varyColors val="0"/>
        <c:ser>
          <c:idx val="0"/>
          <c:order val="0"/>
          <c:tx>
            <c:strRef>
              <c:f>Sheet1!$B$1</c:f>
              <c:strCache>
                <c:ptCount val="1"/>
                <c:pt idx="0">
                  <c:v>County</c:v>
                </c:pt>
              </c:strCache>
            </c:strRef>
          </c:tx>
          <c:spPr>
            <a:solidFill>
              <a:schemeClr val="bg1">
                <a:lumMod val="75000"/>
              </a:schemeClr>
            </a:solidFill>
            <a:ln>
              <a:noFill/>
            </a:ln>
            <a:effectLst/>
          </c:spPr>
          <c:invertIfNegative val="0"/>
          <c:dPt>
            <c:idx val="12"/>
            <c:invertIfNegative val="0"/>
            <c:bubble3D val="0"/>
            <c:spPr>
              <a:solidFill>
                <a:schemeClr val="bg1">
                  <a:lumMod val="75000"/>
                </a:schemeClr>
              </a:solidFill>
              <a:ln>
                <a:noFill/>
              </a:ln>
              <a:effectLst/>
            </c:spPr>
            <c:extLst>
              <c:ext xmlns:c16="http://schemas.microsoft.com/office/drawing/2014/chart" uri="{C3380CC4-5D6E-409C-BE32-E72D297353CC}">
                <c16:uniqueId val="{00000001-5423-4DE9-9DCB-1BE40DF120B6}"/>
              </c:ext>
            </c:extLst>
          </c:dPt>
          <c:dLbls>
            <c:dLbl>
              <c:idx val="12"/>
              <c:layout>
                <c:manualLayout>
                  <c:x val="4.370629370629371E-3"/>
                  <c:y val="-2.2853371151163892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5423-4DE9-9DCB-1BE40DF120B6}"/>
                </c:ext>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Mercer</c:v>
                </c:pt>
                <c:pt idx="1">
                  <c:v>Essex</c:v>
                </c:pt>
                <c:pt idx="2">
                  <c:v>Ocean</c:v>
                </c:pt>
                <c:pt idx="3">
                  <c:v>Hudson</c:v>
                </c:pt>
                <c:pt idx="4">
                  <c:v>Camden</c:v>
                </c:pt>
                <c:pt idx="5">
                  <c:v>Union</c:v>
                </c:pt>
                <c:pt idx="6">
                  <c:v>Atlantic</c:v>
                </c:pt>
                <c:pt idx="7">
                  <c:v>Monmouth</c:v>
                </c:pt>
                <c:pt idx="8">
                  <c:v>Cumberland</c:v>
                </c:pt>
                <c:pt idx="9">
                  <c:v>Passaic</c:v>
                </c:pt>
                <c:pt idx="10">
                  <c:v>Middlesex</c:v>
                </c:pt>
                <c:pt idx="11">
                  <c:v>Warren</c:v>
                </c:pt>
                <c:pt idx="12">
                  <c:v>Salem</c:v>
                </c:pt>
                <c:pt idx="13">
                  <c:v>Sussex</c:v>
                </c:pt>
                <c:pt idx="14">
                  <c:v>Somerset</c:v>
                </c:pt>
                <c:pt idx="15">
                  <c:v>Bergen</c:v>
                </c:pt>
                <c:pt idx="16">
                  <c:v>Hunterdon</c:v>
                </c:pt>
                <c:pt idx="17">
                  <c:v>Cape May</c:v>
                </c:pt>
                <c:pt idx="18">
                  <c:v>Gloucester</c:v>
                </c:pt>
                <c:pt idx="19">
                  <c:v>Burlington</c:v>
                </c:pt>
                <c:pt idx="20">
                  <c:v>Morris</c:v>
                </c:pt>
              </c:strCache>
            </c:strRef>
          </c:cat>
          <c:val>
            <c:numRef>
              <c:f>Sheet1!$B$2:$B$22</c:f>
              <c:numCache>
                <c:formatCode>General</c:formatCode>
                <c:ptCount val="21"/>
                <c:pt idx="13">
                  <c:v>0.94</c:v>
                </c:pt>
              </c:numCache>
            </c:numRef>
          </c:val>
          <c:extLst>
            <c:ext xmlns:c16="http://schemas.microsoft.com/office/drawing/2014/chart" uri="{C3380CC4-5D6E-409C-BE32-E72D297353CC}">
              <c16:uniqueId val="{00000000-B032-441A-9DC0-B484749334F2}"/>
            </c:ext>
          </c:extLst>
        </c:ser>
        <c:ser>
          <c:idx val="1"/>
          <c:order val="1"/>
          <c:tx>
            <c:strRef>
              <c:f>Sheet1!$C$1</c:f>
              <c:strCache>
                <c:ptCount val="1"/>
                <c:pt idx="0">
                  <c:v>Immunization Rate Actual</c:v>
                </c:pt>
              </c:strCache>
            </c:strRef>
          </c:tx>
          <c:spPr>
            <a:solidFill>
              <a:srgbClr val="C00000"/>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Mercer</c:v>
                </c:pt>
                <c:pt idx="1">
                  <c:v>Essex</c:v>
                </c:pt>
                <c:pt idx="2">
                  <c:v>Ocean</c:v>
                </c:pt>
                <c:pt idx="3">
                  <c:v>Hudson</c:v>
                </c:pt>
                <c:pt idx="4">
                  <c:v>Camden</c:v>
                </c:pt>
                <c:pt idx="5">
                  <c:v>Union</c:v>
                </c:pt>
                <c:pt idx="6">
                  <c:v>Atlantic</c:v>
                </c:pt>
                <c:pt idx="7">
                  <c:v>Monmouth</c:v>
                </c:pt>
                <c:pt idx="8">
                  <c:v>Cumberland</c:v>
                </c:pt>
                <c:pt idx="9">
                  <c:v>Passaic</c:v>
                </c:pt>
                <c:pt idx="10">
                  <c:v>Middlesex</c:v>
                </c:pt>
                <c:pt idx="11">
                  <c:v>Warren</c:v>
                </c:pt>
                <c:pt idx="12">
                  <c:v>Salem</c:v>
                </c:pt>
                <c:pt idx="13">
                  <c:v>Sussex</c:v>
                </c:pt>
                <c:pt idx="14">
                  <c:v>Somerset</c:v>
                </c:pt>
                <c:pt idx="15">
                  <c:v>Bergen</c:v>
                </c:pt>
                <c:pt idx="16">
                  <c:v>Hunterdon</c:v>
                </c:pt>
                <c:pt idx="17">
                  <c:v>Cape May</c:v>
                </c:pt>
                <c:pt idx="18">
                  <c:v>Gloucester</c:v>
                </c:pt>
                <c:pt idx="19">
                  <c:v>Burlington</c:v>
                </c:pt>
                <c:pt idx="20">
                  <c:v>Morris</c:v>
                </c:pt>
              </c:strCache>
            </c:strRef>
          </c:cat>
          <c:val>
            <c:numRef>
              <c:f>Sheet1!$C$2:$C$22</c:f>
              <c:numCache>
                <c:formatCode>0%</c:formatCode>
                <c:ptCount val="21"/>
                <c:pt idx="0">
                  <c:v>0.88300000000000001</c:v>
                </c:pt>
                <c:pt idx="1">
                  <c:v>0.88900000000000001</c:v>
                </c:pt>
                <c:pt idx="2">
                  <c:v>0.89100000000000001</c:v>
                </c:pt>
                <c:pt idx="3">
                  <c:v>0.90200000000000002</c:v>
                </c:pt>
                <c:pt idx="4">
                  <c:v>0.90400000000000003</c:v>
                </c:pt>
                <c:pt idx="5">
                  <c:v>0.90800000000000003</c:v>
                </c:pt>
                <c:pt idx="6">
                  <c:v>0.91800000000000004</c:v>
                </c:pt>
                <c:pt idx="7">
                  <c:v>0.92800000000000005</c:v>
                </c:pt>
                <c:pt idx="8">
                  <c:v>0.93200000000000005</c:v>
                </c:pt>
                <c:pt idx="9">
                  <c:v>0.93200000000000005</c:v>
                </c:pt>
                <c:pt idx="10">
                  <c:v>0.93200000000000005</c:v>
                </c:pt>
                <c:pt idx="11">
                  <c:v>0.93799999999999994</c:v>
                </c:pt>
                <c:pt idx="12">
                  <c:v>0.93899999999999995</c:v>
                </c:pt>
                <c:pt idx="14">
                  <c:v>0.94199999999999995</c:v>
                </c:pt>
                <c:pt idx="15">
                  <c:v>0.94299999999999995</c:v>
                </c:pt>
                <c:pt idx="16">
                  <c:v>0.94799999999999995</c:v>
                </c:pt>
                <c:pt idx="17">
                  <c:v>0.94899999999999995</c:v>
                </c:pt>
                <c:pt idx="18">
                  <c:v>0.95299999999999996</c:v>
                </c:pt>
                <c:pt idx="19">
                  <c:v>0.95699999999999996</c:v>
                </c:pt>
                <c:pt idx="20">
                  <c:v>0.95899999999999996</c:v>
                </c:pt>
              </c:numCache>
            </c:numRef>
          </c:val>
          <c:extLst>
            <c:ext xmlns:c16="http://schemas.microsoft.com/office/drawing/2014/chart" uri="{C3380CC4-5D6E-409C-BE32-E72D297353CC}">
              <c16:uniqueId val="{00000001-B032-441A-9DC0-B484749334F2}"/>
            </c:ext>
          </c:extLst>
        </c:ser>
        <c:ser>
          <c:idx val="2"/>
          <c:order val="2"/>
          <c:tx>
            <c:strRef>
              <c:f>Sheet1!$D$1</c:f>
              <c:strCache>
                <c:ptCount val="1"/>
                <c:pt idx="0">
                  <c:v>NJ avg. 92.2%</c:v>
                </c:pt>
              </c:strCache>
            </c:strRef>
          </c:tx>
          <c:spPr>
            <a:noFill/>
            <a:ln>
              <a:noFill/>
            </a:ln>
            <a:effectLst/>
          </c:spPr>
          <c:invertIfNegative val="0"/>
          <c:trendline>
            <c:spPr>
              <a:ln w="19050" cap="rnd">
                <a:solidFill>
                  <a:schemeClr val="bg1">
                    <a:lumMod val="50000"/>
                  </a:schemeClr>
                </a:solidFill>
                <a:prstDash val="sysDot"/>
              </a:ln>
              <a:effectLst/>
            </c:spPr>
            <c:trendlineType val="linear"/>
            <c:dispRSqr val="0"/>
            <c:dispEq val="0"/>
          </c:trendline>
          <c:cat>
            <c:strRef>
              <c:f>Sheet1!$A$2:$A$22</c:f>
              <c:strCache>
                <c:ptCount val="21"/>
                <c:pt idx="0">
                  <c:v>Mercer</c:v>
                </c:pt>
                <c:pt idx="1">
                  <c:v>Essex</c:v>
                </c:pt>
                <c:pt idx="2">
                  <c:v>Ocean</c:v>
                </c:pt>
                <c:pt idx="3">
                  <c:v>Hudson</c:v>
                </c:pt>
                <c:pt idx="4">
                  <c:v>Camden</c:v>
                </c:pt>
                <c:pt idx="5">
                  <c:v>Union</c:v>
                </c:pt>
                <c:pt idx="6">
                  <c:v>Atlantic</c:v>
                </c:pt>
                <c:pt idx="7">
                  <c:v>Monmouth</c:v>
                </c:pt>
                <c:pt idx="8">
                  <c:v>Cumberland</c:v>
                </c:pt>
                <c:pt idx="9">
                  <c:v>Passaic</c:v>
                </c:pt>
                <c:pt idx="10">
                  <c:v>Middlesex</c:v>
                </c:pt>
                <c:pt idx="11">
                  <c:v>Warren</c:v>
                </c:pt>
                <c:pt idx="12">
                  <c:v>Salem</c:v>
                </c:pt>
                <c:pt idx="13">
                  <c:v>Sussex</c:v>
                </c:pt>
                <c:pt idx="14">
                  <c:v>Somerset</c:v>
                </c:pt>
                <c:pt idx="15">
                  <c:v>Bergen</c:v>
                </c:pt>
                <c:pt idx="16">
                  <c:v>Hunterdon</c:v>
                </c:pt>
                <c:pt idx="17">
                  <c:v>Cape May</c:v>
                </c:pt>
                <c:pt idx="18">
                  <c:v>Gloucester</c:v>
                </c:pt>
                <c:pt idx="19">
                  <c:v>Burlington</c:v>
                </c:pt>
                <c:pt idx="20">
                  <c:v>Morris</c:v>
                </c:pt>
              </c:strCache>
            </c:strRef>
          </c:cat>
          <c:val>
            <c:numRef>
              <c:f>Sheet1!$D$2:$D$22</c:f>
              <c:numCache>
                <c:formatCode>0%</c:formatCode>
                <c:ptCount val="21"/>
                <c:pt idx="0">
                  <c:v>0.92200000000000004</c:v>
                </c:pt>
                <c:pt idx="1">
                  <c:v>0.92200000000000004</c:v>
                </c:pt>
                <c:pt idx="2">
                  <c:v>0.92200000000000004</c:v>
                </c:pt>
                <c:pt idx="3">
                  <c:v>0.92200000000000004</c:v>
                </c:pt>
                <c:pt idx="4">
                  <c:v>0.92200000000000004</c:v>
                </c:pt>
                <c:pt idx="5">
                  <c:v>0.92200000000000004</c:v>
                </c:pt>
                <c:pt idx="6">
                  <c:v>0.92200000000000004</c:v>
                </c:pt>
                <c:pt idx="7">
                  <c:v>0.92200000000000004</c:v>
                </c:pt>
                <c:pt idx="8">
                  <c:v>0.92200000000000004</c:v>
                </c:pt>
                <c:pt idx="9">
                  <c:v>0.92200000000000004</c:v>
                </c:pt>
                <c:pt idx="10">
                  <c:v>0.92200000000000004</c:v>
                </c:pt>
                <c:pt idx="11">
                  <c:v>0.92200000000000004</c:v>
                </c:pt>
                <c:pt idx="12">
                  <c:v>0.92200000000000004</c:v>
                </c:pt>
                <c:pt idx="13">
                  <c:v>0.92200000000000004</c:v>
                </c:pt>
                <c:pt idx="14">
                  <c:v>0.92200000000000004</c:v>
                </c:pt>
                <c:pt idx="15">
                  <c:v>0.92200000000000004</c:v>
                </c:pt>
                <c:pt idx="16">
                  <c:v>0.92200000000000004</c:v>
                </c:pt>
                <c:pt idx="17">
                  <c:v>0.92200000000000004</c:v>
                </c:pt>
                <c:pt idx="18">
                  <c:v>0.92200000000000004</c:v>
                </c:pt>
                <c:pt idx="19">
                  <c:v>0.92200000000000004</c:v>
                </c:pt>
                <c:pt idx="20">
                  <c:v>0.92200000000000004</c:v>
                </c:pt>
              </c:numCache>
            </c:numRef>
          </c:val>
          <c:extLst>
            <c:ext xmlns:c16="http://schemas.microsoft.com/office/drawing/2014/chart" uri="{C3380CC4-5D6E-409C-BE32-E72D297353CC}">
              <c16:uniqueId val="{00000000-5423-4DE9-9DCB-1BE40DF120B6}"/>
            </c:ext>
          </c:extLst>
        </c:ser>
        <c:dLbls>
          <c:showLegendKey val="0"/>
          <c:showVal val="0"/>
          <c:showCatName val="0"/>
          <c:showSerName val="0"/>
          <c:showPercent val="0"/>
          <c:showBubbleSize val="0"/>
        </c:dLbls>
        <c:gapWidth val="219"/>
        <c:overlap val="-27"/>
        <c:axId val="377809720"/>
        <c:axId val="377810112"/>
      </c:barChart>
      <c:catAx>
        <c:axId val="37780972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7810112"/>
        <c:crosses val="autoZero"/>
        <c:auto val="1"/>
        <c:lblAlgn val="ctr"/>
        <c:lblOffset val="100"/>
        <c:noMultiLvlLbl val="0"/>
      </c:catAx>
      <c:valAx>
        <c:axId val="377810112"/>
        <c:scaling>
          <c:orientation val="minMax"/>
          <c:max val="1"/>
          <c:min val="0.8"/>
        </c:scaling>
        <c:delete val="1"/>
        <c:axPos val="l"/>
        <c:numFmt formatCode="General" sourceLinked="1"/>
        <c:majorTickMark val="out"/>
        <c:minorTickMark val="none"/>
        <c:tickLblPos val="nextTo"/>
        <c:crossAx val="377809720"/>
        <c:crosses val="autoZero"/>
        <c:crossBetween val="between"/>
      </c:valAx>
      <c:spPr>
        <a:noFill/>
        <a:ln>
          <a:noFill/>
        </a:ln>
        <a:effectLst/>
      </c:spPr>
    </c:plotArea>
    <c:legend>
      <c:legendPos val="tr"/>
      <c:legendEntry>
        <c:idx val="0"/>
        <c:delete val="1"/>
      </c:legendEntry>
      <c:legendEntry>
        <c:idx val="1"/>
        <c:delete val="1"/>
      </c:legendEntry>
      <c:legendEntry>
        <c:idx val="3"/>
        <c:delete val="1"/>
      </c:legendEntry>
      <c:layout>
        <c:manualLayout>
          <c:xMode val="edge"/>
          <c:yMode val="edge"/>
          <c:x val="0.86900546959602087"/>
          <c:y val="0.33822989303722556"/>
          <c:w val="0.13099453040397921"/>
          <c:h val="3.6800585622134445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Percentage Immunized</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2015-2016</c:v>
                </c:pt>
                <c:pt idx="1">
                  <c:v>2016-2017</c:v>
                </c:pt>
                <c:pt idx="2">
                  <c:v>2017-2018</c:v>
                </c:pt>
                <c:pt idx="3">
                  <c:v>2018-2019</c:v>
                </c:pt>
                <c:pt idx="4">
                  <c:v>2019-2020</c:v>
                </c:pt>
                <c:pt idx="5">
                  <c:v>2020-2021</c:v>
                </c:pt>
              </c:strCache>
            </c:strRef>
          </c:cat>
          <c:val>
            <c:numRef>
              <c:f>Sheet1!$B$2:$B$7</c:f>
              <c:numCache>
                <c:formatCode>0%</c:formatCode>
                <c:ptCount val="6"/>
                <c:pt idx="0">
                  <c:v>0.95399999999999996</c:v>
                </c:pt>
                <c:pt idx="1">
                  <c:v>0.90400000000000003</c:v>
                </c:pt>
                <c:pt idx="2">
                  <c:v>0.94499999999999995</c:v>
                </c:pt>
                <c:pt idx="3">
                  <c:v>0.94099999999999995</c:v>
                </c:pt>
                <c:pt idx="4">
                  <c:v>0.94399999999999995</c:v>
                </c:pt>
                <c:pt idx="5">
                  <c:v>0.94</c:v>
                </c:pt>
              </c:numCache>
            </c:numRef>
          </c:val>
          <c:smooth val="0"/>
          <c:extLst>
            <c:ext xmlns:c16="http://schemas.microsoft.com/office/drawing/2014/chart" uri="{C3380CC4-5D6E-409C-BE32-E72D297353CC}">
              <c16:uniqueId val="{00000000-30C8-45A4-B07D-17CEA7FC083F}"/>
            </c:ext>
          </c:extLst>
        </c:ser>
        <c:dLbls>
          <c:showLegendKey val="0"/>
          <c:showVal val="0"/>
          <c:showCatName val="0"/>
          <c:showSerName val="0"/>
          <c:showPercent val="0"/>
          <c:showBubbleSize val="0"/>
        </c:dLbls>
        <c:marker val="1"/>
        <c:smooth val="0"/>
        <c:axId val="377810504"/>
        <c:axId val="377810896"/>
      </c:lineChart>
      <c:catAx>
        <c:axId val="3778105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7810896"/>
        <c:crosses val="autoZero"/>
        <c:auto val="1"/>
        <c:lblAlgn val="ctr"/>
        <c:lblOffset val="100"/>
        <c:noMultiLvlLbl val="0"/>
      </c:catAx>
      <c:valAx>
        <c:axId val="377810896"/>
        <c:scaling>
          <c:orientation val="minMax"/>
          <c:max val="1"/>
          <c:min val="0.8"/>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7781050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County</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Sheet1!$A$2:$A$23</c:f>
              <c:strCache>
                <c:ptCount val="22"/>
                <c:pt idx="0">
                  <c:v>Hunterdon</c:v>
                </c:pt>
                <c:pt idx="1">
                  <c:v>Sussex</c:v>
                </c:pt>
                <c:pt idx="2">
                  <c:v>Warren</c:v>
                </c:pt>
                <c:pt idx="3">
                  <c:v>Unidentified Counties</c:v>
                </c:pt>
                <c:pt idx="4">
                  <c:v>Cumberland</c:v>
                </c:pt>
                <c:pt idx="5">
                  <c:v>Gloucester</c:v>
                </c:pt>
                <c:pt idx="6">
                  <c:v>Somerset</c:v>
                </c:pt>
                <c:pt idx="7">
                  <c:v>Morris</c:v>
                </c:pt>
                <c:pt idx="8">
                  <c:v>Atlantic</c:v>
                </c:pt>
                <c:pt idx="9">
                  <c:v>Monmouth</c:v>
                </c:pt>
                <c:pt idx="10">
                  <c:v>Burlington</c:v>
                </c:pt>
                <c:pt idx="11">
                  <c:v>Bergen</c:v>
                </c:pt>
                <c:pt idx="12">
                  <c:v>Mercer</c:v>
                </c:pt>
                <c:pt idx="13">
                  <c:v>Camden</c:v>
                </c:pt>
                <c:pt idx="14">
                  <c:v>Passaic</c:v>
                </c:pt>
                <c:pt idx="15">
                  <c:v>Ocean</c:v>
                </c:pt>
                <c:pt idx="16">
                  <c:v>Union</c:v>
                </c:pt>
                <c:pt idx="17">
                  <c:v>Hudson</c:v>
                </c:pt>
                <c:pt idx="18">
                  <c:v>Middlesex</c:v>
                </c:pt>
                <c:pt idx="19">
                  <c:v>Essex</c:v>
                </c:pt>
                <c:pt idx="20">
                  <c:v>Cape May</c:v>
                </c:pt>
                <c:pt idx="21">
                  <c:v>Salem</c:v>
                </c:pt>
              </c:strCache>
            </c:strRef>
          </c:cat>
          <c:val>
            <c:numRef>
              <c:f>Sheet1!$B$2:$B$23</c:f>
              <c:numCache>
                <c:formatCode>General</c:formatCode>
                <c:ptCount val="22"/>
                <c:pt idx="1">
                  <c:v>44</c:v>
                </c:pt>
              </c:numCache>
            </c:numRef>
          </c:val>
          <c:extLst>
            <c:ext xmlns:c16="http://schemas.microsoft.com/office/drawing/2014/chart" uri="{C3380CC4-5D6E-409C-BE32-E72D297353CC}">
              <c16:uniqueId val="{00000000-F0C6-4EC5-9B5B-D22F03E6B1B5}"/>
            </c:ext>
          </c:extLst>
        </c:ser>
        <c:ser>
          <c:idx val="1"/>
          <c:order val="1"/>
          <c:tx>
            <c:strRef>
              <c:f>Sheet1!$C$1</c:f>
              <c:strCache>
                <c:ptCount val="1"/>
                <c:pt idx="0">
                  <c:v>2019</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Sheet1!$A$2:$A$23</c:f>
              <c:strCache>
                <c:ptCount val="22"/>
                <c:pt idx="0">
                  <c:v>Hunterdon</c:v>
                </c:pt>
                <c:pt idx="1">
                  <c:v>Sussex</c:v>
                </c:pt>
                <c:pt idx="2">
                  <c:v>Warren</c:v>
                </c:pt>
                <c:pt idx="3">
                  <c:v>Unidentified Counties</c:v>
                </c:pt>
                <c:pt idx="4">
                  <c:v>Cumberland</c:v>
                </c:pt>
                <c:pt idx="5">
                  <c:v>Gloucester</c:v>
                </c:pt>
                <c:pt idx="6">
                  <c:v>Somerset</c:v>
                </c:pt>
                <c:pt idx="7">
                  <c:v>Morris</c:v>
                </c:pt>
                <c:pt idx="8">
                  <c:v>Atlantic</c:v>
                </c:pt>
                <c:pt idx="9">
                  <c:v>Monmouth</c:v>
                </c:pt>
                <c:pt idx="10">
                  <c:v>Burlington</c:v>
                </c:pt>
                <c:pt idx="11">
                  <c:v>Bergen</c:v>
                </c:pt>
                <c:pt idx="12">
                  <c:v>Mercer</c:v>
                </c:pt>
                <c:pt idx="13">
                  <c:v>Camden</c:v>
                </c:pt>
                <c:pt idx="14">
                  <c:v>Passaic</c:v>
                </c:pt>
                <c:pt idx="15">
                  <c:v>Ocean</c:v>
                </c:pt>
                <c:pt idx="16">
                  <c:v>Union</c:v>
                </c:pt>
                <c:pt idx="17">
                  <c:v>Hudson</c:v>
                </c:pt>
                <c:pt idx="18">
                  <c:v>Middlesex</c:v>
                </c:pt>
                <c:pt idx="19">
                  <c:v>Essex</c:v>
                </c:pt>
                <c:pt idx="20">
                  <c:v>Cape May</c:v>
                </c:pt>
                <c:pt idx="21">
                  <c:v>Salem</c:v>
                </c:pt>
              </c:strCache>
            </c:strRef>
          </c:cat>
          <c:val>
            <c:numRef>
              <c:f>Sheet1!$C$2:$C$23</c:f>
              <c:numCache>
                <c:formatCode>General</c:formatCode>
                <c:ptCount val="22"/>
                <c:pt idx="0">
                  <c:v>23</c:v>
                </c:pt>
                <c:pt idx="2">
                  <c:v>45</c:v>
                </c:pt>
                <c:pt idx="3">
                  <c:v>78</c:v>
                </c:pt>
                <c:pt idx="4">
                  <c:v>152</c:v>
                </c:pt>
                <c:pt idx="5">
                  <c:v>159</c:v>
                </c:pt>
                <c:pt idx="6">
                  <c:v>161</c:v>
                </c:pt>
                <c:pt idx="7">
                  <c:v>183</c:v>
                </c:pt>
                <c:pt idx="8">
                  <c:v>189</c:v>
                </c:pt>
                <c:pt idx="9">
                  <c:v>240</c:v>
                </c:pt>
                <c:pt idx="10">
                  <c:v>242</c:v>
                </c:pt>
                <c:pt idx="11">
                  <c:v>319</c:v>
                </c:pt>
                <c:pt idx="12">
                  <c:v>373</c:v>
                </c:pt>
                <c:pt idx="13">
                  <c:v>401</c:v>
                </c:pt>
                <c:pt idx="14">
                  <c:v>472</c:v>
                </c:pt>
                <c:pt idx="15">
                  <c:v>487</c:v>
                </c:pt>
                <c:pt idx="16">
                  <c:v>500</c:v>
                </c:pt>
                <c:pt idx="17">
                  <c:v>596</c:v>
                </c:pt>
                <c:pt idx="18">
                  <c:v>651</c:v>
                </c:pt>
                <c:pt idx="19">
                  <c:v>1009</c:v>
                </c:pt>
              </c:numCache>
            </c:numRef>
          </c:val>
          <c:extLst>
            <c:ext xmlns:c16="http://schemas.microsoft.com/office/drawing/2014/chart" uri="{C3380CC4-5D6E-409C-BE32-E72D297353CC}">
              <c16:uniqueId val="{00000000-2748-44ED-863A-C0C51F62FB6C}"/>
            </c:ext>
          </c:extLst>
        </c:ser>
        <c:dLbls>
          <c:showLegendKey val="0"/>
          <c:showVal val="0"/>
          <c:showCatName val="0"/>
          <c:showSerName val="0"/>
          <c:showPercent val="0"/>
          <c:showBubbleSize val="0"/>
        </c:dLbls>
        <c:gapWidth val="219"/>
        <c:overlap val="-27"/>
        <c:axId val="377811680"/>
        <c:axId val="343057696"/>
      </c:barChart>
      <c:catAx>
        <c:axId val="37781168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3057696"/>
        <c:crosses val="autoZero"/>
        <c:auto val="1"/>
        <c:lblAlgn val="ctr"/>
        <c:lblOffset val="100"/>
        <c:noMultiLvlLbl val="0"/>
      </c:catAx>
      <c:valAx>
        <c:axId val="34305769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781168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Sheet1!$A$2</c:f>
              <c:strCache>
                <c:ptCount val="1"/>
                <c:pt idx="0">
                  <c:v>Sussex</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dLbl>
              <c:idx val="2"/>
              <c:layout>
                <c:manualLayout>
                  <c:x val="-3.065379219838902E-2"/>
                  <c:y val="5.263019015573709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DFAC-431E-A537-D5AC417CB29F}"/>
                </c:ext>
              </c:extLst>
            </c:dLbl>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Sheet1!$B$1:$M$1</c:f>
              <c:strCache>
                <c:ptCount val="12"/>
                <c:pt idx="0">
                  <c:v>Sep-2020</c:v>
                </c:pt>
                <c:pt idx="1">
                  <c:v>Oct-2020</c:v>
                </c:pt>
                <c:pt idx="2">
                  <c:v>Nov-2020</c:v>
                </c:pt>
                <c:pt idx="3">
                  <c:v>Dec-2020</c:v>
                </c:pt>
                <c:pt idx="4">
                  <c:v>Jan-2021</c:v>
                </c:pt>
                <c:pt idx="5">
                  <c:v>Feb-2021</c:v>
                </c:pt>
                <c:pt idx="6">
                  <c:v>Mar-2021</c:v>
                </c:pt>
                <c:pt idx="7">
                  <c:v>Apr-2021</c:v>
                </c:pt>
                <c:pt idx="8">
                  <c:v>May-2021</c:v>
                </c:pt>
                <c:pt idx="9">
                  <c:v>Jun-2021</c:v>
                </c:pt>
                <c:pt idx="10">
                  <c:v>Jul-2021</c:v>
                </c:pt>
                <c:pt idx="11">
                  <c:v>Aug-2021</c:v>
                </c:pt>
              </c:strCache>
            </c:strRef>
          </c:cat>
          <c:val>
            <c:numRef>
              <c:f>Sheet1!$B$2:$M$2</c:f>
              <c:numCache>
                <c:formatCode>0.0%</c:formatCode>
                <c:ptCount val="12"/>
                <c:pt idx="0">
                  <c:v>6.7000000000000004E-2</c:v>
                </c:pt>
                <c:pt idx="1">
                  <c:v>6.2E-2</c:v>
                </c:pt>
                <c:pt idx="2">
                  <c:v>8.5999999999999993E-2</c:v>
                </c:pt>
                <c:pt idx="3">
                  <c:v>6.7000000000000004E-2</c:v>
                </c:pt>
                <c:pt idx="4">
                  <c:v>7.6999999999999999E-2</c:v>
                </c:pt>
                <c:pt idx="5">
                  <c:v>8.1000000000000003E-2</c:v>
                </c:pt>
                <c:pt idx="6">
                  <c:v>7.6999999999999999E-2</c:v>
                </c:pt>
                <c:pt idx="7">
                  <c:v>6.6000000000000003E-2</c:v>
                </c:pt>
                <c:pt idx="8">
                  <c:v>6.4000000000000001E-2</c:v>
                </c:pt>
                <c:pt idx="9">
                  <c:v>7.1999999999999995E-2</c:v>
                </c:pt>
                <c:pt idx="10">
                  <c:v>7.0000000000000007E-2</c:v>
                </c:pt>
                <c:pt idx="11" formatCode="0.00%">
                  <c:v>6.3E-2</c:v>
                </c:pt>
              </c:numCache>
            </c:numRef>
          </c:val>
          <c:smooth val="0"/>
          <c:extLst>
            <c:ext xmlns:c16="http://schemas.microsoft.com/office/drawing/2014/chart" uri="{C3380CC4-5D6E-409C-BE32-E72D297353CC}">
              <c16:uniqueId val="{00000000-F65F-4797-96E8-F71246842184}"/>
            </c:ext>
          </c:extLst>
        </c:ser>
        <c:ser>
          <c:idx val="1"/>
          <c:order val="1"/>
          <c:tx>
            <c:strRef>
              <c:f>Sheet1!$A$3</c:f>
              <c:strCache>
                <c:ptCount val="1"/>
                <c:pt idx="0">
                  <c:v>New Jersey</c:v>
                </c:pt>
              </c:strCache>
            </c:strRef>
          </c:tx>
          <c:spPr>
            <a:ln w="28575" cap="rnd">
              <a:solidFill>
                <a:schemeClr val="bg1">
                  <a:lumMod val="75000"/>
                </a:schemeClr>
              </a:solidFill>
              <a:round/>
            </a:ln>
            <a:effectLst/>
          </c:spPr>
          <c:marker>
            <c:symbol val="square"/>
            <c:size val="5"/>
            <c:spPr>
              <a:solidFill>
                <a:schemeClr val="bg1">
                  <a:lumMod val="75000"/>
                </a:schemeClr>
              </a:solidFill>
              <a:ln w="9525">
                <a:solidFill>
                  <a:schemeClr val="bg1">
                    <a:lumMod val="75000"/>
                  </a:schemeClr>
                </a:solidFill>
              </a:ln>
              <a:effectLst/>
            </c:spPr>
          </c:marker>
          <c:dLbls>
            <c:numFmt formatCode="0.0%" sourceLinked="0"/>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Sheet1!$B$1:$M$1</c:f>
              <c:strCache>
                <c:ptCount val="12"/>
                <c:pt idx="0">
                  <c:v>Sep-2020</c:v>
                </c:pt>
                <c:pt idx="1">
                  <c:v>Oct-2020</c:v>
                </c:pt>
                <c:pt idx="2">
                  <c:v>Nov-2020</c:v>
                </c:pt>
                <c:pt idx="3">
                  <c:v>Dec-2020</c:v>
                </c:pt>
                <c:pt idx="4">
                  <c:v>Jan-2021</c:v>
                </c:pt>
                <c:pt idx="5">
                  <c:v>Feb-2021</c:v>
                </c:pt>
                <c:pt idx="6">
                  <c:v>Mar-2021</c:v>
                </c:pt>
                <c:pt idx="7">
                  <c:v>Apr-2021</c:v>
                </c:pt>
                <c:pt idx="8">
                  <c:v>May-2021</c:v>
                </c:pt>
                <c:pt idx="9">
                  <c:v>Jun-2021</c:v>
                </c:pt>
                <c:pt idx="10">
                  <c:v>Jul-2021</c:v>
                </c:pt>
                <c:pt idx="11">
                  <c:v>Aug-2021</c:v>
                </c:pt>
              </c:strCache>
            </c:strRef>
          </c:cat>
          <c:val>
            <c:numRef>
              <c:f>Sheet1!$B$3:$M$3</c:f>
              <c:numCache>
                <c:formatCode>0.0%</c:formatCode>
                <c:ptCount val="12"/>
                <c:pt idx="0">
                  <c:v>7.6999999999999999E-2</c:v>
                </c:pt>
                <c:pt idx="1">
                  <c:v>7.0999999999999994E-2</c:v>
                </c:pt>
                <c:pt idx="2">
                  <c:v>9.6000000000000002E-2</c:v>
                </c:pt>
                <c:pt idx="3">
                  <c:v>7.1999999999999995E-2</c:v>
                </c:pt>
                <c:pt idx="4">
                  <c:v>0.08</c:v>
                </c:pt>
                <c:pt idx="5">
                  <c:v>8.2000000000000003E-2</c:v>
                </c:pt>
                <c:pt idx="6">
                  <c:v>7.8E-2</c:v>
                </c:pt>
                <c:pt idx="7">
                  <c:v>7.0999999999999994E-2</c:v>
                </c:pt>
                <c:pt idx="8">
                  <c:v>7.0000000000000007E-2</c:v>
                </c:pt>
                <c:pt idx="9">
                  <c:v>7.9000000000000001E-2</c:v>
                </c:pt>
                <c:pt idx="10">
                  <c:v>7.4999999999999997E-2</c:v>
                </c:pt>
                <c:pt idx="11" formatCode="0.00%">
                  <c:v>6.7000000000000004E-2</c:v>
                </c:pt>
              </c:numCache>
            </c:numRef>
          </c:val>
          <c:smooth val="0"/>
          <c:extLst>
            <c:ext xmlns:c16="http://schemas.microsoft.com/office/drawing/2014/chart" uri="{C3380CC4-5D6E-409C-BE32-E72D297353CC}">
              <c16:uniqueId val="{00000001-F65F-4797-96E8-F71246842184}"/>
            </c:ext>
          </c:extLst>
        </c:ser>
        <c:dLbls>
          <c:showLegendKey val="0"/>
          <c:showVal val="0"/>
          <c:showCatName val="0"/>
          <c:showSerName val="0"/>
          <c:showPercent val="0"/>
          <c:showBubbleSize val="0"/>
        </c:dLbls>
        <c:marker val="1"/>
        <c:smooth val="0"/>
        <c:axId val="378089408"/>
        <c:axId val="378089800"/>
      </c:lineChart>
      <c:catAx>
        <c:axId val="37808940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8089800"/>
        <c:crosses val="autoZero"/>
        <c:auto val="1"/>
        <c:lblAlgn val="ctr"/>
        <c:lblOffset val="100"/>
        <c:noMultiLvlLbl val="1"/>
      </c:catAx>
      <c:valAx>
        <c:axId val="378089800"/>
        <c:scaling>
          <c:orientation val="minMax"/>
        </c:scaling>
        <c:delete val="0"/>
        <c:axPos val="l"/>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8089408"/>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Median</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Morris</c:v>
                </c:pt>
                <c:pt idx="2">
                  <c:v>Somerset</c:v>
                </c:pt>
                <c:pt idx="3">
                  <c:v>Mercer</c:v>
                </c:pt>
                <c:pt idx="4">
                  <c:v>Burlington</c:v>
                </c:pt>
                <c:pt idx="5">
                  <c:v>Warren</c:v>
                </c:pt>
                <c:pt idx="6">
                  <c:v>Monmouth</c:v>
                </c:pt>
                <c:pt idx="7">
                  <c:v>Ocean</c:v>
                </c:pt>
                <c:pt idx="8">
                  <c:v>Sussex</c:v>
                </c:pt>
                <c:pt idx="9">
                  <c:v>Middlesex</c:v>
                </c:pt>
                <c:pt idx="10">
                  <c:v>Gloucester </c:v>
                </c:pt>
                <c:pt idx="11">
                  <c:v>Bergen</c:v>
                </c:pt>
                <c:pt idx="12">
                  <c:v>Camden </c:v>
                </c:pt>
                <c:pt idx="13">
                  <c:v>Union</c:v>
                </c:pt>
                <c:pt idx="14">
                  <c:v>Salem</c:v>
                </c:pt>
                <c:pt idx="15">
                  <c:v>Hudson </c:v>
                </c:pt>
                <c:pt idx="16">
                  <c:v>Cumberland </c:v>
                </c:pt>
                <c:pt idx="17">
                  <c:v>Cape May </c:v>
                </c:pt>
                <c:pt idx="18">
                  <c:v>Essex </c:v>
                </c:pt>
                <c:pt idx="19">
                  <c:v>Passaic</c:v>
                </c:pt>
                <c:pt idx="20">
                  <c:v>Atlantic</c:v>
                </c:pt>
              </c:strCache>
            </c:strRef>
          </c:cat>
          <c:val>
            <c:numRef>
              <c:f>Sheet1!$B$2:$B$22</c:f>
              <c:numCache>
                <c:formatCode>0.0%</c:formatCode>
                <c:ptCount val="21"/>
                <c:pt idx="0">
                  <c:v>5.3999999999999999E-2</c:v>
                </c:pt>
                <c:pt idx="1">
                  <c:v>5.9499999999999997E-2</c:v>
                </c:pt>
                <c:pt idx="2">
                  <c:v>6.0499999999999998E-2</c:v>
                </c:pt>
                <c:pt idx="3">
                  <c:v>6.0999999999999999E-2</c:v>
                </c:pt>
                <c:pt idx="4">
                  <c:v>6.3500000000000001E-2</c:v>
                </c:pt>
                <c:pt idx="5">
                  <c:v>6.5500000000000003E-2</c:v>
                </c:pt>
                <c:pt idx="6">
                  <c:v>6.6500000000000004E-2</c:v>
                </c:pt>
                <c:pt idx="7">
                  <c:v>6.8500000000000005E-2</c:v>
                </c:pt>
                <c:pt idx="9">
                  <c:v>6.9000000000000006E-2</c:v>
                </c:pt>
                <c:pt idx="10">
                  <c:v>7.0999999999999994E-2</c:v>
                </c:pt>
                <c:pt idx="11">
                  <c:v>7.3499999999999996E-2</c:v>
                </c:pt>
                <c:pt idx="12">
                  <c:v>7.9000000000000001E-2</c:v>
                </c:pt>
                <c:pt idx="13">
                  <c:v>8.0500000000000002E-2</c:v>
                </c:pt>
                <c:pt idx="14">
                  <c:v>8.1500000000000003E-2</c:v>
                </c:pt>
                <c:pt idx="15">
                  <c:v>8.4000000000000005E-2</c:v>
                </c:pt>
                <c:pt idx="16">
                  <c:v>8.7499999999999994E-2</c:v>
                </c:pt>
                <c:pt idx="17">
                  <c:v>9.0999999999999998E-2</c:v>
                </c:pt>
                <c:pt idx="18">
                  <c:v>9.6000000000000002E-2</c:v>
                </c:pt>
                <c:pt idx="19">
                  <c:v>0.10050000000000001</c:v>
                </c:pt>
                <c:pt idx="20">
                  <c:v>0.112</c:v>
                </c:pt>
              </c:numCache>
            </c:numRef>
          </c:val>
          <c:extLst>
            <c:ext xmlns:c16="http://schemas.microsoft.com/office/drawing/2014/chart" uri="{C3380CC4-5D6E-409C-BE32-E72D297353CC}">
              <c16:uniqueId val="{00000000-98AE-461F-9592-BD3F1E572976}"/>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Morris</c:v>
                </c:pt>
                <c:pt idx="2">
                  <c:v>Somerset</c:v>
                </c:pt>
                <c:pt idx="3">
                  <c:v>Mercer</c:v>
                </c:pt>
                <c:pt idx="4">
                  <c:v>Burlington</c:v>
                </c:pt>
                <c:pt idx="5">
                  <c:v>Warren</c:v>
                </c:pt>
                <c:pt idx="6">
                  <c:v>Monmouth</c:v>
                </c:pt>
                <c:pt idx="7">
                  <c:v>Ocean</c:v>
                </c:pt>
                <c:pt idx="8">
                  <c:v>Sussex</c:v>
                </c:pt>
                <c:pt idx="9">
                  <c:v>Middlesex</c:v>
                </c:pt>
                <c:pt idx="10">
                  <c:v>Gloucester </c:v>
                </c:pt>
                <c:pt idx="11">
                  <c:v>Bergen</c:v>
                </c:pt>
                <c:pt idx="12">
                  <c:v>Camden </c:v>
                </c:pt>
                <c:pt idx="13">
                  <c:v>Union</c:v>
                </c:pt>
                <c:pt idx="14">
                  <c:v>Salem</c:v>
                </c:pt>
                <c:pt idx="15">
                  <c:v>Hudson </c:v>
                </c:pt>
                <c:pt idx="16">
                  <c:v>Cumberland </c:v>
                </c:pt>
                <c:pt idx="17">
                  <c:v>Cape May </c:v>
                </c:pt>
                <c:pt idx="18">
                  <c:v>Essex </c:v>
                </c:pt>
                <c:pt idx="19">
                  <c:v>Passaic</c:v>
                </c:pt>
                <c:pt idx="20">
                  <c:v>Atlantic</c:v>
                </c:pt>
              </c:strCache>
            </c:strRef>
          </c:cat>
          <c:val>
            <c:numRef>
              <c:f>Sheet1!$C$2:$C$22</c:f>
              <c:numCache>
                <c:formatCode>General</c:formatCode>
                <c:ptCount val="21"/>
                <c:pt idx="8" formatCode="0.0">
                  <c:v>6.8500000000000005E-2</c:v>
                </c:pt>
              </c:numCache>
            </c:numRef>
          </c:val>
          <c:extLst>
            <c:ext xmlns:c16="http://schemas.microsoft.com/office/drawing/2014/chart" uri="{C3380CC4-5D6E-409C-BE32-E72D297353CC}">
              <c16:uniqueId val="{00000001-98AE-461F-9592-BD3F1E572976}"/>
            </c:ext>
          </c:extLst>
        </c:ser>
        <c:ser>
          <c:idx val="2"/>
          <c:order val="2"/>
          <c:tx>
            <c:strRef>
              <c:f>Sheet1!$D$1</c:f>
              <c:strCache>
                <c:ptCount val="1"/>
                <c:pt idx="0">
                  <c:v>NJ Median 7.6%</c:v>
                </c:pt>
              </c:strCache>
            </c:strRef>
          </c:tx>
          <c:spPr>
            <a:solidFill>
              <a:schemeClr val="bg1"/>
            </a:solidFill>
            <a:ln>
              <a:noFill/>
            </a:ln>
            <a:effectLst/>
          </c:spPr>
          <c:invertIfNegative val="0"/>
          <c:trendline>
            <c:spPr>
              <a:ln w="19050" cap="rnd">
                <a:solidFill>
                  <a:schemeClr val="bg1">
                    <a:lumMod val="50000"/>
                  </a:schemeClr>
                </a:solidFill>
                <a:prstDash val="sysDot"/>
              </a:ln>
              <a:effectLst/>
            </c:spPr>
            <c:trendlineType val="linear"/>
            <c:dispRSqr val="0"/>
            <c:dispEq val="0"/>
          </c:trendline>
          <c:cat>
            <c:strRef>
              <c:f>Sheet1!$A$2:$A$22</c:f>
              <c:strCache>
                <c:ptCount val="21"/>
                <c:pt idx="0">
                  <c:v>Hunterdon</c:v>
                </c:pt>
                <c:pt idx="1">
                  <c:v>Morris</c:v>
                </c:pt>
                <c:pt idx="2">
                  <c:v>Somerset</c:v>
                </c:pt>
                <c:pt idx="3">
                  <c:v>Mercer</c:v>
                </c:pt>
                <c:pt idx="4">
                  <c:v>Burlington</c:v>
                </c:pt>
                <c:pt idx="5">
                  <c:v>Warren</c:v>
                </c:pt>
                <c:pt idx="6">
                  <c:v>Monmouth</c:v>
                </c:pt>
                <c:pt idx="7">
                  <c:v>Ocean</c:v>
                </c:pt>
                <c:pt idx="8">
                  <c:v>Sussex</c:v>
                </c:pt>
                <c:pt idx="9">
                  <c:v>Middlesex</c:v>
                </c:pt>
                <c:pt idx="10">
                  <c:v>Gloucester </c:v>
                </c:pt>
                <c:pt idx="11">
                  <c:v>Bergen</c:v>
                </c:pt>
                <c:pt idx="12">
                  <c:v>Camden </c:v>
                </c:pt>
                <c:pt idx="13">
                  <c:v>Union</c:v>
                </c:pt>
                <c:pt idx="14">
                  <c:v>Salem</c:v>
                </c:pt>
                <c:pt idx="15">
                  <c:v>Hudson </c:v>
                </c:pt>
                <c:pt idx="16">
                  <c:v>Cumberland </c:v>
                </c:pt>
                <c:pt idx="17">
                  <c:v>Cape May </c:v>
                </c:pt>
                <c:pt idx="18">
                  <c:v>Essex </c:v>
                </c:pt>
                <c:pt idx="19">
                  <c:v>Passaic</c:v>
                </c:pt>
                <c:pt idx="20">
                  <c:v>Atlantic</c:v>
                </c:pt>
              </c:strCache>
            </c:strRef>
          </c:cat>
          <c:val>
            <c:numRef>
              <c:f>Sheet1!$D$2:$D$22</c:f>
              <c:numCache>
                <c:formatCode>0.0%</c:formatCode>
                <c:ptCount val="21"/>
                <c:pt idx="0">
                  <c:v>7.5999999999999998E-2</c:v>
                </c:pt>
                <c:pt idx="1">
                  <c:v>7.5999999999999998E-2</c:v>
                </c:pt>
                <c:pt idx="2">
                  <c:v>7.5999999999999998E-2</c:v>
                </c:pt>
                <c:pt idx="3">
                  <c:v>7.5999999999999998E-2</c:v>
                </c:pt>
                <c:pt idx="4">
                  <c:v>7.5999999999999998E-2</c:v>
                </c:pt>
                <c:pt idx="5">
                  <c:v>7.5999999999999998E-2</c:v>
                </c:pt>
                <c:pt idx="6">
                  <c:v>7.5999999999999998E-2</c:v>
                </c:pt>
                <c:pt idx="7">
                  <c:v>7.5999999999999998E-2</c:v>
                </c:pt>
                <c:pt idx="8">
                  <c:v>7.5999999999999998E-2</c:v>
                </c:pt>
                <c:pt idx="9">
                  <c:v>7.5999999999999998E-2</c:v>
                </c:pt>
                <c:pt idx="10">
                  <c:v>7.5999999999999998E-2</c:v>
                </c:pt>
                <c:pt idx="11">
                  <c:v>7.5999999999999998E-2</c:v>
                </c:pt>
                <c:pt idx="12">
                  <c:v>7.5999999999999998E-2</c:v>
                </c:pt>
                <c:pt idx="13">
                  <c:v>7.5999999999999998E-2</c:v>
                </c:pt>
                <c:pt idx="14">
                  <c:v>7.5999999999999998E-2</c:v>
                </c:pt>
                <c:pt idx="15">
                  <c:v>7.5999999999999998E-2</c:v>
                </c:pt>
                <c:pt idx="16">
                  <c:v>7.5999999999999998E-2</c:v>
                </c:pt>
                <c:pt idx="17">
                  <c:v>7.5999999999999998E-2</c:v>
                </c:pt>
                <c:pt idx="18">
                  <c:v>7.5999999999999998E-2</c:v>
                </c:pt>
                <c:pt idx="19">
                  <c:v>7.5999999999999998E-2</c:v>
                </c:pt>
                <c:pt idx="20">
                  <c:v>7.5999999999999998E-2</c:v>
                </c:pt>
              </c:numCache>
            </c:numRef>
          </c:val>
          <c:extLst>
            <c:ext xmlns:c16="http://schemas.microsoft.com/office/drawing/2014/chart" uri="{C3380CC4-5D6E-409C-BE32-E72D297353CC}">
              <c16:uniqueId val="{00000003-98AE-461F-9592-BD3F1E572976}"/>
            </c:ext>
          </c:extLst>
        </c:ser>
        <c:dLbls>
          <c:showLegendKey val="0"/>
          <c:showVal val="0"/>
          <c:showCatName val="0"/>
          <c:showSerName val="0"/>
          <c:showPercent val="0"/>
          <c:showBubbleSize val="0"/>
        </c:dLbls>
        <c:gapWidth val="182"/>
        <c:axId val="378090584"/>
        <c:axId val="378090976"/>
      </c:barChart>
      <c:catAx>
        <c:axId val="37809058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8090976"/>
        <c:crosses val="autoZero"/>
        <c:auto val="1"/>
        <c:lblAlgn val="ctr"/>
        <c:lblOffset val="100"/>
        <c:noMultiLvlLbl val="0"/>
      </c:catAx>
      <c:valAx>
        <c:axId val="378090976"/>
        <c:scaling>
          <c:orientation val="minMax"/>
        </c:scaling>
        <c:delete val="1"/>
        <c:axPos val="b"/>
        <c:numFmt formatCode="0.0%" sourceLinked="1"/>
        <c:majorTickMark val="none"/>
        <c:minorTickMark val="none"/>
        <c:tickLblPos val="nextTo"/>
        <c:crossAx val="378090584"/>
        <c:crosses val="autoZero"/>
        <c:crossBetween val="between"/>
      </c:valAx>
      <c:spPr>
        <a:noFill/>
        <a:ln>
          <a:noFill/>
        </a:ln>
        <a:effectLst/>
      </c:spPr>
    </c:plotArea>
    <c:legend>
      <c:legendPos val="b"/>
      <c:legendEntry>
        <c:idx val="0"/>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Entry>
      <c:legendEntry>
        <c:idx val="1"/>
        <c:delete val="1"/>
      </c:legendEntry>
      <c:legendEntry>
        <c:idx val="2"/>
        <c:delete val="1"/>
      </c:legendEntry>
      <c:legendEntry>
        <c:idx val="3"/>
        <c:delete val="1"/>
      </c:legendEntry>
      <c:layout>
        <c:manualLayout>
          <c:xMode val="edge"/>
          <c:yMode val="edge"/>
          <c:x val="0.59269397436616977"/>
          <c:y val="0.89839098364708692"/>
          <c:w val="0.12944204030874026"/>
          <c:h val="3.7741200926353288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633470367908304"/>
          <c:y val="2.3256512496558222E-2"/>
          <c:w val="0.85664054399158818"/>
          <c:h val="0.91355931626580245"/>
        </c:manualLayout>
      </c:layout>
      <c:barChart>
        <c:barDir val="bar"/>
        <c:grouping val="clustered"/>
        <c:varyColors val="0"/>
        <c:ser>
          <c:idx val="0"/>
          <c:order val="0"/>
          <c:tx>
            <c:strRef>
              <c:f>Sheet1!$B$1</c:f>
              <c:strCache>
                <c:ptCount val="1"/>
                <c:pt idx="0">
                  <c:v>2019</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Cumberland</c:v>
                </c:pt>
                <c:pt idx="1">
                  <c:v>Essex</c:v>
                </c:pt>
                <c:pt idx="2">
                  <c:v>Hudson</c:v>
                </c:pt>
                <c:pt idx="3">
                  <c:v>Passaic</c:v>
                </c:pt>
                <c:pt idx="4">
                  <c:v>Union</c:v>
                </c:pt>
                <c:pt idx="5">
                  <c:v>Cape May</c:v>
                </c:pt>
                <c:pt idx="6">
                  <c:v>Camden</c:v>
                </c:pt>
                <c:pt idx="7">
                  <c:v>Burlington</c:v>
                </c:pt>
                <c:pt idx="8">
                  <c:v>Mercer</c:v>
                </c:pt>
                <c:pt idx="9">
                  <c:v>Salem</c:v>
                </c:pt>
                <c:pt idx="10">
                  <c:v>Gloucester</c:v>
                </c:pt>
                <c:pt idx="11">
                  <c:v>Atlantic</c:v>
                </c:pt>
                <c:pt idx="12">
                  <c:v>Hunterdon</c:v>
                </c:pt>
                <c:pt idx="13">
                  <c:v>Somerset</c:v>
                </c:pt>
                <c:pt idx="14">
                  <c:v>Ocean</c:v>
                </c:pt>
                <c:pt idx="15">
                  <c:v>Monmouth</c:v>
                </c:pt>
                <c:pt idx="16">
                  <c:v>Middlesex</c:v>
                </c:pt>
                <c:pt idx="17">
                  <c:v>Morris</c:v>
                </c:pt>
                <c:pt idx="18">
                  <c:v>Sussex</c:v>
                </c:pt>
                <c:pt idx="19">
                  <c:v>Bergen</c:v>
                </c:pt>
                <c:pt idx="20">
                  <c:v>Warren</c:v>
                </c:pt>
              </c:strCache>
            </c:strRef>
          </c:cat>
          <c:val>
            <c:numRef>
              <c:f>Sheet1!$B$2:$B$22</c:f>
              <c:numCache>
                <c:formatCode>0.00%</c:formatCode>
                <c:ptCount val="21"/>
                <c:pt idx="0">
                  <c:v>0.14924970000000001</c:v>
                </c:pt>
                <c:pt idx="1">
                  <c:v>9.1101699999999994E-2</c:v>
                </c:pt>
                <c:pt idx="2">
                  <c:v>7.6902100000000001E-2</c:v>
                </c:pt>
                <c:pt idx="3" formatCode="General">
                  <c:v>7.6046199999999994E-2</c:v>
                </c:pt>
                <c:pt idx="4">
                  <c:v>7.2376499999999996E-2</c:v>
                </c:pt>
                <c:pt idx="5">
                  <c:v>7.0564000000000002E-2</c:v>
                </c:pt>
                <c:pt idx="6">
                  <c:v>6.8658800000000006E-2</c:v>
                </c:pt>
                <c:pt idx="7">
                  <c:v>6.0443200000000002E-2</c:v>
                </c:pt>
                <c:pt idx="8">
                  <c:v>6.0172900000000001E-2</c:v>
                </c:pt>
                <c:pt idx="9">
                  <c:v>5.88604E-2</c:v>
                </c:pt>
                <c:pt idx="10">
                  <c:v>5.8737499999999998E-2</c:v>
                </c:pt>
                <c:pt idx="11">
                  <c:v>5.6517600000000001E-2</c:v>
                </c:pt>
                <c:pt idx="12">
                  <c:v>5.0314499999999998E-2</c:v>
                </c:pt>
                <c:pt idx="13">
                  <c:v>4.5295000000000002E-2</c:v>
                </c:pt>
                <c:pt idx="14">
                  <c:v>4.2480900000000002E-2</c:v>
                </c:pt>
                <c:pt idx="15">
                  <c:v>3.87155E-2</c:v>
                </c:pt>
                <c:pt idx="16">
                  <c:v>3.5681600000000001E-2</c:v>
                </c:pt>
                <c:pt idx="17">
                  <c:v>3.4668200000000003E-2</c:v>
                </c:pt>
                <c:pt idx="19">
                  <c:v>3.1565500000000003E-2</c:v>
                </c:pt>
                <c:pt idx="20">
                  <c:v>2.8504399999999999E-2</c:v>
                </c:pt>
              </c:numCache>
            </c:numRef>
          </c:val>
          <c:extLst>
            <c:ext xmlns:c16="http://schemas.microsoft.com/office/drawing/2014/chart" uri="{C3380CC4-5D6E-409C-BE32-E72D297353CC}">
              <c16:uniqueId val="{00000000-1230-479B-A976-1F37847CA315}"/>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Cumberland</c:v>
                </c:pt>
                <c:pt idx="1">
                  <c:v>Essex</c:v>
                </c:pt>
                <c:pt idx="2">
                  <c:v>Hudson</c:v>
                </c:pt>
                <c:pt idx="3">
                  <c:v>Passaic</c:v>
                </c:pt>
                <c:pt idx="4">
                  <c:v>Union</c:v>
                </c:pt>
                <c:pt idx="5">
                  <c:v>Cape May</c:v>
                </c:pt>
                <c:pt idx="6">
                  <c:v>Camden</c:v>
                </c:pt>
                <c:pt idx="7">
                  <c:v>Burlington</c:v>
                </c:pt>
                <c:pt idx="8">
                  <c:v>Mercer</c:v>
                </c:pt>
                <c:pt idx="9">
                  <c:v>Salem</c:v>
                </c:pt>
                <c:pt idx="10">
                  <c:v>Gloucester</c:v>
                </c:pt>
                <c:pt idx="11">
                  <c:v>Atlantic</c:v>
                </c:pt>
                <c:pt idx="12">
                  <c:v>Hunterdon</c:v>
                </c:pt>
                <c:pt idx="13">
                  <c:v>Somerset</c:v>
                </c:pt>
                <c:pt idx="14">
                  <c:v>Ocean</c:v>
                </c:pt>
                <c:pt idx="15">
                  <c:v>Monmouth</c:v>
                </c:pt>
                <c:pt idx="16">
                  <c:v>Middlesex</c:v>
                </c:pt>
                <c:pt idx="17">
                  <c:v>Morris</c:v>
                </c:pt>
                <c:pt idx="18">
                  <c:v>Sussex</c:v>
                </c:pt>
                <c:pt idx="19">
                  <c:v>Bergen</c:v>
                </c:pt>
                <c:pt idx="20">
                  <c:v>Warren</c:v>
                </c:pt>
              </c:strCache>
            </c:strRef>
          </c:cat>
          <c:val>
            <c:numRef>
              <c:f>Sheet1!$C$2:$C$22</c:f>
              <c:numCache>
                <c:formatCode>General</c:formatCode>
                <c:ptCount val="21"/>
                <c:pt idx="18" formatCode="0.0%">
                  <c:v>3.2932900000000001E-2</c:v>
                </c:pt>
              </c:numCache>
            </c:numRef>
          </c:val>
          <c:extLst>
            <c:ext xmlns:c16="http://schemas.microsoft.com/office/drawing/2014/chart" uri="{C3380CC4-5D6E-409C-BE32-E72D297353CC}">
              <c16:uniqueId val="{00000001-1230-479B-A976-1F37847CA315}"/>
            </c:ext>
          </c:extLst>
        </c:ser>
        <c:ser>
          <c:idx val="2"/>
          <c:order val="2"/>
          <c:tx>
            <c:strRef>
              <c:f>Sheet1!$D$1</c:f>
              <c:strCache>
                <c:ptCount val="1"/>
                <c:pt idx="0">
                  <c:v>NJ Avg. 6%</c:v>
                </c:pt>
              </c:strCache>
            </c:strRef>
          </c:tx>
          <c:spPr>
            <a:noFill/>
            <a:ln>
              <a:noFill/>
            </a:ln>
            <a:effectLst/>
          </c:spPr>
          <c:invertIfNegative val="0"/>
          <c:trendline>
            <c:spPr>
              <a:ln w="19050" cap="rnd">
                <a:solidFill>
                  <a:schemeClr val="bg1">
                    <a:lumMod val="65000"/>
                  </a:schemeClr>
                </a:solidFill>
                <a:prstDash val="sysDot"/>
              </a:ln>
              <a:effectLst/>
            </c:spPr>
            <c:trendlineType val="linear"/>
            <c:dispRSqr val="0"/>
            <c:dispEq val="0"/>
          </c:trendline>
          <c:cat>
            <c:strRef>
              <c:f>Sheet1!$A$2:$A$22</c:f>
              <c:strCache>
                <c:ptCount val="21"/>
                <c:pt idx="0">
                  <c:v>Cumberland</c:v>
                </c:pt>
                <c:pt idx="1">
                  <c:v>Essex</c:v>
                </c:pt>
                <c:pt idx="2">
                  <c:v>Hudson</c:v>
                </c:pt>
                <c:pt idx="3">
                  <c:v>Passaic</c:v>
                </c:pt>
                <c:pt idx="4">
                  <c:v>Union</c:v>
                </c:pt>
                <c:pt idx="5">
                  <c:v>Cape May</c:v>
                </c:pt>
                <c:pt idx="6">
                  <c:v>Camden</c:v>
                </c:pt>
                <c:pt idx="7">
                  <c:v>Burlington</c:v>
                </c:pt>
                <c:pt idx="8">
                  <c:v>Mercer</c:v>
                </c:pt>
                <c:pt idx="9">
                  <c:v>Salem</c:v>
                </c:pt>
                <c:pt idx="10">
                  <c:v>Gloucester</c:v>
                </c:pt>
                <c:pt idx="11">
                  <c:v>Atlantic</c:v>
                </c:pt>
                <c:pt idx="12">
                  <c:v>Hunterdon</c:v>
                </c:pt>
                <c:pt idx="13">
                  <c:v>Somerset</c:v>
                </c:pt>
                <c:pt idx="14">
                  <c:v>Ocean</c:v>
                </c:pt>
                <c:pt idx="15">
                  <c:v>Monmouth</c:v>
                </c:pt>
                <c:pt idx="16">
                  <c:v>Middlesex</c:v>
                </c:pt>
                <c:pt idx="17">
                  <c:v>Morris</c:v>
                </c:pt>
                <c:pt idx="18">
                  <c:v>Sussex</c:v>
                </c:pt>
                <c:pt idx="19">
                  <c:v>Bergen</c:v>
                </c:pt>
                <c:pt idx="20">
                  <c:v>Warren</c:v>
                </c:pt>
              </c:strCache>
            </c:strRef>
          </c:cat>
          <c:val>
            <c:numRef>
              <c:f>Sheet1!$D$2:$D$22</c:f>
              <c:numCache>
                <c:formatCode>0.00%</c:formatCode>
                <c:ptCount val="21"/>
                <c:pt idx="0">
                  <c:v>0.06</c:v>
                </c:pt>
                <c:pt idx="1">
                  <c:v>0.06</c:v>
                </c:pt>
                <c:pt idx="2">
                  <c:v>0.06</c:v>
                </c:pt>
                <c:pt idx="3">
                  <c:v>0.06</c:v>
                </c:pt>
                <c:pt idx="4">
                  <c:v>0.06</c:v>
                </c:pt>
                <c:pt idx="5">
                  <c:v>0.06</c:v>
                </c:pt>
                <c:pt idx="6">
                  <c:v>0.06</c:v>
                </c:pt>
                <c:pt idx="7">
                  <c:v>0.06</c:v>
                </c:pt>
                <c:pt idx="8">
                  <c:v>0.06</c:v>
                </c:pt>
                <c:pt idx="9">
                  <c:v>0.06</c:v>
                </c:pt>
                <c:pt idx="10">
                  <c:v>0.06</c:v>
                </c:pt>
                <c:pt idx="11">
                  <c:v>0.06</c:v>
                </c:pt>
                <c:pt idx="12">
                  <c:v>0.06</c:v>
                </c:pt>
                <c:pt idx="13">
                  <c:v>0.06</c:v>
                </c:pt>
                <c:pt idx="14">
                  <c:v>0.06</c:v>
                </c:pt>
                <c:pt idx="15">
                  <c:v>0.06</c:v>
                </c:pt>
                <c:pt idx="16">
                  <c:v>0.06</c:v>
                </c:pt>
                <c:pt idx="17">
                  <c:v>0.06</c:v>
                </c:pt>
                <c:pt idx="18">
                  <c:v>0.06</c:v>
                </c:pt>
                <c:pt idx="19">
                  <c:v>0.06</c:v>
                </c:pt>
                <c:pt idx="20">
                  <c:v>0.06</c:v>
                </c:pt>
              </c:numCache>
            </c:numRef>
          </c:val>
          <c:extLst>
            <c:ext xmlns:c16="http://schemas.microsoft.com/office/drawing/2014/chart" uri="{C3380CC4-5D6E-409C-BE32-E72D297353CC}">
              <c16:uniqueId val="{00000002-1230-479B-A976-1F37847CA315}"/>
            </c:ext>
          </c:extLst>
        </c:ser>
        <c:dLbls>
          <c:showLegendKey val="0"/>
          <c:showVal val="0"/>
          <c:showCatName val="0"/>
          <c:showSerName val="0"/>
          <c:showPercent val="0"/>
          <c:showBubbleSize val="0"/>
        </c:dLbls>
        <c:gapWidth val="182"/>
        <c:axId val="344572784"/>
        <c:axId val="344573176"/>
      </c:barChart>
      <c:catAx>
        <c:axId val="344572784"/>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573176"/>
        <c:crosses val="autoZero"/>
        <c:auto val="1"/>
        <c:lblAlgn val="ctr"/>
        <c:lblOffset val="100"/>
        <c:noMultiLvlLbl val="0"/>
      </c:catAx>
      <c:valAx>
        <c:axId val="344573176"/>
        <c:scaling>
          <c:orientation val="minMax"/>
        </c:scaling>
        <c:delete val="1"/>
        <c:axPos val="t"/>
        <c:numFmt formatCode="0.00%" sourceLinked="1"/>
        <c:majorTickMark val="none"/>
        <c:minorTickMark val="none"/>
        <c:tickLblPos val="nextTo"/>
        <c:crossAx val="344572784"/>
        <c:crosses val="autoZero"/>
        <c:crossBetween val="between"/>
      </c:valAx>
      <c:spPr>
        <a:noFill/>
        <a:ln>
          <a:noFill/>
        </a:ln>
        <a:effectLst/>
      </c:spPr>
    </c:plotArea>
    <c:legend>
      <c:legendPos val="b"/>
      <c:legendEntry>
        <c:idx val="0"/>
        <c:delete val="1"/>
      </c:legendEntry>
      <c:legendEntry>
        <c:idx val="1"/>
        <c:delete val="1"/>
      </c:legendEntry>
      <c:legendEntry>
        <c:idx val="3"/>
        <c:delete val="1"/>
      </c:legendEntry>
      <c:layout>
        <c:manualLayout>
          <c:xMode val="edge"/>
          <c:yMode val="edge"/>
          <c:x val="0.38377490019704913"/>
          <c:y val="0.91635153714294715"/>
          <c:w val="0.1022952333346943"/>
          <c:h val="3.7918819420816811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Percentage Immunized</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2015</c:v>
                </c:pt>
                <c:pt idx="1">
                  <c:v>2016</c:v>
                </c:pt>
                <c:pt idx="2">
                  <c:v>2017</c:v>
                </c:pt>
                <c:pt idx="3">
                  <c:v>2018</c:v>
                </c:pt>
                <c:pt idx="4">
                  <c:v>2019</c:v>
                </c:pt>
              </c:numCache>
            </c:numRef>
          </c:cat>
          <c:val>
            <c:numRef>
              <c:f>Sheet1!$B$2:$B$6</c:f>
              <c:numCache>
                <c:formatCode>0%</c:formatCode>
                <c:ptCount val="5"/>
                <c:pt idx="0">
                  <c:v>5.1450500000000003E-2</c:v>
                </c:pt>
                <c:pt idx="1">
                  <c:v>4.32004E-2</c:v>
                </c:pt>
                <c:pt idx="2">
                  <c:v>4.1450800000000003E-2</c:v>
                </c:pt>
                <c:pt idx="3">
                  <c:v>3.1559499999999997E-2</c:v>
                </c:pt>
                <c:pt idx="4">
                  <c:v>3.2932900000000001E-2</c:v>
                </c:pt>
              </c:numCache>
            </c:numRef>
          </c:val>
          <c:smooth val="0"/>
          <c:extLst>
            <c:ext xmlns:c16="http://schemas.microsoft.com/office/drawing/2014/chart" uri="{C3380CC4-5D6E-409C-BE32-E72D297353CC}">
              <c16:uniqueId val="{00000000-EC54-42C9-AF94-A95E0600AF7B}"/>
            </c:ext>
          </c:extLst>
        </c:ser>
        <c:dLbls>
          <c:showLegendKey val="0"/>
          <c:showVal val="0"/>
          <c:showCatName val="0"/>
          <c:showSerName val="0"/>
          <c:showPercent val="0"/>
          <c:showBubbleSize val="0"/>
        </c:dLbls>
        <c:marker val="1"/>
        <c:smooth val="0"/>
        <c:axId val="377810504"/>
        <c:axId val="377810896"/>
      </c:lineChart>
      <c:catAx>
        <c:axId val="3778105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7810896"/>
        <c:crosses val="autoZero"/>
        <c:auto val="1"/>
        <c:lblAlgn val="ctr"/>
        <c:lblOffset val="100"/>
        <c:noMultiLvlLbl val="0"/>
      </c:catAx>
      <c:valAx>
        <c:axId val="377810896"/>
        <c:scaling>
          <c:orientation val="minMax"/>
        </c:scaling>
        <c:delete val="1"/>
        <c:axPos val="l"/>
        <c:numFmt formatCode="0%" sourceLinked="1"/>
        <c:majorTickMark val="none"/>
        <c:minorTickMark val="none"/>
        <c:tickLblPos val="nextTo"/>
        <c:crossAx val="37781050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Black/White Segregation</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dLbl>
              <c:idx val="3"/>
              <c:layout>
                <c:manualLayout>
                  <c:x val="-2.3222687007874131E-2"/>
                  <c:y val="2.9788324635921133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A361-4FBE-B43D-55AF6D4586A1}"/>
                </c:ext>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2017</c:v>
                </c:pt>
                <c:pt idx="1">
                  <c:v>2018</c:v>
                </c:pt>
                <c:pt idx="2">
                  <c:v>2019</c:v>
                </c:pt>
                <c:pt idx="3">
                  <c:v>2020</c:v>
                </c:pt>
                <c:pt idx="4">
                  <c:v>2021</c:v>
                </c:pt>
              </c:numCache>
            </c:numRef>
          </c:cat>
          <c:val>
            <c:numRef>
              <c:f>Sheet1!$B$2:$B$6</c:f>
              <c:numCache>
                <c:formatCode>0.00</c:formatCode>
                <c:ptCount val="5"/>
                <c:pt idx="0">
                  <c:v>44</c:v>
                </c:pt>
                <c:pt idx="1">
                  <c:v>45</c:v>
                </c:pt>
                <c:pt idx="2">
                  <c:v>49</c:v>
                </c:pt>
                <c:pt idx="3">
                  <c:v>49</c:v>
                </c:pt>
                <c:pt idx="4">
                  <c:v>50</c:v>
                </c:pt>
              </c:numCache>
            </c:numRef>
          </c:val>
          <c:smooth val="0"/>
          <c:extLst>
            <c:ext xmlns:c16="http://schemas.microsoft.com/office/drawing/2014/chart" uri="{C3380CC4-5D6E-409C-BE32-E72D297353CC}">
              <c16:uniqueId val="{00000001-A361-4FBE-B43D-55AF6D4586A1}"/>
            </c:ext>
          </c:extLst>
        </c:ser>
        <c:dLbls>
          <c:showLegendKey val="0"/>
          <c:showVal val="0"/>
          <c:showCatName val="0"/>
          <c:showSerName val="0"/>
          <c:showPercent val="0"/>
          <c:showBubbleSize val="0"/>
        </c:dLbls>
        <c:marker val="1"/>
        <c:smooth val="0"/>
        <c:axId val="377810504"/>
        <c:axId val="377810896"/>
      </c:lineChart>
      <c:catAx>
        <c:axId val="3778105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7810896"/>
        <c:crosses val="autoZero"/>
        <c:auto val="1"/>
        <c:lblAlgn val="ctr"/>
        <c:lblOffset val="100"/>
        <c:noMultiLvlLbl val="0"/>
      </c:catAx>
      <c:valAx>
        <c:axId val="377810896"/>
        <c:scaling>
          <c:orientation val="minMax"/>
        </c:scaling>
        <c:delete val="1"/>
        <c:axPos val="l"/>
        <c:numFmt formatCode="0" sourceLinked="0"/>
        <c:majorTickMark val="none"/>
        <c:minorTickMark val="none"/>
        <c:tickLblPos val="nextTo"/>
        <c:crossAx val="377810504"/>
        <c:crosses val="autoZero"/>
        <c:crossBetween val="between"/>
        <c:majorUnit val="1"/>
        <c:minorUnit val="1"/>
      </c:valAx>
      <c:spPr>
        <a:noFill/>
        <a:ln w="25400">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Percentage Immunized</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dLbl>
              <c:idx val="1"/>
              <c:dLblPos val="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6B8F-4B87-A965-E0F1BB7638B2}"/>
                </c:ext>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Sheet1!$A$2:$A$5</c:f>
              <c:numCache>
                <c:formatCode>General</c:formatCode>
                <c:ptCount val="4"/>
                <c:pt idx="0">
                  <c:v>2016</c:v>
                </c:pt>
                <c:pt idx="1">
                  <c:v>2017</c:v>
                </c:pt>
                <c:pt idx="2">
                  <c:v>2018</c:v>
                </c:pt>
                <c:pt idx="3">
                  <c:v>2019</c:v>
                </c:pt>
              </c:numCache>
            </c:numRef>
          </c:cat>
          <c:val>
            <c:numRef>
              <c:f>Sheet1!$B$2:$B$5</c:f>
              <c:numCache>
                <c:formatCode>0%</c:formatCode>
                <c:ptCount val="4"/>
                <c:pt idx="0">
                  <c:v>0.94123610000000002</c:v>
                </c:pt>
                <c:pt idx="1">
                  <c:v>0.94814810000000005</c:v>
                </c:pt>
                <c:pt idx="2">
                  <c:v>0.94742669999999996</c:v>
                </c:pt>
                <c:pt idx="3">
                  <c:v>0.94557449999999998</c:v>
                </c:pt>
              </c:numCache>
            </c:numRef>
          </c:val>
          <c:smooth val="0"/>
          <c:extLst>
            <c:ext xmlns:c16="http://schemas.microsoft.com/office/drawing/2014/chart" uri="{C3380CC4-5D6E-409C-BE32-E72D297353CC}">
              <c16:uniqueId val="{00000001-6B8F-4B87-A965-E0F1BB7638B2}"/>
            </c:ext>
          </c:extLst>
        </c:ser>
        <c:dLbls>
          <c:showLegendKey val="0"/>
          <c:showVal val="0"/>
          <c:showCatName val="0"/>
          <c:showSerName val="0"/>
          <c:showPercent val="0"/>
          <c:showBubbleSize val="0"/>
        </c:dLbls>
        <c:marker val="1"/>
        <c:smooth val="0"/>
        <c:axId val="377810504"/>
        <c:axId val="377810896"/>
      </c:lineChart>
      <c:catAx>
        <c:axId val="3778105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7810896"/>
        <c:crosses val="autoZero"/>
        <c:auto val="1"/>
        <c:lblAlgn val="ctr"/>
        <c:lblOffset val="100"/>
        <c:noMultiLvlLbl val="0"/>
      </c:catAx>
      <c:valAx>
        <c:axId val="377810896"/>
        <c:scaling>
          <c:orientation val="minMax"/>
        </c:scaling>
        <c:delete val="1"/>
        <c:axPos val="l"/>
        <c:numFmt formatCode="0%" sourceLinked="1"/>
        <c:majorTickMark val="none"/>
        <c:minorTickMark val="none"/>
        <c:tickLblPos val="nextTo"/>
        <c:crossAx val="37781050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manualLayout>
          <c:layoutTarget val="inner"/>
          <c:xMode val="edge"/>
          <c:yMode val="edge"/>
          <c:x val="0.12117595395618826"/>
          <c:y val="2.2254750892818548E-2"/>
          <c:w val="0.86476148517188511"/>
          <c:h val="0.89094451655009699"/>
        </c:manualLayout>
      </c:layout>
      <c:barChart>
        <c:barDir val="bar"/>
        <c:grouping val="clustered"/>
        <c:varyColors val="0"/>
        <c:ser>
          <c:idx val="0"/>
          <c:order val="0"/>
          <c:tx>
            <c:strRef>
              <c:f>Sheet1!$B$1</c:f>
              <c:strCache>
                <c:ptCount val="1"/>
                <c:pt idx="0">
                  <c:v>% with HS </c:v>
                </c:pt>
              </c:strCache>
            </c:strRef>
          </c:tx>
          <c:spPr>
            <a:solidFill>
              <a:srgbClr val="C00000"/>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Hudson</c:v>
                </c:pt>
                <c:pt idx="1">
                  <c:v>Essex</c:v>
                </c:pt>
                <c:pt idx="2">
                  <c:v>Passaic</c:v>
                </c:pt>
                <c:pt idx="3">
                  <c:v>Camden</c:v>
                </c:pt>
                <c:pt idx="4">
                  <c:v>Cumberland</c:v>
                </c:pt>
                <c:pt idx="5">
                  <c:v>Mercer</c:v>
                </c:pt>
                <c:pt idx="6">
                  <c:v>Cape May</c:v>
                </c:pt>
                <c:pt idx="7">
                  <c:v>Union</c:v>
                </c:pt>
                <c:pt idx="8">
                  <c:v>Atlantic</c:v>
                </c:pt>
                <c:pt idx="9">
                  <c:v>Ocean</c:v>
                </c:pt>
                <c:pt idx="10">
                  <c:v>Salem</c:v>
                </c:pt>
                <c:pt idx="11">
                  <c:v>Gloucester</c:v>
                </c:pt>
                <c:pt idx="12">
                  <c:v>Middlesex</c:v>
                </c:pt>
                <c:pt idx="13">
                  <c:v>Warren</c:v>
                </c:pt>
                <c:pt idx="14">
                  <c:v>Burlington</c:v>
                </c:pt>
                <c:pt idx="15">
                  <c:v>Somerset</c:v>
                </c:pt>
                <c:pt idx="16">
                  <c:v>Bergen</c:v>
                </c:pt>
                <c:pt idx="17">
                  <c:v>Hunterdon</c:v>
                </c:pt>
                <c:pt idx="18">
                  <c:v>Monmouth</c:v>
                </c:pt>
                <c:pt idx="19">
                  <c:v>Sussex</c:v>
                </c:pt>
                <c:pt idx="20">
                  <c:v>Morris</c:v>
                </c:pt>
              </c:strCache>
            </c:strRef>
          </c:cat>
          <c:val>
            <c:numRef>
              <c:f>Sheet1!$B$2:$B$22</c:f>
              <c:numCache>
                <c:formatCode>0%</c:formatCode>
                <c:ptCount val="21"/>
                <c:pt idx="0">
                  <c:v>0.84</c:v>
                </c:pt>
                <c:pt idx="1">
                  <c:v>0.86</c:v>
                </c:pt>
                <c:pt idx="2" formatCode="General">
                  <c:v>0.86</c:v>
                </c:pt>
                <c:pt idx="3">
                  <c:v>0.87</c:v>
                </c:pt>
                <c:pt idx="4">
                  <c:v>0.87</c:v>
                </c:pt>
                <c:pt idx="5">
                  <c:v>0.88</c:v>
                </c:pt>
                <c:pt idx="6">
                  <c:v>0.89</c:v>
                </c:pt>
                <c:pt idx="7">
                  <c:v>0.89</c:v>
                </c:pt>
                <c:pt idx="8">
                  <c:v>0.91</c:v>
                </c:pt>
                <c:pt idx="9">
                  <c:v>0.91</c:v>
                </c:pt>
                <c:pt idx="10">
                  <c:v>0.91</c:v>
                </c:pt>
                <c:pt idx="11">
                  <c:v>0.93</c:v>
                </c:pt>
                <c:pt idx="12">
                  <c:v>0.93</c:v>
                </c:pt>
                <c:pt idx="13">
                  <c:v>0.93</c:v>
                </c:pt>
                <c:pt idx="14">
                  <c:v>0.94</c:v>
                </c:pt>
                <c:pt idx="15">
                  <c:v>0.94</c:v>
                </c:pt>
                <c:pt idx="16">
                  <c:v>0.95</c:v>
                </c:pt>
                <c:pt idx="17">
                  <c:v>0.95</c:v>
                </c:pt>
                <c:pt idx="18">
                  <c:v>0.95</c:v>
                </c:pt>
                <c:pt idx="20">
                  <c:v>0.96</c:v>
                </c:pt>
              </c:numCache>
            </c:numRef>
          </c:val>
          <c:extLst>
            <c:ext xmlns:c16="http://schemas.microsoft.com/office/drawing/2014/chart" uri="{C3380CC4-5D6E-409C-BE32-E72D297353CC}">
              <c16:uniqueId val="{00000000-E871-4280-A9BF-0E926203063E}"/>
            </c:ext>
          </c:extLst>
        </c:ser>
        <c:ser>
          <c:idx val="1"/>
          <c:order val="1"/>
          <c:tx>
            <c:strRef>
              <c:f>Sheet1!$C$1</c:f>
              <c:strCache>
                <c:ptCount val="1"/>
                <c:pt idx="0">
                  <c:v>County</c:v>
                </c:pt>
              </c:strCache>
            </c:strRef>
          </c:tx>
          <c:spPr>
            <a:solidFill>
              <a:schemeClr val="dk1">
                <a:tint val="55000"/>
              </a:schemeClr>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Hudson</c:v>
                </c:pt>
                <c:pt idx="1">
                  <c:v>Essex</c:v>
                </c:pt>
                <c:pt idx="2">
                  <c:v>Passaic</c:v>
                </c:pt>
                <c:pt idx="3">
                  <c:v>Camden</c:v>
                </c:pt>
                <c:pt idx="4">
                  <c:v>Cumberland</c:v>
                </c:pt>
                <c:pt idx="5">
                  <c:v>Mercer</c:v>
                </c:pt>
                <c:pt idx="6">
                  <c:v>Cape May</c:v>
                </c:pt>
                <c:pt idx="7">
                  <c:v>Union</c:v>
                </c:pt>
                <c:pt idx="8">
                  <c:v>Atlantic</c:v>
                </c:pt>
                <c:pt idx="9">
                  <c:v>Ocean</c:v>
                </c:pt>
                <c:pt idx="10">
                  <c:v>Salem</c:v>
                </c:pt>
                <c:pt idx="11">
                  <c:v>Gloucester</c:v>
                </c:pt>
                <c:pt idx="12">
                  <c:v>Middlesex</c:v>
                </c:pt>
                <c:pt idx="13">
                  <c:v>Warren</c:v>
                </c:pt>
                <c:pt idx="14">
                  <c:v>Burlington</c:v>
                </c:pt>
                <c:pt idx="15">
                  <c:v>Somerset</c:v>
                </c:pt>
                <c:pt idx="16">
                  <c:v>Bergen</c:v>
                </c:pt>
                <c:pt idx="17">
                  <c:v>Hunterdon</c:v>
                </c:pt>
                <c:pt idx="18">
                  <c:v>Monmouth</c:v>
                </c:pt>
                <c:pt idx="19">
                  <c:v>Sussex</c:v>
                </c:pt>
                <c:pt idx="20">
                  <c:v>Morris</c:v>
                </c:pt>
              </c:strCache>
            </c:strRef>
          </c:cat>
          <c:val>
            <c:numRef>
              <c:f>Sheet1!$C$2:$C$22</c:f>
              <c:numCache>
                <c:formatCode>General</c:formatCode>
                <c:ptCount val="21"/>
                <c:pt idx="19">
                  <c:v>0.95</c:v>
                </c:pt>
              </c:numCache>
            </c:numRef>
          </c:val>
          <c:extLst>
            <c:ext xmlns:c16="http://schemas.microsoft.com/office/drawing/2014/chart" uri="{C3380CC4-5D6E-409C-BE32-E72D297353CC}">
              <c16:uniqueId val="{00000001-E871-4280-A9BF-0E926203063E}"/>
            </c:ext>
          </c:extLst>
        </c:ser>
        <c:ser>
          <c:idx val="2"/>
          <c:order val="2"/>
          <c:tx>
            <c:strRef>
              <c:f>Sheet1!$D$1</c:f>
              <c:strCache>
                <c:ptCount val="1"/>
                <c:pt idx="0">
                  <c:v>NJ avg. 91%</c:v>
                </c:pt>
              </c:strCache>
            </c:strRef>
          </c:tx>
          <c:spPr>
            <a:noFill/>
            <a:ln>
              <a:noFill/>
            </a:ln>
            <a:effectLst/>
          </c:spPr>
          <c:invertIfNegative val="0"/>
          <c:trendline>
            <c:name>NJ avg 69%</c:name>
            <c:spPr>
              <a:ln w="19050" cap="rnd">
                <a:solidFill>
                  <a:schemeClr val="dk1">
                    <a:tint val="75000"/>
                  </a:schemeClr>
                </a:solidFill>
                <a:prstDash val="sysDot"/>
              </a:ln>
              <a:effectLst/>
            </c:spPr>
            <c:trendlineType val="linear"/>
            <c:dispRSqr val="0"/>
            <c:dispEq val="0"/>
          </c:trendline>
          <c:cat>
            <c:strRef>
              <c:f>Sheet1!$A$2:$A$22</c:f>
              <c:strCache>
                <c:ptCount val="21"/>
                <c:pt idx="0">
                  <c:v>Hudson</c:v>
                </c:pt>
                <c:pt idx="1">
                  <c:v>Essex</c:v>
                </c:pt>
                <c:pt idx="2">
                  <c:v>Passaic</c:v>
                </c:pt>
                <c:pt idx="3">
                  <c:v>Camden</c:v>
                </c:pt>
                <c:pt idx="4">
                  <c:v>Cumberland</c:v>
                </c:pt>
                <c:pt idx="5">
                  <c:v>Mercer</c:v>
                </c:pt>
                <c:pt idx="6">
                  <c:v>Cape May</c:v>
                </c:pt>
                <c:pt idx="7">
                  <c:v>Union</c:v>
                </c:pt>
                <c:pt idx="8">
                  <c:v>Atlantic</c:v>
                </c:pt>
                <c:pt idx="9">
                  <c:v>Ocean</c:v>
                </c:pt>
                <c:pt idx="10">
                  <c:v>Salem</c:v>
                </c:pt>
                <c:pt idx="11">
                  <c:v>Gloucester</c:v>
                </c:pt>
                <c:pt idx="12">
                  <c:v>Middlesex</c:v>
                </c:pt>
                <c:pt idx="13">
                  <c:v>Warren</c:v>
                </c:pt>
                <c:pt idx="14">
                  <c:v>Burlington</c:v>
                </c:pt>
                <c:pt idx="15">
                  <c:v>Somerset</c:v>
                </c:pt>
                <c:pt idx="16">
                  <c:v>Bergen</c:v>
                </c:pt>
                <c:pt idx="17">
                  <c:v>Hunterdon</c:v>
                </c:pt>
                <c:pt idx="18">
                  <c:v>Monmouth</c:v>
                </c:pt>
                <c:pt idx="19">
                  <c:v>Sussex</c:v>
                </c:pt>
                <c:pt idx="20">
                  <c:v>Morris</c:v>
                </c:pt>
              </c:strCache>
            </c:strRef>
          </c:cat>
          <c:val>
            <c:numRef>
              <c:f>Sheet1!$D$2:$D$22</c:f>
              <c:numCache>
                <c:formatCode>0%</c:formatCode>
                <c:ptCount val="21"/>
                <c:pt idx="0">
                  <c:v>0.91</c:v>
                </c:pt>
                <c:pt idx="1">
                  <c:v>0.91</c:v>
                </c:pt>
                <c:pt idx="2">
                  <c:v>0.91</c:v>
                </c:pt>
                <c:pt idx="3">
                  <c:v>0.91</c:v>
                </c:pt>
                <c:pt idx="4">
                  <c:v>0.91</c:v>
                </c:pt>
                <c:pt idx="5">
                  <c:v>0.91</c:v>
                </c:pt>
                <c:pt idx="6">
                  <c:v>0.91</c:v>
                </c:pt>
                <c:pt idx="7">
                  <c:v>0.91</c:v>
                </c:pt>
                <c:pt idx="8">
                  <c:v>0.91</c:v>
                </c:pt>
                <c:pt idx="9">
                  <c:v>0.91</c:v>
                </c:pt>
                <c:pt idx="10">
                  <c:v>0.91</c:v>
                </c:pt>
                <c:pt idx="11">
                  <c:v>0.91</c:v>
                </c:pt>
                <c:pt idx="12">
                  <c:v>0.91</c:v>
                </c:pt>
                <c:pt idx="13">
                  <c:v>0.91</c:v>
                </c:pt>
                <c:pt idx="14">
                  <c:v>0.91</c:v>
                </c:pt>
                <c:pt idx="15">
                  <c:v>0.91</c:v>
                </c:pt>
                <c:pt idx="16">
                  <c:v>0.91</c:v>
                </c:pt>
                <c:pt idx="17">
                  <c:v>0.91</c:v>
                </c:pt>
                <c:pt idx="18">
                  <c:v>0.91</c:v>
                </c:pt>
                <c:pt idx="19">
                  <c:v>0.91</c:v>
                </c:pt>
                <c:pt idx="20">
                  <c:v>0.91</c:v>
                </c:pt>
              </c:numCache>
            </c:numRef>
          </c:val>
          <c:extLst>
            <c:ext xmlns:c16="http://schemas.microsoft.com/office/drawing/2014/chart" uri="{C3380CC4-5D6E-409C-BE32-E72D297353CC}">
              <c16:uniqueId val="{00000002-E871-4280-A9BF-0E926203063E}"/>
            </c:ext>
          </c:extLst>
        </c:ser>
        <c:dLbls>
          <c:showLegendKey val="0"/>
          <c:showVal val="0"/>
          <c:showCatName val="0"/>
          <c:showSerName val="0"/>
          <c:showPercent val="0"/>
          <c:showBubbleSize val="0"/>
        </c:dLbls>
        <c:gapWidth val="182"/>
        <c:axId val="341760888"/>
        <c:axId val="341761280"/>
      </c:barChart>
      <c:catAx>
        <c:axId val="34176088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1761280"/>
        <c:crosses val="autoZero"/>
        <c:auto val="1"/>
        <c:lblAlgn val="ctr"/>
        <c:lblOffset val="100"/>
        <c:noMultiLvlLbl val="0"/>
      </c:catAx>
      <c:valAx>
        <c:axId val="341761280"/>
        <c:scaling>
          <c:orientation val="minMax"/>
        </c:scaling>
        <c:delete val="1"/>
        <c:axPos val="b"/>
        <c:numFmt formatCode="0%" sourceLinked="1"/>
        <c:majorTickMark val="none"/>
        <c:minorTickMark val="none"/>
        <c:tickLblPos val="nextTo"/>
        <c:crossAx val="341760888"/>
        <c:crosses val="autoZero"/>
        <c:crossBetween val="between"/>
      </c:valAx>
      <c:spPr>
        <a:noFill/>
        <a:ln>
          <a:noFill/>
        </a:ln>
        <a:effectLst/>
      </c:spPr>
    </c:plotArea>
    <c:legend>
      <c:legendPos val="b"/>
      <c:legendEntry>
        <c:idx val="1"/>
        <c:delete val="1"/>
      </c:legendEntry>
      <c:legendEntry>
        <c:idx val="2"/>
        <c:delete val="1"/>
      </c:legendEntry>
      <c:legendEntry>
        <c:idx val="3"/>
        <c:delete val="1"/>
      </c:legendEntry>
      <c:layout>
        <c:manualLayout>
          <c:xMode val="edge"/>
          <c:yMode val="edge"/>
          <c:x val="0.59891244067493643"/>
          <c:y val="0.89713583212732617"/>
          <c:w val="0.1445775451120494"/>
          <c:h val="3.9818480672245346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Percentage Immunized</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2015</c:v>
                </c:pt>
                <c:pt idx="1">
                  <c:v>2016</c:v>
                </c:pt>
                <c:pt idx="2">
                  <c:v>2017</c:v>
                </c:pt>
                <c:pt idx="3">
                  <c:v>2018</c:v>
                </c:pt>
                <c:pt idx="4">
                  <c:v>2019</c:v>
                </c:pt>
              </c:numCache>
            </c:numRef>
          </c:cat>
          <c:val>
            <c:numRef>
              <c:f>Sheet1!$B$2:$B$6</c:f>
              <c:numCache>
                <c:formatCode>0%</c:formatCode>
                <c:ptCount val="5"/>
                <c:pt idx="0">
                  <c:v>0.873</c:v>
                </c:pt>
                <c:pt idx="1">
                  <c:v>0.877</c:v>
                </c:pt>
                <c:pt idx="2">
                  <c:v>0.91400000000000003</c:v>
                </c:pt>
                <c:pt idx="3">
                  <c:v>0.92900000000000005</c:v>
                </c:pt>
                <c:pt idx="4">
                  <c:v>0.92900000000000005</c:v>
                </c:pt>
              </c:numCache>
            </c:numRef>
          </c:val>
          <c:smooth val="0"/>
          <c:extLst>
            <c:ext xmlns:c16="http://schemas.microsoft.com/office/drawing/2014/chart" uri="{C3380CC4-5D6E-409C-BE32-E72D297353CC}">
              <c16:uniqueId val="{00000000-7B25-4C99-8769-D1CF899DAA83}"/>
            </c:ext>
          </c:extLst>
        </c:ser>
        <c:dLbls>
          <c:showLegendKey val="0"/>
          <c:showVal val="0"/>
          <c:showCatName val="0"/>
          <c:showSerName val="0"/>
          <c:showPercent val="0"/>
          <c:showBubbleSize val="0"/>
        </c:dLbls>
        <c:marker val="1"/>
        <c:smooth val="0"/>
        <c:axId val="377810504"/>
        <c:axId val="377810896"/>
      </c:lineChart>
      <c:catAx>
        <c:axId val="3778105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7810896"/>
        <c:crosses val="autoZero"/>
        <c:auto val="1"/>
        <c:lblAlgn val="ctr"/>
        <c:lblOffset val="100"/>
        <c:noMultiLvlLbl val="0"/>
      </c:catAx>
      <c:valAx>
        <c:axId val="377810896"/>
        <c:scaling>
          <c:orientation val="minMax"/>
          <c:max val="1"/>
          <c:min val="0.8"/>
        </c:scaling>
        <c:delete val="1"/>
        <c:axPos val="l"/>
        <c:numFmt formatCode="0%" sourceLinked="1"/>
        <c:majorTickMark val="none"/>
        <c:minorTickMark val="none"/>
        <c:tickLblPos val="nextTo"/>
        <c:crossAx val="37781050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manualLayout>
          <c:layoutTarget val="inner"/>
          <c:xMode val="edge"/>
          <c:yMode val="edge"/>
          <c:x val="0.12505454302559163"/>
          <c:y val="2.2254750892818548E-2"/>
          <c:w val="0.86088297098065247"/>
          <c:h val="0.89094451655009699"/>
        </c:manualLayout>
      </c:layout>
      <c:barChart>
        <c:barDir val="bar"/>
        <c:grouping val="clustered"/>
        <c:varyColors val="0"/>
        <c:ser>
          <c:idx val="0"/>
          <c:order val="0"/>
          <c:tx>
            <c:strRef>
              <c:f>Sheet1!$B$1</c:f>
              <c:strCache>
                <c:ptCount val="1"/>
                <c:pt idx="0">
                  <c:v>% with HS </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Essex</c:v>
                </c:pt>
                <c:pt idx="1">
                  <c:v>Cumberland</c:v>
                </c:pt>
                <c:pt idx="2">
                  <c:v>Ocean</c:v>
                </c:pt>
                <c:pt idx="3">
                  <c:v>Salem</c:v>
                </c:pt>
                <c:pt idx="4">
                  <c:v>Mercer</c:v>
                </c:pt>
                <c:pt idx="5">
                  <c:v>Cape May</c:v>
                </c:pt>
                <c:pt idx="6">
                  <c:v>Camden</c:v>
                </c:pt>
                <c:pt idx="7">
                  <c:v>Gloucester</c:v>
                </c:pt>
                <c:pt idx="8">
                  <c:v>Passaic</c:v>
                </c:pt>
                <c:pt idx="9">
                  <c:v>Atlantic</c:v>
                </c:pt>
                <c:pt idx="10">
                  <c:v>Union</c:v>
                </c:pt>
                <c:pt idx="11">
                  <c:v>Warren</c:v>
                </c:pt>
                <c:pt idx="12">
                  <c:v>Hudson</c:v>
                </c:pt>
                <c:pt idx="13">
                  <c:v>Middlesex</c:v>
                </c:pt>
                <c:pt idx="14">
                  <c:v>Bergen</c:v>
                </c:pt>
                <c:pt idx="15">
                  <c:v>Burlington</c:v>
                </c:pt>
                <c:pt idx="16">
                  <c:v>Monmouth</c:v>
                </c:pt>
                <c:pt idx="17">
                  <c:v>Sussex</c:v>
                </c:pt>
                <c:pt idx="18">
                  <c:v>Morris</c:v>
                </c:pt>
                <c:pt idx="19">
                  <c:v>Hunterdon</c:v>
                </c:pt>
                <c:pt idx="20">
                  <c:v>Somerset</c:v>
                </c:pt>
              </c:strCache>
            </c:strRef>
          </c:cat>
          <c:val>
            <c:numRef>
              <c:f>Sheet1!$B$2:$B$22</c:f>
              <c:numCache>
                <c:formatCode>0.0%</c:formatCode>
                <c:ptCount val="21"/>
                <c:pt idx="0">
                  <c:v>0.83499999999999996</c:v>
                </c:pt>
                <c:pt idx="1">
                  <c:v>0.84499999999999997</c:v>
                </c:pt>
                <c:pt idx="2">
                  <c:v>0.85399999999999998</c:v>
                </c:pt>
                <c:pt idx="3">
                  <c:v>0.86099999999999999</c:v>
                </c:pt>
                <c:pt idx="4">
                  <c:v>0.86599999999999999</c:v>
                </c:pt>
                <c:pt idx="5">
                  <c:v>0.879</c:v>
                </c:pt>
                <c:pt idx="6">
                  <c:v>0.88300000000000001</c:v>
                </c:pt>
                <c:pt idx="7">
                  <c:v>0.88900000000000001</c:v>
                </c:pt>
                <c:pt idx="8" formatCode="General">
                  <c:v>0.89</c:v>
                </c:pt>
                <c:pt idx="9">
                  <c:v>0.89200000000000002</c:v>
                </c:pt>
                <c:pt idx="10">
                  <c:v>0.89300000000000002</c:v>
                </c:pt>
                <c:pt idx="11">
                  <c:v>0.89300000000000002</c:v>
                </c:pt>
                <c:pt idx="12">
                  <c:v>0.89400000000000002</c:v>
                </c:pt>
                <c:pt idx="13">
                  <c:v>0.90100000000000002</c:v>
                </c:pt>
                <c:pt idx="14">
                  <c:v>0.91700000000000004</c:v>
                </c:pt>
                <c:pt idx="15">
                  <c:v>0.91900000000000004</c:v>
                </c:pt>
                <c:pt idx="16">
                  <c:v>0.91900000000000004</c:v>
                </c:pt>
                <c:pt idx="18">
                  <c:v>0.93200000000000005</c:v>
                </c:pt>
                <c:pt idx="19">
                  <c:v>0.93400000000000005</c:v>
                </c:pt>
                <c:pt idx="20">
                  <c:v>0.94499999999999995</c:v>
                </c:pt>
              </c:numCache>
            </c:numRef>
          </c:val>
          <c:extLst>
            <c:ext xmlns:c16="http://schemas.microsoft.com/office/drawing/2014/chart" uri="{C3380CC4-5D6E-409C-BE32-E72D297353CC}">
              <c16:uniqueId val="{00000000-20B2-4075-AADE-FC86D5CD88A3}"/>
            </c:ext>
          </c:extLst>
        </c:ser>
        <c:ser>
          <c:idx val="1"/>
          <c:order val="1"/>
          <c:tx>
            <c:strRef>
              <c:f>Sheet1!$C$1</c:f>
              <c:strCache>
                <c:ptCount val="1"/>
                <c:pt idx="0">
                  <c:v>County</c:v>
                </c:pt>
              </c:strCache>
            </c:strRef>
          </c:tx>
          <c:spPr>
            <a:solidFill>
              <a:schemeClr val="dk1">
                <a:tint val="55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Essex</c:v>
                </c:pt>
                <c:pt idx="1">
                  <c:v>Cumberland</c:v>
                </c:pt>
                <c:pt idx="2">
                  <c:v>Ocean</c:v>
                </c:pt>
                <c:pt idx="3">
                  <c:v>Salem</c:v>
                </c:pt>
                <c:pt idx="4">
                  <c:v>Mercer</c:v>
                </c:pt>
                <c:pt idx="5">
                  <c:v>Cape May</c:v>
                </c:pt>
                <c:pt idx="6">
                  <c:v>Camden</c:v>
                </c:pt>
                <c:pt idx="7">
                  <c:v>Gloucester</c:v>
                </c:pt>
                <c:pt idx="8">
                  <c:v>Passaic</c:v>
                </c:pt>
                <c:pt idx="9">
                  <c:v>Atlantic</c:v>
                </c:pt>
                <c:pt idx="10">
                  <c:v>Union</c:v>
                </c:pt>
                <c:pt idx="11">
                  <c:v>Warren</c:v>
                </c:pt>
                <c:pt idx="12">
                  <c:v>Hudson</c:v>
                </c:pt>
                <c:pt idx="13">
                  <c:v>Middlesex</c:v>
                </c:pt>
                <c:pt idx="14">
                  <c:v>Bergen</c:v>
                </c:pt>
                <c:pt idx="15">
                  <c:v>Burlington</c:v>
                </c:pt>
                <c:pt idx="16">
                  <c:v>Monmouth</c:v>
                </c:pt>
                <c:pt idx="17">
                  <c:v>Sussex</c:v>
                </c:pt>
                <c:pt idx="18">
                  <c:v>Morris</c:v>
                </c:pt>
                <c:pt idx="19">
                  <c:v>Hunterdon</c:v>
                </c:pt>
                <c:pt idx="20">
                  <c:v>Somerset</c:v>
                </c:pt>
              </c:strCache>
            </c:strRef>
          </c:cat>
          <c:val>
            <c:numRef>
              <c:f>Sheet1!$C$2:$C$22</c:f>
              <c:numCache>
                <c:formatCode>General</c:formatCode>
                <c:ptCount val="21"/>
                <c:pt idx="17">
                  <c:v>0.92900000000000005</c:v>
                </c:pt>
              </c:numCache>
            </c:numRef>
          </c:val>
          <c:extLst>
            <c:ext xmlns:c16="http://schemas.microsoft.com/office/drawing/2014/chart" uri="{C3380CC4-5D6E-409C-BE32-E72D297353CC}">
              <c16:uniqueId val="{00000001-20B2-4075-AADE-FC86D5CD88A3}"/>
            </c:ext>
          </c:extLst>
        </c:ser>
        <c:ser>
          <c:idx val="2"/>
          <c:order val="2"/>
          <c:tx>
            <c:strRef>
              <c:f>Sheet1!$D$1</c:f>
              <c:strCache>
                <c:ptCount val="1"/>
                <c:pt idx="0">
                  <c:v>NJ Avg. 89.4%</c:v>
                </c:pt>
              </c:strCache>
            </c:strRef>
          </c:tx>
          <c:spPr>
            <a:noFill/>
            <a:ln>
              <a:noFill/>
            </a:ln>
            <a:effectLst/>
          </c:spPr>
          <c:invertIfNegative val="0"/>
          <c:trendline>
            <c:name>NJ avg 69%</c:name>
            <c:spPr>
              <a:ln w="19050" cap="rnd">
                <a:solidFill>
                  <a:schemeClr val="dk1">
                    <a:tint val="75000"/>
                  </a:schemeClr>
                </a:solidFill>
                <a:prstDash val="sysDot"/>
              </a:ln>
              <a:effectLst/>
            </c:spPr>
            <c:trendlineType val="linear"/>
            <c:dispRSqr val="0"/>
            <c:dispEq val="0"/>
          </c:trendline>
          <c:cat>
            <c:strRef>
              <c:f>Sheet1!$A$2:$A$22</c:f>
              <c:strCache>
                <c:ptCount val="21"/>
                <c:pt idx="0">
                  <c:v>Essex</c:v>
                </c:pt>
                <c:pt idx="1">
                  <c:v>Cumberland</c:v>
                </c:pt>
                <c:pt idx="2">
                  <c:v>Ocean</c:v>
                </c:pt>
                <c:pt idx="3">
                  <c:v>Salem</c:v>
                </c:pt>
                <c:pt idx="4">
                  <c:v>Mercer</c:v>
                </c:pt>
                <c:pt idx="5">
                  <c:v>Cape May</c:v>
                </c:pt>
                <c:pt idx="6">
                  <c:v>Camden</c:v>
                </c:pt>
                <c:pt idx="7">
                  <c:v>Gloucester</c:v>
                </c:pt>
                <c:pt idx="8">
                  <c:v>Passaic</c:v>
                </c:pt>
                <c:pt idx="9">
                  <c:v>Atlantic</c:v>
                </c:pt>
                <c:pt idx="10">
                  <c:v>Union</c:v>
                </c:pt>
                <c:pt idx="11">
                  <c:v>Warren</c:v>
                </c:pt>
                <c:pt idx="12">
                  <c:v>Hudson</c:v>
                </c:pt>
                <c:pt idx="13">
                  <c:v>Middlesex</c:v>
                </c:pt>
                <c:pt idx="14">
                  <c:v>Bergen</c:v>
                </c:pt>
                <c:pt idx="15">
                  <c:v>Burlington</c:v>
                </c:pt>
                <c:pt idx="16">
                  <c:v>Monmouth</c:v>
                </c:pt>
                <c:pt idx="17">
                  <c:v>Sussex</c:v>
                </c:pt>
                <c:pt idx="18">
                  <c:v>Morris</c:v>
                </c:pt>
                <c:pt idx="19">
                  <c:v>Hunterdon</c:v>
                </c:pt>
                <c:pt idx="20">
                  <c:v>Somerset</c:v>
                </c:pt>
              </c:strCache>
            </c:strRef>
          </c:cat>
          <c:val>
            <c:numRef>
              <c:f>Sheet1!$D$2:$D$22</c:f>
              <c:numCache>
                <c:formatCode>0%</c:formatCode>
                <c:ptCount val="21"/>
                <c:pt idx="0">
                  <c:v>0.89400000000000002</c:v>
                </c:pt>
                <c:pt idx="1">
                  <c:v>0.89400000000000002</c:v>
                </c:pt>
                <c:pt idx="2">
                  <c:v>0.89400000000000002</c:v>
                </c:pt>
                <c:pt idx="3">
                  <c:v>0.89400000000000002</c:v>
                </c:pt>
                <c:pt idx="4">
                  <c:v>0.89400000000000002</c:v>
                </c:pt>
                <c:pt idx="5">
                  <c:v>0.89400000000000002</c:v>
                </c:pt>
                <c:pt idx="6">
                  <c:v>0.89400000000000002</c:v>
                </c:pt>
                <c:pt idx="7">
                  <c:v>0.89400000000000002</c:v>
                </c:pt>
                <c:pt idx="8">
                  <c:v>0.89400000000000002</c:v>
                </c:pt>
                <c:pt idx="9">
                  <c:v>0.89400000000000002</c:v>
                </c:pt>
                <c:pt idx="10">
                  <c:v>0.89400000000000002</c:v>
                </c:pt>
                <c:pt idx="11">
                  <c:v>0.89400000000000002</c:v>
                </c:pt>
                <c:pt idx="12">
                  <c:v>0.89400000000000002</c:v>
                </c:pt>
                <c:pt idx="13">
                  <c:v>0.89400000000000002</c:v>
                </c:pt>
                <c:pt idx="14">
                  <c:v>0.89400000000000002</c:v>
                </c:pt>
                <c:pt idx="15">
                  <c:v>0.89400000000000002</c:v>
                </c:pt>
                <c:pt idx="16">
                  <c:v>0.89400000000000002</c:v>
                </c:pt>
                <c:pt idx="17">
                  <c:v>0.89400000000000002</c:v>
                </c:pt>
                <c:pt idx="18">
                  <c:v>0.89400000000000002</c:v>
                </c:pt>
                <c:pt idx="19">
                  <c:v>0.89400000000000002</c:v>
                </c:pt>
                <c:pt idx="20">
                  <c:v>0.89400000000000002</c:v>
                </c:pt>
              </c:numCache>
            </c:numRef>
          </c:val>
          <c:extLst>
            <c:ext xmlns:c16="http://schemas.microsoft.com/office/drawing/2014/chart" uri="{C3380CC4-5D6E-409C-BE32-E72D297353CC}">
              <c16:uniqueId val="{00000002-20B2-4075-AADE-FC86D5CD88A3}"/>
            </c:ext>
          </c:extLst>
        </c:ser>
        <c:dLbls>
          <c:showLegendKey val="0"/>
          <c:showVal val="0"/>
          <c:showCatName val="0"/>
          <c:showSerName val="0"/>
          <c:showPercent val="0"/>
          <c:showBubbleSize val="0"/>
        </c:dLbls>
        <c:gapWidth val="182"/>
        <c:axId val="341760888"/>
        <c:axId val="341761280"/>
      </c:barChart>
      <c:catAx>
        <c:axId val="34176088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1761280"/>
        <c:crosses val="autoZero"/>
        <c:auto val="1"/>
        <c:lblAlgn val="ctr"/>
        <c:lblOffset val="100"/>
        <c:noMultiLvlLbl val="0"/>
      </c:catAx>
      <c:valAx>
        <c:axId val="341761280"/>
        <c:scaling>
          <c:orientation val="minMax"/>
        </c:scaling>
        <c:delete val="1"/>
        <c:axPos val="b"/>
        <c:numFmt formatCode="0.0%" sourceLinked="1"/>
        <c:majorTickMark val="none"/>
        <c:minorTickMark val="none"/>
        <c:tickLblPos val="nextTo"/>
        <c:crossAx val="341760888"/>
        <c:crosses val="autoZero"/>
        <c:crossBetween val="between"/>
      </c:valAx>
      <c:spPr>
        <a:noFill/>
        <a:ln>
          <a:noFill/>
        </a:ln>
        <a:effectLst/>
      </c:spPr>
    </c:plotArea>
    <c:legend>
      <c:legendPos val="b"/>
      <c:legendEntry>
        <c:idx val="1"/>
        <c:delete val="1"/>
      </c:legendEntry>
      <c:legendEntry>
        <c:idx val="2"/>
        <c:delete val="1"/>
      </c:legendEntry>
      <c:legendEntry>
        <c:idx val="3"/>
        <c:delete val="1"/>
      </c:legendEntry>
      <c:layout>
        <c:manualLayout>
          <c:xMode val="edge"/>
          <c:yMode val="edge"/>
          <c:x val="0.58678652011593047"/>
          <c:y val="0.89750664543378378"/>
          <c:w val="0.13781334588678359"/>
          <c:h val="3.9818480672245346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8350920828877963E-2"/>
          <c:y val="0.11532268134300505"/>
          <c:w val="0.90360912398324889"/>
          <c:h val="0.75769968729082504"/>
        </c:manualLayout>
      </c:layout>
      <c:barChart>
        <c:barDir val="col"/>
        <c:grouping val="clustered"/>
        <c:varyColors val="0"/>
        <c:ser>
          <c:idx val="0"/>
          <c:order val="0"/>
          <c:tx>
            <c:strRef>
              <c:f>Sheet1!$B$1</c:f>
              <c:strCache>
                <c:ptCount val="1"/>
                <c:pt idx="0">
                  <c:v>County</c:v>
                </c:pt>
              </c:strCache>
            </c:strRef>
          </c:tx>
          <c:spPr>
            <a:solidFill>
              <a:schemeClr val="bg1">
                <a:lumMod val="75000"/>
              </a:schemeClr>
            </a:solidFill>
            <a:ln>
              <a:noFill/>
            </a:ln>
            <a:effectLst/>
          </c:spPr>
          <c:invertIfNegative val="0"/>
          <c:dPt>
            <c:idx val="16"/>
            <c:invertIfNegative val="0"/>
            <c:bubble3D val="0"/>
            <c:spPr>
              <a:solidFill>
                <a:schemeClr val="bg1">
                  <a:lumMod val="75000"/>
                </a:schemeClr>
              </a:solidFill>
              <a:ln>
                <a:noFill/>
              </a:ln>
              <a:effectLst/>
            </c:spPr>
            <c:extLst>
              <c:ext xmlns:c16="http://schemas.microsoft.com/office/drawing/2014/chart" uri="{C3380CC4-5D6E-409C-BE32-E72D297353CC}">
                <c16:uniqueId val="{00000001-6A6B-4F7A-9D35-B0FC40E147CF}"/>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Morris</c:v>
                </c:pt>
                <c:pt idx="2">
                  <c:v>Somerset</c:v>
                </c:pt>
                <c:pt idx="3">
                  <c:v>Sussex</c:v>
                </c:pt>
                <c:pt idx="4">
                  <c:v>Bergen</c:v>
                </c:pt>
                <c:pt idx="5">
                  <c:v>Warren</c:v>
                </c:pt>
                <c:pt idx="6">
                  <c:v>Ocean</c:v>
                </c:pt>
                <c:pt idx="7">
                  <c:v>Gloucester</c:v>
                </c:pt>
                <c:pt idx="8">
                  <c:v>Monmouth</c:v>
                </c:pt>
                <c:pt idx="9">
                  <c:v>Middlesex</c:v>
                </c:pt>
                <c:pt idx="10">
                  <c:v>Burlington</c:v>
                </c:pt>
                <c:pt idx="11">
                  <c:v>Cape May</c:v>
                </c:pt>
                <c:pt idx="12">
                  <c:v>Atlantic</c:v>
                </c:pt>
                <c:pt idx="13">
                  <c:v>Union</c:v>
                </c:pt>
                <c:pt idx="14">
                  <c:v>Hudson</c:v>
                </c:pt>
                <c:pt idx="15">
                  <c:v>Essex</c:v>
                </c:pt>
                <c:pt idx="16">
                  <c:v>Salem</c:v>
                </c:pt>
                <c:pt idx="17">
                  <c:v>Camden</c:v>
                </c:pt>
                <c:pt idx="18">
                  <c:v>Passaic</c:v>
                </c:pt>
                <c:pt idx="19">
                  <c:v>Mercer</c:v>
                </c:pt>
                <c:pt idx="20">
                  <c:v>Cumberland</c:v>
                </c:pt>
              </c:strCache>
            </c:strRef>
          </c:cat>
          <c:val>
            <c:numRef>
              <c:f>Sheet1!$B$2:$B$22</c:f>
              <c:numCache>
                <c:formatCode>General</c:formatCode>
                <c:ptCount val="21"/>
                <c:pt idx="3">
                  <c:v>42.5</c:v>
                </c:pt>
              </c:numCache>
            </c:numRef>
          </c:val>
          <c:extLst>
            <c:ext xmlns:c16="http://schemas.microsoft.com/office/drawing/2014/chart" uri="{C3380CC4-5D6E-409C-BE32-E72D297353CC}">
              <c16:uniqueId val="{00000000-50C8-4FAC-8890-40F4E483D441}"/>
            </c:ext>
          </c:extLst>
        </c:ser>
        <c:ser>
          <c:idx val="1"/>
          <c:order val="1"/>
          <c:tx>
            <c:strRef>
              <c:f>Sheet1!$C$1</c:f>
              <c:strCache>
                <c:ptCount val="1"/>
                <c:pt idx="0">
                  <c:v>Violent Crime Rate per 1,000</c:v>
                </c:pt>
              </c:strCache>
            </c:strRef>
          </c:tx>
          <c:spPr>
            <a:solidFill>
              <a:srgbClr val="C00000"/>
            </a:solidFill>
            <a:ln>
              <a:noFill/>
            </a:ln>
            <a:effectLst/>
          </c:spPr>
          <c:invertIfNegative val="0"/>
          <c:dLbls>
            <c:dLbl>
              <c:idx val="1"/>
              <c:layout>
                <c:manualLayout>
                  <c:x val="0"/>
                  <c:y val="2.3148152367336024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E9B5-43C4-9B8F-A9544197AFD9}"/>
                </c:ext>
              </c:extLst>
            </c:dLbl>
            <c:dLbl>
              <c:idx val="17"/>
              <c:layout>
                <c:manualLayout>
                  <c:x val="-7.0420957631869546E-3"/>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C065-4D07-A717-B4BA75F02749}"/>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Morris</c:v>
                </c:pt>
                <c:pt idx="2">
                  <c:v>Somerset</c:v>
                </c:pt>
                <c:pt idx="3">
                  <c:v>Sussex</c:v>
                </c:pt>
                <c:pt idx="4">
                  <c:v>Bergen</c:v>
                </c:pt>
                <c:pt idx="5">
                  <c:v>Warren</c:v>
                </c:pt>
                <c:pt idx="6">
                  <c:v>Ocean</c:v>
                </c:pt>
                <c:pt idx="7">
                  <c:v>Gloucester</c:v>
                </c:pt>
                <c:pt idx="8">
                  <c:v>Monmouth</c:v>
                </c:pt>
                <c:pt idx="9">
                  <c:v>Middlesex</c:v>
                </c:pt>
                <c:pt idx="10">
                  <c:v>Burlington</c:v>
                </c:pt>
                <c:pt idx="11">
                  <c:v>Cape May</c:v>
                </c:pt>
                <c:pt idx="12">
                  <c:v>Atlantic</c:v>
                </c:pt>
                <c:pt idx="13">
                  <c:v>Union</c:v>
                </c:pt>
                <c:pt idx="14">
                  <c:v>Hudson</c:v>
                </c:pt>
                <c:pt idx="15">
                  <c:v>Essex</c:v>
                </c:pt>
                <c:pt idx="16">
                  <c:v>Salem</c:v>
                </c:pt>
                <c:pt idx="17">
                  <c:v>Camden</c:v>
                </c:pt>
                <c:pt idx="18">
                  <c:v>Passaic</c:v>
                </c:pt>
                <c:pt idx="19">
                  <c:v>Mercer</c:v>
                </c:pt>
                <c:pt idx="20">
                  <c:v>Cumberland</c:v>
                </c:pt>
              </c:strCache>
            </c:strRef>
          </c:cat>
          <c:val>
            <c:numRef>
              <c:f>Sheet1!$C$2:$C$22</c:f>
              <c:numCache>
                <c:formatCode>General</c:formatCode>
                <c:ptCount val="21"/>
                <c:pt idx="0">
                  <c:v>21.1</c:v>
                </c:pt>
                <c:pt idx="1">
                  <c:v>39.5</c:v>
                </c:pt>
                <c:pt idx="2">
                  <c:v>41.2</c:v>
                </c:pt>
                <c:pt idx="4">
                  <c:v>59.6</c:v>
                </c:pt>
                <c:pt idx="5">
                  <c:v>71.400000000000006</c:v>
                </c:pt>
                <c:pt idx="6">
                  <c:v>92.7</c:v>
                </c:pt>
                <c:pt idx="7">
                  <c:v>119.9</c:v>
                </c:pt>
                <c:pt idx="8">
                  <c:v>121.4</c:v>
                </c:pt>
                <c:pt idx="9">
                  <c:v>129.69999999999999</c:v>
                </c:pt>
                <c:pt idx="10">
                  <c:v>143.1</c:v>
                </c:pt>
                <c:pt idx="11">
                  <c:v>167.9</c:v>
                </c:pt>
                <c:pt idx="12">
                  <c:v>250.5</c:v>
                </c:pt>
                <c:pt idx="13">
                  <c:v>253.3</c:v>
                </c:pt>
                <c:pt idx="14">
                  <c:v>279.7</c:v>
                </c:pt>
                <c:pt idx="15">
                  <c:v>319.10000000000002</c:v>
                </c:pt>
                <c:pt idx="16">
                  <c:v>323.7</c:v>
                </c:pt>
                <c:pt idx="17">
                  <c:v>378.8</c:v>
                </c:pt>
                <c:pt idx="18">
                  <c:v>383.1</c:v>
                </c:pt>
                <c:pt idx="19">
                  <c:v>405.7</c:v>
                </c:pt>
                <c:pt idx="20">
                  <c:v>446.6</c:v>
                </c:pt>
              </c:numCache>
            </c:numRef>
          </c:val>
          <c:extLst>
            <c:ext xmlns:c16="http://schemas.microsoft.com/office/drawing/2014/chart" uri="{C3380CC4-5D6E-409C-BE32-E72D297353CC}">
              <c16:uniqueId val="{00000001-50C8-4FAC-8890-40F4E483D441}"/>
            </c:ext>
          </c:extLst>
        </c:ser>
        <c:dLbls>
          <c:showLegendKey val="0"/>
          <c:showVal val="0"/>
          <c:showCatName val="0"/>
          <c:showSerName val="0"/>
          <c:showPercent val="0"/>
          <c:showBubbleSize val="0"/>
        </c:dLbls>
        <c:gapWidth val="150"/>
        <c:axId val="379075784"/>
        <c:axId val="379076176"/>
      </c:barChart>
      <c:catAx>
        <c:axId val="37907578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79076176"/>
        <c:crosses val="autoZero"/>
        <c:auto val="1"/>
        <c:lblAlgn val="ctr"/>
        <c:lblOffset val="100"/>
        <c:noMultiLvlLbl val="0"/>
      </c:catAx>
      <c:valAx>
        <c:axId val="379076176"/>
        <c:scaling>
          <c:orientation val="minMax"/>
        </c:scaling>
        <c:delete val="0"/>
        <c:axPos val="l"/>
        <c:numFmt formatCode="General" sourceLinked="1"/>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379075784"/>
        <c:crosses val="autoZero"/>
        <c:crossBetween val="between"/>
      </c:valAx>
      <c:spPr>
        <a:noFill/>
        <a:ln>
          <a:noFill/>
        </a:ln>
        <a:effectLst/>
      </c:spPr>
    </c:plotArea>
    <c:legend>
      <c:legendPos val="t"/>
      <c:legendEntry>
        <c:idx val="0"/>
        <c:delete val="1"/>
      </c:legendEntry>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manualLayout>
          <c:layoutTarget val="inner"/>
          <c:xMode val="edge"/>
          <c:yMode val="edge"/>
          <c:x val="0.16924549676392386"/>
          <c:y val="0.19597785215895699"/>
          <c:w val="0.61270764791818322"/>
          <c:h val="0.78863229168083471"/>
        </c:manualLayout>
      </c:layout>
      <c:pieChart>
        <c:varyColors val="1"/>
        <c:ser>
          <c:idx val="0"/>
          <c:order val="0"/>
          <c:tx>
            <c:strRef>
              <c:f>Sheet1!$B$1</c:f>
              <c:strCache>
                <c:ptCount val="1"/>
                <c:pt idx="0">
                  <c:v>Column2</c:v>
                </c:pt>
              </c:strCache>
            </c:strRef>
          </c:tx>
          <c:dPt>
            <c:idx val="0"/>
            <c:bubble3D val="0"/>
            <c:spPr>
              <a:solidFill>
                <a:schemeClr val="dk1">
                  <a:tint val="88500"/>
                </a:schemeClr>
              </a:solidFill>
              <a:ln w="19050">
                <a:solidFill>
                  <a:schemeClr val="lt1"/>
                </a:solidFill>
              </a:ln>
              <a:effectLst/>
            </c:spPr>
            <c:extLst>
              <c:ext xmlns:c16="http://schemas.microsoft.com/office/drawing/2014/chart" uri="{C3380CC4-5D6E-409C-BE32-E72D297353CC}">
                <c16:uniqueId val="{0000000C-CF75-4244-A626-75A8FBFC0599}"/>
              </c:ext>
            </c:extLst>
          </c:dPt>
          <c:dPt>
            <c:idx val="1"/>
            <c:bubble3D val="0"/>
            <c:spPr>
              <a:solidFill>
                <a:schemeClr val="dk1">
                  <a:tint val="55000"/>
                </a:schemeClr>
              </a:solidFill>
              <a:ln w="19050">
                <a:solidFill>
                  <a:schemeClr val="lt1"/>
                </a:solidFill>
              </a:ln>
              <a:effectLst/>
            </c:spPr>
            <c:extLst>
              <c:ext xmlns:c16="http://schemas.microsoft.com/office/drawing/2014/chart" uri="{C3380CC4-5D6E-409C-BE32-E72D297353CC}">
                <c16:uniqueId val="{0000000D-CF75-4244-A626-75A8FBFC0599}"/>
              </c:ext>
            </c:extLst>
          </c:dPt>
          <c:dPt>
            <c:idx val="2"/>
            <c:bubble3D val="0"/>
            <c:spPr>
              <a:solidFill>
                <a:schemeClr val="dk1">
                  <a:tint val="75000"/>
                </a:schemeClr>
              </a:solidFill>
              <a:ln w="19050">
                <a:solidFill>
                  <a:schemeClr val="lt1"/>
                </a:solidFill>
              </a:ln>
              <a:effectLst/>
            </c:spPr>
            <c:extLst>
              <c:ext xmlns:c16="http://schemas.microsoft.com/office/drawing/2014/chart" uri="{C3380CC4-5D6E-409C-BE32-E72D297353CC}">
                <c16:uniqueId val="{0000000E-CF75-4244-A626-75A8FBFC0599}"/>
              </c:ext>
            </c:extLst>
          </c:dPt>
          <c:dPt>
            <c:idx val="3"/>
            <c:bubble3D val="0"/>
            <c:spPr>
              <a:solidFill>
                <a:srgbClr val="C00000"/>
              </a:solidFill>
              <a:ln w="19050">
                <a:solidFill>
                  <a:schemeClr val="lt1"/>
                </a:solidFill>
              </a:ln>
              <a:effectLst/>
            </c:spPr>
            <c:extLst>
              <c:ext xmlns:c16="http://schemas.microsoft.com/office/drawing/2014/chart" uri="{C3380CC4-5D6E-409C-BE32-E72D297353CC}">
                <c16:uniqueId val="{0000000B-CF75-4244-A626-75A8FBFC0599}"/>
              </c:ext>
            </c:extLst>
          </c:dPt>
          <c:dPt>
            <c:idx val="4"/>
            <c:bubble3D val="0"/>
            <c:spPr>
              <a:solidFill>
                <a:schemeClr val="dk1">
                  <a:tint val="30000"/>
                </a:schemeClr>
              </a:solidFill>
              <a:ln w="19050">
                <a:solidFill>
                  <a:schemeClr val="lt1"/>
                </a:solidFill>
              </a:ln>
              <a:effectLst/>
            </c:spPr>
            <c:extLst>
              <c:ext xmlns:c16="http://schemas.microsoft.com/office/drawing/2014/chart" uri="{C3380CC4-5D6E-409C-BE32-E72D297353CC}">
                <c16:uniqueId val="{00000009-8D16-4C97-ADDD-95C7377C6427}"/>
              </c:ext>
            </c:extLst>
          </c:dPt>
          <c:dPt>
            <c:idx val="5"/>
            <c:bubble3D val="0"/>
            <c:spPr>
              <a:solidFill>
                <a:schemeClr val="dk1">
                  <a:tint val="60000"/>
                </a:schemeClr>
              </a:solidFill>
              <a:ln w="19050">
                <a:solidFill>
                  <a:schemeClr val="lt1"/>
                </a:solidFill>
              </a:ln>
              <a:effectLst/>
            </c:spPr>
            <c:extLst>
              <c:ext xmlns:c16="http://schemas.microsoft.com/office/drawing/2014/chart" uri="{C3380CC4-5D6E-409C-BE32-E72D297353CC}">
                <c16:uniqueId val="{0000000B-8D16-4C97-ADDD-95C7377C6427}"/>
              </c:ext>
            </c:extLst>
          </c:dPt>
          <c:dPt>
            <c:idx val="6"/>
            <c:bubble3D val="0"/>
            <c:spPr>
              <a:solidFill>
                <a:schemeClr val="dk1">
                  <a:tint val="80000"/>
                </a:schemeClr>
              </a:solidFill>
              <a:ln w="19050">
                <a:solidFill>
                  <a:schemeClr val="lt1"/>
                </a:solidFill>
              </a:ln>
              <a:effectLst/>
            </c:spPr>
            <c:extLst>
              <c:ext xmlns:c16="http://schemas.microsoft.com/office/drawing/2014/chart" uri="{C3380CC4-5D6E-409C-BE32-E72D297353CC}">
                <c16:uniqueId val="{0000000D-8D16-4C97-ADDD-95C7377C6427}"/>
              </c:ext>
            </c:extLst>
          </c:dPt>
          <c:dPt>
            <c:idx val="7"/>
            <c:bubble3D val="0"/>
            <c:spPr>
              <a:solidFill>
                <a:schemeClr val="dk1">
                  <a:tint val="88500"/>
                </a:schemeClr>
              </a:solidFill>
              <a:ln w="19050">
                <a:solidFill>
                  <a:schemeClr val="lt1"/>
                </a:solidFill>
              </a:ln>
              <a:effectLst/>
            </c:spPr>
            <c:extLst>
              <c:ext xmlns:c16="http://schemas.microsoft.com/office/drawing/2014/chart" uri="{C3380CC4-5D6E-409C-BE32-E72D297353CC}">
                <c16:uniqueId val="{0000000F-8D16-4C97-ADDD-95C7377C6427}"/>
              </c:ext>
            </c:extLst>
          </c:dPt>
          <c:dPt>
            <c:idx val="8"/>
            <c:bubble3D val="0"/>
            <c:explosion val="19"/>
            <c:spPr>
              <a:solidFill>
                <a:schemeClr val="dk1">
                  <a:tint val="55000"/>
                </a:schemeClr>
              </a:solidFill>
              <a:ln w="19050">
                <a:solidFill>
                  <a:schemeClr val="lt1"/>
                </a:solidFill>
              </a:ln>
              <a:effectLst/>
            </c:spPr>
            <c:extLst>
              <c:ext xmlns:c16="http://schemas.microsoft.com/office/drawing/2014/chart" uri="{C3380CC4-5D6E-409C-BE32-E72D297353CC}">
                <c16:uniqueId val="{0000000A-CF75-4244-A626-75A8FBFC0599}"/>
              </c:ext>
            </c:extLst>
          </c:dPt>
          <c:dLbls>
            <c:dLbl>
              <c:idx val="0"/>
              <c:layout>
                <c:manualLayout>
                  <c:x val="-0.19661875889641212"/>
                  <c:y val="-3.1967614073929965E-2"/>
                </c:manualLayout>
              </c:layout>
              <c:showLegendKey val="0"/>
              <c:showVal val="1"/>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C-CF75-4244-A626-75A8FBFC0599}"/>
                </c:ext>
              </c:extLst>
            </c:dLbl>
            <c:dLbl>
              <c:idx val="1"/>
              <c:layout>
                <c:manualLayout>
                  <c:x val="7.2285361310428656E-3"/>
                  <c:y val="-3.0685329307261661E-2"/>
                </c:manualLayout>
              </c:layout>
              <c:showLegendKey val="0"/>
              <c:showVal val="1"/>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D-CF75-4244-A626-75A8FBFC0599}"/>
                </c:ext>
              </c:extLst>
            </c:dLbl>
            <c:dLbl>
              <c:idx val="2"/>
              <c:layout>
                <c:manualLayout>
                  <c:x val="-2.3378668575519061E-2"/>
                  <c:y val="0.16962559627459778"/>
                </c:manualLayout>
              </c:layout>
              <c:showLegendKey val="0"/>
              <c:showVal val="1"/>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E-CF75-4244-A626-75A8FBFC0599}"/>
                </c:ext>
              </c:extLst>
            </c:dLbl>
            <c:dLbl>
              <c:idx val="3"/>
              <c:layout>
                <c:manualLayout>
                  <c:x val="4.0496301598663791E-2"/>
                  <c:y val="0.11786180165115243"/>
                </c:manualLayout>
              </c:layout>
              <c:showLegendKey val="0"/>
              <c:showVal val="1"/>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B-CF75-4244-A626-75A8FBFC0599}"/>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Sheet1!$A$2:$A$5</c:f>
              <c:strCache>
                <c:ptCount val="4"/>
                <c:pt idx="0">
                  <c:v>Murder</c:v>
                </c:pt>
                <c:pt idx="1">
                  <c:v>Rape</c:v>
                </c:pt>
                <c:pt idx="2">
                  <c:v>Robbery</c:v>
                </c:pt>
                <c:pt idx="3">
                  <c:v>Aggravated Assault</c:v>
                </c:pt>
              </c:strCache>
            </c:strRef>
          </c:cat>
          <c:val>
            <c:numRef>
              <c:f>Sheet1!$B$2:$B$5</c:f>
              <c:numCache>
                <c:formatCode>General</c:formatCode>
                <c:ptCount val="4"/>
                <c:pt idx="0">
                  <c:v>2</c:v>
                </c:pt>
                <c:pt idx="1">
                  <c:v>17</c:v>
                </c:pt>
                <c:pt idx="2">
                  <c:v>1</c:v>
                </c:pt>
                <c:pt idx="3">
                  <c:v>39</c:v>
                </c:pt>
              </c:numCache>
            </c:numRef>
          </c:val>
          <c:extLst>
            <c:ext xmlns:c16="http://schemas.microsoft.com/office/drawing/2014/chart" uri="{C3380CC4-5D6E-409C-BE32-E72D297353CC}">
              <c16:uniqueId val="{00000000-CF75-4244-A626-75A8FBFC0599}"/>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pieChart>
        <c:varyColors val="1"/>
        <c:ser>
          <c:idx val="0"/>
          <c:order val="0"/>
          <c:tx>
            <c:strRef>
              <c:f>Sheet1!$B$1</c:f>
              <c:strCache>
                <c:ptCount val="1"/>
                <c:pt idx="0">
                  <c:v>Count</c:v>
                </c:pt>
              </c:strCache>
            </c:strRef>
          </c:tx>
          <c:dPt>
            <c:idx val="0"/>
            <c:bubble3D val="0"/>
            <c:spPr>
              <a:solidFill>
                <a:schemeClr val="dk1">
                  <a:tint val="88500"/>
                </a:schemeClr>
              </a:solidFill>
              <a:ln w="19050">
                <a:solidFill>
                  <a:schemeClr val="lt1"/>
                </a:solidFill>
              </a:ln>
              <a:effectLst/>
            </c:spPr>
            <c:extLst>
              <c:ext xmlns:c16="http://schemas.microsoft.com/office/drawing/2014/chart" uri="{C3380CC4-5D6E-409C-BE32-E72D297353CC}">
                <c16:uniqueId val="{00000001-5E99-47CB-AD62-97A1DF6719AF}"/>
              </c:ext>
            </c:extLst>
          </c:dPt>
          <c:dPt>
            <c:idx val="1"/>
            <c:bubble3D val="0"/>
            <c:spPr>
              <a:solidFill>
                <a:srgbClr val="C00000"/>
              </a:solidFill>
              <a:ln w="19050">
                <a:solidFill>
                  <a:schemeClr val="lt1"/>
                </a:solidFill>
              </a:ln>
              <a:effectLst/>
            </c:spPr>
            <c:extLst>
              <c:ext xmlns:c16="http://schemas.microsoft.com/office/drawing/2014/chart" uri="{C3380CC4-5D6E-409C-BE32-E72D297353CC}">
                <c16:uniqueId val="{00000002-5E99-47CB-AD62-97A1DF6719AF}"/>
              </c:ext>
            </c:extLst>
          </c:dPt>
          <c:dPt>
            <c:idx val="2"/>
            <c:bubble3D val="0"/>
            <c:spPr>
              <a:solidFill>
                <a:schemeClr val="dk1">
                  <a:tint val="75000"/>
                </a:schemeClr>
              </a:solidFill>
              <a:ln w="19050">
                <a:solidFill>
                  <a:schemeClr val="lt1"/>
                </a:solidFill>
              </a:ln>
              <a:effectLst/>
            </c:spPr>
            <c:extLst>
              <c:ext xmlns:c16="http://schemas.microsoft.com/office/drawing/2014/chart" uri="{C3380CC4-5D6E-409C-BE32-E72D297353CC}">
                <c16:uniqueId val="{00000003-5E99-47CB-AD62-97A1DF6719AF}"/>
              </c:ext>
            </c:extLst>
          </c:dPt>
          <c:dPt>
            <c:idx val="3"/>
            <c:bubble3D val="0"/>
            <c:spPr>
              <a:solidFill>
                <a:schemeClr val="dk1">
                  <a:tint val="98500"/>
                </a:schemeClr>
              </a:solidFill>
              <a:ln w="19050">
                <a:solidFill>
                  <a:schemeClr val="lt1"/>
                </a:solidFill>
              </a:ln>
              <a:effectLst/>
            </c:spPr>
            <c:extLst>
              <c:ext xmlns:c16="http://schemas.microsoft.com/office/drawing/2014/chart" uri="{C3380CC4-5D6E-409C-BE32-E72D297353CC}">
                <c16:uniqueId val="{00000007-56C3-4AE5-937C-2AED0AC58FA8}"/>
              </c:ext>
            </c:extLst>
          </c:dPt>
          <c:dLbls>
            <c:dLbl>
              <c:idx val="0"/>
              <c:layout>
                <c:manualLayout>
                  <c:x val="3.7721840064538055E-2"/>
                  <c:y val="6.1907015758477235E-2"/>
                </c:manualLayout>
              </c:layout>
              <c:showLegendKey val="0"/>
              <c:showVal val="1"/>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1-5E99-47CB-AD62-97A1DF6719AF}"/>
                </c:ext>
              </c:extLst>
            </c:dLbl>
            <c:dLbl>
              <c:idx val="1"/>
              <c:layout>
                <c:manualLayout>
                  <c:x val="0.56037174772067677"/>
                  <c:y val="-6.2116086939658033E-2"/>
                </c:manualLayout>
              </c:layout>
              <c:showLegendKey val="0"/>
              <c:showVal val="1"/>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2-5E99-47CB-AD62-97A1DF6719AF}"/>
                </c:ext>
              </c:extLst>
            </c:dLbl>
            <c:dLbl>
              <c:idx val="2"/>
              <c:layout>
                <c:manualLayout>
                  <c:x val="-6.0153402073561318E-2"/>
                  <c:y val="7.52726962008446E-3"/>
                </c:manualLayout>
              </c:layout>
              <c:showLegendKey val="0"/>
              <c:showVal val="1"/>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3-5E99-47CB-AD62-97A1DF6719AF}"/>
                </c:ext>
              </c:extLst>
            </c:dLbl>
            <c:dLbl>
              <c:idx val="3"/>
              <c:layout>
                <c:manualLayout>
                  <c:x val="3.7529092688297461E-2"/>
                  <c:y val="4.0740752621975101E-2"/>
                </c:manualLayout>
              </c:layout>
              <c:showLegendKey val="0"/>
              <c:showVal val="1"/>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7-56C3-4AE5-937C-2AED0AC58FA8}"/>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Sheet1!$A$2:$A$4</c:f>
              <c:strCache>
                <c:ptCount val="3"/>
                <c:pt idx="0">
                  <c:v>Burglary</c:v>
                </c:pt>
                <c:pt idx="1">
                  <c:v>Larceny</c:v>
                </c:pt>
                <c:pt idx="2">
                  <c:v>Motor Vehicle Theft</c:v>
                </c:pt>
              </c:strCache>
            </c:strRef>
          </c:cat>
          <c:val>
            <c:numRef>
              <c:f>Sheet1!$B$2:$B$4</c:f>
              <c:numCache>
                <c:formatCode>General</c:formatCode>
                <c:ptCount val="3"/>
                <c:pt idx="0">
                  <c:v>96</c:v>
                </c:pt>
                <c:pt idx="1">
                  <c:v>387</c:v>
                </c:pt>
                <c:pt idx="2">
                  <c:v>32</c:v>
                </c:pt>
              </c:numCache>
            </c:numRef>
          </c:val>
          <c:extLst>
            <c:ext xmlns:c16="http://schemas.microsoft.com/office/drawing/2014/chart" uri="{C3380CC4-5D6E-409C-BE32-E72D297353CC}">
              <c16:uniqueId val="{00000000-5E99-47CB-AD62-97A1DF6719AF}"/>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7785556102362212E-2"/>
          <c:y val="1.5158577218329465E-2"/>
          <c:w val="0.88658944389763783"/>
          <c:h val="0.88857709698127474"/>
        </c:manualLayout>
      </c:layout>
      <c:barChart>
        <c:barDir val="bar"/>
        <c:grouping val="clustered"/>
        <c:varyColors val="0"/>
        <c:ser>
          <c:idx val="0"/>
          <c:order val="0"/>
          <c:tx>
            <c:strRef>
              <c:f>Sheet1!$B$1</c:f>
              <c:strCache>
                <c:ptCount val="1"/>
                <c:pt idx="0">
                  <c:v>Rate per 1,000 youth</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95000"/>
                        <a:lumOff val="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Ocean</c:v>
                </c:pt>
                <c:pt idx="2">
                  <c:v>Morris</c:v>
                </c:pt>
                <c:pt idx="3">
                  <c:v>Bergen</c:v>
                </c:pt>
                <c:pt idx="4">
                  <c:v>Middlesex</c:v>
                </c:pt>
                <c:pt idx="5">
                  <c:v>Union</c:v>
                </c:pt>
                <c:pt idx="6">
                  <c:v>Somerset</c:v>
                </c:pt>
                <c:pt idx="7">
                  <c:v>Sussex</c:v>
                </c:pt>
                <c:pt idx="8">
                  <c:v>Monmouth</c:v>
                </c:pt>
                <c:pt idx="9">
                  <c:v>Gloucester</c:v>
                </c:pt>
                <c:pt idx="10">
                  <c:v>Essex</c:v>
                </c:pt>
                <c:pt idx="11">
                  <c:v>Hudson</c:v>
                </c:pt>
                <c:pt idx="12">
                  <c:v>Burlington</c:v>
                </c:pt>
                <c:pt idx="13">
                  <c:v>Warren</c:v>
                </c:pt>
                <c:pt idx="14">
                  <c:v>Passaic</c:v>
                </c:pt>
                <c:pt idx="15">
                  <c:v>Camden</c:v>
                </c:pt>
                <c:pt idx="16">
                  <c:v>Mercer</c:v>
                </c:pt>
                <c:pt idx="17">
                  <c:v>Atlantic</c:v>
                </c:pt>
                <c:pt idx="18">
                  <c:v>Cumberland</c:v>
                </c:pt>
                <c:pt idx="19">
                  <c:v>Salem</c:v>
                </c:pt>
                <c:pt idx="20">
                  <c:v>Cape May</c:v>
                </c:pt>
              </c:strCache>
            </c:strRef>
          </c:cat>
          <c:val>
            <c:numRef>
              <c:f>Sheet1!$B$2:$B$22</c:f>
              <c:numCache>
                <c:formatCode>General</c:formatCode>
                <c:ptCount val="21"/>
                <c:pt idx="0">
                  <c:v>3.2473000000000001</c:v>
                </c:pt>
                <c:pt idx="1">
                  <c:v>3.5244399999999998</c:v>
                </c:pt>
                <c:pt idx="2">
                  <c:v>4.1375099999999998</c:v>
                </c:pt>
                <c:pt idx="3">
                  <c:v>4.7272400000000001</c:v>
                </c:pt>
                <c:pt idx="4">
                  <c:v>4.7765000000000004</c:v>
                </c:pt>
                <c:pt idx="5">
                  <c:v>5.59842</c:v>
                </c:pt>
                <c:pt idx="6">
                  <c:v>5.8228299999999997</c:v>
                </c:pt>
                <c:pt idx="8">
                  <c:v>6.3904399999999999</c:v>
                </c:pt>
                <c:pt idx="9">
                  <c:v>7.4010699999999998</c:v>
                </c:pt>
                <c:pt idx="10">
                  <c:v>7.5027600000000003</c:v>
                </c:pt>
                <c:pt idx="11">
                  <c:v>8.0386199999999999</c:v>
                </c:pt>
                <c:pt idx="12">
                  <c:v>8.2683199999999992</c:v>
                </c:pt>
                <c:pt idx="13">
                  <c:v>8.6473700000000004</c:v>
                </c:pt>
                <c:pt idx="14">
                  <c:v>12.426690000000001</c:v>
                </c:pt>
                <c:pt idx="15">
                  <c:v>12.571899999999999</c:v>
                </c:pt>
                <c:pt idx="16">
                  <c:v>12.82314</c:v>
                </c:pt>
                <c:pt idx="17">
                  <c:v>13.558529999999999</c:v>
                </c:pt>
                <c:pt idx="18">
                  <c:v>15.276210000000001</c:v>
                </c:pt>
                <c:pt idx="19">
                  <c:v>15.599220000000001</c:v>
                </c:pt>
                <c:pt idx="20">
                  <c:v>27.335419999999999</c:v>
                </c:pt>
              </c:numCache>
            </c:numRef>
          </c:val>
          <c:extLst>
            <c:ext xmlns:c16="http://schemas.microsoft.com/office/drawing/2014/chart" uri="{C3380CC4-5D6E-409C-BE32-E72D297353CC}">
              <c16:uniqueId val="{00000000-C984-4440-AE17-A81DBF5F907F}"/>
            </c:ext>
          </c:extLst>
        </c:ser>
        <c:ser>
          <c:idx val="1"/>
          <c:order val="1"/>
          <c:tx>
            <c:strRef>
              <c:f>Sheet1!$C$1</c:f>
              <c:strCache>
                <c:ptCount val="1"/>
                <c:pt idx="0">
                  <c:v>County</c:v>
                </c:pt>
              </c:strCache>
            </c:strRef>
          </c:tx>
          <c:spPr>
            <a:solidFill>
              <a:schemeClr val="bg1">
                <a:lumMod val="75000"/>
              </a:schemeClr>
            </a:solidFill>
            <a:ln>
              <a:noFill/>
            </a:ln>
            <a:effectLst/>
          </c:spPr>
          <c:invertIfNegative val="0"/>
          <c:dPt>
            <c:idx val="16"/>
            <c:invertIfNegative val="0"/>
            <c:bubble3D val="0"/>
            <c:spPr>
              <a:solidFill>
                <a:schemeClr val="bg1">
                  <a:lumMod val="75000"/>
                </a:schemeClr>
              </a:solidFill>
              <a:ln>
                <a:noFill/>
              </a:ln>
              <a:effectLst/>
            </c:spPr>
            <c:extLst>
              <c:ext xmlns:c16="http://schemas.microsoft.com/office/drawing/2014/chart" uri="{C3380CC4-5D6E-409C-BE32-E72D297353CC}">
                <c16:uniqueId val="{00000005-C984-4440-AE17-A81DBF5F907F}"/>
              </c:ext>
            </c:extLst>
          </c:dPt>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Ocean</c:v>
                </c:pt>
                <c:pt idx="2">
                  <c:v>Morris</c:v>
                </c:pt>
                <c:pt idx="3">
                  <c:v>Bergen</c:v>
                </c:pt>
                <c:pt idx="4">
                  <c:v>Middlesex</c:v>
                </c:pt>
                <c:pt idx="5">
                  <c:v>Union</c:v>
                </c:pt>
                <c:pt idx="6">
                  <c:v>Somerset</c:v>
                </c:pt>
                <c:pt idx="7">
                  <c:v>Sussex</c:v>
                </c:pt>
                <c:pt idx="8">
                  <c:v>Monmouth</c:v>
                </c:pt>
                <c:pt idx="9">
                  <c:v>Gloucester</c:v>
                </c:pt>
                <c:pt idx="10">
                  <c:v>Essex</c:v>
                </c:pt>
                <c:pt idx="11">
                  <c:v>Hudson</c:v>
                </c:pt>
                <c:pt idx="12">
                  <c:v>Burlington</c:v>
                </c:pt>
                <c:pt idx="13">
                  <c:v>Warren</c:v>
                </c:pt>
                <c:pt idx="14">
                  <c:v>Passaic</c:v>
                </c:pt>
                <c:pt idx="15">
                  <c:v>Camden</c:v>
                </c:pt>
                <c:pt idx="16">
                  <c:v>Mercer</c:v>
                </c:pt>
                <c:pt idx="17">
                  <c:v>Atlantic</c:v>
                </c:pt>
                <c:pt idx="18">
                  <c:v>Cumberland</c:v>
                </c:pt>
                <c:pt idx="19">
                  <c:v>Salem</c:v>
                </c:pt>
                <c:pt idx="20">
                  <c:v>Cape May</c:v>
                </c:pt>
              </c:strCache>
            </c:strRef>
          </c:cat>
          <c:val>
            <c:numRef>
              <c:f>Sheet1!$C$2:$C$22</c:f>
              <c:numCache>
                <c:formatCode>General</c:formatCode>
                <c:ptCount val="21"/>
                <c:pt idx="7">
                  <c:v>6.2396799999999999</c:v>
                </c:pt>
              </c:numCache>
            </c:numRef>
          </c:val>
          <c:extLst>
            <c:ext xmlns:c16="http://schemas.microsoft.com/office/drawing/2014/chart" uri="{C3380CC4-5D6E-409C-BE32-E72D297353CC}">
              <c16:uniqueId val="{00000001-C984-4440-AE17-A81DBF5F907F}"/>
            </c:ext>
          </c:extLst>
        </c:ser>
        <c:ser>
          <c:idx val="2"/>
          <c:order val="2"/>
          <c:tx>
            <c:strRef>
              <c:f>Sheet1!$D$1</c:f>
              <c:strCache>
                <c:ptCount val="1"/>
                <c:pt idx="0">
                  <c:v>NJ Rate 7.6</c:v>
                </c:pt>
              </c:strCache>
            </c:strRef>
          </c:tx>
          <c:spPr>
            <a:noFill/>
            <a:ln>
              <a:noFill/>
            </a:ln>
            <a:effectLst/>
          </c:spPr>
          <c:invertIfNegative val="0"/>
          <c:trendline>
            <c:spPr>
              <a:ln w="19050" cap="rnd">
                <a:solidFill>
                  <a:schemeClr val="bg1">
                    <a:lumMod val="50000"/>
                  </a:schemeClr>
                </a:solidFill>
                <a:prstDash val="sysDot"/>
              </a:ln>
              <a:effectLst/>
            </c:spPr>
            <c:trendlineType val="linear"/>
            <c:dispRSqr val="0"/>
            <c:dispEq val="0"/>
          </c:trendline>
          <c:cat>
            <c:strRef>
              <c:f>Sheet1!$A$2:$A$22</c:f>
              <c:strCache>
                <c:ptCount val="21"/>
                <c:pt idx="0">
                  <c:v>Hunterdon</c:v>
                </c:pt>
                <c:pt idx="1">
                  <c:v>Ocean</c:v>
                </c:pt>
                <c:pt idx="2">
                  <c:v>Morris</c:v>
                </c:pt>
                <c:pt idx="3">
                  <c:v>Bergen</c:v>
                </c:pt>
                <c:pt idx="4">
                  <c:v>Middlesex</c:v>
                </c:pt>
                <c:pt idx="5">
                  <c:v>Union</c:v>
                </c:pt>
                <c:pt idx="6">
                  <c:v>Somerset</c:v>
                </c:pt>
                <c:pt idx="7">
                  <c:v>Sussex</c:v>
                </c:pt>
                <c:pt idx="8">
                  <c:v>Monmouth</c:v>
                </c:pt>
                <c:pt idx="9">
                  <c:v>Gloucester</c:v>
                </c:pt>
                <c:pt idx="10">
                  <c:v>Essex</c:v>
                </c:pt>
                <c:pt idx="11">
                  <c:v>Hudson</c:v>
                </c:pt>
                <c:pt idx="12">
                  <c:v>Burlington</c:v>
                </c:pt>
                <c:pt idx="13">
                  <c:v>Warren</c:v>
                </c:pt>
                <c:pt idx="14">
                  <c:v>Passaic</c:v>
                </c:pt>
                <c:pt idx="15">
                  <c:v>Camden</c:v>
                </c:pt>
                <c:pt idx="16">
                  <c:v>Mercer</c:v>
                </c:pt>
                <c:pt idx="17">
                  <c:v>Atlantic</c:v>
                </c:pt>
                <c:pt idx="18">
                  <c:v>Cumberland</c:v>
                </c:pt>
                <c:pt idx="19">
                  <c:v>Salem</c:v>
                </c:pt>
                <c:pt idx="20">
                  <c:v>Cape May</c:v>
                </c:pt>
              </c:strCache>
            </c:strRef>
          </c:cat>
          <c:val>
            <c:numRef>
              <c:f>Sheet1!$D$2:$D$22</c:f>
              <c:numCache>
                <c:formatCode>General</c:formatCode>
                <c:ptCount val="21"/>
                <c:pt idx="0">
                  <c:v>7.6</c:v>
                </c:pt>
                <c:pt idx="1">
                  <c:v>7.6</c:v>
                </c:pt>
                <c:pt idx="2">
                  <c:v>7.6</c:v>
                </c:pt>
                <c:pt idx="3">
                  <c:v>7.6</c:v>
                </c:pt>
                <c:pt idx="4">
                  <c:v>7.6</c:v>
                </c:pt>
                <c:pt idx="5">
                  <c:v>7.6</c:v>
                </c:pt>
                <c:pt idx="6">
                  <c:v>7.6</c:v>
                </c:pt>
                <c:pt idx="7">
                  <c:v>7.6</c:v>
                </c:pt>
                <c:pt idx="8">
                  <c:v>7.6</c:v>
                </c:pt>
                <c:pt idx="9">
                  <c:v>7.6</c:v>
                </c:pt>
                <c:pt idx="10">
                  <c:v>7.6</c:v>
                </c:pt>
                <c:pt idx="11">
                  <c:v>7.6</c:v>
                </c:pt>
                <c:pt idx="12">
                  <c:v>7.6</c:v>
                </c:pt>
                <c:pt idx="13">
                  <c:v>7.6</c:v>
                </c:pt>
                <c:pt idx="14">
                  <c:v>7.6</c:v>
                </c:pt>
                <c:pt idx="15">
                  <c:v>7.6</c:v>
                </c:pt>
                <c:pt idx="16">
                  <c:v>7.6</c:v>
                </c:pt>
                <c:pt idx="17">
                  <c:v>7.6</c:v>
                </c:pt>
                <c:pt idx="18">
                  <c:v>7.6</c:v>
                </c:pt>
                <c:pt idx="19">
                  <c:v>7.6</c:v>
                </c:pt>
                <c:pt idx="20">
                  <c:v>7.6</c:v>
                </c:pt>
              </c:numCache>
            </c:numRef>
          </c:val>
          <c:extLst>
            <c:ext xmlns:c16="http://schemas.microsoft.com/office/drawing/2014/chart" uri="{C3380CC4-5D6E-409C-BE32-E72D297353CC}">
              <c16:uniqueId val="{00000002-C984-4440-AE17-A81DBF5F907F}"/>
            </c:ext>
          </c:extLst>
        </c:ser>
        <c:dLbls>
          <c:showLegendKey val="0"/>
          <c:showVal val="0"/>
          <c:showCatName val="0"/>
          <c:showSerName val="0"/>
          <c:showPercent val="0"/>
          <c:showBubbleSize val="0"/>
        </c:dLbls>
        <c:gapWidth val="182"/>
        <c:axId val="379078528"/>
        <c:axId val="379078920"/>
      </c:barChart>
      <c:catAx>
        <c:axId val="379078528"/>
        <c:scaling>
          <c:orientation val="minMax"/>
        </c:scaling>
        <c:delete val="0"/>
        <c:axPos val="l"/>
        <c:numFmt formatCode="General" sourceLinked="1"/>
        <c:majorTickMark val="none"/>
        <c:minorTickMark val="none"/>
        <c:tickLblPos val="nextTo"/>
        <c:spPr>
          <a:solidFill>
            <a:schemeClr val="bg1"/>
          </a:solid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9078920"/>
        <c:crosses val="autoZero"/>
        <c:auto val="1"/>
        <c:lblAlgn val="ctr"/>
        <c:lblOffset val="100"/>
        <c:noMultiLvlLbl val="0"/>
      </c:catAx>
      <c:valAx>
        <c:axId val="379078920"/>
        <c:scaling>
          <c:orientation val="minMax"/>
        </c:scaling>
        <c:delete val="1"/>
        <c:axPos val="b"/>
        <c:numFmt formatCode="General" sourceLinked="1"/>
        <c:majorTickMark val="none"/>
        <c:minorTickMark val="none"/>
        <c:tickLblPos val="nextTo"/>
        <c:crossAx val="379078528"/>
        <c:crosses val="autoZero"/>
        <c:crossBetween val="between"/>
      </c:valAx>
      <c:spPr>
        <a:noFill/>
        <a:ln>
          <a:noFill/>
        </a:ln>
        <a:effectLst/>
      </c:spPr>
    </c:plotArea>
    <c:legend>
      <c:legendPos val="b"/>
      <c:legendEntry>
        <c:idx val="1"/>
        <c:delete val="1"/>
      </c:legendEntry>
      <c:legendEntry>
        <c:idx val="2"/>
        <c:delete val="1"/>
      </c:legendEntry>
      <c:legendEntry>
        <c:idx val="3"/>
        <c:delete val="1"/>
      </c:legendEntry>
      <c:layout>
        <c:manualLayout>
          <c:xMode val="edge"/>
          <c:yMode val="edge"/>
          <c:x val="0.26833956692913391"/>
          <c:y val="0.87893986242298117"/>
          <c:w val="9.17054625984252E-2"/>
          <c:h val="4.068287599985438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3650793650793648E-2"/>
          <c:y val="8.0972833237696135E-2"/>
          <c:w val="0.93470836978710992"/>
          <c:h val="0.75557217131231635"/>
        </c:manualLayout>
      </c:layout>
      <c:lineChart>
        <c:grouping val="standard"/>
        <c:varyColors val="0"/>
        <c:ser>
          <c:idx val="0"/>
          <c:order val="0"/>
          <c:tx>
            <c:strRef>
              <c:f>Sheet1!$B$1</c:f>
              <c:strCache>
                <c:ptCount val="1"/>
                <c:pt idx="0">
                  <c:v> Sussex County</c:v>
                </c:pt>
              </c:strCache>
            </c:strRef>
          </c:tx>
          <c:spPr>
            <a:ln w="28575" cap="rnd">
              <a:solidFill>
                <a:srgbClr val="C00000"/>
              </a:solidFill>
              <a:round/>
            </a:ln>
            <a:effectLst/>
          </c:spPr>
          <c:marker>
            <c:symbol val="square"/>
            <c:size val="5"/>
            <c:spPr>
              <a:solidFill>
                <a:srgbClr val="C00000"/>
              </a:solidFill>
              <a:ln w="9525">
                <a:solidFill>
                  <a:srgbClr val="C00000"/>
                </a:solidFill>
              </a:ln>
              <a:effectLst/>
            </c:spPr>
          </c:marker>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2015</c:v>
                </c:pt>
                <c:pt idx="1">
                  <c:v>2016</c:v>
                </c:pt>
                <c:pt idx="2">
                  <c:v>2017</c:v>
                </c:pt>
                <c:pt idx="3">
                  <c:v>2018</c:v>
                </c:pt>
                <c:pt idx="4">
                  <c:v>2019</c:v>
                </c:pt>
              </c:numCache>
            </c:numRef>
          </c:cat>
          <c:val>
            <c:numRef>
              <c:f>Sheet1!$B$2:$B$6</c:f>
              <c:numCache>
                <c:formatCode>0.0</c:formatCode>
                <c:ptCount val="5"/>
                <c:pt idx="0">
                  <c:v>7.5572600000000003</c:v>
                </c:pt>
                <c:pt idx="1">
                  <c:v>8.0190000000000001</c:v>
                </c:pt>
                <c:pt idx="2">
                  <c:v>5.3832000000000004</c:v>
                </c:pt>
                <c:pt idx="3">
                  <c:v>6.7880599999999998</c:v>
                </c:pt>
                <c:pt idx="4">
                  <c:v>6.2396799999999999</c:v>
                </c:pt>
              </c:numCache>
            </c:numRef>
          </c:val>
          <c:smooth val="0"/>
          <c:extLst>
            <c:ext xmlns:c16="http://schemas.microsoft.com/office/drawing/2014/chart" uri="{C3380CC4-5D6E-409C-BE32-E72D297353CC}">
              <c16:uniqueId val="{00000000-C337-41A1-A164-B6645D0FA9D6}"/>
            </c:ext>
          </c:extLst>
        </c:ser>
        <c:ser>
          <c:idx val="1"/>
          <c:order val="1"/>
          <c:tx>
            <c:strRef>
              <c:f>Sheet1!$C$1</c:f>
              <c:strCache>
                <c:ptCount val="1"/>
                <c:pt idx="0">
                  <c:v>New Jersey</c:v>
                </c:pt>
              </c:strCache>
            </c:strRef>
          </c:tx>
          <c:spPr>
            <a:ln w="28575" cap="rnd">
              <a:solidFill>
                <a:schemeClr val="bg1">
                  <a:lumMod val="75000"/>
                </a:schemeClr>
              </a:solidFill>
              <a:round/>
            </a:ln>
            <a:effectLst/>
          </c:spPr>
          <c:marker>
            <c:symbol val="circle"/>
            <c:size val="5"/>
            <c:spPr>
              <a:solidFill>
                <a:schemeClr val="bg1">
                  <a:lumMod val="75000"/>
                </a:schemeClr>
              </a:solidFill>
              <a:ln w="9525">
                <a:solidFill>
                  <a:schemeClr val="bg1">
                    <a:lumMod val="75000"/>
                  </a:schemeClr>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2015</c:v>
                </c:pt>
                <c:pt idx="1">
                  <c:v>2016</c:v>
                </c:pt>
                <c:pt idx="2">
                  <c:v>2017</c:v>
                </c:pt>
                <c:pt idx="3">
                  <c:v>2018</c:v>
                </c:pt>
                <c:pt idx="4">
                  <c:v>2019</c:v>
                </c:pt>
              </c:numCache>
            </c:numRef>
          </c:cat>
          <c:val>
            <c:numRef>
              <c:f>Sheet1!$C$2:$C$6</c:f>
              <c:numCache>
                <c:formatCode>0.0</c:formatCode>
                <c:ptCount val="5"/>
                <c:pt idx="0">
                  <c:v>11.1</c:v>
                </c:pt>
                <c:pt idx="1">
                  <c:v>10.5</c:v>
                </c:pt>
                <c:pt idx="2">
                  <c:v>9.3191199999999998</c:v>
                </c:pt>
                <c:pt idx="3">
                  <c:v>7.4523599999999997</c:v>
                </c:pt>
                <c:pt idx="4">
                  <c:v>7.5911299999999997</c:v>
                </c:pt>
              </c:numCache>
            </c:numRef>
          </c:val>
          <c:smooth val="0"/>
          <c:extLst>
            <c:ext xmlns:c16="http://schemas.microsoft.com/office/drawing/2014/chart" uri="{C3380CC4-5D6E-409C-BE32-E72D297353CC}">
              <c16:uniqueId val="{00000003-C337-41A1-A164-B6645D0FA9D6}"/>
            </c:ext>
          </c:extLst>
        </c:ser>
        <c:dLbls>
          <c:showLegendKey val="0"/>
          <c:showVal val="0"/>
          <c:showCatName val="0"/>
          <c:showSerName val="0"/>
          <c:showPercent val="0"/>
          <c:showBubbleSize val="0"/>
        </c:dLbls>
        <c:marker val="1"/>
        <c:smooth val="0"/>
        <c:axId val="379079704"/>
        <c:axId val="379080096"/>
      </c:lineChart>
      <c:catAx>
        <c:axId val="3790797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9080096"/>
        <c:crosses val="autoZero"/>
        <c:auto val="1"/>
        <c:lblAlgn val="ctr"/>
        <c:lblOffset val="100"/>
        <c:noMultiLvlLbl val="0"/>
      </c:catAx>
      <c:valAx>
        <c:axId val="379080096"/>
        <c:scaling>
          <c:orientation val="minMax"/>
          <c:max val="32"/>
          <c:min val="0"/>
        </c:scaling>
        <c:delete val="1"/>
        <c:axPos val="l"/>
        <c:numFmt formatCode="0.0" sourceLinked="1"/>
        <c:majorTickMark val="none"/>
        <c:minorTickMark val="none"/>
        <c:tickLblPos val="nextTo"/>
        <c:crossAx val="379079704"/>
        <c:crosses val="autoZero"/>
        <c:crossBetween val="between"/>
      </c:valAx>
      <c:spPr>
        <a:noFill/>
        <a:ln>
          <a:noFill/>
        </a:ln>
        <a:effectLst/>
      </c:spPr>
    </c:plotArea>
    <c:legend>
      <c:legendPos val="r"/>
      <c:layout>
        <c:manualLayout>
          <c:xMode val="edge"/>
          <c:yMode val="edge"/>
          <c:x val="0.3811892263467066"/>
          <c:y val="6.8140319163664999E-3"/>
          <c:w val="0.56722347206599166"/>
          <c:h val="8.9170390721452275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8853552868140534E-2"/>
          <c:y val="0"/>
          <c:w val="0.88658944389763783"/>
          <c:h val="0.91053357481892216"/>
        </c:manualLayout>
      </c:layout>
      <c:barChart>
        <c:barDir val="bar"/>
        <c:grouping val="clustered"/>
        <c:varyColors val="0"/>
        <c:ser>
          <c:idx val="0"/>
          <c:order val="0"/>
          <c:tx>
            <c:strRef>
              <c:f>Sheet1!$B$1</c:f>
              <c:strCache>
                <c:ptCount val="1"/>
                <c:pt idx="0">
                  <c:v>Males Copy County</c:v>
                </c:pt>
              </c:strCache>
            </c:strRef>
          </c:tx>
          <c:spPr>
            <a:solidFill>
              <a:srgbClr val="FFFF00"/>
            </a:solidFill>
            <a:ln>
              <a:noFill/>
            </a:ln>
            <a:effectLst/>
          </c:spPr>
          <c:invertIfNegative val="0"/>
          <c:cat>
            <c:strRef>
              <c:f>Sheet1!$A$2:$A$22</c:f>
              <c:strCache>
                <c:ptCount val="21"/>
                <c:pt idx="0">
                  <c:v>Warren</c:v>
                </c:pt>
                <c:pt idx="1">
                  <c:v>Hunterdon</c:v>
                </c:pt>
                <c:pt idx="2">
                  <c:v>Salem</c:v>
                </c:pt>
                <c:pt idx="3">
                  <c:v>Sussex</c:v>
                </c:pt>
                <c:pt idx="4">
                  <c:v>Cape May </c:v>
                </c:pt>
                <c:pt idx="5">
                  <c:v>Atlantic</c:v>
                </c:pt>
                <c:pt idx="6">
                  <c:v>Morris</c:v>
                </c:pt>
                <c:pt idx="7">
                  <c:v>Passaic</c:v>
                </c:pt>
                <c:pt idx="8">
                  <c:v>Hudson </c:v>
                </c:pt>
                <c:pt idx="9">
                  <c:v>Gloucester </c:v>
                </c:pt>
                <c:pt idx="10">
                  <c:v>Cumberland </c:v>
                </c:pt>
                <c:pt idx="11">
                  <c:v>Somerset</c:v>
                </c:pt>
                <c:pt idx="12">
                  <c:v>Mercer</c:v>
                </c:pt>
                <c:pt idx="13">
                  <c:v>Ocean</c:v>
                </c:pt>
                <c:pt idx="14">
                  <c:v>Camden </c:v>
                </c:pt>
                <c:pt idx="15">
                  <c:v>Bergen</c:v>
                </c:pt>
                <c:pt idx="16">
                  <c:v>Monmouth</c:v>
                </c:pt>
                <c:pt idx="17">
                  <c:v>Burlington</c:v>
                </c:pt>
                <c:pt idx="18">
                  <c:v>Union</c:v>
                </c:pt>
                <c:pt idx="19">
                  <c:v>Middlesex</c:v>
                </c:pt>
                <c:pt idx="20">
                  <c:v>Essex </c:v>
                </c:pt>
              </c:strCache>
            </c:strRef>
          </c:cat>
          <c:val>
            <c:numRef>
              <c:f>Sheet1!$B$2:$B$22</c:f>
              <c:numCache>
                <c:formatCode>General</c:formatCode>
                <c:ptCount val="21"/>
                <c:pt idx="3">
                  <c:v>16</c:v>
                </c:pt>
              </c:numCache>
            </c:numRef>
          </c:val>
          <c:extLst>
            <c:ext xmlns:c16="http://schemas.microsoft.com/office/drawing/2014/chart" uri="{C3380CC4-5D6E-409C-BE32-E72D297353CC}">
              <c16:uniqueId val="{00000000-05E2-409C-AA14-41D62EE07F63}"/>
            </c:ext>
          </c:extLst>
        </c:ser>
        <c:ser>
          <c:idx val="1"/>
          <c:order val="1"/>
          <c:tx>
            <c:strRef>
              <c:f>Sheet1!$C$1</c:f>
              <c:strCache>
                <c:ptCount val="1"/>
                <c:pt idx="0">
                  <c:v>Vandalism</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Warren</c:v>
                </c:pt>
                <c:pt idx="1">
                  <c:v>Hunterdon</c:v>
                </c:pt>
                <c:pt idx="2">
                  <c:v>Salem</c:v>
                </c:pt>
                <c:pt idx="3">
                  <c:v>Sussex</c:v>
                </c:pt>
                <c:pt idx="4">
                  <c:v>Cape May </c:v>
                </c:pt>
                <c:pt idx="5">
                  <c:v>Atlantic</c:v>
                </c:pt>
                <c:pt idx="6">
                  <c:v>Morris</c:v>
                </c:pt>
                <c:pt idx="7">
                  <c:v>Passaic</c:v>
                </c:pt>
                <c:pt idx="8">
                  <c:v>Hudson </c:v>
                </c:pt>
                <c:pt idx="9">
                  <c:v>Gloucester </c:v>
                </c:pt>
                <c:pt idx="10">
                  <c:v>Cumberland </c:v>
                </c:pt>
                <c:pt idx="11">
                  <c:v>Somerset</c:v>
                </c:pt>
                <c:pt idx="12">
                  <c:v>Mercer</c:v>
                </c:pt>
                <c:pt idx="13">
                  <c:v>Ocean</c:v>
                </c:pt>
                <c:pt idx="14">
                  <c:v>Camden </c:v>
                </c:pt>
                <c:pt idx="15">
                  <c:v>Bergen</c:v>
                </c:pt>
                <c:pt idx="16">
                  <c:v>Monmouth</c:v>
                </c:pt>
                <c:pt idx="17">
                  <c:v>Burlington</c:v>
                </c:pt>
                <c:pt idx="18">
                  <c:v>Union</c:v>
                </c:pt>
                <c:pt idx="19">
                  <c:v>Middlesex</c:v>
                </c:pt>
                <c:pt idx="20">
                  <c:v>Essex </c:v>
                </c:pt>
              </c:strCache>
            </c:strRef>
          </c:cat>
          <c:val>
            <c:numRef>
              <c:f>Sheet1!$C$2:$C$22</c:f>
              <c:numCache>
                <c:formatCode>General</c:formatCode>
                <c:ptCount val="21"/>
                <c:pt idx="0">
                  <c:v>10</c:v>
                </c:pt>
                <c:pt idx="1">
                  <c:v>11</c:v>
                </c:pt>
                <c:pt idx="2">
                  <c:v>16</c:v>
                </c:pt>
                <c:pt idx="3">
                  <c:v>16</c:v>
                </c:pt>
                <c:pt idx="4">
                  <c:v>19</c:v>
                </c:pt>
                <c:pt idx="5">
                  <c:v>39</c:v>
                </c:pt>
                <c:pt idx="6">
                  <c:v>40</c:v>
                </c:pt>
                <c:pt idx="7">
                  <c:v>43</c:v>
                </c:pt>
                <c:pt idx="8">
                  <c:v>47</c:v>
                </c:pt>
                <c:pt idx="9">
                  <c:v>51</c:v>
                </c:pt>
                <c:pt idx="10">
                  <c:v>55</c:v>
                </c:pt>
                <c:pt idx="11">
                  <c:v>59</c:v>
                </c:pt>
                <c:pt idx="12">
                  <c:v>65</c:v>
                </c:pt>
                <c:pt idx="13">
                  <c:v>71</c:v>
                </c:pt>
                <c:pt idx="14">
                  <c:v>76</c:v>
                </c:pt>
                <c:pt idx="15">
                  <c:v>81</c:v>
                </c:pt>
                <c:pt idx="16">
                  <c:v>82</c:v>
                </c:pt>
                <c:pt idx="17">
                  <c:v>88</c:v>
                </c:pt>
                <c:pt idx="18">
                  <c:v>94</c:v>
                </c:pt>
                <c:pt idx="19">
                  <c:v>100</c:v>
                </c:pt>
                <c:pt idx="20">
                  <c:v>210</c:v>
                </c:pt>
              </c:numCache>
            </c:numRef>
          </c:val>
          <c:extLst>
            <c:ext xmlns:c16="http://schemas.microsoft.com/office/drawing/2014/chart" uri="{C3380CC4-5D6E-409C-BE32-E72D297353CC}">
              <c16:uniqueId val="{00000001-05E2-409C-AA14-41D62EE07F63}"/>
            </c:ext>
          </c:extLst>
        </c:ser>
        <c:ser>
          <c:idx val="2"/>
          <c:order val="2"/>
          <c:tx>
            <c:strRef>
              <c:f>Sheet1!$D$1</c:f>
              <c:strCache>
                <c:ptCount val="1"/>
                <c:pt idx="0">
                  <c:v>Violence</c:v>
                </c:pt>
              </c:strCache>
            </c:strRef>
          </c:tx>
          <c:spPr>
            <a:solidFill>
              <a:schemeClr val="bg1">
                <a:lumMod val="75000"/>
              </a:schemeClr>
            </a:solidFill>
            <a:ln>
              <a:noFill/>
            </a:ln>
            <a:effectLst/>
          </c:spPr>
          <c:invertIfNegative val="0"/>
          <c:dLbls>
            <c:dLbl>
              <c:idx val="3"/>
              <c:layout>
                <c:manualLayout>
                  <c:x val="0"/>
                  <c:y val="-2.26664327443230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D20D-46E6-A9E5-0C05D2081AAC}"/>
                </c:ext>
              </c:extLst>
            </c:dLbl>
            <c:dLbl>
              <c:idx val="20"/>
              <c:layout>
                <c:manualLayout>
                  <c:x val="-1.0407727330808165E-16"/>
                  <c:y val="-2.2666432744321442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D20D-46E6-A9E5-0C05D2081AAC}"/>
                </c:ext>
              </c:extLst>
            </c:dLbl>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Warren</c:v>
                </c:pt>
                <c:pt idx="1">
                  <c:v>Hunterdon</c:v>
                </c:pt>
                <c:pt idx="2">
                  <c:v>Salem</c:v>
                </c:pt>
                <c:pt idx="3">
                  <c:v>Sussex</c:v>
                </c:pt>
                <c:pt idx="4">
                  <c:v>Cape May </c:v>
                </c:pt>
                <c:pt idx="5">
                  <c:v>Atlantic</c:v>
                </c:pt>
                <c:pt idx="6">
                  <c:v>Morris</c:v>
                </c:pt>
                <c:pt idx="7">
                  <c:v>Passaic</c:v>
                </c:pt>
                <c:pt idx="8">
                  <c:v>Hudson </c:v>
                </c:pt>
                <c:pt idx="9">
                  <c:v>Gloucester </c:v>
                </c:pt>
                <c:pt idx="10">
                  <c:v>Cumberland </c:v>
                </c:pt>
                <c:pt idx="11">
                  <c:v>Somerset</c:v>
                </c:pt>
                <c:pt idx="12">
                  <c:v>Mercer</c:v>
                </c:pt>
                <c:pt idx="13">
                  <c:v>Ocean</c:v>
                </c:pt>
                <c:pt idx="14">
                  <c:v>Camden </c:v>
                </c:pt>
                <c:pt idx="15">
                  <c:v>Bergen</c:v>
                </c:pt>
                <c:pt idx="16">
                  <c:v>Monmouth</c:v>
                </c:pt>
                <c:pt idx="17">
                  <c:v>Burlington</c:v>
                </c:pt>
                <c:pt idx="18">
                  <c:v>Union</c:v>
                </c:pt>
                <c:pt idx="19">
                  <c:v>Middlesex</c:v>
                </c:pt>
                <c:pt idx="20">
                  <c:v>Essex </c:v>
                </c:pt>
              </c:strCache>
            </c:strRef>
          </c:cat>
          <c:val>
            <c:numRef>
              <c:f>Sheet1!$D$2:$D$22</c:f>
              <c:numCache>
                <c:formatCode>General</c:formatCode>
                <c:ptCount val="21"/>
                <c:pt idx="0">
                  <c:v>52</c:v>
                </c:pt>
                <c:pt idx="1">
                  <c:v>46</c:v>
                </c:pt>
                <c:pt idx="2">
                  <c:v>69</c:v>
                </c:pt>
                <c:pt idx="3">
                  <c:v>78</c:v>
                </c:pt>
                <c:pt idx="4">
                  <c:v>84</c:v>
                </c:pt>
                <c:pt idx="5">
                  <c:v>457</c:v>
                </c:pt>
                <c:pt idx="6">
                  <c:v>215</c:v>
                </c:pt>
                <c:pt idx="7">
                  <c:v>433</c:v>
                </c:pt>
                <c:pt idx="8">
                  <c:v>267</c:v>
                </c:pt>
                <c:pt idx="9">
                  <c:v>345</c:v>
                </c:pt>
                <c:pt idx="10">
                  <c:v>528</c:v>
                </c:pt>
                <c:pt idx="11">
                  <c:v>229</c:v>
                </c:pt>
                <c:pt idx="12">
                  <c:v>473</c:v>
                </c:pt>
                <c:pt idx="13">
                  <c:v>360</c:v>
                </c:pt>
                <c:pt idx="14">
                  <c:v>735</c:v>
                </c:pt>
                <c:pt idx="15">
                  <c:v>353</c:v>
                </c:pt>
                <c:pt idx="16">
                  <c:v>472</c:v>
                </c:pt>
                <c:pt idx="17">
                  <c:v>696</c:v>
                </c:pt>
                <c:pt idx="18">
                  <c:v>622</c:v>
                </c:pt>
                <c:pt idx="19">
                  <c:v>585</c:v>
                </c:pt>
                <c:pt idx="20">
                  <c:v>1439</c:v>
                </c:pt>
              </c:numCache>
            </c:numRef>
          </c:val>
          <c:extLst>
            <c:ext xmlns:c16="http://schemas.microsoft.com/office/drawing/2014/chart" uri="{C3380CC4-5D6E-409C-BE32-E72D297353CC}">
              <c16:uniqueId val="{00000000-18E5-4B78-A160-1AF82D68EB77}"/>
            </c:ext>
          </c:extLst>
        </c:ser>
        <c:ser>
          <c:idx val="3"/>
          <c:order val="3"/>
          <c:tx>
            <c:strRef>
              <c:f>Sheet1!$E$1</c:f>
              <c:strCache>
                <c:ptCount val="1"/>
                <c:pt idx="0">
                  <c:v>Females Copy County</c:v>
                </c:pt>
              </c:strCache>
            </c:strRef>
          </c:tx>
          <c:spPr>
            <a:solidFill>
              <a:srgbClr val="FFFF00"/>
            </a:solidFill>
            <a:ln>
              <a:noFill/>
            </a:ln>
            <a:effectLst/>
          </c:spPr>
          <c:invertIfNegative val="0"/>
          <c:cat>
            <c:strRef>
              <c:f>Sheet1!$A$2:$A$22</c:f>
              <c:strCache>
                <c:ptCount val="21"/>
                <c:pt idx="0">
                  <c:v>Warren</c:v>
                </c:pt>
                <c:pt idx="1">
                  <c:v>Hunterdon</c:v>
                </c:pt>
                <c:pt idx="2">
                  <c:v>Salem</c:v>
                </c:pt>
                <c:pt idx="3">
                  <c:v>Sussex</c:v>
                </c:pt>
                <c:pt idx="4">
                  <c:v>Cape May </c:v>
                </c:pt>
                <c:pt idx="5">
                  <c:v>Atlantic</c:v>
                </c:pt>
                <c:pt idx="6">
                  <c:v>Morris</c:v>
                </c:pt>
                <c:pt idx="7">
                  <c:v>Passaic</c:v>
                </c:pt>
                <c:pt idx="8">
                  <c:v>Hudson </c:v>
                </c:pt>
                <c:pt idx="9">
                  <c:v>Gloucester </c:v>
                </c:pt>
                <c:pt idx="10">
                  <c:v>Cumberland </c:v>
                </c:pt>
                <c:pt idx="11">
                  <c:v>Somerset</c:v>
                </c:pt>
                <c:pt idx="12">
                  <c:v>Mercer</c:v>
                </c:pt>
                <c:pt idx="13">
                  <c:v>Ocean</c:v>
                </c:pt>
                <c:pt idx="14">
                  <c:v>Camden </c:v>
                </c:pt>
                <c:pt idx="15">
                  <c:v>Bergen</c:v>
                </c:pt>
                <c:pt idx="16">
                  <c:v>Monmouth</c:v>
                </c:pt>
                <c:pt idx="17">
                  <c:v>Burlington</c:v>
                </c:pt>
                <c:pt idx="18">
                  <c:v>Union</c:v>
                </c:pt>
                <c:pt idx="19">
                  <c:v>Middlesex</c:v>
                </c:pt>
                <c:pt idx="20">
                  <c:v>Essex </c:v>
                </c:pt>
              </c:strCache>
            </c:strRef>
          </c:cat>
          <c:val>
            <c:numRef>
              <c:f>Sheet1!$E$2:$E$22</c:f>
              <c:numCache>
                <c:formatCode>General</c:formatCode>
                <c:ptCount val="21"/>
                <c:pt idx="3">
                  <c:v>78</c:v>
                </c:pt>
              </c:numCache>
            </c:numRef>
          </c:val>
          <c:extLst>
            <c:ext xmlns:c16="http://schemas.microsoft.com/office/drawing/2014/chart" uri="{C3380CC4-5D6E-409C-BE32-E72D297353CC}">
              <c16:uniqueId val="{00000001-18E5-4B78-A160-1AF82D68EB77}"/>
            </c:ext>
          </c:extLst>
        </c:ser>
        <c:dLbls>
          <c:showLegendKey val="0"/>
          <c:showVal val="0"/>
          <c:showCatName val="0"/>
          <c:showSerName val="0"/>
          <c:showPercent val="0"/>
          <c:showBubbleSize val="0"/>
        </c:dLbls>
        <c:gapWidth val="0"/>
        <c:overlap val="-26"/>
        <c:axId val="378091760"/>
        <c:axId val="378092152"/>
      </c:barChart>
      <c:catAx>
        <c:axId val="37809176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8092152"/>
        <c:crosses val="autoZero"/>
        <c:auto val="1"/>
        <c:lblAlgn val="ctr"/>
        <c:lblOffset val="100"/>
        <c:noMultiLvlLbl val="0"/>
      </c:catAx>
      <c:valAx>
        <c:axId val="378092152"/>
        <c:scaling>
          <c:orientation val="minMax"/>
        </c:scaling>
        <c:delete val="1"/>
        <c:axPos val="b"/>
        <c:numFmt formatCode="General" sourceLinked="1"/>
        <c:majorTickMark val="none"/>
        <c:minorTickMark val="none"/>
        <c:tickLblPos val="nextTo"/>
        <c:crossAx val="378091760"/>
        <c:crosses val="autoZero"/>
        <c:crossBetween val="between"/>
      </c:valAx>
      <c:spPr>
        <a:noFill/>
        <a:ln>
          <a:noFill/>
        </a:ln>
        <a:effectLst/>
      </c:spPr>
    </c:plotArea>
    <c:legend>
      <c:legendPos val="b"/>
      <c:legendEntry>
        <c:idx val="0"/>
        <c:delete val="1"/>
      </c:legendEntry>
      <c:legendEntry>
        <c:idx val="3"/>
        <c:delete val="1"/>
      </c:legendEntry>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manualLayout>
          <c:layoutTarget val="inner"/>
          <c:xMode val="edge"/>
          <c:yMode val="edge"/>
          <c:x val="0.11336681151385634"/>
          <c:y val="2.578124841404722E-2"/>
          <c:w val="0.87100824839184365"/>
          <c:h val="0.93094390188583276"/>
        </c:manualLayout>
      </c:layout>
      <c:barChart>
        <c:barDir val="bar"/>
        <c:grouping val="clustered"/>
        <c:varyColors val="0"/>
        <c:ser>
          <c:idx val="0"/>
          <c:order val="0"/>
          <c:tx>
            <c:strRef>
              <c:f>Sheet1!$B$1</c:f>
              <c:strCache>
                <c:ptCount val="1"/>
                <c:pt idx="0">
                  <c:v>2021</c:v>
                </c:pt>
              </c:strCache>
            </c:strRef>
          </c:tx>
          <c:spPr>
            <a:solidFill>
              <a:srgbClr val="C00000"/>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Essex</c:v>
                </c:pt>
                <c:pt idx="1">
                  <c:v>Hunterdon</c:v>
                </c:pt>
                <c:pt idx="2">
                  <c:v>Cape May</c:v>
                </c:pt>
                <c:pt idx="3">
                  <c:v>Passaic</c:v>
                </c:pt>
                <c:pt idx="4">
                  <c:v>Somerset</c:v>
                </c:pt>
                <c:pt idx="5">
                  <c:v>Atlantic</c:v>
                </c:pt>
                <c:pt idx="6">
                  <c:v>Hudson</c:v>
                </c:pt>
                <c:pt idx="7">
                  <c:v>Monmouth</c:v>
                </c:pt>
                <c:pt idx="8">
                  <c:v>Bergen</c:v>
                </c:pt>
                <c:pt idx="9">
                  <c:v>Camden</c:v>
                </c:pt>
                <c:pt idx="10">
                  <c:v>Mercer</c:v>
                </c:pt>
                <c:pt idx="11">
                  <c:v>Union</c:v>
                </c:pt>
                <c:pt idx="12">
                  <c:v>Burlington</c:v>
                </c:pt>
                <c:pt idx="13">
                  <c:v>Salem</c:v>
                </c:pt>
                <c:pt idx="14">
                  <c:v>Sussex</c:v>
                </c:pt>
                <c:pt idx="15">
                  <c:v>Morris</c:v>
                </c:pt>
                <c:pt idx="16">
                  <c:v>Ocean</c:v>
                </c:pt>
                <c:pt idx="17">
                  <c:v>Middlesex</c:v>
                </c:pt>
                <c:pt idx="18">
                  <c:v>Warren</c:v>
                </c:pt>
                <c:pt idx="19">
                  <c:v>Gloucester</c:v>
                </c:pt>
                <c:pt idx="20">
                  <c:v>Cumberland</c:v>
                </c:pt>
              </c:strCache>
            </c:strRef>
          </c:cat>
          <c:val>
            <c:numRef>
              <c:f>Sheet1!$B$2:$B$22</c:f>
              <c:numCache>
                <c:formatCode>General</c:formatCode>
                <c:ptCount val="21"/>
                <c:pt idx="0">
                  <c:v>74</c:v>
                </c:pt>
                <c:pt idx="1">
                  <c:v>63</c:v>
                </c:pt>
                <c:pt idx="2">
                  <c:v>62</c:v>
                </c:pt>
                <c:pt idx="3">
                  <c:v>61</c:v>
                </c:pt>
                <c:pt idx="4">
                  <c:v>61</c:v>
                </c:pt>
                <c:pt idx="5">
                  <c:v>58</c:v>
                </c:pt>
                <c:pt idx="6">
                  <c:v>57</c:v>
                </c:pt>
                <c:pt idx="7">
                  <c:v>57</c:v>
                </c:pt>
                <c:pt idx="8">
                  <c:v>56</c:v>
                </c:pt>
                <c:pt idx="9">
                  <c:v>55</c:v>
                </c:pt>
                <c:pt idx="10">
                  <c:v>55</c:v>
                </c:pt>
                <c:pt idx="11">
                  <c:v>55</c:v>
                </c:pt>
                <c:pt idx="12">
                  <c:v>52</c:v>
                </c:pt>
                <c:pt idx="13">
                  <c:v>52</c:v>
                </c:pt>
                <c:pt idx="15">
                  <c:v>49</c:v>
                </c:pt>
                <c:pt idx="16">
                  <c:v>45</c:v>
                </c:pt>
                <c:pt idx="17">
                  <c:v>39</c:v>
                </c:pt>
                <c:pt idx="18">
                  <c:v>39</c:v>
                </c:pt>
                <c:pt idx="19">
                  <c:v>35</c:v>
                </c:pt>
                <c:pt idx="20">
                  <c:v>30</c:v>
                </c:pt>
              </c:numCache>
            </c:numRef>
          </c:val>
          <c:extLst>
            <c:ext xmlns:c16="http://schemas.microsoft.com/office/drawing/2014/chart" uri="{C3380CC4-5D6E-409C-BE32-E72D297353CC}">
              <c16:uniqueId val="{00000000-A79C-4A41-BBA9-623A0BDDE8F5}"/>
            </c:ext>
          </c:extLst>
        </c:ser>
        <c:ser>
          <c:idx val="1"/>
          <c:order val="1"/>
          <c:tx>
            <c:strRef>
              <c:f>Sheet1!$C$1</c:f>
              <c:strCache>
                <c:ptCount val="1"/>
                <c:pt idx="0">
                  <c:v>County</c:v>
                </c:pt>
              </c:strCache>
            </c:strRef>
          </c:tx>
          <c:spPr>
            <a:solidFill>
              <a:schemeClr val="dk1">
                <a:tint val="55000"/>
              </a:schemeClr>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Essex</c:v>
                </c:pt>
                <c:pt idx="1">
                  <c:v>Hunterdon</c:v>
                </c:pt>
                <c:pt idx="2">
                  <c:v>Cape May</c:v>
                </c:pt>
                <c:pt idx="3">
                  <c:v>Passaic</c:v>
                </c:pt>
                <c:pt idx="4">
                  <c:v>Somerset</c:v>
                </c:pt>
                <c:pt idx="5">
                  <c:v>Atlantic</c:v>
                </c:pt>
                <c:pt idx="6">
                  <c:v>Hudson</c:v>
                </c:pt>
                <c:pt idx="7">
                  <c:v>Monmouth</c:v>
                </c:pt>
                <c:pt idx="8">
                  <c:v>Bergen</c:v>
                </c:pt>
                <c:pt idx="9">
                  <c:v>Camden</c:v>
                </c:pt>
                <c:pt idx="10">
                  <c:v>Mercer</c:v>
                </c:pt>
                <c:pt idx="11">
                  <c:v>Union</c:v>
                </c:pt>
                <c:pt idx="12">
                  <c:v>Burlington</c:v>
                </c:pt>
                <c:pt idx="13">
                  <c:v>Salem</c:v>
                </c:pt>
                <c:pt idx="14">
                  <c:v>Sussex</c:v>
                </c:pt>
                <c:pt idx="15">
                  <c:v>Morris</c:v>
                </c:pt>
                <c:pt idx="16">
                  <c:v>Ocean</c:v>
                </c:pt>
                <c:pt idx="17">
                  <c:v>Middlesex</c:v>
                </c:pt>
                <c:pt idx="18">
                  <c:v>Warren</c:v>
                </c:pt>
                <c:pt idx="19">
                  <c:v>Gloucester</c:v>
                </c:pt>
                <c:pt idx="20">
                  <c:v>Cumberland</c:v>
                </c:pt>
              </c:strCache>
            </c:strRef>
          </c:cat>
          <c:val>
            <c:numRef>
              <c:f>Sheet1!$C$2:$C$22</c:f>
              <c:numCache>
                <c:formatCode>General</c:formatCode>
                <c:ptCount val="21"/>
                <c:pt idx="14" formatCode="0.00">
                  <c:v>50</c:v>
                </c:pt>
              </c:numCache>
            </c:numRef>
          </c:val>
          <c:extLst>
            <c:ext xmlns:c16="http://schemas.microsoft.com/office/drawing/2014/chart" uri="{C3380CC4-5D6E-409C-BE32-E72D297353CC}">
              <c16:uniqueId val="{00000001-A79C-4A41-BBA9-623A0BDDE8F5}"/>
            </c:ext>
          </c:extLst>
        </c:ser>
        <c:ser>
          <c:idx val="2"/>
          <c:order val="2"/>
          <c:tx>
            <c:strRef>
              <c:f>Sheet1!$D$1</c:f>
              <c:strCache>
                <c:ptCount val="1"/>
                <c:pt idx="0">
                  <c:v>NJ avg. 62</c:v>
                </c:pt>
              </c:strCache>
            </c:strRef>
          </c:tx>
          <c:spPr>
            <a:noFill/>
            <a:ln>
              <a:noFill/>
            </a:ln>
            <a:effectLst/>
          </c:spPr>
          <c:invertIfNegative val="0"/>
          <c:trendline>
            <c:spPr>
              <a:ln w="19050" cap="rnd">
                <a:solidFill>
                  <a:schemeClr val="dk1">
                    <a:tint val="75000"/>
                  </a:schemeClr>
                </a:solidFill>
                <a:prstDash val="sysDot"/>
              </a:ln>
              <a:effectLst/>
            </c:spPr>
            <c:trendlineType val="linear"/>
            <c:dispRSqr val="0"/>
            <c:dispEq val="0"/>
          </c:trendline>
          <c:cat>
            <c:strRef>
              <c:f>Sheet1!$A$2:$A$22</c:f>
              <c:strCache>
                <c:ptCount val="21"/>
                <c:pt idx="0">
                  <c:v>Essex</c:v>
                </c:pt>
                <c:pt idx="1">
                  <c:v>Hunterdon</c:v>
                </c:pt>
                <c:pt idx="2">
                  <c:v>Cape May</c:v>
                </c:pt>
                <c:pt idx="3">
                  <c:v>Passaic</c:v>
                </c:pt>
                <c:pt idx="4">
                  <c:v>Somerset</c:v>
                </c:pt>
                <c:pt idx="5">
                  <c:v>Atlantic</c:v>
                </c:pt>
                <c:pt idx="6">
                  <c:v>Hudson</c:v>
                </c:pt>
                <c:pt idx="7">
                  <c:v>Monmouth</c:v>
                </c:pt>
                <c:pt idx="8">
                  <c:v>Bergen</c:v>
                </c:pt>
                <c:pt idx="9">
                  <c:v>Camden</c:v>
                </c:pt>
                <c:pt idx="10">
                  <c:v>Mercer</c:v>
                </c:pt>
                <c:pt idx="11">
                  <c:v>Union</c:v>
                </c:pt>
                <c:pt idx="12">
                  <c:v>Burlington</c:v>
                </c:pt>
                <c:pt idx="13">
                  <c:v>Salem</c:v>
                </c:pt>
                <c:pt idx="14">
                  <c:v>Sussex</c:v>
                </c:pt>
                <c:pt idx="15">
                  <c:v>Morris</c:v>
                </c:pt>
                <c:pt idx="16">
                  <c:v>Ocean</c:v>
                </c:pt>
                <c:pt idx="17">
                  <c:v>Middlesex</c:v>
                </c:pt>
                <c:pt idx="18">
                  <c:v>Warren</c:v>
                </c:pt>
                <c:pt idx="19">
                  <c:v>Gloucester</c:v>
                </c:pt>
                <c:pt idx="20">
                  <c:v>Cumberland</c:v>
                </c:pt>
              </c:strCache>
            </c:strRef>
          </c:cat>
          <c:val>
            <c:numRef>
              <c:f>Sheet1!$D$2:$D$22</c:f>
              <c:numCache>
                <c:formatCode>0</c:formatCode>
                <c:ptCount val="21"/>
                <c:pt idx="0">
                  <c:v>62</c:v>
                </c:pt>
                <c:pt idx="1">
                  <c:v>62</c:v>
                </c:pt>
                <c:pt idx="2">
                  <c:v>62</c:v>
                </c:pt>
                <c:pt idx="3">
                  <c:v>62</c:v>
                </c:pt>
                <c:pt idx="4">
                  <c:v>62</c:v>
                </c:pt>
                <c:pt idx="5">
                  <c:v>62</c:v>
                </c:pt>
                <c:pt idx="6">
                  <c:v>62</c:v>
                </c:pt>
                <c:pt idx="7">
                  <c:v>62</c:v>
                </c:pt>
                <c:pt idx="8">
                  <c:v>62</c:v>
                </c:pt>
                <c:pt idx="9">
                  <c:v>62</c:v>
                </c:pt>
                <c:pt idx="10">
                  <c:v>62</c:v>
                </c:pt>
                <c:pt idx="11">
                  <c:v>62</c:v>
                </c:pt>
                <c:pt idx="12">
                  <c:v>62</c:v>
                </c:pt>
                <c:pt idx="13">
                  <c:v>62</c:v>
                </c:pt>
                <c:pt idx="14">
                  <c:v>62</c:v>
                </c:pt>
                <c:pt idx="15">
                  <c:v>62</c:v>
                </c:pt>
                <c:pt idx="16">
                  <c:v>62</c:v>
                </c:pt>
                <c:pt idx="17">
                  <c:v>62</c:v>
                </c:pt>
                <c:pt idx="18">
                  <c:v>62</c:v>
                </c:pt>
                <c:pt idx="19">
                  <c:v>62</c:v>
                </c:pt>
                <c:pt idx="20">
                  <c:v>62</c:v>
                </c:pt>
              </c:numCache>
            </c:numRef>
          </c:val>
          <c:extLst>
            <c:ext xmlns:c16="http://schemas.microsoft.com/office/drawing/2014/chart" uri="{C3380CC4-5D6E-409C-BE32-E72D297353CC}">
              <c16:uniqueId val="{00000002-A79C-4A41-BBA9-623A0BDDE8F5}"/>
            </c:ext>
          </c:extLst>
        </c:ser>
        <c:dLbls>
          <c:showLegendKey val="0"/>
          <c:showVal val="0"/>
          <c:showCatName val="0"/>
          <c:showSerName val="0"/>
          <c:showPercent val="0"/>
          <c:showBubbleSize val="0"/>
        </c:dLbls>
        <c:gapWidth val="182"/>
        <c:axId val="341245584"/>
        <c:axId val="341757752"/>
      </c:barChart>
      <c:catAx>
        <c:axId val="341245584"/>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1757752"/>
        <c:crosses val="autoZero"/>
        <c:auto val="1"/>
        <c:lblAlgn val="ctr"/>
        <c:lblOffset val="100"/>
        <c:noMultiLvlLbl val="0"/>
      </c:catAx>
      <c:valAx>
        <c:axId val="341757752"/>
        <c:scaling>
          <c:orientation val="minMax"/>
        </c:scaling>
        <c:delete val="1"/>
        <c:axPos val="t"/>
        <c:numFmt formatCode="General" sourceLinked="1"/>
        <c:majorTickMark val="none"/>
        <c:minorTickMark val="none"/>
        <c:tickLblPos val="nextTo"/>
        <c:crossAx val="341245584"/>
        <c:crosses val="autoZero"/>
        <c:crossBetween val="between"/>
      </c:valAx>
      <c:spPr>
        <a:noFill/>
        <a:ln>
          <a:noFill/>
        </a:ln>
        <a:effectLst/>
      </c:spPr>
    </c:plotArea>
    <c:legend>
      <c:legendPos val="b"/>
      <c:legendEntry>
        <c:idx val="0"/>
        <c:delete val="1"/>
      </c:legendEntry>
      <c:legendEntry>
        <c:idx val="1"/>
        <c:delete val="1"/>
      </c:legendEntry>
      <c:legendEntry>
        <c:idx val="3"/>
        <c:delete val="1"/>
      </c:legendEntry>
      <c:layout>
        <c:manualLayout>
          <c:xMode val="edge"/>
          <c:yMode val="edge"/>
          <c:x val="0.72221529552583974"/>
          <c:y val="0.93641066002972539"/>
          <c:w val="0.11483675361332012"/>
          <c:h val="3.6366665872377107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Percentage Immunized</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2017</c:v>
                </c:pt>
                <c:pt idx="1">
                  <c:v>2018</c:v>
                </c:pt>
                <c:pt idx="2">
                  <c:v>2019</c:v>
                </c:pt>
                <c:pt idx="3">
                  <c:v>2020</c:v>
                </c:pt>
                <c:pt idx="4">
                  <c:v>2021</c:v>
                </c:pt>
              </c:numCache>
            </c:numRef>
          </c:cat>
          <c:val>
            <c:numRef>
              <c:f>Sheet1!$B$2:$B$6</c:f>
              <c:numCache>
                <c:formatCode>0.00</c:formatCode>
                <c:ptCount val="5"/>
                <c:pt idx="0">
                  <c:v>9.1999999999999993</c:v>
                </c:pt>
                <c:pt idx="1">
                  <c:v>9.3000000000000007</c:v>
                </c:pt>
                <c:pt idx="2">
                  <c:v>9.1</c:v>
                </c:pt>
                <c:pt idx="3">
                  <c:v>8.6</c:v>
                </c:pt>
                <c:pt idx="4">
                  <c:v>8.9</c:v>
                </c:pt>
              </c:numCache>
            </c:numRef>
          </c:val>
          <c:smooth val="0"/>
          <c:extLst>
            <c:ext xmlns:c16="http://schemas.microsoft.com/office/drawing/2014/chart" uri="{C3380CC4-5D6E-409C-BE32-E72D297353CC}">
              <c16:uniqueId val="{00000000-3FC5-478D-84CD-ACD7A997E8D7}"/>
            </c:ext>
          </c:extLst>
        </c:ser>
        <c:dLbls>
          <c:showLegendKey val="0"/>
          <c:showVal val="0"/>
          <c:showCatName val="0"/>
          <c:showSerName val="0"/>
          <c:showPercent val="0"/>
          <c:showBubbleSize val="0"/>
        </c:dLbls>
        <c:marker val="1"/>
        <c:smooth val="0"/>
        <c:axId val="377810504"/>
        <c:axId val="377810896"/>
      </c:lineChart>
      <c:catAx>
        <c:axId val="3778105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7810896"/>
        <c:crosses val="autoZero"/>
        <c:auto val="1"/>
        <c:lblAlgn val="ctr"/>
        <c:lblOffset val="100"/>
        <c:noMultiLvlLbl val="0"/>
      </c:catAx>
      <c:valAx>
        <c:axId val="377810896"/>
        <c:scaling>
          <c:orientation val="minMax"/>
          <c:max val="15"/>
          <c:min val="0"/>
        </c:scaling>
        <c:delete val="1"/>
        <c:axPos val="l"/>
        <c:numFmt formatCode="0.00" sourceLinked="1"/>
        <c:majorTickMark val="none"/>
        <c:minorTickMark val="none"/>
        <c:tickLblPos val="nextTo"/>
        <c:crossAx val="37781050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668518545746315"/>
          <c:y val="2.7295378678279719E-2"/>
          <c:w val="0.85039762639412286"/>
          <c:h val="0.87923525460425567"/>
        </c:manualLayout>
      </c:layout>
      <c:barChart>
        <c:barDir val="bar"/>
        <c:grouping val="clustered"/>
        <c:varyColors val="0"/>
        <c:ser>
          <c:idx val="0"/>
          <c:order val="0"/>
          <c:tx>
            <c:strRef>
              <c:f>Sheet1!$B$1</c:f>
              <c:strCache>
                <c:ptCount val="1"/>
                <c:pt idx="0">
                  <c:v>County</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Cape May</c:v>
                </c:pt>
                <c:pt idx="1">
                  <c:v>Salem</c:v>
                </c:pt>
                <c:pt idx="2">
                  <c:v>Mercer</c:v>
                </c:pt>
                <c:pt idx="3">
                  <c:v>Morris</c:v>
                </c:pt>
                <c:pt idx="4">
                  <c:v>Bergen</c:v>
                </c:pt>
                <c:pt idx="5">
                  <c:v>Hunterdon</c:v>
                </c:pt>
                <c:pt idx="6">
                  <c:v>Cumberland</c:v>
                </c:pt>
                <c:pt idx="7">
                  <c:v>Somerset</c:v>
                </c:pt>
                <c:pt idx="8">
                  <c:v>Warren</c:v>
                </c:pt>
                <c:pt idx="9">
                  <c:v>Monmouth</c:v>
                </c:pt>
                <c:pt idx="10">
                  <c:v>Sussex</c:v>
                </c:pt>
                <c:pt idx="11">
                  <c:v>Burlington</c:v>
                </c:pt>
                <c:pt idx="12">
                  <c:v>Union</c:v>
                </c:pt>
                <c:pt idx="13">
                  <c:v>Atlantic</c:v>
                </c:pt>
                <c:pt idx="14">
                  <c:v>Essex</c:v>
                </c:pt>
                <c:pt idx="15">
                  <c:v>Camden</c:v>
                </c:pt>
                <c:pt idx="16">
                  <c:v>Gloucester</c:v>
                </c:pt>
                <c:pt idx="17">
                  <c:v>Passaic</c:v>
                </c:pt>
                <c:pt idx="18">
                  <c:v>Ocean</c:v>
                </c:pt>
                <c:pt idx="19">
                  <c:v>Middlesex</c:v>
                </c:pt>
                <c:pt idx="20">
                  <c:v>Hudson</c:v>
                </c:pt>
              </c:strCache>
            </c:strRef>
          </c:cat>
          <c:val>
            <c:numRef>
              <c:f>Sheet1!$B$2:$B$22</c:f>
              <c:numCache>
                <c:formatCode>General</c:formatCode>
                <c:ptCount val="21"/>
                <c:pt idx="10">
                  <c:v>8.9</c:v>
                </c:pt>
              </c:numCache>
            </c:numRef>
          </c:val>
          <c:extLst>
            <c:ext xmlns:c16="http://schemas.microsoft.com/office/drawing/2014/chart" uri="{C3380CC4-5D6E-409C-BE32-E72D297353CC}">
              <c16:uniqueId val="{00000000-1BAA-4B2A-844E-16DF638A171C}"/>
            </c:ext>
          </c:extLst>
        </c:ser>
        <c:ser>
          <c:idx val="1"/>
          <c:order val="1"/>
          <c:tx>
            <c:strRef>
              <c:f>Sheet1!$C$1</c:f>
              <c:strCache>
                <c:ptCount val="1"/>
                <c:pt idx="0">
                  <c:v>Rate of Associations per 10,000</c:v>
                </c:pt>
              </c:strCache>
            </c:strRef>
          </c:tx>
          <c:spPr>
            <a:solidFill>
              <a:srgbClr val="C00000"/>
            </a:solidFill>
            <a:ln>
              <a:noFill/>
            </a:ln>
            <a:effectLst/>
          </c:spPr>
          <c:invertIfNegative val="0"/>
          <c:dLbls>
            <c:dLbl>
              <c:idx val="1"/>
              <c:layout>
                <c:manualLayout>
                  <c:x val="0"/>
                  <c:y val="2.3148152367336024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1BAA-4B2A-844E-16DF638A171C}"/>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Cape May</c:v>
                </c:pt>
                <c:pt idx="1">
                  <c:v>Salem</c:v>
                </c:pt>
                <c:pt idx="2">
                  <c:v>Mercer</c:v>
                </c:pt>
                <c:pt idx="3">
                  <c:v>Morris</c:v>
                </c:pt>
                <c:pt idx="4">
                  <c:v>Bergen</c:v>
                </c:pt>
                <c:pt idx="5">
                  <c:v>Hunterdon</c:v>
                </c:pt>
                <c:pt idx="6">
                  <c:v>Cumberland</c:v>
                </c:pt>
                <c:pt idx="7">
                  <c:v>Somerset</c:v>
                </c:pt>
                <c:pt idx="8">
                  <c:v>Warren</c:v>
                </c:pt>
                <c:pt idx="9">
                  <c:v>Monmouth</c:v>
                </c:pt>
                <c:pt idx="10">
                  <c:v>Sussex</c:v>
                </c:pt>
                <c:pt idx="11">
                  <c:v>Burlington</c:v>
                </c:pt>
                <c:pt idx="12">
                  <c:v>Union</c:v>
                </c:pt>
                <c:pt idx="13">
                  <c:v>Atlantic</c:v>
                </c:pt>
                <c:pt idx="14">
                  <c:v>Essex</c:v>
                </c:pt>
                <c:pt idx="15">
                  <c:v>Camden</c:v>
                </c:pt>
                <c:pt idx="16">
                  <c:v>Gloucester</c:v>
                </c:pt>
                <c:pt idx="17">
                  <c:v>Passaic</c:v>
                </c:pt>
                <c:pt idx="18">
                  <c:v>Ocean</c:v>
                </c:pt>
                <c:pt idx="19">
                  <c:v>Middlesex</c:v>
                </c:pt>
                <c:pt idx="20">
                  <c:v>Hudson</c:v>
                </c:pt>
              </c:strCache>
            </c:strRef>
          </c:cat>
          <c:val>
            <c:numRef>
              <c:f>Sheet1!$C$2:$C$22</c:f>
              <c:numCache>
                <c:formatCode>General</c:formatCode>
                <c:ptCount val="21"/>
                <c:pt idx="0">
                  <c:v>13.7</c:v>
                </c:pt>
                <c:pt idx="1">
                  <c:v>12.5</c:v>
                </c:pt>
                <c:pt idx="2">
                  <c:v>11.5</c:v>
                </c:pt>
                <c:pt idx="3">
                  <c:v>11</c:v>
                </c:pt>
                <c:pt idx="4">
                  <c:v>10.1</c:v>
                </c:pt>
                <c:pt idx="5">
                  <c:v>10.1</c:v>
                </c:pt>
                <c:pt idx="6">
                  <c:v>10</c:v>
                </c:pt>
                <c:pt idx="7">
                  <c:v>9.9</c:v>
                </c:pt>
                <c:pt idx="8">
                  <c:v>9.5</c:v>
                </c:pt>
                <c:pt idx="9">
                  <c:v>9.4</c:v>
                </c:pt>
                <c:pt idx="11">
                  <c:v>8.6999999999999993</c:v>
                </c:pt>
                <c:pt idx="12">
                  <c:v>8.6</c:v>
                </c:pt>
                <c:pt idx="13">
                  <c:v>8.3000000000000007</c:v>
                </c:pt>
                <c:pt idx="14">
                  <c:v>8.3000000000000007</c:v>
                </c:pt>
                <c:pt idx="15">
                  <c:v>8.1</c:v>
                </c:pt>
                <c:pt idx="16">
                  <c:v>8.1</c:v>
                </c:pt>
                <c:pt idx="17">
                  <c:v>7.4</c:v>
                </c:pt>
                <c:pt idx="18">
                  <c:v>7.3</c:v>
                </c:pt>
                <c:pt idx="19">
                  <c:v>6.7</c:v>
                </c:pt>
                <c:pt idx="20">
                  <c:v>5.4</c:v>
                </c:pt>
              </c:numCache>
            </c:numRef>
          </c:val>
          <c:extLst>
            <c:ext xmlns:c16="http://schemas.microsoft.com/office/drawing/2014/chart" uri="{C3380CC4-5D6E-409C-BE32-E72D297353CC}">
              <c16:uniqueId val="{00000002-1BAA-4B2A-844E-16DF638A171C}"/>
            </c:ext>
          </c:extLst>
        </c:ser>
        <c:ser>
          <c:idx val="2"/>
          <c:order val="2"/>
          <c:tx>
            <c:strRef>
              <c:f>Sheet1!$D$1</c:f>
              <c:strCache>
                <c:ptCount val="1"/>
                <c:pt idx="0">
                  <c:v>New Jersey Rate 8.7</c:v>
                </c:pt>
              </c:strCache>
            </c:strRef>
          </c:tx>
          <c:spPr>
            <a:noFill/>
            <a:ln>
              <a:noFill/>
            </a:ln>
            <a:effectLst/>
          </c:spPr>
          <c:invertIfNegative val="0"/>
          <c:trendline>
            <c:spPr>
              <a:ln w="19050" cap="rnd">
                <a:solidFill>
                  <a:schemeClr val="bg1">
                    <a:lumMod val="65000"/>
                  </a:schemeClr>
                </a:solidFill>
                <a:prstDash val="sysDot"/>
              </a:ln>
              <a:effectLst/>
            </c:spPr>
            <c:trendlineType val="linear"/>
            <c:dispRSqr val="0"/>
            <c:dispEq val="0"/>
          </c:trendline>
          <c:cat>
            <c:strRef>
              <c:f>Sheet1!$A$2:$A$22</c:f>
              <c:strCache>
                <c:ptCount val="21"/>
                <c:pt idx="0">
                  <c:v>Cape May</c:v>
                </c:pt>
                <c:pt idx="1">
                  <c:v>Salem</c:v>
                </c:pt>
                <c:pt idx="2">
                  <c:v>Mercer</c:v>
                </c:pt>
                <c:pt idx="3">
                  <c:v>Morris</c:v>
                </c:pt>
                <c:pt idx="4">
                  <c:v>Bergen</c:v>
                </c:pt>
                <c:pt idx="5">
                  <c:v>Hunterdon</c:v>
                </c:pt>
                <c:pt idx="6">
                  <c:v>Cumberland</c:v>
                </c:pt>
                <c:pt idx="7">
                  <c:v>Somerset</c:v>
                </c:pt>
                <c:pt idx="8">
                  <c:v>Warren</c:v>
                </c:pt>
                <c:pt idx="9">
                  <c:v>Monmouth</c:v>
                </c:pt>
                <c:pt idx="10">
                  <c:v>Sussex</c:v>
                </c:pt>
                <c:pt idx="11">
                  <c:v>Burlington</c:v>
                </c:pt>
                <c:pt idx="12">
                  <c:v>Union</c:v>
                </c:pt>
                <c:pt idx="13">
                  <c:v>Atlantic</c:v>
                </c:pt>
                <c:pt idx="14">
                  <c:v>Essex</c:v>
                </c:pt>
                <c:pt idx="15">
                  <c:v>Camden</c:v>
                </c:pt>
                <c:pt idx="16">
                  <c:v>Gloucester</c:v>
                </c:pt>
                <c:pt idx="17">
                  <c:v>Passaic</c:v>
                </c:pt>
                <c:pt idx="18">
                  <c:v>Ocean</c:v>
                </c:pt>
                <c:pt idx="19">
                  <c:v>Middlesex</c:v>
                </c:pt>
                <c:pt idx="20">
                  <c:v>Hudson</c:v>
                </c:pt>
              </c:strCache>
            </c:strRef>
          </c:cat>
          <c:val>
            <c:numRef>
              <c:f>Sheet1!$D$2:$D$22</c:f>
              <c:numCache>
                <c:formatCode>General</c:formatCode>
                <c:ptCount val="21"/>
                <c:pt idx="0">
                  <c:v>8.6999999999999993</c:v>
                </c:pt>
                <c:pt idx="1">
                  <c:v>8.6999999999999993</c:v>
                </c:pt>
                <c:pt idx="2">
                  <c:v>8.6999999999999993</c:v>
                </c:pt>
                <c:pt idx="3">
                  <c:v>8.6999999999999993</c:v>
                </c:pt>
                <c:pt idx="4">
                  <c:v>8.6999999999999993</c:v>
                </c:pt>
                <c:pt idx="5">
                  <c:v>8.6999999999999993</c:v>
                </c:pt>
                <c:pt idx="6">
                  <c:v>8.6999999999999993</c:v>
                </c:pt>
                <c:pt idx="7">
                  <c:v>8.6999999999999993</c:v>
                </c:pt>
                <c:pt idx="8">
                  <c:v>8.6999999999999993</c:v>
                </c:pt>
                <c:pt idx="9">
                  <c:v>8.6999999999999993</c:v>
                </c:pt>
                <c:pt idx="10">
                  <c:v>8.6999999999999993</c:v>
                </c:pt>
                <c:pt idx="11">
                  <c:v>8.6999999999999993</c:v>
                </c:pt>
                <c:pt idx="12">
                  <c:v>8.6999999999999993</c:v>
                </c:pt>
                <c:pt idx="13">
                  <c:v>8.6999999999999993</c:v>
                </c:pt>
                <c:pt idx="14">
                  <c:v>8.6999999999999993</c:v>
                </c:pt>
                <c:pt idx="15">
                  <c:v>8.6999999999999993</c:v>
                </c:pt>
                <c:pt idx="16">
                  <c:v>8.6999999999999993</c:v>
                </c:pt>
                <c:pt idx="17">
                  <c:v>8.6999999999999993</c:v>
                </c:pt>
                <c:pt idx="18">
                  <c:v>8.6999999999999993</c:v>
                </c:pt>
                <c:pt idx="19">
                  <c:v>8.6999999999999993</c:v>
                </c:pt>
                <c:pt idx="20">
                  <c:v>8.6999999999999993</c:v>
                </c:pt>
              </c:numCache>
            </c:numRef>
          </c:val>
          <c:extLst>
            <c:ext xmlns:c16="http://schemas.microsoft.com/office/drawing/2014/chart" uri="{C3380CC4-5D6E-409C-BE32-E72D297353CC}">
              <c16:uniqueId val="{00000003-1BAA-4B2A-844E-16DF638A171C}"/>
            </c:ext>
          </c:extLst>
        </c:ser>
        <c:dLbls>
          <c:showLegendKey val="0"/>
          <c:showVal val="0"/>
          <c:showCatName val="0"/>
          <c:showSerName val="0"/>
          <c:showPercent val="0"/>
          <c:showBubbleSize val="0"/>
        </c:dLbls>
        <c:gapWidth val="150"/>
        <c:axId val="379075784"/>
        <c:axId val="379076176"/>
      </c:barChart>
      <c:catAx>
        <c:axId val="379075784"/>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9076176"/>
        <c:crosses val="autoZero"/>
        <c:auto val="1"/>
        <c:lblAlgn val="ctr"/>
        <c:lblOffset val="100"/>
        <c:noMultiLvlLbl val="0"/>
      </c:catAx>
      <c:valAx>
        <c:axId val="379076176"/>
        <c:scaling>
          <c:orientation val="minMax"/>
        </c:scaling>
        <c:delete val="0"/>
        <c:axPos val="t"/>
        <c:numFmt formatCode="General" sourceLinked="1"/>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379075784"/>
        <c:crosses val="autoZero"/>
        <c:crossBetween val="between"/>
      </c:valAx>
      <c:spPr>
        <a:noFill/>
        <a:ln>
          <a:noFill/>
        </a:ln>
        <a:effectLst/>
      </c:spPr>
    </c:plotArea>
    <c:legend>
      <c:legendPos val="t"/>
      <c:legendEntry>
        <c:idx val="0"/>
        <c:delete val="1"/>
      </c:legendEntry>
      <c:legendEntry>
        <c:idx val="1"/>
        <c:delete val="1"/>
      </c:legendEntry>
      <c:legendEntry>
        <c:idx val="3"/>
        <c:delete val="1"/>
      </c:legendEntry>
      <c:layout>
        <c:manualLayout>
          <c:xMode val="edge"/>
          <c:yMode val="edge"/>
          <c:x val="0.476039645315396"/>
          <c:y val="0.87962459137687043"/>
          <c:w val="0.18792831892688433"/>
          <c:h val="3.4334668114325666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bar"/>
        <c:grouping val="clustered"/>
        <c:varyColors val="0"/>
        <c:ser>
          <c:idx val="0"/>
          <c:order val="0"/>
          <c:tx>
            <c:strRef>
              <c:f>Sheet1!$B$1</c:f>
              <c:strCache>
                <c:ptCount val="1"/>
                <c:pt idx="0">
                  <c:v># DV incidents</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Salem</c:v>
                </c:pt>
                <c:pt idx="2">
                  <c:v>Sussex</c:v>
                </c:pt>
                <c:pt idx="3">
                  <c:v>Warren</c:v>
                </c:pt>
                <c:pt idx="4">
                  <c:v>Cape May</c:v>
                </c:pt>
                <c:pt idx="5">
                  <c:v>Morris</c:v>
                </c:pt>
                <c:pt idx="6">
                  <c:v>Somerset</c:v>
                </c:pt>
                <c:pt idx="7">
                  <c:v>Mercer</c:v>
                </c:pt>
                <c:pt idx="8">
                  <c:v>Gloucester</c:v>
                </c:pt>
                <c:pt idx="9">
                  <c:v>Passaic</c:v>
                </c:pt>
                <c:pt idx="10">
                  <c:v>Cumberland</c:v>
                </c:pt>
                <c:pt idx="11">
                  <c:v>Hudson</c:v>
                </c:pt>
                <c:pt idx="12">
                  <c:v>Union</c:v>
                </c:pt>
                <c:pt idx="13">
                  <c:v>Atlantic</c:v>
                </c:pt>
                <c:pt idx="14">
                  <c:v>Bergen</c:v>
                </c:pt>
                <c:pt idx="15">
                  <c:v>Monmouth</c:v>
                </c:pt>
                <c:pt idx="16">
                  <c:v>Burlington</c:v>
                </c:pt>
                <c:pt idx="17">
                  <c:v>Middlesex</c:v>
                </c:pt>
                <c:pt idx="18">
                  <c:v>Ocean</c:v>
                </c:pt>
                <c:pt idx="19">
                  <c:v>Essex</c:v>
                </c:pt>
                <c:pt idx="20">
                  <c:v>Camden</c:v>
                </c:pt>
              </c:strCache>
            </c:strRef>
          </c:cat>
          <c:val>
            <c:numRef>
              <c:f>Sheet1!$B$2:$B$22</c:f>
              <c:numCache>
                <c:formatCode>General</c:formatCode>
                <c:ptCount val="21"/>
                <c:pt idx="0">
                  <c:v>570</c:v>
                </c:pt>
                <c:pt idx="1">
                  <c:v>773</c:v>
                </c:pt>
                <c:pt idx="3" formatCode="#,##0">
                  <c:v>1311</c:v>
                </c:pt>
                <c:pt idx="4" formatCode="#,##0">
                  <c:v>1339</c:v>
                </c:pt>
                <c:pt idx="5" formatCode="#,##0">
                  <c:v>1802</c:v>
                </c:pt>
                <c:pt idx="6" formatCode="#,##0">
                  <c:v>1840</c:v>
                </c:pt>
                <c:pt idx="7" formatCode="#,##0">
                  <c:v>2139</c:v>
                </c:pt>
                <c:pt idx="8" formatCode="#,##0">
                  <c:v>2417</c:v>
                </c:pt>
                <c:pt idx="9" formatCode="#,##0">
                  <c:v>2451</c:v>
                </c:pt>
                <c:pt idx="10">
                  <c:v>2510</c:v>
                </c:pt>
                <c:pt idx="11" formatCode="#,##0">
                  <c:v>2656</c:v>
                </c:pt>
                <c:pt idx="12" formatCode="#,##0">
                  <c:v>3054</c:v>
                </c:pt>
                <c:pt idx="13" formatCode="#,##0">
                  <c:v>3187</c:v>
                </c:pt>
                <c:pt idx="14" formatCode="#,##0">
                  <c:v>3410</c:v>
                </c:pt>
                <c:pt idx="15" formatCode="#,##0">
                  <c:v>3514</c:v>
                </c:pt>
                <c:pt idx="16" formatCode="#,##0">
                  <c:v>3747</c:v>
                </c:pt>
                <c:pt idx="17" formatCode="#,##0">
                  <c:v>4336</c:v>
                </c:pt>
                <c:pt idx="18" formatCode="#,##0">
                  <c:v>4372</c:v>
                </c:pt>
                <c:pt idx="19" formatCode="#,##0">
                  <c:v>6420</c:v>
                </c:pt>
                <c:pt idx="20" formatCode="#,##0">
                  <c:v>6532</c:v>
                </c:pt>
              </c:numCache>
            </c:numRef>
          </c:val>
          <c:extLst>
            <c:ext xmlns:c16="http://schemas.microsoft.com/office/drawing/2014/chart" uri="{C3380CC4-5D6E-409C-BE32-E72D297353CC}">
              <c16:uniqueId val="{00000000-60C0-4D87-9985-5101B63AFA72}"/>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Salem</c:v>
                </c:pt>
                <c:pt idx="2">
                  <c:v>Sussex</c:v>
                </c:pt>
                <c:pt idx="3">
                  <c:v>Warren</c:v>
                </c:pt>
                <c:pt idx="4">
                  <c:v>Cape May</c:v>
                </c:pt>
                <c:pt idx="5">
                  <c:v>Morris</c:v>
                </c:pt>
                <c:pt idx="6">
                  <c:v>Somerset</c:v>
                </c:pt>
                <c:pt idx="7">
                  <c:v>Mercer</c:v>
                </c:pt>
                <c:pt idx="8">
                  <c:v>Gloucester</c:v>
                </c:pt>
                <c:pt idx="9">
                  <c:v>Passaic</c:v>
                </c:pt>
                <c:pt idx="10">
                  <c:v>Cumberland</c:v>
                </c:pt>
                <c:pt idx="11">
                  <c:v>Hudson</c:v>
                </c:pt>
                <c:pt idx="12">
                  <c:v>Union</c:v>
                </c:pt>
                <c:pt idx="13">
                  <c:v>Atlantic</c:v>
                </c:pt>
                <c:pt idx="14">
                  <c:v>Bergen</c:v>
                </c:pt>
                <c:pt idx="15">
                  <c:v>Monmouth</c:v>
                </c:pt>
                <c:pt idx="16">
                  <c:v>Burlington</c:v>
                </c:pt>
                <c:pt idx="17">
                  <c:v>Middlesex</c:v>
                </c:pt>
                <c:pt idx="18">
                  <c:v>Ocean</c:v>
                </c:pt>
                <c:pt idx="19">
                  <c:v>Essex</c:v>
                </c:pt>
                <c:pt idx="20">
                  <c:v>Camden</c:v>
                </c:pt>
              </c:strCache>
            </c:strRef>
          </c:cat>
          <c:val>
            <c:numRef>
              <c:f>Sheet1!$C$2:$C$22</c:f>
              <c:numCache>
                <c:formatCode>General</c:formatCode>
                <c:ptCount val="21"/>
                <c:pt idx="2">
                  <c:v>1265</c:v>
                </c:pt>
              </c:numCache>
            </c:numRef>
          </c:val>
          <c:extLst>
            <c:ext xmlns:c16="http://schemas.microsoft.com/office/drawing/2014/chart" uri="{C3380CC4-5D6E-409C-BE32-E72D297353CC}">
              <c16:uniqueId val="{00000003-60C0-4D87-9985-5101B63AFA72}"/>
            </c:ext>
          </c:extLst>
        </c:ser>
        <c:dLbls>
          <c:showLegendKey val="0"/>
          <c:showVal val="0"/>
          <c:showCatName val="0"/>
          <c:showSerName val="0"/>
          <c:showPercent val="0"/>
          <c:showBubbleSize val="0"/>
        </c:dLbls>
        <c:gapWidth val="182"/>
        <c:axId val="379950224"/>
        <c:axId val="379950616"/>
      </c:barChart>
      <c:catAx>
        <c:axId val="37995022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9950616"/>
        <c:crosses val="autoZero"/>
        <c:auto val="1"/>
        <c:lblAlgn val="ctr"/>
        <c:lblOffset val="100"/>
        <c:noMultiLvlLbl val="0"/>
      </c:catAx>
      <c:valAx>
        <c:axId val="379950616"/>
        <c:scaling>
          <c:orientation val="minMax"/>
        </c:scaling>
        <c:delete val="1"/>
        <c:axPos val="b"/>
        <c:numFmt formatCode="General" sourceLinked="1"/>
        <c:majorTickMark val="none"/>
        <c:minorTickMark val="none"/>
        <c:tickLblPos val="nextTo"/>
        <c:crossAx val="37995022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 DV incidents</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dLbl>
              <c:idx val="2"/>
              <c:layout>
                <c:manualLayout>
                  <c:x val="-5.6905594405594458E-2"/>
                  <c:y val="2.8365278766899683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77D8-4899-A076-CC70C68921C4}"/>
                </c:ext>
              </c:extLst>
            </c:dLbl>
            <c:dLbl>
              <c:idx val="4"/>
              <c:layout>
                <c:manualLayout>
                  <c:x val="4.2832167832166767E-3"/>
                  <c:y val="1.664652948778729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77D8-4899-A076-CC70C68921C4}"/>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2015</c:v>
                </c:pt>
                <c:pt idx="1">
                  <c:v>2016</c:v>
                </c:pt>
                <c:pt idx="2">
                  <c:v>2017</c:v>
                </c:pt>
                <c:pt idx="3">
                  <c:v>2018</c:v>
                </c:pt>
                <c:pt idx="4">
                  <c:v>2019</c:v>
                </c:pt>
              </c:numCache>
            </c:numRef>
          </c:cat>
          <c:val>
            <c:numRef>
              <c:f>Sheet1!$B$2:$B$6</c:f>
              <c:numCache>
                <c:formatCode>General</c:formatCode>
                <c:ptCount val="5"/>
                <c:pt idx="0">
                  <c:v>1198</c:v>
                </c:pt>
                <c:pt idx="1">
                  <c:v>1231</c:v>
                </c:pt>
                <c:pt idx="2">
                  <c:v>1214</c:v>
                </c:pt>
                <c:pt idx="3">
                  <c:v>1103</c:v>
                </c:pt>
                <c:pt idx="4">
                  <c:v>1265</c:v>
                </c:pt>
              </c:numCache>
            </c:numRef>
          </c:val>
          <c:smooth val="0"/>
          <c:extLst>
            <c:ext xmlns:c16="http://schemas.microsoft.com/office/drawing/2014/chart" uri="{C3380CC4-5D6E-409C-BE32-E72D297353CC}">
              <c16:uniqueId val="{00000000-B77B-4290-9C31-4B7F1C941F7C}"/>
            </c:ext>
          </c:extLst>
        </c:ser>
        <c:dLbls>
          <c:showLegendKey val="0"/>
          <c:showVal val="0"/>
          <c:showCatName val="0"/>
          <c:showSerName val="0"/>
          <c:showPercent val="0"/>
          <c:showBubbleSize val="0"/>
        </c:dLbls>
        <c:marker val="1"/>
        <c:smooth val="0"/>
        <c:axId val="379951400"/>
        <c:axId val="379951792"/>
      </c:lineChart>
      <c:catAx>
        <c:axId val="37995140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9951792"/>
        <c:crosses val="autoZero"/>
        <c:auto val="1"/>
        <c:lblAlgn val="ctr"/>
        <c:lblOffset val="100"/>
        <c:noMultiLvlLbl val="0"/>
      </c:catAx>
      <c:valAx>
        <c:axId val="37995179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995140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doughnutChart>
        <c:varyColors val="1"/>
        <c:ser>
          <c:idx val="0"/>
          <c:order val="0"/>
          <c:tx>
            <c:strRef>
              <c:f>Sheet1!$B$1</c:f>
              <c:strCache>
                <c:ptCount val="1"/>
                <c:pt idx="0">
                  <c:v>2019</c:v>
                </c:pt>
              </c:strCache>
            </c:strRef>
          </c:tx>
          <c:dPt>
            <c:idx val="0"/>
            <c:bubble3D val="0"/>
            <c:spPr>
              <a:solidFill>
                <a:schemeClr val="dk1">
                  <a:tint val="88500"/>
                </a:schemeClr>
              </a:solidFill>
              <a:ln w="19050">
                <a:solidFill>
                  <a:schemeClr val="lt1"/>
                </a:solidFill>
              </a:ln>
              <a:effectLst/>
            </c:spPr>
            <c:extLst>
              <c:ext xmlns:c16="http://schemas.microsoft.com/office/drawing/2014/chart" uri="{C3380CC4-5D6E-409C-BE32-E72D297353CC}">
                <c16:uniqueId val="{0000000E-8FDA-461A-863D-0289773ABB37}"/>
              </c:ext>
            </c:extLst>
          </c:dPt>
          <c:dPt>
            <c:idx val="1"/>
            <c:bubble3D val="0"/>
            <c:spPr>
              <a:solidFill>
                <a:srgbClr val="C00000"/>
              </a:solidFill>
              <a:ln w="19050">
                <a:solidFill>
                  <a:schemeClr val="lt1"/>
                </a:solidFill>
              </a:ln>
              <a:effectLst/>
            </c:spPr>
            <c:extLst>
              <c:ext xmlns:c16="http://schemas.microsoft.com/office/drawing/2014/chart" uri="{C3380CC4-5D6E-409C-BE32-E72D297353CC}">
                <c16:uniqueId val="{0000000F-8FDA-461A-863D-0289773ABB37}"/>
              </c:ext>
            </c:extLst>
          </c:dPt>
          <c:dPt>
            <c:idx val="2"/>
            <c:bubble3D val="0"/>
            <c:spPr>
              <a:solidFill>
                <a:schemeClr val="dk1">
                  <a:tint val="75000"/>
                </a:schemeClr>
              </a:solidFill>
              <a:ln w="19050">
                <a:solidFill>
                  <a:schemeClr val="lt1"/>
                </a:solidFill>
              </a:ln>
              <a:effectLst/>
            </c:spPr>
            <c:extLst>
              <c:ext xmlns:c16="http://schemas.microsoft.com/office/drawing/2014/chart" uri="{C3380CC4-5D6E-409C-BE32-E72D297353CC}">
                <c16:uniqueId val="{00000006-8FDA-461A-863D-0289773ABB37}"/>
              </c:ext>
            </c:extLst>
          </c:dPt>
          <c:dPt>
            <c:idx val="3"/>
            <c:bubble3D val="0"/>
            <c:spPr>
              <a:solidFill>
                <a:schemeClr val="dk1">
                  <a:tint val="98500"/>
                </a:schemeClr>
              </a:solidFill>
              <a:ln w="19050">
                <a:solidFill>
                  <a:schemeClr val="lt1"/>
                </a:solidFill>
              </a:ln>
              <a:effectLst/>
            </c:spPr>
            <c:extLst>
              <c:ext xmlns:c16="http://schemas.microsoft.com/office/drawing/2014/chart" uri="{C3380CC4-5D6E-409C-BE32-E72D297353CC}">
                <c16:uniqueId val="{00000009-8FDA-461A-863D-0289773ABB37}"/>
              </c:ext>
            </c:extLst>
          </c:dPt>
          <c:dPt>
            <c:idx val="4"/>
            <c:bubble3D val="0"/>
            <c:spPr>
              <a:solidFill>
                <a:schemeClr val="dk1">
                  <a:tint val="30000"/>
                </a:schemeClr>
              </a:solidFill>
              <a:ln w="19050">
                <a:solidFill>
                  <a:schemeClr val="lt1"/>
                </a:solidFill>
              </a:ln>
              <a:effectLst/>
            </c:spPr>
            <c:extLst>
              <c:ext xmlns:c16="http://schemas.microsoft.com/office/drawing/2014/chart" uri="{C3380CC4-5D6E-409C-BE32-E72D297353CC}">
                <c16:uniqueId val="{00000008-8FDA-461A-863D-0289773ABB37}"/>
              </c:ext>
            </c:extLst>
          </c:dPt>
          <c:dPt>
            <c:idx val="5"/>
            <c:bubble3D val="0"/>
            <c:spPr>
              <a:solidFill>
                <a:schemeClr val="dk1">
                  <a:tint val="60000"/>
                </a:schemeClr>
              </a:solidFill>
              <a:ln w="19050">
                <a:solidFill>
                  <a:schemeClr val="lt1"/>
                </a:solidFill>
              </a:ln>
              <a:effectLst/>
            </c:spPr>
            <c:extLst>
              <c:ext xmlns:c16="http://schemas.microsoft.com/office/drawing/2014/chart" uri="{C3380CC4-5D6E-409C-BE32-E72D297353CC}">
                <c16:uniqueId val="{00000007-8FDA-461A-863D-0289773ABB37}"/>
              </c:ext>
            </c:extLst>
          </c:dPt>
          <c:dPt>
            <c:idx val="6"/>
            <c:bubble3D val="0"/>
            <c:spPr>
              <a:solidFill>
                <a:schemeClr val="dk1">
                  <a:tint val="80000"/>
                </a:schemeClr>
              </a:solidFill>
              <a:ln w="19050">
                <a:solidFill>
                  <a:schemeClr val="lt1"/>
                </a:solidFill>
              </a:ln>
              <a:effectLst/>
            </c:spPr>
            <c:extLst>
              <c:ext xmlns:c16="http://schemas.microsoft.com/office/drawing/2014/chart" uri="{C3380CC4-5D6E-409C-BE32-E72D297353CC}">
                <c16:uniqueId val="{0000000B-8FDA-461A-863D-0289773ABB37}"/>
              </c:ext>
            </c:extLst>
          </c:dPt>
          <c:dPt>
            <c:idx val="7"/>
            <c:bubble3D val="0"/>
            <c:spPr>
              <a:solidFill>
                <a:schemeClr val="dk1">
                  <a:tint val="88500"/>
                </a:schemeClr>
              </a:solidFill>
              <a:ln w="19050">
                <a:solidFill>
                  <a:schemeClr val="lt1"/>
                </a:solidFill>
              </a:ln>
              <a:effectLst/>
            </c:spPr>
            <c:extLst>
              <c:ext xmlns:c16="http://schemas.microsoft.com/office/drawing/2014/chart" uri="{C3380CC4-5D6E-409C-BE32-E72D297353CC}">
                <c16:uniqueId val="{00000005-8FDA-461A-863D-0289773ABB37}"/>
              </c:ext>
            </c:extLst>
          </c:dPt>
          <c:dPt>
            <c:idx val="8"/>
            <c:bubble3D val="0"/>
            <c:spPr>
              <a:solidFill>
                <a:schemeClr val="dk1">
                  <a:tint val="55000"/>
                </a:schemeClr>
              </a:solidFill>
              <a:ln w="19050">
                <a:solidFill>
                  <a:schemeClr val="lt1"/>
                </a:solidFill>
              </a:ln>
              <a:effectLst/>
            </c:spPr>
            <c:extLst>
              <c:ext xmlns:c16="http://schemas.microsoft.com/office/drawing/2014/chart" uri="{C3380CC4-5D6E-409C-BE32-E72D297353CC}">
                <c16:uniqueId val="{0000000A-8FDA-461A-863D-0289773ABB37}"/>
              </c:ext>
            </c:extLst>
          </c:dPt>
          <c:dPt>
            <c:idx val="9"/>
            <c:bubble3D val="0"/>
            <c:spPr>
              <a:solidFill>
                <a:schemeClr val="dk1">
                  <a:tint val="75000"/>
                </a:schemeClr>
              </a:solidFill>
              <a:ln w="19050">
                <a:solidFill>
                  <a:schemeClr val="lt1"/>
                </a:solidFill>
              </a:ln>
              <a:effectLst/>
            </c:spPr>
            <c:extLst>
              <c:ext xmlns:c16="http://schemas.microsoft.com/office/drawing/2014/chart" uri="{C3380CC4-5D6E-409C-BE32-E72D297353CC}">
                <c16:uniqueId val="{00000004-8FDA-461A-863D-0289773ABB37}"/>
              </c:ext>
            </c:extLst>
          </c:dPt>
          <c:dPt>
            <c:idx val="10"/>
            <c:bubble3D val="0"/>
            <c:spPr>
              <a:solidFill>
                <a:schemeClr val="dk1">
                  <a:tint val="98500"/>
                </a:schemeClr>
              </a:solidFill>
              <a:ln w="19050">
                <a:solidFill>
                  <a:schemeClr val="lt1"/>
                </a:solidFill>
              </a:ln>
              <a:effectLst/>
            </c:spPr>
            <c:extLst>
              <c:ext xmlns:c16="http://schemas.microsoft.com/office/drawing/2014/chart" uri="{C3380CC4-5D6E-409C-BE32-E72D297353CC}">
                <c16:uniqueId val="{00000003-8FDA-461A-863D-0289773ABB37}"/>
              </c:ext>
            </c:extLst>
          </c:dPt>
          <c:dPt>
            <c:idx val="11"/>
            <c:bubble3D val="0"/>
            <c:spPr>
              <a:solidFill>
                <a:schemeClr val="dk1">
                  <a:tint val="30000"/>
                </a:schemeClr>
              </a:solidFill>
              <a:ln w="19050">
                <a:solidFill>
                  <a:schemeClr val="lt1"/>
                </a:solidFill>
              </a:ln>
              <a:effectLst/>
            </c:spPr>
            <c:extLst>
              <c:ext xmlns:c16="http://schemas.microsoft.com/office/drawing/2014/chart" uri="{C3380CC4-5D6E-409C-BE32-E72D297353CC}">
                <c16:uniqueId val="{00000002-8FDA-461A-863D-0289773ABB37}"/>
              </c:ext>
            </c:extLst>
          </c:dPt>
          <c:dPt>
            <c:idx val="12"/>
            <c:bubble3D val="0"/>
            <c:spPr>
              <a:solidFill>
                <a:schemeClr val="dk1">
                  <a:tint val="60000"/>
                </a:schemeClr>
              </a:solidFill>
              <a:ln w="19050">
                <a:solidFill>
                  <a:schemeClr val="lt1"/>
                </a:solidFill>
              </a:ln>
              <a:effectLst/>
            </c:spPr>
            <c:extLst>
              <c:ext xmlns:c16="http://schemas.microsoft.com/office/drawing/2014/chart" uri="{C3380CC4-5D6E-409C-BE32-E72D297353CC}">
                <c16:uniqueId val="{0000000C-8FDA-461A-863D-0289773ABB37}"/>
              </c:ext>
            </c:extLst>
          </c:dPt>
          <c:dPt>
            <c:idx val="13"/>
            <c:bubble3D val="0"/>
            <c:spPr>
              <a:solidFill>
                <a:srgbClr val="C00000"/>
              </a:solidFill>
              <a:ln w="19050">
                <a:solidFill>
                  <a:schemeClr val="lt1"/>
                </a:solidFill>
              </a:ln>
              <a:effectLst/>
            </c:spPr>
            <c:extLst>
              <c:ext xmlns:c16="http://schemas.microsoft.com/office/drawing/2014/chart" uri="{C3380CC4-5D6E-409C-BE32-E72D297353CC}">
                <c16:uniqueId val="{0000000D-8FDA-461A-863D-0289773ABB37}"/>
              </c:ext>
            </c:extLst>
          </c:dPt>
          <c:dPt>
            <c:idx val="14"/>
            <c:bubble3D val="0"/>
            <c:spPr>
              <a:solidFill>
                <a:schemeClr val="dk1">
                  <a:tint val="88500"/>
                </a:schemeClr>
              </a:solidFill>
              <a:ln w="19050">
                <a:solidFill>
                  <a:schemeClr val="lt1"/>
                </a:solidFill>
              </a:ln>
              <a:effectLst/>
            </c:spPr>
            <c:extLst>
              <c:ext xmlns:c16="http://schemas.microsoft.com/office/drawing/2014/chart" uri="{C3380CC4-5D6E-409C-BE32-E72D297353CC}">
                <c16:uniqueId val="{0000001D-30ED-475B-86B2-3D1C58B1EF88}"/>
              </c:ext>
            </c:extLst>
          </c:dPt>
          <c:dPt>
            <c:idx val="15"/>
            <c:bubble3D val="0"/>
            <c:spPr>
              <a:solidFill>
                <a:schemeClr val="dk1">
                  <a:tint val="55000"/>
                </a:schemeClr>
              </a:solidFill>
              <a:ln w="19050">
                <a:solidFill>
                  <a:schemeClr val="lt1"/>
                </a:solidFill>
              </a:ln>
              <a:effectLst/>
            </c:spPr>
            <c:extLst>
              <c:ext xmlns:c16="http://schemas.microsoft.com/office/drawing/2014/chart" uri="{C3380CC4-5D6E-409C-BE32-E72D297353CC}">
                <c16:uniqueId val="{0000001F-30ED-475B-86B2-3D1C58B1EF88}"/>
              </c:ext>
            </c:extLst>
          </c:dPt>
          <c:dPt>
            <c:idx val="16"/>
            <c:bubble3D val="0"/>
            <c:spPr>
              <a:solidFill>
                <a:schemeClr val="dk1">
                  <a:tint val="75000"/>
                </a:schemeClr>
              </a:solidFill>
              <a:ln w="19050">
                <a:solidFill>
                  <a:schemeClr val="lt1"/>
                </a:solidFill>
              </a:ln>
              <a:effectLst/>
            </c:spPr>
            <c:extLst>
              <c:ext xmlns:c16="http://schemas.microsoft.com/office/drawing/2014/chart" uri="{C3380CC4-5D6E-409C-BE32-E72D297353CC}">
                <c16:uniqueId val="{00000021-30ED-475B-86B2-3D1C58B1EF88}"/>
              </c:ext>
            </c:extLst>
          </c:dPt>
          <c:dPt>
            <c:idx val="17"/>
            <c:bubble3D val="0"/>
            <c:spPr>
              <a:solidFill>
                <a:schemeClr val="tx1">
                  <a:lumMod val="75000"/>
                  <a:lumOff val="25000"/>
                </a:schemeClr>
              </a:solidFill>
              <a:ln w="19050">
                <a:solidFill>
                  <a:schemeClr val="lt1"/>
                </a:solidFill>
              </a:ln>
              <a:effectLst/>
            </c:spPr>
            <c:extLst>
              <c:ext xmlns:c16="http://schemas.microsoft.com/office/drawing/2014/chart" uri="{C3380CC4-5D6E-409C-BE32-E72D297353CC}">
                <c16:uniqueId val="{00000023-30ED-475B-86B2-3D1C58B1EF88}"/>
              </c:ext>
            </c:extLst>
          </c:dPt>
          <c:dPt>
            <c:idx val="18"/>
            <c:bubble3D val="0"/>
            <c:spPr>
              <a:solidFill>
                <a:schemeClr val="dk1">
                  <a:tint val="30000"/>
                </a:schemeClr>
              </a:solidFill>
              <a:ln w="19050">
                <a:solidFill>
                  <a:schemeClr val="lt1"/>
                </a:solidFill>
              </a:ln>
              <a:effectLst/>
            </c:spPr>
            <c:extLst>
              <c:ext xmlns:c16="http://schemas.microsoft.com/office/drawing/2014/chart" uri="{C3380CC4-5D6E-409C-BE32-E72D297353CC}">
                <c16:uniqueId val="{00000025-30ED-475B-86B2-3D1C58B1EF88}"/>
              </c:ext>
            </c:extLst>
          </c:dPt>
          <c:dLbls>
            <c:dLbl>
              <c:idx val="0"/>
              <c:layout>
                <c:manualLayout>
                  <c:x val="9.2187500000000006E-2"/>
                  <c:y val="-8.9062494521254032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E-8FDA-461A-863D-0289773ABB37}"/>
                </c:ext>
              </c:extLst>
            </c:dLbl>
            <c:dLbl>
              <c:idx val="1"/>
              <c:layout>
                <c:manualLayout>
                  <c:x val="-0.13037919047428781"/>
                  <c:y val="-4.2187497404804625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F-8FDA-461A-863D-0289773ABB37}"/>
                </c:ext>
              </c:extLst>
            </c:dLbl>
            <c:dLbl>
              <c:idx val="2"/>
              <c:layout>
                <c:manualLayout>
                  <c:x val="-0.12210870568823574"/>
                  <c:y val="-9.3749994232898981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6-8FDA-461A-863D-0289773ABB37}"/>
                </c:ext>
              </c:extLst>
            </c:dLbl>
            <c:dLbl>
              <c:idx val="3"/>
              <c:layout>
                <c:manualLayout>
                  <c:x val="-0.19192298556625903"/>
                  <c:y val="-9.843749394454393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9-8FDA-461A-863D-0289773ABB37}"/>
                </c:ext>
              </c:extLst>
            </c:dLbl>
            <c:dLbl>
              <c:idx val="4"/>
              <c:layout>
                <c:manualLayout>
                  <c:x val="-8.934246057989155E-2"/>
                  <c:y val="-9.843749394454393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8-8FDA-461A-863D-0289773ABB37}"/>
                </c:ext>
              </c:extLst>
            </c:dLbl>
            <c:dLbl>
              <c:idx val="5"/>
              <c:layout>
                <c:manualLayout>
                  <c:x val="2.3594110197721101E-2"/>
                  <c:y val="-0.12187499250276868"/>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7-8FDA-461A-863D-0289773ABB37}"/>
                </c:ext>
              </c:extLst>
            </c:dLbl>
            <c:dLbl>
              <c:idx val="6"/>
              <c:layout>
                <c:manualLayout>
                  <c:x val="0.11809752755653631"/>
                  <c:y val="-8.2031244953786608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B-8FDA-461A-863D-0289773ABB37}"/>
                </c:ext>
              </c:extLst>
            </c:dLbl>
            <c:dLbl>
              <c:idx val="7"/>
              <c:layout>
                <c:manualLayout>
                  <c:x val="8.9657106185378095E-3"/>
                  <c:y val="-9.843749394454393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5-8FDA-461A-863D-0289773ABB37}"/>
                </c:ext>
              </c:extLst>
            </c:dLbl>
            <c:dLbl>
              <c:idx val="8"/>
              <c:layout>
                <c:manualLayout>
                  <c:x val="7.2649818079855571E-2"/>
                  <c:y val="-7.4999995386319199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A-8FDA-461A-863D-0289773ABB37}"/>
                </c:ext>
              </c:extLst>
            </c:dLbl>
            <c:dLbl>
              <c:idx val="9"/>
              <c:layout>
                <c:manualLayout>
                  <c:x val="8.7875007528312565E-2"/>
                  <c:y val="-6.5624995963029301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4-8FDA-461A-863D-0289773ABB37}"/>
                </c:ext>
              </c:extLst>
            </c:dLbl>
            <c:dLbl>
              <c:idx val="10"/>
              <c:layout>
                <c:manualLayout>
                  <c:x val="0.10817203717361332"/>
                  <c:y val="-6.3281246107206812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3-8FDA-461A-863D-0289773ABB37}"/>
                </c:ext>
              </c:extLst>
            </c:dLbl>
            <c:dLbl>
              <c:idx val="11"/>
              <c:layout>
                <c:manualLayout>
                  <c:x val="8.097598616817453E-2"/>
                  <c:y val="-4.2187497404804541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2-8FDA-461A-863D-0289773ABB37}"/>
                </c:ext>
              </c:extLst>
            </c:dLbl>
            <c:dLbl>
              <c:idx val="12"/>
              <c:layout>
                <c:manualLayout>
                  <c:x val="7.3843281326138613E-2"/>
                  <c:y val="-2.1093748702402271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C-8FDA-461A-863D-0289773ABB37}"/>
                </c:ext>
              </c:extLst>
            </c:dLbl>
            <c:dLbl>
              <c:idx val="13"/>
              <c:layout>
                <c:manualLayout>
                  <c:x val="0.13100685079356278"/>
                  <c:y val="-7.265624553049671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D-8FDA-461A-863D-0289773ABB37}"/>
                </c:ext>
              </c:extLst>
            </c:dLbl>
            <c:dLbl>
              <c:idx val="14"/>
              <c:layout>
                <c:manualLayout>
                  <c:x val="6.3616425455842965E-2"/>
                  <c:y val="-5.6249996539739472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1D-30ED-475B-86B2-3D1C58B1EF88}"/>
                </c:ext>
              </c:extLst>
            </c:dLbl>
            <c:dLbl>
              <c:idx val="15"/>
              <c:layout>
                <c:manualLayout>
                  <c:x val="-5.3260263172333698E-2"/>
                  <c:y val="6.0937496251384338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1F-30ED-475B-86B2-3D1C58B1EF88}"/>
                </c:ext>
              </c:extLst>
            </c:dLbl>
            <c:dLbl>
              <c:idx val="16"/>
              <c:layout>
                <c:manualLayout>
                  <c:x val="-9.1726008796796835E-2"/>
                  <c:y val="6.5624995963029287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21-30ED-475B-86B2-3D1C58B1EF88}"/>
                </c:ext>
              </c:extLst>
            </c:dLbl>
            <c:dLbl>
              <c:idx val="17"/>
              <c:layout>
                <c:manualLayout>
                  <c:x val="-0.10208217108030618"/>
                  <c:y val="9.3749994232898547E-3"/>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23-30ED-475B-86B2-3D1C58B1EF88}"/>
                </c:ext>
              </c:extLst>
            </c:dLbl>
            <c:dLbl>
              <c:idx val="18"/>
              <c:layout>
                <c:manualLayout>
                  <c:x val="7.6931491248926384E-2"/>
                  <c:y val="-0.11484374293530125"/>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25-30ED-475B-86B2-3D1C58B1EF88}"/>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Sheet1!$A$2:$A$8</c:f>
              <c:strCache>
                <c:ptCount val="7"/>
                <c:pt idx="0">
                  <c:v>Harassment</c:v>
                </c:pt>
                <c:pt idx="1">
                  <c:v>Assault</c:v>
                </c:pt>
                <c:pt idx="2">
                  <c:v>Criminal mischief</c:v>
                </c:pt>
                <c:pt idx="3">
                  <c:v>Contempt of Court</c:v>
                </c:pt>
                <c:pt idx="4">
                  <c:v>Terroristic Threats</c:v>
                </c:pt>
                <c:pt idx="5">
                  <c:v>Cyber Harassment</c:v>
                </c:pt>
                <c:pt idx="6">
                  <c:v>Other</c:v>
                </c:pt>
              </c:strCache>
            </c:strRef>
          </c:cat>
          <c:val>
            <c:numRef>
              <c:f>Sheet1!$B$2:$B$8</c:f>
              <c:numCache>
                <c:formatCode>General</c:formatCode>
                <c:ptCount val="7"/>
                <c:pt idx="0">
                  <c:v>715</c:v>
                </c:pt>
                <c:pt idx="1">
                  <c:v>474</c:v>
                </c:pt>
                <c:pt idx="2">
                  <c:v>71</c:v>
                </c:pt>
                <c:pt idx="3">
                  <c:v>35</c:v>
                </c:pt>
                <c:pt idx="4" formatCode="#,##0">
                  <c:v>23</c:v>
                </c:pt>
                <c:pt idx="5">
                  <c:v>8</c:v>
                </c:pt>
                <c:pt idx="6">
                  <c:v>18</c:v>
                </c:pt>
              </c:numCache>
            </c:numRef>
          </c:val>
          <c:extLst>
            <c:ext xmlns:c16="http://schemas.microsoft.com/office/drawing/2014/chart" uri="{C3380CC4-5D6E-409C-BE32-E72D297353CC}">
              <c16:uniqueId val="{00000000-8FDA-461A-863D-0289773ABB37}"/>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8853552868140534E-2"/>
          <c:y val="0"/>
          <c:w val="0.88658944389763783"/>
          <c:h val="0.95991504921782422"/>
        </c:manualLayout>
      </c:layout>
      <c:barChart>
        <c:barDir val="bar"/>
        <c:grouping val="clustered"/>
        <c:varyColors val="0"/>
        <c:ser>
          <c:idx val="0"/>
          <c:order val="0"/>
          <c:tx>
            <c:strRef>
              <c:f>Sheet1!$B$1</c:f>
              <c:strCache>
                <c:ptCount val="1"/>
                <c:pt idx="0">
                  <c:v>Males Copy County</c:v>
                </c:pt>
              </c:strCache>
            </c:strRef>
          </c:tx>
          <c:spPr>
            <a:solidFill>
              <a:srgbClr val="FFFF00"/>
            </a:solidFill>
            <a:ln>
              <a:noFill/>
            </a:ln>
            <a:effectLst/>
          </c:spPr>
          <c:invertIfNegative val="0"/>
          <c:cat>
            <c:strRef>
              <c:f>Sheet1!$A$2:$A$22</c:f>
              <c:strCache>
                <c:ptCount val="21"/>
                <c:pt idx="0">
                  <c:v>Cumberland </c:v>
                </c:pt>
                <c:pt idx="1">
                  <c:v>Atlantic</c:v>
                </c:pt>
                <c:pt idx="2">
                  <c:v>Passaic</c:v>
                </c:pt>
                <c:pt idx="3">
                  <c:v>Essex </c:v>
                </c:pt>
                <c:pt idx="4">
                  <c:v>Cape May </c:v>
                </c:pt>
                <c:pt idx="5">
                  <c:v>Union</c:v>
                </c:pt>
                <c:pt idx="6">
                  <c:v>Camden </c:v>
                </c:pt>
                <c:pt idx="7">
                  <c:v>Hudson </c:v>
                </c:pt>
                <c:pt idx="8">
                  <c:v>Burlington</c:v>
                </c:pt>
                <c:pt idx="9">
                  <c:v>Mercer</c:v>
                </c:pt>
                <c:pt idx="10">
                  <c:v>Salem</c:v>
                </c:pt>
                <c:pt idx="11">
                  <c:v>Ocean</c:v>
                </c:pt>
                <c:pt idx="12">
                  <c:v>Middlesex</c:v>
                </c:pt>
                <c:pt idx="13">
                  <c:v>Gloucester </c:v>
                </c:pt>
                <c:pt idx="14">
                  <c:v>Warren</c:v>
                </c:pt>
                <c:pt idx="15">
                  <c:v>Sussex</c:v>
                </c:pt>
                <c:pt idx="16">
                  <c:v>Bergen</c:v>
                </c:pt>
                <c:pt idx="17">
                  <c:v>Monmouth</c:v>
                </c:pt>
                <c:pt idx="18">
                  <c:v>Hunterdon</c:v>
                </c:pt>
                <c:pt idx="19">
                  <c:v>Somerset</c:v>
                </c:pt>
                <c:pt idx="20">
                  <c:v>Morris</c:v>
                </c:pt>
              </c:strCache>
            </c:strRef>
          </c:cat>
          <c:val>
            <c:numRef>
              <c:f>Sheet1!$B$2:$B$22</c:f>
              <c:numCache>
                <c:formatCode>General</c:formatCode>
                <c:ptCount val="21"/>
                <c:pt idx="15">
                  <c:v>73782</c:v>
                </c:pt>
              </c:numCache>
            </c:numRef>
          </c:val>
          <c:extLst>
            <c:ext xmlns:c16="http://schemas.microsoft.com/office/drawing/2014/chart" uri="{C3380CC4-5D6E-409C-BE32-E72D297353CC}">
              <c16:uniqueId val="{00000000-05E2-409C-AA14-41D62EE07F63}"/>
            </c:ext>
          </c:extLst>
        </c:ser>
        <c:ser>
          <c:idx val="1"/>
          <c:order val="1"/>
          <c:tx>
            <c:strRef>
              <c:f>Sheet1!$C$1</c:f>
              <c:strCache>
                <c:ptCount val="1"/>
                <c:pt idx="0">
                  <c:v>Males</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Cumberland </c:v>
                </c:pt>
                <c:pt idx="1">
                  <c:v>Atlantic</c:v>
                </c:pt>
                <c:pt idx="2">
                  <c:v>Passaic</c:v>
                </c:pt>
                <c:pt idx="3">
                  <c:v>Essex </c:v>
                </c:pt>
                <c:pt idx="4">
                  <c:v>Cape May </c:v>
                </c:pt>
                <c:pt idx="5">
                  <c:v>Union</c:v>
                </c:pt>
                <c:pt idx="6">
                  <c:v>Camden </c:v>
                </c:pt>
                <c:pt idx="7">
                  <c:v>Hudson </c:v>
                </c:pt>
                <c:pt idx="8">
                  <c:v>Burlington</c:v>
                </c:pt>
                <c:pt idx="9">
                  <c:v>Mercer</c:v>
                </c:pt>
                <c:pt idx="10">
                  <c:v>Salem</c:v>
                </c:pt>
                <c:pt idx="11">
                  <c:v>Ocean</c:v>
                </c:pt>
                <c:pt idx="12">
                  <c:v>Middlesex</c:v>
                </c:pt>
                <c:pt idx="13">
                  <c:v>Gloucester </c:v>
                </c:pt>
                <c:pt idx="14">
                  <c:v>Warren</c:v>
                </c:pt>
                <c:pt idx="15">
                  <c:v>Sussex</c:v>
                </c:pt>
                <c:pt idx="16">
                  <c:v>Bergen</c:v>
                </c:pt>
                <c:pt idx="17">
                  <c:v>Monmouth</c:v>
                </c:pt>
                <c:pt idx="18">
                  <c:v>Hunterdon</c:v>
                </c:pt>
                <c:pt idx="19">
                  <c:v>Somerset</c:v>
                </c:pt>
                <c:pt idx="20">
                  <c:v>Morris</c:v>
                </c:pt>
              </c:strCache>
            </c:strRef>
          </c:cat>
          <c:val>
            <c:numRef>
              <c:f>Sheet1!$C$2:$C$22</c:f>
              <c:numCache>
                <c:formatCode>"$"#,##0_);[Red]\("$"#,##0\)</c:formatCode>
                <c:ptCount val="21"/>
                <c:pt idx="0">
                  <c:v>48475</c:v>
                </c:pt>
                <c:pt idx="1">
                  <c:v>50804</c:v>
                </c:pt>
                <c:pt idx="2">
                  <c:v>51381</c:v>
                </c:pt>
                <c:pt idx="3">
                  <c:v>55151</c:v>
                </c:pt>
                <c:pt idx="4">
                  <c:v>55444</c:v>
                </c:pt>
                <c:pt idx="5">
                  <c:v>57069</c:v>
                </c:pt>
                <c:pt idx="6">
                  <c:v>57290</c:v>
                </c:pt>
                <c:pt idx="7">
                  <c:v>61826</c:v>
                </c:pt>
                <c:pt idx="8">
                  <c:v>65618</c:v>
                </c:pt>
                <c:pt idx="9">
                  <c:v>65744</c:v>
                </c:pt>
                <c:pt idx="10">
                  <c:v>68365</c:v>
                </c:pt>
                <c:pt idx="11">
                  <c:v>69262</c:v>
                </c:pt>
                <c:pt idx="12" formatCode="_(&quot;$&quot;* #,##0_);_(&quot;$&quot;* \(#,##0\);_(&quot;$&quot;* &quot;-&quot;??_);_(@_)">
                  <c:v>70126</c:v>
                </c:pt>
                <c:pt idx="13">
                  <c:v>70376</c:v>
                </c:pt>
                <c:pt idx="14">
                  <c:v>71622</c:v>
                </c:pt>
                <c:pt idx="15">
                  <c:v>73782</c:v>
                </c:pt>
                <c:pt idx="16">
                  <c:v>78131</c:v>
                </c:pt>
                <c:pt idx="17">
                  <c:v>85136</c:v>
                </c:pt>
                <c:pt idx="18">
                  <c:v>85139</c:v>
                </c:pt>
                <c:pt idx="19">
                  <c:v>90100</c:v>
                </c:pt>
                <c:pt idx="20">
                  <c:v>91140</c:v>
                </c:pt>
              </c:numCache>
            </c:numRef>
          </c:val>
          <c:extLst>
            <c:ext xmlns:c16="http://schemas.microsoft.com/office/drawing/2014/chart" uri="{C3380CC4-5D6E-409C-BE32-E72D297353CC}">
              <c16:uniqueId val="{00000001-05E2-409C-AA14-41D62EE07F63}"/>
            </c:ext>
          </c:extLst>
        </c:ser>
        <c:ser>
          <c:idx val="2"/>
          <c:order val="2"/>
          <c:tx>
            <c:strRef>
              <c:f>Sheet1!$D$1</c:f>
              <c:strCache>
                <c:ptCount val="1"/>
                <c:pt idx="0">
                  <c:v>Females</c:v>
                </c:pt>
              </c:strCache>
            </c:strRef>
          </c:tx>
          <c:spPr>
            <a:solidFill>
              <a:schemeClr val="bg1">
                <a:lumMod val="75000"/>
              </a:schemeClr>
            </a:solidFill>
            <a:ln>
              <a:noFill/>
            </a:ln>
            <a:effectLst/>
          </c:spPr>
          <c:invertIfNegative val="0"/>
          <c:dLbls>
            <c:dLbl>
              <c:idx val="3"/>
              <c:layout>
                <c:manualLayout>
                  <c:x val="0"/>
                  <c:y val="-2.26664327443230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D20D-46E6-A9E5-0C05D2081AAC}"/>
                </c:ext>
              </c:extLst>
            </c:dLbl>
            <c:dLbl>
              <c:idx val="20"/>
              <c:layout>
                <c:manualLayout>
                  <c:x val="-1.0407727330808165E-16"/>
                  <c:y val="-2.2666432744321442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D20D-46E6-A9E5-0C05D2081AAC}"/>
                </c:ext>
              </c:extLst>
            </c:dLbl>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Cumberland </c:v>
                </c:pt>
                <c:pt idx="1">
                  <c:v>Atlantic</c:v>
                </c:pt>
                <c:pt idx="2">
                  <c:v>Passaic</c:v>
                </c:pt>
                <c:pt idx="3">
                  <c:v>Essex </c:v>
                </c:pt>
                <c:pt idx="4">
                  <c:v>Cape May </c:v>
                </c:pt>
                <c:pt idx="5">
                  <c:v>Union</c:v>
                </c:pt>
                <c:pt idx="6">
                  <c:v>Camden </c:v>
                </c:pt>
                <c:pt idx="7">
                  <c:v>Hudson </c:v>
                </c:pt>
                <c:pt idx="8">
                  <c:v>Burlington</c:v>
                </c:pt>
                <c:pt idx="9">
                  <c:v>Mercer</c:v>
                </c:pt>
                <c:pt idx="10">
                  <c:v>Salem</c:v>
                </c:pt>
                <c:pt idx="11">
                  <c:v>Ocean</c:v>
                </c:pt>
                <c:pt idx="12">
                  <c:v>Middlesex</c:v>
                </c:pt>
                <c:pt idx="13">
                  <c:v>Gloucester </c:v>
                </c:pt>
                <c:pt idx="14">
                  <c:v>Warren</c:v>
                </c:pt>
                <c:pt idx="15">
                  <c:v>Sussex</c:v>
                </c:pt>
                <c:pt idx="16">
                  <c:v>Bergen</c:v>
                </c:pt>
                <c:pt idx="17">
                  <c:v>Monmouth</c:v>
                </c:pt>
                <c:pt idx="18">
                  <c:v>Hunterdon</c:v>
                </c:pt>
                <c:pt idx="19">
                  <c:v>Somerset</c:v>
                </c:pt>
                <c:pt idx="20">
                  <c:v>Morris</c:v>
                </c:pt>
              </c:strCache>
            </c:strRef>
          </c:cat>
          <c:val>
            <c:numRef>
              <c:f>Sheet1!$D$2:$D$22</c:f>
              <c:numCache>
                <c:formatCode>"$"#,##0_);[Red]\("$"#,##0\)</c:formatCode>
                <c:ptCount val="21"/>
                <c:pt idx="0">
                  <c:v>37240</c:v>
                </c:pt>
                <c:pt idx="1">
                  <c:v>42462</c:v>
                </c:pt>
                <c:pt idx="2">
                  <c:v>44029</c:v>
                </c:pt>
                <c:pt idx="3">
                  <c:v>49475</c:v>
                </c:pt>
                <c:pt idx="4">
                  <c:v>56062</c:v>
                </c:pt>
                <c:pt idx="5">
                  <c:v>50585</c:v>
                </c:pt>
                <c:pt idx="6">
                  <c:v>51083</c:v>
                </c:pt>
                <c:pt idx="7">
                  <c:v>53860</c:v>
                </c:pt>
                <c:pt idx="8">
                  <c:v>56292</c:v>
                </c:pt>
                <c:pt idx="9">
                  <c:v>53136</c:v>
                </c:pt>
                <c:pt idx="10">
                  <c:v>40948</c:v>
                </c:pt>
                <c:pt idx="11">
                  <c:v>50334</c:v>
                </c:pt>
                <c:pt idx="12" formatCode="_(&quot;$&quot;* #,##0_);_(&quot;$&quot;* \(#,##0\);_(&quot;$&quot;* &quot;-&quot;??_);_(@_)">
                  <c:v>54272</c:v>
                </c:pt>
                <c:pt idx="13">
                  <c:v>52376</c:v>
                </c:pt>
                <c:pt idx="14">
                  <c:v>54780</c:v>
                </c:pt>
                <c:pt idx="15">
                  <c:v>57163</c:v>
                </c:pt>
                <c:pt idx="16">
                  <c:v>64035</c:v>
                </c:pt>
                <c:pt idx="17">
                  <c:v>55707</c:v>
                </c:pt>
                <c:pt idx="18">
                  <c:v>64846</c:v>
                </c:pt>
                <c:pt idx="19">
                  <c:v>65402</c:v>
                </c:pt>
                <c:pt idx="20">
                  <c:v>67965</c:v>
                </c:pt>
              </c:numCache>
            </c:numRef>
          </c:val>
          <c:extLst>
            <c:ext xmlns:c16="http://schemas.microsoft.com/office/drawing/2014/chart" uri="{C3380CC4-5D6E-409C-BE32-E72D297353CC}">
              <c16:uniqueId val="{00000000-18E5-4B78-A160-1AF82D68EB77}"/>
            </c:ext>
          </c:extLst>
        </c:ser>
        <c:ser>
          <c:idx val="3"/>
          <c:order val="3"/>
          <c:tx>
            <c:strRef>
              <c:f>Sheet1!$E$1</c:f>
              <c:strCache>
                <c:ptCount val="1"/>
                <c:pt idx="0">
                  <c:v>Females Copy County</c:v>
                </c:pt>
              </c:strCache>
            </c:strRef>
          </c:tx>
          <c:spPr>
            <a:solidFill>
              <a:srgbClr val="FFFF00"/>
            </a:solidFill>
            <a:ln>
              <a:noFill/>
            </a:ln>
            <a:effectLst/>
          </c:spPr>
          <c:invertIfNegative val="0"/>
          <c:cat>
            <c:strRef>
              <c:f>Sheet1!$A$2:$A$22</c:f>
              <c:strCache>
                <c:ptCount val="21"/>
                <c:pt idx="0">
                  <c:v>Cumberland </c:v>
                </c:pt>
                <c:pt idx="1">
                  <c:v>Atlantic</c:v>
                </c:pt>
                <c:pt idx="2">
                  <c:v>Passaic</c:v>
                </c:pt>
                <c:pt idx="3">
                  <c:v>Essex </c:v>
                </c:pt>
                <c:pt idx="4">
                  <c:v>Cape May </c:v>
                </c:pt>
                <c:pt idx="5">
                  <c:v>Union</c:v>
                </c:pt>
                <c:pt idx="6">
                  <c:v>Camden </c:v>
                </c:pt>
                <c:pt idx="7">
                  <c:v>Hudson </c:v>
                </c:pt>
                <c:pt idx="8">
                  <c:v>Burlington</c:v>
                </c:pt>
                <c:pt idx="9">
                  <c:v>Mercer</c:v>
                </c:pt>
                <c:pt idx="10">
                  <c:v>Salem</c:v>
                </c:pt>
                <c:pt idx="11">
                  <c:v>Ocean</c:v>
                </c:pt>
                <c:pt idx="12">
                  <c:v>Middlesex</c:v>
                </c:pt>
                <c:pt idx="13">
                  <c:v>Gloucester </c:v>
                </c:pt>
                <c:pt idx="14">
                  <c:v>Warren</c:v>
                </c:pt>
                <c:pt idx="15">
                  <c:v>Sussex</c:v>
                </c:pt>
                <c:pt idx="16">
                  <c:v>Bergen</c:v>
                </c:pt>
                <c:pt idx="17">
                  <c:v>Monmouth</c:v>
                </c:pt>
                <c:pt idx="18">
                  <c:v>Hunterdon</c:v>
                </c:pt>
                <c:pt idx="19">
                  <c:v>Somerset</c:v>
                </c:pt>
                <c:pt idx="20">
                  <c:v>Morris</c:v>
                </c:pt>
              </c:strCache>
            </c:strRef>
          </c:cat>
          <c:val>
            <c:numRef>
              <c:f>Sheet1!$E$2:$E$22</c:f>
              <c:numCache>
                <c:formatCode>General</c:formatCode>
                <c:ptCount val="21"/>
                <c:pt idx="15">
                  <c:v>57163</c:v>
                </c:pt>
              </c:numCache>
            </c:numRef>
          </c:val>
          <c:extLst>
            <c:ext xmlns:c16="http://schemas.microsoft.com/office/drawing/2014/chart" uri="{C3380CC4-5D6E-409C-BE32-E72D297353CC}">
              <c16:uniqueId val="{00000001-18E5-4B78-A160-1AF82D68EB77}"/>
            </c:ext>
          </c:extLst>
        </c:ser>
        <c:dLbls>
          <c:showLegendKey val="0"/>
          <c:showVal val="0"/>
          <c:showCatName val="0"/>
          <c:showSerName val="0"/>
          <c:showPercent val="0"/>
          <c:showBubbleSize val="0"/>
        </c:dLbls>
        <c:gapWidth val="0"/>
        <c:overlap val="-26"/>
        <c:axId val="378091760"/>
        <c:axId val="378092152"/>
      </c:barChart>
      <c:catAx>
        <c:axId val="37809176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8092152"/>
        <c:crosses val="autoZero"/>
        <c:auto val="1"/>
        <c:lblAlgn val="ctr"/>
        <c:lblOffset val="100"/>
        <c:noMultiLvlLbl val="0"/>
      </c:catAx>
      <c:valAx>
        <c:axId val="378092152"/>
        <c:scaling>
          <c:orientation val="minMax"/>
        </c:scaling>
        <c:delete val="1"/>
        <c:axPos val="b"/>
        <c:numFmt formatCode="General" sourceLinked="1"/>
        <c:majorTickMark val="none"/>
        <c:minorTickMark val="none"/>
        <c:tickLblPos val="nextTo"/>
        <c:crossAx val="378091760"/>
        <c:crosses val="autoZero"/>
        <c:crossBetween val="between"/>
      </c:valAx>
      <c:spPr>
        <a:noFill/>
        <a:ln>
          <a:noFill/>
        </a:ln>
        <a:effectLst/>
      </c:spPr>
    </c:plotArea>
    <c:legend>
      <c:legendPos val="b"/>
      <c:legendEntry>
        <c:idx val="0"/>
        <c:delete val="1"/>
      </c:legendEntry>
      <c:legendEntry>
        <c:idx val="3"/>
        <c:delete val="1"/>
      </c:legendEntry>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4471982108715501E-2"/>
          <c:y val="6.6885722930692157E-2"/>
          <c:w val="0.90998286138149154"/>
          <c:h val="0.82810590063910949"/>
        </c:manualLayout>
      </c:layout>
      <c:lineChart>
        <c:grouping val="standard"/>
        <c:varyColors val="0"/>
        <c:ser>
          <c:idx val="0"/>
          <c:order val="0"/>
          <c:tx>
            <c:strRef>
              <c:f>Sheet1!$B$1</c:f>
              <c:strCache>
                <c:ptCount val="1"/>
                <c:pt idx="0">
                  <c:v>Males</c:v>
                </c:pt>
              </c:strCache>
            </c:strRef>
          </c:tx>
          <c:spPr>
            <a:ln w="28575" cap="rnd">
              <a:solidFill>
                <a:srgbClr val="C00000"/>
              </a:solidFill>
              <a:round/>
            </a:ln>
            <a:effectLst/>
          </c:spPr>
          <c:marker>
            <c:symbol val="squar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2015</c:v>
                </c:pt>
                <c:pt idx="1">
                  <c:v>2016</c:v>
                </c:pt>
                <c:pt idx="2">
                  <c:v>2017</c:v>
                </c:pt>
                <c:pt idx="3">
                  <c:v>2018</c:v>
                </c:pt>
                <c:pt idx="4">
                  <c:v>2019</c:v>
                </c:pt>
              </c:numCache>
            </c:numRef>
          </c:cat>
          <c:val>
            <c:numRef>
              <c:f>Sheet1!$B$2:$B$6</c:f>
              <c:numCache>
                <c:formatCode>_("$"* #,##0_);_("$"* \(#,##0\);_("$"* "-"??_);_(@_)</c:formatCode>
                <c:ptCount val="5"/>
                <c:pt idx="0">
                  <c:v>66786</c:v>
                </c:pt>
                <c:pt idx="1">
                  <c:v>68415</c:v>
                </c:pt>
                <c:pt idx="2">
                  <c:v>71145</c:v>
                </c:pt>
                <c:pt idx="3">
                  <c:v>70453</c:v>
                </c:pt>
                <c:pt idx="4">
                  <c:v>73782</c:v>
                </c:pt>
              </c:numCache>
            </c:numRef>
          </c:val>
          <c:smooth val="0"/>
          <c:extLst>
            <c:ext xmlns:c16="http://schemas.microsoft.com/office/drawing/2014/chart" uri="{C3380CC4-5D6E-409C-BE32-E72D297353CC}">
              <c16:uniqueId val="{00000000-CE1F-400C-B9F0-66EC5CBFF71B}"/>
            </c:ext>
          </c:extLst>
        </c:ser>
        <c:ser>
          <c:idx val="1"/>
          <c:order val="1"/>
          <c:tx>
            <c:strRef>
              <c:f>Sheet1!$C$1</c:f>
              <c:strCache>
                <c:ptCount val="1"/>
                <c:pt idx="0">
                  <c:v>Females</c:v>
                </c:pt>
              </c:strCache>
            </c:strRef>
          </c:tx>
          <c:spPr>
            <a:ln w="28575" cap="rnd">
              <a:solidFill>
                <a:schemeClr val="bg1">
                  <a:lumMod val="75000"/>
                </a:schemeClr>
              </a:solidFill>
              <a:round/>
            </a:ln>
            <a:effectLst/>
          </c:spPr>
          <c:marker>
            <c:symbol val="circle"/>
            <c:size val="5"/>
            <c:spPr>
              <a:solidFill>
                <a:schemeClr val="bg1">
                  <a:lumMod val="75000"/>
                </a:schemeClr>
              </a:solidFill>
              <a:ln w="9525">
                <a:solidFill>
                  <a:schemeClr val="bg1">
                    <a:lumMod val="75000"/>
                  </a:schemeClr>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2015</c:v>
                </c:pt>
                <c:pt idx="1">
                  <c:v>2016</c:v>
                </c:pt>
                <c:pt idx="2">
                  <c:v>2017</c:v>
                </c:pt>
                <c:pt idx="3">
                  <c:v>2018</c:v>
                </c:pt>
                <c:pt idx="4">
                  <c:v>2019</c:v>
                </c:pt>
              </c:numCache>
            </c:numRef>
          </c:cat>
          <c:val>
            <c:numRef>
              <c:f>Sheet1!$C$2:$C$6</c:f>
              <c:numCache>
                <c:formatCode>_("$"* #,##0_);_("$"* \(#,##0\);_("$"* "-"??_);_(@_)</c:formatCode>
                <c:ptCount val="5"/>
                <c:pt idx="0">
                  <c:v>52082</c:v>
                </c:pt>
                <c:pt idx="1">
                  <c:v>53466</c:v>
                </c:pt>
                <c:pt idx="2">
                  <c:v>51180</c:v>
                </c:pt>
                <c:pt idx="3">
                  <c:v>52243</c:v>
                </c:pt>
                <c:pt idx="4">
                  <c:v>57163</c:v>
                </c:pt>
              </c:numCache>
            </c:numRef>
          </c:val>
          <c:smooth val="0"/>
          <c:extLst>
            <c:ext xmlns:c16="http://schemas.microsoft.com/office/drawing/2014/chart" uri="{C3380CC4-5D6E-409C-BE32-E72D297353CC}">
              <c16:uniqueId val="{00000001-CE1F-400C-B9F0-66EC5CBFF71B}"/>
            </c:ext>
          </c:extLst>
        </c:ser>
        <c:dLbls>
          <c:showLegendKey val="0"/>
          <c:showVal val="0"/>
          <c:showCatName val="0"/>
          <c:showSerName val="0"/>
          <c:showPercent val="0"/>
          <c:showBubbleSize val="0"/>
        </c:dLbls>
        <c:marker val="1"/>
        <c:smooth val="0"/>
        <c:axId val="379073432"/>
        <c:axId val="379073824"/>
      </c:lineChart>
      <c:catAx>
        <c:axId val="37907343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79073824"/>
        <c:crosses val="autoZero"/>
        <c:auto val="1"/>
        <c:lblAlgn val="ctr"/>
        <c:lblOffset val="100"/>
        <c:noMultiLvlLbl val="0"/>
      </c:catAx>
      <c:valAx>
        <c:axId val="379073824"/>
        <c:scaling>
          <c:orientation val="minMax"/>
        </c:scaling>
        <c:delete val="0"/>
        <c:axPos val="l"/>
        <c:majorGridlines>
          <c:spPr>
            <a:ln w="9525" cap="flat" cmpd="sng" algn="ctr">
              <a:solidFill>
                <a:schemeClr val="tx1">
                  <a:lumMod val="15000"/>
                  <a:lumOff val="85000"/>
                </a:schemeClr>
              </a:solidFill>
              <a:round/>
            </a:ln>
            <a:effectLst/>
          </c:spPr>
        </c:majorGridlines>
        <c:numFmt formatCode="_(&quot;$&quot;* #,##0_);_(&quot;$&quot;* \(#,##0\);_(&quot;$&quot;* &quot;-&quot;??_);_(@_)"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79073432"/>
        <c:crosses val="autoZero"/>
        <c:crossBetween val="between"/>
      </c:valAx>
      <c:spPr>
        <a:noFill/>
        <a:ln>
          <a:noFill/>
        </a:ln>
        <a:effectLst/>
      </c:spPr>
    </c:plotArea>
    <c:legend>
      <c:legendPos val="b"/>
      <c:layout>
        <c:manualLayout>
          <c:xMode val="edge"/>
          <c:yMode val="edge"/>
          <c:x val="0.76115451217919061"/>
          <c:y val="5.052700751033058E-3"/>
          <c:w val="0.17647736293611843"/>
          <c:h val="3.4743709777462689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 enrolled 2019-2020</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Sussex</c:v>
                </c:pt>
                <c:pt idx="2">
                  <c:v>Cape May</c:v>
                </c:pt>
                <c:pt idx="3">
                  <c:v>Warren</c:v>
                </c:pt>
                <c:pt idx="4">
                  <c:v>Hunterdon</c:v>
                </c:pt>
                <c:pt idx="5">
                  <c:v>Cumberland</c:v>
                </c:pt>
                <c:pt idx="6">
                  <c:v>Gloucester</c:v>
                </c:pt>
                <c:pt idx="7">
                  <c:v>Somerset</c:v>
                </c:pt>
                <c:pt idx="8">
                  <c:v>Mercer</c:v>
                </c:pt>
                <c:pt idx="9">
                  <c:v>Burlington</c:v>
                </c:pt>
                <c:pt idx="10">
                  <c:v>Atlantic</c:v>
                </c:pt>
                <c:pt idx="11">
                  <c:v>Morris</c:v>
                </c:pt>
                <c:pt idx="12">
                  <c:v>Camden</c:v>
                </c:pt>
                <c:pt idx="13">
                  <c:v>Hudson</c:v>
                </c:pt>
                <c:pt idx="14">
                  <c:v>Ocean</c:v>
                </c:pt>
                <c:pt idx="15">
                  <c:v>Bergen</c:v>
                </c:pt>
                <c:pt idx="16">
                  <c:v>Monmouth</c:v>
                </c:pt>
                <c:pt idx="17">
                  <c:v>Passaic</c:v>
                </c:pt>
                <c:pt idx="18">
                  <c:v>Essex</c:v>
                </c:pt>
                <c:pt idx="19">
                  <c:v>Union</c:v>
                </c:pt>
                <c:pt idx="20">
                  <c:v>Middlesex</c:v>
                </c:pt>
              </c:strCache>
            </c:strRef>
          </c:cat>
          <c:val>
            <c:numRef>
              <c:f>Sheet1!$B$2:$B$22</c:f>
              <c:numCache>
                <c:formatCode>General</c:formatCode>
                <c:ptCount val="21"/>
                <c:pt idx="0">
                  <c:v>25</c:v>
                </c:pt>
                <c:pt idx="2">
                  <c:v>47</c:v>
                </c:pt>
                <c:pt idx="3">
                  <c:v>51</c:v>
                </c:pt>
                <c:pt idx="4">
                  <c:v>80</c:v>
                </c:pt>
                <c:pt idx="5">
                  <c:v>105</c:v>
                </c:pt>
                <c:pt idx="6">
                  <c:v>110</c:v>
                </c:pt>
                <c:pt idx="7">
                  <c:v>139</c:v>
                </c:pt>
                <c:pt idx="8">
                  <c:v>144</c:v>
                </c:pt>
                <c:pt idx="9">
                  <c:v>169</c:v>
                </c:pt>
                <c:pt idx="10">
                  <c:v>174</c:v>
                </c:pt>
                <c:pt idx="11">
                  <c:v>180</c:v>
                </c:pt>
                <c:pt idx="12">
                  <c:v>182</c:v>
                </c:pt>
                <c:pt idx="13">
                  <c:v>203</c:v>
                </c:pt>
                <c:pt idx="14">
                  <c:v>260</c:v>
                </c:pt>
                <c:pt idx="15">
                  <c:v>271</c:v>
                </c:pt>
                <c:pt idx="16">
                  <c:v>275</c:v>
                </c:pt>
                <c:pt idx="17">
                  <c:v>297</c:v>
                </c:pt>
                <c:pt idx="18">
                  <c:v>304</c:v>
                </c:pt>
                <c:pt idx="19">
                  <c:v>323</c:v>
                </c:pt>
                <c:pt idx="20">
                  <c:v>454</c:v>
                </c:pt>
              </c:numCache>
            </c:numRef>
          </c:val>
          <c:extLst>
            <c:ext xmlns:c16="http://schemas.microsoft.com/office/drawing/2014/chart" uri="{C3380CC4-5D6E-409C-BE32-E72D297353CC}">
              <c16:uniqueId val="{00000000-5B0B-4DAF-BD31-BD4A36E8B26A}"/>
            </c:ext>
          </c:extLst>
        </c:ser>
        <c:ser>
          <c:idx val="1"/>
          <c:order val="1"/>
          <c:tx>
            <c:strRef>
              <c:f>Sheet1!$C$1</c:f>
              <c:strCache>
                <c:ptCount val="1"/>
                <c:pt idx="0">
                  <c:v>County</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Sussex</c:v>
                </c:pt>
                <c:pt idx="2">
                  <c:v>Cape May</c:v>
                </c:pt>
                <c:pt idx="3">
                  <c:v>Warren</c:v>
                </c:pt>
                <c:pt idx="4">
                  <c:v>Hunterdon</c:v>
                </c:pt>
                <c:pt idx="5">
                  <c:v>Cumberland</c:v>
                </c:pt>
                <c:pt idx="6">
                  <c:v>Gloucester</c:v>
                </c:pt>
                <c:pt idx="7">
                  <c:v>Somerset</c:v>
                </c:pt>
                <c:pt idx="8">
                  <c:v>Mercer</c:v>
                </c:pt>
                <c:pt idx="9">
                  <c:v>Burlington</c:v>
                </c:pt>
                <c:pt idx="10">
                  <c:v>Atlantic</c:v>
                </c:pt>
                <c:pt idx="11">
                  <c:v>Morris</c:v>
                </c:pt>
                <c:pt idx="12">
                  <c:v>Camden</c:v>
                </c:pt>
                <c:pt idx="13">
                  <c:v>Hudson</c:v>
                </c:pt>
                <c:pt idx="14">
                  <c:v>Ocean</c:v>
                </c:pt>
                <c:pt idx="15">
                  <c:v>Bergen</c:v>
                </c:pt>
                <c:pt idx="16">
                  <c:v>Monmouth</c:v>
                </c:pt>
                <c:pt idx="17">
                  <c:v>Passaic</c:v>
                </c:pt>
                <c:pt idx="18">
                  <c:v>Essex</c:v>
                </c:pt>
                <c:pt idx="19">
                  <c:v>Union</c:v>
                </c:pt>
                <c:pt idx="20">
                  <c:v>Middlesex</c:v>
                </c:pt>
              </c:strCache>
            </c:strRef>
          </c:cat>
          <c:val>
            <c:numRef>
              <c:f>Sheet1!$C$2:$C$22</c:f>
              <c:numCache>
                <c:formatCode>General</c:formatCode>
                <c:ptCount val="21"/>
                <c:pt idx="1">
                  <c:v>39</c:v>
                </c:pt>
              </c:numCache>
            </c:numRef>
          </c:val>
          <c:extLst>
            <c:ext xmlns:c16="http://schemas.microsoft.com/office/drawing/2014/chart" uri="{C3380CC4-5D6E-409C-BE32-E72D297353CC}">
              <c16:uniqueId val="{00000001-5B0B-4DAF-BD31-BD4A36E8B26A}"/>
            </c:ext>
          </c:extLst>
        </c:ser>
        <c:dLbls>
          <c:showLegendKey val="0"/>
          <c:showVal val="0"/>
          <c:showCatName val="0"/>
          <c:showSerName val="0"/>
          <c:showPercent val="0"/>
          <c:showBubbleSize val="0"/>
        </c:dLbls>
        <c:gapWidth val="219"/>
        <c:overlap val="-27"/>
        <c:axId val="382906824"/>
        <c:axId val="382907216"/>
      </c:barChart>
      <c:catAx>
        <c:axId val="38290682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907216"/>
        <c:crosses val="autoZero"/>
        <c:auto val="1"/>
        <c:lblAlgn val="ctr"/>
        <c:lblOffset val="100"/>
        <c:noMultiLvlLbl val="0"/>
      </c:catAx>
      <c:valAx>
        <c:axId val="38290721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90682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 deaths</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2015</c:v>
                </c:pt>
                <c:pt idx="1">
                  <c:v>2016</c:v>
                </c:pt>
                <c:pt idx="2">
                  <c:v>2017</c:v>
                </c:pt>
                <c:pt idx="3">
                  <c:v>2018</c:v>
                </c:pt>
                <c:pt idx="4">
                  <c:v>2019</c:v>
                </c:pt>
              </c:numCache>
            </c:numRef>
          </c:cat>
          <c:val>
            <c:numRef>
              <c:f>Sheet1!$B$2:$B$6</c:f>
              <c:numCache>
                <c:formatCode>General</c:formatCode>
                <c:ptCount val="5"/>
                <c:pt idx="0">
                  <c:v>25</c:v>
                </c:pt>
                <c:pt idx="1">
                  <c:v>36</c:v>
                </c:pt>
                <c:pt idx="2">
                  <c:v>36</c:v>
                </c:pt>
                <c:pt idx="3">
                  <c:v>34</c:v>
                </c:pt>
                <c:pt idx="4">
                  <c:v>41</c:v>
                </c:pt>
              </c:numCache>
            </c:numRef>
          </c:val>
          <c:smooth val="0"/>
          <c:extLst>
            <c:ext xmlns:c16="http://schemas.microsoft.com/office/drawing/2014/chart" uri="{C3380CC4-5D6E-409C-BE32-E72D297353CC}">
              <c16:uniqueId val="{00000000-EFD2-4CDE-9649-FC6E4AC0CB44}"/>
            </c:ext>
          </c:extLst>
        </c:ser>
        <c:dLbls>
          <c:showLegendKey val="0"/>
          <c:showVal val="0"/>
          <c:showCatName val="0"/>
          <c:showSerName val="0"/>
          <c:showPercent val="0"/>
          <c:showBubbleSize val="0"/>
        </c:dLbls>
        <c:marker val="1"/>
        <c:smooth val="0"/>
        <c:axId val="380651616"/>
        <c:axId val="380652008"/>
      </c:lineChart>
      <c:catAx>
        <c:axId val="38065161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80652008"/>
        <c:crosses val="autoZero"/>
        <c:auto val="1"/>
        <c:lblAlgn val="ctr"/>
        <c:lblOffset val="100"/>
        <c:noMultiLvlLbl val="0"/>
      </c:catAx>
      <c:valAx>
        <c:axId val="380652008"/>
        <c:scaling>
          <c:orientation val="minMax"/>
        </c:scaling>
        <c:delete val="1"/>
        <c:axPos val="l"/>
        <c:numFmt formatCode="General" sourceLinked="1"/>
        <c:majorTickMark val="none"/>
        <c:minorTickMark val="none"/>
        <c:tickLblPos val="nextTo"/>
        <c:crossAx val="38065161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5221435928103926E-2"/>
          <c:y val="4.2078842055059962E-2"/>
          <c:w val="0.90608126515831089"/>
          <c:h val="0.84531184453137953"/>
        </c:manualLayout>
      </c:layout>
      <c:barChart>
        <c:barDir val="bar"/>
        <c:grouping val="clustered"/>
        <c:varyColors val="0"/>
        <c:ser>
          <c:idx val="0"/>
          <c:order val="0"/>
          <c:tx>
            <c:strRef>
              <c:f>Sheet1!$B$1</c:f>
              <c:strCache>
                <c:ptCount val="1"/>
                <c:pt idx="0">
                  <c:v>% change</c:v>
                </c:pt>
              </c:strCache>
            </c:strRef>
          </c:tx>
          <c:spPr>
            <a:solidFill>
              <a:srgbClr val="C00000"/>
            </a:solidFill>
            <a:ln>
              <a:noFill/>
            </a:ln>
            <a:effectLst/>
          </c:spPr>
          <c:invertIfNegative val="0"/>
          <c:dLbls>
            <c:dLbl>
              <c:idx val="0"/>
              <c:layout>
                <c:manualLayout>
                  <c:x val="0"/>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F556-4113-9208-D0A7408EF1DC}"/>
                </c:ext>
              </c:extLst>
            </c:dLbl>
            <c:numFmt formatCode="0.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Cape May</c:v>
                </c:pt>
                <c:pt idx="2">
                  <c:v>Sussex</c:v>
                </c:pt>
                <c:pt idx="3">
                  <c:v>Essex</c:v>
                </c:pt>
                <c:pt idx="4">
                  <c:v>Bergen</c:v>
                </c:pt>
                <c:pt idx="5">
                  <c:v>Union</c:v>
                </c:pt>
                <c:pt idx="6">
                  <c:v>Camden</c:v>
                </c:pt>
                <c:pt idx="7">
                  <c:v>Burlington</c:v>
                </c:pt>
                <c:pt idx="8">
                  <c:v>Hudson</c:v>
                </c:pt>
                <c:pt idx="9">
                  <c:v>Middlesex</c:v>
                </c:pt>
                <c:pt idx="10">
                  <c:v>Morris</c:v>
                </c:pt>
                <c:pt idx="11">
                  <c:v>Gloucester</c:v>
                </c:pt>
                <c:pt idx="12">
                  <c:v>Atlantic</c:v>
                </c:pt>
                <c:pt idx="13">
                  <c:v>Somerset</c:v>
                </c:pt>
                <c:pt idx="14">
                  <c:v>Passaic</c:v>
                </c:pt>
                <c:pt idx="15">
                  <c:v>Ocean</c:v>
                </c:pt>
                <c:pt idx="16">
                  <c:v>Monmouth</c:v>
                </c:pt>
                <c:pt idx="17">
                  <c:v>Mercer</c:v>
                </c:pt>
                <c:pt idx="18">
                  <c:v>Cumberland</c:v>
                </c:pt>
                <c:pt idx="19">
                  <c:v>Hunterdon</c:v>
                </c:pt>
                <c:pt idx="20">
                  <c:v>Warren</c:v>
                </c:pt>
              </c:strCache>
            </c:strRef>
          </c:cat>
          <c:val>
            <c:numRef>
              <c:f>Sheet1!$B$2:$B$22</c:f>
              <c:numCache>
                <c:formatCode>0%</c:formatCode>
                <c:ptCount val="21"/>
                <c:pt idx="0">
                  <c:v>0.38709677419354799</c:v>
                </c:pt>
                <c:pt idx="1">
                  <c:v>0.372093023255814</c:v>
                </c:pt>
                <c:pt idx="3">
                  <c:v>0.16304347826087001</c:v>
                </c:pt>
                <c:pt idx="4">
                  <c:v>0.14893617021276601</c:v>
                </c:pt>
                <c:pt idx="5">
                  <c:v>6.5217391304347797E-2</c:v>
                </c:pt>
                <c:pt idx="6">
                  <c:v>3.97553516819572E-2</c:v>
                </c:pt>
                <c:pt idx="7">
                  <c:v>3.1446540880503103E-2</c:v>
                </c:pt>
                <c:pt idx="8">
                  <c:v>2.8735632183908E-2</c:v>
                </c:pt>
                <c:pt idx="9">
                  <c:v>9.8039215686274508E-3</c:v>
                </c:pt>
                <c:pt idx="10">
                  <c:v>-2.27272727272727E-2</c:v>
                </c:pt>
                <c:pt idx="11">
                  <c:v>-4.1666666666666699E-2</c:v>
                </c:pt>
                <c:pt idx="12">
                  <c:v>-5.2631578947368397E-2</c:v>
                </c:pt>
                <c:pt idx="13">
                  <c:v>-0.06</c:v>
                </c:pt>
                <c:pt idx="14">
                  <c:v>-6.0439560439560398E-2</c:v>
                </c:pt>
                <c:pt idx="15">
                  <c:v>-6.8493150684931503E-2</c:v>
                </c:pt>
                <c:pt idx="16">
                  <c:v>-0.13023255813953499</c:v>
                </c:pt>
                <c:pt idx="17">
                  <c:v>-0.16666666666666699</c:v>
                </c:pt>
                <c:pt idx="18">
                  <c:v>-0.1875</c:v>
                </c:pt>
                <c:pt idx="19">
                  <c:v>-0.31578947368421101</c:v>
                </c:pt>
                <c:pt idx="20">
                  <c:v>-0.33333333333333298</c:v>
                </c:pt>
              </c:numCache>
            </c:numRef>
          </c:val>
          <c:extLst>
            <c:ext xmlns:c16="http://schemas.microsoft.com/office/drawing/2014/chart" uri="{C3380CC4-5D6E-409C-BE32-E72D297353CC}">
              <c16:uniqueId val="{00000000-04A8-4177-BB48-8FD7C5AB59AC}"/>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Cape May</c:v>
                </c:pt>
                <c:pt idx="2">
                  <c:v>Sussex</c:v>
                </c:pt>
                <c:pt idx="3">
                  <c:v>Essex</c:v>
                </c:pt>
                <c:pt idx="4">
                  <c:v>Bergen</c:v>
                </c:pt>
                <c:pt idx="5">
                  <c:v>Union</c:v>
                </c:pt>
                <c:pt idx="6">
                  <c:v>Camden</c:v>
                </c:pt>
                <c:pt idx="7">
                  <c:v>Burlington</c:v>
                </c:pt>
                <c:pt idx="8">
                  <c:v>Hudson</c:v>
                </c:pt>
                <c:pt idx="9">
                  <c:v>Middlesex</c:v>
                </c:pt>
                <c:pt idx="10">
                  <c:v>Morris</c:v>
                </c:pt>
                <c:pt idx="11">
                  <c:v>Gloucester</c:v>
                </c:pt>
                <c:pt idx="12">
                  <c:v>Atlantic</c:v>
                </c:pt>
                <c:pt idx="13">
                  <c:v>Somerset</c:v>
                </c:pt>
                <c:pt idx="14">
                  <c:v>Passaic</c:v>
                </c:pt>
                <c:pt idx="15">
                  <c:v>Ocean</c:v>
                </c:pt>
                <c:pt idx="16">
                  <c:v>Monmouth</c:v>
                </c:pt>
                <c:pt idx="17">
                  <c:v>Mercer</c:v>
                </c:pt>
                <c:pt idx="18">
                  <c:v>Cumberland</c:v>
                </c:pt>
                <c:pt idx="19">
                  <c:v>Hunterdon</c:v>
                </c:pt>
                <c:pt idx="20">
                  <c:v>Warren</c:v>
                </c:pt>
              </c:strCache>
            </c:strRef>
          </c:cat>
          <c:val>
            <c:numRef>
              <c:f>Sheet1!$C$2:$C$22</c:f>
              <c:numCache>
                <c:formatCode>General</c:formatCode>
                <c:ptCount val="21"/>
                <c:pt idx="2" formatCode="0%">
                  <c:v>0.20588235294117599</c:v>
                </c:pt>
              </c:numCache>
            </c:numRef>
          </c:val>
          <c:extLst>
            <c:ext xmlns:c16="http://schemas.microsoft.com/office/drawing/2014/chart" uri="{C3380CC4-5D6E-409C-BE32-E72D297353CC}">
              <c16:uniqueId val="{00000001-04A8-4177-BB48-8FD7C5AB59AC}"/>
            </c:ext>
          </c:extLst>
        </c:ser>
        <c:ser>
          <c:idx val="2"/>
          <c:order val="2"/>
          <c:tx>
            <c:strRef>
              <c:f>Sheet1!$D$1</c:f>
              <c:strCache>
                <c:ptCount val="1"/>
                <c:pt idx="0">
                  <c:v>NJ 0% change</c:v>
                </c:pt>
              </c:strCache>
            </c:strRef>
          </c:tx>
          <c:spPr>
            <a:solidFill>
              <a:schemeClr val="bg1"/>
            </a:solidFill>
            <a:ln>
              <a:noFill/>
            </a:ln>
            <a:effectLst/>
          </c:spPr>
          <c:invertIfNegative val="0"/>
          <c:trendline>
            <c:spPr>
              <a:ln w="19050" cap="rnd">
                <a:solidFill>
                  <a:schemeClr val="accent3"/>
                </a:solidFill>
                <a:prstDash val="sysDot"/>
              </a:ln>
              <a:effectLst/>
            </c:spPr>
            <c:trendlineType val="linear"/>
            <c:dispRSqr val="0"/>
            <c:dispEq val="0"/>
          </c:trendline>
          <c:cat>
            <c:strRef>
              <c:f>Sheet1!$A$2:$A$22</c:f>
              <c:strCache>
                <c:ptCount val="21"/>
                <c:pt idx="0">
                  <c:v>Salem</c:v>
                </c:pt>
                <c:pt idx="1">
                  <c:v>Cape May</c:v>
                </c:pt>
                <c:pt idx="2">
                  <c:v>Sussex</c:v>
                </c:pt>
                <c:pt idx="3">
                  <c:v>Essex</c:v>
                </c:pt>
                <c:pt idx="4">
                  <c:v>Bergen</c:v>
                </c:pt>
                <c:pt idx="5">
                  <c:v>Union</c:v>
                </c:pt>
                <c:pt idx="6">
                  <c:v>Camden</c:v>
                </c:pt>
                <c:pt idx="7">
                  <c:v>Burlington</c:v>
                </c:pt>
                <c:pt idx="8">
                  <c:v>Hudson</c:v>
                </c:pt>
                <c:pt idx="9">
                  <c:v>Middlesex</c:v>
                </c:pt>
                <c:pt idx="10">
                  <c:v>Morris</c:v>
                </c:pt>
                <c:pt idx="11">
                  <c:v>Gloucester</c:v>
                </c:pt>
                <c:pt idx="12">
                  <c:v>Atlantic</c:v>
                </c:pt>
                <c:pt idx="13">
                  <c:v>Somerset</c:v>
                </c:pt>
                <c:pt idx="14">
                  <c:v>Passaic</c:v>
                </c:pt>
                <c:pt idx="15">
                  <c:v>Ocean</c:v>
                </c:pt>
                <c:pt idx="16">
                  <c:v>Monmouth</c:v>
                </c:pt>
                <c:pt idx="17">
                  <c:v>Mercer</c:v>
                </c:pt>
                <c:pt idx="18">
                  <c:v>Cumberland</c:v>
                </c:pt>
                <c:pt idx="19">
                  <c:v>Hunterdon</c:v>
                </c:pt>
                <c:pt idx="20">
                  <c:v>Warren</c:v>
                </c:pt>
              </c:strCache>
            </c:strRef>
          </c:cat>
          <c:val>
            <c:numRef>
              <c:f>Sheet1!$D$2:$D$22</c:f>
              <c:numCache>
                <c:formatCode>0%</c:formatCode>
                <c:ptCount val="21"/>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numCache>
            </c:numRef>
          </c:val>
          <c:extLst>
            <c:ext xmlns:c16="http://schemas.microsoft.com/office/drawing/2014/chart" uri="{C3380CC4-5D6E-409C-BE32-E72D297353CC}">
              <c16:uniqueId val="{00000002-04A8-4177-BB48-8FD7C5AB59AC}"/>
            </c:ext>
          </c:extLst>
        </c:ser>
        <c:dLbls>
          <c:showLegendKey val="0"/>
          <c:showVal val="0"/>
          <c:showCatName val="0"/>
          <c:showSerName val="0"/>
          <c:showPercent val="0"/>
          <c:showBubbleSize val="0"/>
        </c:dLbls>
        <c:gapWidth val="182"/>
        <c:axId val="380652792"/>
        <c:axId val="380653184"/>
      </c:barChart>
      <c:catAx>
        <c:axId val="380652792"/>
        <c:scaling>
          <c:orientation val="maxMin"/>
        </c:scaling>
        <c:delete val="0"/>
        <c:axPos val="l"/>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0653184"/>
        <c:crosses val="autoZero"/>
        <c:auto val="1"/>
        <c:lblAlgn val="ctr"/>
        <c:lblOffset val="100"/>
        <c:noMultiLvlLbl val="0"/>
      </c:catAx>
      <c:valAx>
        <c:axId val="380653184"/>
        <c:scaling>
          <c:orientation val="minMax"/>
          <c:min val="-0.5"/>
        </c:scaling>
        <c:delete val="1"/>
        <c:axPos val="t"/>
        <c:numFmt formatCode="0%" sourceLinked="1"/>
        <c:majorTickMark val="out"/>
        <c:minorTickMark val="none"/>
        <c:tickLblPos val="nextTo"/>
        <c:crossAx val="380652792"/>
        <c:crosses val="autoZero"/>
        <c:crossBetween val="between"/>
      </c:valAx>
      <c:spPr>
        <a:noFill/>
        <a:ln>
          <a:noFill/>
        </a:ln>
        <a:effectLst/>
      </c:spPr>
    </c:plotArea>
    <c:legend>
      <c:legendPos val="b"/>
      <c:legendEntry>
        <c:idx val="0"/>
        <c:delete val="1"/>
      </c:legendEntry>
      <c:legendEntry>
        <c:idx val="1"/>
        <c:delete val="1"/>
      </c:legendEntry>
      <c:legendEntry>
        <c:idx val="2"/>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Entry>
      <c:legendEntry>
        <c:idx val="3"/>
        <c:delete val="1"/>
      </c:legendEntry>
      <c:layout>
        <c:manualLayout>
          <c:xMode val="edge"/>
          <c:yMode val="edge"/>
          <c:x val="0.43636475801272223"/>
          <c:y val="0.88904297508930297"/>
          <c:w val="0.19921671171678976"/>
          <c:h val="3.7643997166028641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6757276730459969E-2"/>
          <c:y val="0.18259024976422092"/>
          <c:w val="0.93553878681831437"/>
          <c:h val="0.64861720349863805"/>
        </c:manualLayout>
      </c:layout>
      <c:lineChart>
        <c:grouping val="standard"/>
        <c:varyColors val="0"/>
        <c:ser>
          <c:idx val="0"/>
          <c:order val="0"/>
          <c:tx>
            <c:strRef>
              <c:f>Sheet1!$B$1</c:f>
              <c:strCache>
                <c:ptCount val="1"/>
                <c:pt idx="0">
                  <c:v>% Foreign Born</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2015</c:v>
                </c:pt>
                <c:pt idx="1">
                  <c:v>2016</c:v>
                </c:pt>
                <c:pt idx="2">
                  <c:v>2017</c:v>
                </c:pt>
                <c:pt idx="3">
                  <c:v>2018</c:v>
                </c:pt>
                <c:pt idx="4">
                  <c:v>2019</c:v>
                </c:pt>
              </c:numCache>
            </c:numRef>
          </c:cat>
          <c:val>
            <c:numRef>
              <c:f>Sheet1!$B$2:$B$6</c:f>
              <c:numCache>
                <c:formatCode>0%</c:formatCode>
                <c:ptCount val="5"/>
                <c:pt idx="0">
                  <c:v>6.9000000000000006E-2</c:v>
                </c:pt>
                <c:pt idx="1">
                  <c:v>8.5000000000000006E-2</c:v>
                </c:pt>
                <c:pt idx="2">
                  <c:v>8.1000000000000003E-2</c:v>
                </c:pt>
                <c:pt idx="3">
                  <c:v>7.0999999999999994E-2</c:v>
                </c:pt>
                <c:pt idx="4">
                  <c:v>7.9000000000000001E-2</c:v>
                </c:pt>
              </c:numCache>
            </c:numRef>
          </c:val>
          <c:smooth val="0"/>
          <c:extLst>
            <c:ext xmlns:c16="http://schemas.microsoft.com/office/drawing/2014/chart" uri="{C3380CC4-5D6E-409C-BE32-E72D297353CC}">
              <c16:uniqueId val="{00000000-AF3A-4C63-85D3-B18B6EFA159D}"/>
            </c:ext>
          </c:extLst>
        </c:ser>
        <c:dLbls>
          <c:showLegendKey val="0"/>
          <c:showVal val="0"/>
          <c:showCatName val="0"/>
          <c:showSerName val="0"/>
          <c:showPercent val="0"/>
          <c:showBubbleSize val="0"/>
        </c:dLbls>
        <c:marker val="1"/>
        <c:smooth val="0"/>
        <c:axId val="339370816"/>
        <c:axId val="159752696"/>
      </c:lineChart>
      <c:catAx>
        <c:axId val="33937081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159752696"/>
        <c:crosses val="autoZero"/>
        <c:auto val="1"/>
        <c:lblAlgn val="ctr"/>
        <c:lblOffset val="100"/>
        <c:noMultiLvlLbl val="0"/>
      </c:catAx>
      <c:valAx>
        <c:axId val="159752696"/>
        <c:scaling>
          <c:orientation val="minMax"/>
          <c:max val="1"/>
        </c:scaling>
        <c:delete val="1"/>
        <c:axPos val="l"/>
        <c:numFmt formatCode="0%" sourceLinked="1"/>
        <c:majorTickMark val="none"/>
        <c:minorTickMark val="none"/>
        <c:tickLblPos val="nextTo"/>
        <c:crossAx val="33937081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doughnutChart>
        <c:varyColors val="1"/>
        <c:ser>
          <c:idx val="0"/>
          <c:order val="0"/>
          <c:tx>
            <c:strRef>
              <c:f>Sheet1!$A$2</c:f>
              <c:strCache>
                <c:ptCount val="1"/>
                <c:pt idx="0">
                  <c:v>Sussex</c:v>
                </c:pt>
              </c:strCache>
            </c:strRef>
          </c:tx>
          <c:dPt>
            <c:idx val="0"/>
            <c:bubble3D val="0"/>
            <c:spPr>
              <a:solidFill>
                <a:schemeClr val="dk1">
                  <a:tint val="88500"/>
                </a:schemeClr>
              </a:solidFill>
              <a:ln w="19050">
                <a:solidFill>
                  <a:schemeClr val="lt1"/>
                </a:solidFill>
              </a:ln>
              <a:effectLst/>
            </c:spPr>
            <c:extLst>
              <c:ext xmlns:c16="http://schemas.microsoft.com/office/drawing/2014/chart" uri="{C3380CC4-5D6E-409C-BE32-E72D297353CC}">
                <c16:uniqueId val="{00000002-2542-40EB-8EDA-07035534AFCB}"/>
              </c:ext>
            </c:extLst>
          </c:dPt>
          <c:dPt>
            <c:idx val="1"/>
            <c:bubble3D val="0"/>
            <c:spPr>
              <a:solidFill>
                <a:srgbClr val="C00000"/>
              </a:solidFill>
              <a:ln w="19050">
                <a:solidFill>
                  <a:schemeClr val="lt1"/>
                </a:solidFill>
              </a:ln>
              <a:effectLst/>
            </c:spPr>
            <c:extLst>
              <c:ext xmlns:c16="http://schemas.microsoft.com/office/drawing/2014/chart" uri="{C3380CC4-5D6E-409C-BE32-E72D297353CC}">
                <c16:uniqueId val="{00000003-2542-40EB-8EDA-07035534AFCB}"/>
              </c:ext>
            </c:extLst>
          </c:dPt>
          <c:dPt>
            <c:idx val="2"/>
            <c:bubble3D val="0"/>
            <c:spPr>
              <a:solidFill>
                <a:schemeClr val="dk1">
                  <a:tint val="75000"/>
                </a:schemeClr>
              </a:solidFill>
              <a:ln w="19050">
                <a:solidFill>
                  <a:schemeClr val="lt1"/>
                </a:solidFill>
              </a:ln>
              <a:effectLst/>
            </c:spPr>
            <c:extLst>
              <c:ext xmlns:c16="http://schemas.microsoft.com/office/drawing/2014/chart" uri="{C3380CC4-5D6E-409C-BE32-E72D297353CC}">
                <c16:uniqueId val="{00000004-2542-40EB-8EDA-07035534AFCB}"/>
              </c:ext>
            </c:extLst>
          </c:dPt>
          <c:dPt>
            <c:idx val="3"/>
            <c:bubble3D val="0"/>
            <c:spPr>
              <a:solidFill>
                <a:schemeClr val="bg1">
                  <a:lumMod val="75000"/>
                </a:schemeClr>
              </a:solidFill>
              <a:ln w="19050">
                <a:solidFill>
                  <a:schemeClr val="lt1"/>
                </a:solidFill>
              </a:ln>
              <a:effectLst/>
            </c:spPr>
            <c:extLst>
              <c:ext xmlns:c16="http://schemas.microsoft.com/office/drawing/2014/chart" uri="{C3380CC4-5D6E-409C-BE32-E72D297353CC}">
                <c16:uniqueId val="{00000005-2542-40EB-8EDA-07035534AFCB}"/>
              </c:ext>
            </c:extLst>
          </c:dPt>
          <c:dPt>
            <c:idx val="4"/>
            <c:bubble3D val="0"/>
            <c:spPr>
              <a:solidFill>
                <a:schemeClr val="dk1">
                  <a:tint val="30000"/>
                </a:schemeClr>
              </a:solidFill>
              <a:ln w="19050">
                <a:solidFill>
                  <a:schemeClr val="lt1"/>
                </a:solidFill>
              </a:ln>
              <a:effectLst/>
            </c:spPr>
            <c:extLst>
              <c:ext xmlns:c16="http://schemas.microsoft.com/office/drawing/2014/chart" uri="{C3380CC4-5D6E-409C-BE32-E72D297353CC}">
                <c16:uniqueId val="{00000006-2542-40EB-8EDA-07035534AFCB}"/>
              </c:ext>
            </c:extLst>
          </c:dPt>
          <c:dPt>
            <c:idx val="5"/>
            <c:bubble3D val="0"/>
            <c:spPr>
              <a:solidFill>
                <a:schemeClr val="dk1">
                  <a:tint val="60000"/>
                </a:schemeClr>
              </a:solidFill>
              <a:ln w="19050">
                <a:solidFill>
                  <a:schemeClr val="lt1"/>
                </a:solidFill>
              </a:ln>
              <a:effectLst/>
            </c:spPr>
            <c:extLst>
              <c:ext xmlns:c16="http://schemas.microsoft.com/office/drawing/2014/chart" uri="{C3380CC4-5D6E-409C-BE32-E72D297353CC}">
                <c16:uniqueId val="{00000001-2542-40EB-8EDA-07035534AFCB}"/>
              </c:ext>
            </c:extLst>
          </c:dPt>
          <c:dLbls>
            <c:dLbl>
              <c:idx val="0"/>
              <c:layout>
                <c:manualLayout>
                  <c:x val="0.10625"/>
                  <c:y val="-2.1093748702402312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2-2542-40EB-8EDA-07035534AFCB}"/>
                </c:ext>
              </c:extLst>
            </c:dLbl>
            <c:dLbl>
              <c:idx val="1"/>
              <c:layout>
                <c:manualLayout>
                  <c:x val="9.3749999999999997E-3"/>
                  <c:y val="0.1265624922144136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3-2542-40EB-8EDA-07035534AFCB}"/>
                </c:ext>
              </c:extLst>
            </c:dLbl>
            <c:dLbl>
              <c:idx val="2"/>
              <c:layout>
                <c:manualLayout>
                  <c:x val="-0.12187499999999998"/>
                  <c:y val="1.6406248990757277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4-2542-40EB-8EDA-07035534AFCB}"/>
                </c:ext>
              </c:extLst>
            </c:dLbl>
            <c:dLbl>
              <c:idx val="3"/>
              <c:layout>
                <c:manualLayout>
                  <c:x val="-0.10000000000000002"/>
                  <c:y val="1.4062499134934847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5-2542-40EB-8EDA-07035534AFCB}"/>
                </c:ext>
              </c:extLst>
            </c:dLbl>
            <c:dLbl>
              <c:idx val="4"/>
              <c:layout>
                <c:manualLayout>
                  <c:x val="-0.11093750000000006"/>
                  <c:y val="-0.1007812438003664"/>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6-2542-40EB-8EDA-07035534AFCB}"/>
                </c:ext>
              </c:extLst>
            </c:dLbl>
            <c:dLbl>
              <c:idx val="5"/>
              <c:layout>
                <c:manualLayout>
                  <c:x val="-4.6874999999999998E-3"/>
                  <c:y val="-8.4374994809609083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1-2542-40EB-8EDA-07035534AFCB}"/>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Sheet1!$B$1:$G$1</c:f>
              <c:strCache>
                <c:ptCount val="6"/>
                <c:pt idx="0">
                  <c:v>Alcohol</c:v>
                </c:pt>
                <c:pt idx="1">
                  <c:v>Heroin</c:v>
                </c:pt>
                <c:pt idx="2">
                  <c:v>Other Opiates</c:v>
                </c:pt>
                <c:pt idx="3">
                  <c:v>Cocaine</c:v>
                </c:pt>
                <c:pt idx="4">
                  <c:v>Marijuana</c:v>
                </c:pt>
                <c:pt idx="5">
                  <c:v>Other Drugs</c:v>
                </c:pt>
              </c:strCache>
            </c:strRef>
          </c:cat>
          <c:val>
            <c:numRef>
              <c:f>Sheet1!$B$2:$G$2</c:f>
              <c:numCache>
                <c:formatCode>0%</c:formatCode>
                <c:ptCount val="6"/>
                <c:pt idx="0">
                  <c:v>0.37</c:v>
                </c:pt>
                <c:pt idx="1">
                  <c:v>0.45</c:v>
                </c:pt>
                <c:pt idx="2">
                  <c:v>0.05</c:v>
                </c:pt>
                <c:pt idx="3">
                  <c:v>0.03</c:v>
                </c:pt>
                <c:pt idx="4">
                  <c:v>7.0000000000000007E-2</c:v>
                </c:pt>
                <c:pt idx="5">
                  <c:v>0.02</c:v>
                </c:pt>
              </c:numCache>
            </c:numRef>
          </c:val>
          <c:extLst>
            <c:ext xmlns:c16="http://schemas.microsoft.com/office/drawing/2014/chart" uri="{C3380CC4-5D6E-409C-BE32-E72D297353CC}">
              <c16:uniqueId val="{00000000-2542-40EB-8EDA-07035534AFCB}"/>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barChart>
        <c:barDir val="bar"/>
        <c:grouping val="clustered"/>
        <c:varyColors val="1"/>
        <c:ser>
          <c:idx val="0"/>
          <c:order val="0"/>
          <c:tx>
            <c:strRef>
              <c:f>Sheet1!$B$1</c:f>
              <c:strCache>
                <c:ptCount val="1"/>
                <c:pt idx="0">
                  <c:v># of Programs</c:v>
                </c:pt>
              </c:strCache>
            </c:strRef>
          </c:tx>
          <c:spPr>
            <a:solidFill>
              <a:schemeClr val="bg1">
                <a:lumMod val="65000"/>
              </a:schemeClr>
            </a:solidFill>
          </c:spPr>
          <c:invertIfNegative val="0"/>
          <c:dPt>
            <c:idx val="0"/>
            <c:invertIfNegative val="0"/>
            <c:bubble3D val="0"/>
            <c:spPr>
              <a:solidFill>
                <a:schemeClr val="bg1">
                  <a:lumMod val="65000"/>
                </a:schemeClr>
              </a:solidFill>
              <a:ln>
                <a:noFill/>
              </a:ln>
              <a:effectLst/>
            </c:spPr>
            <c:extLst>
              <c:ext xmlns:c16="http://schemas.microsoft.com/office/drawing/2014/chart" uri="{C3380CC4-5D6E-409C-BE32-E72D297353CC}">
                <c16:uniqueId val="{00000001-69C9-402B-95AD-BB01203BDF94}"/>
              </c:ext>
            </c:extLst>
          </c:dPt>
          <c:dPt>
            <c:idx val="1"/>
            <c:invertIfNegative val="0"/>
            <c:bubble3D val="0"/>
            <c:spPr>
              <a:solidFill>
                <a:schemeClr val="bg1">
                  <a:lumMod val="65000"/>
                </a:schemeClr>
              </a:solidFill>
              <a:ln>
                <a:noFill/>
              </a:ln>
              <a:effectLst/>
            </c:spPr>
            <c:extLst>
              <c:ext xmlns:c16="http://schemas.microsoft.com/office/drawing/2014/chart" uri="{C3380CC4-5D6E-409C-BE32-E72D297353CC}">
                <c16:uniqueId val="{00000003-69C9-402B-95AD-BB01203BDF94}"/>
              </c:ext>
            </c:extLst>
          </c:dPt>
          <c:dPt>
            <c:idx val="2"/>
            <c:invertIfNegative val="0"/>
            <c:bubble3D val="0"/>
            <c:spPr>
              <a:solidFill>
                <a:schemeClr val="bg1">
                  <a:lumMod val="65000"/>
                </a:schemeClr>
              </a:solidFill>
              <a:ln>
                <a:noFill/>
              </a:ln>
              <a:effectLst/>
            </c:spPr>
            <c:extLst>
              <c:ext xmlns:c16="http://schemas.microsoft.com/office/drawing/2014/chart" uri="{C3380CC4-5D6E-409C-BE32-E72D297353CC}">
                <c16:uniqueId val="{00000005-69C9-402B-95AD-BB01203BDF94}"/>
              </c:ext>
            </c:extLst>
          </c:dPt>
          <c:dPt>
            <c:idx val="3"/>
            <c:invertIfNegative val="0"/>
            <c:bubble3D val="0"/>
            <c:spPr>
              <a:solidFill>
                <a:schemeClr val="bg1">
                  <a:lumMod val="65000"/>
                </a:schemeClr>
              </a:solidFill>
              <a:ln>
                <a:noFill/>
              </a:ln>
              <a:effectLst/>
            </c:spPr>
            <c:extLst>
              <c:ext xmlns:c16="http://schemas.microsoft.com/office/drawing/2014/chart" uri="{C3380CC4-5D6E-409C-BE32-E72D297353CC}">
                <c16:uniqueId val="{00000007-69C9-402B-95AD-BB01203BDF94}"/>
              </c:ext>
            </c:extLst>
          </c:dPt>
          <c:dPt>
            <c:idx val="4"/>
            <c:invertIfNegative val="0"/>
            <c:bubble3D val="0"/>
            <c:spPr>
              <a:solidFill>
                <a:schemeClr val="bg1">
                  <a:lumMod val="65000"/>
                </a:schemeClr>
              </a:solidFill>
              <a:ln>
                <a:noFill/>
              </a:ln>
              <a:effectLst/>
            </c:spPr>
            <c:extLst>
              <c:ext xmlns:c16="http://schemas.microsoft.com/office/drawing/2014/chart" uri="{C3380CC4-5D6E-409C-BE32-E72D297353CC}">
                <c16:uniqueId val="{00000009-69C9-402B-95AD-BB01203BDF94}"/>
              </c:ext>
            </c:extLst>
          </c:dPt>
          <c:dPt>
            <c:idx val="5"/>
            <c:invertIfNegative val="0"/>
            <c:bubble3D val="0"/>
            <c:spPr>
              <a:solidFill>
                <a:schemeClr val="bg1">
                  <a:lumMod val="65000"/>
                </a:schemeClr>
              </a:solidFill>
              <a:ln>
                <a:noFill/>
              </a:ln>
              <a:effectLst/>
            </c:spPr>
            <c:extLst>
              <c:ext xmlns:c16="http://schemas.microsoft.com/office/drawing/2014/chart" uri="{C3380CC4-5D6E-409C-BE32-E72D297353CC}">
                <c16:uniqueId val="{0000000B-69C9-402B-95AD-BB01203BDF94}"/>
              </c:ext>
            </c:extLst>
          </c:dPt>
          <c:dPt>
            <c:idx val="6"/>
            <c:invertIfNegative val="0"/>
            <c:bubble3D val="0"/>
            <c:spPr>
              <a:solidFill>
                <a:schemeClr val="bg1">
                  <a:lumMod val="65000"/>
                </a:schemeClr>
              </a:solidFill>
              <a:ln>
                <a:noFill/>
              </a:ln>
              <a:effectLst/>
            </c:spPr>
            <c:extLst>
              <c:ext xmlns:c16="http://schemas.microsoft.com/office/drawing/2014/chart" uri="{C3380CC4-5D6E-409C-BE32-E72D297353CC}">
                <c16:uniqueId val="{0000000D-69C9-402B-95AD-BB01203BDF94}"/>
              </c:ext>
            </c:extLst>
          </c:dPt>
          <c:dPt>
            <c:idx val="7"/>
            <c:invertIfNegative val="0"/>
            <c:bubble3D val="0"/>
            <c:spPr>
              <a:solidFill>
                <a:schemeClr val="bg1">
                  <a:lumMod val="65000"/>
                </a:schemeClr>
              </a:solidFill>
              <a:ln>
                <a:noFill/>
              </a:ln>
              <a:effectLst/>
            </c:spPr>
            <c:extLst>
              <c:ext xmlns:c16="http://schemas.microsoft.com/office/drawing/2014/chart" uri="{C3380CC4-5D6E-409C-BE32-E72D297353CC}">
                <c16:uniqueId val="{0000000F-69C9-402B-95AD-BB01203BDF94}"/>
              </c:ext>
            </c:extLst>
          </c:dPt>
          <c:dPt>
            <c:idx val="8"/>
            <c:invertIfNegative val="0"/>
            <c:bubble3D val="0"/>
            <c:spPr>
              <a:solidFill>
                <a:schemeClr val="bg1">
                  <a:lumMod val="65000"/>
                </a:schemeClr>
              </a:solidFill>
              <a:ln>
                <a:noFill/>
              </a:ln>
              <a:effectLst/>
            </c:spPr>
            <c:extLst>
              <c:ext xmlns:c16="http://schemas.microsoft.com/office/drawing/2014/chart" uri="{C3380CC4-5D6E-409C-BE32-E72D297353CC}">
                <c16:uniqueId val="{00000011-69C9-402B-95AD-BB01203BDF94}"/>
              </c:ext>
            </c:extLst>
          </c:dPt>
          <c:dPt>
            <c:idx val="9"/>
            <c:invertIfNegative val="0"/>
            <c:bubble3D val="0"/>
            <c:spPr>
              <a:solidFill>
                <a:schemeClr val="bg1">
                  <a:lumMod val="65000"/>
                </a:schemeClr>
              </a:solidFill>
              <a:ln>
                <a:noFill/>
              </a:ln>
              <a:effectLst/>
            </c:spPr>
            <c:extLst>
              <c:ext xmlns:c16="http://schemas.microsoft.com/office/drawing/2014/chart" uri="{C3380CC4-5D6E-409C-BE32-E72D297353CC}">
                <c16:uniqueId val="{00000013-69C9-402B-95AD-BB01203BDF94}"/>
              </c:ext>
            </c:extLst>
          </c:dPt>
          <c:dPt>
            <c:idx val="10"/>
            <c:invertIfNegative val="0"/>
            <c:bubble3D val="0"/>
            <c:spPr>
              <a:solidFill>
                <a:schemeClr val="bg1">
                  <a:lumMod val="65000"/>
                </a:schemeClr>
              </a:solidFill>
              <a:ln>
                <a:noFill/>
              </a:ln>
              <a:effectLst/>
            </c:spPr>
            <c:extLst>
              <c:ext xmlns:c16="http://schemas.microsoft.com/office/drawing/2014/chart" uri="{C3380CC4-5D6E-409C-BE32-E72D297353CC}">
                <c16:uniqueId val="{00000015-69C9-402B-95AD-BB01203BDF94}"/>
              </c:ext>
            </c:extLst>
          </c:dPt>
          <c:dPt>
            <c:idx val="11"/>
            <c:invertIfNegative val="0"/>
            <c:bubble3D val="0"/>
            <c:spPr>
              <a:solidFill>
                <a:schemeClr val="bg1">
                  <a:lumMod val="65000"/>
                </a:schemeClr>
              </a:solidFill>
              <a:ln>
                <a:noFill/>
              </a:ln>
              <a:effectLst/>
            </c:spPr>
            <c:extLst>
              <c:ext xmlns:c16="http://schemas.microsoft.com/office/drawing/2014/chart" uri="{C3380CC4-5D6E-409C-BE32-E72D297353CC}">
                <c16:uniqueId val="{00000017-69C9-402B-95AD-BB01203BDF94}"/>
              </c:ext>
            </c:extLst>
          </c:dPt>
          <c:dPt>
            <c:idx val="12"/>
            <c:invertIfNegative val="0"/>
            <c:bubble3D val="0"/>
            <c:spPr>
              <a:solidFill>
                <a:schemeClr val="bg1">
                  <a:lumMod val="65000"/>
                </a:schemeClr>
              </a:solidFill>
              <a:ln>
                <a:noFill/>
              </a:ln>
              <a:effectLst/>
            </c:spPr>
            <c:extLst>
              <c:ext xmlns:c16="http://schemas.microsoft.com/office/drawing/2014/chart" uri="{C3380CC4-5D6E-409C-BE32-E72D297353CC}">
                <c16:uniqueId val="{00000019-69C9-402B-95AD-BB01203BDF94}"/>
              </c:ext>
            </c:extLst>
          </c:dPt>
          <c:dPt>
            <c:idx val="13"/>
            <c:invertIfNegative val="0"/>
            <c:bubble3D val="0"/>
            <c:spPr>
              <a:solidFill>
                <a:schemeClr val="bg1">
                  <a:lumMod val="65000"/>
                </a:schemeClr>
              </a:solidFill>
              <a:ln>
                <a:noFill/>
              </a:ln>
              <a:effectLst/>
            </c:spPr>
            <c:extLst>
              <c:ext xmlns:c16="http://schemas.microsoft.com/office/drawing/2014/chart" uri="{C3380CC4-5D6E-409C-BE32-E72D297353CC}">
                <c16:uniqueId val="{0000001B-69C9-402B-95AD-BB01203BDF94}"/>
              </c:ext>
            </c:extLst>
          </c:dPt>
          <c:dPt>
            <c:idx val="14"/>
            <c:invertIfNegative val="0"/>
            <c:bubble3D val="0"/>
            <c:spPr>
              <a:solidFill>
                <a:schemeClr val="bg1">
                  <a:lumMod val="65000"/>
                </a:schemeClr>
              </a:solidFill>
              <a:ln>
                <a:noFill/>
              </a:ln>
              <a:effectLst/>
            </c:spPr>
            <c:extLst>
              <c:ext xmlns:c16="http://schemas.microsoft.com/office/drawing/2014/chart" uri="{C3380CC4-5D6E-409C-BE32-E72D297353CC}">
                <c16:uniqueId val="{0000001D-69C9-402B-95AD-BB01203BDF94}"/>
              </c:ext>
            </c:extLst>
          </c:dPt>
          <c:dPt>
            <c:idx val="15"/>
            <c:invertIfNegative val="0"/>
            <c:bubble3D val="0"/>
            <c:spPr>
              <a:solidFill>
                <a:schemeClr val="bg1">
                  <a:lumMod val="65000"/>
                </a:schemeClr>
              </a:solidFill>
              <a:ln>
                <a:noFill/>
              </a:ln>
              <a:effectLst/>
            </c:spPr>
            <c:extLst>
              <c:ext xmlns:c16="http://schemas.microsoft.com/office/drawing/2014/chart" uri="{C3380CC4-5D6E-409C-BE32-E72D297353CC}">
                <c16:uniqueId val="{0000001F-69C9-402B-95AD-BB01203BDF94}"/>
              </c:ext>
            </c:extLst>
          </c:dPt>
          <c:dPt>
            <c:idx val="16"/>
            <c:invertIfNegative val="0"/>
            <c:bubble3D val="0"/>
            <c:spPr>
              <a:solidFill>
                <a:schemeClr val="bg1">
                  <a:lumMod val="65000"/>
                </a:schemeClr>
              </a:solidFill>
              <a:ln>
                <a:noFill/>
              </a:ln>
              <a:effectLst/>
            </c:spPr>
            <c:extLst>
              <c:ext xmlns:c16="http://schemas.microsoft.com/office/drawing/2014/chart" uri="{C3380CC4-5D6E-409C-BE32-E72D297353CC}">
                <c16:uniqueId val="{00000021-69C9-402B-95AD-BB01203BDF94}"/>
              </c:ext>
            </c:extLst>
          </c:dPt>
          <c:dPt>
            <c:idx val="17"/>
            <c:invertIfNegative val="0"/>
            <c:bubble3D val="0"/>
            <c:spPr>
              <a:solidFill>
                <a:schemeClr val="bg1">
                  <a:lumMod val="65000"/>
                </a:schemeClr>
              </a:solidFill>
              <a:ln>
                <a:noFill/>
              </a:ln>
              <a:effectLst/>
            </c:spPr>
            <c:extLst>
              <c:ext xmlns:c16="http://schemas.microsoft.com/office/drawing/2014/chart" uri="{C3380CC4-5D6E-409C-BE32-E72D297353CC}">
                <c16:uniqueId val="{00000023-69C9-402B-95AD-BB01203BDF94}"/>
              </c:ext>
            </c:extLst>
          </c:dPt>
          <c:dPt>
            <c:idx val="18"/>
            <c:invertIfNegative val="0"/>
            <c:bubble3D val="0"/>
            <c:spPr>
              <a:solidFill>
                <a:schemeClr val="bg1">
                  <a:lumMod val="65000"/>
                </a:schemeClr>
              </a:solidFill>
              <a:ln>
                <a:noFill/>
              </a:ln>
              <a:effectLst/>
            </c:spPr>
            <c:extLst>
              <c:ext xmlns:c16="http://schemas.microsoft.com/office/drawing/2014/chart" uri="{C3380CC4-5D6E-409C-BE32-E72D297353CC}">
                <c16:uniqueId val="{00000025-69C9-402B-95AD-BB01203BDF94}"/>
              </c:ext>
            </c:extLst>
          </c:dPt>
          <c:dPt>
            <c:idx val="19"/>
            <c:invertIfNegative val="0"/>
            <c:bubble3D val="0"/>
            <c:spPr>
              <a:solidFill>
                <a:schemeClr val="bg1">
                  <a:lumMod val="65000"/>
                </a:schemeClr>
              </a:solidFill>
              <a:ln>
                <a:noFill/>
              </a:ln>
              <a:effectLst/>
            </c:spPr>
            <c:extLst>
              <c:ext xmlns:c16="http://schemas.microsoft.com/office/drawing/2014/chart" uri="{C3380CC4-5D6E-409C-BE32-E72D297353CC}">
                <c16:uniqueId val="{00000027-69C9-402B-95AD-BB01203BDF94}"/>
              </c:ext>
            </c:extLst>
          </c:dPt>
          <c:dPt>
            <c:idx val="20"/>
            <c:invertIfNegative val="0"/>
            <c:bubble3D val="0"/>
            <c:spPr>
              <a:solidFill>
                <a:schemeClr val="bg1">
                  <a:lumMod val="65000"/>
                </a:schemeClr>
              </a:solidFill>
              <a:ln>
                <a:noFill/>
              </a:ln>
              <a:effectLst/>
            </c:spPr>
            <c:extLst>
              <c:ext xmlns:c16="http://schemas.microsoft.com/office/drawing/2014/chart" uri="{C3380CC4-5D6E-409C-BE32-E72D297353CC}">
                <c16:uniqueId val="{00000029-69C9-402B-95AD-BB01203BDF94}"/>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Acute Care Family Support</c:v>
                </c:pt>
                <c:pt idx="1">
                  <c:v>County Mental Health Board</c:v>
                </c:pt>
                <c:pt idx="2">
                  <c:v>Emergency Services</c:v>
                </c:pt>
                <c:pt idx="3">
                  <c:v>Homeless Services (PATH)</c:v>
                </c:pt>
                <c:pt idx="4">
                  <c:v>Integrated Case Management Services</c:v>
                </c:pt>
                <c:pt idx="5">
                  <c:v>Intensive Family Support</c:v>
                </c:pt>
                <c:pt idx="6">
                  <c:v>Intensive Outpatient Tx and Support Services</c:v>
                </c:pt>
                <c:pt idx="7">
                  <c:v>Involuntary Outpatient Commitment</c:v>
                </c:pt>
                <c:pt idx="8">
                  <c:v>Justice Involved Services</c:v>
                </c:pt>
                <c:pt idx="9">
                  <c:v>Outpatient</c:v>
                </c:pt>
                <c:pt idx="10">
                  <c:v>Partial Care</c:v>
                </c:pt>
                <c:pt idx="11">
                  <c:v>Program of Assertive Community Treatment (PACT)</c:v>
                </c:pt>
                <c:pt idx="12">
                  <c:v>Residential Intensive Support Team (RIST)</c:v>
                </c:pt>
                <c:pt idx="13">
                  <c:v>Residential Services</c:v>
                </c:pt>
                <c:pt idx="14">
                  <c:v>Self-Help Center</c:v>
                </c:pt>
                <c:pt idx="15">
                  <c:v>Short Term Care Facility</c:v>
                </c:pt>
                <c:pt idx="16">
                  <c:v>Supported Education</c:v>
                </c:pt>
                <c:pt idx="17">
                  <c:v>Supported Employment</c:v>
                </c:pt>
                <c:pt idx="18">
                  <c:v>Community Support Services</c:v>
                </c:pt>
                <c:pt idx="19">
                  <c:v>Systems Advocacy</c:v>
                </c:pt>
                <c:pt idx="20">
                  <c:v>Primary Screening Services</c:v>
                </c:pt>
              </c:strCache>
            </c:strRef>
          </c:cat>
          <c:val>
            <c:numRef>
              <c:f>Sheet1!$B$2:$B$22</c:f>
              <c:numCache>
                <c:formatCode>General</c:formatCode>
                <c:ptCount val="21"/>
                <c:pt idx="0">
                  <c:v>0</c:v>
                </c:pt>
                <c:pt idx="1">
                  <c:v>1</c:v>
                </c:pt>
                <c:pt idx="2">
                  <c:v>2</c:v>
                </c:pt>
                <c:pt idx="3">
                  <c:v>1</c:v>
                </c:pt>
                <c:pt idx="4">
                  <c:v>1</c:v>
                </c:pt>
                <c:pt idx="5">
                  <c:v>1</c:v>
                </c:pt>
                <c:pt idx="6">
                  <c:v>0</c:v>
                </c:pt>
                <c:pt idx="7">
                  <c:v>1</c:v>
                </c:pt>
                <c:pt idx="8">
                  <c:v>0</c:v>
                </c:pt>
                <c:pt idx="9">
                  <c:v>2</c:v>
                </c:pt>
                <c:pt idx="10">
                  <c:v>0</c:v>
                </c:pt>
                <c:pt idx="11">
                  <c:v>1</c:v>
                </c:pt>
                <c:pt idx="12">
                  <c:v>0</c:v>
                </c:pt>
                <c:pt idx="13">
                  <c:v>1</c:v>
                </c:pt>
                <c:pt idx="14">
                  <c:v>1</c:v>
                </c:pt>
                <c:pt idx="15">
                  <c:v>1</c:v>
                </c:pt>
                <c:pt idx="16">
                  <c:v>0</c:v>
                </c:pt>
                <c:pt idx="17">
                  <c:v>2</c:v>
                </c:pt>
                <c:pt idx="18">
                  <c:v>3</c:v>
                </c:pt>
                <c:pt idx="19">
                  <c:v>2</c:v>
                </c:pt>
                <c:pt idx="20">
                  <c:v>1</c:v>
                </c:pt>
              </c:numCache>
            </c:numRef>
          </c:val>
          <c:extLst>
            <c:ext xmlns:c16="http://schemas.microsoft.com/office/drawing/2014/chart" uri="{C3380CC4-5D6E-409C-BE32-E72D297353CC}">
              <c16:uniqueId val="{00000000-DB58-4427-98AE-BF994D851C05}"/>
            </c:ext>
          </c:extLst>
        </c:ser>
        <c:dLbls>
          <c:showLegendKey val="0"/>
          <c:showVal val="0"/>
          <c:showCatName val="0"/>
          <c:showSerName val="0"/>
          <c:showPercent val="0"/>
          <c:showBubbleSize val="0"/>
        </c:dLbls>
        <c:gapWidth val="182"/>
        <c:axId val="380656712"/>
        <c:axId val="380657104"/>
      </c:barChart>
      <c:catAx>
        <c:axId val="38065671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0657104"/>
        <c:crosses val="autoZero"/>
        <c:auto val="1"/>
        <c:lblAlgn val="ctr"/>
        <c:lblOffset val="100"/>
        <c:noMultiLvlLbl val="0"/>
      </c:catAx>
      <c:valAx>
        <c:axId val="380657104"/>
        <c:scaling>
          <c:orientation val="minMax"/>
        </c:scaling>
        <c:delete val="1"/>
        <c:axPos val="b"/>
        <c:numFmt formatCode="General" sourceLinked="1"/>
        <c:majorTickMark val="none"/>
        <c:minorTickMark val="none"/>
        <c:tickLblPos val="nextTo"/>
        <c:crossAx val="38065671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Percent</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Bergen</c:v>
                </c:pt>
                <c:pt idx="2">
                  <c:v>Somerset</c:v>
                </c:pt>
                <c:pt idx="3">
                  <c:v>Passaic</c:v>
                </c:pt>
                <c:pt idx="4">
                  <c:v>Morris</c:v>
                </c:pt>
                <c:pt idx="5">
                  <c:v>Atlantic</c:v>
                </c:pt>
                <c:pt idx="6">
                  <c:v>Essex</c:v>
                </c:pt>
                <c:pt idx="7">
                  <c:v>Middlesex</c:v>
                </c:pt>
                <c:pt idx="8">
                  <c:v>Hudson</c:v>
                </c:pt>
                <c:pt idx="9">
                  <c:v>Monmouth</c:v>
                </c:pt>
                <c:pt idx="10">
                  <c:v>Salem</c:v>
                </c:pt>
                <c:pt idx="11">
                  <c:v>Union</c:v>
                </c:pt>
                <c:pt idx="12">
                  <c:v>Ocean</c:v>
                </c:pt>
                <c:pt idx="13">
                  <c:v>Mercer</c:v>
                </c:pt>
                <c:pt idx="14">
                  <c:v>Gloucester</c:v>
                </c:pt>
                <c:pt idx="15">
                  <c:v>Cumberland</c:v>
                </c:pt>
                <c:pt idx="16">
                  <c:v>Sussex</c:v>
                </c:pt>
                <c:pt idx="17">
                  <c:v>Camden</c:v>
                </c:pt>
                <c:pt idx="18">
                  <c:v>Burlington</c:v>
                </c:pt>
                <c:pt idx="19">
                  <c:v>Warren</c:v>
                </c:pt>
                <c:pt idx="20">
                  <c:v>Cape May</c:v>
                </c:pt>
              </c:strCache>
            </c:strRef>
          </c:cat>
          <c:val>
            <c:numRef>
              <c:f>Sheet1!$B$2:$B$22</c:f>
              <c:numCache>
                <c:formatCode>0.0%</c:formatCode>
                <c:ptCount val="21"/>
                <c:pt idx="0">
                  <c:v>0.03</c:v>
                </c:pt>
                <c:pt idx="1">
                  <c:v>7.0999999999999994E-2</c:v>
                </c:pt>
                <c:pt idx="2">
                  <c:v>7.0999999999999994E-2</c:v>
                </c:pt>
                <c:pt idx="3">
                  <c:v>7.3999999999999996E-2</c:v>
                </c:pt>
                <c:pt idx="4">
                  <c:v>7.4999999999999997E-2</c:v>
                </c:pt>
                <c:pt idx="5">
                  <c:v>0.113</c:v>
                </c:pt>
                <c:pt idx="6">
                  <c:v>0.11600000000000001</c:v>
                </c:pt>
                <c:pt idx="7">
                  <c:v>0.11600000000000001</c:v>
                </c:pt>
                <c:pt idx="8">
                  <c:v>0.121</c:v>
                </c:pt>
                <c:pt idx="9">
                  <c:v>0.128</c:v>
                </c:pt>
                <c:pt idx="10">
                  <c:v>0.13</c:v>
                </c:pt>
                <c:pt idx="11">
                  <c:v>0.13200000000000001</c:v>
                </c:pt>
                <c:pt idx="12">
                  <c:v>0.13900000000000001</c:v>
                </c:pt>
                <c:pt idx="13">
                  <c:v>0.14000000000000001</c:v>
                </c:pt>
                <c:pt idx="14">
                  <c:v>0.14799999999999999</c:v>
                </c:pt>
                <c:pt idx="15">
                  <c:v>0.16200000000000001</c:v>
                </c:pt>
                <c:pt idx="17">
                  <c:v>0.17399999999999999</c:v>
                </c:pt>
                <c:pt idx="18">
                  <c:v>0.184</c:v>
                </c:pt>
                <c:pt idx="19">
                  <c:v>0.22</c:v>
                </c:pt>
                <c:pt idx="20">
                  <c:v>0.25</c:v>
                </c:pt>
              </c:numCache>
            </c:numRef>
          </c:val>
          <c:extLst>
            <c:ext xmlns:c16="http://schemas.microsoft.com/office/drawing/2014/chart" uri="{C3380CC4-5D6E-409C-BE32-E72D297353CC}">
              <c16:uniqueId val="{00000000-04BA-46A4-86D3-05D635EF69B4}"/>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Bergen</c:v>
                </c:pt>
                <c:pt idx="2">
                  <c:v>Somerset</c:v>
                </c:pt>
                <c:pt idx="3">
                  <c:v>Passaic</c:v>
                </c:pt>
                <c:pt idx="4">
                  <c:v>Morris</c:v>
                </c:pt>
                <c:pt idx="5">
                  <c:v>Atlantic</c:v>
                </c:pt>
                <c:pt idx="6">
                  <c:v>Essex</c:v>
                </c:pt>
                <c:pt idx="7">
                  <c:v>Middlesex</c:v>
                </c:pt>
                <c:pt idx="8">
                  <c:v>Hudson</c:v>
                </c:pt>
                <c:pt idx="9">
                  <c:v>Monmouth</c:v>
                </c:pt>
                <c:pt idx="10">
                  <c:v>Salem</c:v>
                </c:pt>
                <c:pt idx="11">
                  <c:v>Union</c:v>
                </c:pt>
                <c:pt idx="12">
                  <c:v>Ocean</c:v>
                </c:pt>
                <c:pt idx="13">
                  <c:v>Mercer</c:v>
                </c:pt>
                <c:pt idx="14">
                  <c:v>Gloucester</c:v>
                </c:pt>
                <c:pt idx="15">
                  <c:v>Cumberland</c:v>
                </c:pt>
                <c:pt idx="16">
                  <c:v>Sussex</c:v>
                </c:pt>
                <c:pt idx="17">
                  <c:v>Camden</c:v>
                </c:pt>
                <c:pt idx="18">
                  <c:v>Burlington</c:v>
                </c:pt>
                <c:pt idx="19">
                  <c:v>Warren</c:v>
                </c:pt>
                <c:pt idx="20">
                  <c:v>Cape May</c:v>
                </c:pt>
              </c:strCache>
            </c:strRef>
          </c:cat>
          <c:val>
            <c:numRef>
              <c:f>Sheet1!$C$2:$C$22</c:f>
              <c:numCache>
                <c:formatCode>General</c:formatCode>
                <c:ptCount val="21"/>
                <c:pt idx="16">
                  <c:v>0.17199999999999999</c:v>
                </c:pt>
              </c:numCache>
            </c:numRef>
          </c:val>
          <c:extLst>
            <c:ext xmlns:c16="http://schemas.microsoft.com/office/drawing/2014/chart" uri="{C3380CC4-5D6E-409C-BE32-E72D297353CC}">
              <c16:uniqueId val="{00000001-04BA-46A4-86D3-05D635EF69B4}"/>
            </c:ext>
          </c:extLst>
        </c:ser>
        <c:ser>
          <c:idx val="2"/>
          <c:order val="2"/>
          <c:tx>
            <c:strRef>
              <c:f>Sheet1!$D$1</c:f>
              <c:strCache>
                <c:ptCount val="1"/>
                <c:pt idx="0">
                  <c:v>NJ Overall 11.5%</c:v>
                </c:pt>
              </c:strCache>
            </c:strRef>
          </c:tx>
          <c:spPr>
            <a:solidFill>
              <a:schemeClr val="bg1"/>
            </a:solidFill>
            <a:ln>
              <a:noFill/>
            </a:ln>
            <a:effectLst/>
          </c:spPr>
          <c:invertIfNegative val="0"/>
          <c:trendline>
            <c:spPr>
              <a:ln w="19050" cap="rnd">
                <a:solidFill>
                  <a:schemeClr val="bg1">
                    <a:lumMod val="50000"/>
                  </a:schemeClr>
                </a:solidFill>
                <a:prstDash val="sysDot"/>
              </a:ln>
              <a:effectLst/>
            </c:spPr>
            <c:trendlineType val="linear"/>
            <c:dispRSqr val="0"/>
            <c:dispEq val="0"/>
          </c:trendline>
          <c:cat>
            <c:strRef>
              <c:f>Sheet1!$A$2:$A$22</c:f>
              <c:strCache>
                <c:ptCount val="21"/>
                <c:pt idx="0">
                  <c:v>Hunterdon</c:v>
                </c:pt>
                <c:pt idx="1">
                  <c:v>Bergen</c:v>
                </c:pt>
                <c:pt idx="2">
                  <c:v>Somerset</c:v>
                </c:pt>
                <c:pt idx="3">
                  <c:v>Passaic</c:v>
                </c:pt>
                <c:pt idx="4">
                  <c:v>Morris</c:v>
                </c:pt>
                <c:pt idx="5">
                  <c:v>Atlantic</c:v>
                </c:pt>
                <c:pt idx="6">
                  <c:v>Essex</c:v>
                </c:pt>
                <c:pt idx="7">
                  <c:v>Middlesex</c:v>
                </c:pt>
                <c:pt idx="8">
                  <c:v>Hudson</c:v>
                </c:pt>
                <c:pt idx="9">
                  <c:v>Monmouth</c:v>
                </c:pt>
                <c:pt idx="10">
                  <c:v>Salem</c:v>
                </c:pt>
                <c:pt idx="11">
                  <c:v>Union</c:v>
                </c:pt>
                <c:pt idx="12">
                  <c:v>Ocean</c:v>
                </c:pt>
                <c:pt idx="13">
                  <c:v>Mercer</c:v>
                </c:pt>
                <c:pt idx="14">
                  <c:v>Gloucester</c:v>
                </c:pt>
                <c:pt idx="15">
                  <c:v>Cumberland</c:v>
                </c:pt>
                <c:pt idx="16">
                  <c:v>Sussex</c:v>
                </c:pt>
                <c:pt idx="17">
                  <c:v>Camden</c:v>
                </c:pt>
                <c:pt idx="18">
                  <c:v>Burlington</c:v>
                </c:pt>
                <c:pt idx="19">
                  <c:v>Warren</c:v>
                </c:pt>
                <c:pt idx="20">
                  <c:v>Cape May</c:v>
                </c:pt>
              </c:strCache>
            </c:strRef>
          </c:cat>
          <c:val>
            <c:numRef>
              <c:f>Sheet1!$D$2:$D$22</c:f>
              <c:numCache>
                <c:formatCode>0.0%</c:formatCode>
                <c:ptCount val="21"/>
                <c:pt idx="0">
                  <c:v>0.115</c:v>
                </c:pt>
                <c:pt idx="1">
                  <c:v>0.115</c:v>
                </c:pt>
                <c:pt idx="2">
                  <c:v>0.115</c:v>
                </c:pt>
                <c:pt idx="3">
                  <c:v>0.115</c:v>
                </c:pt>
                <c:pt idx="4">
                  <c:v>0.115</c:v>
                </c:pt>
                <c:pt idx="5">
                  <c:v>0.115</c:v>
                </c:pt>
                <c:pt idx="6">
                  <c:v>0.115</c:v>
                </c:pt>
                <c:pt idx="7">
                  <c:v>0.115</c:v>
                </c:pt>
                <c:pt idx="8">
                  <c:v>0.115</c:v>
                </c:pt>
                <c:pt idx="9">
                  <c:v>0.115</c:v>
                </c:pt>
                <c:pt idx="10">
                  <c:v>0.115</c:v>
                </c:pt>
                <c:pt idx="11">
                  <c:v>0.115</c:v>
                </c:pt>
                <c:pt idx="12">
                  <c:v>0.115</c:v>
                </c:pt>
                <c:pt idx="13">
                  <c:v>0.115</c:v>
                </c:pt>
                <c:pt idx="14">
                  <c:v>0.115</c:v>
                </c:pt>
                <c:pt idx="15">
                  <c:v>0.115</c:v>
                </c:pt>
                <c:pt idx="16">
                  <c:v>0.115</c:v>
                </c:pt>
                <c:pt idx="17">
                  <c:v>0.115</c:v>
                </c:pt>
                <c:pt idx="18">
                  <c:v>0.115</c:v>
                </c:pt>
                <c:pt idx="19">
                  <c:v>0.115</c:v>
                </c:pt>
                <c:pt idx="20">
                  <c:v>0.115</c:v>
                </c:pt>
              </c:numCache>
            </c:numRef>
          </c:val>
          <c:extLst>
            <c:ext xmlns:c16="http://schemas.microsoft.com/office/drawing/2014/chart" uri="{C3380CC4-5D6E-409C-BE32-E72D297353CC}">
              <c16:uniqueId val="{00000003-04BA-46A4-86D3-05D635EF69B4}"/>
            </c:ext>
          </c:extLst>
        </c:ser>
        <c:dLbls>
          <c:showLegendKey val="0"/>
          <c:showVal val="0"/>
          <c:showCatName val="0"/>
          <c:showSerName val="0"/>
          <c:showPercent val="0"/>
          <c:showBubbleSize val="0"/>
        </c:dLbls>
        <c:gapWidth val="182"/>
        <c:axId val="382046816"/>
        <c:axId val="382047208"/>
      </c:barChart>
      <c:catAx>
        <c:axId val="38204681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047208"/>
        <c:crosses val="autoZero"/>
        <c:auto val="1"/>
        <c:lblAlgn val="ctr"/>
        <c:lblOffset val="100"/>
        <c:noMultiLvlLbl val="0"/>
      </c:catAx>
      <c:valAx>
        <c:axId val="382047208"/>
        <c:scaling>
          <c:orientation val="minMax"/>
        </c:scaling>
        <c:delete val="1"/>
        <c:axPos val="b"/>
        <c:numFmt formatCode="0.0%" sourceLinked="1"/>
        <c:majorTickMark val="none"/>
        <c:minorTickMark val="none"/>
        <c:tickLblPos val="nextTo"/>
        <c:crossAx val="382046816"/>
        <c:crosses val="autoZero"/>
        <c:crossBetween val="between"/>
      </c:valAx>
      <c:spPr>
        <a:noFill/>
        <a:ln>
          <a:noFill/>
        </a:ln>
        <a:effectLst/>
      </c:spPr>
    </c:plotArea>
    <c:legend>
      <c:legendPos val="b"/>
      <c:legendEntry>
        <c:idx val="1"/>
        <c:delete val="1"/>
      </c:legendEntry>
      <c:legendEntry>
        <c:idx val="2"/>
        <c:delete val="1"/>
      </c:legendEntry>
      <c:legendEntry>
        <c:idx val="3"/>
        <c:delete val="1"/>
      </c:legendEntry>
      <c:layout>
        <c:manualLayout>
          <c:xMode val="edge"/>
          <c:yMode val="edge"/>
          <c:x val="0.34740423815935889"/>
          <c:y val="0.90997193159519263"/>
          <c:w val="0.2399515323371392"/>
          <c:h val="3.3419802409934675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8213826995029878E-2"/>
          <c:y val="6.000000858983659E-2"/>
          <c:w val="0.83667987524286735"/>
          <c:h val="0.8188815775063103"/>
        </c:manualLayout>
      </c:layout>
      <c:lineChart>
        <c:grouping val="standard"/>
        <c:varyColors val="0"/>
        <c:ser>
          <c:idx val="0"/>
          <c:order val="0"/>
          <c:tx>
            <c:strRef>
              <c:f>Sheet1!$B$1</c:f>
              <c:strCache>
                <c:ptCount val="1"/>
                <c:pt idx="0">
                  <c:v>Percent</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2014</c:v>
                </c:pt>
                <c:pt idx="1">
                  <c:v>2015</c:v>
                </c:pt>
                <c:pt idx="2">
                  <c:v>2016</c:v>
                </c:pt>
                <c:pt idx="3">
                  <c:v>2017</c:v>
                </c:pt>
                <c:pt idx="4">
                  <c:v>2018</c:v>
                </c:pt>
              </c:numCache>
            </c:numRef>
          </c:cat>
          <c:val>
            <c:numRef>
              <c:f>Sheet1!$B$2:$B$6</c:f>
              <c:numCache>
                <c:formatCode>0.0%</c:formatCode>
                <c:ptCount val="5"/>
                <c:pt idx="0">
                  <c:v>0.09</c:v>
                </c:pt>
                <c:pt idx="1">
                  <c:v>0.06</c:v>
                </c:pt>
                <c:pt idx="2">
                  <c:v>0.13</c:v>
                </c:pt>
                <c:pt idx="3">
                  <c:v>0.124</c:v>
                </c:pt>
                <c:pt idx="4">
                  <c:v>0.17199999999999999</c:v>
                </c:pt>
              </c:numCache>
            </c:numRef>
          </c:val>
          <c:smooth val="0"/>
          <c:extLst>
            <c:ext xmlns:c16="http://schemas.microsoft.com/office/drawing/2014/chart" uri="{C3380CC4-5D6E-409C-BE32-E72D297353CC}">
              <c16:uniqueId val="{00000000-2551-4554-B4A9-75BF515071EB}"/>
            </c:ext>
          </c:extLst>
        </c:ser>
        <c:dLbls>
          <c:showLegendKey val="0"/>
          <c:showVal val="0"/>
          <c:showCatName val="0"/>
          <c:showSerName val="0"/>
          <c:showPercent val="0"/>
          <c:showBubbleSize val="0"/>
        </c:dLbls>
        <c:marker val="1"/>
        <c:smooth val="0"/>
        <c:axId val="382047992"/>
        <c:axId val="382048384"/>
      </c:lineChart>
      <c:catAx>
        <c:axId val="38204799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048384"/>
        <c:crosses val="autoZero"/>
        <c:auto val="1"/>
        <c:lblAlgn val="ctr"/>
        <c:lblOffset val="100"/>
        <c:noMultiLvlLbl val="0"/>
      </c:catAx>
      <c:valAx>
        <c:axId val="382048384"/>
        <c:scaling>
          <c:orientation val="minMax"/>
          <c:max val="0.30000000000000004"/>
        </c:scaling>
        <c:delete val="1"/>
        <c:axPos val="l"/>
        <c:numFmt formatCode="0.0%" sourceLinked="1"/>
        <c:majorTickMark val="none"/>
        <c:minorTickMark val="none"/>
        <c:tickLblPos val="nextTo"/>
        <c:crossAx val="38204799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9013124661000574"/>
          <c:y val="4.6075091515290038E-2"/>
          <c:w val="0.78215227679579491"/>
          <c:h val="0.88737199851817994"/>
        </c:manualLayout>
      </c:layout>
      <c:barChart>
        <c:barDir val="bar"/>
        <c:grouping val="clustered"/>
        <c:varyColors val="0"/>
        <c:ser>
          <c:idx val="0"/>
          <c:order val="0"/>
          <c:tx>
            <c:strRef>
              <c:f>Sheet1!$B$1</c:f>
              <c:strCache>
                <c:ptCount val="1"/>
                <c:pt idx="0">
                  <c:v>Percent</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White, non-Hispanic</c:v>
                </c:pt>
                <c:pt idx="1">
                  <c:v>Black/African American, non-Hispanic</c:v>
                </c:pt>
                <c:pt idx="2">
                  <c:v>Hispanic/Latino</c:v>
                </c:pt>
                <c:pt idx="3">
                  <c:v>Asian, non-Hispanic</c:v>
                </c:pt>
                <c:pt idx="4">
                  <c:v>Other, non-Hispanic</c:v>
                </c:pt>
              </c:strCache>
            </c:strRef>
          </c:cat>
          <c:val>
            <c:numRef>
              <c:f>Sheet1!$B$2:$B$6</c:f>
              <c:numCache>
                <c:formatCode>General</c:formatCode>
                <c:ptCount val="5"/>
                <c:pt idx="0" formatCode="0.00%">
                  <c:v>0.16200000000000001</c:v>
                </c:pt>
              </c:numCache>
            </c:numRef>
          </c:val>
          <c:extLst>
            <c:ext xmlns:c16="http://schemas.microsoft.com/office/drawing/2014/chart" uri="{C3380CC4-5D6E-409C-BE32-E72D297353CC}">
              <c16:uniqueId val="{00000000-5BC7-46A8-A5A7-0ADB9F3F5A6E}"/>
            </c:ext>
          </c:extLst>
        </c:ser>
        <c:dLbls>
          <c:showLegendKey val="0"/>
          <c:showVal val="0"/>
          <c:showCatName val="0"/>
          <c:showSerName val="0"/>
          <c:showPercent val="0"/>
          <c:showBubbleSize val="0"/>
        </c:dLbls>
        <c:gapWidth val="182"/>
        <c:axId val="382049168"/>
        <c:axId val="382049560"/>
      </c:barChart>
      <c:catAx>
        <c:axId val="382049168"/>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049560"/>
        <c:crosses val="autoZero"/>
        <c:auto val="1"/>
        <c:lblAlgn val="ctr"/>
        <c:lblOffset val="100"/>
        <c:noMultiLvlLbl val="0"/>
      </c:catAx>
      <c:valAx>
        <c:axId val="382049560"/>
        <c:scaling>
          <c:orientation val="minMax"/>
          <c:max val="0.30000000000000004"/>
        </c:scaling>
        <c:delete val="1"/>
        <c:axPos val="t"/>
        <c:numFmt formatCode="0.00%" sourceLinked="1"/>
        <c:majorTickMark val="none"/>
        <c:minorTickMark val="none"/>
        <c:tickLblPos val="nextTo"/>
        <c:crossAx val="38204916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Percent</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Men</c:v>
                </c:pt>
                <c:pt idx="1">
                  <c:v>Women</c:v>
                </c:pt>
              </c:strCache>
            </c:strRef>
          </c:cat>
          <c:val>
            <c:numRef>
              <c:f>Sheet1!$B$2:$B$3</c:f>
              <c:numCache>
                <c:formatCode>0.0%</c:formatCode>
                <c:ptCount val="2"/>
                <c:pt idx="0">
                  <c:v>0.151</c:v>
                </c:pt>
                <c:pt idx="1">
                  <c:v>0.14699999999999999</c:v>
                </c:pt>
              </c:numCache>
            </c:numRef>
          </c:val>
          <c:extLst>
            <c:ext xmlns:c16="http://schemas.microsoft.com/office/drawing/2014/chart" uri="{C3380CC4-5D6E-409C-BE32-E72D297353CC}">
              <c16:uniqueId val="{00000000-22CC-4E1F-891A-AB117FB994A7}"/>
            </c:ext>
          </c:extLst>
        </c:ser>
        <c:dLbls>
          <c:showLegendKey val="0"/>
          <c:showVal val="0"/>
          <c:showCatName val="0"/>
          <c:showSerName val="0"/>
          <c:showPercent val="0"/>
          <c:showBubbleSize val="0"/>
        </c:dLbls>
        <c:gapWidth val="182"/>
        <c:axId val="382050344"/>
        <c:axId val="382050736"/>
      </c:barChart>
      <c:catAx>
        <c:axId val="38205034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050736"/>
        <c:crosses val="autoZero"/>
        <c:auto val="1"/>
        <c:lblAlgn val="ctr"/>
        <c:lblOffset val="100"/>
        <c:noMultiLvlLbl val="0"/>
      </c:catAx>
      <c:valAx>
        <c:axId val="382050736"/>
        <c:scaling>
          <c:orientation val="minMax"/>
          <c:max val="0.30000000000000004"/>
          <c:min val="0"/>
        </c:scaling>
        <c:delete val="1"/>
        <c:axPos val="b"/>
        <c:numFmt formatCode="0.0%" sourceLinked="1"/>
        <c:majorTickMark val="none"/>
        <c:minorTickMark val="none"/>
        <c:tickLblPos val="nextTo"/>
        <c:crossAx val="38205034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Percent</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Passaic</c:v>
                </c:pt>
                <c:pt idx="1">
                  <c:v>Morris</c:v>
                </c:pt>
                <c:pt idx="2">
                  <c:v>Middlesex</c:v>
                </c:pt>
                <c:pt idx="3">
                  <c:v>Hudson</c:v>
                </c:pt>
                <c:pt idx="4">
                  <c:v>Ocean</c:v>
                </c:pt>
                <c:pt idx="5">
                  <c:v>Monmouth</c:v>
                </c:pt>
                <c:pt idx="6">
                  <c:v>Atlantic</c:v>
                </c:pt>
                <c:pt idx="7">
                  <c:v>Mercer</c:v>
                </c:pt>
                <c:pt idx="8">
                  <c:v>Salem</c:v>
                </c:pt>
                <c:pt idx="9">
                  <c:v>Gloucester</c:v>
                </c:pt>
                <c:pt idx="10">
                  <c:v>Bergen</c:v>
                </c:pt>
                <c:pt idx="11">
                  <c:v>Essex</c:v>
                </c:pt>
                <c:pt idx="12">
                  <c:v>Union</c:v>
                </c:pt>
                <c:pt idx="13">
                  <c:v>Sussex</c:v>
                </c:pt>
                <c:pt idx="14">
                  <c:v>Warren</c:v>
                </c:pt>
                <c:pt idx="15">
                  <c:v>Somerset</c:v>
                </c:pt>
                <c:pt idx="16">
                  <c:v>Cumberland</c:v>
                </c:pt>
                <c:pt idx="17">
                  <c:v>Burlington</c:v>
                </c:pt>
                <c:pt idx="18">
                  <c:v>Camden</c:v>
                </c:pt>
                <c:pt idx="19">
                  <c:v>Hunterdon</c:v>
                </c:pt>
                <c:pt idx="20">
                  <c:v>Cape May</c:v>
                </c:pt>
              </c:strCache>
            </c:strRef>
          </c:cat>
          <c:val>
            <c:numRef>
              <c:f>Sheet1!$B$2:$B$22</c:f>
              <c:numCache>
                <c:formatCode>0.0%</c:formatCode>
                <c:ptCount val="21"/>
                <c:pt idx="0">
                  <c:v>6.9000000000000006E-2</c:v>
                </c:pt>
                <c:pt idx="1">
                  <c:v>7.0999999999999994E-2</c:v>
                </c:pt>
                <c:pt idx="2">
                  <c:v>7.5999999999999998E-2</c:v>
                </c:pt>
                <c:pt idx="3">
                  <c:v>8.6999999999999994E-2</c:v>
                </c:pt>
                <c:pt idx="4">
                  <c:v>8.6999999999999994E-2</c:v>
                </c:pt>
                <c:pt idx="5">
                  <c:v>9.4E-2</c:v>
                </c:pt>
                <c:pt idx="6">
                  <c:v>0.106</c:v>
                </c:pt>
                <c:pt idx="7">
                  <c:v>0.123</c:v>
                </c:pt>
                <c:pt idx="8">
                  <c:v>0.124</c:v>
                </c:pt>
                <c:pt idx="9">
                  <c:v>0.125</c:v>
                </c:pt>
                <c:pt idx="10">
                  <c:v>0.13100000000000001</c:v>
                </c:pt>
                <c:pt idx="11">
                  <c:v>0.14299999999999999</c:v>
                </c:pt>
                <c:pt idx="12">
                  <c:v>0.14699999999999999</c:v>
                </c:pt>
                <c:pt idx="14">
                  <c:v>0.16500000000000001</c:v>
                </c:pt>
                <c:pt idx="15">
                  <c:v>0.186</c:v>
                </c:pt>
                <c:pt idx="16">
                  <c:v>0.20200000000000001</c:v>
                </c:pt>
                <c:pt idx="17">
                  <c:v>0.22</c:v>
                </c:pt>
                <c:pt idx="18">
                  <c:v>0.23699999999999999</c:v>
                </c:pt>
                <c:pt idx="19">
                  <c:v>0.25800000000000001</c:v>
                </c:pt>
                <c:pt idx="20">
                  <c:v>0.313</c:v>
                </c:pt>
              </c:numCache>
            </c:numRef>
          </c:val>
          <c:extLst>
            <c:ext xmlns:c16="http://schemas.microsoft.com/office/drawing/2014/chart" uri="{C3380CC4-5D6E-409C-BE32-E72D297353CC}">
              <c16:uniqueId val="{00000000-CD7C-4B71-B01A-BFE42ACAFB42}"/>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Passaic</c:v>
                </c:pt>
                <c:pt idx="1">
                  <c:v>Morris</c:v>
                </c:pt>
                <c:pt idx="2">
                  <c:v>Middlesex</c:v>
                </c:pt>
                <c:pt idx="3">
                  <c:v>Hudson</c:v>
                </c:pt>
                <c:pt idx="4">
                  <c:v>Ocean</c:v>
                </c:pt>
                <c:pt idx="5">
                  <c:v>Monmouth</c:v>
                </c:pt>
                <c:pt idx="6">
                  <c:v>Atlantic</c:v>
                </c:pt>
                <c:pt idx="7">
                  <c:v>Mercer</c:v>
                </c:pt>
                <c:pt idx="8">
                  <c:v>Salem</c:v>
                </c:pt>
                <c:pt idx="9">
                  <c:v>Gloucester</c:v>
                </c:pt>
                <c:pt idx="10">
                  <c:v>Bergen</c:v>
                </c:pt>
                <c:pt idx="11">
                  <c:v>Essex</c:v>
                </c:pt>
                <c:pt idx="12">
                  <c:v>Union</c:v>
                </c:pt>
                <c:pt idx="13">
                  <c:v>Sussex</c:v>
                </c:pt>
                <c:pt idx="14">
                  <c:v>Warren</c:v>
                </c:pt>
                <c:pt idx="15">
                  <c:v>Somerset</c:v>
                </c:pt>
                <c:pt idx="16">
                  <c:v>Cumberland</c:v>
                </c:pt>
                <c:pt idx="17">
                  <c:v>Burlington</c:v>
                </c:pt>
                <c:pt idx="18">
                  <c:v>Camden</c:v>
                </c:pt>
                <c:pt idx="19">
                  <c:v>Hunterdon</c:v>
                </c:pt>
                <c:pt idx="20">
                  <c:v>Cape May</c:v>
                </c:pt>
              </c:strCache>
            </c:strRef>
          </c:cat>
          <c:val>
            <c:numRef>
              <c:f>Sheet1!$C$2:$C$22</c:f>
              <c:numCache>
                <c:formatCode>General</c:formatCode>
                <c:ptCount val="21"/>
                <c:pt idx="13">
                  <c:v>0.159</c:v>
                </c:pt>
              </c:numCache>
            </c:numRef>
          </c:val>
          <c:extLst>
            <c:ext xmlns:c16="http://schemas.microsoft.com/office/drawing/2014/chart" uri="{C3380CC4-5D6E-409C-BE32-E72D297353CC}">
              <c16:uniqueId val="{00000001-CD7C-4B71-B01A-BFE42ACAFB42}"/>
            </c:ext>
          </c:extLst>
        </c:ser>
        <c:ser>
          <c:idx val="2"/>
          <c:order val="2"/>
          <c:tx>
            <c:strRef>
              <c:f>Sheet1!$D$1</c:f>
              <c:strCache>
                <c:ptCount val="1"/>
                <c:pt idx="0">
                  <c:v>NJ Overall 11.7%</c:v>
                </c:pt>
              </c:strCache>
            </c:strRef>
          </c:tx>
          <c:spPr>
            <a:solidFill>
              <a:schemeClr val="bg1"/>
            </a:solidFill>
            <a:ln>
              <a:noFill/>
            </a:ln>
            <a:effectLst/>
          </c:spPr>
          <c:invertIfNegative val="0"/>
          <c:trendline>
            <c:spPr>
              <a:ln w="19050" cap="rnd">
                <a:solidFill>
                  <a:schemeClr val="bg1">
                    <a:lumMod val="50000"/>
                  </a:schemeClr>
                </a:solidFill>
                <a:prstDash val="sysDot"/>
              </a:ln>
              <a:effectLst/>
            </c:spPr>
            <c:trendlineType val="linear"/>
            <c:dispRSqr val="0"/>
            <c:dispEq val="0"/>
          </c:trendline>
          <c:cat>
            <c:strRef>
              <c:f>Sheet1!$A$2:$A$22</c:f>
              <c:strCache>
                <c:ptCount val="21"/>
                <c:pt idx="0">
                  <c:v>Passaic</c:v>
                </c:pt>
                <c:pt idx="1">
                  <c:v>Morris</c:v>
                </c:pt>
                <c:pt idx="2">
                  <c:v>Middlesex</c:v>
                </c:pt>
                <c:pt idx="3">
                  <c:v>Hudson</c:v>
                </c:pt>
                <c:pt idx="4">
                  <c:v>Ocean</c:v>
                </c:pt>
                <c:pt idx="5">
                  <c:v>Monmouth</c:v>
                </c:pt>
                <c:pt idx="6">
                  <c:v>Atlantic</c:v>
                </c:pt>
                <c:pt idx="7">
                  <c:v>Mercer</c:v>
                </c:pt>
                <c:pt idx="8">
                  <c:v>Salem</c:v>
                </c:pt>
                <c:pt idx="9">
                  <c:v>Gloucester</c:v>
                </c:pt>
                <c:pt idx="10">
                  <c:v>Bergen</c:v>
                </c:pt>
                <c:pt idx="11">
                  <c:v>Essex</c:v>
                </c:pt>
                <c:pt idx="12">
                  <c:v>Union</c:v>
                </c:pt>
                <c:pt idx="13">
                  <c:v>Sussex</c:v>
                </c:pt>
                <c:pt idx="14">
                  <c:v>Warren</c:v>
                </c:pt>
                <c:pt idx="15">
                  <c:v>Somerset</c:v>
                </c:pt>
                <c:pt idx="16">
                  <c:v>Cumberland</c:v>
                </c:pt>
                <c:pt idx="17">
                  <c:v>Burlington</c:v>
                </c:pt>
                <c:pt idx="18">
                  <c:v>Camden</c:v>
                </c:pt>
                <c:pt idx="19">
                  <c:v>Hunterdon</c:v>
                </c:pt>
                <c:pt idx="20">
                  <c:v>Cape May</c:v>
                </c:pt>
              </c:strCache>
            </c:strRef>
          </c:cat>
          <c:val>
            <c:numRef>
              <c:f>Sheet1!$D$2:$D$22</c:f>
              <c:numCache>
                <c:formatCode>0.0%</c:formatCode>
                <c:ptCount val="21"/>
                <c:pt idx="0">
                  <c:v>0.11700000000000001</c:v>
                </c:pt>
                <c:pt idx="1">
                  <c:v>0.11700000000000001</c:v>
                </c:pt>
                <c:pt idx="2">
                  <c:v>0.11700000000000001</c:v>
                </c:pt>
                <c:pt idx="3">
                  <c:v>0.11700000000000001</c:v>
                </c:pt>
                <c:pt idx="4">
                  <c:v>0.11700000000000001</c:v>
                </c:pt>
                <c:pt idx="5">
                  <c:v>0.11700000000000001</c:v>
                </c:pt>
                <c:pt idx="6">
                  <c:v>0.11700000000000001</c:v>
                </c:pt>
                <c:pt idx="7">
                  <c:v>0.11700000000000001</c:v>
                </c:pt>
                <c:pt idx="8">
                  <c:v>0.11700000000000001</c:v>
                </c:pt>
                <c:pt idx="9">
                  <c:v>0.11700000000000001</c:v>
                </c:pt>
                <c:pt idx="10">
                  <c:v>0.11700000000000001</c:v>
                </c:pt>
                <c:pt idx="11">
                  <c:v>0.11700000000000001</c:v>
                </c:pt>
                <c:pt idx="12">
                  <c:v>0.11700000000000001</c:v>
                </c:pt>
                <c:pt idx="13">
                  <c:v>0.11700000000000001</c:v>
                </c:pt>
                <c:pt idx="14">
                  <c:v>0.11700000000000001</c:v>
                </c:pt>
                <c:pt idx="15">
                  <c:v>0.11700000000000001</c:v>
                </c:pt>
                <c:pt idx="16">
                  <c:v>0.11700000000000001</c:v>
                </c:pt>
                <c:pt idx="17">
                  <c:v>0.11700000000000001</c:v>
                </c:pt>
                <c:pt idx="18">
                  <c:v>0.11700000000000001</c:v>
                </c:pt>
                <c:pt idx="19">
                  <c:v>0.11700000000000001</c:v>
                </c:pt>
                <c:pt idx="20">
                  <c:v>0.11700000000000001</c:v>
                </c:pt>
              </c:numCache>
            </c:numRef>
          </c:val>
          <c:extLst>
            <c:ext xmlns:c16="http://schemas.microsoft.com/office/drawing/2014/chart" uri="{C3380CC4-5D6E-409C-BE32-E72D297353CC}">
              <c16:uniqueId val="{00000002-CD7C-4B71-B01A-BFE42ACAFB42}"/>
            </c:ext>
          </c:extLst>
        </c:ser>
        <c:dLbls>
          <c:showLegendKey val="0"/>
          <c:showVal val="0"/>
          <c:showCatName val="0"/>
          <c:showSerName val="0"/>
          <c:showPercent val="0"/>
          <c:showBubbleSize val="0"/>
        </c:dLbls>
        <c:gapWidth val="182"/>
        <c:axId val="382051520"/>
        <c:axId val="382051912"/>
      </c:barChart>
      <c:catAx>
        <c:axId val="38205152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051912"/>
        <c:crosses val="autoZero"/>
        <c:auto val="1"/>
        <c:lblAlgn val="ctr"/>
        <c:lblOffset val="100"/>
        <c:noMultiLvlLbl val="0"/>
      </c:catAx>
      <c:valAx>
        <c:axId val="382051912"/>
        <c:scaling>
          <c:orientation val="minMax"/>
        </c:scaling>
        <c:delete val="1"/>
        <c:axPos val="b"/>
        <c:numFmt formatCode="0.0%" sourceLinked="1"/>
        <c:majorTickMark val="none"/>
        <c:minorTickMark val="none"/>
        <c:tickLblPos val="nextTo"/>
        <c:crossAx val="382051520"/>
        <c:crosses val="autoZero"/>
        <c:crossBetween val="between"/>
      </c:valAx>
      <c:spPr>
        <a:noFill/>
        <a:ln>
          <a:noFill/>
        </a:ln>
        <a:effectLst/>
      </c:spPr>
    </c:plotArea>
    <c:legend>
      <c:legendPos val="b"/>
      <c:legendEntry>
        <c:idx val="1"/>
        <c:delete val="1"/>
      </c:legendEntry>
      <c:legendEntry>
        <c:idx val="2"/>
        <c:delete val="1"/>
      </c:legendEntry>
      <c:legendEntry>
        <c:idx val="3"/>
        <c:delete val="1"/>
      </c:legendEntry>
      <c:layout>
        <c:manualLayout>
          <c:xMode val="edge"/>
          <c:yMode val="edge"/>
          <c:x val="0.327413202141694"/>
          <c:y val="0.90466614173228344"/>
          <c:w val="0.17220478232177813"/>
          <c:h val="3.578425196850394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0894627614990772E-2"/>
          <c:y val="7.1850645292856952E-2"/>
          <c:w val="0.87399977456247768"/>
          <c:h val="0.78310877220773834"/>
        </c:manualLayout>
      </c:layout>
      <c:lineChart>
        <c:grouping val="standard"/>
        <c:varyColors val="0"/>
        <c:ser>
          <c:idx val="0"/>
          <c:order val="0"/>
          <c:tx>
            <c:strRef>
              <c:f>Sheet1!$B$1</c:f>
              <c:strCache>
                <c:ptCount val="1"/>
                <c:pt idx="0">
                  <c:v>Percent</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2014</c:v>
                </c:pt>
                <c:pt idx="1">
                  <c:v>2015</c:v>
                </c:pt>
                <c:pt idx="2">
                  <c:v>2016</c:v>
                </c:pt>
                <c:pt idx="3">
                  <c:v>2017</c:v>
                </c:pt>
                <c:pt idx="4">
                  <c:v>2018</c:v>
                </c:pt>
              </c:numCache>
            </c:numRef>
          </c:cat>
          <c:val>
            <c:numRef>
              <c:f>Sheet1!$B$2:$B$6</c:f>
              <c:numCache>
                <c:formatCode>0.0%</c:formatCode>
                <c:ptCount val="5"/>
                <c:pt idx="0">
                  <c:v>0.14499999999999999</c:v>
                </c:pt>
                <c:pt idx="1">
                  <c:v>0.105</c:v>
                </c:pt>
                <c:pt idx="2">
                  <c:v>0.15</c:v>
                </c:pt>
                <c:pt idx="3">
                  <c:v>0.16600000000000001</c:v>
                </c:pt>
                <c:pt idx="4">
                  <c:v>0.159</c:v>
                </c:pt>
              </c:numCache>
            </c:numRef>
          </c:val>
          <c:smooth val="0"/>
          <c:extLst>
            <c:ext xmlns:c16="http://schemas.microsoft.com/office/drawing/2014/chart" uri="{C3380CC4-5D6E-409C-BE32-E72D297353CC}">
              <c16:uniqueId val="{00000000-804B-4F67-81B2-9D09B799B5F9}"/>
            </c:ext>
          </c:extLst>
        </c:ser>
        <c:dLbls>
          <c:showLegendKey val="0"/>
          <c:showVal val="0"/>
          <c:showCatName val="0"/>
          <c:showSerName val="0"/>
          <c:showPercent val="0"/>
          <c:showBubbleSize val="0"/>
        </c:dLbls>
        <c:marker val="1"/>
        <c:smooth val="0"/>
        <c:axId val="382052696"/>
        <c:axId val="382053088"/>
      </c:lineChart>
      <c:catAx>
        <c:axId val="38205269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82053088"/>
        <c:crosses val="autoZero"/>
        <c:auto val="1"/>
        <c:lblAlgn val="ctr"/>
        <c:lblOffset val="100"/>
        <c:noMultiLvlLbl val="0"/>
      </c:catAx>
      <c:valAx>
        <c:axId val="382053088"/>
        <c:scaling>
          <c:orientation val="minMax"/>
          <c:max val="0.30000000000000004"/>
        </c:scaling>
        <c:delete val="1"/>
        <c:axPos val="l"/>
        <c:numFmt formatCode="0.0%" sourceLinked="1"/>
        <c:majorTickMark val="out"/>
        <c:minorTickMark val="none"/>
        <c:tickLblPos val="nextTo"/>
        <c:crossAx val="38205269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Percent</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White, non-Hispanic</c:v>
                </c:pt>
                <c:pt idx="1">
                  <c:v>Black/African American, non-Hispanic</c:v>
                </c:pt>
                <c:pt idx="2">
                  <c:v>Hispanic/Latino</c:v>
                </c:pt>
                <c:pt idx="3">
                  <c:v>Asian, non-Hispanic</c:v>
                </c:pt>
                <c:pt idx="4">
                  <c:v>Other, non-Hispanic</c:v>
                </c:pt>
              </c:strCache>
            </c:strRef>
          </c:cat>
          <c:val>
            <c:numRef>
              <c:f>Sheet1!$B$2:$B$6</c:f>
              <c:numCache>
                <c:formatCode>General</c:formatCode>
                <c:ptCount val="5"/>
                <c:pt idx="0" formatCode="0.00%">
                  <c:v>0.13700000000000001</c:v>
                </c:pt>
              </c:numCache>
            </c:numRef>
          </c:val>
          <c:extLst>
            <c:ext xmlns:c16="http://schemas.microsoft.com/office/drawing/2014/chart" uri="{C3380CC4-5D6E-409C-BE32-E72D297353CC}">
              <c16:uniqueId val="{00000000-5BC7-46A8-A5A7-0ADB9F3F5A6E}"/>
            </c:ext>
          </c:extLst>
        </c:ser>
        <c:dLbls>
          <c:showLegendKey val="0"/>
          <c:showVal val="0"/>
          <c:showCatName val="0"/>
          <c:showSerName val="0"/>
          <c:showPercent val="0"/>
          <c:showBubbleSize val="0"/>
        </c:dLbls>
        <c:gapWidth val="182"/>
        <c:axId val="382053872"/>
        <c:axId val="382902512"/>
      </c:barChart>
      <c:catAx>
        <c:axId val="382053872"/>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902512"/>
        <c:crosses val="autoZero"/>
        <c:auto val="1"/>
        <c:lblAlgn val="ctr"/>
        <c:lblOffset val="100"/>
        <c:noMultiLvlLbl val="0"/>
      </c:catAx>
      <c:valAx>
        <c:axId val="382902512"/>
        <c:scaling>
          <c:orientation val="minMax"/>
          <c:max val="0.30000000000000004"/>
        </c:scaling>
        <c:delete val="1"/>
        <c:axPos val="t"/>
        <c:numFmt formatCode="0.00%" sourceLinked="1"/>
        <c:majorTickMark val="none"/>
        <c:minorTickMark val="none"/>
        <c:tickLblPos val="nextTo"/>
        <c:crossAx val="38205387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2383536148890479"/>
          <c:y val="6.3646879639969151E-2"/>
          <c:w val="0.75116463851109516"/>
          <c:h val="0.87270624072006175"/>
        </c:manualLayout>
      </c:layout>
      <c:barChart>
        <c:barDir val="bar"/>
        <c:grouping val="clustered"/>
        <c:varyColors val="0"/>
        <c:ser>
          <c:idx val="0"/>
          <c:order val="0"/>
          <c:tx>
            <c:strRef>
              <c:f>Sheet1!$B$1</c:f>
              <c:strCache>
                <c:ptCount val="1"/>
                <c:pt idx="0">
                  <c:v>Percent</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Men</c:v>
                </c:pt>
                <c:pt idx="1">
                  <c:v>Women</c:v>
                </c:pt>
              </c:strCache>
            </c:strRef>
          </c:cat>
          <c:val>
            <c:numRef>
              <c:f>Sheet1!$B$2:$B$3</c:f>
              <c:numCache>
                <c:formatCode>0.0%</c:formatCode>
                <c:ptCount val="2"/>
                <c:pt idx="0">
                  <c:v>0.12</c:v>
                </c:pt>
                <c:pt idx="1">
                  <c:v>0.16800000000000001</c:v>
                </c:pt>
              </c:numCache>
            </c:numRef>
          </c:val>
          <c:extLst>
            <c:ext xmlns:c16="http://schemas.microsoft.com/office/drawing/2014/chart" uri="{C3380CC4-5D6E-409C-BE32-E72D297353CC}">
              <c16:uniqueId val="{00000000-22CC-4E1F-891A-AB117FB994A7}"/>
            </c:ext>
          </c:extLst>
        </c:ser>
        <c:dLbls>
          <c:showLegendKey val="0"/>
          <c:showVal val="0"/>
          <c:showCatName val="0"/>
          <c:showSerName val="0"/>
          <c:showPercent val="0"/>
          <c:showBubbleSize val="0"/>
        </c:dLbls>
        <c:gapWidth val="182"/>
        <c:axId val="382903296"/>
        <c:axId val="382903688"/>
      </c:barChart>
      <c:catAx>
        <c:axId val="38290329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903688"/>
        <c:crosses val="autoZero"/>
        <c:auto val="1"/>
        <c:lblAlgn val="ctr"/>
        <c:lblOffset val="100"/>
        <c:noMultiLvlLbl val="0"/>
      </c:catAx>
      <c:valAx>
        <c:axId val="382903688"/>
        <c:scaling>
          <c:orientation val="minMax"/>
          <c:max val="0.30000000000000004"/>
          <c:min val="0"/>
        </c:scaling>
        <c:delete val="1"/>
        <c:axPos val="b"/>
        <c:numFmt formatCode="0.0%" sourceLinked="1"/>
        <c:majorTickMark val="none"/>
        <c:minorTickMark val="none"/>
        <c:tickLblPos val="nextTo"/>
        <c:crossAx val="38290329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manualLayout>
          <c:layoutTarget val="inner"/>
          <c:xMode val="edge"/>
          <c:yMode val="edge"/>
          <c:x val="9.7785556102362212E-2"/>
          <c:y val="2.578124841404722E-2"/>
          <c:w val="0.88658944389763783"/>
          <c:h val="0.93094390188583276"/>
        </c:manualLayout>
      </c:layout>
      <c:barChart>
        <c:barDir val="bar"/>
        <c:grouping val="clustered"/>
        <c:varyColors val="0"/>
        <c:ser>
          <c:idx val="0"/>
          <c:order val="0"/>
          <c:tx>
            <c:strRef>
              <c:f>Sheet1!$B$1</c:f>
              <c:strCache>
                <c:ptCount val="1"/>
                <c:pt idx="0">
                  <c:v>% Foreign Born</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Cape May</c:v>
                </c:pt>
                <c:pt idx="2">
                  <c:v>Gloucester</c:v>
                </c:pt>
                <c:pt idx="3">
                  <c:v>Ocean</c:v>
                </c:pt>
                <c:pt idx="4">
                  <c:v>Sussex</c:v>
                </c:pt>
                <c:pt idx="5">
                  <c:v>Warren</c:v>
                </c:pt>
                <c:pt idx="6">
                  <c:v>Burlington</c:v>
                </c:pt>
                <c:pt idx="7">
                  <c:v>Camden</c:v>
                </c:pt>
                <c:pt idx="8">
                  <c:v>Cumberland</c:v>
                </c:pt>
                <c:pt idx="9">
                  <c:v>Hunterdon</c:v>
                </c:pt>
                <c:pt idx="10">
                  <c:v>Monmouth</c:v>
                </c:pt>
                <c:pt idx="11">
                  <c:v>Atlantic</c:v>
                </c:pt>
                <c:pt idx="12">
                  <c:v>Morris</c:v>
                </c:pt>
                <c:pt idx="13">
                  <c:v>Mercer</c:v>
                </c:pt>
                <c:pt idx="14">
                  <c:v>Somerset</c:v>
                </c:pt>
                <c:pt idx="15">
                  <c:v>Essex</c:v>
                </c:pt>
                <c:pt idx="16">
                  <c:v>Bergen</c:v>
                </c:pt>
                <c:pt idx="17">
                  <c:v>Union</c:v>
                </c:pt>
                <c:pt idx="18">
                  <c:v>Middlesex</c:v>
                </c:pt>
                <c:pt idx="19">
                  <c:v>Passaic</c:v>
                </c:pt>
                <c:pt idx="20">
                  <c:v>Hudson</c:v>
                </c:pt>
              </c:strCache>
            </c:strRef>
          </c:cat>
          <c:val>
            <c:numRef>
              <c:f>Sheet1!$B$2:$B$22</c:f>
              <c:numCache>
                <c:formatCode>0%</c:formatCode>
                <c:ptCount val="21"/>
                <c:pt idx="0">
                  <c:v>2.5999999999999999E-2</c:v>
                </c:pt>
                <c:pt idx="1">
                  <c:v>4.8000000000000001E-2</c:v>
                </c:pt>
                <c:pt idx="2">
                  <c:v>0.05</c:v>
                </c:pt>
                <c:pt idx="3">
                  <c:v>7.4999999999999997E-2</c:v>
                </c:pt>
                <c:pt idx="5">
                  <c:v>9.2999999999999999E-2</c:v>
                </c:pt>
                <c:pt idx="6">
                  <c:v>0.10199999999999999</c:v>
                </c:pt>
                <c:pt idx="7">
                  <c:v>0.106</c:v>
                </c:pt>
                <c:pt idx="8">
                  <c:v>0.11700000000000001</c:v>
                </c:pt>
                <c:pt idx="9">
                  <c:v>0.122</c:v>
                </c:pt>
                <c:pt idx="10">
                  <c:v>0.13700000000000001</c:v>
                </c:pt>
                <c:pt idx="11">
                  <c:v>0.16300000000000001</c:v>
                </c:pt>
                <c:pt idx="12">
                  <c:v>0.20599999999999999</c:v>
                </c:pt>
                <c:pt idx="13">
                  <c:v>0.24199999999999999</c:v>
                </c:pt>
                <c:pt idx="14" formatCode="General">
                  <c:v>0.26100000000000001</c:v>
                </c:pt>
                <c:pt idx="15">
                  <c:v>0.28999999999999998</c:v>
                </c:pt>
                <c:pt idx="16">
                  <c:v>0.315</c:v>
                </c:pt>
                <c:pt idx="17">
                  <c:v>0.32</c:v>
                </c:pt>
                <c:pt idx="18">
                  <c:v>0.33600000000000002</c:v>
                </c:pt>
                <c:pt idx="19" formatCode="General">
                  <c:v>0.34200000000000003</c:v>
                </c:pt>
                <c:pt idx="20" formatCode="General">
                  <c:v>0.44600000000000001</c:v>
                </c:pt>
              </c:numCache>
            </c:numRef>
          </c:val>
          <c:extLst>
            <c:ext xmlns:c16="http://schemas.microsoft.com/office/drawing/2014/chart" uri="{C3380CC4-5D6E-409C-BE32-E72D297353CC}">
              <c16:uniqueId val="{00000000-4FE0-41E9-9715-9C3A75ED1314}"/>
            </c:ext>
          </c:extLst>
        </c:ser>
        <c:ser>
          <c:idx val="1"/>
          <c:order val="1"/>
          <c:tx>
            <c:strRef>
              <c:f>Sheet1!$C$1</c:f>
              <c:strCache>
                <c:ptCount val="1"/>
                <c:pt idx="0">
                  <c:v>County</c:v>
                </c:pt>
              </c:strCache>
            </c:strRef>
          </c:tx>
          <c:spPr>
            <a:solidFill>
              <a:schemeClr val="dk1">
                <a:tint val="55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Cape May</c:v>
                </c:pt>
                <c:pt idx="2">
                  <c:v>Gloucester</c:v>
                </c:pt>
                <c:pt idx="3">
                  <c:v>Ocean</c:v>
                </c:pt>
                <c:pt idx="4">
                  <c:v>Sussex</c:v>
                </c:pt>
                <c:pt idx="5">
                  <c:v>Warren</c:v>
                </c:pt>
                <c:pt idx="6">
                  <c:v>Burlington</c:v>
                </c:pt>
                <c:pt idx="7">
                  <c:v>Camden</c:v>
                </c:pt>
                <c:pt idx="8">
                  <c:v>Cumberland</c:v>
                </c:pt>
                <c:pt idx="9">
                  <c:v>Hunterdon</c:v>
                </c:pt>
                <c:pt idx="10">
                  <c:v>Monmouth</c:v>
                </c:pt>
                <c:pt idx="11">
                  <c:v>Atlantic</c:v>
                </c:pt>
                <c:pt idx="12">
                  <c:v>Morris</c:v>
                </c:pt>
                <c:pt idx="13">
                  <c:v>Mercer</c:v>
                </c:pt>
                <c:pt idx="14">
                  <c:v>Somerset</c:v>
                </c:pt>
                <c:pt idx="15">
                  <c:v>Essex</c:v>
                </c:pt>
                <c:pt idx="16">
                  <c:v>Bergen</c:v>
                </c:pt>
                <c:pt idx="17">
                  <c:v>Union</c:v>
                </c:pt>
                <c:pt idx="18">
                  <c:v>Middlesex</c:v>
                </c:pt>
                <c:pt idx="19">
                  <c:v>Passaic</c:v>
                </c:pt>
                <c:pt idx="20">
                  <c:v>Hudson</c:v>
                </c:pt>
              </c:strCache>
            </c:strRef>
          </c:cat>
          <c:val>
            <c:numRef>
              <c:f>Sheet1!$C$2:$C$22</c:f>
              <c:numCache>
                <c:formatCode>General</c:formatCode>
                <c:ptCount val="21"/>
                <c:pt idx="4">
                  <c:v>7.9000000000000001E-2</c:v>
                </c:pt>
              </c:numCache>
            </c:numRef>
          </c:val>
          <c:extLst>
            <c:ext xmlns:c16="http://schemas.microsoft.com/office/drawing/2014/chart" uri="{C3380CC4-5D6E-409C-BE32-E72D297353CC}">
              <c16:uniqueId val="{00000001-4FE0-41E9-9715-9C3A75ED1314}"/>
            </c:ext>
          </c:extLst>
        </c:ser>
        <c:ser>
          <c:idx val="2"/>
          <c:order val="2"/>
          <c:tx>
            <c:strRef>
              <c:f>Sheet1!$D$1</c:f>
              <c:strCache>
                <c:ptCount val="1"/>
                <c:pt idx="0">
                  <c:v>NJ avg. 23.4%</c:v>
                </c:pt>
              </c:strCache>
            </c:strRef>
          </c:tx>
          <c:spPr>
            <a:noFill/>
            <a:ln>
              <a:noFill/>
            </a:ln>
            <a:effectLst/>
          </c:spPr>
          <c:invertIfNegative val="0"/>
          <c:trendline>
            <c:name>NJ avg 22%</c:name>
            <c:spPr>
              <a:ln w="19050" cap="rnd">
                <a:solidFill>
                  <a:schemeClr val="dk1">
                    <a:tint val="75000"/>
                  </a:schemeClr>
                </a:solidFill>
                <a:prstDash val="sysDot"/>
              </a:ln>
              <a:effectLst/>
            </c:spPr>
            <c:trendlineType val="linear"/>
            <c:dispRSqr val="0"/>
            <c:dispEq val="0"/>
          </c:trendline>
          <c:cat>
            <c:strRef>
              <c:f>Sheet1!$A$2:$A$22</c:f>
              <c:strCache>
                <c:ptCount val="21"/>
                <c:pt idx="0">
                  <c:v>Salem</c:v>
                </c:pt>
                <c:pt idx="1">
                  <c:v>Cape May</c:v>
                </c:pt>
                <c:pt idx="2">
                  <c:v>Gloucester</c:v>
                </c:pt>
                <c:pt idx="3">
                  <c:v>Ocean</c:v>
                </c:pt>
                <c:pt idx="4">
                  <c:v>Sussex</c:v>
                </c:pt>
                <c:pt idx="5">
                  <c:v>Warren</c:v>
                </c:pt>
                <c:pt idx="6">
                  <c:v>Burlington</c:v>
                </c:pt>
                <c:pt idx="7">
                  <c:v>Camden</c:v>
                </c:pt>
                <c:pt idx="8">
                  <c:v>Cumberland</c:v>
                </c:pt>
                <c:pt idx="9">
                  <c:v>Hunterdon</c:v>
                </c:pt>
                <c:pt idx="10">
                  <c:v>Monmouth</c:v>
                </c:pt>
                <c:pt idx="11">
                  <c:v>Atlantic</c:v>
                </c:pt>
                <c:pt idx="12">
                  <c:v>Morris</c:v>
                </c:pt>
                <c:pt idx="13">
                  <c:v>Mercer</c:v>
                </c:pt>
                <c:pt idx="14">
                  <c:v>Somerset</c:v>
                </c:pt>
                <c:pt idx="15">
                  <c:v>Essex</c:v>
                </c:pt>
                <c:pt idx="16">
                  <c:v>Bergen</c:v>
                </c:pt>
                <c:pt idx="17">
                  <c:v>Union</c:v>
                </c:pt>
                <c:pt idx="18">
                  <c:v>Middlesex</c:v>
                </c:pt>
                <c:pt idx="19">
                  <c:v>Passaic</c:v>
                </c:pt>
                <c:pt idx="20">
                  <c:v>Hudson</c:v>
                </c:pt>
              </c:strCache>
            </c:strRef>
          </c:cat>
          <c:val>
            <c:numRef>
              <c:f>Sheet1!$D$2:$D$22</c:f>
              <c:numCache>
                <c:formatCode>0%</c:formatCode>
                <c:ptCount val="21"/>
                <c:pt idx="0">
                  <c:v>0.23400000000000001</c:v>
                </c:pt>
                <c:pt idx="1">
                  <c:v>0.23400000000000001</c:v>
                </c:pt>
                <c:pt idx="2">
                  <c:v>0.23400000000000001</c:v>
                </c:pt>
                <c:pt idx="3">
                  <c:v>0.23400000000000001</c:v>
                </c:pt>
                <c:pt idx="4">
                  <c:v>0.23400000000000001</c:v>
                </c:pt>
                <c:pt idx="5">
                  <c:v>0.23400000000000001</c:v>
                </c:pt>
                <c:pt idx="6">
                  <c:v>0.23400000000000001</c:v>
                </c:pt>
                <c:pt idx="7">
                  <c:v>0.23400000000000001</c:v>
                </c:pt>
                <c:pt idx="8">
                  <c:v>0.23400000000000001</c:v>
                </c:pt>
                <c:pt idx="9">
                  <c:v>0.23400000000000001</c:v>
                </c:pt>
                <c:pt idx="10">
                  <c:v>0.23400000000000001</c:v>
                </c:pt>
                <c:pt idx="11">
                  <c:v>0.23400000000000001</c:v>
                </c:pt>
                <c:pt idx="12">
                  <c:v>0.23400000000000001</c:v>
                </c:pt>
                <c:pt idx="13">
                  <c:v>0.23400000000000001</c:v>
                </c:pt>
                <c:pt idx="14">
                  <c:v>0.23400000000000001</c:v>
                </c:pt>
                <c:pt idx="15">
                  <c:v>0.23400000000000001</c:v>
                </c:pt>
                <c:pt idx="16">
                  <c:v>0.23400000000000001</c:v>
                </c:pt>
                <c:pt idx="17">
                  <c:v>0.23400000000000001</c:v>
                </c:pt>
                <c:pt idx="18">
                  <c:v>0.23400000000000001</c:v>
                </c:pt>
                <c:pt idx="19" formatCode="General">
                  <c:v>0.23400000000000001</c:v>
                </c:pt>
                <c:pt idx="20" formatCode="General">
                  <c:v>0.23400000000000001</c:v>
                </c:pt>
              </c:numCache>
            </c:numRef>
          </c:val>
          <c:extLst>
            <c:ext xmlns:c16="http://schemas.microsoft.com/office/drawing/2014/chart" uri="{C3380CC4-5D6E-409C-BE32-E72D297353CC}">
              <c16:uniqueId val="{00000002-4FE0-41E9-9715-9C3A75ED1314}"/>
            </c:ext>
          </c:extLst>
        </c:ser>
        <c:dLbls>
          <c:showLegendKey val="0"/>
          <c:showVal val="0"/>
          <c:showCatName val="0"/>
          <c:showSerName val="0"/>
          <c:showPercent val="0"/>
          <c:showBubbleSize val="0"/>
        </c:dLbls>
        <c:gapWidth val="182"/>
        <c:axId val="341245584"/>
        <c:axId val="341757752"/>
      </c:barChart>
      <c:catAx>
        <c:axId val="34124558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1757752"/>
        <c:crosses val="autoZero"/>
        <c:auto val="1"/>
        <c:lblAlgn val="ctr"/>
        <c:lblOffset val="100"/>
        <c:noMultiLvlLbl val="0"/>
      </c:catAx>
      <c:valAx>
        <c:axId val="341757752"/>
        <c:scaling>
          <c:orientation val="minMax"/>
        </c:scaling>
        <c:delete val="1"/>
        <c:axPos val="b"/>
        <c:numFmt formatCode="0%" sourceLinked="1"/>
        <c:majorTickMark val="none"/>
        <c:minorTickMark val="none"/>
        <c:tickLblPos val="nextTo"/>
        <c:crossAx val="341245584"/>
        <c:crosses val="autoZero"/>
        <c:crossBetween val="between"/>
      </c:valAx>
      <c:spPr>
        <a:noFill/>
        <a:ln>
          <a:noFill/>
        </a:ln>
        <a:effectLst/>
      </c:spPr>
    </c:plotArea>
    <c:legend>
      <c:legendPos val="b"/>
      <c:legendEntry>
        <c:idx val="0"/>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Entry>
      <c:legendEntry>
        <c:idx val="1"/>
        <c:delete val="1"/>
      </c:legendEntry>
      <c:legendEntry>
        <c:idx val="2"/>
        <c:delete val="1"/>
      </c:legendEntry>
      <c:legendEntry>
        <c:idx val="3"/>
        <c:delete val="1"/>
      </c:legendEntry>
      <c:layout>
        <c:manualLayout>
          <c:xMode val="edge"/>
          <c:yMode val="edge"/>
          <c:x val="0.42103801673228347"/>
          <c:y val="0.92860015203001034"/>
          <c:w val="0.15108993602362206"/>
          <c:h val="3.7741200926353288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bar"/>
        <c:grouping val="clustered"/>
        <c:varyColors val="0"/>
        <c:ser>
          <c:idx val="0"/>
          <c:order val="0"/>
          <c:tx>
            <c:strRef>
              <c:f>Sheet1!$B$1</c:f>
              <c:strCache>
                <c:ptCount val="1"/>
                <c:pt idx="0">
                  <c:v># DV incidents</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Essex</c:v>
                </c:pt>
                <c:pt idx="1">
                  <c:v>Passaic</c:v>
                </c:pt>
                <c:pt idx="2">
                  <c:v>Hudson</c:v>
                </c:pt>
                <c:pt idx="3">
                  <c:v>Morris</c:v>
                </c:pt>
                <c:pt idx="4">
                  <c:v>Union</c:v>
                </c:pt>
                <c:pt idx="5">
                  <c:v>Middlesex</c:v>
                </c:pt>
                <c:pt idx="6">
                  <c:v>Somerset</c:v>
                </c:pt>
                <c:pt idx="7">
                  <c:v>Sussex</c:v>
                </c:pt>
                <c:pt idx="8">
                  <c:v>Mercer</c:v>
                </c:pt>
                <c:pt idx="9">
                  <c:v>Bergen</c:v>
                </c:pt>
                <c:pt idx="10">
                  <c:v>Monmouth</c:v>
                </c:pt>
                <c:pt idx="11">
                  <c:v>Burlington</c:v>
                </c:pt>
                <c:pt idx="12">
                  <c:v>Ocean</c:v>
                </c:pt>
                <c:pt idx="13">
                  <c:v>Camden</c:v>
                </c:pt>
                <c:pt idx="14">
                  <c:v>Cape May</c:v>
                </c:pt>
                <c:pt idx="15">
                  <c:v>Salem</c:v>
                </c:pt>
                <c:pt idx="16">
                  <c:v>Hunterdon</c:v>
                </c:pt>
                <c:pt idx="17">
                  <c:v>Gloucester</c:v>
                </c:pt>
                <c:pt idx="18">
                  <c:v>Cumberland</c:v>
                </c:pt>
                <c:pt idx="19">
                  <c:v>Warren</c:v>
                </c:pt>
                <c:pt idx="20">
                  <c:v>Atlantic</c:v>
                </c:pt>
              </c:strCache>
            </c:strRef>
          </c:cat>
          <c:val>
            <c:numRef>
              <c:f>Sheet1!$B$2:$B$22</c:f>
              <c:numCache>
                <c:formatCode>General</c:formatCode>
                <c:ptCount val="21"/>
                <c:pt idx="0">
                  <c:v>6.2</c:v>
                </c:pt>
                <c:pt idx="1">
                  <c:v>6.5</c:v>
                </c:pt>
                <c:pt idx="2">
                  <c:v>6.8</c:v>
                </c:pt>
                <c:pt idx="3">
                  <c:v>6.9</c:v>
                </c:pt>
                <c:pt idx="4">
                  <c:v>7.2</c:v>
                </c:pt>
                <c:pt idx="5">
                  <c:v>7.6</c:v>
                </c:pt>
                <c:pt idx="6">
                  <c:v>7.6</c:v>
                </c:pt>
                <c:pt idx="8">
                  <c:v>7.9</c:v>
                </c:pt>
                <c:pt idx="9">
                  <c:v>8</c:v>
                </c:pt>
                <c:pt idx="10">
                  <c:v>8.6999999999999993</c:v>
                </c:pt>
                <c:pt idx="11">
                  <c:v>9.6</c:v>
                </c:pt>
                <c:pt idx="12">
                  <c:v>10.1</c:v>
                </c:pt>
                <c:pt idx="13">
                  <c:v>10.4</c:v>
                </c:pt>
                <c:pt idx="14">
                  <c:v>10.4</c:v>
                </c:pt>
                <c:pt idx="15">
                  <c:v>10.6</c:v>
                </c:pt>
                <c:pt idx="16">
                  <c:v>10.8</c:v>
                </c:pt>
                <c:pt idx="17">
                  <c:v>10.9</c:v>
                </c:pt>
                <c:pt idx="18">
                  <c:v>11.1</c:v>
                </c:pt>
                <c:pt idx="19">
                  <c:v>11.1</c:v>
                </c:pt>
                <c:pt idx="20">
                  <c:v>12.8</c:v>
                </c:pt>
              </c:numCache>
            </c:numRef>
          </c:val>
          <c:extLst>
            <c:ext xmlns:c16="http://schemas.microsoft.com/office/drawing/2014/chart" uri="{C3380CC4-5D6E-409C-BE32-E72D297353CC}">
              <c16:uniqueId val="{00000000-5F44-4256-8B18-0744A59A5B9E}"/>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Essex</c:v>
                </c:pt>
                <c:pt idx="1">
                  <c:v>Passaic</c:v>
                </c:pt>
                <c:pt idx="2">
                  <c:v>Hudson</c:v>
                </c:pt>
                <c:pt idx="3">
                  <c:v>Morris</c:v>
                </c:pt>
                <c:pt idx="4">
                  <c:v>Union</c:v>
                </c:pt>
                <c:pt idx="5">
                  <c:v>Middlesex</c:v>
                </c:pt>
                <c:pt idx="6">
                  <c:v>Somerset</c:v>
                </c:pt>
                <c:pt idx="7">
                  <c:v>Sussex</c:v>
                </c:pt>
                <c:pt idx="8">
                  <c:v>Mercer</c:v>
                </c:pt>
                <c:pt idx="9">
                  <c:v>Bergen</c:v>
                </c:pt>
                <c:pt idx="10">
                  <c:v>Monmouth</c:v>
                </c:pt>
                <c:pt idx="11">
                  <c:v>Burlington</c:v>
                </c:pt>
                <c:pt idx="12">
                  <c:v>Ocean</c:v>
                </c:pt>
                <c:pt idx="13">
                  <c:v>Camden</c:v>
                </c:pt>
                <c:pt idx="14">
                  <c:v>Cape May</c:v>
                </c:pt>
                <c:pt idx="15">
                  <c:v>Salem</c:v>
                </c:pt>
                <c:pt idx="16">
                  <c:v>Hunterdon</c:v>
                </c:pt>
                <c:pt idx="17">
                  <c:v>Gloucester</c:v>
                </c:pt>
                <c:pt idx="18">
                  <c:v>Cumberland</c:v>
                </c:pt>
                <c:pt idx="19">
                  <c:v>Warren</c:v>
                </c:pt>
                <c:pt idx="20">
                  <c:v>Atlantic</c:v>
                </c:pt>
              </c:strCache>
            </c:strRef>
          </c:cat>
          <c:val>
            <c:numRef>
              <c:f>Sheet1!$C$2:$C$22</c:f>
              <c:numCache>
                <c:formatCode>General</c:formatCode>
                <c:ptCount val="21"/>
                <c:pt idx="7">
                  <c:v>7.6</c:v>
                </c:pt>
              </c:numCache>
            </c:numRef>
          </c:val>
          <c:extLst>
            <c:ext xmlns:c16="http://schemas.microsoft.com/office/drawing/2014/chart" uri="{C3380CC4-5D6E-409C-BE32-E72D297353CC}">
              <c16:uniqueId val="{00000001-5F44-4256-8B18-0744A59A5B9E}"/>
            </c:ext>
          </c:extLst>
        </c:ser>
        <c:ser>
          <c:idx val="2"/>
          <c:order val="2"/>
          <c:tx>
            <c:strRef>
              <c:f>Sheet1!$D$1</c:f>
              <c:strCache>
                <c:ptCount val="1"/>
                <c:pt idx="0">
                  <c:v>NJ Avg. 8.3</c:v>
                </c:pt>
              </c:strCache>
            </c:strRef>
          </c:tx>
          <c:spPr>
            <a:noFill/>
            <a:ln>
              <a:noFill/>
            </a:ln>
            <a:effectLst/>
          </c:spPr>
          <c:invertIfNegative val="0"/>
          <c:trendline>
            <c:spPr>
              <a:ln w="19050" cap="rnd">
                <a:solidFill>
                  <a:schemeClr val="bg1">
                    <a:lumMod val="65000"/>
                  </a:schemeClr>
                </a:solidFill>
                <a:prstDash val="sysDot"/>
              </a:ln>
              <a:effectLst/>
            </c:spPr>
            <c:trendlineType val="linear"/>
            <c:dispRSqr val="0"/>
            <c:dispEq val="0"/>
          </c:trendline>
          <c:cat>
            <c:strRef>
              <c:f>Sheet1!$A$2:$A$22</c:f>
              <c:strCache>
                <c:ptCount val="21"/>
                <c:pt idx="0">
                  <c:v>Essex</c:v>
                </c:pt>
                <c:pt idx="1">
                  <c:v>Passaic</c:v>
                </c:pt>
                <c:pt idx="2">
                  <c:v>Hudson</c:v>
                </c:pt>
                <c:pt idx="3">
                  <c:v>Morris</c:v>
                </c:pt>
                <c:pt idx="4">
                  <c:v>Union</c:v>
                </c:pt>
                <c:pt idx="5">
                  <c:v>Middlesex</c:v>
                </c:pt>
                <c:pt idx="6">
                  <c:v>Somerset</c:v>
                </c:pt>
                <c:pt idx="7">
                  <c:v>Sussex</c:v>
                </c:pt>
                <c:pt idx="8">
                  <c:v>Mercer</c:v>
                </c:pt>
                <c:pt idx="9">
                  <c:v>Bergen</c:v>
                </c:pt>
                <c:pt idx="10">
                  <c:v>Monmouth</c:v>
                </c:pt>
                <c:pt idx="11">
                  <c:v>Burlington</c:v>
                </c:pt>
                <c:pt idx="12">
                  <c:v>Ocean</c:v>
                </c:pt>
                <c:pt idx="13">
                  <c:v>Camden</c:v>
                </c:pt>
                <c:pt idx="14">
                  <c:v>Cape May</c:v>
                </c:pt>
                <c:pt idx="15">
                  <c:v>Salem</c:v>
                </c:pt>
                <c:pt idx="16">
                  <c:v>Hunterdon</c:v>
                </c:pt>
                <c:pt idx="17">
                  <c:v>Gloucester</c:v>
                </c:pt>
                <c:pt idx="18">
                  <c:v>Cumberland</c:v>
                </c:pt>
                <c:pt idx="19">
                  <c:v>Warren</c:v>
                </c:pt>
                <c:pt idx="20">
                  <c:v>Atlantic</c:v>
                </c:pt>
              </c:strCache>
            </c:strRef>
          </c:cat>
          <c:val>
            <c:numRef>
              <c:f>Sheet1!$D$2:$D$22</c:f>
              <c:numCache>
                <c:formatCode>General</c:formatCode>
                <c:ptCount val="21"/>
                <c:pt idx="0">
                  <c:v>8.3000000000000007</c:v>
                </c:pt>
                <c:pt idx="1">
                  <c:v>8.3000000000000007</c:v>
                </c:pt>
                <c:pt idx="2">
                  <c:v>8.3000000000000007</c:v>
                </c:pt>
                <c:pt idx="3">
                  <c:v>8.3000000000000007</c:v>
                </c:pt>
                <c:pt idx="4">
                  <c:v>8.3000000000000007</c:v>
                </c:pt>
                <c:pt idx="5">
                  <c:v>8.3000000000000007</c:v>
                </c:pt>
                <c:pt idx="6">
                  <c:v>8.3000000000000007</c:v>
                </c:pt>
                <c:pt idx="7">
                  <c:v>8.3000000000000007</c:v>
                </c:pt>
                <c:pt idx="8">
                  <c:v>8.3000000000000007</c:v>
                </c:pt>
                <c:pt idx="9">
                  <c:v>8.3000000000000007</c:v>
                </c:pt>
                <c:pt idx="10">
                  <c:v>8.3000000000000007</c:v>
                </c:pt>
                <c:pt idx="11">
                  <c:v>8.3000000000000007</c:v>
                </c:pt>
                <c:pt idx="12">
                  <c:v>8.3000000000000007</c:v>
                </c:pt>
                <c:pt idx="13">
                  <c:v>8.3000000000000007</c:v>
                </c:pt>
                <c:pt idx="14">
                  <c:v>8.3000000000000007</c:v>
                </c:pt>
                <c:pt idx="15">
                  <c:v>8.3000000000000007</c:v>
                </c:pt>
                <c:pt idx="16">
                  <c:v>8.3000000000000007</c:v>
                </c:pt>
                <c:pt idx="17">
                  <c:v>8.3000000000000007</c:v>
                </c:pt>
                <c:pt idx="18">
                  <c:v>8.3000000000000007</c:v>
                </c:pt>
                <c:pt idx="19">
                  <c:v>8.3000000000000007</c:v>
                </c:pt>
                <c:pt idx="20">
                  <c:v>8.3000000000000007</c:v>
                </c:pt>
              </c:numCache>
            </c:numRef>
          </c:val>
          <c:extLst>
            <c:ext xmlns:c16="http://schemas.microsoft.com/office/drawing/2014/chart" uri="{C3380CC4-5D6E-409C-BE32-E72D297353CC}">
              <c16:uniqueId val="{00000002-5F44-4256-8B18-0744A59A5B9E}"/>
            </c:ext>
          </c:extLst>
        </c:ser>
        <c:dLbls>
          <c:showLegendKey val="0"/>
          <c:showVal val="0"/>
          <c:showCatName val="0"/>
          <c:showSerName val="0"/>
          <c:showPercent val="0"/>
          <c:showBubbleSize val="0"/>
        </c:dLbls>
        <c:gapWidth val="182"/>
        <c:axId val="379950224"/>
        <c:axId val="379950616"/>
      </c:barChart>
      <c:catAx>
        <c:axId val="37995022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9950616"/>
        <c:crosses val="autoZero"/>
        <c:auto val="1"/>
        <c:lblAlgn val="ctr"/>
        <c:lblOffset val="100"/>
        <c:noMultiLvlLbl val="0"/>
      </c:catAx>
      <c:valAx>
        <c:axId val="379950616"/>
        <c:scaling>
          <c:orientation val="minMax"/>
        </c:scaling>
        <c:delete val="1"/>
        <c:axPos val="b"/>
        <c:numFmt formatCode="General" sourceLinked="1"/>
        <c:majorTickMark val="none"/>
        <c:minorTickMark val="none"/>
        <c:tickLblPos val="nextTo"/>
        <c:crossAx val="379950224"/>
        <c:crosses val="autoZero"/>
        <c:crossBetween val="between"/>
      </c:valAx>
      <c:spPr>
        <a:noFill/>
        <a:ln>
          <a:noFill/>
        </a:ln>
        <a:effectLst/>
      </c:spPr>
    </c:plotArea>
    <c:legend>
      <c:legendPos val="b"/>
      <c:legendEntry>
        <c:idx val="1"/>
        <c:delete val="1"/>
      </c:legendEntry>
      <c:legendEntry>
        <c:idx val="2"/>
        <c:delete val="1"/>
      </c:legendEntry>
      <c:legendEntry>
        <c:idx val="3"/>
        <c:delete val="1"/>
      </c:legendEntry>
      <c:layout>
        <c:manualLayout>
          <c:xMode val="edge"/>
          <c:yMode val="edge"/>
          <c:x val="0.52549544783464563"/>
          <c:y val="0.9080626286870922"/>
          <c:w val="0.1771339812992126"/>
          <c:h val="4.0374874484813326E-2"/>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1134265845434581E-2"/>
          <c:y val="0"/>
          <c:w val="0.89592326285297763"/>
          <c:h val="0.90272672630115924"/>
        </c:manualLayout>
      </c:layout>
      <c:barChart>
        <c:barDir val="bar"/>
        <c:grouping val="clustered"/>
        <c:varyColors val="0"/>
        <c:ser>
          <c:idx val="1"/>
          <c:order val="0"/>
          <c:tx>
            <c:strRef>
              <c:f>Sheet1!$B$1</c:f>
              <c:strCache>
                <c:ptCount val="1"/>
                <c:pt idx="0">
                  <c:v>2019 Copy This County</c:v>
                </c:pt>
              </c:strCache>
            </c:strRef>
          </c:tx>
          <c:spPr>
            <a:solidFill>
              <a:srgbClr val="FFFF00"/>
            </a:solidFill>
            <a:ln>
              <a:noFill/>
            </a:ln>
            <a:effectLst/>
          </c:spPr>
          <c:invertIfNegative val="0"/>
          <c:cat>
            <c:strRef>
              <c:f>Sheet1!$A$2:$A$22</c:f>
              <c:strCache>
                <c:ptCount val="21"/>
                <c:pt idx="0">
                  <c:v>Salem</c:v>
                </c:pt>
                <c:pt idx="1">
                  <c:v>Cape May</c:v>
                </c:pt>
                <c:pt idx="2">
                  <c:v>Warren</c:v>
                </c:pt>
                <c:pt idx="3">
                  <c:v>Hunterdon</c:v>
                </c:pt>
                <c:pt idx="4">
                  <c:v>Sussex</c:v>
                </c:pt>
                <c:pt idx="5">
                  <c:v>Cumberland</c:v>
                </c:pt>
                <c:pt idx="6">
                  <c:v>Atlantic</c:v>
                </c:pt>
                <c:pt idx="7">
                  <c:v>Somerset</c:v>
                </c:pt>
                <c:pt idx="8">
                  <c:v>Gloucester</c:v>
                </c:pt>
                <c:pt idx="9">
                  <c:v>Mercer</c:v>
                </c:pt>
                <c:pt idx="10">
                  <c:v>Hudson</c:v>
                </c:pt>
                <c:pt idx="11">
                  <c:v>Morris</c:v>
                </c:pt>
                <c:pt idx="12">
                  <c:v>Burlington</c:v>
                </c:pt>
                <c:pt idx="13">
                  <c:v>Passaic</c:v>
                </c:pt>
                <c:pt idx="14">
                  <c:v>Ocean</c:v>
                </c:pt>
                <c:pt idx="15">
                  <c:v>Camden</c:v>
                </c:pt>
                <c:pt idx="16">
                  <c:v>Union</c:v>
                </c:pt>
                <c:pt idx="17">
                  <c:v>Monmouth</c:v>
                </c:pt>
                <c:pt idx="18">
                  <c:v>Middlesex</c:v>
                </c:pt>
                <c:pt idx="19">
                  <c:v>Essex</c:v>
                </c:pt>
                <c:pt idx="20">
                  <c:v>Bergen</c:v>
                </c:pt>
              </c:strCache>
            </c:strRef>
          </c:cat>
          <c:val>
            <c:numRef>
              <c:f>Sheet1!$B$2:$B$22</c:f>
              <c:numCache>
                <c:formatCode>General</c:formatCode>
                <c:ptCount val="21"/>
                <c:pt idx="4" formatCode="0">
                  <c:v>4177</c:v>
                </c:pt>
              </c:numCache>
            </c:numRef>
          </c:val>
          <c:extLst>
            <c:ext xmlns:c16="http://schemas.microsoft.com/office/drawing/2014/chart" uri="{C3380CC4-5D6E-409C-BE32-E72D297353CC}">
              <c16:uniqueId val="{00000001-5C21-4D9A-A4DC-1AC977C056DD}"/>
            </c:ext>
          </c:extLst>
        </c:ser>
        <c:ser>
          <c:idx val="0"/>
          <c:order val="1"/>
          <c:tx>
            <c:strRef>
              <c:f>Sheet1!$C$1</c:f>
              <c:strCache>
                <c:ptCount val="1"/>
                <c:pt idx="0">
                  <c:v>2019</c:v>
                </c:pt>
              </c:strCache>
            </c:strRef>
          </c:tx>
          <c:spPr>
            <a:solidFill>
              <a:schemeClr val="bg1">
                <a:lumMod val="75000"/>
              </a:schemeClr>
            </a:solidFill>
            <a:ln>
              <a:noFill/>
            </a:ln>
            <a:effectLst/>
          </c:spPr>
          <c:invertIfNegative val="0"/>
          <c:cat>
            <c:strRef>
              <c:f>Sheet1!$A$2:$A$22</c:f>
              <c:strCache>
                <c:ptCount val="21"/>
                <c:pt idx="0">
                  <c:v>Salem</c:v>
                </c:pt>
                <c:pt idx="1">
                  <c:v>Cape May</c:v>
                </c:pt>
                <c:pt idx="2">
                  <c:v>Warren</c:v>
                </c:pt>
                <c:pt idx="3">
                  <c:v>Hunterdon</c:v>
                </c:pt>
                <c:pt idx="4">
                  <c:v>Sussex</c:v>
                </c:pt>
                <c:pt idx="5">
                  <c:v>Cumberland</c:v>
                </c:pt>
                <c:pt idx="6">
                  <c:v>Atlantic</c:v>
                </c:pt>
                <c:pt idx="7">
                  <c:v>Somerset</c:v>
                </c:pt>
                <c:pt idx="8">
                  <c:v>Gloucester</c:v>
                </c:pt>
                <c:pt idx="9">
                  <c:v>Mercer</c:v>
                </c:pt>
                <c:pt idx="10">
                  <c:v>Hudson</c:v>
                </c:pt>
                <c:pt idx="11">
                  <c:v>Morris</c:v>
                </c:pt>
                <c:pt idx="12">
                  <c:v>Burlington</c:v>
                </c:pt>
                <c:pt idx="13">
                  <c:v>Passaic</c:v>
                </c:pt>
                <c:pt idx="14">
                  <c:v>Ocean</c:v>
                </c:pt>
                <c:pt idx="15">
                  <c:v>Camden</c:v>
                </c:pt>
                <c:pt idx="16">
                  <c:v>Union</c:v>
                </c:pt>
                <c:pt idx="17">
                  <c:v>Monmouth</c:v>
                </c:pt>
                <c:pt idx="18">
                  <c:v>Middlesex</c:v>
                </c:pt>
                <c:pt idx="19">
                  <c:v>Essex</c:v>
                </c:pt>
                <c:pt idx="20">
                  <c:v>Bergen</c:v>
                </c:pt>
              </c:strCache>
            </c:strRef>
          </c:cat>
          <c:val>
            <c:numRef>
              <c:f>Sheet1!$C$2:$C$22</c:f>
              <c:numCache>
                <c:formatCode>0</c:formatCode>
                <c:ptCount val="21"/>
                <c:pt idx="0">
                  <c:v>2056</c:v>
                </c:pt>
                <c:pt idx="1">
                  <c:v>2359</c:v>
                </c:pt>
                <c:pt idx="2" formatCode="General">
                  <c:v>2936</c:v>
                </c:pt>
                <c:pt idx="3">
                  <c:v>3529</c:v>
                </c:pt>
                <c:pt idx="4">
                  <c:v>4177</c:v>
                </c:pt>
                <c:pt idx="5">
                  <c:v>4995</c:v>
                </c:pt>
                <c:pt idx="6">
                  <c:v>7577</c:v>
                </c:pt>
                <c:pt idx="7">
                  <c:v>9004</c:v>
                </c:pt>
                <c:pt idx="8">
                  <c:v>8896</c:v>
                </c:pt>
                <c:pt idx="9">
                  <c:v>9860</c:v>
                </c:pt>
                <c:pt idx="10">
                  <c:v>12496</c:v>
                </c:pt>
                <c:pt idx="11">
                  <c:v>13101</c:v>
                </c:pt>
                <c:pt idx="12">
                  <c:v>13284</c:v>
                </c:pt>
                <c:pt idx="13" formatCode="General">
                  <c:v>14186</c:v>
                </c:pt>
                <c:pt idx="14">
                  <c:v>14364</c:v>
                </c:pt>
                <c:pt idx="15">
                  <c:v>14788</c:v>
                </c:pt>
                <c:pt idx="16">
                  <c:v>14961</c:v>
                </c:pt>
                <c:pt idx="17">
                  <c:v>17177</c:v>
                </c:pt>
                <c:pt idx="18">
                  <c:v>18583</c:v>
                </c:pt>
                <c:pt idx="19">
                  <c:v>22004</c:v>
                </c:pt>
                <c:pt idx="20">
                  <c:v>23642</c:v>
                </c:pt>
              </c:numCache>
            </c:numRef>
          </c:val>
          <c:extLst>
            <c:ext xmlns:c16="http://schemas.microsoft.com/office/drawing/2014/chart" uri="{C3380CC4-5D6E-409C-BE32-E72D297353CC}">
              <c16:uniqueId val="{00000000-5C21-4D9A-A4DC-1AC977C056DD}"/>
            </c:ext>
          </c:extLst>
        </c:ser>
        <c:ser>
          <c:idx val="3"/>
          <c:order val="2"/>
          <c:tx>
            <c:strRef>
              <c:f>Sheet1!$D$1</c:f>
              <c:strCache>
                <c:ptCount val="1"/>
                <c:pt idx="0">
                  <c:v>2020</c:v>
                </c:pt>
              </c:strCache>
            </c:strRef>
          </c:tx>
          <c:spPr>
            <a:solidFill>
              <a:srgbClr val="C00000"/>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Cape May</c:v>
                </c:pt>
                <c:pt idx="2">
                  <c:v>Warren</c:v>
                </c:pt>
                <c:pt idx="3">
                  <c:v>Hunterdon</c:v>
                </c:pt>
                <c:pt idx="4">
                  <c:v>Sussex</c:v>
                </c:pt>
                <c:pt idx="5">
                  <c:v>Cumberland</c:v>
                </c:pt>
                <c:pt idx="6">
                  <c:v>Atlantic</c:v>
                </c:pt>
                <c:pt idx="7">
                  <c:v>Somerset</c:v>
                </c:pt>
                <c:pt idx="8">
                  <c:v>Gloucester</c:v>
                </c:pt>
                <c:pt idx="9">
                  <c:v>Mercer</c:v>
                </c:pt>
                <c:pt idx="10">
                  <c:v>Hudson</c:v>
                </c:pt>
                <c:pt idx="11">
                  <c:v>Morris</c:v>
                </c:pt>
                <c:pt idx="12">
                  <c:v>Burlington</c:v>
                </c:pt>
                <c:pt idx="13">
                  <c:v>Passaic</c:v>
                </c:pt>
                <c:pt idx="14">
                  <c:v>Ocean</c:v>
                </c:pt>
                <c:pt idx="15">
                  <c:v>Camden</c:v>
                </c:pt>
                <c:pt idx="16">
                  <c:v>Union</c:v>
                </c:pt>
                <c:pt idx="17">
                  <c:v>Monmouth</c:v>
                </c:pt>
                <c:pt idx="18">
                  <c:v>Middlesex</c:v>
                </c:pt>
                <c:pt idx="19">
                  <c:v>Essex</c:v>
                </c:pt>
                <c:pt idx="20">
                  <c:v>Bergen</c:v>
                </c:pt>
              </c:strCache>
            </c:strRef>
          </c:cat>
          <c:val>
            <c:numRef>
              <c:f>Sheet1!$D$2:$D$22</c:f>
              <c:numCache>
                <c:formatCode>0</c:formatCode>
                <c:ptCount val="21"/>
                <c:pt idx="0">
                  <c:v>1976</c:v>
                </c:pt>
                <c:pt idx="1">
                  <c:v>2201</c:v>
                </c:pt>
                <c:pt idx="2" formatCode="General">
                  <c:v>2934</c:v>
                </c:pt>
                <c:pt idx="3">
                  <c:v>3357</c:v>
                </c:pt>
                <c:pt idx="4">
                  <c:v>3981</c:v>
                </c:pt>
                <c:pt idx="5">
                  <c:v>4845</c:v>
                </c:pt>
                <c:pt idx="6">
                  <c:v>7456</c:v>
                </c:pt>
                <c:pt idx="7">
                  <c:v>8679</c:v>
                </c:pt>
                <c:pt idx="8">
                  <c:v>8790</c:v>
                </c:pt>
                <c:pt idx="9">
                  <c:v>9565</c:v>
                </c:pt>
                <c:pt idx="10">
                  <c:v>12064</c:v>
                </c:pt>
                <c:pt idx="11">
                  <c:v>12731</c:v>
                </c:pt>
                <c:pt idx="12">
                  <c:v>13031</c:v>
                </c:pt>
                <c:pt idx="13" formatCode="General">
                  <c:v>13813</c:v>
                </c:pt>
                <c:pt idx="14">
                  <c:v>14224</c:v>
                </c:pt>
                <c:pt idx="15">
                  <c:v>14498</c:v>
                </c:pt>
                <c:pt idx="16">
                  <c:v>14532</c:v>
                </c:pt>
                <c:pt idx="17">
                  <c:v>16104</c:v>
                </c:pt>
                <c:pt idx="18">
                  <c:v>18120</c:v>
                </c:pt>
                <c:pt idx="19">
                  <c:v>22101</c:v>
                </c:pt>
                <c:pt idx="20">
                  <c:v>22961</c:v>
                </c:pt>
              </c:numCache>
            </c:numRef>
          </c:val>
          <c:extLst>
            <c:ext xmlns:c16="http://schemas.microsoft.com/office/drawing/2014/chart" uri="{C3380CC4-5D6E-409C-BE32-E72D297353CC}">
              <c16:uniqueId val="{00000003-5C21-4D9A-A4DC-1AC977C056DD}"/>
            </c:ext>
          </c:extLst>
        </c:ser>
        <c:ser>
          <c:idx val="4"/>
          <c:order val="3"/>
          <c:tx>
            <c:strRef>
              <c:f>Sheet1!$E$1</c:f>
              <c:strCache>
                <c:ptCount val="1"/>
                <c:pt idx="0">
                  <c:v>2020 Copy This County</c:v>
                </c:pt>
              </c:strCache>
            </c:strRef>
          </c:tx>
          <c:spPr>
            <a:solidFill>
              <a:srgbClr val="FFFF00"/>
            </a:solidFill>
            <a:ln>
              <a:noFill/>
            </a:ln>
            <a:effectLst/>
          </c:spPr>
          <c:invertIfNegative val="0"/>
          <c:cat>
            <c:strRef>
              <c:f>Sheet1!$A$2:$A$22</c:f>
              <c:strCache>
                <c:ptCount val="21"/>
                <c:pt idx="0">
                  <c:v>Salem</c:v>
                </c:pt>
                <c:pt idx="1">
                  <c:v>Cape May</c:v>
                </c:pt>
                <c:pt idx="2">
                  <c:v>Warren</c:v>
                </c:pt>
                <c:pt idx="3">
                  <c:v>Hunterdon</c:v>
                </c:pt>
                <c:pt idx="4">
                  <c:v>Sussex</c:v>
                </c:pt>
                <c:pt idx="5">
                  <c:v>Cumberland</c:v>
                </c:pt>
                <c:pt idx="6">
                  <c:v>Atlantic</c:v>
                </c:pt>
                <c:pt idx="7">
                  <c:v>Somerset</c:v>
                </c:pt>
                <c:pt idx="8">
                  <c:v>Gloucester</c:v>
                </c:pt>
                <c:pt idx="9">
                  <c:v>Mercer</c:v>
                </c:pt>
                <c:pt idx="10">
                  <c:v>Hudson</c:v>
                </c:pt>
                <c:pt idx="11">
                  <c:v>Morris</c:v>
                </c:pt>
                <c:pt idx="12">
                  <c:v>Burlington</c:v>
                </c:pt>
                <c:pt idx="13">
                  <c:v>Passaic</c:v>
                </c:pt>
                <c:pt idx="14">
                  <c:v>Ocean</c:v>
                </c:pt>
                <c:pt idx="15">
                  <c:v>Camden</c:v>
                </c:pt>
                <c:pt idx="16">
                  <c:v>Union</c:v>
                </c:pt>
                <c:pt idx="17">
                  <c:v>Monmouth</c:v>
                </c:pt>
                <c:pt idx="18">
                  <c:v>Middlesex</c:v>
                </c:pt>
                <c:pt idx="19">
                  <c:v>Essex</c:v>
                </c:pt>
                <c:pt idx="20">
                  <c:v>Bergen</c:v>
                </c:pt>
              </c:strCache>
            </c:strRef>
          </c:cat>
          <c:val>
            <c:numRef>
              <c:f>Sheet1!$E$2:$E$22</c:f>
              <c:numCache>
                <c:formatCode>General</c:formatCode>
                <c:ptCount val="21"/>
                <c:pt idx="4">
                  <c:v>3981</c:v>
                </c:pt>
              </c:numCache>
            </c:numRef>
          </c:val>
          <c:extLst>
            <c:ext xmlns:c16="http://schemas.microsoft.com/office/drawing/2014/chart" uri="{C3380CC4-5D6E-409C-BE32-E72D297353CC}">
              <c16:uniqueId val="{00000004-5C21-4D9A-A4DC-1AC977C056DD}"/>
            </c:ext>
          </c:extLst>
        </c:ser>
        <c:dLbls>
          <c:showLegendKey val="0"/>
          <c:showVal val="0"/>
          <c:showCatName val="0"/>
          <c:showSerName val="0"/>
          <c:showPercent val="0"/>
          <c:showBubbleSize val="0"/>
        </c:dLbls>
        <c:gapWidth val="182"/>
        <c:axId val="382904472"/>
        <c:axId val="382904864"/>
      </c:barChart>
      <c:catAx>
        <c:axId val="38290447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904864"/>
        <c:crosses val="autoZero"/>
        <c:auto val="1"/>
        <c:lblAlgn val="ctr"/>
        <c:lblOffset val="100"/>
        <c:noMultiLvlLbl val="0"/>
      </c:catAx>
      <c:valAx>
        <c:axId val="382904864"/>
        <c:scaling>
          <c:orientation val="minMax"/>
        </c:scaling>
        <c:delete val="1"/>
        <c:axPos val="b"/>
        <c:numFmt formatCode="General" sourceLinked="1"/>
        <c:majorTickMark val="none"/>
        <c:minorTickMark val="none"/>
        <c:tickLblPos val="nextTo"/>
        <c:crossAx val="382904472"/>
        <c:crosses val="autoZero"/>
        <c:crossBetween val="between"/>
      </c:valAx>
      <c:spPr>
        <a:noFill/>
        <a:ln>
          <a:noFill/>
        </a:ln>
        <a:effectLst/>
      </c:spPr>
    </c:plotArea>
    <c:legend>
      <c:legendPos val="b"/>
      <c:legendEntry>
        <c:idx val="0"/>
        <c:delete val="1"/>
      </c:legendEntry>
      <c:legendEntry>
        <c:idx val="3"/>
        <c:delete val="1"/>
      </c:legendEntry>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2018-2019</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Cape May</c:v>
                </c:pt>
                <c:pt idx="2">
                  <c:v>Warren</c:v>
                </c:pt>
                <c:pt idx="3">
                  <c:v>Hunterdon</c:v>
                </c:pt>
                <c:pt idx="4">
                  <c:v>Sussex</c:v>
                </c:pt>
                <c:pt idx="5">
                  <c:v>Cumberland</c:v>
                </c:pt>
                <c:pt idx="6">
                  <c:v>Gloucester</c:v>
                </c:pt>
                <c:pt idx="7">
                  <c:v>Somerset</c:v>
                </c:pt>
                <c:pt idx="8">
                  <c:v>Atlantic</c:v>
                </c:pt>
                <c:pt idx="9">
                  <c:v>Mercer</c:v>
                </c:pt>
                <c:pt idx="10">
                  <c:v>Burlington</c:v>
                </c:pt>
                <c:pt idx="11">
                  <c:v>Morris</c:v>
                </c:pt>
                <c:pt idx="12">
                  <c:v>Camden</c:v>
                </c:pt>
                <c:pt idx="13">
                  <c:v>Union</c:v>
                </c:pt>
                <c:pt idx="14">
                  <c:v>Monmouth</c:v>
                </c:pt>
                <c:pt idx="15">
                  <c:v>Hudson</c:v>
                </c:pt>
                <c:pt idx="16">
                  <c:v>Passaic</c:v>
                </c:pt>
                <c:pt idx="17">
                  <c:v>Bergen</c:v>
                </c:pt>
                <c:pt idx="18">
                  <c:v>Middlesex</c:v>
                </c:pt>
                <c:pt idx="19">
                  <c:v>Ocean</c:v>
                </c:pt>
                <c:pt idx="20">
                  <c:v>Essex</c:v>
                </c:pt>
              </c:strCache>
            </c:strRef>
          </c:cat>
          <c:val>
            <c:numRef>
              <c:f>Sheet1!$B$2:$B$22</c:f>
              <c:numCache>
                <c:formatCode>General</c:formatCode>
                <c:ptCount val="21"/>
                <c:pt idx="0">
                  <c:v>80</c:v>
                </c:pt>
                <c:pt idx="1">
                  <c:v>94</c:v>
                </c:pt>
                <c:pt idx="2">
                  <c:v>106</c:v>
                </c:pt>
                <c:pt idx="3">
                  <c:v>130</c:v>
                </c:pt>
                <c:pt idx="5">
                  <c:v>225</c:v>
                </c:pt>
                <c:pt idx="6">
                  <c:v>370</c:v>
                </c:pt>
                <c:pt idx="7">
                  <c:v>406</c:v>
                </c:pt>
                <c:pt idx="8">
                  <c:v>409</c:v>
                </c:pt>
                <c:pt idx="9">
                  <c:v>487</c:v>
                </c:pt>
                <c:pt idx="10">
                  <c:v>596</c:v>
                </c:pt>
                <c:pt idx="11">
                  <c:v>749</c:v>
                </c:pt>
                <c:pt idx="12">
                  <c:v>777</c:v>
                </c:pt>
                <c:pt idx="13">
                  <c:v>951</c:v>
                </c:pt>
                <c:pt idx="14">
                  <c:v>1056</c:v>
                </c:pt>
                <c:pt idx="15">
                  <c:v>1150</c:v>
                </c:pt>
                <c:pt idx="16">
                  <c:v>1179</c:v>
                </c:pt>
                <c:pt idx="17">
                  <c:v>1356</c:v>
                </c:pt>
                <c:pt idx="18">
                  <c:v>1411</c:v>
                </c:pt>
                <c:pt idx="19">
                  <c:v>1684</c:v>
                </c:pt>
                <c:pt idx="20">
                  <c:v>1696</c:v>
                </c:pt>
              </c:numCache>
            </c:numRef>
          </c:val>
          <c:extLst>
            <c:ext xmlns:c16="http://schemas.microsoft.com/office/drawing/2014/chart" uri="{C3380CC4-5D6E-409C-BE32-E72D297353CC}">
              <c16:uniqueId val="{00000000-5B0B-4DAF-BD31-BD4A36E8B26A}"/>
            </c:ext>
          </c:extLst>
        </c:ser>
        <c:ser>
          <c:idx val="1"/>
          <c:order val="1"/>
          <c:tx>
            <c:strRef>
              <c:f>Sheet1!$C$1</c:f>
              <c:strCache>
                <c:ptCount val="1"/>
                <c:pt idx="0">
                  <c:v>County</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Cape May</c:v>
                </c:pt>
                <c:pt idx="2">
                  <c:v>Warren</c:v>
                </c:pt>
                <c:pt idx="3">
                  <c:v>Hunterdon</c:v>
                </c:pt>
                <c:pt idx="4">
                  <c:v>Sussex</c:v>
                </c:pt>
                <c:pt idx="5">
                  <c:v>Cumberland</c:v>
                </c:pt>
                <c:pt idx="6">
                  <c:v>Gloucester</c:v>
                </c:pt>
                <c:pt idx="7">
                  <c:v>Somerset</c:v>
                </c:pt>
                <c:pt idx="8">
                  <c:v>Atlantic</c:v>
                </c:pt>
                <c:pt idx="9">
                  <c:v>Mercer</c:v>
                </c:pt>
                <c:pt idx="10">
                  <c:v>Burlington</c:v>
                </c:pt>
                <c:pt idx="11">
                  <c:v>Morris</c:v>
                </c:pt>
                <c:pt idx="12">
                  <c:v>Camden</c:v>
                </c:pt>
                <c:pt idx="13">
                  <c:v>Union</c:v>
                </c:pt>
                <c:pt idx="14">
                  <c:v>Monmouth</c:v>
                </c:pt>
                <c:pt idx="15">
                  <c:v>Hudson</c:v>
                </c:pt>
                <c:pt idx="16">
                  <c:v>Passaic</c:v>
                </c:pt>
                <c:pt idx="17">
                  <c:v>Bergen</c:v>
                </c:pt>
                <c:pt idx="18">
                  <c:v>Middlesex</c:v>
                </c:pt>
                <c:pt idx="19">
                  <c:v>Ocean</c:v>
                </c:pt>
                <c:pt idx="20">
                  <c:v>Essex</c:v>
                </c:pt>
              </c:strCache>
            </c:strRef>
          </c:cat>
          <c:val>
            <c:numRef>
              <c:f>Sheet1!$C$2:$C$22</c:f>
              <c:numCache>
                <c:formatCode>General</c:formatCode>
                <c:ptCount val="21"/>
                <c:pt idx="4">
                  <c:v>220</c:v>
                </c:pt>
              </c:numCache>
            </c:numRef>
          </c:val>
          <c:extLst>
            <c:ext xmlns:c16="http://schemas.microsoft.com/office/drawing/2014/chart" uri="{C3380CC4-5D6E-409C-BE32-E72D297353CC}">
              <c16:uniqueId val="{00000001-5B0B-4DAF-BD31-BD4A36E8B26A}"/>
            </c:ext>
          </c:extLst>
        </c:ser>
        <c:dLbls>
          <c:showLegendKey val="0"/>
          <c:showVal val="0"/>
          <c:showCatName val="0"/>
          <c:showSerName val="0"/>
          <c:showPercent val="0"/>
          <c:showBubbleSize val="0"/>
        </c:dLbls>
        <c:gapWidth val="219"/>
        <c:overlap val="-27"/>
        <c:axId val="382906824"/>
        <c:axId val="382907216"/>
      </c:barChart>
      <c:catAx>
        <c:axId val="38290682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907216"/>
        <c:crosses val="autoZero"/>
        <c:auto val="1"/>
        <c:lblAlgn val="ctr"/>
        <c:lblOffset val="100"/>
        <c:noMultiLvlLbl val="0"/>
      </c:catAx>
      <c:valAx>
        <c:axId val="38290721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90682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2020</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Hunterdon</c:v>
                </c:pt>
                <c:pt idx="2">
                  <c:v>Cape May</c:v>
                </c:pt>
                <c:pt idx="3">
                  <c:v>Warren</c:v>
                </c:pt>
                <c:pt idx="4">
                  <c:v>Sussex</c:v>
                </c:pt>
                <c:pt idx="5">
                  <c:v>Cumberland</c:v>
                </c:pt>
                <c:pt idx="6">
                  <c:v>Gloucester</c:v>
                </c:pt>
                <c:pt idx="7">
                  <c:v>Somerset</c:v>
                </c:pt>
                <c:pt idx="8">
                  <c:v>Mercer</c:v>
                </c:pt>
                <c:pt idx="9">
                  <c:v>Atlantic</c:v>
                </c:pt>
                <c:pt idx="10">
                  <c:v>Morris</c:v>
                </c:pt>
                <c:pt idx="11">
                  <c:v>Union</c:v>
                </c:pt>
                <c:pt idx="12">
                  <c:v>Hudson</c:v>
                </c:pt>
                <c:pt idx="13">
                  <c:v>Burlington</c:v>
                </c:pt>
                <c:pt idx="14">
                  <c:v>Passaic</c:v>
                </c:pt>
                <c:pt idx="15">
                  <c:v>Monmouth</c:v>
                </c:pt>
                <c:pt idx="16">
                  <c:v>Camden</c:v>
                </c:pt>
                <c:pt idx="17">
                  <c:v>Ocean</c:v>
                </c:pt>
                <c:pt idx="18">
                  <c:v>Middlesex</c:v>
                </c:pt>
                <c:pt idx="19">
                  <c:v>Essex</c:v>
                </c:pt>
                <c:pt idx="20">
                  <c:v>Bergen</c:v>
                </c:pt>
              </c:strCache>
            </c:strRef>
          </c:cat>
          <c:val>
            <c:numRef>
              <c:f>Sheet1!$B$2:$B$22</c:f>
              <c:numCache>
                <c:formatCode>General</c:formatCode>
                <c:ptCount val="21"/>
                <c:pt idx="0">
                  <c:v>46</c:v>
                </c:pt>
                <c:pt idx="1">
                  <c:v>131</c:v>
                </c:pt>
                <c:pt idx="2">
                  <c:v>142</c:v>
                </c:pt>
                <c:pt idx="3">
                  <c:v>148</c:v>
                </c:pt>
                <c:pt idx="5">
                  <c:v>200</c:v>
                </c:pt>
                <c:pt idx="6">
                  <c:v>419</c:v>
                </c:pt>
                <c:pt idx="7">
                  <c:v>461</c:v>
                </c:pt>
                <c:pt idx="8">
                  <c:v>487</c:v>
                </c:pt>
                <c:pt idx="9">
                  <c:v>496</c:v>
                </c:pt>
                <c:pt idx="10">
                  <c:v>606</c:v>
                </c:pt>
                <c:pt idx="11">
                  <c:v>746</c:v>
                </c:pt>
                <c:pt idx="12">
                  <c:v>751</c:v>
                </c:pt>
                <c:pt idx="13">
                  <c:v>779</c:v>
                </c:pt>
                <c:pt idx="14">
                  <c:v>803</c:v>
                </c:pt>
                <c:pt idx="15">
                  <c:v>932</c:v>
                </c:pt>
                <c:pt idx="16">
                  <c:v>937</c:v>
                </c:pt>
                <c:pt idx="17" formatCode="#,##0">
                  <c:v>1008</c:v>
                </c:pt>
                <c:pt idx="18" formatCode="#,##0">
                  <c:v>1051</c:v>
                </c:pt>
                <c:pt idx="19" formatCode="#,##0">
                  <c:v>1125</c:v>
                </c:pt>
                <c:pt idx="20" formatCode="#,##0">
                  <c:v>1268</c:v>
                </c:pt>
              </c:numCache>
            </c:numRef>
          </c:val>
          <c:extLst>
            <c:ext xmlns:c16="http://schemas.microsoft.com/office/drawing/2014/chart" uri="{C3380CC4-5D6E-409C-BE32-E72D297353CC}">
              <c16:uniqueId val="{00000000-FEAC-42CD-B60F-515B0F9B4314}"/>
            </c:ext>
          </c:extLst>
        </c:ser>
        <c:ser>
          <c:idx val="1"/>
          <c:order val="1"/>
          <c:tx>
            <c:strRef>
              <c:f>Sheet1!$C$1</c:f>
              <c:strCache>
                <c:ptCount val="1"/>
                <c:pt idx="0">
                  <c:v>County</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Hunterdon</c:v>
                </c:pt>
                <c:pt idx="2">
                  <c:v>Cape May</c:v>
                </c:pt>
                <c:pt idx="3">
                  <c:v>Warren</c:v>
                </c:pt>
                <c:pt idx="4">
                  <c:v>Sussex</c:v>
                </c:pt>
                <c:pt idx="5">
                  <c:v>Cumberland</c:v>
                </c:pt>
                <c:pt idx="6">
                  <c:v>Gloucester</c:v>
                </c:pt>
                <c:pt idx="7">
                  <c:v>Somerset</c:v>
                </c:pt>
                <c:pt idx="8">
                  <c:v>Mercer</c:v>
                </c:pt>
                <c:pt idx="9">
                  <c:v>Atlantic</c:v>
                </c:pt>
                <c:pt idx="10">
                  <c:v>Morris</c:v>
                </c:pt>
                <c:pt idx="11">
                  <c:v>Union</c:v>
                </c:pt>
                <c:pt idx="12">
                  <c:v>Hudson</c:v>
                </c:pt>
                <c:pt idx="13">
                  <c:v>Burlington</c:v>
                </c:pt>
                <c:pt idx="14">
                  <c:v>Passaic</c:v>
                </c:pt>
                <c:pt idx="15">
                  <c:v>Monmouth</c:v>
                </c:pt>
                <c:pt idx="16">
                  <c:v>Camden</c:v>
                </c:pt>
                <c:pt idx="17">
                  <c:v>Ocean</c:v>
                </c:pt>
                <c:pt idx="18">
                  <c:v>Middlesex</c:v>
                </c:pt>
                <c:pt idx="19">
                  <c:v>Essex</c:v>
                </c:pt>
                <c:pt idx="20">
                  <c:v>Bergen</c:v>
                </c:pt>
              </c:strCache>
            </c:strRef>
          </c:cat>
          <c:val>
            <c:numRef>
              <c:f>Sheet1!$C$2:$C$22</c:f>
              <c:numCache>
                <c:formatCode>General</c:formatCode>
                <c:ptCount val="21"/>
                <c:pt idx="4">
                  <c:v>181</c:v>
                </c:pt>
              </c:numCache>
            </c:numRef>
          </c:val>
          <c:extLst>
            <c:ext xmlns:c16="http://schemas.microsoft.com/office/drawing/2014/chart" uri="{C3380CC4-5D6E-409C-BE32-E72D297353CC}">
              <c16:uniqueId val="{00000001-FEAC-42CD-B60F-515B0F9B4314}"/>
            </c:ext>
          </c:extLst>
        </c:ser>
        <c:dLbls>
          <c:showLegendKey val="0"/>
          <c:showVal val="0"/>
          <c:showCatName val="0"/>
          <c:showSerName val="0"/>
          <c:showPercent val="0"/>
          <c:showBubbleSize val="0"/>
        </c:dLbls>
        <c:gapWidth val="219"/>
        <c:axId val="382906824"/>
        <c:axId val="382907216"/>
      </c:barChart>
      <c:catAx>
        <c:axId val="38290682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907216"/>
        <c:crosses val="autoZero"/>
        <c:auto val="1"/>
        <c:lblAlgn val="ctr"/>
        <c:lblOffset val="100"/>
        <c:noMultiLvlLbl val="0"/>
      </c:catAx>
      <c:valAx>
        <c:axId val="382907216"/>
        <c:scaling>
          <c:orientation val="minMax"/>
        </c:scaling>
        <c:delete val="1"/>
        <c:axPos val="b"/>
        <c:numFmt formatCode="General" sourceLinked="1"/>
        <c:majorTickMark val="none"/>
        <c:minorTickMark val="none"/>
        <c:tickLblPos val="nextTo"/>
        <c:crossAx val="38290682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 deaths</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2016</c:v>
                </c:pt>
                <c:pt idx="1">
                  <c:v>2017</c:v>
                </c:pt>
                <c:pt idx="2">
                  <c:v>2018</c:v>
                </c:pt>
                <c:pt idx="3">
                  <c:v>2019</c:v>
                </c:pt>
                <c:pt idx="4">
                  <c:v>2020</c:v>
                </c:pt>
              </c:numCache>
            </c:numRef>
          </c:cat>
          <c:val>
            <c:numRef>
              <c:f>Sheet1!$B$2:$B$6</c:f>
              <c:numCache>
                <c:formatCode>General</c:formatCode>
                <c:ptCount val="5"/>
                <c:pt idx="0">
                  <c:v>199</c:v>
                </c:pt>
                <c:pt idx="1">
                  <c:v>195</c:v>
                </c:pt>
                <c:pt idx="2">
                  <c:v>184</c:v>
                </c:pt>
                <c:pt idx="3">
                  <c:v>185</c:v>
                </c:pt>
                <c:pt idx="4">
                  <c:v>181</c:v>
                </c:pt>
              </c:numCache>
            </c:numRef>
          </c:val>
          <c:smooth val="0"/>
          <c:extLst>
            <c:ext xmlns:c16="http://schemas.microsoft.com/office/drawing/2014/chart" uri="{C3380CC4-5D6E-409C-BE32-E72D297353CC}">
              <c16:uniqueId val="{00000000-D20D-4A28-B5EC-C7A846A4DF3C}"/>
            </c:ext>
          </c:extLst>
        </c:ser>
        <c:dLbls>
          <c:showLegendKey val="0"/>
          <c:showVal val="0"/>
          <c:showCatName val="0"/>
          <c:showSerName val="0"/>
          <c:showPercent val="0"/>
          <c:showBubbleSize val="0"/>
        </c:dLbls>
        <c:marker val="1"/>
        <c:smooth val="0"/>
        <c:axId val="380651616"/>
        <c:axId val="380652008"/>
      </c:lineChart>
      <c:catAx>
        <c:axId val="38065161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0652008"/>
        <c:crosses val="autoZero"/>
        <c:auto val="1"/>
        <c:lblAlgn val="ctr"/>
        <c:lblOffset val="100"/>
        <c:noMultiLvlLbl val="0"/>
      </c:catAx>
      <c:valAx>
        <c:axId val="380652008"/>
        <c:scaling>
          <c:orientation val="minMax"/>
        </c:scaling>
        <c:delete val="1"/>
        <c:axPos val="l"/>
        <c:numFmt formatCode="General" sourceLinked="1"/>
        <c:majorTickMark val="none"/>
        <c:minorTickMark val="none"/>
        <c:tickLblPos val="nextTo"/>
        <c:crossAx val="38065161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6729739708004067E-2"/>
          <c:y val="3.7018227233275872E-2"/>
          <c:w val="0.89294577531714114"/>
          <c:h val="0.8644988856810617"/>
        </c:manualLayout>
      </c:layout>
      <c:barChart>
        <c:barDir val="bar"/>
        <c:grouping val="clustered"/>
        <c:varyColors val="0"/>
        <c:ser>
          <c:idx val="0"/>
          <c:order val="0"/>
          <c:tx>
            <c:strRef>
              <c:f>Sheet1!$B$1</c:f>
              <c:strCache>
                <c:ptCount val="1"/>
                <c:pt idx="0">
                  <c:v>&lt;6 Years</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Essex</c:v>
                </c:pt>
                <c:pt idx="2">
                  <c:v>Warren</c:v>
                </c:pt>
                <c:pt idx="3">
                  <c:v>Mercer</c:v>
                </c:pt>
                <c:pt idx="4">
                  <c:v>Cumberland</c:v>
                </c:pt>
                <c:pt idx="5">
                  <c:v>Passaic</c:v>
                </c:pt>
                <c:pt idx="6">
                  <c:v>Cape May</c:v>
                </c:pt>
                <c:pt idx="7">
                  <c:v>Burlington</c:v>
                </c:pt>
                <c:pt idx="8">
                  <c:v>Hunterdon</c:v>
                </c:pt>
                <c:pt idx="9">
                  <c:v>Atlantic</c:v>
                </c:pt>
                <c:pt idx="10">
                  <c:v>Union</c:v>
                </c:pt>
                <c:pt idx="11">
                  <c:v>Hudson</c:v>
                </c:pt>
                <c:pt idx="12">
                  <c:v>Middlesex</c:v>
                </c:pt>
                <c:pt idx="13">
                  <c:v>Camden</c:v>
                </c:pt>
                <c:pt idx="14">
                  <c:v>Somerset</c:v>
                </c:pt>
                <c:pt idx="15">
                  <c:v>Monmouth</c:v>
                </c:pt>
                <c:pt idx="16">
                  <c:v>Gloucester</c:v>
                </c:pt>
                <c:pt idx="17">
                  <c:v>Morris</c:v>
                </c:pt>
                <c:pt idx="18">
                  <c:v>Bergen</c:v>
                </c:pt>
                <c:pt idx="19">
                  <c:v>Ocean</c:v>
                </c:pt>
                <c:pt idx="20">
                  <c:v>Sussex</c:v>
                </c:pt>
              </c:strCache>
            </c:strRef>
          </c:cat>
          <c:val>
            <c:numRef>
              <c:f>Sheet1!$B$2:$B$22</c:f>
              <c:numCache>
                <c:formatCode>0.0%</c:formatCode>
                <c:ptCount val="21"/>
                <c:pt idx="0">
                  <c:v>7.5999999999999998E-2</c:v>
                </c:pt>
                <c:pt idx="1">
                  <c:v>0.04</c:v>
                </c:pt>
                <c:pt idx="2">
                  <c:v>3.6999999999999998E-2</c:v>
                </c:pt>
                <c:pt idx="3">
                  <c:v>3.5999999999999997E-2</c:v>
                </c:pt>
                <c:pt idx="4">
                  <c:v>0.03</c:v>
                </c:pt>
                <c:pt idx="5">
                  <c:v>2.8000000000000001E-2</c:v>
                </c:pt>
                <c:pt idx="6">
                  <c:v>2.7E-2</c:v>
                </c:pt>
                <c:pt idx="7">
                  <c:v>2.5000000000000001E-2</c:v>
                </c:pt>
                <c:pt idx="8">
                  <c:v>2.5000000000000001E-2</c:v>
                </c:pt>
                <c:pt idx="9">
                  <c:v>2.3E-2</c:v>
                </c:pt>
                <c:pt idx="10">
                  <c:v>2.3E-2</c:v>
                </c:pt>
                <c:pt idx="11">
                  <c:v>2.1000000000000001E-2</c:v>
                </c:pt>
                <c:pt idx="12">
                  <c:v>0.02</c:v>
                </c:pt>
                <c:pt idx="13">
                  <c:v>1.9E-2</c:v>
                </c:pt>
                <c:pt idx="14">
                  <c:v>1.7000000000000001E-2</c:v>
                </c:pt>
                <c:pt idx="15">
                  <c:v>1.6E-2</c:v>
                </c:pt>
                <c:pt idx="16">
                  <c:v>1.2E-2</c:v>
                </c:pt>
                <c:pt idx="17">
                  <c:v>1.0999999999999999E-2</c:v>
                </c:pt>
                <c:pt idx="18">
                  <c:v>8.9999999999999993E-3</c:v>
                </c:pt>
                <c:pt idx="19">
                  <c:v>5.0000000000000001E-3</c:v>
                </c:pt>
              </c:numCache>
            </c:numRef>
          </c:val>
          <c:extLst>
            <c:ext xmlns:c16="http://schemas.microsoft.com/office/drawing/2014/chart" uri="{C3380CC4-5D6E-409C-BE32-E72D297353CC}">
              <c16:uniqueId val="{00000000-35CF-4BCC-9051-73967968C40A}"/>
            </c:ext>
          </c:extLst>
        </c:ser>
        <c:ser>
          <c:idx val="1"/>
          <c:order val="1"/>
          <c:tx>
            <c:strRef>
              <c:f>Sheet1!$C$1</c:f>
              <c:strCache>
                <c:ptCount val="1"/>
                <c:pt idx="0">
                  <c:v>County</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Essex</c:v>
                </c:pt>
                <c:pt idx="2">
                  <c:v>Warren</c:v>
                </c:pt>
                <c:pt idx="3">
                  <c:v>Mercer</c:v>
                </c:pt>
                <c:pt idx="4">
                  <c:v>Cumberland</c:v>
                </c:pt>
                <c:pt idx="5">
                  <c:v>Passaic</c:v>
                </c:pt>
                <c:pt idx="6">
                  <c:v>Cape May</c:v>
                </c:pt>
                <c:pt idx="7">
                  <c:v>Burlington</c:v>
                </c:pt>
                <c:pt idx="8">
                  <c:v>Hunterdon</c:v>
                </c:pt>
                <c:pt idx="9">
                  <c:v>Atlantic</c:v>
                </c:pt>
                <c:pt idx="10">
                  <c:v>Union</c:v>
                </c:pt>
                <c:pt idx="11">
                  <c:v>Hudson</c:v>
                </c:pt>
                <c:pt idx="12">
                  <c:v>Middlesex</c:v>
                </c:pt>
                <c:pt idx="13">
                  <c:v>Camden</c:v>
                </c:pt>
                <c:pt idx="14">
                  <c:v>Somerset</c:v>
                </c:pt>
                <c:pt idx="15">
                  <c:v>Monmouth</c:v>
                </c:pt>
                <c:pt idx="16">
                  <c:v>Gloucester</c:v>
                </c:pt>
                <c:pt idx="17">
                  <c:v>Morris</c:v>
                </c:pt>
                <c:pt idx="18">
                  <c:v>Bergen</c:v>
                </c:pt>
                <c:pt idx="19">
                  <c:v>Ocean</c:v>
                </c:pt>
                <c:pt idx="20">
                  <c:v>Sussex</c:v>
                </c:pt>
              </c:strCache>
            </c:strRef>
          </c:cat>
          <c:val>
            <c:numRef>
              <c:f>Sheet1!$C$2:$C$22</c:f>
              <c:numCache>
                <c:formatCode>General</c:formatCode>
                <c:ptCount val="21"/>
                <c:pt idx="20" formatCode="0.0%">
                  <c:v>4.0000000000000001E-3</c:v>
                </c:pt>
              </c:numCache>
            </c:numRef>
          </c:val>
          <c:extLst>
            <c:ext xmlns:c16="http://schemas.microsoft.com/office/drawing/2014/chart" uri="{C3380CC4-5D6E-409C-BE32-E72D297353CC}">
              <c16:uniqueId val="{00000001-35CF-4BCC-9051-73967968C40A}"/>
            </c:ext>
          </c:extLst>
        </c:ser>
        <c:ser>
          <c:idx val="2"/>
          <c:order val="2"/>
          <c:tx>
            <c:strRef>
              <c:f>Sheet1!$D$1</c:f>
              <c:strCache>
                <c:ptCount val="1"/>
                <c:pt idx="0">
                  <c:v>NJ Avg. 2.3%</c:v>
                </c:pt>
              </c:strCache>
            </c:strRef>
          </c:tx>
          <c:spPr>
            <a:noFill/>
            <a:ln>
              <a:noFill/>
            </a:ln>
            <a:effectLst/>
          </c:spPr>
          <c:invertIfNegative val="0"/>
          <c:trendline>
            <c:spPr>
              <a:ln w="19050" cap="rnd">
                <a:solidFill>
                  <a:schemeClr val="bg1">
                    <a:lumMod val="65000"/>
                  </a:schemeClr>
                </a:solidFill>
                <a:prstDash val="sysDot"/>
              </a:ln>
              <a:effectLst/>
            </c:spPr>
            <c:trendlineType val="linear"/>
            <c:dispRSqr val="0"/>
            <c:dispEq val="0"/>
          </c:trendline>
          <c:cat>
            <c:strRef>
              <c:f>Sheet1!$A$2:$A$22</c:f>
              <c:strCache>
                <c:ptCount val="21"/>
                <c:pt idx="0">
                  <c:v>Salem</c:v>
                </c:pt>
                <c:pt idx="1">
                  <c:v>Essex</c:v>
                </c:pt>
                <c:pt idx="2">
                  <c:v>Warren</c:v>
                </c:pt>
                <c:pt idx="3">
                  <c:v>Mercer</c:v>
                </c:pt>
                <c:pt idx="4">
                  <c:v>Cumberland</c:v>
                </c:pt>
                <c:pt idx="5">
                  <c:v>Passaic</c:v>
                </c:pt>
                <c:pt idx="6">
                  <c:v>Cape May</c:v>
                </c:pt>
                <c:pt idx="7">
                  <c:v>Burlington</c:v>
                </c:pt>
                <c:pt idx="8">
                  <c:v>Hunterdon</c:v>
                </c:pt>
                <c:pt idx="9">
                  <c:v>Atlantic</c:v>
                </c:pt>
                <c:pt idx="10">
                  <c:v>Union</c:v>
                </c:pt>
                <c:pt idx="11">
                  <c:v>Hudson</c:v>
                </c:pt>
                <c:pt idx="12">
                  <c:v>Middlesex</c:v>
                </c:pt>
                <c:pt idx="13">
                  <c:v>Camden</c:v>
                </c:pt>
                <c:pt idx="14">
                  <c:v>Somerset</c:v>
                </c:pt>
                <c:pt idx="15">
                  <c:v>Monmouth</c:v>
                </c:pt>
                <c:pt idx="16">
                  <c:v>Gloucester</c:v>
                </c:pt>
                <c:pt idx="17">
                  <c:v>Morris</c:v>
                </c:pt>
                <c:pt idx="18">
                  <c:v>Bergen</c:v>
                </c:pt>
                <c:pt idx="19">
                  <c:v>Ocean</c:v>
                </c:pt>
                <c:pt idx="20">
                  <c:v>Sussex</c:v>
                </c:pt>
              </c:strCache>
            </c:strRef>
          </c:cat>
          <c:val>
            <c:numRef>
              <c:f>Sheet1!$D$2:$D$22</c:f>
              <c:numCache>
                <c:formatCode>0.00%</c:formatCode>
                <c:ptCount val="21"/>
                <c:pt idx="0">
                  <c:v>2.3E-2</c:v>
                </c:pt>
                <c:pt idx="1">
                  <c:v>2.3E-2</c:v>
                </c:pt>
                <c:pt idx="2">
                  <c:v>2.3E-2</c:v>
                </c:pt>
                <c:pt idx="3">
                  <c:v>2.3E-2</c:v>
                </c:pt>
                <c:pt idx="4">
                  <c:v>2.3E-2</c:v>
                </c:pt>
                <c:pt idx="5">
                  <c:v>2.3E-2</c:v>
                </c:pt>
                <c:pt idx="6">
                  <c:v>2.3E-2</c:v>
                </c:pt>
                <c:pt idx="7">
                  <c:v>2.3E-2</c:v>
                </c:pt>
                <c:pt idx="8">
                  <c:v>2.3E-2</c:v>
                </c:pt>
                <c:pt idx="9">
                  <c:v>2.3E-2</c:v>
                </c:pt>
                <c:pt idx="10">
                  <c:v>2.3E-2</c:v>
                </c:pt>
                <c:pt idx="11">
                  <c:v>2.3E-2</c:v>
                </c:pt>
                <c:pt idx="12">
                  <c:v>2.3E-2</c:v>
                </c:pt>
                <c:pt idx="13">
                  <c:v>2.3E-2</c:v>
                </c:pt>
                <c:pt idx="14">
                  <c:v>2.3E-2</c:v>
                </c:pt>
                <c:pt idx="15">
                  <c:v>2.3E-2</c:v>
                </c:pt>
                <c:pt idx="16">
                  <c:v>2.3E-2</c:v>
                </c:pt>
                <c:pt idx="17">
                  <c:v>2.3E-2</c:v>
                </c:pt>
                <c:pt idx="18">
                  <c:v>2.3E-2</c:v>
                </c:pt>
                <c:pt idx="19">
                  <c:v>2.3E-2</c:v>
                </c:pt>
                <c:pt idx="20">
                  <c:v>2.3E-2</c:v>
                </c:pt>
              </c:numCache>
            </c:numRef>
          </c:val>
          <c:extLst>
            <c:ext xmlns:c16="http://schemas.microsoft.com/office/drawing/2014/chart" uri="{C3380CC4-5D6E-409C-BE32-E72D297353CC}">
              <c16:uniqueId val="{00000002-35CF-4BCC-9051-73967968C40A}"/>
            </c:ext>
          </c:extLst>
        </c:ser>
        <c:dLbls>
          <c:showLegendKey val="0"/>
          <c:showVal val="0"/>
          <c:showCatName val="0"/>
          <c:showSerName val="0"/>
          <c:showPercent val="0"/>
          <c:showBubbleSize val="0"/>
        </c:dLbls>
        <c:gapWidth val="219"/>
        <c:axId val="382906824"/>
        <c:axId val="382907216"/>
      </c:barChart>
      <c:catAx>
        <c:axId val="382906824"/>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907216"/>
        <c:crosses val="autoZero"/>
        <c:auto val="1"/>
        <c:lblAlgn val="ctr"/>
        <c:lblOffset val="100"/>
        <c:noMultiLvlLbl val="0"/>
      </c:catAx>
      <c:valAx>
        <c:axId val="382907216"/>
        <c:scaling>
          <c:orientation val="minMax"/>
        </c:scaling>
        <c:delete val="1"/>
        <c:axPos val="t"/>
        <c:numFmt formatCode="0.0%" sourceLinked="1"/>
        <c:majorTickMark val="none"/>
        <c:minorTickMark val="none"/>
        <c:tickLblPos val="nextTo"/>
        <c:crossAx val="382906824"/>
        <c:crosses val="autoZero"/>
        <c:crossBetween val="between"/>
      </c:valAx>
      <c:spPr>
        <a:noFill/>
        <a:ln>
          <a:noFill/>
        </a:ln>
        <a:effectLst/>
      </c:spPr>
    </c:plotArea>
    <c:legend>
      <c:legendPos val="b"/>
      <c:legendEntry>
        <c:idx val="0"/>
        <c:delete val="1"/>
      </c:legendEntry>
      <c:legendEntry>
        <c:idx val="1"/>
        <c:delete val="1"/>
      </c:legendEntry>
      <c:legendEntry>
        <c:idx val="2"/>
        <c:txPr>
          <a:bodyPr rot="0" spcFirstLastPara="1" vertOverflow="ellipsis" vert="horz" wrap="square" anchor="ctr" anchorCtr="1"/>
          <a:lstStyle/>
          <a:p>
            <a:pPr>
              <a:defRPr sz="1000" b="0" i="0" u="none" strike="noStrike" kern="1200" baseline="0">
                <a:solidFill>
                  <a:schemeClr val="tx1"/>
                </a:solidFill>
                <a:latin typeface="Franklin Gothic Medium" panose="020B0603020102020204" pitchFamily="34" charset="0"/>
                <a:ea typeface="+mn-ea"/>
                <a:cs typeface="+mn-cs"/>
              </a:defRPr>
            </a:pPr>
            <a:endParaRPr lang="en-US"/>
          </a:p>
        </c:txPr>
      </c:legendEntry>
      <c:legendEntry>
        <c:idx val="3"/>
        <c:delete val="1"/>
      </c:legendEntry>
      <c:layout>
        <c:manualLayout>
          <c:xMode val="edge"/>
          <c:yMode val="edge"/>
          <c:x val="0.29082030181640101"/>
          <c:y val="0.9065650283689487"/>
          <c:w val="0.11452455282147037"/>
          <c:h val="3.7511689289678685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 enrolled 2019-2020</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Hunterdon</c:v>
                </c:pt>
                <c:pt idx="2">
                  <c:v>Cape May</c:v>
                </c:pt>
                <c:pt idx="3">
                  <c:v>Warren</c:v>
                </c:pt>
                <c:pt idx="4">
                  <c:v>Sussex</c:v>
                </c:pt>
                <c:pt idx="5">
                  <c:v>Cumberland</c:v>
                </c:pt>
                <c:pt idx="6">
                  <c:v>Hudson</c:v>
                </c:pt>
                <c:pt idx="7">
                  <c:v>Atlantic</c:v>
                </c:pt>
                <c:pt idx="8">
                  <c:v>Gloucester</c:v>
                </c:pt>
                <c:pt idx="9">
                  <c:v>Somerset</c:v>
                </c:pt>
                <c:pt idx="10">
                  <c:v>Burlington</c:v>
                </c:pt>
                <c:pt idx="11">
                  <c:v>Ocean</c:v>
                </c:pt>
                <c:pt idx="12">
                  <c:v>Camden</c:v>
                </c:pt>
                <c:pt idx="13">
                  <c:v>Morris</c:v>
                </c:pt>
                <c:pt idx="14">
                  <c:v>Mercer</c:v>
                </c:pt>
                <c:pt idx="15">
                  <c:v>Union</c:v>
                </c:pt>
                <c:pt idx="16">
                  <c:v>Essex</c:v>
                </c:pt>
                <c:pt idx="17">
                  <c:v>Monmouth</c:v>
                </c:pt>
                <c:pt idx="18">
                  <c:v>Middlesex</c:v>
                </c:pt>
                <c:pt idx="19">
                  <c:v>Bergen</c:v>
                </c:pt>
                <c:pt idx="20">
                  <c:v>Passaic</c:v>
                </c:pt>
              </c:strCache>
            </c:strRef>
          </c:cat>
          <c:val>
            <c:numRef>
              <c:f>Sheet1!$B$2:$B$22</c:f>
              <c:numCache>
                <c:formatCode>General</c:formatCode>
                <c:ptCount val="21"/>
                <c:pt idx="0">
                  <c:v>26</c:v>
                </c:pt>
                <c:pt idx="1">
                  <c:v>49</c:v>
                </c:pt>
                <c:pt idx="2">
                  <c:v>51</c:v>
                </c:pt>
                <c:pt idx="3">
                  <c:v>87</c:v>
                </c:pt>
                <c:pt idx="5">
                  <c:v>109</c:v>
                </c:pt>
                <c:pt idx="6">
                  <c:v>178</c:v>
                </c:pt>
                <c:pt idx="7">
                  <c:v>185</c:v>
                </c:pt>
                <c:pt idx="8">
                  <c:v>190</c:v>
                </c:pt>
                <c:pt idx="9">
                  <c:v>201</c:v>
                </c:pt>
                <c:pt idx="10">
                  <c:v>233</c:v>
                </c:pt>
                <c:pt idx="11">
                  <c:v>234</c:v>
                </c:pt>
                <c:pt idx="12">
                  <c:v>258</c:v>
                </c:pt>
                <c:pt idx="13">
                  <c:v>270</c:v>
                </c:pt>
                <c:pt idx="14">
                  <c:v>277</c:v>
                </c:pt>
                <c:pt idx="15">
                  <c:v>291</c:v>
                </c:pt>
                <c:pt idx="16">
                  <c:v>323</c:v>
                </c:pt>
                <c:pt idx="17">
                  <c:v>348</c:v>
                </c:pt>
                <c:pt idx="18">
                  <c:v>354</c:v>
                </c:pt>
                <c:pt idx="19">
                  <c:v>414</c:v>
                </c:pt>
                <c:pt idx="20">
                  <c:v>439</c:v>
                </c:pt>
              </c:numCache>
            </c:numRef>
          </c:val>
          <c:extLst>
            <c:ext xmlns:c16="http://schemas.microsoft.com/office/drawing/2014/chart" uri="{C3380CC4-5D6E-409C-BE32-E72D297353CC}">
              <c16:uniqueId val="{00000000-5B0B-4DAF-BD31-BD4A36E8B26A}"/>
            </c:ext>
          </c:extLst>
        </c:ser>
        <c:ser>
          <c:idx val="1"/>
          <c:order val="1"/>
          <c:tx>
            <c:strRef>
              <c:f>Sheet1!$C$1</c:f>
              <c:strCache>
                <c:ptCount val="1"/>
                <c:pt idx="0">
                  <c:v>County</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Hunterdon</c:v>
                </c:pt>
                <c:pt idx="2">
                  <c:v>Cape May</c:v>
                </c:pt>
                <c:pt idx="3">
                  <c:v>Warren</c:v>
                </c:pt>
                <c:pt idx="4">
                  <c:v>Sussex</c:v>
                </c:pt>
                <c:pt idx="5">
                  <c:v>Cumberland</c:v>
                </c:pt>
                <c:pt idx="6">
                  <c:v>Hudson</c:v>
                </c:pt>
                <c:pt idx="7">
                  <c:v>Atlantic</c:v>
                </c:pt>
                <c:pt idx="8">
                  <c:v>Gloucester</c:v>
                </c:pt>
                <c:pt idx="9">
                  <c:v>Somerset</c:v>
                </c:pt>
                <c:pt idx="10">
                  <c:v>Burlington</c:v>
                </c:pt>
                <c:pt idx="11">
                  <c:v>Ocean</c:v>
                </c:pt>
                <c:pt idx="12">
                  <c:v>Camden</c:v>
                </c:pt>
                <c:pt idx="13">
                  <c:v>Morris</c:v>
                </c:pt>
                <c:pt idx="14">
                  <c:v>Mercer</c:v>
                </c:pt>
                <c:pt idx="15">
                  <c:v>Union</c:v>
                </c:pt>
                <c:pt idx="16">
                  <c:v>Essex</c:v>
                </c:pt>
                <c:pt idx="17">
                  <c:v>Monmouth</c:v>
                </c:pt>
                <c:pt idx="18">
                  <c:v>Middlesex</c:v>
                </c:pt>
                <c:pt idx="19">
                  <c:v>Bergen</c:v>
                </c:pt>
                <c:pt idx="20">
                  <c:v>Passaic</c:v>
                </c:pt>
              </c:strCache>
            </c:strRef>
          </c:cat>
          <c:val>
            <c:numRef>
              <c:f>Sheet1!$C$2:$C$22</c:f>
              <c:numCache>
                <c:formatCode>General</c:formatCode>
                <c:ptCount val="21"/>
                <c:pt idx="4">
                  <c:v>108</c:v>
                </c:pt>
              </c:numCache>
            </c:numRef>
          </c:val>
          <c:extLst>
            <c:ext xmlns:c16="http://schemas.microsoft.com/office/drawing/2014/chart" uri="{C3380CC4-5D6E-409C-BE32-E72D297353CC}">
              <c16:uniqueId val="{00000001-5B0B-4DAF-BD31-BD4A36E8B26A}"/>
            </c:ext>
          </c:extLst>
        </c:ser>
        <c:dLbls>
          <c:showLegendKey val="0"/>
          <c:showVal val="0"/>
          <c:showCatName val="0"/>
          <c:showSerName val="0"/>
          <c:showPercent val="0"/>
          <c:showBubbleSize val="0"/>
        </c:dLbls>
        <c:gapWidth val="219"/>
        <c:overlap val="-27"/>
        <c:axId val="382906824"/>
        <c:axId val="382907216"/>
      </c:barChart>
      <c:catAx>
        <c:axId val="38290682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907216"/>
        <c:crosses val="autoZero"/>
        <c:auto val="1"/>
        <c:lblAlgn val="ctr"/>
        <c:lblOffset val="100"/>
        <c:noMultiLvlLbl val="0"/>
      </c:catAx>
      <c:valAx>
        <c:axId val="38290721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90682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1"/>
          <c:order val="1"/>
          <c:tx>
            <c:strRef>
              <c:f>Sheet1!$C$1</c:f>
              <c:strCache>
                <c:ptCount val="1"/>
                <c:pt idx="0">
                  <c:v>In-Home</c:v>
                </c:pt>
              </c:strCache>
            </c:strRef>
          </c:tx>
          <c:spPr>
            <a:solidFill>
              <a:srgbClr val="C00000"/>
            </a:solidFill>
            <a:ln>
              <a:noFill/>
            </a:ln>
            <a:effectLst/>
          </c:spPr>
          <c:invertIfNegative val="0"/>
          <c:cat>
            <c:strRef>
              <c:f>Sheet1!$A$2:$A$22</c:f>
              <c:strCache>
                <c:ptCount val="21"/>
                <c:pt idx="0">
                  <c:v>Hunterdon</c:v>
                </c:pt>
                <c:pt idx="1">
                  <c:v>Sussex</c:v>
                </c:pt>
                <c:pt idx="2">
                  <c:v>Salem</c:v>
                </c:pt>
                <c:pt idx="3">
                  <c:v>Warren</c:v>
                </c:pt>
                <c:pt idx="4">
                  <c:v>Cape May</c:v>
                </c:pt>
                <c:pt idx="5">
                  <c:v>Somerset</c:v>
                </c:pt>
                <c:pt idx="6">
                  <c:v>Morris</c:v>
                </c:pt>
                <c:pt idx="7">
                  <c:v>Mercer</c:v>
                </c:pt>
                <c:pt idx="8">
                  <c:v>Bergen</c:v>
                </c:pt>
                <c:pt idx="9">
                  <c:v>Monmouth</c:v>
                </c:pt>
                <c:pt idx="10">
                  <c:v>Burlington</c:v>
                </c:pt>
                <c:pt idx="11">
                  <c:v>Gloucester</c:v>
                </c:pt>
                <c:pt idx="12">
                  <c:v>Union</c:v>
                </c:pt>
                <c:pt idx="13">
                  <c:v>Cumberland</c:v>
                </c:pt>
                <c:pt idx="14">
                  <c:v>Atlantic</c:v>
                </c:pt>
                <c:pt idx="15">
                  <c:v>Ocean</c:v>
                </c:pt>
                <c:pt idx="16">
                  <c:v>Passaic</c:v>
                </c:pt>
                <c:pt idx="17">
                  <c:v>Hudson</c:v>
                </c:pt>
                <c:pt idx="18">
                  <c:v>Middlesex</c:v>
                </c:pt>
                <c:pt idx="19">
                  <c:v>Essex</c:v>
                </c:pt>
                <c:pt idx="20">
                  <c:v>Camden</c:v>
                </c:pt>
              </c:strCache>
            </c:strRef>
          </c:cat>
          <c:val>
            <c:numRef>
              <c:f>Sheet1!$C$2:$C$22</c:f>
              <c:numCache>
                <c:formatCode>General</c:formatCode>
                <c:ptCount val="21"/>
                <c:pt idx="0">
                  <c:v>208</c:v>
                </c:pt>
                <c:pt idx="1">
                  <c:v>290</c:v>
                </c:pt>
                <c:pt idx="2">
                  <c:v>384</c:v>
                </c:pt>
                <c:pt idx="3">
                  <c:v>505</c:v>
                </c:pt>
                <c:pt idx="4">
                  <c:v>520</c:v>
                </c:pt>
                <c:pt idx="5">
                  <c:v>542</c:v>
                </c:pt>
                <c:pt idx="6">
                  <c:v>642</c:v>
                </c:pt>
                <c:pt idx="7">
                  <c:v>987</c:v>
                </c:pt>
                <c:pt idx="8">
                  <c:v>1036</c:v>
                </c:pt>
                <c:pt idx="9">
                  <c:v>1046</c:v>
                </c:pt>
                <c:pt idx="10">
                  <c:v>1142</c:v>
                </c:pt>
                <c:pt idx="11">
                  <c:v>1143</c:v>
                </c:pt>
                <c:pt idx="12">
                  <c:v>1280</c:v>
                </c:pt>
                <c:pt idx="13">
                  <c:v>1297</c:v>
                </c:pt>
                <c:pt idx="14">
                  <c:v>1383</c:v>
                </c:pt>
                <c:pt idx="15">
                  <c:v>1527</c:v>
                </c:pt>
                <c:pt idx="16">
                  <c:v>1614</c:v>
                </c:pt>
                <c:pt idx="17">
                  <c:v>1950</c:v>
                </c:pt>
                <c:pt idx="18">
                  <c:v>2103</c:v>
                </c:pt>
                <c:pt idx="19">
                  <c:v>2435</c:v>
                </c:pt>
                <c:pt idx="20">
                  <c:v>2928</c:v>
                </c:pt>
              </c:numCache>
            </c:numRef>
          </c:val>
          <c:extLst>
            <c:ext xmlns:c16="http://schemas.microsoft.com/office/drawing/2014/chart" uri="{C3380CC4-5D6E-409C-BE32-E72D297353CC}">
              <c16:uniqueId val="{00000001-09E3-4C73-A982-B02D1E1D5080}"/>
            </c:ext>
          </c:extLst>
        </c:ser>
        <c:ser>
          <c:idx val="2"/>
          <c:order val="2"/>
          <c:tx>
            <c:strRef>
              <c:f>Sheet1!$D$1</c:f>
              <c:strCache>
                <c:ptCount val="1"/>
                <c:pt idx="0">
                  <c:v>Out-of-Home Placement</c:v>
                </c:pt>
              </c:strCache>
            </c:strRef>
          </c:tx>
          <c:spPr>
            <a:solidFill>
              <a:schemeClr val="bg1">
                <a:lumMod val="75000"/>
              </a:schemeClr>
            </a:solidFill>
            <a:ln>
              <a:noFill/>
            </a:ln>
            <a:effectLst/>
          </c:spPr>
          <c:invertIfNegative val="0"/>
          <c:cat>
            <c:strRef>
              <c:f>Sheet1!$A$2:$A$22</c:f>
              <c:strCache>
                <c:ptCount val="21"/>
                <c:pt idx="0">
                  <c:v>Hunterdon</c:v>
                </c:pt>
                <c:pt idx="1">
                  <c:v>Sussex</c:v>
                </c:pt>
                <c:pt idx="2">
                  <c:v>Salem</c:v>
                </c:pt>
                <c:pt idx="3">
                  <c:v>Warren</c:v>
                </c:pt>
                <c:pt idx="4">
                  <c:v>Cape May</c:v>
                </c:pt>
                <c:pt idx="5">
                  <c:v>Somerset</c:v>
                </c:pt>
                <c:pt idx="6">
                  <c:v>Morris</c:v>
                </c:pt>
                <c:pt idx="7">
                  <c:v>Mercer</c:v>
                </c:pt>
                <c:pt idx="8">
                  <c:v>Bergen</c:v>
                </c:pt>
                <c:pt idx="9">
                  <c:v>Monmouth</c:v>
                </c:pt>
                <c:pt idx="10">
                  <c:v>Burlington</c:v>
                </c:pt>
                <c:pt idx="11">
                  <c:v>Gloucester</c:v>
                </c:pt>
                <c:pt idx="12">
                  <c:v>Union</c:v>
                </c:pt>
                <c:pt idx="13">
                  <c:v>Cumberland</c:v>
                </c:pt>
                <c:pt idx="14">
                  <c:v>Atlantic</c:v>
                </c:pt>
                <c:pt idx="15">
                  <c:v>Ocean</c:v>
                </c:pt>
                <c:pt idx="16">
                  <c:v>Passaic</c:v>
                </c:pt>
                <c:pt idx="17">
                  <c:v>Hudson</c:v>
                </c:pt>
                <c:pt idx="18">
                  <c:v>Middlesex</c:v>
                </c:pt>
                <c:pt idx="19">
                  <c:v>Essex</c:v>
                </c:pt>
                <c:pt idx="20">
                  <c:v>Camden</c:v>
                </c:pt>
              </c:strCache>
            </c:strRef>
          </c:cat>
          <c:val>
            <c:numRef>
              <c:f>Sheet1!$D$2:$D$22</c:f>
              <c:numCache>
                <c:formatCode>General</c:formatCode>
                <c:ptCount val="21"/>
                <c:pt idx="0">
                  <c:v>13</c:v>
                </c:pt>
                <c:pt idx="1">
                  <c:v>34</c:v>
                </c:pt>
                <c:pt idx="2">
                  <c:v>58</c:v>
                </c:pt>
                <c:pt idx="3">
                  <c:v>29</c:v>
                </c:pt>
                <c:pt idx="4">
                  <c:v>82</c:v>
                </c:pt>
                <c:pt idx="5">
                  <c:v>47</c:v>
                </c:pt>
                <c:pt idx="6">
                  <c:v>68</c:v>
                </c:pt>
                <c:pt idx="7">
                  <c:v>265</c:v>
                </c:pt>
                <c:pt idx="8">
                  <c:v>108</c:v>
                </c:pt>
                <c:pt idx="9">
                  <c:v>151</c:v>
                </c:pt>
                <c:pt idx="10">
                  <c:v>159</c:v>
                </c:pt>
                <c:pt idx="11">
                  <c:v>223</c:v>
                </c:pt>
                <c:pt idx="12">
                  <c:v>203</c:v>
                </c:pt>
                <c:pt idx="13">
                  <c:v>160</c:v>
                </c:pt>
                <c:pt idx="14">
                  <c:v>240</c:v>
                </c:pt>
                <c:pt idx="15">
                  <c:v>205</c:v>
                </c:pt>
                <c:pt idx="16">
                  <c:v>196</c:v>
                </c:pt>
                <c:pt idx="17">
                  <c:v>224</c:v>
                </c:pt>
                <c:pt idx="18">
                  <c:v>184</c:v>
                </c:pt>
                <c:pt idx="19">
                  <c:v>596</c:v>
                </c:pt>
                <c:pt idx="20">
                  <c:v>468</c:v>
                </c:pt>
              </c:numCache>
            </c:numRef>
          </c:val>
          <c:extLst>
            <c:ext xmlns:c16="http://schemas.microsoft.com/office/drawing/2014/chart" uri="{C3380CC4-5D6E-409C-BE32-E72D297353CC}">
              <c16:uniqueId val="{00000000-EDFC-4B63-BD37-4E5D08F589DA}"/>
            </c:ext>
          </c:extLst>
        </c:ser>
        <c:ser>
          <c:idx val="3"/>
          <c:order val="3"/>
          <c:tx>
            <c:strRef>
              <c:f>Sheet1!$E$1</c:f>
              <c:strCache>
                <c:ptCount val="1"/>
                <c:pt idx="0">
                  <c:v>Total</c:v>
                </c:pt>
              </c:strCache>
            </c:strRef>
          </c:tx>
          <c:spPr>
            <a:no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Sussex</c:v>
                </c:pt>
                <c:pt idx="2">
                  <c:v>Salem</c:v>
                </c:pt>
                <c:pt idx="3">
                  <c:v>Warren</c:v>
                </c:pt>
                <c:pt idx="4">
                  <c:v>Cape May</c:v>
                </c:pt>
                <c:pt idx="5">
                  <c:v>Somerset</c:v>
                </c:pt>
                <c:pt idx="6">
                  <c:v>Morris</c:v>
                </c:pt>
                <c:pt idx="7">
                  <c:v>Mercer</c:v>
                </c:pt>
                <c:pt idx="8">
                  <c:v>Bergen</c:v>
                </c:pt>
                <c:pt idx="9">
                  <c:v>Monmouth</c:v>
                </c:pt>
                <c:pt idx="10">
                  <c:v>Burlington</c:v>
                </c:pt>
                <c:pt idx="11">
                  <c:v>Gloucester</c:v>
                </c:pt>
                <c:pt idx="12">
                  <c:v>Union</c:v>
                </c:pt>
                <c:pt idx="13">
                  <c:v>Cumberland</c:v>
                </c:pt>
                <c:pt idx="14">
                  <c:v>Atlantic</c:v>
                </c:pt>
                <c:pt idx="15">
                  <c:v>Ocean</c:v>
                </c:pt>
                <c:pt idx="16">
                  <c:v>Passaic</c:v>
                </c:pt>
                <c:pt idx="17">
                  <c:v>Hudson</c:v>
                </c:pt>
                <c:pt idx="18">
                  <c:v>Middlesex</c:v>
                </c:pt>
                <c:pt idx="19">
                  <c:v>Essex</c:v>
                </c:pt>
                <c:pt idx="20">
                  <c:v>Camden</c:v>
                </c:pt>
              </c:strCache>
            </c:strRef>
          </c:cat>
          <c:val>
            <c:numRef>
              <c:f>Sheet1!$E$2:$E$22</c:f>
              <c:numCache>
                <c:formatCode>General</c:formatCode>
                <c:ptCount val="21"/>
                <c:pt idx="0">
                  <c:v>221</c:v>
                </c:pt>
                <c:pt idx="1">
                  <c:v>324</c:v>
                </c:pt>
                <c:pt idx="2">
                  <c:v>442</c:v>
                </c:pt>
                <c:pt idx="3">
                  <c:v>534</c:v>
                </c:pt>
                <c:pt idx="4">
                  <c:v>602</c:v>
                </c:pt>
                <c:pt idx="5">
                  <c:v>589</c:v>
                </c:pt>
                <c:pt idx="6">
                  <c:v>710</c:v>
                </c:pt>
                <c:pt idx="7">
                  <c:v>1252</c:v>
                </c:pt>
                <c:pt idx="8">
                  <c:v>1144</c:v>
                </c:pt>
                <c:pt idx="9">
                  <c:v>1197</c:v>
                </c:pt>
                <c:pt idx="10">
                  <c:v>1301</c:v>
                </c:pt>
                <c:pt idx="11">
                  <c:v>1366</c:v>
                </c:pt>
                <c:pt idx="12">
                  <c:v>1483</c:v>
                </c:pt>
                <c:pt idx="13">
                  <c:v>1457</c:v>
                </c:pt>
                <c:pt idx="14">
                  <c:v>1623</c:v>
                </c:pt>
                <c:pt idx="15">
                  <c:v>1732</c:v>
                </c:pt>
                <c:pt idx="16">
                  <c:v>1810</c:v>
                </c:pt>
                <c:pt idx="17">
                  <c:v>2174</c:v>
                </c:pt>
                <c:pt idx="18">
                  <c:v>2287</c:v>
                </c:pt>
                <c:pt idx="19">
                  <c:v>3031</c:v>
                </c:pt>
                <c:pt idx="20">
                  <c:v>3396</c:v>
                </c:pt>
              </c:numCache>
            </c:numRef>
          </c:val>
          <c:extLst>
            <c:ext xmlns:c16="http://schemas.microsoft.com/office/drawing/2014/chart" uri="{C3380CC4-5D6E-409C-BE32-E72D297353CC}">
              <c16:uniqueId val="{00000000-FEE0-4A62-B5BF-CFDDEF686DDE}"/>
            </c:ext>
          </c:extLst>
        </c:ser>
        <c:dLbls>
          <c:showLegendKey val="0"/>
          <c:showVal val="0"/>
          <c:showCatName val="0"/>
          <c:showSerName val="0"/>
          <c:showPercent val="0"/>
          <c:showBubbleSize val="0"/>
        </c:dLbls>
        <c:gapWidth val="182"/>
        <c:overlap val="100"/>
        <c:axId val="342401552"/>
        <c:axId val="342401944"/>
      </c:barChart>
      <c:barChart>
        <c:barDir val="bar"/>
        <c:grouping val="clustered"/>
        <c:varyColors val="0"/>
        <c:ser>
          <c:idx val="0"/>
          <c:order val="0"/>
          <c:tx>
            <c:strRef>
              <c:f>Sheet1!$B$1</c:f>
              <c:strCache>
                <c:ptCount val="1"/>
                <c:pt idx="0">
                  <c:v>Copy County Total 1</c:v>
                </c:pt>
              </c:strCache>
            </c:strRef>
          </c:tx>
          <c:spPr>
            <a:solidFill>
              <a:srgbClr val="FFFF00"/>
            </a:solidFill>
            <a:ln>
              <a:noFill/>
            </a:ln>
            <a:effectLst/>
          </c:spPr>
          <c:invertIfNegative val="0"/>
          <c:cat>
            <c:strRef>
              <c:f>Sheet1!$A$2:$A$22</c:f>
              <c:strCache>
                <c:ptCount val="21"/>
                <c:pt idx="0">
                  <c:v>Hunterdon</c:v>
                </c:pt>
                <c:pt idx="1">
                  <c:v>Sussex</c:v>
                </c:pt>
                <c:pt idx="2">
                  <c:v>Salem</c:v>
                </c:pt>
                <c:pt idx="3">
                  <c:v>Warren</c:v>
                </c:pt>
                <c:pt idx="4">
                  <c:v>Cape May</c:v>
                </c:pt>
                <c:pt idx="5">
                  <c:v>Somerset</c:v>
                </c:pt>
                <c:pt idx="6">
                  <c:v>Morris</c:v>
                </c:pt>
                <c:pt idx="7">
                  <c:v>Mercer</c:v>
                </c:pt>
                <c:pt idx="8">
                  <c:v>Bergen</c:v>
                </c:pt>
                <c:pt idx="9">
                  <c:v>Monmouth</c:v>
                </c:pt>
                <c:pt idx="10">
                  <c:v>Burlington</c:v>
                </c:pt>
                <c:pt idx="11">
                  <c:v>Gloucester</c:v>
                </c:pt>
                <c:pt idx="12">
                  <c:v>Union</c:v>
                </c:pt>
                <c:pt idx="13">
                  <c:v>Cumberland</c:v>
                </c:pt>
                <c:pt idx="14">
                  <c:v>Atlantic</c:v>
                </c:pt>
                <c:pt idx="15">
                  <c:v>Ocean</c:v>
                </c:pt>
                <c:pt idx="16">
                  <c:v>Passaic</c:v>
                </c:pt>
                <c:pt idx="17">
                  <c:v>Hudson</c:v>
                </c:pt>
                <c:pt idx="18">
                  <c:v>Middlesex</c:v>
                </c:pt>
                <c:pt idx="19">
                  <c:v>Essex</c:v>
                </c:pt>
                <c:pt idx="20">
                  <c:v>Camden</c:v>
                </c:pt>
              </c:strCache>
            </c:strRef>
          </c:cat>
          <c:val>
            <c:numRef>
              <c:f>Sheet1!$B$2:$B$22</c:f>
              <c:numCache>
                <c:formatCode>General</c:formatCode>
                <c:ptCount val="21"/>
                <c:pt idx="1">
                  <c:v>324</c:v>
                </c:pt>
              </c:numCache>
            </c:numRef>
          </c:val>
          <c:extLst>
            <c:ext xmlns:c16="http://schemas.microsoft.com/office/drawing/2014/chart" uri="{C3380CC4-5D6E-409C-BE32-E72D297353CC}">
              <c16:uniqueId val="{00000000-09E3-4C73-A982-B02D1E1D5080}"/>
            </c:ext>
          </c:extLst>
        </c:ser>
        <c:ser>
          <c:idx val="4"/>
          <c:order val="4"/>
          <c:tx>
            <c:strRef>
              <c:f>Sheet1!$F$1</c:f>
              <c:strCache>
                <c:ptCount val="1"/>
                <c:pt idx="0">
                  <c:v>Copy County Total 2</c:v>
                </c:pt>
              </c:strCache>
            </c:strRef>
          </c:tx>
          <c:spPr>
            <a:solidFill>
              <a:srgbClr val="FFFF00"/>
            </a:solidFill>
            <a:ln>
              <a:noFill/>
            </a:ln>
            <a:effectLst/>
          </c:spPr>
          <c:invertIfNegative val="0"/>
          <c:cat>
            <c:strRef>
              <c:f>Sheet1!$A$2:$A$22</c:f>
              <c:strCache>
                <c:ptCount val="21"/>
                <c:pt idx="0">
                  <c:v>Hunterdon</c:v>
                </c:pt>
                <c:pt idx="1">
                  <c:v>Sussex</c:v>
                </c:pt>
                <c:pt idx="2">
                  <c:v>Salem</c:v>
                </c:pt>
                <c:pt idx="3">
                  <c:v>Warren</c:v>
                </c:pt>
                <c:pt idx="4">
                  <c:v>Cape May</c:v>
                </c:pt>
                <c:pt idx="5">
                  <c:v>Somerset</c:v>
                </c:pt>
                <c:pt idx="6">
                  <c:v>Morris</c:v>
                </c:pt>
                <c:pt idx="7">
                  <c:v>Mercer</c:v>
                </c:pt>
                <c:pt idx="8">
                  <c:v>Bergen</c:v>
                </c:pt>
                <c:pt idx="9">
                  <c:v>Monmouth</c:v>
                </c:pt>
                <c:pt idx="10">
                  <c:v>Burlington</c:v>
                </c:pt>
                <c:pt idx="11">
                  <c:v>Gloucester</c:v>
                </c:pt>
                <c:pt idx="12">
                  <c:v>Union</c:v>
                </c:pt>
                <c:pt idx="13">
                  <c:v>Cumberland</c:v>
                </c:pt>
                <c:pt idx="14">
                  <c:v>Atlantic</c:v>
                </c:pt>
                <c:pt idx="15">
                  <c:v>Ocean</c:v>
                </c:pt>
                <c:pt idx="16">
                  <c:v>Passaic</c:v>
                </c:pt>
                <c:pt idx="17">
                  <c:v>Hudson</c:v>
                </c:pt>
                <c:pt idx="18">
                  <c:v>Middlesex</c:v>
                </c:pt>
                <c:pt idx="19">
                  <c:v>Essex</c:v>
                </c:pt>
                <c:pt idx="20">
                  <c:v>Camden</c:v>
                </c:pt>
              </c:strCache>
            </c:strRef>
          </c:cat>
          <c:val>
            <c:numRef>
              <c:f>Sheet1!$F$2:$F$22</c:f>
              <c:numCache>
                <c:formatCode>General</c:formatCode>
                <c:ptCount val="21"/>
                <c:pt idx="1">
                  <c:v>324</c:v>
                </c:pt>
              </c:numCache>
            </c:numRef>
          </c:val>
          <c:extLst>
            <c:ext xmlns:c16="http://schemas.microsoft.com/office/drawing/2014/chart" uri="{C3380CC4-5D6E-409C-BE32-E72D297353CC}">
              <c16:uniqueId val="{00000001-FEE0-4A62-B5BF-CFDDEF686DDE}"/>
            </c:ext>
          </c:extLst>
        </c:ser>
        <c:dLbls>
          <c:showLegendKey val="0"/>
          <c:showVal val="0"/>
          <c:showCatName val="0"/>
          <c:showSerName val="0"/>
          <c:showPercent val="0"/>
          <c:showBubbleSize val="0"/>
        </c:dLbls>
        <c:gapWidth val="100"/>
        <c:overlap val="-100"/>
        <c:axId val="342806656"/>
        <c:axId val="342806264"/>
      </c:barChart>
      <c:catAx>
        <c:axId val="34240155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2401944"/>
        <c:crosses val="autoZero"/>
        <c:auto val="1"/>
        <c:lblAlgn val="ctr"/>
        <c:lblOffset val="100"/>
        <c:noMultiLvlLbl val="0"/>
      </c:catAx>
      <c:valAx>
        <c:axId val="342401944"/>
        <c:scaling>
          <c:orientation val="minMax"/>
          <c:max val="7000"/>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2401552"/>
        <c:crosses val="autoZero"/>
        <c:crossBetween val="between"/>
      </c:valAx>
      <c:valAx>
        <c:axId val="342806264"/>
        <c:scaling>
          <c:orientation val="minMax"/>
          <c:max val="7000"/>
        </c:scaling>
        <c:delete val="1"/>
        <c:axPos val="t"/>
        <c:numFmt formatCode="General" sourceLinked="1"/>
        <c:majorTickMark val="out"/>
        <c:minorTickMark val="none"/>
        <c:tickLblPos val="nextTo"/>
        <c:crossAx val="342806656"/>
        <c:crosses val="max"/>
        <c:crossBetween val="between"/>
      </c:valAx>
      <c:catAx>
        <c:axId val="342806656"/>
        <c:scaling>
          <c:orientation val="minMax"/>
        </c:scaling>
        <c:delete val="1"/>
        <c:axPos val="l"/>
        <c:numFmt formatCode="General" sourceLinked="1"/>
        <c:majorTickMark val="out"/>
        <c:minorTickMark val="none"/>
        <c:tickLblPos val="nextTo"/>
        <c:crossAx val="342806264"/>
        <c:crosses val="autoZero"/>
        <c:auto val="1"/>
        <c:lblAlgn val="ctr"/>
        <c:lblOffset val="100"/>
        <c:noMultiLvlLbl val="0"/>
      </c:catAx>
      <c:spPr>
        <a:noFill/>
        <a:ln>
          <a:noFill/>
        </a:ln>
        <a:effectLst/>
      </c:spPr>
    </c:plotArea>
    <c:legend>
      <c:legendPos val="r"/>
      <c:legendEntry>
        <c:idx val="2"/>
        <c:delete val="1"/>
      </c:legendEntry>
      <c:legendEntry>
        <c:idx val="3"/>
        <c:delete val="1"/>
      </c:legendEntry>
      <c:legendEntry>
        <c:idx val="4"/>
        <c:delete val="1"/>
      </c:legendEntry>
      <c:overlay val="0"/>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tx>
            <c:strRef>
              <c:f>Sheet1!$B$1</c:f>
              <c:strCache>
                <c:ptCount val="1"/>
                <c:pt idx="0">
                  <c:v>Kinship Resource Family</c:v>
                </c:pt>
              </c:strCache>
            </c:strRef>
          </c:tx>
          <c:spPr>
            <a:solidFill>
              <a:srgbClr val="C00000"/>
            </a:solidFill>
            <a:ln>
              <a:noFill/>
            </a:ln>
            <a:effectLst/>
          </c:spPr>
          <c:invertIfNegative val="0"/>
          <c:dLbls>
            <c:spPr>
              <a:solidFill>
                <a:schemeClr val="lt1"/>
              </a:solidFill>
              <a:ln>
                <a:solidFill>
                  <a:schemeClr val="dk1">
                    <a:lumMod val="25000"/>
                    <a:lumOff val="75000"/>
                  </a:schemeClr>
                </a:solidFill>
              </a:ln>
              <a:effectLst/>
            </c:spPr>
            <c:txPr>
              <a:bodyPr rot="0" spcFirstLastPara="1" vertOverflow="clip" horzOverflow="clip" vert="horz" wrap="square" lIns="36576" tIns="18288" rIns="36576" bIns="18288"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a:noFill/>
                  <a:ln>
                    <a:noFill/>
                  </a:ln>
                </c15:spPr>
                <c15:showLeaderLines val="1"/>
                <c15:leaderLines>
                  <c:spPr>
                    <a:ln w="9525" cap="flat" cmpd="sng" algn="ctr">
                      <a:solidFill>
                        <a:schemeClr val="tx1">
                          <a:lumMod val="35000"/>
                          <a:lumOff val="65000"/>
                        </a:schemeClr>
                      </a:solidFill>
                      <a:round/>
                    </a:ln>
                    <a:effectLst/>
                  </c:spPr>
                </c15:leaderLines>
              </c:ext>
            </c:extLst>
          </c:dLbls>
          <c:cat>
            <c:numRef>
              <c:f>Sheet1!$A$2:$A$9</c:f>
              <c:numCache>
                <c:formatCode>General</c:formatCode>
                <c:ptCount val="8"/>
                <c:pt idx="0">
                  <c:v>2013</c:v>
                </c:pt>
                <c:pt idx="1">
                  <c:v>2014</c:v>
                </c:pt>
                <c:pt idx="2">
                  <c:v>2015</c:v>
                </c:pt>
                <c:pt idx="3">
                  <c:v>2016</c:v>
                </c:pt>
                <c:pt idx="4">
                  <c:v>2017</c:v>
                </c:pt>
                <c:pt idx="5">
                  <c:v>2018</c:v>
                </c:pt>
                <c:pt idx="6">
                  <c:v>2019</c:v>
                </c:pt>
                <c:pt idx="7">
                  <c:v>2020</c:v>
                </c:pt>
              </c:numCache>
            </c:numRef>
          </c:cat>
          <c:val>
            <c:numRef>
              <c:f>Sheet1!$B$2:$B$9</c:f>
              <c:numCache>
                <c:formatCode>General</c:formatCode>
                <c:ptCount val="8"/>
                <c:pt idx="0">
                  <c:v>35</c:v>
                </c:pt>
                <c:pt idx="1">
                  <c:v>21</c:v>
                </c:pt>
                <c:pt idx="2">
                  <c:v>18</c:v>
                </c:pt>
                <c:pt idx="3">
                  <c:v>25</c:v>
                </c:pt>
                <c:pt idx="4">
                  <c:v>10</c:v>
                </c:pt>
                <c:pt idx="5">
                  <c:v>16</c:v>
                </c:pt>
                <c:pt idx="6">
                  <c:v>15</c:v>
                </c:pt>
                <c:pt idx="7">
                  <c:v>9</c:v>
                </c:pt>
              </c:numCache>
            </c:numRef>
          </c:val>
          <c:extLst>
            <c:ext xmlns:c16="http://schemas.microsoft.com/office/drawing/2014/chart" uri="{C3380CC4-5D6E-409C-BE32-E72D297353CC}">
              <c16:uniqueId val="{00000000-7102-4291-BE62-DA325D8D88DA}"/>
            </c:ext>
          </c:extLst>
        </c:ser>
        <c:ser>
          <c:idx val="1"/>
          <c:order val="1"/>
          <c:tx>
            <c:strRef>
              <c:f>Sheet1!$C$1</c:f>
              <c:strCache>
                <c:ptCount val="1"/>
                <c:pt idx="0">
                  <c:v>Non-Kinship Placement</c:v>
                </c:pt>
              </c:strCache>
            </c:strRef>
          </c:tx>
          <c:spPr>
            <a:solidFill>
              <a:schemeClr val="bg1">
                <a:lumMod val="75000"/>
              </a:schemeClr>
            </a:solidFill>
            <a:ln>
              <a:noFill/>
            </a:ln>
            <a:effectLst/>
          </c:spPr>
          <c:invertIfNegative val="0"/>
          <c:dLbls>
            <c:spPr>
              <a:solidFill>
                <a:schemeClr val="lt1"/>
              </a:solidFill>
              <a:ln>
                <a:solidFill>
                  <a:schemeClr val="dk1">
                    <a:lumMod val="25000"/>
                    <a:lumOff val="75000"/>
                  </a:schemeClr>
                </a:solidFill>
              </a:ln>
              <a:effectLst/>
            </c:spPr>
            <c:txPr>
              <a:bodyPr rot="0" spcFirstLastPara="1" vertOverflow="clip" horzOverflow="clip" vert="horz" wrap="square" lIns="36576" tIns="18288" rIns="36576" bIns="18288"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a:noFill/>
                  <a:ln>
                    <a:noFill/>
                  </a:ln>
                </c15:spPr>
                <c15:showLeaderLines val="1"/>
                <c15:leaderLines>
                  <c:spPr>
                    <a:ln w="9525" cap="flat" cmpd="sng" algn="ctr">
                      <a:solidFill>
                        <a:schemeClr val="tx1">
                          <a:lumMod val="35000"/>
                          <a:lumOff val="65000"/>
                        </a:schemeClr>
                      </a:solidFill>
                      <a:round/>
                    </a:ln>
                    <a:effectLst/>
                  </c:spPr>
                </c15:leaderLines>
              </c:ext>
            </c:extLst>
          </c:dLbls>
          <c:cat>
            <c:numRef>
              <c:f>Sheet1!$A$2:$A$9</c:f>
              <c:numCache>
                <c:formatCode>General</c:formatCode>
                <c:ptCount val="8"/>
                <c:pt idx="0">
                  <c:v>2013</c:v>
                </c:pt>
                <c:pt idx="1">
                  <c:v>2014</c:v>
                </c:pt>
                <c:pt idx="2">
                  <c:v>2015</c:v>
                </c:pt>
                <c:pt idx="3">
                  <c:v>2016</c:v>
                </c:pt>
                <c:pt idx="4">
                  <c:v>2017</c:v>
                </c:pt>
                <c:pt idx="5">
                  <c:v>2018</c:v>
                </c:pt>
                <c:pt idx="6">
                  <c:v>2019</c:v>
                </c:pt>
                <c:pt idx="7">
                  <c:v>2020</c:v>
                </c:pt>
              </c:numCache>
            </c:numRef>
          </c:cat>
          <c:val>
            <c:numRef>
              <c:f>Sheet1!$C$2:$C$9</c:f>
              <c:numCache>
                <c:formatCode>General</c:formatCode>
                <c:ptCount val="8"/>
                <c:pt idx="0">
                  <c:v>56</c:v>
                </c:pt>
                <c:pt idx="1">
                  <c:v>50</c:v>
                </c:pt>
                <c:pt idx="2">
                  <c:v>34</c:v>
                </c:pt>
                <c:pt idx="3">
                  <c:v>35</c:v>
                </c:pt>
                <c:pt idx="4">
                  <c:v>38</c:v>
                </c:pt>
                <c:pt idx="5">
                  <c:v>29</c:v>
                </c:pt>
                <c:pt idx="6">
                  <c:v>30</c:v>
                </c:pt>
                <c:pt idx="7">
                  <c:v>25</c:v>
                </c:pt>
              </c:numCache>
            </c:numRef>
          </c:val>
          <c:extLst>
            <c:ext xmlns:c16="http://schemas.microsoft.com/office/drawing/2014/chart" uri="{C3380CC4-5D6E-409C-BE32-E72D297353CC}">
              <c16:uniqueId val="{00000001-7102-4291-BE62-DA325D8D88DA}"/>
            </c:ext>
          </c:extLst>
        </c:ser>
        <c:dLbls>
          <c:showLegendKey val="0"/>
          <c:showVal val="0"/>
          <c:showCatName val="0"/>
          <c:showSerName val="0"/>
          <c:showPercent val="0"/>
          <c:showBubbleSize val="0"/>
        </c:dLbls>
        <c:gapWidth val="150"/>
        <c:overlap val="100"/>
        <c:axId val="342807440"/>
        <c:axId val="342807832"/>
      </c:barChart>
      <c:catAx>
        <c:axId val="34280744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2807832"/>
        <c:crosses val="autoZero"/>
        <c:auto val="1"/>
        <c:lblAlgn val="ctr"/>
        <c:lblOffset val="100"/>
        <c:noMultiLvlLbl val="0"/>
      </c:catAx>
      <c:valAx>
        <c:axId val="34280783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280744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2019</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Salem</c:v>
                </c:pt>
                <c:pt idx="2">
                  <c:v>Warren</c:v>
                </c:pt>
                <c:pt idx="3">
                  <c:v>Sussex</c:v>
                </c:pt>
                <c:pt idx="4">
                  <c:v>Cape May</c:v>
                </c:pt>
                <c:pt idx="5">
                  <c:v>Morris</c:v>
                </c:pt>
                <c:pt idx="6">
                  <c:v>Somerset</c:v>
                </c:pt>
                <c:pt idx="7">
                  <c:v>Cumberland</c:v>
                </c:pt>
                <c:pt idx="8">
                  <c:v>Atlantic</c:v>
                </c:pt>
                <c:pt idx="9">
                  <c:v>Mercer</c:v>
                </c:pt>
                <c:pt idx="10">
                  <c:v>Gloucester</c:v>
                </c:pt>
                <c:pt idx="11">
                  <c:v>Monmouth</c:v>
                </c:pt>
                <c:pt idx="12">
                  <c:v>Passaic</c:v>
                </c:pt>
                <c:pt idx="13">
                  <c:v>Union</c:v>
                </c:pt>
                <c:pt idx="14">
                  <c:v>Bergen</c:v>
                </c:pt>
                <c:pt idx="15">
                  <c:v>Burlington</c:v>
                </c:pt>
                <c:pt idx="16">
                  <c:v>Ocean</c:v>
                </c:pt>
                <c:pt idx="17">
                  <c:v>Hudson</c:v>
                </c:pt>
                <c:pt idx="18">
                  <c:v>Camden</c:v>
                </c:pt>
                <c:pt idx="19">
                  <c:v>Middlesex</c:v>
                </c:pt>
                <c:pt idx="20">
                  <c:v>Essex</c:v>
                </c:pt>
              </c:strCache>
            </c:strRef>
          </c:cat>
          <c:val>
            <c:numRef>
              <c:f>Sheet1!$B$2:$B$22</c:f>
              <c:numCache>
                <c:formatCode>General</c:formatCode>
                <c:ptCount val="21"/>
                <c:pt idx="0">
                  <c:v>138</c:v>
                </c:pt>
                <c:pt idx="1">
                  <c:v>411</c:v>
                </c:pt>
                <c:pt idx="2">
                  <c:v>456</c:v>
                </c:pt>
                <c:pt idx="4">
                  <c:v>778</c:v>
                </c:pt>
                <c:pt idx="5" formatCode="#,##0">
                  <c:v>1060</c:v>
                </c:pt>
                <c:pt idx="6" formatCode="#,##0">
                  <c:v>1084</c:v>
                </c:pt>
                <c:pt idx="7" formatCode="#,##0">
                  <c:v>1127</c:v>
                </c:pt>
                <c:pt idx="8" formatCode="#,##0">
                  <c:v>2061</c:v>
                </c:pt>
                <c:pt idx="9" formatCode="#,##0">
                  <c:v>2131</c:v>
                </c:pt>
                <c:pt idx="10" formatCode="#,##0">
                  <c:v>2204</c:v>
                </c:pt>
                <c:pt idx="11" formatCode="#,##0">
                  <c:v>2238</c:v>
                </c:pt>
                <c:pt idx="12" formatCode="#,##0">
                  <c:v>2736</c:v>
                </c:pt>
                <c:pt idx="13">
                  <c:v>2736</c:v>
                </c:pt>
                <c:pt idx="14" formatCode="#,##0">
                  <c:v>2947</c:v>
                </c:pt>
                <c:pt idx="15" formatCode="#,##0">
                  <c:v>3021</c:v>
                </c:pt>
                <c:pt idx="16" formatCode="#,##0">
                  <c:v>3029</c:v>
                </c:pt>
                <c:pt idx="17" formatCode="#,##0">
                  <c:v>3600</c:v>
                </c:pt>
                <c:pt idx="18" formatCode="#,##0">
                  <c:v>3703</c:v>
                </c:pt>
                <c:pt idx="19" formatCode="#,##0">
                  <c:v>4146</c:v>
                </c:pt>
                <c:pt idx="20" formatCode="#,##0">
                  <c:v>4944</c:v>
                </c:pt>
              </c:numCache>
            </c:numRef>
          </c:val>
          <c:extLst>
            <c:ext xmlns:c16="http://schemas.microsoft.com/office/drawing/2014/chart" uri="{C3380CC4-5D6E-409C-BE32-E72D297353CC}">
              <c16:uniqueId val="{00000000-1B0B-48A2-ABB3-47980774E8A5}"/>
            </c:ext>
          </c:extLst>
        </c:ser>
        <c:ser>
          <c:idx val="1"/>
          <c:order val="1"/>
          <c:tx>
            <c:strRef>
              <c:f>Sheet1!$C$1</c:f>
              <c:strCache>
                <c:ptCount val="1"/>
                <c:pt idx="0">
                  <c:v>County</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Salem</c:v>
                </c:pt>
                <c:pt idx="2">
                  <c:v>Warren</c:v>
                </c:pt>
                <c:pt idx="3">
                  <c:v>Sussex</c:v>
                </c:pt>
                <c:pt idx="4">
                  <c:v>Cape May</c:v>
                </c:pt>
                <c:pt idx="5">
                  <c:v>Morris</c:v>
                </c:pt>
                <c:pt idx="6">
                  <c:v>Somerset</c:v>
                </c:pt>
                <c:pt idx="7">
                  <c:v>Cumberland</c:v>
                </c:pt>
                <c:pt idx="8">
                  <c:v>Atlantic</c:v>
                </c:pt>
                <c:pt idx="9">
                  <c:v>Mercer</c:v>
                </c:pt>
                <c:pt idx="10">
                  <c:v>Gloucester</c:v>
                </c:pt>
                <c:pt idx="11">
                  <c:v>Monmouth</c:v>
                </c:pt>
                <c:pt idx="12">
                  <c:v>Passaic</c:v>
                </c:pt>
                <c:pt idx="13">
                  <c:v>Union</c:v>
                </c:pt>
                <c:pt idx="14">
                  <c:v>Bergen</c:v>
                </c:pt>
                <c:pt idx="15">
                  <c:v>Burlington</c:v>
                </c:pt>
                <c:pt idx="16">
                  <c:v>Ocean</c:v>
                </c:pt>
                <c:pt idx="17">
                  <c:v>Hudson</c:v>
                </c:pt>
                <c:pt idx="18">
                  <c:v>Camden</c:v>
                </c:pt>
                <c:pt idx="19">
                  <c:v>Middlesex</c:v>
                </c:pt>
                <c:pt idx="20">
                  <c:v>Essex</c:v>
                </c:pt>
              </c:strCache>
            </c:strRef>
          </c:cat>
          <c:val>
            <c:numRef>
              <c:f>Sheet1!$C$2:$C$22</c:f>
              <c:numCache>
                <c:formatCode>General</c:formatCode>
                <c:ptCount val="21"/>
                <c:pt idx="3">
                  <c:v>682</c:v>
                </c:pt>
              </c:numCache>
            </c:numRef>
          </c:val>
          <c:extLst>
            <c:ext xmlns:c16="http://schemas.microsoft.com/office/drawing/2014/chart" uri="{C3380CC4-5D6E-409C-BE32-E72D297353CC}">
              <c16:uniqueId val="{00000001-1B0B-48A2-ABB3-47980774E8A5}"/>
            </c:ext>
          </c:extLst>
        </c:ser>
        <c:dLbls>
          <c:showLegendKey val="0"/>
          <c:showVal val="0"/>
          <c:showCatName val="0"/>
          <c:showSerName val="0"/>
          <c:showPercent val="0"/>
          <c:showBubbleSize val="0"/>
        </c:dLbls>
        <c:gapWidth val="219"/>
        <c:axId val="382906824"/>
        <c:axId val="382907216"/>
      </c:barChart>
      <c:catAx>
        <c:axId val="38290682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907216"/>
        <c:crosses val="autoZero"/>
        <c:auto val="1"/>
        <c:lblAlgn val="ctr"/>
        <c:lblOffset val="100"/>
        <c:noMultiLvlLbl val="0"/>
      </c:catAx>
      <c:valAx>
        <c:axId val="382907216"/>
        <c:scaling>
          <c:orientation val="minMax"/>
        </c:scaling>
        <c:delete val="1"/>
        <c:axPos val="b"/>
        <c:numFmt formatCode="General" sourceLinked="1"/>
        <c:majorTickMark val="none"/>
        <c:minorTickMark val="none"/>
        <c:tickLblPos val="nextTo"/>
        <c:crossAx val="382906824"/>
        <c:crosses val="autoZero"/>
        <c:crossBetween val="between"/>
      </c:valAx>
      <c:spPr>
        <a:noFill/>
        <a:ln w="25400">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 Foreign Born</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Green </c:v>
                </c:pt>
                <c:pt idx="1">
                  <c:v>Newton </c:v>
                </c:pt>
                <c:pt idx="2">
                  <c:v>Hopatcong </c:v>
                </c:pt>
                <c:pt idx="3">
                  <c:v>Byram </c:v>
                </c:pt>
                <c:pt idx="4">
                  <c:v>Hardyston </c:v>
                </c:pt>
                <c:pt idx="5">
                  <c:v>Lafayette </c:v>
                </c:pt>
                <c:pt idx="6">
                  <c:v>Hamburg </c:v>
                </c:pt>
                <c:pt idx="7">
                  <c:v>Ogdensburg</c:v>
                </c:pt>
                <c:pt idx="8">
                  <c:v>Sparta </c:v>
                </c:pt>
                <c:pt idx="9">
                  <c:v>Andover township</c:v>
                </c:pt>
              </c:strCache>
            </c:strRef>
          </c:cat>
          <c:val>
            <c:numRef>
              <c:f>Sheet1!$B$2:$B$11</c:f>
              <c:numCache>
                <c:formatCode>0.00%</c:formatCode>
                <c:ptCount val="10"/>
                <c:pt idx="0">
                  <c:v>0.13300000000000001</c:v>
                </c:pt>
                <c:pt idx="1">
                  <c:v>0.128</c:v>
                </c:pt>
                <c:pt idx="2">
                  <c:v>0.11899999999999999</c:v>
                </c:pt>
                <c:pt idx="3">
                  <c:v>8.8999999999999996E-2</c:v>
                </c:pt>
                <c:pt idx="4">
                  <c:v>8.5999999999999993E-2</c:v>
                </c:pt>
                <c:pt idx="5">
                  <c:v>8.5999999999999993E-2</c:v>
                </c:pt>
                <c:pt idx="6">
                  <c:v>7.5999999999999998E-2</c:v>
                </c:pt>
                <c:pt idx="7">
                  <c:v>7.5999999999999998E-2</c:v>
                </c:pt>
                <c:pt idx="8">
                  <c:v>7.3999999999999996E-2</c:v>
                </c:pt>
                <c:pt idx="9">
                  <c:v>7.0999999999999994E-2</c:v>
                </c:pt>
              </c:numCache>
            </c:numRef>
          </c:val>
          <c:extLst>
            <c:ext xmlns:c16="http://schemas.microsoft.com/office/drawing/2014/chart" uri="{C3380CC4-5D6E-409C-BE32-E72D297353CC}">
              <c16:uniqueId val="{00000000-8666-4443-968D-51C96F1164B2}"/>
            </c:ext>
          </c:extLst>
        </c:ser>
        <c:ser>
          <c:idx val="2"/>
          <c:order val="1"/>
          <c:tx>
            <c:strRef>
              <c:f>Sheet1!$C$1</c:f>
              <c:strCache>
                <c:ptCount val="1"/>
                <c:pt idx="0">
                  <c:v>Sussex avg. 7.6%</c:v>
                </c:pt>
              </c:strCache>
            </c:strRef>
          </c:tx>
          <c:spPr>
            <a:noFill/>
            <a:ln>
              <a:noFill/>
            </a:ln>
            <a:effectLst/>
          </c:spPr>
          <c:invertIfNegative val="0"/>
          <c:trendline>
            <c:name>Passaic avg 29%</c:name>
            <c:spPr>
              <a:ln w="19050" cap="rnd">
                <a:solidFill>
                  <a:schemeClr val="bg1">
                    <a:lumMod val="50000"/>
                  </a:schemeClr>
                </a:solidFill>
                <a:prstDash val="sysDot"/>
              </a:ln>
              <a:effectLst/>
            </c:spPr>
            <c:trendlineType val="linear"/>
            <c:dispRSqr val="0"/>
            <c:dispEq val="0"/>
          </c:trendline>
          <c:cat>
            <c:strRef>
              <c:f>Sheet1!$A$2:$A$11</c:f>
              <c:strCache>
                <c:ptCount val="10"/>
                <c:pt idx="0">
                  <c:v>Green </c:v>
                </c:pt>
                <c:pt idx="1">
                  <c:v>Newton </c:v>
                </c:pt>
                <c:pt idx="2">
                  <c:v>Hopatcong </c:v>
                </c:pt>
                <c:pt idx="3">
                  <c:v>Byram </c:v>
                </c:pt>
                <c:pt idx="4">
                  <c:v>Hardyston </c:v>
                </c:pt>
                <c:pt idx="5">
                  <c:v>Lafayette </c:v>
                </c:pt>
                <c:pt idx="6">
                  <c:v>Hamburg </c:v>
                </c:pt>
                <c:pt idx="7">
                  <c:v>Ogdensburg</c:v>
                </c:pt>
                <c:pt idx="8">
                  <c:v>Sparta </c:v>
                </c:pt>
                <c:pt idx="9">
                  <c:v>Andover township</c:v>
                </c:pt>
              </c:strCache>
            </c:strRef>
          </c:cat>
          <c:val>
            <c:numRef>
              <c:f>Sheet1!$C$2:$C$11</c:f>
              <c:numCache>
                <c:formatCode>0%</c:formatCode>
                <c:ptCount val="10"/>
                <c:pt idx="0">
                  <c:v>7.5999999999999998E-2</c:v>
                </c:pt>
                <c:pt idx="1">
                  <c:v>7.5999999999999998E-2</c:v>
                </c:pt>
                <c:pt idx="2">
                  <c:v>7.5999999999999998E-2</c:v>
                </c:pt>
                <c:pt idx="3">
                  <c:v>7.5999999999999998E-2</c:v>
                </c:pt>
                <c:pt idx="4">
                  <c:v>7.5999999999999998E-2</c:v>
                </c:pt>
                <c:pt idx="5">
                  <c:v>7.5999999999999998E-2</c:v>
                </c:pt>
                <c:pt idx="6">
                  <c:v>7.5999999999999998E-2</c:v>
                </c:pt>
                <c:pt idx="7">
                  <c:v>7.5999999999999998E-2</c:v>
                </c:pt>
                <c:pt idx="8">
                  <c:v>7.5999999999999998E-2</c:v>
                </c:pt>
                <c:pt idx="9">
                  <c:v>7.5999999999999998E-2</c:v>
                </c:pt>
              </c:numCache>
            </c:numRef>
          </c:val>
          <c:extLst>
            <c:ext xmlns:c16="http://schemas.microsoft.com/office/drawing/2014/chart" uri="{C3380CC4-5D6E-409C-BE32-E72D297353CC}">
              <c16:uniqueId val="{00000002-8666-4443-968D-51C96F1164B2}"/>
            </c:ext>
          </c:extLst>
        </c:ser>
        <c:dLbls>
          <c:showLegendKey val="0"/>
          <c:showVal val="0"/>
          <c:showCatName val="0"/>
          <c:showSerName val="0"/>
          <c:showPercent val="0"/>
          <c:showBubbleSize val="0"/>
        </c:dLbls>
        <c:gapWidth val="500"/>
        <c:overlap val="100"/>
        <c:axId val="341758536"/>
        <c:axId val="341758928"/>
      </c:barChart>
      <c:catAx>
        <c:axId val="34175853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1758928"/>
        <c:crosses val="autoZero"/>
        <c:auto val="1"/>
        <c:lblAlgn val="ctr"/>
        <c:lblOffset val="100"/>
        <c:noMultiLvlLbl val="0"/>
      </c:catAx>
      <c:valAx>
        <c:axId val="341758928"/>
        <c:scaling>
          <c:orientation val="minMax"/>
        </c:scaling>
        <c:delete val="1"/>
        <c:axPos val="b"/>
        <c:numFmt formatCode="0.00%" sourceLinked="1"/>
        <c:majorTickMark val="none"/>
        <c:minorTickMark val="none"/>
        <c:tickLblPos val="nextTo"/>
        <c:crossAx val="341758536"/>
        <c:crosses val="autoZero"/>
        <c:crossBetween val="between"/>
      </c:valAx>
      <c:spPr>
        <a:noFill/>
        <a:ln>
          <a:noFill/>
        </a:ln>
        <a:effectLst/>
      </c:spPr>
    </c:plotArea>
    <c:legend>
      <c:legendPos val="r"/>
      <c:legendEntry>
        <c:idx val="0"/>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Entry>
      <c:legendEntry>
        <c:idx val="1"/>
        <c:delete val="1"/>
      </c:legendEntry>
      <c:legendEntry>
        <c:idx val="2"/>
        <c:delete val="1"/>
      </c:legendEntry>
      <c:layout>
        <c:manualLayout>
          <c:xMode val="edge"/>
          <c:yMode val="edge"/>
          <c:x val="0.36900073818897638"/>
          <c:y val="0.93539370476170614"/>
          <c:w val="0.28187463090551179"/>
          <c:h val="3.7741200926353288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9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bar"/>
        <c:grouping val="clustered"/>
        <c:varyColors val="0"/>
        <c:ser>
          <c:idx val="0"/>
          <c:order val="0"/>
          <c:tx>
            <c:strRef>
              <c:f>Sheet1!$B$1</c:f>
              <c:strCache>
                <c:ptCount val="1"/>
                <c:pt idx="0">
                  <c:v>Same-Sex Households</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Bergen</c:v>
                </c:pt>
                <c:pt idx="2">
                  <c:v>Middlesex</c:v>
                </c:pt>
                <c:pt idx="3">
                  <c:v>Ocean</c:v>
                </c:pt>
                <c:pt idx="4">
                  <c:v>Morris</c:v>
                </c:pt>
                <c:pt idx="5">
                  <c:v>Passaic</c:v>
                </c:pt>
                <c:pt idx="6">
                  <c:v>Somerset</c:v>
                </c:pt>
                <c:pt idx="7">
                  <c:v>Cape May</c:v>
                </c:pt>
                <c:pt idx="8">
                  <c:v>Burlington</c:v>
                </c:pt>
                <c:pt idx="9">
                  <c:v>Warren</c:v>
                </c:pt>
                <c:pt idx="10">
                  <c:v>Cumberland</c:v>
                </c:pt>
                <c:pt idx="11">
                  <c:v>Gloucester</c:v>
                </c:pt>
                <c:pt idx="12">
                  <c:v>Union</c:v>
                </c:pt>
                <c:pt idx="13">
                  <c:v>Mercer</c:v>
                </c:pt>
                <c:pt idx="14">
                  <c:v>Atlantic</c:v>
                </c:pt>
                <c:pt idx="15">
                  <c:v>Camden</c:v>
                </c:pt>
                <c:pt idx="16">
                  <c:v>Monmouth</c:v>
                </c:pt>
                <c:pt idx="17">
                  <c:v>Essex</c:v>
                </c:pt>
                <c:pt idx="18">
                  <c:v>Hunterdon</c:v>
                </c:pt>
                <c:pt idx="19">
                  <c:v>Hudson</c:v>
                </c:pt>
                <c:pt idx="20">
                  <c:v>Sussex</c:v>
                </c:pt>
              </c:strCache>
            </c:strRef>
          </c:cat>
          <c:val>
            <c:numRef>
              <c:f>Sheet1!$B$2:$B$22</c:f>
              <c:numCache>
                <c:formatCode>General</c:formatCode>
                <c:ptCount val="21"/>
                <c:pt idx="0">
                  <c:v>3.53</c:v>
                </c:pt>
                <c:pt idx="1">
                  <c:v>3.77</c:v>
                </c:pt>
                <c:pt idx="2">
                  <c:v>4.0199999999999996</c:v>
                </c:pt>
                <c:pt idx="3">
                  <c:v>4.1500000000000004</c:v>
                </c:pt>
                <c:pt idx="4">
                  <c:v>4.24</c:v>
                </c:pt>
                <c:pt idx="5">
                  <c:v>4.28</c:v>
                </c:pt>
                <c:pt idx="6">
                  <c:v>4.33</c:v>
                </c:pt>
                <c:pt idx="7">
                  <c:v>4.41</c:v>
                </c:pt>
                <c:pt idx="8">
                  <c:v>4.5199999999999996</c:v>
                </c:pt>
                <c:pt idx="9">
                  <c:v>4.87</c:v>
                </c:pt>
                <c:pt idx="10">
                  <c:v>4.91</c:v>
                </c:pt>
                <c:pt idx="11">
                  <c:v>4.91</c:v>
                </c:pt>
                <c:pt idx="12">
                  <c:v>5.16</c:v>
                </c:pt>
                <c:pt idx="13">
                  <c:v>5.47</c:v>
                </c:pt>
                <c:pt idx="14">
                  <c:v>5.68</c:v>
                </c:pt>
                <c:pt idx="15">
                  <c:v>5.93</c:v>
                </c:pt>
                <c:pt idx="16">
                  <c:v>6.06</c:v>
                </c:pt>
                <c:pt idx="17">
                  <c:v>7.43</c:v>
                </c:pt>
                <c:pt idx="18">
                  <c:v>7.83</c:v>
                </c:pt>
                <c:pt idx="19">
                  <c:v>8.4600000000000009</c:v>
                </c:pt>
              </c:numCache>
            </c:numRef>
          </c:val>
          <c:extLst>
            <c:ext xmlns:c16="http://schemas.microsoft.com/office/drawing/2014/chart" uri="{C3380CC4-5D6E-409C-BE32-E72D297353CC}">
              <c16:uniqueId val="{00000000-6BFF-4AA3-82BE-1F579BE2E07D}"/>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Bergen</c:v>
                </c:pt>
                <c:pt idx="2">
                  <c:v>Middlesex</c:v>
                </c:pt>
                <c:pt idx="3">
                  <c:v>Ocean</c:v>
                </c:pt>
                <c:pt idx="4">
                  <c:v>Morris</c:v>
                </c:pt>
                <c:pt idx="5">
                  <c:v>Passaic</c:v>
                </c:pt>
                <c:pt idx="6">
                  <c:v>Somerset</c:v>
                </c:pt>
                <c:pt idx="7">
                  <c:v>Cape May</c:v>
                </c:pt>
                <c:pt idx="8">
                  <c:v>Burlington</c:v>
                </c:pt>
                <c:pt idx="9">
                  <c:v>Warren</c:v>
                </c:pt>
                <c:pt idx="10">
                  <c:v>Cumberland</c:v>
                </c:pt>
                <c:pt idx="11">
                  <c:v>Gloucester</c:v>
                </c:pt>
                <c:pt idx="12">
                  <c:v>Union</c:v>
                </c:pt>
                <c:pt idx="13">
                  <c:v>Mercer</c:v>
                </c:pt>
                <c:pt idx="14">
                  <c:v>Atlantic</c:v>
                </c:pt>
                <c:pt idx="15">
                  <c:v>Camden</c:v>
                </c:pt>
                <c:pt idx="16">
                  <c:v>Monmouth</c:v>
                </c:pt>
                <c:pt idx="17">
                  <c:v>Essex</c:v>
                </c:pt>
                <c:pt idx="18">
                  <c:v>Hunterdon</c:v>
                </c:pt>
                <c:pt idx="19">
                  <c:v>Hudson</c:v>
                </c:pt>
                <c:pt idx="20">
                  <c:v>Sussex</c:v>
                </c:pt>
              </c:strCache>
            </c:strRef>
          </c:cat>
          <c:val>
            <c:numRef>
              <c:f>Sheet1!$C$2:$C$22</c:f>
              <c:numCache>
                <c:formatCode>General</c:formatCode>
                <c:ptCount val="21"/>
              </c:numCache>
            </c:numRef>
          </c:val>
          <c:extLst>
            <c:ext xmlns:c16="http://schemas.microsoft.com/office/drawing/2014/chart" uri="{C3380CC4-5D6E-409C-BE32-E72D297353CC}">
              <c16:uniqueId val="{00000001-6BFF-4AA3-82BE-1F579BE2E07D}"/>
            </c:ext>
          </c:extLst>
        </c:ser>
        <c:ser>
          <c:idx val="2"/>
          <c:order val="2"/>
          <c:tx>
            <c:strRef>
              <c:f>Sheet1!$D$1</c:f>
              <c:strCache>
                <c:ptCount val="1"/>
                <c:pt idx="0">
                  <c:v>NJ Avg. 5.25</c:v>
                </c:pt>
              </c:strCache>
            </c:strRef>
          </c:tx>
          <c:spPr>
            <a:noFill/>
            <a:ln>
              <a:noFill/>
            </a:ln>
            <a:effectLst/>
          </c:spPr>
          <c:invertIfNegative val="0"/>
          <c:trendline>
            <c:spPr>
              <a:ln w="19050" cap="rnd">
                <a:solidFill>
                  <a:schemeClr val="bg1">
                    <a:lumMod val="50000"/>
                  </a:schemeClr>
                </a:solidFill>
                <a:prstDash val="sysDot"/>
              </a:ln>
              <a:effectLst/>
            </c:spPr>
            <c:trendlineType val="linear"/>
            <c:dispRSqr val="0"/>
            <c:dispEq val="0"/>
          </c:trendline>
          <c:cat>
            <c:strRef>
              <c:f>Sheet1!$A$2:$A$22</c:f>
              <c:strCache>
                <c:ptCount val="21"/>
                <c:pt idx="0">
                  <c:v>Salem</c:v>
                </c:pt>
                <c:pt idx="1">
                  <c:v>Bergen</c:v>
                </c:pt>
                <c:pt idx="2">
                  <c:v>Middlesex</c:v>
                </c:pt>
                <c:pt idx="3">
                  <c:v>Ocean</c:v>
                </c:pt>
                <c:pt idx="4">
                  <c:v>Morris</c:v>
                </c:pt>
                <c:pt idx="5">
                  <c:v>Passaic</c:v>
                </c:pt>
                <c:pt idx="6">
                  <c:v>Somerset</c:v>
                </c:pt>
                <c:pt idx="7">
                  <c:v>Cape May</c:v>
                </c:pt>
                <c:pt idx="8">
                  <c:v>Burlington</c:v>
                </c:pt>
                <c:pt idx="9">
                  <c:v>Warren</c:v>
                </c:pt>
                <c:pt idx="10">
                  <c:v>Cumberland</c:v>
                </c:pt>
                <c:pt idx="11">
                  <c:v>Gloucester</c:v>
                </c:pt>
                <c:pt idx="12">
                  <c:v>Union</c:v>
                </c:pt>
                <c:pt idx="13">
                  <c:v>Mercer</c:v>
                </c:pt>
                <c:pt idx="14">
                  <c:v>Atlantic</c:v>
                </c:pt>
                <c:pt idx="15">
                  <c:v>Camden</c:v>
                </c:pt>
                <c:pt idx="16">
                  <c:v>Monmouth</c:v>
                </c:pt>
                <c:pt idx="17">
                  <c:v>Essex</c:v>
                </c:pt>
                <c:pt idx="18">
                  <c:v>Hunterdon</c:v>
                </c:pt>
                <c:pt idx="19">
                  <c:v>Hudson</c:v>
                </c:pt>
                <c:pt idx="20">
                  <c:v>Sussex</c:v>
                </c:pt>
              </c:strCache>
            </c:strRef>
          </c:cat>
          <c:val>
            <c:numRef>
              <c:f>Sheet1!$D$2:$D$22</c:f>
              <c:numCache>
                <c:formatCode>General</c:formatCode>
                <c:ptCount val="21"/>
                <c:pt idx="0">
                  <c:v>5.25</c:v>
                </c:pt>
                <c:pt idx="1">
                  <c:v>5.25</c:v>
                </c:pt>
                <c:pt idx="2">
                  <c:v>5.25</c:v>
                </c:pt>
                <c:pt idx="3">
                  <c:v>5.25</c:v>
                </c:pt>
                <c:pt idx="4">
                  <c:v>5.25</c:v>
                </c:pt>
                <c:pt idx="5">
                  <c:v>5.25</c:v>
                </c:pt>
                <c:pt idx="6">
                  <c:v>5.25</c:v>
                </c:pt>
                <c:pt idx="7">
                  <c:v>5.25</c:v>
                </c:pt>
                <c:pt idx="8">
                  <c:v>5.25</c:v>
                </c:pt>
                <c:pt idx="9">
                  <c:v>5.25</c:v>
                </c:pt>
                <c:pt idx="10">
                  <c:v>5.25</c:v>
                </c:pt>
                <c:pt idx="11">
                  <c:v>5.25</c:v>
                </c:pt>
                <c:pt idx="12">
                  <c:v>5.25</c:v>
                </c:pt>
                <c:pt idx="13">
                  <c:v>5.25</c:v>
                </c:pt>
                <c:pt idx="14">
                  <c:v>5.25</c:v>
                </c:pt>
                <c:pt idx="15">
                  <c:v>5.25</c:v>
                </c:pt>
                <c:pt idx="16">
                  <c:v>5.25</c:v>
                </c:pt>
                <c:pt idx="17">
                  <c:v>5.25</c:v>
                </c:pt>
                <c:pt idx="18">
                  <c:v>5.25</c:v>
                </c:pt>
                <c:pt idx="19">
                  <c:v>5.25</c:v>
                </c:pt>
                <c:pt idx="20">
                  <c:v>5.25</c:v>
                </c:pt>
              </c:numCache>
            </c:numRef>
          </c:val>
          <c:extLst>
            <c:ext xmlns:c16="http://schemas.microsoft.com/office/drawing/2014/chart" uri="{C3380CC4-5D6E-409C-BE32-E72D297353CC}">
              <c16:uniqueId val="{00000000-454F-4EC0-9337-A8BDDF42A10E}"/>
            </c:ext>
          </c:extLst>
        </c:ser>
        <c:dLbls>
          <c:showLegendKey val="0"/>
          <c:showVal val="0"/>
          <c:showCatName val="0"/>
          <c:showSerName val="0"/>
          <c:showPercent val="0"/>
          <c:showBubbleSize val="0"/>
        </c:dLbls>
        <c:gapWidth val="182"/>
        <c:axId val="379950224"/>
        <c:axId val="379950616"/>
      </c:barChart>
      <c:catAx>
        <c:axId val="37995022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9950616"/>
        <c:crosses val="autoZero"/>
        <c:auto val="1"/>
        <c:lblAlgn val="ctr"/>
        <c:lblOffset val="100"/>
        <c:noMultiLvlLbl val="0"/>
      </c:catAx>
      <c:valAx>
        <c:axId val="379950616"/>
        <c:scaling>
          <c:orientation val="minMax"/>
        </c:scaling>
        <c:delete val="1"/>
        <c:axPos val="b"/>
        <c:numFmt formatCode="General" sourceLinked="1"/>
        <c:majorTickMark val="none"/>
        <c:minorTickMark val="none"/>
        <c:tickLblPos val="nextTo"/>
        <c:crossAx val="379950224"/>
        <c:crosses val="autoZero"/>
        <c:crossBetween val="between"/>
      </c:valAx>
      <c:spPr>
        <a:noFill/>
        <a:ln>
          <a:noFill/>
        </a:ln>
        <a:effectLst/>
      </c:spPr>
    </c:plotArea>
    <c:legend>
      <c:legendPos val="b"/>
      <c:legendEntry>
        <c:idx val="0"/>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Entry>
      <c:legendEntry>
        <c:idx val="1"/>
        <c:delete val="1"/>
      </c:legendEntry>
      <c:legendEntry>
        <c:idx val="2"/>
        <c:delete val="1"/>
      </c:legendEntry>
      <c:legendEntry>
        <c:idx val="3"/>
        <c:delete val="1"/>
      </c:legendEntry>
      <c:layout>
        <c:manualLayout>
          <c:xMode val="edge"/>
          <c:yMode val="edge"/>
          <c:x val="0.5536473917322835"/>
          <c:y val="0.89666778319968654"/>
          <c:w val="0.10608686023622048"/>
          <c:h val="3.5057136891633783E-2"/>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12.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13.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3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6.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37.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3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1.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5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3.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5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5.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56.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5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6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4.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6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0.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71.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7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8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9.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3.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6.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8.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9.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7">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lumOff val="2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charts/style30.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1.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5.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9.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4.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6.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9.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0.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2.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8.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0.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3.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6.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8.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0.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3.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7.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4.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8.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0.50002</cdr:x>
      <cdr:y>0.7804</cdr:y>
    </cdr:from>
    <cdr:to>
      <cdr:x>0.65422</cdr:x>
      <cdr:y>0.8193</cdr:y>
    </cdr:to>
    <cdr:sp macro="" textlink="">
      <cdr:nvSpPr>
        <cdr:cNvPr id="2" name="TextBox 5"/>
        <cdr:cNvSpPr txBox="1"/>
      </cdr:nvSpPr>
      <cdr:spPr>
        <a:xfrm xmlns:a="http://schemas.openxmlformats.org/drawingml/2006/main">
          <a:off x="3038313" y="4631427"/>
          <a:ext cx="936971" cy="230859"/>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r>
            <a:rPr lang="en-US" sz="900" dirty="0">
              <a:latin typeface="Franklin Gothic Medium" panose="020B0603020102020204" pitchFamily="34" charset="0"/>
            </a:rPr>
            <a:t>NJ avg. 4.3%</a:t>
          </a: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AB5323F-6A16-4F6A-8B25-3A543FDCE62C}" type="datetimeFigureOut">
              <a:rPr lang="en-US" smtClean="0"/>
              <a:t>11/30/2021</a:t>
            </a:fld>
            <a:endParaRPr lang="en-US" dirty="0"/>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BCB9161-36C9-4EBB-9A76-51E60A3AD9BA}" type="slidenum">
              <a:rPr lang="en-US" smtClean="0"/>
              <a:t>‹#›</a:t>
            </a:fld>
            <a:endParaRPr lang="en-US" dirty="0"/>
          </a:p>
        </p:txBody>
      </p:sp>
    </p:spTree>
    <p:extLst>
      <p:ext uri="{BB962C8B-B14F-4D97-AF65-F5344CB8AC3E}">
        <p14:creationId xmlns:p14="http://schemas.microsoft.com/office/powerpoint/2010/main" val="285955099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B2137B8-42A2-406D-8080-D538BA1B944C}" type="datetimeFigureOut">
              <a:rPr lang="en-US" smtClean="0"/>
              <a:t>11/30/2021</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D8348A3-7091-4FB3-AE37-CB43F4A5F199}" type="slidenum">
              <a:rPr lang="en-US" smtClean="0"/>
              <a:t>‹#›</a:t>
            </a:fld>
            <a:endParaRPr lang="en-US" dirty="0"/>
          </a:p>
        </p:txBody>
      </p:sp>
    </p:spTree>
    <p:extLst>
      <p:ext uri="{BB962C8B-B14F-4D97-AF65-F5344CB8AC3E}">
        <p14:creationId xmlns:p14="http://schemas.microsoft.com/office/powerpoint/2010/main" val="6485114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8" Type="http://schemas.openxmlformats.org/officeDocument/2006/relationships/hyperlink" Target="http://ginnieshouse.org/" TargetMode="External"/><Relationship Id="rId3" Type="http://schemas.openxmlformats.org/officeDocument/2006/relationships/hyperlink" Target="http://www.morrissussexresourcenet.org/" TargetMode="External"/><Relationship Id="rId7" Type="http://schemas.openxmlformats.org/officeDocument/2006/relationships/hyperlink" Target="https://centerforprevention.org/" TargetMode="External"/><Relationship Id="rId2" Type="http://schemas.openxmlformats.org/officeDocument/2006/relationships/slide" Target="../slides/slide87.xml"/><Relationship Id="rId1" Type="http://schemas.openxmlformats.org/officeDocument/2006/relationships/notesMaster" Target="../notesMasters/notesMaster1.xml"/><Relationship Id="rId6" Type="http://schemas.openxmlformats.org/officeDocument/2006/relationships/hyperlink" Target="https://ascfamily.org/" TargetMode="External"/><Relationship Id="rId5" Type="http://schemas.openxmlformats.org/officeDocument/2006/relationships/hyperlink" Target="https://norwescap.org/" TargetMode="External"/><Relationship Id="rId10" Type="http://schemas.openxmlformats.org/officeDocument/2006/relationships/hyperlink" Target="https://www.projectselfsufficiency.org/" TargetMode="External"/><Relationship Id="rId4" Type="http://schemas.openxmlformats.org/officeDocument/2006/relationships/hyperlink" Target="https://www.casamsc.org/" TargetMode="External"/><Relationship Id="rId9" Type="http://schemas.openxmlformats.org/officeDocument/2006/relationships/hyperlink" Target="https://www.sussexcountyfamilysuccesscenter.org/" TargetMode="Externa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Revision 11/30/2021</a:t>
            </a:r>
          </a:p>
        </p:txBody>
      </p:sp>
      <p:sp>
        <p:nvSpPr>
          <p:cNvPr id="4" name="Slide Number Placeholder 3"/>
          <p:cNvSpPr>
            <a:spLocks noGrp="1"/>
          </p:cNvSpPr>
          <p:nvPr>
            <p:ph type="sldNum" sz="quarter" idx="10"/>
          </p:nvPr>
        </p:nvSpPr>
        <p:spPr/>
        <p:txBody>
          <a:bodyPr/>
          <a:lstStyle/>
          <a:p>
            <a:fld id="{2D8348A3-7091-4FB3-AE37-CB43F4A5F199}" type="slidenum">
              <a:rPr lang="en-US" smtClean="0"/>
              <a:t>1</a:t>
            </a:fld>
            <a:endParaRPr lang="en-US" dirty="0"/>
          </a:p>
        </p:txBody>
      </p:sp>
    </p:spTree>
    <p:extLst>
      <p:ext uri="{BB962C8B-B14F-4D97-AF65-F5344CB8AC3E}">
        <p14:creationId xmlns:p14="http://schemas.microsoft.com/office/powerpoint/2010/main" val="147471610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Of the municipalities with data available for this county, Green and Newton have the highest proportions of foreign-born residents.</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County workbook</a:t>
            </a:r>
            <a:r>
              <a:rPr lang="en-US" sz="1200" kern="1200" dirty="0">
                <a:solidFill>
                  <a:schemeClr val="tx1"/>
                </a:solidFill>
                <a:effectLst/>
                <a:latin typeface="+mn-lt"/>
                <a:ea typeface="+mn-ea"/>
                <a:cs typeface="+mn-cs"/>
              </a:rPr>
              <a:t> may include data for additional municipalities.</a:t>
            </a:r>
          </a:p>
          <a:p>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Note:</a:t>
            </a:r>
            <a:r>
              <a:rPr lang="en-US" sz="1200" kern="1200" dirty="0">
                <a:solidFill>
                  <a:schemeClr val="tx1"/>
                </a:solidFill>
                <a:effectLst/>
                <a:latin typeface="+mn-lt"/>
                <a:ea typeface="+mn-ea"/>
                <a:cs typeface="+mn-cs"/>
              </a:rPr>
              <a:t> Municipality and county data on this slide are based on ACS 5-year estimates, which cannot be directly compared to county data using ACS 1-year estimates on the previous slide.</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15</a:t>
            </a:fld>
            <a:endParaRPr lang="en-US" dirty="0"/>
          </a:p>
        </p:txBody>
      </p:sp>
    </p:spTree>
    <p:extLst>
      <p:ext uri="{BB962C8B-B14F-4D97-AF65-F5344CB8AC3E}">
        <p14:creationId xmlns:p14="http://schemas.microsoft.com/office/powerpoint/2010/main" val="33752144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the proportion of residents who speak English ONLY is above the state average.</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the percentage of the population who speaks English ONLY has tended to remain mostly steady over time. </a:t>
            </a:r>
          </a:p>
          <a:p>
            <a:pPr marL="171450" lvl="0" indent="-171450">
              <a:buFont typeface="Arial" panose="020B0604020202020204" pitchFamily="34" charset="0"/>
              <a:buChar char="•"/>
            </a:pP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16</a:t>
            </a:fld>
            <a:endParaRPr lang="en-US" dirty="0"/>
          </a:p>
        </p:txBody>
      </p:sp>
    </p:spTree>
    <p:extLst>
      <p:ext uri="{BB962C8B-B14F-4D97-AF65-F5344CB8AC3E}">
        <p14:creationId xmlns:p14="http://schemas.microsoft.com/office/powerpoint/2010/main" val="126091450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The total number of children in this county is the 5</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lowest in NJ. (Note that total county population size has not been accounted for in this indicator).</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kern="1200" dirty="0">
                <a:effectLst/>
                <a:highlight>
                  <a:srgbClr val="FFFF00"/>
                </a:highlight>
                <a:latin typeface="Calibri" panose="020F0502020204030204" pitchFamily="34" charset="0"/>
                <a:ea typeface="Calibri" panose="020F0502020204030204" pitchFamily="34" charset="0"/>
                <a:cs typeface="Calibri" panose="020F0502020204030204" pitchFamily="34" charset="0"/>
              </a:rPr>
              <a:t>In this county, children between the ages of 12-17 years old is the largest group.</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800" b="1" kern="1200" dirty="0">
                <a:effectLst/>
                <a:highlight>
                  <a:srgbClr val="FFFF00"/>
                </a:highlight>
                <a:latin typeface="Calibri" panose="020F0502020204030204" pitchFamily="34" charset="0"/>
                <a:ea typeface="Calibri" panose="020F0502020204030204" pitchFamily="34" charset="0"/>
                <a:cs typeface="Calibri" panose="020F0502020204030204" pitchFamily="34" charset="0"/>
              </a:rPr>
              <a:t>Municipality data available</a:t>
            </a:r>
            <a:r>
              <a:rPr lang="en-US" sz="1800" kern="1200" dirty="0">
                <a:effectLst/>
                <a:highlight>
                  <a:srgbClr val="FFFF00"/>
                </a:highlight>
                <a:latin typeface="Calibri" panose="020F0502020204030204" pitchFamily="34" charset="0"/>
                <a:ea typeface="Calibri" panose="020F0502020204030204" pitchFamily="34" charset="0"/>
                <a:cs typeface="Calibri" panose="020F0502020204030204" pitchFamily="34" charset="0"/>
              </a:rPr>
              <a:t>? Chart 1.12</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kern="1200" dirty="0">
              <a:solidFill>
                <a:schemeClr val="tx1"/>
              </a:solidFill>
              <a:effectLst/>
              <a:latin typeface="+mn-lt"/>
              <a:ea typeface="+mn-ea"/>
              <a:cs typeface="+mn-cs"/>
            </a:endParaRPr>
          </a:p>
          <a:p>
            <a:pPr marL="0" lvl="0" indent="0">
              <a:buFont typeface="Arial" panose="020B0604020202020204" pitchFamily="34" charset="0"/>
              <a:buNone/>
            </a:pP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17</a:t>
            </a:fld>
            <a:endParaRPr lang="en-US" dirty="0"/>
          </a:p>
        </p:txBody>
      </p:sp>
    </p:spTree>
    <p:extLst>
      <p:ext uri="{BB962C8B-B14F-4D97-AF65-F5344CB8AC3E}">
        <p14:creationId xmlns:p14="http://schemas.microsoft.com/office/powerpoint/2010/main" val="46147424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Of the municipalities with data available for this county, Sparta and Vernon have the highest numbers of children. </a:t>
            </a:r>
          </a:p>
          <a:p>
            <a:pPr marL="171450" lvl="0" indent="-171450">
              <a:buFont typeface="Arial" panose="020B0604020202020204" pitchFamily="34" charset="0"/>
              <a:buChar char="•"/>
            </a:pP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County workbook</a:t>
            </a:r>
            <a:r>
              <a:rPr lang="en-US" sz="1200" kern="1200" dirty="0">
                <a:solidFill>
                  <a:schemeClr val="tx1"/>
                </a:solidFill>
                <a:effectLst/>
                <a:latin typeface="+mn-lt"/>
                <a:ea typeface="+mn-ea"/>
                <a:cs typeface="+mn-cs"/>
              </a:rPr>
              <a:t> may include data for additional municipalities.</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18</a:t>
            </a:fld>
            <a:endParaRPr lang="en-US" dirty="0"/>
          </a:p>
        </p:txBody>
      </p:sp>
    </p:spTree>
    <p:extLst>
      <p:ext uri="{BB962C8B-B14F-4D97-AF65-F5344CB8AC3E}">
        <p14:creationId xmlns:p14="http://schemas.microsoft.com/office/powerpoint/2010/main" val="319588812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The total % of children in single-parent households in this county is the 2</a:t>
            </a:r>
            <a:r>
              <a:rPr lang="en-US" sz="1200" kern="1200" baseline="30000" dirty="0">
                <a:solidFill>
                  <a:schemeClr val="tx1"/>
                </a:solidFill>
                <a:effectLst/>
                <a:latin typeface="+mn-lt"/>
                <a:ea typeface="+mn-ea"/>
                <a:cs typeface="+mn-cs"/>
              </a:rPr>
              <a:t>nd</a:t>
            </a:r>
            <a:r>
              <a:rPr lang="en-US" sz="1200" kern="1200" dirty="0">
                <a:solidFill>
                  <a:schemeClr val="tx1"/>
                </a:solidFill>
                <a:effectLst/>
                <a:latin typeface="+mn-lt"/>
                <a:ea typeface="+mn-ea"/>
                <a:cs typeface="+mn-cs"/>
              </a:rPr>
              <a:t> lowest in NJ.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the % of children in single parent households has tended to decrease over time. </a:t>
            </a:r>
          </a:p>
          <a:p>
            <a:pPr marL="0" lvl="0" indent="0">
              <a:buFont typeface="Arial" panose="020B0604020202020204" pitchFamily="34" charset="0"/>
              <a:buNone/>
            </a:pP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2D8348A3-7091-4FB3-AE37-CB43F4A5F199}" type="slidenum">
              <a:rPr lang="en-US" smtClean="0"/>
              <a:t>19</a:t>
            </a:fld>
            <a:endParaRPr lang="en-US" dirty="0"/>
          </a:p>
        </p:txBody>
      </p:sp>
    </p:spTree>
    <p:extLst>
      <p:ext uri="{BB962C8B-B14F-4D97-AF65-F5344CB8AC3E}">
        <p14:creationId xmlns:p14="http://schemas.microsoft.com/office/powerpoint/2010/main" val="198769428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 costliest components in this county tends to be child care.</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 Economic Policy Institute’s Family Budget Calculator estimates community-specific costs for a two parent-two child family to provide a measure of economic security in America. This monthly cost of living budget estimates how much income a family is likely to need (across 7 components) to attain a modest yet adequate standard of living.</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 Overall values for NJ are also not available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21</a:t>
            </a:fld>
            <a:endParaRPr lang="en-US" dirty="0"/>
          </a:p>
        </p:txBody>
      </p:sp>
    </p:spTree>
    <p:extLst>
      <p:ext uri="{BB962C8B-B14F-4D97-AF65-F5344CB8AC3E}">
        <p14:creationId xmlns:p14="http://schemas.microsoft.com/office/powerpoint/2010/main" val="374049975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 is the 7</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most expensive NJ county to live in, based on EPI’s Family Budget Calculator total annual cost of living estimates.</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Economic Policy Institute’s Family Budget Calculator estimates community-specific costs for a two-parent,</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two-child family to provide a measure of economic security in America. </a:t>
            </a:r>
            <a:r>
              <a:rPr lang="en-US" sz="1800" kern="1200" dirty="0">
                <a:effectLst/>
                <a:highlight>
                  <a:srgbClr val="FFFF00"/>
                </a:highlight>
                <a:latin typeface="Calibri" panose="020F0502020204030204" pitchFamily="34" charset="0"/>
                <a:ea typeface="Calibri" panose="020F0502020204030204" pitchFamily="34" charset="0"/>
              </a:rPr>
              <a:t>This monthly cost of living budget estimates how much income a family is likely to need (across 7 components) to attain a modest yet adequate standard of living.</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 An overall value for NJ is also not available. </a:t>
            </a:r>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22</a:t>
            </a:fld>
            <a:endParaRPr lang="en-US" dirty="0"/>
          </a:p>
        </p:txBody>
      </p:sp>
    </p:spTree>
    <p:extLst>
      <p:ext uri="{BB962C8B-B14F-4D97-AF65-F5344CB8AC3E}">
        <p14:creationId xmlns:p14="http://schemas.microsoft.com/office/powerpoint/2010/main" val="256451594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median household income is higher than the national median and higher than the state median.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median household income tended to increase over time.</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Median Household Income.</a:t>
            </a:r>
            <a:r>
              <a:rPr lang="en-US" sz="1200" kern="1200" dirty="0">
                <a:solidFill>
                  <a:schemeClr val="tx1"/>
                </a:solidFill>
                <a:effectLst/>
                <a:latin typeface="+mn-lt"/>
                <a:ea typeface="+mn-ea"/>
                <a:cs typeface="+mn-cs"/>
              </a:rPr>
              <a:t> This figure includes the income of the householder and all other individuals 15 years old and over in a household, whether they are related or not. The median is the middle of all incomes, meaning that exactly half of all people earn more and half earn less.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Median income tends to be a more accurate measurement than average income, as average income can be skewed by only a few incredibly high earners.</a:t>
            </a:r>
            <a:r>
              <a:rPr lang="en-US" sz="1200" kern="1200" baseline="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kern="1200" dirty="0">
                <a:effectLst/>
                <a:highlight>
                  <a:srgbClr val="FFFF00"/>
                </a:highlight>
                <a:latin typeface="Calibri" panose="020F0502020204030204" pitchFamily="34" charset="0"/>
                <a:ea typeface="Calibri" panose="020F0502020204030204" pitchFamily="34" charset="0"/>
                <a:cs typeface="Calibri" panose="020F0502020204030204" pitchFamily="34" charset="0"/>
              </a:rPr>
              <a:t>Municipality data available</a:t>
            </a:r>
            <a:r>
              <a:rPr lang="en-US" sz="1800" kern="1200" dirty="0">
                <a:effectLst/>
                <a:highlight>
                  <a:srgbClr val="FFFF00"/>
                </a:highlight>
                <a:latin typeface="Calibri" panose="020F0502020204030204" pitchFamily="34" charset="0"/>
                <a:ea typeface="Calibri" panose="020F0502020204030204" pitchFamily="34" charset="0"/>
                <a:cs typeface="Calibri" panose="020F0502020204030204" pitchFamily="34" charset="0"/>
              </a:rPr>
              <a:t>? Chart 2.5</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23</a:t>
            </a:fld>
            <a:endParaRPr lang="en-US" dirty="0"/>
          </a:p>
        </p:txBody>
      </p:sp>
    </p:spTree>
    <p:extLst>
      <p:ext uri="{BB962C8B-B14F-4D97-AF65-F5344CB8AC3E}">
        <p14:creationId xmlns:p14="http://schemas.microsoft.com/office/powerpoint/2010/main" val="422130416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Of the municipalities with data available for this county, Sussex and Branchville have the lowest median household income.</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Median Household Income.</a:t>
            </a:r>
            <a:r>
              <a:rPr lang="en-US" sz="1200" kern="1200" dirty="0">
                <a:solidFill>
                  <a:schemeClr val="tx1"/>
                </a:solidFill>
                <a:effectLst/>
                <a:latin typeface="+mn-lt"/>
                <a:ea typeface="+mn-ea"/>
                <a:cs typeface="+mn-cs"/>
              </a:rPr>
              <a:t> This figure includes the income of the householder and all other individuals 15 years old and over in a household, whether they are related or not. The median is the middle of all incomes, meaning that exactly half of all people earn more and half earn less.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Median income tends to be a more accurate measurement than average income, as average income can be skewed by only a few incredibly high earners.</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County workbook</a:t>
            </a:r>
            <a:r>
              <a:rPr lang="en-US" sz="1200" kern="1200" dirty="0">
                <a:solidFill>
                  <a:schemeClr val="tx1"/>
                </a:solidFill>
                <a:effectLst/>
                <a:latin typeface="+mn-lt"/>
                <a:ea typeface="+mn-ea"/>
                <a:cs typeface="+mn-cs"/>
              </a:rPr>
              <a:t> may include data for additional municipalities.</a:t>
            </a:r>
          </a:p>
          <a:p>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Note:</a:t>
            </a:r>
            <a:r>
              <a:rPr lang="en-US" sz="1200" kern="1200" dirty="0">
                <a:solidFill>
                  <a:schemeClr val="tx1"/>
                </a:solidFill>
                <a:effectLst/>
                <a:latin typeface="+mn-lt"/>
                <a:ea typeface="+mn-ea"/>
                <a:cs typeface="+mn-cs"/>
              </a:rPr>
              <a:t> Municipality and county data on this slide are based on ACS 5-year estimates, which cannot be directly compared to county data using ACS 1-year estimates on the previous slide.</a:t>
            </a:r>
          </a:p>
          <a:p>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24</a:t>
            </a:fld>
            <a:endParaRPr lang="en-US" dirty="0"/>
          </a:p>
        </p:txBody>
      </p:sp>
    </p:spTree>
    <p:extLst>
      <p:ext uri="{BB962C8B-B14F-4D97-AF65-F5344CB8AC3E}">
        <p14:creationId xmlns:p14="http://schemas.microsoft.com/office/powerpoint/2010/main" val="186170656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percentage of families living in poverty is lower than the NJ average. </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11 counties in NJ have higher or similar percentages of families living in poverty as compared to the U.S. national average.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 percentage of families living in poverty has tended to remain mostly steady over time. </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Census Bureau’s determination of poverty status: </a:t>
            </a:r>
            <a:r>
              <a:rPr lang="en-US" sz="1200" kern="1200" dirty="0">
                <a:solidFill>
                  <a:schemeClr val="tx1"/>
                </a:solidFill>
                <a:effectLst/>
                <a:latin typeface="+mn-lt"/>
                <a:ea typeface="+mn-ea"/>
                <a:cs typeface="+mn-cs"/>
              </a:rPr>
              <a:t>Poverty</a:t>
            </a:r>
            <a:r>
              <a:rPr lang="en-US" sz="1200" kern="1200" baseline="0" dirty="0">
                <a:solidFill>
                  <a:schemeClr val="tx1"/>
                </a:solidFill>
                <a:effectLst/>
                <a:latin typeface="+mn-lt"/>
                <a:ea typeface="+mn-ea"/>
                <a:cs typeface="+mn-cs"/>
              </a:rPr>
              <a:t> status is based on </a:t>
            </a:r>
            <a:r>
              <a:rPr lang="en-US" sz="1200" kern="1200" dirty="0">
                <a:solidFill>
                  <a:schemeClr val="tx1"/>
                </a:solidFill>
                <a:effectLst/>
                <a:latin typeface="+mn-lt"/>
                <a:ea typeface="+mn-ea"/>
                <a:cs typeface="+mn-cs"/>
              </a:rPr>
              <a:t>total family income in the last 12 months, which is compared to a poverty threshold related to their</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family size, number of related children,</a:t>
            </a:r>
            <a:r>
              <a:rPr lang="en-US" sz="1200" kern="1200" baseline="0" dirty="0">
                <a:solidFill>
                  <a:schemeClr val="tx1"/>
                </a:solidFill>
                <a:effectLst/>
                <a:latin typeface="+mn-lt"/>
                <a:ea typeface="+mn-ea"/>
                <a:cs typeface="+mn-cs"/>
              </a:rPr>
              <a:t> and for 1- and 2- person families, age of householder</a:t>
            </a:r>
            <a:r>
              <a:rPr lang="en-US" sz="1200" kern="1200" dirty="0">
                <a:solidFill>
                  <a:schemeClr val="tx1"/>
                </a:solidFill>
                <a:effectLst/>
                <a:latin typeface="+mn-lt"/>
                <a:ea typeface="+mn-ea"/>
                <a:cs typeface="+mn-cs"/>
              </a:rPr>
              <a:t>. If total family income is less than the threshold, then the family is considered “below the poverty level.” The income of people living in the household who are unrelated to the householder is not considered when determining the poverty status of a household, nor does their presence affect the family size in determining the appropriate threshold.</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kern="1200" dirty="0">
                <a:effectLst/>
                <a:highlight>
                  <a:srgbClr val="FFFF00"/>
                </a:highlight>
                <a:latin typeface="Calibri" panose="020F0502020204030204" pitchFamily="34" charset="0"/>
                <a:ea typeface="Calibri" panose="020F0502020204030204" pitchFamily="34" charset="0"/>
                <a:cs typeface="Calibri" panose="020F0502020204030204" pitchFamily="34" charset="0"/>
              </a:rPr>
              <a:t>Municipality data available</a:t>
            </a:r>
            <a:r>
              <a:rPr lang="en-US" sz="1800" kern="1200" dirty="0">
                <a:effectLst/>
                <a:highlight>
                  <a:srgbClr val="FFFF00"/>
                </a:highlight>
                <a:latin typeface="Calibri" panose="020F0502020204030204" pitchFamily="34" charset="0"/>
                <a:ea typeface="Calibri" panose="020F0502020204030204" pitchFamily="34" charset="0"/>
                <a:cs typeface="Calibri" panose="020F0502020204030204" pitchFamily="34" charset="0"/>
              </a:rPr>
              <a:t>? Chart 2.8</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25</a:t>
            </a:fld>
            <a:endParaRPr lang="en-US" dirty="0"/>
          </a:p>
        </p:txBody>
      </p:sp>
    </p:spTree>
    <p:extLst>
      <p:ext uri="{BB962C8B-B14F-4D97-AF65-F5344CB8AC3E}">
        <p14:creationId xmlns:p14="http://schemas.microsoft.com/office/powerpoint/2010/main" val="40357301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3</a:t>
            </a:fld>
            <a:endParaRPr lang="en-US" dirty="0"/>
          </a:p>
        </p:txBody>
      </p:sp>
    </p:spTree>
    <p:extLst>
      <p:ext uri="{BB962C8B-B14F-4D97-AF65-F5344CB8AC3E}">
        <p14:creationId xmlns:p14="http://schemas.microsoft.com/office/powerpoint/2010/main" val="322671450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Of the municipalities with data available for this county, Sussex and Stillwater have the highest poverty rates.</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County workbook</a:t>
            </a:r>
            <a:r>
              <a:rPr lang="en-US" sz="1200" kern="1200" dirty="0">
                <a:solidFill>
                  <a:schemeClr val="tx1"/>
                </a:solidFill>
                <a:effectLst/>
                <a:latin typeface="+mn-lt"/>
                <a:ea typeface="+mn-ea"/>
                <a:cs typeface="+mn-cs"/>
              </a:rPr>
              <a:t> may include data for additional municipalities.</a:t>
            </a:r>
          </a:p>
          <a:p>
            <a:r>
              <a:rPr lang="en-US" sz="1200" kern="1200" dirty="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Note:</a:t>
            </a:r>
            <a:r>
              <a:rPr lang="en-US" sz="1200" kern="1200" dirty="0">
                <a:solidFill>
                  <a:schemeClr val="tx1"/>
                </a:solidFill>
                <a:effectLst/>
                <a:latin typeface="+mn-lt"/>
                <a:ea typeface="+mn-ea"/>
                <a:cs typeface="+mn-cs"/>
              </a:rPr>
              <a:t> Municipality and county data on this slide are based on ACS 5-year estimates, which cannot be directly compared to county data using ACS 1-year estimates on the previous slide.</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26</a:t>
            </a:fld>
            <a:endParaRPr lang="en-US" dirty="0"/>
          </a:p>
        </p:txBody>
      </p:sp>
    </p:spTree>
    <p:extLst>
      <p:ext uri="{BB962C8B-B14F-4D97-AF65-F5344CB8AC3E}">
        <p14:creationId xmlns:p14="http://schemas.microsoft.com/office/powerpoint/2010/main" val="256149250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percentage of households experiencing severe cost burden is lower than the NJ average.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Severe Housing Cost Burden is the percentage of households that spend 50% or more of their household income on housing.</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28</a:t>
            </a:fld>
            <a:endParaRPr lang="en-US" dirty="0"/>
          </a:p>
        </p:txBody>
      </p:sp>
    </p:spTree>
    <p:extLst>
      <p:ext uri="{BB962C8B-B14F-4D97-AF65-F5344CB8AC3E}">
        <p14:creationId xmlns:p14="http://schemas.microsoft.com/office/powerpoint/2010/main" val="336408653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percentage of households experiencing severe housing burden has tended to decrease over</a:t>
            </a:r>
            <a:r>
              <a:rPr lang="en-US" sz="1200" kern="1200" baseline="0" dirty="0">
                <a:solidFill>
                  <a:schemeClr val="tx1"/>
                </a:solidFill>
                <a:effectLst/>
                <a:latin typeface="+mn-lt"/>
                <a:ea typeface="+mn-ea"/>
                <a:cs typeface="+mn-cs"/>
              </a:rPr>
              <a:t> time</a:t>
            </a:r>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Severe housing burden is defined as households with at least 1 of 4 housing problems including: overcrowding, high housing costs, lack of kitchen facilities, or lack of plumbing facilities.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 U.S. Department of Housing and Urban Development (HUD) periodically receives "custom tabulations" of data from the U.S. Census Bureau that are largely not available through standard Census products. These data, known as the "CHAS" data (Comprehensive Housing Affordability Strategy), demonstrate the extent of housing problems and housing needs, particularly for low income households. The CHAS data are used by local governments to plan how to spend HUD funds, and may also be used by HUD to distribute grant funds.</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 </a:t>
            </a:r>
          </a:p>
        </p:txBody>
      </p:sp>
      <p:sp>
        <p:nvSpPr>
          <p:cNvPr id="4" name="Slide Number Placeholder 3"/>
          <p:cNvSpPr>
            <a:spLocks noGrp="1"/>
          </p:cNvSpPr>
          <p:nvPr>
            <p:ph type="sldNum" sz="quarter" idx="10"/>
          </p:nvPr>
        </p:nvSpPr>
        <p:spPr/>
        <p:txBody>
          <a:bodyPr/>
          <a:lstStyle/>
          <a:p>
            <a:fld id="{2D8348A3-7091-4FB3-AE37-CB43F4A5F199}" type="slidenum">
              <a:rPr lang="en-US" smtClean="0"/>
              <a:t>29</a:t>
            </a:fld>
            <a:endParaRPr lang="en-US" dirty="0"/>
          </a:p>
        </p:txBody>
      </p:sp>
    </p:spTree>
    <p:extLst>
      <p:ext uri="{BB962C8B-B14F-4D97-AF65-F5344CB8AC3E}">
        <p14:creationId xmlns:p14="http://schemas.microsoft.com/office/powerpoint/2010/main" val="397658722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food insecurity rate is lower than the state average and is lower than the U.S. national average.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kern="1200" dirty="0">
                <a:effectLst/>
                <a:highlight>
                  <a:srgbClr val="FFFF00"/>
                </a:highlight>
                <a:latin typeface="Calibri" panose="020F0502020204030204" pitchFamily="34" charset="0"/>
                <a:ea typeface="Calibri" panose="020F0502020204030204" pitchFamily="34" charset="0"/>
                <a:cs typeface="Calibri" panose="020F0502020204030204" pitchFamily="34" charset="0"/>
              </a:rPr>
              <a:t>This county’s food insecurity rates have been staying about the same over the two years shown.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800" kern="1200" dirty="0">
              <a:effectLst/>
              <a:highlight>
                <a:srgbClr val="FFFF00"/>
              </a:highlight>
              <a:latin typeface="Calibri" panose="020F0502020204030204" pitchFamily="34" charset="0"/>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800" kern="1200" dirty="0">
                <a:effectLst/>
                <a:highlight>
                  <a:srgbClr val="FFFF00"/>
                </a:highlight>
                <a:latin typeface="Calibri" panose="020F0502020204030204" pitchFamily="34" charset="0"/>
                <a:ea typeface="Calibri" panose="020F0502020204030204" pitchFamily="34" charset="0"/>
              </a:rPr>
              <a:t>To accurately estimate the number of people who may be food insecure in every U.S. county and congressional district, Map the Meal Gap uses publicly available state and local data from the U.S. Census Bureau and Bureau of Labor Statistics on factors that research has shown to contribute to food insecurity. These factors include unemployment and poverty, as well as other demographic and household characteristics. In addition to measuring how pervasive the need is, the study also estimates the cost of a meal, and the amount of need among people who are food insecure.</a:t>
            </a:r>
            <a:r>
              <a:rPr lang="en-US" sz="1800" kern="1200" dirty="0">
                <a:effectLst/>
                <a:highlight>
                  <a:srgbClr val="FFFF00"/>
                </a:highlight>
                <a:latin typeface="Calibri" panose="020F0502020204030204" pitchFamily="34" charset="0"/>
                <a:ea typeface="Calibri" panose="020F0502020204030204" pitchFamily="34" charset="0"/>
                <a:cs typeface="Calibri" panose="020F0502020204030204" pitchFamily="34" charset="0"/>
              </a:rPr>
              <a:t> </a:t>
            </a:r>
            <a:endParaRPr lang="en-US" sz="1200" kern="1200" dirty="0">
              <a:solidFill>
                <a:schemeClr val="tx1"/>
              </a:solidFill>
              <a:effectLst/>
              <a:latin typeface="+mn-lt"/>
              <a:ea typeface="+mn-ea"/>
              <a:cs typeface="+mn-cs"/>
            </a:endParaRPr>
          </a:p>
          <a:p>
            <a:pPr marL="0" lvl="0" indent="0">
              <a:buFont typeface="Arial" panose="020B0604020202020204" pitchFamily="34" charset="0"/>
              <a:buNone/>
            </a:pPr>
            <a:endParaRPr lang="en-US" sz="1200" kern="1200" dirty="0">
              <a:solidFill>
                <a:schemeClr val="tx1"/>
              </a:solidFill>
              <a:effectLst/>
              <a:latin typeface="+mn-lt"/>
              <a:ea typeface="+mn-ea"/>
              <a:cs typeface="+mn-cs"/>
            </a:endParaRPr>
          </a:p>
          <a:p>
            <a:pPr marL="0" lvl="0" indent="0">
              <a:buFont typeface="Arial" panose="020B0604020202020204" pitchFamily="34" charset="0"/>
              <a:buNone/>
            </a:pPr>
            <a:r>
              <a:rPr lang="en-US" sz="1200" kern="1200" dirty="0">
                <a:solidFill>
                  <a:schemeClr val="tx1"/>
                </a:solidFill>
                <a:effectLst/>
                <a:latin typeface="+mn-lt"/>
                <a:ea typeface="+mn-ea"/>
                <a:cs typeface="+mn-cs"/>
              </a:rPr>
              <a:t>Feeding American made two improvements to the model used to estimate local food insecurity.  The estimates now account for disability status and reflect a refined definition of poverty. These changes both improve the accuracy of our estimates and align the model with the most up-to-date research on the key determinants of food insecurity. Due to this, data prior to 2018 won't be comparable to prior years. </a:t>
            </a: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b="0" kern="1200" dirty="0">
                <a:solidFill>
                  <a:schemeClr val="tx1"/>
                </a:solidFill>
                <a:effectLst/>
                <a:latin typeface="+mn-lt"/>
                <a:ea typeface="+mn-ea"/>
                <a:cs typeface="+mn-cs"/>
              </a:rPr>
              <a:t>.</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31</a:t>
            </a:fld>
            <a:endParaRPr lang="en-US" dirty="0"/>
          </a:p>
        </p:txBody>
      </p:sp>
    </p:spTree>
    <p:extLst>
      <p:ext uri="{BB962C8B-B14F-4D97-AF65-F5344CB8AC3E}">
        <p14:creationId xmlns:p14="http://schemas.microsoft.com/office/powerpoint/2010/main" val="360708999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In this county:</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 number of women, infants and children enrolled in the WIC Nutrition Program has tended to vary between 2015 and 2019.</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 number of children receiving FRL has tended to vary across the school years shown.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 number of children receiving NJ SNAP benefits (formerly food stamps) has tended to vary slightly between 2016 and 2020.</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NJ SNAP</a:t>
            </a:r>
            <a:r>
              <a:rPr lang="en-US" sz="1200" kern="1200" dirty="0">
                <a:solidFill>
                  <a:schemeClr val="tx1"/>
                </a:solidFill>
                <a:effectLst/>
                <a:latin typeface="+mn-lt"/>
                <a:ea typeface="+mn-ea"/>
                <a:cs typeface="+mn-cs"/>
              </a:rPr>
              <a:t>, formerly </a:t>
            </a:r>
            <a:r>
              <a:rPr lang="en-US" sz="1200" b="1" kern="1200" dirty="0">
                <a:solidFill>
                  <a:schemeClr val="tx1"/>
                </a:solidFill>
                <a:effectLst/>
                <a:latin typeface="+mn-lt"/>
                <a:ea typeface="+mn-ea"/>
                <a:cs typeface="+mn-cs"/>
              </a:rPr>
              <a:t>Food Stamps</a:t>
            </a:r>
            <a:r>
              <a:rPr lang="en-US" sz="1200" kern="1200" dirty="0">
                <a:solidFill>
                  <a:schemeClr val="tx1"/>
                </a:solidFill>
                <a:effectLst/>
                <a:latin typeface="+mn-lt"/>
                <a:ea typeface="+mn-ea"/>
                <a:cs typeface="+mn-cs"/>
              </a:rPr>
              <a:t>, is </a:t>
            </a:r>
            <a:r>
              <a:rPr lang="en-US" sz="1200" b="1" kern="1200" dirty="0">
                <a:solidFill>
                  <a:schemeClr val="tx1"/>
                </a:solidFill>
                <a:effectLst/>
                <a:latin typeface="+mn-lt"/>
                <a:ea typeface="+mn-ea"/>
                <a:cs typeface="+mn-cs"/>
              </a:rPr>
              <a:t>New Jersey's Supplemental Nutrition Assistance Program</a:t>
            </a:r>
            <a:r>
              <a:rPr lang="en-US" sz="1200" kern="1200" dirty="0">
                <a:solidFill>
                  <a:schemeClr val="tx1"/>
                </a:solidFill>
                <a:effectLst/>
                <a:latin typeface="+mn-lt"/>
                <a:ea typeface="+mn-ea"/>
                <a:cs typeface="+mn-cs"/>
              </a:rPr>
              <a:t> that can help low-income families buy the groceries they need to eat healthy. </a:t>
            </a:r>
          </a:p>
          <a:p>
            <a:r>
              <a:rPr lang="en-US" sz="1200" kern="1200" dirty="0">
                <a:solidFill>
                  <a:schemeClr val="tx1"/>
                </a:solidFill>
                <a:effectLst/>
                <a:latin typeface="+mn-lt"/>
                <a:ea typeface="+mn-ea"/>
                <a:cs typeface="+mn-cs"/>
              </a:rPr>
              <a:t>Eligibility depends on several factors like income, household size, resources, etc.  Visit </a:t>
            </a:r>
            <a:r>
              <a:rPr lang="en-US" sz="1200" u="sng" kern="1200" dirty="0">
                <a:solidFill>
                  <a:schemeClr val="tx1"/>
                </a:solidFill>
                <a:effectLst/>
                <a:latin typeface="+mn-lt"/>
                <a:ea typeface="+mn-ea"/>
                <a:cs typeface="+mn-cs"/>
              </a:rPr>
              <a:t>https://www.nj.gov/humanservices/dfd/programs/njsnap/</a:t>
            </a:r>
            <a:r>
              <a:rPr lang="en-US" sz="1200" kern="1200" dirty="0">
                <a:solidFill>
                  <a:schemeClr val="tx1"/>
                </a:solidFill>
                <a:effectLst/>
                <a:latin typeface="+mn-lt"/>
                <a:ea typeface="+mn-ea"/>
                <a:cs typeface="+mn-cs"/>
              </a:rPr>
              <a:t>  for  information on eligibility standards and program participation</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 </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32</a:t>
            </a:fld>
            <a:endParaRPr lang="en-US" dirty="0"/>
          </a:p>
        </p:txBody>
      </p:sp>
    </p:spTree>
    <p:extLst>
      <p:ext uri="{BB962C8B-B14F-4D97-AF65-F5344CB8AC3E}">
        <p14:creationId xmlns:p14="http://schemas.microsoft.com/office/powerpoint/2010/main" val="175422713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Infant, toddler, and pre-K median monthly childcare costs in this county tend to be middling for the state.</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Data includes responses from more than 1,000 daycare centers. Free daycare programs, such as Head Start, are not included in the analysis.</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 </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34</a:t>
            </a:fld>
            <a:endParaRPr lang="en-US" dirty="0"/>
          </a:p>
        </p:txBody>
      </p:sp>
    </p:spTree>
    <p:extLst>
      <p:ext uri="{BB962C8B-B14F-4D97-AF65-F5344CB8AC3E}">
        <p14:creationId xmlns:p14="http://schemas.microsoft.com/office/powerpoint/2010/main" val="170767835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When compared to the county’s median household income, costs appear lower than expected for infant, toddler, and PreK childcare.</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Data includes responses from more than 1,000 daycare centers. Free daycare programs, such as Head Start, are not included in the analysis. </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35</a:t>
            </a:fld>
            <a:endParaRPr lang="en-US" dirty="0"/>
          </a:p>
        </p:txBody>
      </p:sp>
    </p:spTree>
    <p:extLst>
      <p:ext uri="{BB962C8B-B14F-4D97-AF65-F5344CB8AC3E}">
        <p14:creationId xmlns:p14="http://schemas.microsoft.com/office/powerpoint/2010/main" val="324450472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commuters tend to have a longer commute time to work as compared to the state average of 33.1 minutes.</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Only 3 counties in NJ have estimated average commute times shorter than the national average.</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average travel time to work has tended to vary slightly over time. </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37</a:t>
            </a:fld>
            <a:endParaRPr lang="en-US" dirty="0"/>
          </a:p>
        </p:txBody>
      </p:sp>
    </p:spTree>
    <p:extLst>
      <p:ext uri="{BB962C8B-B14F-4D97-AF65-F5344CB8AC3E}">
        <p14:creationId xmlns:p14="http://schemas.microsoft.com/office/powerpoint/2010/main" val="192289362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Residents in this county spend the 6</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lowest proportion of their income on transportation as compared to other NJ counties.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Transportation costs are largely a function of the characteristics of the neighborhood in which a household chooses to live. Neighborhood characteristics include job access, access to public transit, and density and walkability of neighborhood.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Results are based on a "typical regional" profile for income, commuters, and household size for the county. These values are included in Table 6.3 of the County workbook.</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 An overall value for NJ is also not available.</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38</a:t>
            </a:fld>
            <a:endParaRPr lang="en-US" dirty="0"/>
          </a:p>
        </p:txBody>
      </p:sp>
    </p:spTree>
    <p:extLst>
      <p:ext uri="{BB962C8B-B14F-4D97-AF65-F5344CB8AC3E}">
        <p14:creationId xmlns:p14="http://schemas.microsoft.com/office/powerpoint/2010/main" val="216228375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This county has the lowest AllTransit score of the NJ counties. </a:t>
            </a:r>
          </a:p>
        </p:txBody>
      </p:sp>
      <p:sp>
        <p:nvSpPr>
          <p:cNvPr id="4" name="Slide Number Placeholder 3"/>
          <p:cNvSpPr>
            <a:spLocks noGrp="1"/>
          </p:cNvSpPr>
          <p:nvPr>
            <p:ph type="sldNum" sz="quarter" idx="10"/>
          </p:nvPr>
        </p:nvSpPr>
        <p:spPr/>
        <p:txBody>
          <a:bodyPr/>
          <a:lstStyle/>
          <a:p>
            <a:fld id="{2D8348A3-7091-4FB3-AE37-CB43F4A5F199}" type="slidenum">
              <a:rPr lang="en-US" smtClean="0"/>
              <a:t>39</a:t>
            </a:fld>
            <a:endParaRPr lang="en-US" dirty="0"/>
          </a:p>
        </p:txBody>
      </p:sp>
    </p:spTree>
    <p:extLst>
      <p:ext uri="{BB962C8B-B14F-4D97-AF65-F5344CB8AC3E}">
        <p14:creationId xmlns:p14="http://schemas.microsoft.com/office/powerpoint/2010/main" val="28076387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5</a:t>
            </a:fld>
            <a:endParaRPr lang="en-US" dirty="0"/>
          </a:p>
        </p:txBody>
      </p:sp>
    </p:spTree>
    <p:extLst>
      <p:ext uri="{BB962C8B-B14F-4D97-AF65-F5344CB8AC3E}">
        <p14:creationId xmlns:p14="http://schemas.microsoft.com/office/powerpoint/2010/main" val="382224411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percentage of minors without insurance is lower than the state average. </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Only 4 counties in NJ have estimated percentages of children without insurance that are higher than the national average.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the percentage of minors without insurance has tended to vary over time.</a:t>
            </a:r>
          </a:p>
          <a:p>
            <a:pPr marL="171450" lvl="0" indent="-171450">
              <a:buFont typeface="Arial" panose="020B0604020202020204" pitchFamily="34" charset="0"/>
              <a:buChar cha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800" b="1" kern="1200" dirty="0">
                <a:effectLst/>
                <a:highlight>
                  <a:srgbClr val="FFFF00"/>
                </a:highlight>
                <a:latin typeface="Calibri" panose="020F0502020204030204" pitchFamily="34" charset="0"/>
                <a:ea typeface="Calibri" panose="020F0502020204030204" pitchFamily="34" charset="0"/>
                <a:cs typeface="Calibri" panose="020F0502020204030204" pitchFamily="34" charset="0"/>
              </a:rPr>
              <a:t>Municipality data available</a:t>
            </a:r>
            <a:r>
              <a:rPr lang="en-US" sz="1800" kern="1200" dirty="0">
                <a:effectLst/>
                <a:highlight>
                  <a:srgbClr val="FFFF00"/>
                </a:highlight>
                <a:latin typeface="Calibri" panose="020F0502020204030204" pitchFamily="34" charset="0"/>
                <a:ea typeface="Calibri" panose="020F0502020204030204" pitchFamily="34" charset="0"/>
                <a:cs typeface="Calibri" panose="020F0502020204030204" pitchFamily="34" charset="0"/>
              </a:rPr>
              <a:t>? Chart 7.3</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lvl="0" indent="0">
              <a:buFont typeface="Arial" panose="020B0604020202020204" pitchFamily="34" charset="0"/>
              <a:buNone/>
            </a:pP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41</a:t>
            </a:fld>
            <a:endParaRPr lang="en-US" dirty="0"/>
          </a:p>
        </p:txBody>
      </p:sp>
    </p:spTree>
    <p:extLst>
      <p:ext uri="{BB962C8B-B14F-4D97-AF65-F5344CB8AC3E}">
        <p14:creationId xmlns:p14="http://schemas.microsoft.com/office/powerpoint/2010/main" val="89671046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Of the municipalities with data available for this county, Sussex and Hamburg have the largest percentages of minors without insurance.</a:t>
            </a:r>
          </a:p>
          <a:p>
            <a:pPr marL="0" lvl="0" indent="0">
              <a:buFont typeface="Arial" panose="020B0604020202020204" pitchFamily="34" charset="0"/>
              <a:buNone/>
            </a:pPr>
            <a:endParaRPr lang="en-US" sz="1200" kern="1200" dirty="0">
              <a:solidFill>
                <a:schemeClr val="tx1"/>
              </a:solidFill>
              <a:effectLst/>
              <a:latin typeface="+mn-lt"/>
              <a:ea typeface="+mn-ea"/>
              <a:cs typeface="+mn-cs"/>
            </a:endParaRPr>
          </a:p>
          <a:p>
            <a:pPr marL="0" lvl="0" indent="0">
              <a:buFont typeface="Arial" panose="020B0604020202020204" pitchFamily="34" charset="0"/>
              <a:buNone/>
            </a:pPr>
            <a:r>
              <a:rPr lang="en-US" sz="1200" kern="1200" dirty="0">
                <a:solidFill>
                  <a:schemeClr val="tx1"/>
                </a:solidFill>
                <a:effectLst/>
                <a:latin typeface="+mn-lt"/>
                <a:ea typeface="+mn-ea"/>
                <a:cs typeface="+mn-cs"/>
              </a:rPr>
              <a:t>(Note: Municipality and county data on this slide are based on ACS 5-year estimates, which cannot be directly compared to county data using ACS 1-year estimates on the previous slide).</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County workbook</a:t>
            </a:r>
            <a:r>
              <a:rPr lang="en-US" sz="1200" kern="1200" dirty="0">
                <a:solidFill>
                  <a:schemeClr val="tx1"/>
                </a:solidFill>
                <a:effectLst/>
                <a:latin typeface="+mn-lt"/>
                <a:ea typeface="+mn-ea"/>
                <a:cs typeface="+mn-cs"/>
              </a:rPr>
              <a:t> may include data for additional municipalities.</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42</a:t>
            </a:fld>
            <a:endParaRPr lang="en-US" dirty="0"/>
          </a:p>
        </p:txBody>
      </p:sp>
    </p:spTree>
    <p:extLst>
      <p:ext uri="{BB962C8B-B14F-4D97-AF65-F5344CB8AC3E}">
        <p14:creationId xmlns:p14="http://schemas.microsoft.com/office/powerpoint/2010/main" val="4217812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Without accounting for population size, this county has the 2</a:t>
            </a:r>
            <a:r>
              <a:rPr lang="en-US" sz="1200" kern="1200" baseline="30000" dirty="0">
                <a:solidFill>
                  <a:schemeClr val="tx1"/>
                </a:solidFill>
                <a:effectLst/>
                <a:latin typeface="+mn-lt"/>
                <a:ea typeface="+mn-ea"/>
                <a:cs typeface="+mn-cs"/>
              </a:rPr>
              <a:t>nd</a:t>
            </a:r>
            <a:r>
              <a:rPr lang="en-US" sz="1200" kern="1200" dirty="0">
                <a:solidFill>
                  <a:schemeClr val="tx1"/>
                </a:solidFill>
                <a:effectLst/>
                <a:latin typeface="+mn-lt"/>
                <a:ea typeface="+mn-ea"/>
                <a:cs typeface="+mn-cs"/>
              </a:rPr>
              <a:t> lowest NJ Family Care Medicaid Participation by children of NJ counties.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43</a:t>
            </a:fld>
            <a:endParaRPr lang="en-US" dirty="0"/>
          </a:p>
        </p:txBody>
      </p:sp>
    </p:spTree>
    <p:extLst>
      <p:ext uri="{BB962C8B-B14F-4D97-AF65-F5344CB8AC3E}">
        <p14:creationId xmlns:p14="http://schemas.microsoft.com/office/powerpoint/2010/main" val="279726088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07000"/>
              </a:lnSpc>
              <a:spcBef>
                <a:spcPts val="0"/>
              </a:spcBef>
              <a:spcAft>
                <a:spcPts val="0"/>
              </a:spcAft>
              <a:buFont typeface="Symbol" panose="05050102010706020507" pitchFamily="18" charset="2"/>
              <a:buChar char=""/>
            </a:pPr>
            <a:r>
              <a:rPr lang="en-US" sz="1800" dirty="0">
                <a:effectLst/>
                <a:highlight>
                  <a:srgbClr val="FFFF00"/>
                </a:highlight>
                <a:latin typeface="Calibri" panose="020F0502020204030204" pitchFamily="34" charset="0"/>
                <a:ea typeface="Calibri" panose="020F0502020204030204" pitchFamily="34" charset="0"/>
                <a:cs typeface="Calibri" panose="020F0502020204030204" pitchFamily="34" charset="0"/>
              </a:rPr>
              <a:t>67.50% of Sussex County’s population has received at least one dose of the COVID-19 vaccination.</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1800" dirty="0">
                <a:effectLst/>
                <a:highlight>
                  <a:srgbClr val="FFFF00"/>
                </a:highlight>
                <a:latin typeface="Calibri" panose="020F0502020204030204" pitchFamily="34" charset="0"/>
                <a:ea typeface="Calibri" panose="020F0502020204030204" pitchFamily="34" charset="0"/>
                <a:cs typeface="Calibri" panose="020F0502020204030204" pitchFamily="34" charset="0"/>
              </a:rPr>
              <a:t>58.92% of Sussex County’s population has been fully vaccinated against COVID-19.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sz="1800" dirty="0">
              <a:effectLst/>
              <a:highlight>
                <a:srgbClr val="FFFF00"/>
              </a:highlight>
              <a:latin typeface="Calibri" panose="020F0502020204030204" pitchFamily="34" charset="0"/>
              <a:ea typeface="Calibri" panose="020F0502020204030204" pitchFamily="34" charset="0"/>
            </a:endParaRPr>
          </a:p>
          <a:p>
            <a:r>
              <a:rPr lang="en-US" sz="1800" dirty="0">
                <a:effectLst/>
                <a:highlight>
                  <a:srgbClr val="FFFF00"/>
                </a:highlight>
                <a:latin typeface="Calibri" panose="020F0502020204030204" pitchFamily="34" charset="0"/>
                <a:ea typeface="Calibri" panose="020F0502020204030204" pitchFamily="34" charset="0"/>
              </a:rPr>
              <a:t>Per the CDC, in general, people are considered fully vaccinated against COVID-19 two weeks after their second dose in a two-dose series, such as Pfizer-BioNTech or Moderna vaccines, or two weeks after a single-dose vaccine, such as Johnson &amp; Johnson.</a:t>
            </a:r>
            <a:endParaRPr lang="en-US" dirty="0"/>
          </a:p>
        </p:txBody>
      </p:sp>
      <p:sp>
        <p:nvSpPr>
          <p:cNvPr id="4" name="Slide Number Placeholder 3"/>
          <p:cNvSpPr>
            <a:spLocks noGrp="1"/>
          </p:cNvSpPr>
          <p:nvPr>
            <p:ph type="sldNum" sz="quarter" idx="5"/>
          </p:nvPr>
        </p:nvSpPr>
        <p:spPr/>
        <p:txBody>
          <a:bodyPr/>
          <a:lstStyle/>
          <a:p>
            <a:fld id="{2D8348A3-7091-4FB3-AE37-CB43F4A5F199}" type="slidenum">
              <a:rPr lang="en-US" smtClean="0"/>
              <a:t>44</a:t>
            </a:fld>
            <a:endParaRPr lang="en-US" dirty="0"/>
          </a:p>
        </p:txBody>
      </p:sp>
    </p:spTree>
    <p:extLst>
      <p:ext uri="{BB962C8B-B14F-4D97-AF65-F5344CB8AC3E}">
        <p14:creationId xmlns:p14="http://schemas.microsoft.com/office/powerpoint/2010/main" val="251811266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Across all counties, the majority of children have met all immunization requirements.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45</a:t>
            </a:fld>
            <a:endParaRPr lang="en-US" dirty="0"/>
          </a:p>
        </p:txBody>
      </p:sp>
    </p:spTree>
    <p:extLst>
      <p:ext uri="{BB962C8B-B14F-4D97-AF65-F5344CB8AC3E}">
        <p14:creationId xmlns:p14="http://schemas.microsoft.com/office/powerpoint/2010/main" val="22349666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child immunization rates have tended to vary over time.</a:t>
            </a:r>
          </a:p>
          <a:p>
            <a:r>
              <a:rPr lang="en-US" sz="1200" kern="1200" dirty="0">
                <a:solidFill>
                  <a:schemeClr val="tx1"/>
                </a:solidFill>
                <a:effectLst/>
                <a:latin typeface="+mn-lt"/>
                <a:ea typeface="+mn-ea"/>
                <a:cs typeface="+mn-cs"/>
              </a:rPr>
              <a:t> </a:t>
            </a:r>
          </a:p>
        </p:txBody>
      </p:sp>
      <p:sp>
        <p:nvSpPr>
          <p:cNvPr id="4" name="Slide Number Placeholder 3"/>
          <p:cNvSpPr>
            <a:spLocks noGrp="1"/>
          </p:cNvSpPr>
          <p:nvPr>
            <p:ph type="sldNum" sz="quarter" idx="10"/>
          </p:nvPr>
        </p:nvSpPr>
        <p:spPr/>
        <p:txBody>
          <a:bodyPr/>
          <a:lstStyle/>
          <a:p>
            <a:fld id="{2D8348A3-7091-4FB3-AE37-CB43F4A5F199}" type="slidenum">
              <a:rPr lang="en-US" smtClean="0"/>
              <a:t>46</a:t>
            </a:fld>
            <a:endParaRPr lang="en-US" dirty="0"/>
          </a:p>
        </p:txBody>
      </p:sp>
    </p:spTree>
    <p:extLst>
      <p:ext uri="{BB962C8B-B14F-4D97-AF65-F5344CB8AC3E}">
        <p14:creationId xmlns:p14="http://schemas.microsoft.com/office/powerpoint/2010/main" val="200059584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Without accounting for population size, this county has the 2</a:t>
            </a:r>
            <a:r>
              <a:rPr lang="en-US" sz="1200" kern="1200" baseline="30000" dirty="0">
                <a:solidFill>
                  <a:schemeClr val="tx1"/>
                </a:solidFill>
                <a:effectLst/>
                <a:latin typeface="+mn-lt"/>
                <a:ea typeface="+mn-ea"/>
                <a:cs typeface="+mn-cs"/>
              </a:rPr>
              <a:t>nd</a:t>
            </a:r>
            <a:r>
              <a:rPr lang="en-US" sz="1200" kern="1200" dirty="0">
                <a:solidFill>
                  <a:schemeClr val="tx1"/>
                </a:solidFill>
                <a:effectLst/>
                <a:latin typeface="+mn-lt"/>
                <a:ea typeface="+mn-ea"/>
                <a:cs typeface="+mn-cs"/>
              </a:rPr>
              <a:t> lowest report of late or lack of prenatal care of the NJ counties. </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 </a:t>
            </a:r>
            <a:r>
              <a:rPr lang="en-US" sz="1200" kern="1200" dirty="0">
                <a:solidFill>
                  <a:schemeClr val="tx1"/>
                </a:solidFill>
                <a:effectLst/>
                <a:latin typeface="+mn-lt"/>
                <a:ea typeface="+mn-ea"/>
                <a:cs typeface="+mn-cs"/>
              </a:rPr>
              <a:t>Cape May and Salem Counties do not have individual data available. All counties with fewer than 100,000 persons are </a:t>
            </a:r>
            <a:r>
              <a:rPr lang="en-US" sz="1200" kern="1200">
                <a:solidFill>
                  <a:schemeClr val="tx1"/>
                </a:solidFill>
                <a:effectLst/>
                <a:latin typeface="+mn-lt"/>
                <a:ea typeface="+mn-ea"/>
                <a:cs typeface="+mn-cs"/>
              </a:rPr>
              <a:t>combined under </a:t>
            </a:r>
            <a:r>
              <a:rPr lang="en-US" sz="1200" kern="1200" dirty="0">
                <a:solidFill>
                  <a:schemeClr val="tx1"/>
                </a:solidFill>
                <a:effectLst/>
                <a:latin typeface="+mn-lt"/>
                <a:ea typeface="+mn-ea"/>
                <a:cs typeface="+mn-cs"/>
              </a:rPr>
              <a:t>the label "Unidentified Counties."</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Calculated as the number of births that occur to mothers who, on their child's birth certificate, reported receiving prenatal care only in the third trimester of their pregnancy, or who reported receiving no prenatal care.</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47</a:t>
            </a:fld>
            <a:endParaRPr lang="en-US" dirty="0"/>
          </a:p>
        </p:txBody>
      </p:sp>
    </p:spTree>
    <p:extLst>
      <p:ext uri="{BB962C8B-B14F-4D97-AF65-F5344CB8AC3E}">
        <p14:creationId xmlns:p14="http://schemas.microsoft.com/office/powerpoint/2010/main" val="245620253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The county’s unemployment rate tends to be slightly lower than the state's rate, and tends to follow a similar pattern across the year.  </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a:t>
            </a:r>
            <a:r>
              <a:rPr lang="en-US" sz="1200" kern="1200" dirty="0">
                <a:solidFill>
                  <a:schemeClr val="tx1"/>
                </a:solidFill>
                <a:effectLst/>
                <a:latin typeface="+mn-lt"/>
                <a:ea typeface="+mn-ea"/>
                <a:cs typeface="+mn-cs"/>
              </a:rPr>
              <a:t> Not seasonally adjusted. </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49</a:t>
            </a:fld>
            <a:endParaRPr lang="en-US" dirty="0"/>
          </a:p>
        </p:txBody>
      </p:sp>
    </p:spTree>
    <p:extLst>
      <p:ext uri="{BB962C8B-B14F-4D97-AF65-F5344CB8AC3E}">
        <p14:creationId xmlns:p14="http://schemas.microsoft.com/office/powerpoint/2010/main" val="30980527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median unemployment rate is lower than the state median.</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 </a:t>
            </a:r>
            <a:r>
              <a:rPr lang="en-US" sz="1200" kern="1200" dirty="0">
                <a:solidFill>
                  <a:schemeClr val="tx1"/>
                </a:solidFill>
                <a:effectLst/>
                <a:latin typeface="+mn-lt"/>
                <a:ea typeface="+mn-ea"/>
                <a:cs typeface="+mn-cs"/>
              </a:rPr>
              <a:t>Not seasonally adjusted. </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50</a:t>
            </a:fld>
            <a:endParaRPr lang="en-US" dirty="0"/>
          </a:p>
        </p:txBody>
      </p:sp>
    </p:spTree>
    <p:extLst>
      <p:ext uri="{BB962C8B-B14F-4D97-AF65-F5344CB8AC3E}">
        <p14:creationId xmlns:p14="http://schemas.microsoft.com/office/powerpoint/2010/main" val="325441542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The total % of disconnected youth between 16 and 19 years of age in this county is the 3</a:t>
            </a:r>
            <a:r>
              <a:rPr lang="en-US" sz="1200" kern="1200" baseline="30000" dirty="0">
                <a:solidFill>
                  <a:schemeClr val="tx1"/>
                </a:solidFill>
                <a:effectLst/>
                <a:latin typeface="+mn-lt"/>
                <a:ea typeface="+mn-ea"/>
                <a:cs typeface="+mn-cs"/>
              </a:rPr>
              <a:t>rd</a:t>
            </a:r>
            <a:r>
              <a:rPr lang="en-US" sz="1200" kern="1200" dirty="0">
                <a:solidFill>
                  <a:schemeClr val="tx1"/>
                </a:solidFill>
                <a:effectLst/>
                <a:latin typeface="+mn-lt"/>
                <a:ea typeface="+mn-ea"/>
                <a:cs typeface="+mn-cs"/>
              </a:rPr>
              <a:t> lowest in NJ.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the % of disconnected youth between 16 and 19 years of age has tended to decrease over time. </a:t>
            </a:r>
          </a:p>
          <a:p>
            <a:pPr marL="0" lvl="0" indent="0">
              <a:buFont typeface="Arial" panose="020B0604020202020204" pitchFamily="34" charset="0"/>
              <a:buNone/>
            </a:pP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2D8348A3-7091-4FB3-AE37-CB43F4A5F199}" type="slidenum">
              <a:rPr lang="en-US" smtClean="0"/>
              <a:t>51</a:t>
            </a:fld>
            <a:endParaRPr lang="en-US" dirty="0"/>
          </a:p>
        </p:txBody>
      </p:sp>
    </p:spTree>
    <p:extLst>
      <p:ext uri="{BB962C8B-B14F-4D97-AF65-F5344CB8AC3E}">
        <p14:creationId xmlns:p14="http://schemas.microsoft.com/office/powerpoint/2010/main" val="39567361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Slider location indicates the level of need for this county (from Greater Need to Lesser Need), as compared to other counties in NJ. Some comparisons are based on count data, while other comparisons are based on percentage data. See full chart (# listed in first column) for more details.</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a:t>
            </a:r>
            <a:r>
              <a:rPr lang="en-US" sz="1200" kern="1200" dirty="0">
                <a:solidFill>
                  <a:schemeClr val="tx1"/>
                </a:solidFill>
                <a:effectLst/>
                <a:latin typeface="+mn-lt"/>
                <a:ea typeface="+mn-ea"/>
                <a:cs typeface="+mn-cs"/>
              </a:rPr>
              <a:t>: When considering areas of need and reviewing charts, keep in mind:</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Percentages are comparable across counties, whether counties have large or small total population sizes.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Count data can also compare counties, but counts tend to increase as county population size increases. In other words, counts may indicate the total number of children or families with a need, but may not indicate how well or poorly a county is addressing that need.</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8</a:t>
            </a:fld>
            <a:endParaRPr lang="en-US" dirty="0"/>
          </a:p>
        </p:txBody>
      </p:sp>
    </p:spTree>
    <p:extLst>
      <p:ext uri="{BB962C8B-B14F-4D97-AF65-F5344CB8AC3E}">
        <p14:creationId xmlns:p14="http://schemas.microsoft.com/office/powerpoint/2010/main" val="276867059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This county has the 2</a:t>
            </a:r>
            <a:r>
              <a:rPr lang="en-US" sz="1200" kern="1200" baseline="30000" dirty="0">
                <a:solidFill>
                  <a:schemeClr val="tx1"/>
                </a:solidFill>
                <a:effectLst/>
                <a:latin typeface="+mn-lt"/>
                <a:ea typeface="+mn-ea"/>
                <a:cs typeface="+mn-cs"/>
              </a:rPr>
              <a:t>nd</a:t>
            </a:r>
            <a:r>
              <a:rPr lang="en-US" sz="1200" kern="1200" dirty="0">
                <a:solidFill>
                  <a:schemeClr val="tx1"/>
                </a:solidFill>
                <a:effectLst/>
                <a:latin typeface="+mn-lt"/>
                <a:ea typeface="+mn-ea"/>
                <a:cs typeface="+mn-cs"/>
              </a:rPr>
              <a:t> highest high school graduation rate of the NJ counties. </a:t>
            </a:r>
          </a:p>
          <a:p>
            <a:r>
              <a:rPr lang="en-US" sz="1800" dirty="0">
                <a:effectLst/>
                <a:highlight>
                  <a:srgbClr val="FFFF00"/>
                </a:highlight>
                <a:latin typeface="Calibri" panose="020F0502020204030204" pitchFamily="34" charset="0"/>
                <a:ea typeface="Calibri" panose="020F0502020204030204" pitchFamily="34" charset="0"/>
              </a:rPr>
              <a:t>In this county, the high school graduation rate has tended to vary slightly over time.</a:t>
            </a:r>
            <a:r>
              <a:rPr lang="en-US" sz="1800" dirty="0">
                <a:effectLst/>
                <a:latin typeface="Calibri" panose="020F0502020204030204" pitchFamily="34" charset="0"/>
                <a:ea typeface="Calibri" panose="020F0502020204030204" pitchFamily="34" charset="0"/>
              </a:rPr>
              <a:t> </a:t>
            </a:r>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52</a:t>
            </a:fld>
            <a:endParaRPr lang="en-US" dirty="0"/>
          </a:p>
        </p:txBody>
      </p:sp>
    </p:spTree>
    <p:extLst>
      <p:ext uri="{BB962C8B-B14F-4D97-AF65-F5344CB8AC3E}">
        <p14:creationId xmlns:p14="http://schemas.microsoft.com/office/powerpoint/2010/main" val="345208072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The % of households with broadband access in this county is the 4</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lowest in NJ.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the % of households with broadband access has tended to increase over time. </a:t>
            </a:r>
          </a:p>
          <a:p>
            <a:endParaRPr lang="en-US" dirty="0"/>
          </a:p>
        </p:txBody>
      </p:sp>
      <p:sp>
        <p:nvSpPr>
          <p:cNvPr id="4" name="Slide Number Placeholder 3"/>
          <p:cNvSpPr>
            <a:spLocks noGrp="1"/>
          </p:cNvSpPr>
          <p:nvPr>
            <p:ph type="sldNum" sz="quarter" idx="5"/>
          </p:nvPr>
        </p:nvSpPr>
        <p:spPr/>
        <p:txBody>
          <a:bodyPr/>
          <a:lstStyle/>
          <a:p>
            <a:fld id="{2D8348A3-7091-4FB3-AE37-CB43F4A5F199}" type="slidenum">
              <a:rPr lang="en-US" smtClean="0"/>
              <a:t>53</a:t>
            </a:fld>
            <a:endParaRPr lang="en-US" dirty="0"/>
          </a:p>
        </p:txBody>
      </p:sp>
    </p:spTree>
    <p:extLst>
      <p:ext uri="{BB962C8B-B14F-4D97-AF65-F5344CB8AC3E}">
        <p14:creationId xmlns:p14="http://schemas.microsoft.com/office/powerpoint/2010/main" val="21598357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violent crime rate is the 4</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lowest in the state.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Comparisons of crime rates between counties should not be made without considering seasonal population volume, transience, tourism, and labor forces.</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Info</a:t>
            </a:r>
            <a:r>
              <a:rPr lang="en-US" sz="1200" kern="1200" dirty="0">
                <a:solidFill>
                  <a:schemeClr val="tx1"/>
                </a:solidFill>
                <a:effectLst/>
                <a:latin typeface="+mn-lt"/>
                <a:ea typeface="+mn-ea"/>
                <a:cs typeface="+mn-cs"/>
              </a:rPr>
              <a:t>: Violent crime rates are based on permanent, year-round populations and refer to instances of murder, rape, robbery and aggravated assault. </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55</a:t>
            </a:fld>
            <a:endParaRPr lang="en-US" dirty="0"/>
          </a:p>
        </p:txBody>
      </p:sp>
    </p:spTree>
    <p:extLst>
      <p:ext uri="{BB962C8B-B14F-4D97-AF65-F5344CB8AC3E}">
        <p14:creationId xmlns:p14="http://schemas.microsoft.com/office/powerpoint/2010/main" val="152537560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most violent crimes were attributed to aggravated assault and most nonviolent crimes were attributed to larceny.</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56</a:t>
            </a:fld>
            <a:endParaRPr lang="en-US" dirty="0"/>
          </a:p>
        </p:txBody>
      </p:sp>
    </p:spTree>
    <p:extLst>
      <p:ext uri="{BB962C8B-B14F-4D97-AF65-F5344CB8AC3E}">
        <p14:creationId xmlns:p14="http://schemas.microsoft.com/office/powerpoint/2010/main" val="416697768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juvenile arrest rate is the 8</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lowest in the state.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This county’s rate has tended to vary over time, and is generally below or similar to the rate for NJ.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 NJ juvenile arrest rate is per 1,000 youth under age 18.</a:t>
            </a:r>
          </a:p>
          <a:p>
            <a:pPr marL="0" indent="0">
              <a:buFont typeface="Arial" panose="020B0604020202020204" pitchFamily="34" charset="0"/>
              <a:buNone/>
            </a:pP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57</a:t>
            </a:fld>
            <a:endParaRPr lang="en-US" dirty="0"/>
          </a:p>
        </p:txBody>
      </p:sp>
    </p:spTree>
    <p:extLst>
      <p:ext uri="{BB962C8B-B14F-4D97-AF65-F5344CB8AC3E}">
        <p14:creationId xmlns:p14="http://schemas.microsoft.com/office/powerpoint/2010/main" val="46485998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 panose="020B0604020202020204" pitchFamily="34" charset="0"/>
              <a:buNone/>
            </a:pPr>
            <a:r>
              <a:rPr lang="en-US" sz="1200" kern="1200" dirty="0">
                <a:solidFill>
                  <a:schemeClr val="tx1"/>
                </a:solidFill>
                <a:effectLst/>
                <a:latin typeface="+mn-lt"/>
                <a:ea typeface="+mn-ea"/>
                <a:cs typeface="+mn-cs"/>
              </a:rPr>
              <a:t>Without accounting for population size, of the NJ counties, this county has the:</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4</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lowest number of school reported vandalism incidents;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4</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lowest number of school reported violence incidents.</a:t>
            </a:r>
          </a:p>
          <a:p>
            <a:pPr marL="171450" lvl="0" indent="-171450">
              <a:buFont typeface="Arial" panose="020B0604020202020204" pitchFamily="34" charset="0"/>
              <a:buChar cha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58</a:t>
            </a:fld>
            <a:endParaRPr lang="en-US" dirty="0"/>
          </a:p>
        </p:txBody>
      </p:sp>
    </p:spTree>
    <p:extLst>
      <p:ext uri="{BB962C8B-B14F-4D97-AF65-F5344CB8AC3E}">
        <p14:creationId xmlns:p14="http://schemas.microsoft.com/office/powerpoint/2010/main" val="395630954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The rate (per 10,000) of social associations in this county is the 11</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highest in NJ.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rate of social associations has tended to remain mostly steady over time.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59</a:t>
            </a:fld>
            <a:endParaRPr lang="en-US" dirty="0"/>
          </a:p>
        </p:txBody>
      </p:sp>
    </p:spTree>
    <p:extLst>
      <p:ext uri="{BB962C8B-B14F-4D97-AF65-F5344CB8AC3E}">
        <p14:creationId xmlns:p14="http://schemas.microsoft.com/office/powerpoint/2010/main" val="250369558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Without accounting for population size, this county has the 3</a:t>
            </a:r>
            <a:r>
              <a:rPr lang="en-US" sz="1200" kern="1200" baseline="30000" dirty="0">
                <a:solidFill>
                  <a:schemeClr val="tx1"/>
                </a:solidFill>
                <a:effectLst/>
                <a:latin typeface="+mn-lt"/>
                <a:ea typeface="+mn-ea"/>
                <a:cs typeface="+mn-cs"/>
              </a:rPr>
              <a:t>rd</a:t>
            </a:r>
            <a:r>
              <a:rPr lang="en-US" sz="1200" kern="1200" dirty="0">
                <a:solidFill>
                  <a:schemeClr val="tx1"/>
                </a:solidFill>
                <a:effectLst/>
                <a:latin typeface="+mn-lt"/>
                <a:ea typeface="+mn-ea"/>
                <a:cs typeface="+mn-cs"/>
              </a:rPr>
              <a:t> lowest number of reported domestic violence incidents of</a:t>
            </a:r>
            <a:r>
              <a:rPr lang="en-US" sz="1200" kern="1200" baseline="0" dirty="0">
                <a:solidFill>
                  <a:schemeClr val="tx1"/>
                </a:solidFill>
                <a:effectLst/>
                <a:latin typeface="+mn-lt"/>
                <a:ea typeface="+mn-ea"/>
                <a:cs typeface="+mn-cs"/>
              </a:rPr>
              <a:t> the</a:t>
            </a:r>
            <a:r>
              <a:rPr lang="en-US" sz="1200" kern="1200" dirty="0">
                <a:solidFill>
                  <a:schemeClr val="tx1"/>
                </a:solidFill>
                <a:effectLst/>
                <a:latin typeface="+mn-lt"/>
                <a:ea typeface="+mn-ea"/>
                <a:cs typeface="+mn-cs"/>
              </a:rPr>
              <a:t> NJ counties.</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 New Jersey State Police UCR Unit relies on the individual reporting agencies for accuracy of the reported data. </a:t>
            </a:r>
          </a:p>
        </p:txBody>
      </p:sp>
      <p:sp>
        <p:nvSpPr>
          <p:cNvPr id="4" name="Slide Number Placeholder 3"/>
          <p:cNvSpPr>
            <a:spLocks noGrp="1"/>
          </p:cNvSpPr>
          <p:nvPr>
            <p:ph type="sldNum" sz="quarter" idx="10"/>
          </p:nvPr>
        </p:nvSpPr>
        <p:spPr/>
        <p:txBody>
          <a:bodyPr/>
          <a:lstStyle/>
          <a:p>
            <a:fld id="{2D8348A3-7091-4FB3-AE37-CB43F4A5F199}" type="slidenum">
              <a:rPr lang="en-US" smtClean="0"/>
              <a:t>61</a:t>
            </a:fld>
            <a:endParaRPr lang="en-US" dirty="0"/>
          </a:p>
        </p:txBody>
      </p:sp>
    </p:spTree>
    <p:extLst>
      <p:ext uri="{BB962C8B-B14F-4D97-AF65-F5344CB8AC3E}">
        <p14:creationId xmlns:p14="http://schemas.microsoft.com/office/powerpoint/2010/main" val="424966151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 number of domestic violence incidents in this county has tended to vary over time.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 New Jersey State Police UCR Unit relies on the individual reporting agencies for accuracy of the reported data. </a:t>
            </a:r>
          </a:p>
          <a:p>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62</a:t>
            </a:fld>
            <a:endParaRPr lang="en-US" dirty="0"/>
          </a:p>
        </p:txBody>
      </p:sp>
    </p:spTree>
    <p:extLst>
      <p:ext uri="{BB962C8B-B14F-4D97-AF65-F5344CB8AC3E}">
        <p14:creationId xmlns:p14="http://schemas.microsoft.com/office/powerpoint/2010/main" val="366750612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the county, most domestic violence offenses were categorized as </a:t>
            </a:r>
            <a:r>
              <a:rPr lang="en-US" sz="1800" dirty="0">
                <a:effectLst/>
                <a:highlight>
                  <a:srgbClr val="FFFF00"/>
                </a:highlight>
                <a:latin typeface="Calibri" panose="020F0502020204030204" pitchFamily="34" charset="0"/>
                <a:ea typeface="Calibri" panose="020F0502020204030204" pitchFamily="34" charset="0"/>
              </a:rPr>
              <a:t>harassment and assault.</a:t>
            </a: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New Jersey State Police UCR Unit relies on the individual reporting agencies for accuracy of the reported data. </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63</a:t>
            </a:fld>
            <a:endParaRPr lang="en-US" dirty="0"/>
          </a:p>
        </p:txBody>
      </p:sp>
    </p:spTree>
    <p:extLst>
      <p:ext uri="{BB962C8B-B14F-4D97-AF65-F5344CB8AC3E}">
        <p14:creationId xmlns:p14="http://schemas.microsoft.com/office/powerpoint/2010/main" val="3404889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Slider location indicates the level of need for this county (from Greater Need to Lesser Need), as compared to other counties in NJ. Some comparisons are based on count data, while other comparisons are based on percentage data. See full chart (# listed in first column) for more details.</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a:t>
            </a:r>
            <a:r>
              <a:rPr lang="en-US" sz="1200" kern="1200" dirty="0">
                <a:solidFill>
                  <a:schemeClr val="tx1"/>
                </a:solidFill>
                <a:effectLst/>
                <a:latin typeface="+mn-lt"/>
                <a:ea typeface="+mn-ea"/>
                <a:cs typeface="+mn-cs"/>
              </a:rPr>
              <a:t>: When considering areas of need and reviewing charts, keep in mind:</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Percentages are comparable across counties, whether counties have large or small total population sizes.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Count data can also compare counties, but counts tend to increase as county population size increases. In other words, counts may indicate the total number of children or families with a need, but may not indicate how well or poorly a county is addressing that need.</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9</a:t>
            </a:fld>
            <a:endParaRPr lang="en-US" dirty="0"/>
          </a:p>
        </p:txBody>
      </p:sp>
    </p:spTree>
    <p:extLst>
      <p:ext uri="{BB962C8B-B14F-4D97-AF65-F5344CB8AC3E}">
        <p14:creationId xmlns:p14="http://schemas.microsoft.com/office/powerpoint/2010/main" val="167891344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dirty="0">
                <a:effectLst/>
                <a:highlight>
                  <a:srgbClr val="FFFF00"/>
                </a:highlight>
                <a:latin typeface="Calibri" panose="020F0502020204030204" pitchFamily="34" charset="0"/>
                <a:ea typeface="Calibri" panose="020F0502020204030204" pitchFamily="34" charset="0"/>
                <a:cs typeface="Calibri" panose="020F0502020204030204" pitchFamily="34" charset="0"/>
              </a:rPr>
              <a:t>In each NJ county, except for Cape May, men tend to have higher annual incomes than women.</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171450" lvl="0" indent="-171450">
              <a:buFont typeface="Arial" panose="020B0604020202020204" pitchFamily="34" charset="0"/>
              <a:buChar cha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64</a:t>
            </a:fld>
            <a:endParaRPr lang="en-US" dirty="0"/>
          </a:p>
        </p:txBody>
      </p:sp>
    </p:spTree>
    <p:extLst>
      <p:ext uri="{BB962C8B-B14F-4D97-AF65-F5344CB8AC3E}">
        <p14:creationId xmlns:p14="http://schemas.microsoft.com/office/powerpoint/2010/main" val="198817168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the median income for:</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males has increased slightly over time.</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females has tended to vary over time.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Men tended to earn about $16K more than women.</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65</a:t>
            </a:fld>
            <a:endParaRPr lang="en-US" dirty="0"/>
          </a:p>
        </p:txBody>
      </p:sp>
    </p:spTree>
    <p:extLst>
      <p:ext uri="{BB962C8B-B14F-4D97-AF65-F5344CB8AC3E}">
        <p14:creationId xmlns:p14="http://schemas.microsoft.com/office/powerpoint/2010/main" val="131338043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Without accounting for population size, this county has the 2</a:t>
            </a:r>
            <a:r>
              <a:rPr lang="en-US" sz="1200" kern="1200" baseline="30000" dirty="0">
                <a:solidFill>
                  <a:schemeClr val="tx1"/>
                </a:solidFill>
                <a:effectLst/>
                <a:latin typeface="+mn-lt"/>
                <a:ea typeface="+mn-ea"/>
                <a:cs typeface="+mn-cs"/>
              </a:rPr>
              <a:t>nd</a:t>
            </a:r>
            <a:r>
              <a:rPr lang="en-US" sz="1200" kern="1200" dirty="0">
                <a:solidFill>
                  <a:schemeClr val="tx1"/>
                </a:solidFill>
                <a:effectLst/>
                <a:latin typeface="+mn-lt"/>
                <a:ea typeface="+mn-ea"/>
                <a:cs typeface="+mn-cs"/>
              </a:rPr>
              <a:t> lowest number of school reported substance incidents of the NJ counties. </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67</a:t>
            </a:fld>
            <a:endParaRPr lang="en-US" dirty="0"/>
          </a:p>
        </p:txBody>
      </p:sp>
    </p:spTree>
    <p:extLst>
      <p:ext uri="{BB962C8B-B14F-4D97-AF65-F5344CB8AC3E}">
        <p14:creationId xmlns:p14="http://schemas.microsoft.com/office/powerpoint/2010/main" val="68629244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Across a two-year period (2018 to 2019), 10 counties experienced an increase in the percentage of suspected opioid deaths (positive percentages), while the remaining 11 NJ counties experienced a decrease (negative percentages).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the 20.59% change indicates an increase in suspected overdose deaths across 2018 to 2019.</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Between 2015 and 2019, the number of suspected opioid deaths in this county has tended to increase.</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68</a:t>
            </a:fld>
            <a:endParaRPr lang="en-US" dirty="0"/>
          </a:p>
        </p:txBody>
      </p:sp>
    </p:spTree>
    <p:extLst>
      <p:ext uri="{BB962C8B-B14F-4D97-AF65-F5344CB8AC3E}">
        <p14:creationId xmlns:p14="http://schemas.microsoft.com/office/powerpoint/2010/main" val="332713333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most treatment center admissions were due to heroin.</a:t>
            </a:r>
          </a:p>
          <a:p>
            <a:r>
              <a:rPr lang="en-US" sz="1200" kern="1200" dirty="0">
                <a:solidFill>
                  <a:schemeClr val="tx1"/>
                </a:solidFill>
                <a:effectLst/>
                <a:latin typeface="+mn-lt"/>
                <a:ea typeface="+mn-ea"/>
                <a:cs typeface="+mn-cs"/>
              </a:rPr>
              <a:t> </a:t>
            </a:r>
          </a:p>
          <a:p>
            <a:pPr marL="0" marR="0">
              <a:lnSpc>
                <a:spcPct val="107000"/>
              </a:lnSpc>
              <a:spcBef>
                <a:spcPts val="0"/>
              </a:spcBef>
              <a:spcAft>
                <a:spcPts val="0"/>
              </a:spcAft>
            </a:pPr>
            <a:r>
              <a:rPr lang="en-US" sz="1800" b="1" dirty="0">
                <a:effectLst/>
                <a:highlight>
                  <a:srgbClr val="FFFF00"/>
                </a:highlight>
                <a:latin typeface="Calibri" panose="020F0502020204030204" pitchFamily="34" charset="0"/>
                <a:ea typeface="Calibri" panose="020F0502020204030204" pitchFamily="34" charset="0"/>
                <a:cs typeface="Calibri" panose="020F0502020204030204" pitchFamily="34" charset="0"/>
              </a:rPr>
              <a:t>Note:</a:t>
            </a:r>
            <a:r>
              <a:rPr lang="en-US" sz="1800" dirty="0">
                <a:effectLst/>
                <a:highlight>
                  <a:srgbClr val="FFFF00"/>
                </a:highlight>
                <a:latin typeface="Calibri" panose="020F0502020204030204" pitchFamily="34" charset="0"/>
                <a:ea typeface="Calibri" panose="020F0502020204030204" pitchFamily="34" charset="0"/>
                <a:cs typeface="Calibri" panose="020F0502020204030204" pitchFamily="34" charset="0"/>
              </a:rPr>
              <a:t> Data in chart is in terms of county residents not treatment sites.</a:t>
            </a:r>
            <a:r>
              <a:rPr lang="en-US" sz="1800" dirty="0">
                <a:effectLst/>
                <a:latin typeface="Calibri" panose="020F0502020204030204" pitchFamily="34" charset="0"/>
                <a:ea typeface="Calibri" panose="020F0502020204030204" pitchFamily="34" charset="0"/>
                <a:cs typeface="Calibri" panose="020F0502020204030204" pitchFamily="34"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Calibri" panose="020F0502020204030204" pitchFamily="34"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800" dirty="0">
                <a:effectLst/>
                <a:highlight>
                  <a:srgbClr val="FFFF00"/>
                </a:highlight>
                <a:latin typeface="Calibri" panose="020F0502020204030204" pitchFamily="34" charset="0"/>
                <a:ea typeface="Calibri" panose="020F0502020204030204" pitchFamily="34" charset="0"/>
                <a:cs typeface="Calibri" panose="020F0502020204030204" pitchFamily="34" charset="0"/>
              </a:rPr>
              <a:t>This statewide Substance Abuse Overview provides statistics on substance abuse treatment in New Jersey for calendar year 2020. In 2020, there were 82,254 treatment admissions and 83,994 discharges reported to the New Jersey Department of Health, Division of Mental Health and Addiction Services by substance abuse treatment providers. These data were submitted through the web-based New Jersey Substance Abuse Monitoring System (NJSAMS). This report is based on the information provided in the July 2021 NJSAMS download data.</a:t>
            </a:r>
            <a:r>
              <a:rPr lang="en-US" sz="1800" b="1" dirty="0">
                <a:effectLst/>
                <a:latin typeface="Calibri" panose="020F0502020204030204" pitchFamily="34" charset="0"/>
                <a:ea typeface="Calibri" panose="020F0502020204030204" pitchFamily="34" charset="0"/>
                <a:cs typeface="Calibri" panose="020F0502020204030204" pitchFamily="34"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69</a:t>
            </a:fld>
            <a:endParaRPr lang="en-US" dirty="0"/>
          </a:p>
        </p:txBody>
      </p:sp>
    </p:spTree>
    <p:extLst>
      <p:ext uri="{BB962C8B-B14F-4D97-AF65-F5344CB8AC3E}">
        <p14:creationId xmlns:p14="http://schemas.microsoft.com/office/powerpoint/2010/main" val="303507983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the largest numbers of mental health programs available include community support services, followed by systems advocacy, supported employment, outpatient, and emergency services.</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 </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71</a:t>
            </a:fld>
            <a:endParaRPr lang="en-US" dirty="0"/>
          </a:p>
        </p:txBody>
      </p:sp>
    </p:spTree>
    <p:extLst>
      <p:ext uri="{BB962C8B-B14F-4D97-AF65-F5344CB8AC3E}">
        <p14:creationId xmlns:p14="http://schemas.microsoft.com/office/powerpoint/2010/main" val="164693673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 estimated frequency (%) of mental health distress in this county is estimated to be the 5</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highest as compared to other NJ counties.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the percentage of the population reporting mental health distress in this phone survey has tended to vary over time.</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a:t>
            </a:r>
            <a:r>
              <a:rPr lang="en-US" sz="1200" kern="1200" dirty="0">
                <a:solidFill>
                  <a:schemeClr val="tx1"/>
                </a:solidFill>
                <a:effectLst/>
                <a:latin typeface="+mn-lt"/>
                <a:ea typeface="+mn-ea"/>
                <a:cs typeface="+mn-cs"/>
              </a:rPr>
              <a:t>: Frequent Mental distress: Based on responses indicating 14 or more of the past 30 days "not good".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Data from New Jersey Behavioral Risk Factor Survey Data - Age adjusted. The survey is conducted using scientific telephone survey methods. Excluded are adults living in group quarters such as college dormitories, nursing homes, military barracks, and prisons. Results have been weighted to the adult population by age, sex, and geographic area of residence. The data in this query module are collected and maintained by the New Jersey Department of Health, Center for Health Statistics, in collaboration with the US Centers for Disease Control and Prevention. </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a:t>
            </a:r>
          </a:p>
        </p:txBody>
      </p:sp>
      <p:sp>
        <p:nvSpPr>
          <p:cNvPr id="4" name="Slide Number Placeholder 3"/>
          <p:cNvSpPr>
            <a:spLocks noGrp="1"/>
          </p:cNvSpPr>
          <p:nvPr>
            <p:ph type="sldNum" sz="quarter" idx="10"/>
          </p:nvPr>
        </p:nvSpPr>
        <p:spPr/>
        <p:txBody>
          <a:bodyPr/>
          <a:lstStyle/>
          <a:p>
            <a:fld id="{2D8348A3-7091-4FB3-AE37-CB43F4A5F199}" type="slidenum">
              <a:rPr lang="en-US" smtClean="0"/>
              <a:t>72</a:t>
            </a:fld>
            <a:endParaRPr lang="en-US" dirty="0"/>
          </a:p>
        </p:txBody>
      </p:sp>
    </p:spTree>
    <p:extLst>
      <p:ext uri="{BB962C8B-B14F-4D97-AF65-F5344CB8AC3E}">
        <p14:creationId xmlns:p14="http://schemas.microsoft.com/office/powerpoint/2010/main" val="43443778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a:t>
            </a:r>
            <a:r>
              <a:rPr lang="en-US" sz="1200" kern="1200">
                <a:solidFill>
                  <a:schemeClr val="tx1"/>
                </a:solidFill>
                <a:effectLst/>
                <a:latin typeface="+mn-lt"/>
                <a:ea typeface="+mn-ea"/>
                <a:cs typeface="+mn-cs"/>
              </a:rPr>
              <a:t>, frequency of reported symptoms of mental health distress were not available for most races/ethnicities.</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Symptoms of mental health distress were reported by Women at a similar rate as compared to Men. </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a:t>
            </a:r>
            <a:r>
              <a:rPr lang="en-US" sz="1200" kern="1200" dirty="0">
                <a:solidFill>
                  <a:schemeClr val="tx1"/>
                </a:solidFill>
                <a:effectLst/>
                <a:latin typeface="+mn-lt"/>
                <a:ea typeface="+mn-ea"/>
                <a:cs typeface="+mn-cs"/>
              </a:rPr>
              <a:t>: Frequent Mental distress: Based on responses indicating 14 or more of the past 30 days "not good".</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Data from New Jersey Behavioral Risk Factor Survey Data - Age adjusted. The survey is conducted using scientific telephone survey methods. Excluded are adults living in group quarters such as college dormitories, nursing homes, military barracks, and prisons. Results have been weighted to the adult population by age, sex, and geographic area of residence. The data in this query module are collected and maintained by the New Jersey Department of Health, Center for Health Statistics, in collaboration with the US Centers for Disease Control and Prevention.</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 </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73</a:t>
            </a:fld>
            <a:endParaRPr lang="en-US" dirty="0"/>
          </a:p>
        </p:txBody>
      </p:sp>
    </p:spTree>
    <p:extLst>
      <p:ext uri="{BB962C8B-B14F-4D97-AF65-F5344CB8AC3E}">
        <p14:creationId xmlns:p14="http://schemas.microsoft.com/office/powerpoint/2010/main" val="3287378403"/>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 estimated frequency (%) of diagnosed depression in this county is estimated to be the 8</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highest as compared to other NJ counties.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the percentage of the population reporting depression in this phone survey has tended to vary over time.</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a:t>
            </a:r>
            <a:r>
              <a:rPr lang="en-US" sz="1200" kern="1200" dirty="0">
                <a:solidFill>
                  <a:schemeClr val="tx1"/>
                </a:solidFill>
                <a:effectLst/>
                <a:latin typeface="+mn-lt"/>
                <a:ea typeface="+mn-ea"/>
                <a:cs typeface="+mn-cs"/>
              </a:rPr>
              <a:t>: Depression: Based on responses indicating depression diagnosis from a professional at any time during one’s lifetime.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Data from New Jersey Behavioral Risk Factor Survey Data - Age adjusted. The survey is conducted using scientific telephone survey methods. Excluded are adults living in group quarters such as college dormitories, nursing homes, military barracks, and prisons. Results have been weighted to the adult population by age, sex, and geographic area of residence. The data in this query module are collected and maintained by the New Jersey Department of Health, Center for Health Statistics, in collaboration with the US Centers for Disease Control and Prevention.</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endParaRPr lang="en-US" sz="1200" b="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74</a:t>
            </a:fld>
            <a:endParaRPr lang="en-US" dirty="0"/>
          </a:p>
        </p:txBody>
      </p:sp>
    </p:spTree>
    <p:extLst>
      <p:ext uri="{BB962C8B-B14F-4D97-AF65-F5344CB8AC3E}">
        <p14:creationId xmlns:p14="http://schemas.microsoft.com/office/powerpoint/2010/main" val="1884240992"/>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07000"/>
              </a:lnSpc>
              <a:spcBef>
                <a:spcPts val="0"/>
              </a:spcBef>
              <a:spcAft>
                <a:spcPts val="0"/>
              </a:spcAft>
              <a:buFont typeface="Symbol" panose="05050102010706020507" pitchFamily="18" charset="2"/>
              <a:buChar char=""/>
            </a:pPr>
            <a:r>
              <a:rPr lang="en-US" sz="1800" dirty="0">
                <a:effectLst/>
                <a:highlight>
                  <a:srgbClr val="FFFF00"/>
                </a:highlight>
                <a:latin typeface="Calibri" panose="020F0502020204030204" pitchFamily="34" charset="0"/>
                <a:ea typeface="Calibri" panose="020F0502020204030204" pitchFamily="34" charset="0"/>
                <a:cs typeface="Calibri" panose="020F0502020204030204" pitchFamily="34" charset="0"/>
              </a:rPr>
              <a:t>In this county, </a:t>
            </a:r>
            <a:r>
              <a:rPr lang="en-US" sz="1800" kern="1200" dirty="0">
                <a:solidFill>
                  <a:schemeClr val="tx1"/>
                </a:solidFill>
                <a:effectLst/>
                <a:latin typeface="+mn-lt"/>
                <a:ea typeface="+mn-ea"/>
                <a:cs typeface="+mn-cs"/>
              </a:rPr>
              <a:t>reported diagnosed depression rates were not available for most races/ethnicities</a:t>
            </a:r>
            <a:r>
              <a:rPr lang="en-US" sz="1800" dirty="0">
                <a:effectLst/>
                <a:highlight>
                  <a:srgbClr val="FFFF00"/>
                </a:highlight>
                <a:latin typeface="Calibri" panose="020F0502020204030204" pitchFamily="34" charset="0"/>
                <a:ea typeface="Calibri" panose="020F0502020204030204" pitchFamily="34" charset="0"/>
                <a:cs typeface="Calibri" panose="020F0502020204030204" pitchFamily="34" charset="0"/>
              </a:rPr>
              <a:t>.</a:t>
            </a:r>
          </a:p>
          <a:p>
            <a:pPr marL="342900" marR="0" lvl="0" indent="-342900">
              <a:lnSpc>
                <a:spcPct val="107000"/>
              </a:lnSpc>
              <a:spcBef>
                <a:spcPts val="0"/>
              </a:spcBef>
              <a:spcAft>
                <a:spcPts val="0"/>
              </a:spcAft>
              <a:buFont typeface="Symbol" panose="05050102010706020507" pitchFamily="18" charset="2"/>
              <a:buChar char=""/>
            </a:pPr>
            <a:r>
              <a:rPr lang="en-US" sz="1800" dirty="0">
                <a:effectLst/>
                <a:highlight>
                  <a:srgbClr val="FFFF00"/>
                </a:highlight>
                <a:latin typeface="Calibri" panose="020F0502020204030204" pitchFamily="34" charset="0"/>
                <a:ea typeface="Calibri" panose="020F0502020204030204" pitchFamily="34" charset="0"/>
                <a:cs typeface="Calibri" panose="020F0502020204030204" pitchFamily="34" charset="0"/>
              </a:rPr>
              <a:t>Diagnosed depression was reported by Women at a higher rate as compared to Men.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Note</a:t>
            </a:r>
            <a:r>
              <a:rPr lang="en-US" sz="1200" kern="1200" dirty="0">
                <a:solidFill>
                  <a:schemeClr val="tx1"/>
                </a:solidFill>
                <a:effectLst/>
                <a:latin typeface="+mn-lt"/>
                <a:ea typeface="+mn-ea"/>
                <a:cs typeface="+mn-cs"/>
              </a:rPr>
              <a:t>: Depression: Based on responses indicating depression diagnosis from a professional at any time during one’s lifetime.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Data from New Jersey Behavioral Risk Factor Survey Data - Age adjusted. The survey is conducted using scientific telephone survey methods. Excluded are adults living in group quarters such as college dormitories, nursing homes, military barracks, and prisons. Results have been weighted to the adult population by age, sex, and geographic area of residence. The data in this query module are collected and maintained by the New Jersey Department of Health, Center for Health Statistics, in collaboration with the US Centers for Disease Control and Prevention.</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75</a:t>
            </a:fld>
            <a:endParaRPr lang="en-US" dirty="0"/>
          </a:p>
        </p:txBody>
      </p:sp>
    </p:spTree>
    <p:extLst>
      <p:ext uri="{BB962C8B-B14F-4D97-AF65-F5344CB8AC3E}">
        <p14:creationId xmlns:p14="http://schemas.microsoft.com/office/powerpoint/2010/main" val="19027094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Differences between the county and the state’s demographic make-up include higher proportions of White residents, and lower proportions of Black/African American, American Indian/Alaska Native, Asian, “Other” minority, and Hispanic/Latino residents in this county.  </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11</a:t>
            </a:fld>
            <a:endParaRPr lang="en-US" dirty="0"/>
          </a:p>
        </p:txBody>
      </p:sp>
    </p:spTree>
    <p:extLst>
      <p:ext uri="{BB962C8B-B14F-4D97-AF65-F5344CB8AC3E}">
        <p14:creationId xmlns:p14="http://schemas.microsoft.com/office/powerpoint/2010/main" val="666478772"/>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This county has the 8</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lowest rate of suicide deaths, of the NJ counties. </a:t>
            </a:r>
          </a:p>
          <a:p>
            <a:endParaRPr lang="en-US" dirty="0"/>
          </a:p>
        </p:txBody>
      </p:sp>
      <p:sp>
        <p:nvSpPr>
          <p:cNvPr id="4" name="Slide Number Placeholder 3"/>
          <p:cNvSpPr>
            <a:spLocks noGrp="1"/>
          </p:cNvSpPr>
          <p:nvPr>
            <p:ph type="sldNum" sz="quarter" idx="5"/>
          </p:nvPr>
        </p:nvSpPr>
        <p:spPr/>
        <p:txBody>
          <a:bodyPr/>
          <a:lstStyle/>
          <a:p>
            <a:fld id="{2D8348A3-7091-4FB3-AE37-CB43F4A5F199}" type="slidenum">
              <a:rPr lang="en-US" smtClean="0"/>
              <a:t>76</a:t>
            </a:fld>
            <a:endParaRPr lang="en-US" dirty="0"/>
          </a:p>
        </p:txBody>
      </p:sp>
    </p:spTree>
    <p:extLst>
      <p:ext uri="{BB962C8B-B14F-4D97-AF65-F5344CB8AC3E}">
        <p14:creationId xmlns:p14="http://schemas.microsoft.com/office/powerpoint/2010/main" val="963202827"/>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Without accounting for population size, this county has the 5</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lowest number of children enrolled in Special Ed services of the NJ counties. </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Note:</a:t>
            </a:r>
            <a:r>
              <a:rPr lang="en-US" sz="1200" kern="1200" dirty="0">
                <a:solidFill>
                  <a:schemeClr val="tx1"/>
                </a:solidFill>
                <a:effectLst/>
                <a:latin typeface="+mn-lt"/>
                <a:ea typeface="+mn-ea"/>
                <a:cs typeface="+mn-cs"/>
              </a:rPr>
              <a:t> Charter schools were included in the county of registered address.</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78</a:t>
            </a:fld>
            <a:endParaRPr lang="en-US" dirty="0"/>
          </a:p>
        </p:txBody>
      </p:sp>
    </p:spTree>
    <p:extLst>
      <p:ext uri="{BB962C8B-B14F-4D97-AF65-F5344CB8AC3E}">
        <p14:creationId xmlns:p14="http://schemas.microsoft.com/office/powerpoint/2010/main" val="1565114431"/>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Without accounting for population size, this county has the 5</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lowest number of children receiving early intervention services of the NJ counties. </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79</a:t>
            </a:fld>
            <a:endParaRPr lang="en-US" dirty="0"/>
          </a:p>
        </p:txBody>
      </p:sp>
    </p:spTree>
    <p:extLst>
      <p:ext uri="{BB962C8B-B14F-4D97-AF65-F5344CB8AC3E}">
        <p14:creationId xmlns:p14="http://schemas.microsoft.com/office/powerpoint/2010/main" val="967517067"/>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The total # of developmental disabilities eligible youth in this county is the 5</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lowest in NJ.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the # of developmental disabilities eligible youth has tended to decrease over time. </a:t>
            </a:r>
          </a:p>
          <a:p>
            <a:endParaRPr lang="en-US" dirty="0"/>
          </a:p>
        </p:txBody>
      </p:sp>
      <p:sp>
        <p:nvSpPr>
          <p:cNvPr id="4" name="Slide Number Placeholder 3"/>
          <p:cNvSpPr>
            <a:spLocks noGrp="1"/>
          </p:cNvSpPr>
          <p:nvPr>
            <p:ph type="sldNum" sz="quarter" idx="5"/>
          </p:nvPr>
        </p:nvSpPr>
        <p:spPr/>
        <p:txBody>
          <a:bodyPr/>
          <a:lstStyle/>
          <a:p>
            <a:fld id="{2D8348A3-7091-4FB3-AE37-CB43F4A5F199}" type="slidenum">
              <a:rPr lang="en-US" smtClean="0"/>
              <a:t>80</a:t>
            </a:fld>
            <a:endParaRPr lang="en-US" dirty="0"/>
          </a:p>
        </p:txBody>
      </p:sp>
    </p:spTree>
    <p:extLst>
      <p:ext uri="{BB962C8B-B14F-4D97-AF65-F5344CB8AC3E}">
        <p14:creationId xmlns:p14="http://schemas.microsoft.com/office/powerpoint/2010/main" val="4161391618"/>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This county has the lowest percentage of children with elevated blood lead levels, of the NJ counties.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81</a:t>
            </a:fld>
            <a:endParaRPr lang="en-US" dirty="0"/>
          </a:p>
        </p:txBody>
      </p:sp>
    </p:spTree>
    <p:extLst>
      <p:ext uri="{BB962C8B-B14F-4D97-AF65-F5344CB8AC3E}">
        <p14:creationId xmlns:p14="http://schemas.microsoft.com/office/powerpoint/2010/main" val="703566840"/>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Without accounting for population size, this county has the 5th lowest number of school reported HIB incidents of the NJ counties. </a:t>
            </a:r>
          </a:p>
          <a:p>
            <a:pPr marL="0" lvl="0" indent="0">
              <a:buFont typeface="Arial" panose="020B0604020202020204" pitchFamily="34" charset="0"/>
              <a:buNone/>
            </a:pP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82</a:t>
            </a:fld>
            <a:endParaRPr lang="en-US" dirty="0"/>
          </a:p>
        </p:txBody>
      </p:sp>
    </p:spTree>
    <p:extLst>
      <p:ext uri="{BB962C8B-B14F-4D97-AF65-F5344CB8AC3E}">
        <p14:creationId xmlns:p14="http://schemas.microsoft.com/office/powerpoint/2010/main" val="348391926"/>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07000"/>
              </a:lnSpc>
              <a:spcBef>
                <a:spcPts val="0"/>
              </a:spcBef>
              <a:spcAft>
                <a:spcPts val="0"/>
              </a:spcAft>
              <a:buFont typeface="Arial" panose="020B0604020202020204" pitchFamily="34" charset="0"/>
              <a:buChar char="•"/>
              <a:tabLst>
                <a:tab pos="228600" algn="l"/>
                <a:tab pos="457200" algn="l"/>
              </a:tabLst>
            </a:pPr>
            <a:r>
              <a:rPr lang="en-US" sz="1200" dirty="0">
                <a:effectLst/>
                <a:highlight>
                  <a:srgbClr val="FFFF00"/>
                </a:highlight>
                <a:latin typeface="Calibri" panose="020F0502020204030204" pitchFamily="34" charset="0"/>
                <a:ea typeface="Calibri" panose="020F0502020204030204" pitchFamily="34" charset="0"/>
                <a:cs typeface="Calibri" panose="020F0502020204030204" pitchFamily="34" charset="0"/>
              </a:rPr>
              <a:t>At the point in time of December 31, 2020, this county had the 2</a:t>
            </a:r>
            <a:r>
              <a:rPr lang="en-US" sz="1200" baseline="30000" dirty="0">
                <a:effectLst/>
                <a:highlight>
                  <a:srgbClr val="FFFF00"/>
                </a:highlight>
                <a:latin typeface="Calibri" panose="020F0502020204030204" pitchFamily="34" charset="0"/>
                <a:ea typeface="Calibri" panose="020F0502020204030204" pitchFamily="34" charset="0"/>
                <a:cs typeface="Calibri" panose="020F0502020204030204" pitchFamily="34" charset="0"/>
              </a:rPr>
              <a:t>nd</a:t>
            </a:r>
            <a:r>
              <a:rPr lang="en-US" sz="1200" dirty="0">
                <a:effectLst/>
                <a:highlight>
                  <a:srgbClr val="FFFF00"/>
                </a:highlight>
                <a:latin typeface="Calibri" panose="020F0502020204030204" pitchFamily="34" charset="0"/>
                <a:ea typeface="Calibri" panose="020F0502020204030204" pitchFamily="34" charset="0"/>
                <a:cs typeface="Calibri" panose="020F0502020204030204" pitchFamily="34" charset="0"/>
              </a:rPr>
              <a:t> lowest number of children served by CP&amp;P of NJ counties. (Note that county population size has not been accounted for in this indicator).</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Arial" panose="020B0604020202020204" pitchFamily="34" charset="0"/>
              <a:buChar char="•"/>
              <a:tabLst>
                <a:tab pos="228600" algn="l"/>
                <a:tab pos="457200" algn="l"/>
              </a:tabLst>
            </a:pPr>
            <a:r>
              <a:rPr lang="en-US" sz="1200" dirty="0">
                <a:effectLst/>
                <a:highlight>
                  <a:srgbClr val="FFFF00"/>
                </a:highlight>
                <a:latin typeface="Calibri" panose="020F0502020204030204" pitchFamily="34" charset="0"/>
                <a:ea typeface="Calibri" panose="020F0502020204030204" pitchFamily="34" charset="0"/>
                <a:cs typeface="Calibri" panose="020F0502020204030204" pitchFamily="34" charset="0"/>
              </a:rPr>
              <a:t>The number of children served (from workbook and the data table behind graph 14.1):</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0"/>
              </a:spcAft>
              <a:buFont typeface="Arial" panose="020B0604020202020204" pitchFamily="34" charset="0"/>
              <a:buChar char=""/>
              <a:tabLst>
                <a:tab pos="228600" algn="l"/>
                <a:tab pos="914400" algn="l"/>
              </a:tabLst>
            </a:pPr>
            <a:r>
              <a:rPr lang="en-US" sz="1200" dirty="0">
                <a:effectLst/>
                <a:highlight>
                  <a:srgbClr val="FFFF00"/>
                </a:highlight>
                <a:latin typeface="Calibri" panose="020F0502020204030204" pitchFamily="34" charset="0"/>
                <a:ea typeface="Calibri" panose="020F0502020204030204" pitchFamily="34" charset="0"/>
                <a:cs typeface="Calibri" panose="020F0502020204030204" pitchFamily="34" charset="0"/>
              </a:rPr>
              <a:t>In-home:  290</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0"/>
              </a:spcAft>
              <a:buFont typeface="Arial" panose="020B0604020202020204" pitchFamily="34" charset="0"/>
              <a:buChar char=""/>
              <a:tabLst>
                <a:tab pos="228600" algn="l"/>
                <a:tab pos="914400" algn="l"/>
              </a:tabLst>
            </a:pPr>
            <a:r>
              <a:rPr lang="en-US" sz="1200" dirty="0">
                <a:effectLst/>
                <a:highlight>
                  <a:srgbClr val="FFFF00"/>
                </a:highlight>
                <a:latin typeface="Calibri" panose="020F0502020204030204" pitchFamily="34" charset="0"/>
                <a:ea typeface="Calibri" panose="020F0502020204030204" pitchFamily="34" charset="0"/>
                <a:cs typeface="Calibri" panose="020F0502020204030204" pitchFamily="34" charset="0"/>
              </a:rPr>
              <a:t>Out-of-home placement: 34</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200" dirty="0">
                <a:effectLst/>
                <a:highlight>
                  <a:srgbClr val="FFFF00"/>
                </a:highlight>
                <a:latin typeface="Calibri" panose="020F0502020204030204" pitchFamily="34" charset="0"/>
                <a:ea typeface="Calibri" panose="020F0502020204030204" pitchFamily="34" charset="0"/>
                <a:cs typeface="Calibri" panose="020F0502020204030204" pitchFamily="34"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200" dirty="0">
                <a:effectLst/>
                <a:highlight>
                  <a:srgbClr val="FFFF00"/>
                </a:highlight>
                <a:latin typeface="Calibri" panose="020F0502020204030204" pitchFamily="34" charset="0"/>
                <a:ea typeface="Calibri" panose="020F0502020204030204" pitchFamily="34" charset="0"/>
                <a:cs typeface="Calibri" panose="020F0502020204030204" pitchFamily="34" charset="0"/>
              </a:rPr>
              <a:t>In NJ, the numbers of children served: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200" dirty="0">
                <a:effectLst/>
                <a:highlight>
                  <a:srgbClr val="FFFF00"/>
                </a:highlight>
                <a:latin typeface="Calibri" panose="020F0502020204030204" pitchFamily="34" charset="0"/>
                <a:ea typeface="Calibri" panose="020F0502020204030204" pitchFamily="34" charset="0"/>
                <a:cs typeface="Calibri" panose="020F0502020204030204" pitchFamily="34" charset="0"/>
              </a:rPr>
              <a:t>27,332 (in-home); 3,717 (out-of-home placement); 31,049 (total)</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200" dirty="0">
                <a:effectLst/>
                <a:highlight>
                  <a:srgbClr val="FFFF00"/>
                </a:highlight>
                <a:latin typeface="Calibri" panose="020F0502020204030204" pitchFamily="34" charset="0"/>
                <a:ea typeface="Calibri" panose="020F0502020204030204" pitchFamily="34" charset="0"/>
                <a:cs typeface="Calibri" panose="020F0502020204030204" pitchFamily="34"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200" b="1" dirty="0">
                <a:effectLst/>
                <a:highlight>
                  <a:srgbClr val="FFFF00"/>
                </a:highlight>
                <a:latin typeface="Calibri" panose="020F0502020204030204" pitchFamily="34" charset="0"/>
                <a:ea typeface="Calibri" panose="020F0502020204030204" pitchFamily="34" charset="0"/>
                <a:cs typeface="Calibri" panose="020F0502020204030204" pitchFamily="34" charset="0"/>
              </a:rPr>
              <a:t>Note</a:t>
            </a:r>
            <a:r>
              <a:rPr lang="en-US" sz="1200" dirty="0">
                <a:effectLst/>
                <a:highlight>
                  <a:srgbClr val="FFFF00"/>
                </a:highlight>
                <a:latin typeface="Calibri" panose="020F0502020204030204" pitchFamily="34" charset="0"/>
                <a:ea typeface="Calibri" panose="020F0502020204030204" pitchFamily="34" charset="0"/>
                <a:cs typeface="Calibri" panose="020F0502020204030204" pitchFamily="34" charset="0"/>
              </a:rPr>
              <a:t>: As this data is from a single point-in-time (last day of the 2020 calendar year) the number of children served in total across the full year by CP&amp;P would be higher.</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84</a:t>
            </a:fld>
            <a:endParaRPr lang="en-US" dirty="0"/>
          </a:p>
        </p:txBody>
      </p:sp>
    </p:spTree>
    <p:extLst>
      <p:ext uri="{BB962C8B-B14F-4D97-AF65-F5344CB8AC3E}">
        <p14:creationId xmlns:p14="http://schemas.microsoft.com/office/powerpoint/2010/main" val="726821244"/>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At the point in time of December 31 each year, the number of children in CP&amp;P out-of-home placements was lower in 2020 as compared to previous years.</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a:t>
            </a:r>
            <a:r>
              <a:rPr lang="en-US" sz="1200" kern="1200" dirty="0">
                <a:solidFill>
                  <a:schemeClr val="tx1"/>
                </a:solidFill>
                <a:effectLst/>
                <a:latin typeface="+mn-lt"/>
                <a:ea typeface="+mn-ea"/>
                <a:cs typeface="+mn-cs"/>
              </a:rPr>
              <a:t>: As this data is from a single point-in-time (last day of the 2020 calendar year) the number of children served in total across the full year by CP&amp;P would be higher.</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85</a:t>
            </a:fld>
            <a:endParaRPr lang="en-US" dirty="0"/>
          </a:p>
        </p:txBody>
      </p:sp>
    </p:spTree>
    <p:extLst>
      <p:ext uri="{BB962C8B-B14F-4D97-AF65-F5344CB8AC3E}">
        <p14:creationId xmlns:p14="http://schemas.microsoft.com/office/powerpoint/2010/main" val="3359455895"/>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Without accounting for population size, this county has the 4</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lowest number of grandparents responsible for their own grandchildren, of the NJ counties. </a:t>
            </a:r>
          </a:p>
        </p:txBody>
      </p:sp>
      <p:sp>
        <p:nvSpPr>
          <p:cNvPr id="4" name="Slide Number Placeholder 3"/>
          <p:cNvSpPr>
            <a:spLocks noGrp="1"/>
          </p:cNvSpPr>
          <p:nvPr>
            <p:ph type="sldNum" sz="quarter" idx="5"/>
          </p:nvPr>
        </p:nvSpPr>
        <p:spPr/>
        <p:txBody>
          <a:bodyPr/>
          <a:lstStyle/>
          <a:p>
            <a:fld id="{2D8348A3-7091-4FB3-AE37-CB43F4A5F199}" type="slidenum">
              <a:rPr lang="en-US" smtClean="0"/>
              <a:t>86</a:t>
            </a:fld>
            <a:endParaRPr lang="en-US" dirty="0"/>
          </a:p>
        </p:txBody>
      </p:sp>
    </p:spTree>
    <p:extLst>
      <p:ext uri="{BB962C8B-B14F-4D97-AF65-F5344CB8AC3E}">
        <p14:creationId xmlns:p14="http://schemas.microsoft.com/office/powerpoint/2010/main" val="4283324146"/>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These lists of supports were identified by searching for providers who work with residents of this county. Many supports are available state-wide.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Did not include individual counselors. Is not an exhaustive list.</a:t>
            </a:r>
          </a:p>
          <a:p>
            <a:pPr marL="171450" lvl="0" indent="-171450">
              <a:buFont typeface="Arial" panose="020B0604020202020204" pitchFamily="34" charset="0"/>
              <a:buChar char="•"/>
            </a:pPr>
            <a:endParaRPr lang="en-US" sz="1200"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14.4. Multiple sources identified: </a:t>
            </a:r>
            <a:r>
              <a:rPr lang="en-US" sz="1200" kern="1200" dirty="0">
                <a:solidFill>
                  <a:schemeClr val="tx1"/>
                </a:solidFill>
                <a:effectLst/>
                <a:latin typeface="+mn-lt"/>
                <a:ea typeface="+mn-ea"/>
                <a:cs typeface="+mn-cs"/>
              </a:rPr>
              <a:t> </a:t>
            </a:r>
          </a:p>
          <a:p>
            <a:pPr defTabSz="904046">
              <a:defRPr/>
            </a:pPr>
            <a:r>
              <a:rPr lang="en-US" b="1" dirty="0"/>
              <a:t>Sources include:</a:t>
            </a:r>
          </a:p>
          <a:p>
            <a:pPr marL="0" marR="0">
              <a:lnSpc>
                <a:spcPct val="107000"/>
              </a:lnSpc>
              <a:spcBef>
                <a:spcPts val="0"/>
              </a:spcBef>
              <a:spcAft>
                <a:spcPts val="800"/>
              </a:spcAft>
            </a:pPr>
            <a:r>
              <a:rPr lang="en-US"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rPr>
              <a:t>www.morrissussexresourcenet.org/</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4"/>
              </a:rPr>
              <a:t>https://www.casamsc.org/</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5"/>
              </a:rPr>
              <a:t>https://norwescap.org/</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6"/>
              </a:rPr>
              <a:t>https://ascfamily.org/</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7"/>
              </a:rPr>
              <a:t>https://centerforprevention.org/</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8"/>
              </a:rPr>
              <a:t>http://ginnieshouse.org/</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9"/>
              </a:rPr>
              <a:t>https://www.sussexcountyfamilysuccesscenter.org/</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10"/>
              </a:rPr>
              <a:t>https://www.projectselfsufficiency.org/</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87</a:t>
            </a:fld>
            <a:endParaRPr lang="en-US" dirty="0"/>
          </a:p>
        </p:txBody>
      </p:sp>
    </p:spTree>
    <p:extLst>
      <p:ext uri="{BB962C8B-B14F-4D97-AF65-F5344CB8AC3E}">
        <p14:creationId xmlns:p14="http://schemas.microsoft.com/office/powerpoint/2010/main" val="24511396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Over the last 5 years for which we have Census data, this county’s proportion of Hispanic/Latino residents has increased slightly, and proportion of White residents has fluctuated slightly. Other ethnic/racial groups appear fairly steady. </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12</a:t>
            </a:fld>
            <a:endParaRPr lang="en-US" dirty="0"/>
          </a:p>
        </p:txBody>
      </p:sp>
    </p:spTree>
    <p:extLst>
      <p:ext uri="{BB962C8B-B14F-4D97-AF65-F5344CB8AC3E}">
        <p14:creationId xmlns:p14="http://schemas.microsoft.com/office/powerpoint/2010/main" val="3271993363"/>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The rate (per 1,000 households) of same sex couples in this county is not available. </a:t>
            </a:r>
          </a:p>
        </p:txBody>
      </p:sp>
      <p:sp>
        <p:nvSpPr>
          <p:cNvPr id="4" name="Slide Number Placeholder 3"/>
          <p:cNvSpPr>
            <a:spLocks noGrp="1"/>
          </p:cNvSpPr>
          <p:nvPr>
            <p:ph type="sldNum" sz="quarter" idx="10"/>
          </p:nvPr>
        </p:nvSpPr>
        <p:spPr/>
        <p:txBody>
          <a:bodyPr/>
          <a:lstStyle/>
          <a:p>
            <a:fld id="{2D8348A3-7091-4FB3-AE37-CB43F4A5F199}" type="slidenum">
              <a:rPr lang="en-US" smtClean="0"/>
              <a:t>89</a:t>
            </a:fld>
            <a:endParaRPr lang="en-US" dirty="0"/>
          </a:p>
        </p:txBody>
      </p:sp>
    </p:spTree>
    <p:extLst>
      <p:ext uri="{BB962C8B-B14F-4D97-AF65-F5344CB8AC3E}">
        <p14:creationId xmlns:p14="http://schemas.microsoft.com/office/powerpoint/2010/main" val="1615446421"/>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These lists of supports were identified by searching for providers who work with residents of this county. Many supports are available state-wide.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Did not include individual counselors. Is not an exhaustive list.</a:t>
            </a:r>
          </a:p>
          <a:p>
            <a:r>
              <a:rPr lang="en-US" sz="1200" kern="1200" dirty="0">
                <a:solidFill>
                  <a:schemeClr val="tx1"/>
                </a:solidFill>
                <a:effectLst/>
                <a:latin typeface="+mn-lt"/>
                <a:ea typeface="+mn-ea"/>
                <a:cs typeface="+mn-cs"/>
              </a:rPr>
              <a:t> </a:t>
            </a:r>
          </a:p>
          <a:p>
            <a:r>
              <a:rPr lang="en-US" b="1" dirty="0"/>
              <a:t>Sources include:</a:t>
            </a:r>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15.2. </a:t>
            </a:r>
            <a:r>
              <a:rPr lang="en-US" sz="1200" u="sng" kern="1200" dirty="0">
                <a:solidFill>
                  <a:schemeClr val="tx1"/>
                </a:solidFill>
                <a:effectLst/>
                <a:latin typeface="+mn-lt"/>
                <a:ea typeface="+mn-ea"/>
                <a:cs typeface="+mn-cs"/>
              </a:rPr>
              <a:t>https://www.probononj.org/ProviderDirectory.aspx</a:t>
            </a:r>
            <a:endParaRPr lang="en-US" sz="1200" kern="1200" dirty="0">
              <a:solidFill>
                <a:schemeClr val="tx1"/>
              </a:solidFill>
              <a:effectLst/>
              <a:latin typeface="+mn-lt"/>
              <a:ea typeface="+mn-ea"/>
              <a:cs typeface="+mn-cs"/>
            </a:endParaRPr>
          </a:p>
          <a:p>
            <a:pPr defTabSz="904046">
              <a:defRPr/>
            </a:pPr>
            <a:endParaRPr lang="en-US" dirty="0"/>
          </a:p>
        </p:txBody>
      </p:sp>
      <p:sp>
        <p:nvSpPr>
          <p:cNvPr id="4" name="Slide Number Placeholder 3"/>
          <p:cNvSpPr>
            <a:spLocks noGrp="1"/>
          </p:cNvSpPr>
          <p:nvPr>
            <p:ph type="sldNum" sz="quarter" idx="5"/>
          </p:nvPr>
        </p:nvSpPr>
        <p:spPr/>
        <p:txBody>
          <a:bodyPr/>
          <a:lstStyle/>
          <a:p>
            <a:fld id="{2D8348A3-7091-4FB3-AE37-CB43F4A5F199}" type="slidenum">
              <a:rPr lang="en-US" smtClean="0"/>
              <a:t>90</a:t>
            </a:fld>
            <a:endParaRPr lang="en-US" dirty="0"/>
          </a:p>
        </p:txBody>
      </p:sp>
    </p:spTree>
    <p:extLst>
      <p:ext uri="{BB962C8B-B14F-4D97-AF65-F5344CB8AC3E}">
        <p14:creationId xmlns:p14="http://schemas.microsoft.com/office/powerpoint/2010/main" val="2593036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This county has the 7</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lowest index of Black/White residential segregation of the NJ counties. </a:t>
            </a:r>
          </a:p>
          <a:p>
            <a:pPr marL="285750" indent="-285750">
              <a:buFont typeface="Arial" panose="020B0604020202020204" pitchFamily="34" charset="0"/>
              <a:buChar char="•"/>
            </a:pPr>
            <a:r>
              <a:rPr lang="en-US" sz="1800" kern="1200" dirty="0">
                <a:effectLst/>
                <a:highlight>
                  <a:srgbClr val="FFFF00"/>
                </a:highlight>
                <a:latin typeface="Calibri" panose="020F0502020204030204" pitchFamily="34" charset="0"/>
                <a:ea typeface="Calibri" panose="020F0502020204030204" pitchFamily="34" charset="0"/>
              </a:rPr>
              <a:t>The Black/White residential segregation index in this county tended to increase over time.</a:t>
            </a:r>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13</a:t>
            </a:fld>
            <a:endParaRPr lang="en-US" dirty="0"/>
          </a:p>
        </p:txBody>
      </p:sp>
    </p:spTree>
    <p:extLst>
      <p:ext uri="{BB962C8B-B14F-4D97-AF65-F5344CB8AC3E}">
        <p14:creationId xmlns:p14="http://schemas.microsoft.com/office/powerpoint/2010/main" val="36613883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percentage of foreign-born residents is below the state average.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percentage of foreign-born residents has tended to vary slightly over time. </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14</a:t>
            </a:fld>
            <a:endParaRPr lang="en-US" dirty="0"/>
          </a:p>
        </p:txBody>
      </p:sp>
    </p:spTree>
    <p:extLst>
      <p:ext uri="{BB962C8B-B14F-4D97-AF65-F5344CB8AC3E}">
        <p14:creationId xmlns:p14="http://schemas.microsoft.com/office/powerpoint/2010/main" val="24955552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jpe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jpeg"/><Relationship Id="rId1" Type="http://schemas.openxmlformats.org/officeDocument/2006/relationships/slideMaster" Target="../slideMasters/slideMaster2.xml"/><Relationship Id="rId5" Type="http://schemas.openxmlformats.org/officeDocument/2006/relationships/image" Target="../media/image9.png"/><Relationship Id="rId4" Type="http://schemas.openxmlformats.org/officeDocument/2006/relationships/image" Target="../media/image8.jpe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jpeg"/><Relationship Id="rId1" Type="http://schemas.openxmlformats.org/officeDocument/2006/relationships/slideMaster" Target="../slideMasters/slideMaster2.xml"/><Relationship Id="rId4" Type="http://schemas.openxmlformats.org/officeDocument/2006/relationships/image" Target="../media/image9.pn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1.jpeg"/><Relationship Id="rId1" Type="http://schemas.openxmlformats.org/officeDocument/2006/relationships/slideMaster" Target="../slideMasters/slideMaster2.xml"/><Relationship Id="rId4" Type="http://schemas.openxmlformats.org/officeDocument/2006/relationships/image" Target="../media/image9.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1.jpeg"/><Relationship Id="rId1" Type="http://schemas.openxmlformats.org/officeDocument/2006/relationships/slideMaster" Target="../slideMasters/slideMaster2.xml"/><Relationship Id="rId5" Type="http://schemas.openxmlformats.org/officeDocument/2006/relationships/image" Target="../media/image9.png"/><Relationship Id="rId4" Type="http://schemas.openxmlformats.org/officeDocument/2006/relationships/image" Target="../media/image12.jpe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3.png"/><Relationship Id="rId1" Type="http://schemas.openxmlformats.org/officeDocument/2006/relationships/slideMaster" Target="../slideMasters/slideMaster2.xml"/><Relationship Id="rId4" Type="http://schemas.openxmlformats.org/officeDocument/2006/relationships/image" Target="../media/image9.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4.jpeg"/><Relationship Id="rId1" Type="http://schemas.openxmlformats.org/officeDocument/2006/relationships/slideMaster" Target="../slideMasters/slideMaster2.xml"/><Relationship Id="rId4" Type="http://schemas.openxmlformats.org/officeDocument/2006/relationships/image" Target="../media/image9.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5.jpeg"/><Relationship Id="rId1" Type="http://schemas.openxmlformats.org/officeDocument/2006/relationships/slideMaster" Target="../slideMasters/slideMaster2.xml"/><Relationship Id="rId4" Type="http://schemas.openxmlformats.org/officeDocument/2006/relationships/image" Target="../media/image9.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6.jpeg"/><Relationship Id="rId1" Type="http://schemas.openxmlformats.org/officeDocument/2006/relationships/slideMaster" Target="../slideMasters/slideMaster2.xml"/><Relationship Id="rId4" Type="http://schemas.openxmlformats.org/officeDocument/2006/relationships/image" Target="../media/image9.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7.jpeg"/><Relationship Id="rId1" Type="http://schemas.openxmlformats.org/officeDocument/2006/relationships/slideMaster" Target="../slideMasters/slideMaster2.xml"/><Relationship Id="rId4" Type="http://schemas.openxmlformats.org/officeDocument/2006/relationships/image" Target="../media/image9.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8.jpeg"/><Relationship Id="rId1" Type="http://schemas.openxmlformats.org/officeDocument/2006/relationships/slideMaster" Target="../slideMasters/slideMaster2.xml"/><Relationship Id="rId4" Type="http://schemas.openxmlformats.org/officeDocument/2006/relationships/image" Target="../media/image9.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9.jpeg"/><Relationship Id="rId1" Type="http://schemas.openxmlformats.org/officeDocument/2006/relationships/slideMaster" Target="../slideMasters/slideMaster2.xml"/><Relationship Id="rId4" Type="http://schemas.openxmlformats.org/officeDocument/2006/relationships/image" Target="../media/image9.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0.jpeg"/><Relationship Id="rId1" Type="http://schemas.openxmlformats.org/officeDocument/2006/relationships/slideMaster" Target="../slideMasters/slideMaster2.xml"/><Relationship Id="rId4" Type="http://schemas.openxmlformats.org/officeDocument/2006/relationships/image" Target="../media/image9.png"/></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4" name="TextBox 3">
            <a:extLst>
              <a:ext uri="{FF2B5EF4-FFF2-40B4-BE49-F238E27FC236}">
                <a16:creationId xmlns:a16="http://schemas.microsoft.com/office/drawing/2014/main" id="{4FC3502E-998F-4187-BA0A-B415E6C52E45}"/>
              </a:ext>
            </a:extLst>
          </p:cNvPr>
          <p:cNvSpPr txBox="1"/>
          <p:nvPr userDrawn="1"/>
        </p:nvSpPr>
        <p:spPr>
          <a:xfrm>
            <a:off x="-165100" y="4800600"/>
            <a:ext cx="3454400" cy="984885"/>
          </a:xfrm>
          <a:prstGeom prst="rect">
            <a:avLst/>
          </a:prstGeom>
          <a:noFill/>
        </p:spPr>
        <p:txBody>
          <a:bodyPr wrap="square" rtlCol="0">
            <a:spAutoFit/>
          </a:bodyPr>
          <a:lstStyle/>
          <a:p>
            <a:pPr algn="ctr"/>
            <a:r>
              <a:rPr lang="en-US" sz="3400" b="0" dirty="0">
                <a:solidFill>
                  <a:schemeClr val="bg1"/>
                </a:solidFill>
                <a:latin typeface="Franklin Gothic Demi" panose="020B0703020102020204" pitchFamily="34" charset="0"/>
              </a:rPr>
              <a:t>Sussex County</a:t>
            </a:r>
          </a:p>
          <a:p>
            <a:pPr algn="ctr"/>
            <a:r>
              <a:rPr lang="en-US" sz="2400" b="0" dirty="0">
                <a:solidFill>
                  <a:schemeClr val="bg1"/>
                </a:solidFill>
                <a:latin typeface="Franklin Gothic Demi" panose="020B0703020102020204" pitchFamily="34" charset="0"/>
              </a:rPr>
              <a:t>New Jersey</a:t>
            </a:r>
          </a:p>
        </p:txBody>
      </p:sp>
    </p:spTree>
    <p:extLst>
      <p:ext uri="{BB962C8B-B14F-4D97-AF65-F5344CB8AC3E}">
        <p14:creationId xmlns:p14="http://schemas.microsoft.com/office/powerpoint/2010/main" val="297001868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7" name="TextBox 14">
            <a:extLst>
              <a:ext uri="{FF2B5EF4-FFF2-40B4-BE49-F238E27FC236}">
                <a16:creationId xmlns:a16="http://schemas.microsoft.com/office/drawing/2014/main" id="{DE03696D-36C4-4A60-8C05-A2CC743797E5}"/>
              </a:ext>
            </a:extLst>
          </p:cNvPr>
          <p:cNvSpPr txBox="1"/>
          <p:nvPr userDrawn="1"/>
        </p:nvSpPr>
        <p:spPr>
          <a:xfrm>
            <a:off x="705609" y="323444"/>
            <a:ext cx="914400"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latin typeface="Franklin Gothic Medium Cond" panose="020B0606030402020204" pitchFamily="34" charset="0"/>
              </a:rPr>
              <a:t>Sussex</a:t>
            </a:r>
          </a:p>
          <a:p>
            <a:r>
              <a:rPr lang="en-US" dirty="0">
                <a:latin typeface="Franklin Gothic Medium Cond" panose="020B0606030402020204" pitchFamily="34" charset="0"/>
              </a:rPr>
              <a:t>County</a:t>
            </a:r>
          </a:p>
        </p:txBody>
      </p:sp>
      <p:pic>
        <p:nvPicPr>
          <p:cNvPr id="8" name="Picture 2" descr="Map of New Jersey highlighting Sussex County">
            <a:extLst>
              <a:ext uri="{FF2B5EF4-FFF2-40B4-BE49-F238E27FC236}">
                <a16:creationId xmlns:a16="http://schemas.microsoft.com/office/drawing/2014/main" id="{CD6573D9-85A5-44D6-B82E-A87ADB1C2963}"/>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04353" y="23213"/>
            <a:ext cx="501256" cy="9493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9365796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7" name="Rectangle 6">
            <a:extLst>
              <a:ext uri="{FF2B5EF4-FFF2-40B4-BE49-F238E27FC236}">
                <a16:creationId xmlns:a16="http://schemas.microsoft.com/office/drawing/2014/main" id="{907F832F-DBC0-4F1C-9100-237B0BE509F8}"/>
              </a:ext>
            </a:extLst>
          </p:cNvPr>
          <p:cNvSpPr/>
          <p:nvPr userDrawn="1"/>
        </p:nvSpPr>
        <p:spPr>
          <a:xfrm>
            <a:off x="8001000" y="640080"/>
            <a:ext cx="3886200" cy="5577840"/>
          </a:xfrm>
          <a:prstGeom prst="rect">
            <a:avLst/>
          </a:prstGeom>
        </p:spPr>
        <p:txBody>
          <a:bodyPr wrap="square">
            <a:noAutofit/>
          </a:bodyPr>
          <a:lstStyle/>
          <a:p>
            <a:endParaRPr lang="en-US" sz="1400" dirty="0">
              <a:latin typeface="Franklin Gothic Medium" panose="020B0603020102020204" pitchFamily="34" charset="0"/>
            </a:endParaRPr>
          </a:p>
        </p:txBody>
      </p:sp>
      <p:sp>
        <p:nvSpPr>
          <p:cNvPr id="8" name="TextBox 7">
            <a:extLst>
              <a:ext uri="{FF2B5EF4-FFF2-40B4-BE49-F238E27FC236}">
                <a16:creationId xmlns:a16="http://schemas.microsoft.com/office/drawing/2014/main" id="{BAB4CE7F-09EF-441C-952D-B65CB5883507}"/>
              </a:ext>
            </a:extLst>
          </p:cNvPr>
          <p:cNvSpPr txBox="1"/>
          <p:nvPr userDrawn="1"/>
        </p:nvSpPr>
        <p:spPr>
          <a:xfrm>
            <a:off x="152400" y="2590800"/>
            <a:ext cx="2819400" cy="1077218"/>
          </a:xfrm>
          <a:prstGeom prst="rect">
            <a:avLst/>
          </a:prstGeom>
          <a:noFill/>
        </p:spPr>
        <p:txBody>
          <a:bodyPr wrap="square" rtlCol="0">
            <a:spAutoFit/>
          </a:bodyPr>
          <a:lstStyle/>
          <a:p>
            <a:pPr algn="ctr"/>
            <a:r>
              <a:rPr lang="en-US" sz="4000" dirty="0">
                <a:solidFill>
                  <a:schemeClr val="bg1"/>
                </a:solidFill>
                <a:latin typeface="Franklin Gothic Demi" panose="020B0703020102020204" pitchFamily="34" charset="0"/>
              </a:rPr>
              <a:t>Resources</a:t>
            </a:r>
          </a:p>
          <a:p>
            <a:pPr algn="ctr"/>
            <a:endParaRPr lang="en-US" sz="2400" dirty="0">
              <a:solidFill>
                <a:schemeClr val="bg1"/>
              </a:solidFill>
              <a:latin typeface="Franklin Gothic Demi" panose="020B0703020102020204" pitchFamily="34" charset="0"/>
            </a:endParaRPr>
          </a:p>
        </p:txBody>
      </p:sp>
      <p:sp>
        <p:nvSpPr>
          <p:cNvPr id="11" name="TextBox 14">
            <a:extLst>
              <a:ext uri="{FF2B5EF4-FFF2-40B4-BE49-F238E27FC236}">
                <a16:creationId xmlns:a16="http://schemas.microsoft.com/office/drawing/2014/main" id="{C9E8E682-FFB6-48AC-B3EE-A9707E134C71}"/>
              </a:ext>
            </a:extLst>
          </p:cNvPr>
          <p:cNvSpPr txBox="1"/>
          <p:nvPr userDrawn="1"/>
        </p:nvSpPr>
        <p:spPr>
          <a:xfrm>
            <a:off x="705609" y="323444"/>
            <a:ext cx="914400"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latin typeface="Franklin Gothic Medium Cond" panose="020B0606030402020204" pitchFamily="34" charset="0"/>
              </a:rPr>
              <a:t>Sussex</a:t>
            </a:r>
          </a:p>
          <a:p>
            <a:r>
              <a:rPr lang="en-US" dirty="0">
                <a:latin typeface="Franklin Gothic Medium Cond" panose="020B0606030402020204" pitchFamily="34" charset="0"/>
              </a:rPr>
              <a:t>County</a:t>
            </a:r>
          </a:p>
        </p:txBody>
      </p:sp>
      <p:pic>
        <p:nvPicPr>
          <p:cNvPr id="12" name="Picture 2" descr="Map of New Jersey highlighting Sussex County">
            <a:extLst>
              <a:ext uri="{FF2B5EF4-FFF2-40B4-BE49-F238E27FC236}">
                <a16:creationId xmlns:a16="http://schemas.microsoft.com/office/drawing/2014/main" id="{BD05E291-AF1E-43FB-BC1A-E216CD640A77}"/>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04353" y="23213"/>
            <a:ext cx="501256" cy="9493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2820371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4" name="Picture 3">
            <a:extLst>
              <a:ext uri="{FF2B5EF4-FFF2-40B4-BE49-F238E27FC236}">
                <a16:creationId xmlns:a16="http://schemas.microsoft.com/office/drawing/2014/main" id="{66F5C736-7B9D-4255-9FEB-812A5C0ED28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pic>
        <p:nvPicPr>
          <p:cNvPr id="5" name="Picture 4">
            <a:extLst>
              <a:ext uri="{FF2B5EF4-FFF2-40B4-BE49-F238E27FC236}">
                <a16:creationId xmlns:a16="http://schemas.microsoft.com/office/drawing/2014/main" id="{E4ED2AF9-EB43-481C-A4B7-8CF909541BDA}"/>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81000" y="762000"/>
            <a:ext cx="4724400" cy="1853345"/>
          </a:xfrm>
          <a:prstGeom prst="roundRect">
            <a:avLst>
              <a:gd name="adj" fmla="val 4167"/>
            </a:avLst>
          </a:prstGeom>
          <a:solidFill>
            <a:srgbClr val="FFFFFF"/>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6" name="TextBox 5">
            <a:extLst>
              <a:ext uri="{FF2B5EF4-FFF2-40B4-BE49-F238E27FC236}">
                <a16:creationId xmlns:a16="http://schemas.microsoft.com/office/drawing/2014/main" id="{8A96A795-3F03-460A-B082-A81FDABD525D}"/>
              </a:ext>
            </a:extLst>
          </p:cNvPr>
          <p:cNvSpPr txBox="1"/>
          <p:nvPr userDrawn="1"/>
        </p:nvSpPr>
        <p:spPr>
          <a:xfrm>
            <a:off x="2023356" y="1334729"/>
            <a:ext cx="2903598" cy="707886"/>
          </a:xfrm>
          <a:prstGeom prst="rect">
            <a:avLst/>
          </a:prstGeom>
          <a:noFill/>
        </p:spPr>
        <p:txBody>
          <a:bodyPr wrap="square" rtlCol="0">
            <a:spAutoFit/>
          </a:bodyPr>
          <a:lstStyle/>
          <a:p>
            <a:r>
              <a:rPr lang="en-US" sz="4000" b="1" dirty="0">
                <a:latin typeface="Franklin Gothic Medium Cond" panose="020B0606030402020204" pitchFamily="34" charset="0"/>
              </a:rPr>
              <a:t>Demographics</a:t>
            </a:r>
          </a:p>
        </p:txBody>
      </p:sp>
      <p:pic>
        <p:nvPicPr>
          <p:cNvPr id="8" name="Picture 2" descr="Map of New Jersey highlighting Sussex County">
            <a:extLst>
              <a:ext uri="{FF2B5EF4-FFF2-40B4-BE49-F238E27FC236}">
                <a16:creationId xmlns:a16="http://schemas.microsoft.com/office/drawing/2014/main" id="{682D28F7-3665-4EAA-9983-2A154F398016}"/>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760653" y="852465"/>
            <a:ext cx="883050" cy="16724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7924465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4DFEB5E9-D863-4DBD-A441-5AC2C6F3E5F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6571"/>
          </a:xfrm>
          <a:prstGeom prst="rect">
            <a:avLst/>
          </a:prstGeom>
        </p:spPr>
      </p:pic>
      <p:pic>
        <p:nvPicPr>
          <p:cNvPr id="6" name="Picture 5">
            <a:extLst>
              <a:ext uri="{FF2B5EF4-FFF2-40B4-BE49-F238E27FC236}">
                <a16:creationId xmlns:a16="http://schemas.microsoft.com/office/drawing/2014/main" id="{096FD732-0D57-4579-8587-1B79102606D9}"/>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010400" y="4267200"/>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7" name="TextBox 6">
            <a:extLst>
              <a:ext uri="{FF2B5EF4-FFF2-40B4-BE49-F238E27FC236}">
                <a16:creationId xmlns:a16="http://schemas.microsoft.com/office/drawing/2014/main" id="{23C5A339-472B-49F0-8F52-53CE7CD69210}"/>
              </a:ext>
            </a:extLst>
          </p:cNvPr>
          <p:cNvSpPr txBox="1"/>
          <p:nvPr userDrawn="1"/>
        </p:nvSpPr>
        <p:spPr>
          <a:xfrm>
            <a:off x="8686800" y="4741430"/>
            <a:ext cx="2903598" cy="830997"/>
          </a:xfrm>
          <a:prstGeom prst="rect">
            <a:avLst/>
          </a:prstGeom>
          <a:noFill/>
        </p:spPr>
        <p:txBody>
          <a:bodyPr wrap="square" rtlCol="0">
            <a:spAutoFit/>
          </a:bodyPr>
          <a:lstStyle/>
          <a:p>
            <a:r>
              <a:rPr lang="en-US" sz="4800" b="1" dirty="0">
                <a:latin typeface="Franklin Gothic Medium Cond" panose="020B0606030402020204" pitchFamily="34" charset="0"/>
              </a:rPr>
              <a:t>Economics</a:t>
            </a:r>
          </a:p>
        </p:txBody>
      </p:sp>
      <p:pic>
        <p:nvPicPr>
          <p:cNvPr id="10" name="Picture 2" descr="Map of New Jersey highlighting Sussex County">
            <a:extLst>
              <a:ext uri="{FF2B5EF4-FFF2-40B4-BE49-F238E27FC236}">
                <a16:creationId xmlns:a16="http://schemas.microsoft.com/office/drawing/2014/main" id="{1DE46212-35E8-47A2-9E68-586B441261D4}"/>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7407075" y="4320721"/>
            <a:ext cx="883050" cy="16724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9513184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4" name="Picture 3">
            <a:extLst>
              <a:ext uri="{FF2B5EF4-FFF2-40B4-BE49-F238E27FC236}">
                <a16:creationId xmlns:a16="http://schemas.microsoft.com/office/drawing/2014/main" id="{4DFEB5E9-D863-4DBD-A441-5AC2C6F3E5F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6571"/>
          </a:xfrm>
          <a:prstGeom prst="rect">
            <a:avLst/>
          </a:prstGeom>
        </p:spPr>
      </p:pic>
      <p:grpSp>
        <p:nvGrpSpPr>
          <p:cNvPr id="5" name="Group 4">
            <a:extLst>
              <a:ext uri="{FF2B5EF4-FFF2-40B4-BE49-F238E27FC236}">
                <a16:creationId xmlns:a16="http://schemas.microsoft.com/office/drawing/2014/main" id="{1BCAB8D9-F799-4AEF-B933-AE1AD8F92648}"/>
              </a:ext>
            </a:extLst>
          </p:cNvPr>
          <p:cNvGrpSpPr/>
          <p:nvPr userDrawn="1"/>
        </p:nvGrpSpPr>
        <p:grpSpPr>
          <a:xfrm>
            <a:off x="609600" y="304800"/>
            <a:ext cx="4731099" cy="1853345"/>
            <a:chOff x="493293" y="804872"/>
            <a:chExt cx="4731099" cy="1853345"/>
          </a:xfrm>
        </p:grpSpPr>
        <p:pic>
          <p:nvPicPr>
            <p:cNvPr id="6" name="Picture 5">
              <a:extLst>
                <a:ext uri="{FF2B5EF4-FFF2-40B4-BE49-F238E27FC236}">
                  <a16:creationId xmlns:a16="http://schemas.microsoft.com/office/drawing/2014/main" id="{FBD6BB86-332A-4B62-8B32-15D760BE5F9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93293" y="804872"/>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9" name="TextBox 8">
              <a:extLst>
                <a:ext uri="{FF2B5EF4-FFF2-40B4-BE49-F238E27FC236}">
                  <a16:creationId xmlns:a16="http://schemas.microsoft.com/office/drawing/2014/main" id="{730F6C09-9FE9-4F9C-975D-75B41ED275CB}"/>
                </a:ext>
              </a:extLst>
            </p:cNvPr>
            <p:cNvSpPr txBox="1"/>
            <p:nvPr/>
          </p:nvSpPr>
          <p:spPr>
            <a:xfrm>
              <a:off x="2176392" y="881833"/>
              <a:ext cx="3048000" cy="769441"/>
            </a:xfrm>
            <a:prstGeom prst="rect">
              <a:avLst/>
            </a:prstGeom>
            <a:noFill/>
          </p:spPr>
          <p:txBody>
            <a:bodyPr wrap="square" rtlCol="0">
              <a:spAutoFit/>
            </a:bodyPr>
            <a:lstStyle/>
            <a:p>
              <a:r>
                <a:rPr lang="en-US" sz="4400" b="1" dirty="0">
                  <a:latin typeface="Franklin Gothic Medium Cond" panose="020B0606030402020204" pitchFamily="34" charset="0"/>
                </a:rPr>
                <a:t>Cost of Living</a:t>
              </a:r>
            </a:p>
          </p:txBody>
        </p:sp>
      </p:grpSp>
      <p:pic>
        <p:nvPicPr>
          <p:cNvPr id="8" name="Picture 2" descr="Map of New Jersey highlighting Sussex County">
            <a:extLst>
              <a:ext uri="{FF2B5EF4-FFF2-40B4-BE49-F238E27FC236}">
                <a16:creationId xmlns:a16="http://schemas.microsoft.com/office/drawing/2014/main" id="{6DB4AF7C-7339-47EA-9208-6118A4D29ABE}"/>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009625" y="395265"/>
            <a:ext cx="883050" cy="16724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3238994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2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4" name="Picture 3">
            <a:extLst>
              <a:ext uri="{FF2B5EF4-FFF2-40B4-BE49-F238E27FC236}">
                <a16:creationId xmlns:a16="http://schemas.microsoft.com/office/drawing/2014/main" id="{4DFEB5E9-D863-4DBD-A441-5AC2C6F3E5F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6571"/>
          </a:xfrm>
          <a:prstGeom prst="rect">
            <a:avLst/>
          </a:prstGeom>
        </p:spPr>
      </p:pic>
      <p:grpSp>
        <p:nvGrpSpPr>
          <p:cNvPr id="5" name="Group 4">
            <a:extLst>
              <a:ext uri="{FF2B5EF4-FFF2-40B4-BE49-F238E27FC236}">
                <a16:creationId xmlns:a16="http://schemas.microsoft.com/office/drawing/2014/main" id="{1BCAB8D9-F799-4AEF-B933-AE1AD8F92648}"/>
              </a:ext>
            </a:extLst>
          </p:cNvPr>
          <p:cNvGrpSpPr/>
          <p:nvPr userDrawn="1"/>
        </p:nvGrpSpPr>
        <p:grpSpPr>
          <a:xfrm>
            <a:off x="609600" y="304800"/>
            <a:ext cx="4731099" cy="1853345"/>
            <a:chOff x="493293" y="804872"/>
            <a:chExt cx="4731099" cy="1853345"/>
          </a:xfrm>
        </p:grpSpPr>
        <p:pic>
          <p:nvPicPr>
            <p:cNvPr id="6" name="Picture 5">
              <a:extLst>
                <a:ext uri="{FF2B5EF4-FFF2-40B4-BE49-F238E27FC236}">
                  <a16:creationId xmlns:a16="http://schemas.microsoft.com/office/drawing/2014/main" id="{FBD6BB86-332A-4B62-8B32-15D760BE5F9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93293" y="804872"/>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9" name="TextBox 8">
              <a:extLst>
                <a:ext uri="{FF2B5EF4-FFF2-40B4-BE49-F238E27FC236}">
                  <a16:creationId xmlns:a16="http://schemas.microsoft.com/office/drawing/2014/main" id="{730F6C09-9FE9-4F9C-975D-75B41ED275CB}"/>
                </a:ext>
              </a:extLst>
            </p:cNvPr>
            <p:cNvSpPr txBox="1"/>
            <p:nvPr/>
          </p:nvSpPr>
          <p:spPr>
            <a:xfrm>
              <a:off x="2176392" y="881833"/>
              <a:ext cx="3048000" cy="769441"/>
            </a:xfrm>
            <a:prstGeom prst="rect">
              <a:avLst/>
            </a:prstGeom>
            <a:noFill/>
          </p:spPr>
          <p:txBody>
            <a:bodyPr wrap="square" rtlCol="0">
              <a:spAutoFit/>
            </a:bodyPr>
            <a:lstStyle/>
            <a:p>
              <a:r>
                <a:rPr lang="en-US" sz="4400" b="1" dirty="0">
                  <a:latin typeface="Franklin Gothic Medium Cond" panose="020B0606030402020204" pitchFamily="34" charset="0"/>
                </a:rPr>
                <a:t>Income</a:t>
              </a:r>
            </a:p>
          </p:txBody>
        </p:sp>
      </p:grpSp>
      <p:pic>
        <p:nvPicPr>
          <p:cNvPr id="8" name="Picture 2" descr="Map of New Jersey highlighting Sussex County">
            <a:extLst>
              <a:ext uri="{FF2B5EF4-FFF2-40B4-BE49-F238E27FC236}">
                <a16:creationId xmlns:a16="http://schemas.microsoft.com/office/drawing/2014/main" id="{80435214-C940-42E7-A6A2-B5998F286533}"/>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009625" y="381761"/>
            <a:ext cx="883050" cy="16724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4237600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4" name="Picture 3">
            <a:extLst>
              <a:ext uri="{FF2B5EF4-FFF2-40B4-BE49-F238E27FC236}">
                <a16:creationId xmlns:a16="http://schemas.microsoft.com/office/drawing/2014/main" id="{10A454A9-238E-4A74-AD74-765825DCFBF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pic>
        <p:nvPicPr>
          <p:cNvPr id="5" name="Picture 4">
            <a:extLst>
              <a:ext uri="{FF2B5EF4-FFF2-40B4-BE49-F238E27FC236}">
                <a16:creationId xmlns:a16="http://schemas.microsoft.com/office/drawing/2014/main" id="{96A4FB32-C435-4263-9524-1BB0A1C84F06}"/>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733800" y="2502327"/>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6" name="TextBox 13">
            <a:extLst>
              <a:ext uri="{FF2B5EF4-FFF2-40B4-BE49-F238E27FC236}">
                <a16:creationId xmlns:a16="http://schemas.microsoft.com/office/drawing/2014/main" id="{3AF40970-FD84-481C-B0CF-4079892F9B0E}"/>
              </a:ext>
            </a:extLst>
          </p:cNvPr>
          <p:cNvSpPr txBox="1"/>
          <p:nvPr userDrawn="1"/>
        </p:nvSpPr>
        <p:spPr>
          <a:xfrm>
            <a:off x="5392560" y="2828834"/>
            <a:ext cx="2996282" cy="110799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6600" b="1" dirty="0">
                <a:latin typeface="Franklin Gothic Medium Cond" panose="020B0606030402020204" pitchFamily="34" charset="0"/>
              </a:rPr>
              <a:t>Housing</a:t>
            </a:r>
          </a:p>
        </p:txBody>
      </p:sp>
      <p:sp>
        <p:nvSpPr>
          <p:cNvPr id="7" name="TextBox 6">
            <a:extLst>
              <a:ext uri="{FF2B5EF4-FFF2-40B4-BE49-F238E27FC236}">
                <a16:creationId xmlns:a16="http://schemas.microsoft.com/office/drawing/2014/main" id="{00A02C48-69DB-42D2-83C3-681895ACF4BC}"/>
              </a:ext>
            </a:extLst>
          </p:cNvPr>
          <p:cNvSpPr txBox="1"/>
          <p:nvPr userDrawn="1"/>
        </p:nvSpPr>
        <p:spPr>
          <a:xfrm>
            <a:off x="5236780" y="3870435"/>
            <a:ext cx="3294993" cy="3231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500" dirty="0">
                <a:solidFill>
                  <a:srgbClr val="FF0000"/>
                </a:solidFill>
                <a:latin typeface="Franklin Gothic Medium Cond"/>
              </a:rPr>
              <a:t>(HSAC Basic Needs Assessment Category)</a:t>
            </a:r>
            <a:endParaRPr lang="en-US" sz="1500" dirty="0">
              <a:cs typeface="Calibri"/>
            </a:endParaRPr>
          </a:p>
        </p:txBody>
      </p:sp>
      <p:pic>
        <p:nvPicPr>
          <p:cNvPr id="9" name="Picture 2" descr="Map of New Jersey highlighting Sussex County">
            <a:extLst>
              <a:ext uri="{FF2B5EF4-FFF2-40B4-BE49-F238E27FC236}">
                <a16:creationId xmlns:a16="http://schemas.microsoft.com/office/drawing/2014/main" id="{5D1EC61A-4E67-48E4-95ED-C978909E5190}"/>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4121655" y="2592792"/>
            <a:ext cx="883050" cy="16724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4901003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8" name="Picture 7">
            <a:extLst>
              <a:ext uri="{FF2B5EF4-FFF2-40B4-BE49-F238E27FC236}">
                <a16:creationId xmlns:a16="http://schemas.microsoft.com/office/drawing/2014/main" id="{8AF24986-9BC6-4E38-90AB-8C3EE257C398}"/>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524" y="0"/>
            <a:ext cx="12188952" cy="6858000"/>
          </a:xfrm>
          <a:prstGeom prst="rect">
            <a:avLst/>
          </a:prstGeom>
        </p:spPr>
      </p:pic>
      <p:pic>
        <p:nvPicPr>
          <p:cNvPr id="9" name="Picture 8">
            <a:extLst>
              <a:ext uri="{FF2B5EF4-FFF2-40B4-BE49-F238E27FC236}">
                <a16:creationId xmlns:a16="http://schemas.microsoft.com/office/drawing/2014/main" id="{AC3DE73D-58F9-4298-90C0-3FE3763E4E16}"/>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533400" y="381000"/>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10" name="TextBox 9">
            <a:extLst>
              <a:ext uri="{FF2B5EF4-FFF2-40B4-BE49-F238E27FC236}">
                <a16:creationId xmlns:a16="http://schemas.microsoft.com/office/drawing/2014/main" id="{3EB612EC-87F9-4494-B2CC-1CB03AAF0513}"/>
              </a:ext>
            </a:extLst>
          </p:cNvPr>
          <p:cNvSpPr txBox="1"/>
          <p:nvPr userDrawn="1"/>
        </p:nvSpPr>
        <p:spPr>
          <a:xfrm>
            <a:off x="2249099" y="754603"/>
            <a:ext cx="3008701" cy="1046440"/>
          </a:xfrm>
          <a:prstGeom prst="rect">
            <a:avLst/>
          </a:prstGeom>
          <a:noFill/>
        </p:spPr>
        <p:txBody>
          <a:bodyPr wrap="square" rtlCol="0" anchor="t">
            <a:spAutoFit/>
          </a:bodyPr>
          <a:lstStyle/>
          <a:p>
            <a:r>
              <a:rPr lang="en-US" sz="4800" b="1" dirty="0">
                <a:latin typeface="Franklin Gothic Medium Cond"/>
              </a:rPr>
              <a:t>Food</a:t>
            </a:r>
          </a:p>
          <a:p>
            <a:r>
              <a:rPr lang="en-US" sz="1400" dirty="0">
                <a:solidFill>
                  <a:srgbClr val="FF0000"/>
                </a:solidFill>
                <a:latin typeface="Franklin Gothic Medium Cond"/>
              </a:rPr>
              <a:t>(HSAC Basic Needs Assessment Category)</a:t>
            </a:r>
            <a:endParaRPr lang="en-US" sz="1400" dirty="0">
              <a:solidFill>
                <a:srgbClr val="FF0000"/>
              </a:solidFill>
              <a:latin typeface="Franklin Gothic Medium Cond" panose="020B0606030402020204" pitchFamily="34" charset="0"/>
            </a:endParaRPr>
          </a:p>
        </p:txBody>
      </p:sp>
      <p:pic>
        <p:nvPicPr>
          <p:cNvPr id="7" name="Picture 2" descr="Map of New Jersey highlighting Sussex County">
            <a:extLst>
              <a:ext uri="{FF2B5EF4-FFF2-40B4-BE49-F238E27FC236}">
                <a16:creationId xmlns:a16="http://schemas.microsoft.com/office/drawing/2014/main" id="{E9A2106B-0F1C-4D46-A5E0-02EB3B86ADC1}"/>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949725" y="471465"/>
            <a:ext cx="883050" cy="16724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7642529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4" name="Picture 3">
            <a:extLst>
              <a:ext uri="{FF2B5EF4-FFF2-40B4-BE49-F238E27FC236}">
                <a16:creationId xmlns:a16="http://schemas.microsoft.com/office/drawing/2014/main" id="{FDE8CFA5-1329-4A70-922B-8B5AA23F3DC4}"/>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524" y="0"/>
            <a:ext cx="12188952" cy="6858000"/>
          </a:xfrm>
          <a:prstGeom prst="rect">
            <a:avLst/>
          </a:prstGeom>
        </p:spPr>
      </p:pic>
      <p:pic>
        <p:nvPicPr>
          <p:cNvPr id="5" name="Picture 4">
            <a:extLst>
              <a:ext uri="{FF2B5EF4-FFF2-40B4-BE49-F238E27FC236}">
                <a16:creationId xmlns:a16="http://schemas.microsoft.com/office/drawing/2014/main" id="{ECD37CF9-DF32-43F7-B089-BBDF818E3536}"/>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533400" y="381000"/>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6" name="TextBox 5">
            <a:extLst>
              <a:ext uri="{FF2B5EF4-FFF2-40B4-BE49-F238E27FC236}">
                <a16:creationId xmlns:a16="http://schemas.microsoft.com/office/drawing/2014/main" id="{5F5507AC-8EEE-480D-85C0-25B7840C5929}"/>
              </a:ext>
            </a:extLst>
          </p:cNvPr>
          <p:cNvSpPr txBox="1"/>
          <p:nvPr userDrawn="1"/>
        </p:nvSpPr>
        <p:spPr>
          <a:xfrm>
            <a:off x="2247535" y="385271"/>
            <a:ext cx="3008701" cy="1785104"/>
          </a:xfrm>
          <a:prstGeom prst="rect">
            <a:avLst/>
          </a:prstGeom>
          <a:noFill/>
        </p:spPr>
        <p:txBody>
          <a:bodyPr wrap="square" rtlCol="0" anchor="t">
            <a:spAutoFit/>
          </a:bodyPr>
          <a:lstStyle/>
          <a:p>
            <a:r>
              <a:rPr lang="en-US" sz="4800" b="1" dirty="0">
                <a:latin typeface="Franklin Gothic Medium Cond"/>
              </a:rPr>
              <a:t>Food &amp; Nutrition</a:t>
            </a:r>
          </a:p>
          <a:p>
            <a:r>
              <a:rPr lang="en-US" sz="1400" dirty="0">
                <a:solidFill>
                  <a:srgbClr val="FF0000"/>
                </a:solidFill>
                <a:latin typeface="Franklin Gothic Medium Cond"/>
              </a:rPr>
              <a:t>(HSAC Basic Needs Assessment Category)</a:t>
            </a:r>
            <a:endParaRPr lang="en-US" sz="1400" dirty="0">
              <a:solidFill>
                <a:srgbClr val="FF0000"/>
              </a:solidFill>
              <a:latin typeface="Franklin Gothic Medium Cond" panose="020B0606030402020204" pitchFamily="34" charset="0"/>
            </a:endParaRPr>
          </a:p>
        </p:txBody>
      </p:sp>
      <p:pic>
        <p:nvPicPr>
          <p:cNvPr id="7" name="Picture 6">
            <a:extLst>
              <a:ext uri="{FF2B5EF4-FFF2-40B4-BE49-F238E27FC236}">
                <a16:creationId xmlns:a16="http://schemas.microsoft.com/office/drawing/2014/main" id="{384513AF-2ABE-4805-ACFF-C954C4814CCD}"/>
              </a:ext>
            </a:extLst>
          </p:cNvPr>
          <p:cNvPicPr>
            <a:picLocks noChangeAspect="1"/>
          </p:cNvPicPr>
          <p:nvPr userDrawn="1"/>
        </p:nvPicPr>
        <p:blipFill rotWithShape="1">
          <a:blip r:embed="rId4" cstate="email">
            <a:extLst>
              <a:ext uri="{28A0092B-C50C-407E-A947-70E740481C1C}">
                <a14:useLocalDpi xmlns:a14="http://schemas.microsoft.com/office/drawing/2010/main"/>
              </a:ext>
            </a:extLst>
          </a:blip>
          <a:srcRect/>
          <a:stretch/>
        </p:blipFill>
        <p:spPr>
          <a:xfrm>
            <a:off x="-76200" y="-332002"/>
            <a:ext cx="12798552" cy="7200986"/>
          </a:xfrm>
          <a:prstGeom prst="rect">
            <a:avLst/>
          </a:prstGeom>
        </p:spPr>
      </p:pic>
      <p:pic>
        <p:nvPicPr>
          <p:cNvPr id="8" name="Picture 7">
            <a:extLst>
              <a:ext uri="{FF2B5EF4-FFF2-40B4-BE49-F238E27FC236}">
                <a16:creationId xmlns:a16="http://schemas.microsoft.com/office/drawing/2014/main" id="{40652BAF-2E41-4812-B92E-B54068E1EFEE}"/>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52400" y="304800"/>
            <a:ext cx="3311585"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9" name="TextBox 13">
            <a:extLst>
              <a:ext uri="{FF2B5EF4-FFF2-40B4-BE49-F238E27FC236}">
                <a16:creationId xmlns:a16="http://schemas.microsoft.com/office/drawing/2014/main" id="{130CFAD8-F011-46FF-AA7A-63169EF11632}"/>
              </a:ext>
            </a:extLst>
          </p:cNvPr>
          <p:cNvSpPr txBox="1"/>
          <p:nvPr userDrawn="1"/>
        </p:nvSpPr>
        <p:spPr>
          <a:xfrm>
            <a:off x="1717747" y="304800"/>
            <a:ext cx="1746238" cy="175432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5400" b="1" dirty="0">
                <a:latin typeface="Franklin Gothic Medium Cond" panose="020B0606030402020204" pitchFamily="34" charset="0"/>
              </a:rPr>
              <a:t>Child </a:t>
            </a:r>
          </a:p>
          <a:p>
            <a:r>
              <a:rPr lang="en-US" sz="5400" b="1" dirty="0">
                <a:latin typeface="Franklin Gothic Medium Cond" panose="020B0606030402020204" pitchFamily="34" charset="0"/>
              </a:rPr>
              <a:t>Care</a:t>
            </a:r>
          </a:p>
        </p:txBody>
      </p:sp>
      <p:sp>
        <p:nvSpPr>
          <p:cNvPr id="10" name="TextBox 9">
            <a:extLst>
              <a:ext uri="{FF2B5EF4-FFF2-40B4-BE49-F238E27FC236}">
                <a16:creationId xmlns:a16="http://schemas.microsoft.com/office/drawing/2014/main" id="{682848E8-DE33-4BC8-8CAB-C99ACB9A4FA3}"/>
              </a:ext>
            </a:extLst>
          </p:cNvPr>
          <p:cNvSpPr txBox="1"/>
          <p:nvPr userDrawn="1"/>
        </p:nvSpPr>
        <p:spPr>
          <a:xfrm>
            <a:off x="310056" y="1820918"/>
            <a:ext cx="3294993" cy="3231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500" dirty="0">
                <a:solidFill>
                  <a:srgbClr val="FF0000"/>
                </a:solidFill>
                <a:latin typeface="Franklin Gothic Medium Cond"/>
              </a:rPr>
              <a:t>(HSAC Basic Needs Assessment Category)</a:t>
            </a:r>
            <a:endParaRPr lang="en-US" sz="1500" dirty="0">
              <a:cs typeface="Calibri"/>
            </a:endParaRPr>
          </a:p>
        </p:txBody>
      </p:sp>
      <p:pic>
        <p:nvPicPr>
          <p:cNvPr id="12" name="Picture 2" descr="Map of New Jersey highlighting Sussex County">
            <a:extLst>
              <a:ext uri="{FF2B5EF4-FFF2-40B4-BE49-F238E27FC236}">
                <a16:creationId xmlns:a16="http://schemas.microsoft.com/office/drawing/2014/main" id="{B7CF78EE-F49A-4D8D-ADB9-CAD3FAF46715}"/>
              </a:ext>
            </a:extLst>
          </p:cNvPr>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551232" y="394168"/>
            <a:ext cx="797733" cy="15108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627244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4FC3502E-998F-4187-BA0A-B415E6C52E45}"/>
              </a:ext>
            </a:extLst>
          </p:cNvPr>
          <p:cNvSpPr txBox="1"/>
          <p:nvPr userDrawn="1"/>
        </p:nvSpPr>
        <p:spPr>
          <a:xfrm>
            <a:off x="-203200" y="2859613"/>
            <a:ext cx="34544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Heading</a:t>
            </a:r>
          </a:p>
          <a:p>
            <a:pPr algn="ctr"/>
            <a:r>
              <a:rPr lang="en-US" sz="2400" b="1" dirty="0">
                <a:solidFill>
                  <a:schemeClr val="bg1"/>
                </a:solidFill>
                <a:latin typeface="Franklin Gothic Demi" panose="020B0703020102020204" pitchFamily="34" charset="0"/>
              </a:rPr>
              <a:t>Subheading</a:t>
            </a:r>
          </a:p>
        </p:txBody>
      </p:sp>
      <p:pic>
        <p:nvPicPr>
          <p:cNvPr id="3" name="Picture 2">
            <a:extLst>
              <a:ext uri="{FF2B5EF4-FFF2-40B4-BE49-F238E27FC236}">
                <a16:creationId xmlns:a16="http://schemas.microsoft.com/office/drawing/2014/main" id="{C8F83119-C4AE-406F-A81B-20842B60602C}"/>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 y="0"/>
            <a:ext cx="12191999" cy="6945384"/>
          </a:xfrm>
          <a:prstGeom prst="rect">
            <a:avLst/>
          </a:prstGeom>
        </p:spPr>
      </p:pic>
      <p:pic>
        <p:nvPicPr>
          <p:cNvPr id="4" name="Picture 3">
            <a:extLst>
              <a:ext uri="{FF2B5EF4-FFF2-40B4-BE49-F238E27FC236}">
                <a16:creationId xmlns:a16="http://schemas.microsoft.com/office/drawing/2014/main" id="{3DD60113-1A86-464F-8B99-C71DFBFE46EE}"/>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162800" y="4724400"/>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5" name="TextBox 4">
            <a:extLst>
              <a:ext uri="{FF2B5EF4-FFF2-40B4-BE49-F238E27FC236}">
                <a16:creationId xmlns:a16="http://schemas.microsoft.com/office/drawing/2014/main" id="{7796DCFA-88F5-4A5A-ABA3-09DF3983EF14}"/>
              </a:ext>
            </a:extLst>
          </p:cNvPr>
          <p:cNvSpPr txBox="1"/>
          <p:nvPr userDrawn="1"/>
        </p:nvSpPr>
        <p:spPr>
          <a:xfrm>
            <a:off x="8914244" y="5050907"/>
            <a:ext cx="2903598" cy="1200329"/>
          </a:xfrm>
          <a:prstGeom prst="rect">
            <a:avLst/>
          </a:prstGeom>
          <a:noFill/>
        </p:spPr>
        <p:txBody>
          <a:bodyPr wrap="square" rtlCol="0">
            <a:spAutoFit/>
          </a:bodyPr>
          <a:lstStyle/>
          <a:p>
            <a:r>
              <a:rPr lang="en-US" sz="3600" b="1" dirty="0">
                <a:latin typeface="Franklin Gothic Medium Cond" panose="020B0606030402020204" pitchFamily="34" charset="0"/>
              </a:rPr>
              <a:t>Transportation </a:t>
            </a:r>
          </a:p>
          <a:p>
            <a:r>
              <a:rPr lang="en-US" sz="3600" b="1" dirty="0">
                <a:latin typeface="Franklin Gothic Medium Cond" panose="020B0606030402020204" pitchFamily="34" charset="0"/>
              </a:rPr>
              <a:t>&amp; Commute</a:t>
            </a:r>
          </a:p>
        </p:txBody>
      </p:sp>
      <p:pic>
        <p:nvPicPr>
          <p:cNvPr id="7" name="Picture 2" descr="Map of New Jersey highlighting Sussex County">
            <a:extLst>
              <a:ext uri="{FF2B5EF4-FFF2-40B4-BE49-F238E27FC236}">
                <a16:creationId xmlns:a16="http://schemas.microsoft.com/office/drawing/2014/main" id="{2EC9BE12-6C37-4409-A7EB-6B400E6A3E89}"/>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7639656" y="4895655"/>
            <a:ext cx="797733" cy="15108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2821423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4" name="TextBox 3">
            <a:extLst>
              <a:ext uri="{FF2B5EF4-FFF2-40B4-BE49-F238E27FC236}">
                <a16:creationId xmlns:a16="http://schemas.microsoft.com/office/drawing/2014/main" id="{0F07EB7E-3B1E-4C47-BC71-2823186472F8}"/>
              </a:ext>
            </a:extLst>
          </p:cNvPr>
          <p:cNvSpPr txBox="1"/>
          <p:nvPr userDrawn="1"/>
        </p:nvSpPr>
        <p:spPr>
          <a:xfrm>
            <a:off x="3276600" y="0"/>
            <a:ext cx="8001000" cy="646331"/>
          </a:xfrm>
          <a:prstGeom prst="rect">
            <a:avLst/>
          </a:prstGeom>
          <a:noFill/>
        </p:spPr>
        <p:txBody>
          <a:bodyPr wrap="square" rtlCol="0">
            <a:spAutoFit/>
          </a:bodyPr>
          <a:lstStyle/>
          <a:p>
            <a:r>
              <a:rPr lang="en-US" sz="3600" b="1" dirty="0">
                <a:latin typeface="+mj-lt"/>
              </a:rPr>
              <a:t>Summary of Content</a:t>
            </a:r>
          </a:p>
        </p:txBody>
      </p:sp>
      <p:sp>
        <p:nvSpPr>
          <p:cNvPr id="7" name="TextBox 14">
            <a:extLst>
              <a:ext uri="{FF2B5EF4-FFF2-40B4-BE49-F238E27FC236}">
                <a16:creationId xmlns:a16="http://schemas.microsoft.com/office/drawing/2014/main" id="{2D0C92B9-331D-4D0E-9A14-FD1FB1607FE8}"/>
              </a:ext>
            </a:extLst>
          </p:cNvPr>
          <p:cNvSpPr txBox="1"/>
          <p:nvPr userDrawn="1"/>
        </p:nvSpPr>
        <p:spPr>
          <a:xfrm>
            <a:off x="705609" y="323444"/>
            <a:ext cx="914400"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latin typeface="Franklin Gothic Medium Cond" panose="020B0606030402020204" pitchFamily="34" charset="0"/>
              </a:rPr>
              <a:t>Sussex</a:t>
            </a:r>
          </a:p>
          <a:p>
            <a:r>
              <a:rPr lang="en-US" dirty="0">
                <a:latin typeface="Franklin Gothic Medium Cond" panose="020B0606030402020204" pitchFamily="34" charset="0"/>
              </a:rPr>
              <a:t>County</a:t>
            </a:r>
          </a:p>
        </p:txBody>
      </p:sp>
      <p:sp>
        <p:nvSpPr>
          <p:cNvPr id="10" name="TextBox 9">
            <a:extLst>
              <a:ext uri="{FF2B5EF4-FFF2-40B4-BE49-F238E27FC236}">
                <a16:creationId xmlns:a16="http://schemas.microsoft.com/office/drawing/2014/main" id="{724C2A62-A346-4098-AB70-834F82AE964D}"/>
              </a:ext>
            </a:extLst>
          </p:cNvPr>
          <p:cNvSpPr txBox="1"/>
          <p:nvPr userDrawn="1"/>
        </p:nvSpPr>
        <p:spPr>
          <a:xfrm>
            <a:off x="3429000" y="646331"/>
            <a:ext cx="8305800" cy="4524315"/>
          </a:xfrm>
          <a:prstGeom prst="rect">
            <a:avLst/>
          </a:prstGeom>
          <a:noFill/>
        </p:spPr>
        <p:txBody>
          <a:bodyPr wrap="square" rtlCol="0">
            <a:spAutoFit/>
          </a:bodyPr>
          <a:lstStyle/>
          <a:p>
            <a:r>
              <a:rPr lang="en-US" sz="1400" b="1" dirty="0">
                <a:solidFill>
                  <a:srgbClr val="C00000"/>
                </a:solidFill>
              </a:rPr>
              <a:t>County Overview</a:t>
            </a:r>
          </a:p>
          <a:p>
            <a:pPr lvl="1"/>
            <a:r>
              <a:rPr lang="en-US" sz="1200" dirty="0">
                <a:ea typeface="+mn-lt"/>
                <a:cs typeface="+mn-lt"/>
              </a:rPr>
              <a:t>0.1: </a:t>
            </a:r>
            <a:r>
              <a:rPr lang="en-US" sz="1200" b="1" dirty="0">
                <a:ea typeface="+mn-lt"/>
                <a:cs typeface="+mn-lt"/>
              </a:rPr>
              <a:t>County Overview: Basic Needs</a:t>
            </a:r>
            <a:r>
              <a:rPr lang="en-US" sz="1200" dirty="0">
                <a:ea typeface="+mn-lt"/>
                <a:cs typeface="+mn-lt"/>
              </a:rPr>
              <a:t> </a:t>
            </a:r>
            <a:endParaRPr lang="en-US" sz="1200" b="1" dirty="0">
              <a:ea typeface="+mn-lt"/>
              <a:cs typeface="+mn-lt"/>
            </a:endParaRPr>
          </a:p>
          <a:p>
            <a:pPr lvl="1"/>
            <a:r>
              <a:rPr lang="en-US" sz="1200" dirty="0">
                <a:ea typeface="+mn-lt"/>
                <a:cs typeface="+mn-lt"/>
              </a:rPr>
              <a:t>0.2: </a:t>
            </a:r>
            <a:r>
              <a:rPr lang="en-US" sz="1200" b="1" dirty="0">
                <a:ea typeface="+mn-lt"/>
                <a:cs typeface="+mn-lt"/>
              </a:rPr>
              <a:t>County Overview: Support/Services</a:t>
            </a:r>
            <a:endParaRPr lang="en-US" b="1" dirty="0"/>
          </a:p>
          <a:p>
            <a:pPr lvl="1"/>
            <a:endParaRPr lang="en-US" sz="1200" b="1" dirty="0">
              <a:solidFill>
                <a:srgbClr val="000000"/>
              </a:solidFill>
            </a:endParaRPr>
          </a:p>
          <a:p>
            <a:r>
              <a:rPr lang="en-US" sz="1400" b="1" dirty="0">
                <a:solidFill>
                  <a:srgbClr val="C00000"/>
                </a:solidFill>
              </a:rPr>
              <a:t>Demographics: </a:t>
            </a:r>
          </a:p>
          <a:p>
            <a:pPr lvl="1"/>
            <a:r>
              <a:rPr lang="en-US" sz="1400" b="1" dirty="0">
                <a:solidFill>
                  <a:srgbClr val="C00000"/>
                </a:solidFill>
              </a:rPr>
              <a:t>Race/Ethnicity </a:t>
            </a:r>
            <a:endParaRPr lang="en-US" sz="1400" b="1" dirty="0">
              <a:solidFill>
                <a:srgbClr val="C00000"/>
              </a:solidFill>
              <a:cs typeface="Calibri"/>
            </a:endParaRPr>
          </a:p>
          <a:p>
            <a:pPr lvl="1"/>
            <a:r>
              <a:rPr lang="en-US" sz="1200" dirty="0"/>
              <a:t>1.1: </a:t>
            </a:r>
            <a:r>
              <a:rPr lang="en-US" sz="1200" b="1" dirty="0"/>
              <a:t>Racial/ethnic demographics (%) </a:t>
            </a:r>
            <a:r>
              <a:rPr lang="en-US" sz="800" b="1" dirty="0"/>
              <a:t> </a:t>
            </a:r>
            <a:endParaRPr lang="en-US" sz="800" b="1" dirty="0">
              <a:cs typeface="Calibri"/>
            </a:endParaRPr>
          </a:p>
          <a:p>
            <a:pPr lvl="1"/>
            <a:r>
              <a:rPr lang="en-US" sz="1200" dirty="0"/>
              <a:t>1.2: </a:t>
            </a:r>
            <a:r>
              <a:rPr lang="en-US" sz="1200" b="1" dirty="0"/>
              <a:t>Racial/ethnic demographics (%) over time, in county</a:t>
            </a:r>
            <a:endParaRPr lang="en-US" sz="1200" b="1" dirty="0">
              <a:cs typeface="Calibri"/>
            </a:endParaRPr>
          </a:p>
          <a:p>
            <a:pPr lvl="1"/>
            <a:r>
              <a:rPr lang="en-US" sz="1200" dirty="0">
                <a:cs typeface="Calibri"/>
              </a:rPr>
              <a:t>1.3:</a:t>
            </a:r>
            <a:r>
              <a:rPr lang="en-US" sz="1200" b="1" dirty="0">
                <a:cs typeface="Calibri"/>
              </a:rPr>
              <a:t> Residential segregation (Black/White), by county</a:t>
            </a:r>
          </a:p>
          <a:p>
            <a:pPr lvl="1"/>
            <a:r>
              <a:rPr lang="en-US" sz="1200" dirty="0">
                <a:cs typeface="Calibri"/>
              </a:rPr>
              <a:t>1.4:</a:t>
            </a:r>
            <a:r>
              <a:rPr lang="en-US" sz="1200" b="1" dirty="0">
                <a:cs typeface="Calibri"/>
              </a:rPr>
              <a:t> Residential segregation (Black/White), over time, in county</a:t>
            </a:r>
          </a:p>
          <a:p>
            <a:pPr lvl="1"/>
            <a:r>
              <a:rPr lang="en-US" sz="1400" b="1" dirty="0">
                <a:solidFill>
                  <a:srgbClr val="C00000"/>
                </a:solidFill>
              </a:rPr>
              <a:t>Nativity </a:t>
            </a:r>
            <a:endParaRPr lang="en-US" sz="1400" b="1" dirty="0">
              <a:solidFill>
                <a:srgbClr val="C00000"/>
              </a:solidFill>
              <a:cs typeface="Calibri"/>
            </a:endParaRPr>
          </a:p>
          <a:p>
            <a:pPr lvl="1"/>
            <a:r>
              <a:rPr lang="en-US" sz="1200" dirty="0"/>
              <a:t>1.5: </a:t>
            </a:r>
            <a:r>
              <a:rPr lang="en-US" sz="1200" b="1" dirty="0"/>
              <a:t>Population (%) foreign-born in NJ (by county)</a:t>
            </a:r>
            <a:endParaRPr lang="en-US" sz="1200" b="1" dirty="0">
              <a:cs typeface="Calibri"/>
            </a:endParaRPr>
          </a:p>
          <a:p>
            <a:pPr lvl="1"/>
            <a:r>
              <a:rPr lang="en-US" sz="1200" dirty="0"/>
              <a:t>1.6: </a:t>
            </a:r>
            <a:r>
              <a:rPr lang="en-US" sz="1200" b="1" dirty="0"/>
              <a:t>Population (%) foreign-born over time </a:t>
            </a:r>
            <a:endParaRPr lang="en-US" sz="1200" b="1" dirty="0">
              <a:cs typeface="Calibri"/>
            </a:endParaRPr>
          </a:p>
          <a:p>
            <a:pPr lvl="1"/>
            <a:r>
              <a:rPr lang="en-US" sz="1200" dirty="0"/>
              <a:t>1.7: </a:t>
            </a:r>
            <a:r>
              <a:rPr lang="en-US" sz="1200" b="1" dirty="0"/>
              <a:t>Population (%) foreign-born by municipality</a:t>
            </a:r>
            <a:endParaRPr lang="en-US" sz="1200" b="1" dirty="0">
              <a:cs typeface="Calibri"/>
            </a:endParaRPr>
          </a:p>
          <a:p>
            <a:pPr lvl="1"/>
            <a:r>
              <a:rPr lang="en-US" sz="1400" b="1" dirty="0">
                <a:solidFill>
                  <a:srgbClr val="C00000"/>
                </a:solidFill>
              </a:rPr>
              <a:t>Language </a:t>
            </a:r>
            <a:endParaRPr lang="en-US" sz="1400" b="1" dirty="0">
              <a:solidFill>
                <a:srgbClr val="C00000"/>
              </a:solidFill>
              <a:cs typeface="Calibri"/>
            </a:endParaRPr>
          </a:p>
          <a:p>
            <a:pPr lvl="1"/>
            <a:r>
              <a:rPr lang="en-US" sz="1200" dirty="0"/>
              <a:t>1.8: </a:t>
            </a:r>
            <a:r>
              <a:rPr lang="en-US" sz="1200" b="1" dirty="0"/>
              <a:t>Population (%) English-only speakers in NJ (by county)</a:t>
            </a:r>
            <a:endParaRPr lang="en-US" sz="1200" b="1" dirty="0">
              <a:cs typeface="Calibri"/>
            </a:endParaRPr>
          </a:p>
          <a:p>
            <a:pPr lvl="1"/>
            <a:r>
              <a:rPr lang="en-US" sz="1200" dirty="0"/>
              <a:t>1.9: </a:t>
            </a:r>
            <a:r>
              <a:rPr lang="en-US" sz="1200" b="1" dirty="0"/>
              <a:t>Population (%) English-only speakers over time</a:t>
            </a:r>
            <a:endParaRPr lang="en-US" sz="1200" b="1" dirty="0">
              <a:cs typeface="Calibri"/>
            </a:endParaRPr>
          </a:p>
          <a:p>
            <a:pPr lvl="1"/>
            <a:r>
              <a:rPr lang="en-US" sz="1400" b="1" dirty="0">
                <a:solidFill>
                  <a:srgbClr val="C00000"/>
                </a:solidFill>
              </a:rPr>
              <a:t>Children &lt;18 years</a:t>
            </a:r>
            <a:endParaRPr lang="en-US" sz="1400" b="1" dirty="0">
              <a:solidFill>
                <a:srgbClr val="C00000"/>
              </a:solidFill>
              <a:cs typeface="Calibri"/>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t>1.10: </a:t>
            </a:r>
            <a:r>
              <a:rPr lang="en-US" sz="1200" b="1" dirty="0"/>
              <a:t>Children (#) under age 18 in NJ (by county)</a:t>
            </a:r>
            <a:endParaRPr lang="en-US" sz="1200" b="1" dirty="0">
              <a:cs typeface="Calibri"/>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t>1.11: </a:t>
            </a:r>
            <a:r>
              <a:rPr lang="en-US" sz="1200" b="1" dirty="0"/>
              <a:t>Children (%) per age category in NJ, in county</a:t>
            </a:r>
            <a:endParaRPr lang="en-US" sz="1200" b="1" dirty="0">
              <a:cs typeface="Calibri"/>
            </a:endParaRPr>
          </a:p>
          <a:p>
            <a:pPr lvl="1"/>
            <a:r>
              <a:rPr lang="en-US" sz="1200" dirty="0"/>
              <a:t>1.12: </a:t>
            </a:r>
            <a:r>
              <a:rPr lang="en-US" sz="1200" b="1" dirty="0"/>
              <a:t>Total</a:t>
            </a:r>
            <a:r>
              <a:rPr lang="en-US" sz="1200" dirty="0"/>
              <a:t> </a:t>
            </a:r>
            <a:r>
              <a:rPr lang="en-US" sz="1200" b="1" dirty="0"/>
              <a:t>children (#) by municipality</a:t>
            </a:r>
            <a:endParaRPr lang="en-US" sz="1200" b="1" dirty="0">
              <a:cs typeface="Calibri"/>
            </a:endParaRPr>
          </a:p>
          <a:p>
            <a:pPr lvl="1"/>
            <a:r>
              <a:rPr lang="en-US" sz="1200" dirty="0"/>
              <a:t>1.13: </a:t>
            </a:r>
            <a:r>
              <a:rPr lang="en-US" sz="1200" b="1" dirty="0"/>
              <a:t> Children (%) in single-parent households (by county)</a:t>
            </a:r>
            <a:endParaRPr lang="en-US" sz="1200" b="1" dirty="0">
              <a:cs typeface="Calibri"/>
            </a:endParaRPr>
          </a:p>
          <a:p>
            <a:pPr lvl="1"/>
            <a:r>
              <a:rPr lang="en-US" sz="1200" dirty="0"/>
              <a:t>1.14:</a:t>
            </a:r>
            <a:r>
              <a:rPr lang="en-US" sz="1200" b="1" dirty="0"/>
              <a:t>  Children (%) in single-parent households, over time, in county</a:t>
            </a:r>
            <a:endParaRPr lang="en-US" sz="1200" b="1" dirty="0">
              <a:cs typeface="Calibri"/>
            </a:endParaRPr>
          </a:p>
        </p:txBody>
      </p:sp>
      <p:pic>
        <p:nvPicPr>
          <p:cNvPr id="9" name="Picture 2" descr="Map of New Jersey highlighting Sussex County">
            <a:extLst>
              <a:ext uri="{FF2B5EF4-FFF2-40B4-BE49-F238E27FC236}">
                <a16:creationId xmlns:a16="http://schemas.microsoft.com/office/drawing/2014/main" id="{7C335543-5179-481A-86A2-9295B34AEC5E}"/>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04353" y="23213"/>
            <a:ext cx="501256" cy="9493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3711913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3_Title Slide">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4FC3502E-998F-4187-BA0A-B415E6C52E45}"/>
              </a:ext>
            </a:extLst>
          </p:cNvPr>
          <p:cNvSpPr txBox="1"/>
          <p:nvPr userDrawn="1"/>
        </p:nvSpPr>
        <p:spPr>
          <a:xfrm>
            <a:off x="-203200" y="2859613"/>
            <a:ext cx="34544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Heading</a:t>
            </a:r>
          </a:p>
          <a:p>
            <a:pPr algn="ctr"/>
            <a:r>
              <a:rPr lang="en-US" sz="2400" b="1" dirty="0">
                <a:solidFill>
                  <a:schemeClr val="bg1"/>
                </a:solidFill>
                <a:latin typeface="Franklin Gothic Demi" panose="020B0703020102020204" pitchFamily="34" charset="0"/>
              </a:rPr>
              <a:t>Subheading</a:t>
            </a:r>
          </a:p>
        </p:txBody>
      </p:sp>
      <p:pic>
        <p:nvPicPr>
          <p:cNvPr id="6" name="Picture 5">
            <a:extLst>
              <a:ext uri="{FF2B5EF4-FFF2-40B4-BE49-F238E27FC236}">
                <a16:creationId xmlns:a16="http://schemas.microsoft.com/office/drawing/2014/main" id="{EF28188C-2AC0-4DD2-8439-26A1A5C480D2}"/>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3048" y="20855"/>
            <a:ext cx="12188952" cy="6858000"/>
          </a:xfrm>
          <a:prstGeom prst="rect">
            <a:avLst/>
          </a:prstGeom>
        </p:spPr>
      </p:pic>
      <p:pic>
        <p:nvPicPr>
          <p:cNvPr id="7" name="Picture 6">
            <a:extLst>
              <a:ext uri="{FF2B5EF4-FFF2-40B4-BE49-F238E27FC236}">
                <a16:creationId xmlns:a16="http://schemas.microsoft.com/office/drawing/2014/main" id="{3AC79B5C-E6BE-4321-8E82-25DFB6222EC6}"/>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57200" y="4648200"/>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9" name="TextBox 8">
            <a:extLst>
              <a:ext uri="{FF2B5EF4-FFF2-40B4-BE49-F238E27FC236}">
                <a16:creationId xmlns:a16="http://schemas.microsoft.com/office/drawing/2014/main" id="{30BAA93D-4E36-4F9D-9052-3C24B4E797BE}"/>
              </a:ext>
            </a:extLst>
          </p:cNvPr>
          <p:cNvSpPr txBox="1"/>
          <p:nvPr userDrawn="1"/>
        </p:nvSpPr>
        <p:spPr>
          <a:xfrm>
            <a:off x="1931469" y="5304566"/>
            <a:ext cx="2903598" cy="584775"/>
          </a:xfrm>
          <a:prstGeom prst="rect">
            <a:avLst/>
          </a:prstGeom>
          <a:noFill/>
        </p:spPr>
        <p:txBody>
          <a:bodyPr wrap="square" rtlCol="0">
            <a:spAutoFit/>
          </a:bodyPr>
          <a:lstStyle/>
          <a:p>
            <a:r>
              <a:rPr lang="en-US" sz="3200" b="1" dirty="0">
                <a:latin typeface="Franklin Gothic Medium Cond" panose="020B0606030402020204" pitchFamily="34" charset="0"/>
              </a:rPr>
              <a:t>Health Care</a:t>
            </a:r>
          </a:p>
        </p:txBody>
      </p:sp>
      <p:sp>
        <p:nvSpPr>
          <p:cNvPr id="10" name="TextBox 9">
            <a:extLst>
              <a:ext uri="{FF2B5EF4-FFF2-40B4-BE49-F238E27FC236}">
                <a16:creationId xmlns:a16="http://schemas.microsoft.com/office/drawing/2014/main" id="{592F63C4-5A79-49EE-B425-FE05CB86452D}"/>
              </a:ext>
            </a:extLst>
          </p:cNvPr>
          <p:cNvSpPr txBox="1"/>
          <p:nvPr userDrawn="1"/>
        </p:nvSpPr>
        <p:spPr>
          <a:xfrm>
            <a:off x="1952297" y="6051332"/>
            <a:ext cx="3294993" cy="3231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500" dirty="0">
                <a:solidFill>
                  <a:srgbClr val="FF0000"/>
                </a:solidFill>
                <a:latin typeface="Franklin Gothic Medium Cond"/>
              </a:rPr>
              <a:t>(HSAC Basic Needs Assessment Category)</a:t>
            </a:r>
            <a:endParaRPr lang="en-US" sz="1500" dirty="0">
              <a:cs typeface="Calibri"/>
            </a:endParaRPr>
          </a:p>
        </p:txBody>
      </p:sp>
      <p:pic>
        <p:nvPicPr>
          <p:cNvPr id="12" name="Picture 2" descr="Map of New Jersey highlighting Sussex County">
            <a:extLst>
              <a:ext uri="{FF2B5EF4-FFF2-40B4-BE49-F238E27FC236}">
                <a16:creationId xmlns:a16="http://schemas.microsoft.com/office/drawing/2014/main" id="{02259717-3828-4582-AFDE-28E1C3FA446A}"/>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795468" y="4841537"/>
            <a:ext cx="797733" cy="15108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3035334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4" name="Picture 3">
            <a:extLst>
              <a:ext uri="{FF2B5EF4-FFF2-40B4-BE49-F238E27FC236}">
                <a16:creationId xmlns:a16="http://schemas.microsoft.com/office/drawing/2014/main" id="{6B9CE06B-96DB-4C82-AF7D-F028557164B1}"/>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3048" y="20855"/>
            <a:ext cx="12188952" cy="6858000"/>
          </a:xfrm>
          <a:prstGeom prst="rect">
            <a:avLst/>
          </a:prstGeom>
        </p:spPr>
      </p:pic>
      <p:pic>
        <p:nvPicPr>
          <p:cNvPr id="5" name="Picture 4">
            <a:extLst>
              <a:ext uri="{FF2B5EF4-FFF2-40B4-BE49-F238E27FC236}">
                <a16:creationId xmlns:a16="http://schemas.microsoft.com/office/drawing/2014/main" id="{BD99E695-69A1-4899-B9CF-F2917F2FE263}"/>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57200" y="4648200"/>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6" name="TextBox 5">
            <a:extLst>
              <a:ext uri="{FF2B5EF4-FFF2-40B4-BE49-F238E27FC236}">
                <a16:creationId xmlns:a16="http://schemas.microsoft.com/office/drawing/2014/main" id="{36A8F752-D1B9-4646-9BC8-1D9D2CC429CE}"/>
              </a:ext>
            </a:extLst>
          </p:cNvPr>
          <p:cNvSpPr txBox="1"/>
          <p:nvPr userDrawn="1"/>
        </p:nvSpPr>
        <p:spPr>
          <a:xfrm>
            <a:off x="2208644" y="4974707"/>
            <a:ext cx="2903598" cy="1077218"/>
          </a:xfrm>
          <a:prstGeom prst="rect">
            <a:avLst/>
          </a:prstGeom>
          <a:noFill/>
        </p:spPr>
        <p:txBody>
          <a:bodyPr wrap="square" rtlCol="0">
            <a:spAutoFit/>
          </a:bodyPr>
          <a:lstStyle/>
          <a:p>
            <a:r>
              <a:rPr lang="en-US" sz="3200" b="1" dirty="0">
                <a:latin typeface="Franklin Gothic Medium Cond" panose="020B0606030402020204" pitchFamily="34" charset="0"/>
              </a:rPr>
              <a:t>Health Care and Health Insurance</a:t>
            </a:r>
          </a:p>
        </p:txBody>
      </p:sp>
      <p:sp>
        <p:nvSpPr>
          <p:cNvPr id="7" name="TextBox 6">
            <a:extLst>
              <a:ext uri="{FF2B5EF4-FFF2-40B4-BE49-F238E27FC236}">
                <a16:creationId xmlns:a16="http://schemas.microsoft.com/office/drawing/2014/main" id="{125F8F93-6246-4D08-85F1-558A5C9B01BE}"/>
              </a:ext>
            </a:extLst>
          </p:cNvPr>
          <p:cNvSpPr txBox="1"/>
          <p:nvPr userDrawn="1"/>
        </p:nvSpPr>
        <p:spPr>
          <a:xfrm>
            <a:off x="1952297" y="6051332"/>
            <a:ext cx="3294993" cy="3231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500" dirty="0">
                <a:solidFill>
                  <a:srgbClr val="FF0000"/>
                </a:solidFill>
                <a:latin typeface="Franklin Gothic Medium Cond"/>
              </a:rPr>
              <a:t>(HSAC Basic Needs Assessment Category)</a:t>
            </a:r>
            <a:endParaRPr lang="en-US" sz="1500" dirty="0">
              <a:cs typeface="Calibri"/>
            </a:endParaRPr>
          </a:p>
        </p:txBody>
      </p:sp>
      <p:pic>
        <p:nvPicPr>
          <p:cNvPr id="8" name="Picture 7">
            <a:extLst>
              <a:ext uri="{FF2B5EF4-FFF2-40B4-BE49-F238E27FC236}">
                <a16:creationId xmlns:a16="http://schemas.microsoft.com/office/drawing/2014/main" id="{3B676B93-DB34-4DBF-BF0A-FA25667E4568}"/>
              </a:ext>
            </a:extLst>
          </p:cNvPr>
          <p:cNvPicPr>
            <a:picLocks noChangeAspect="1"/>
          </p:cNvPicPr>
          <p:nvPr userDrawn="1"/>
        </p:nvPicPr>
        <p:blipFill rotWithShape="1">
          <a:blip r:embed="rId4" cstate="email">
            <a:extLst>
              <a:ext uri="{28A0092B-C50C-407E-A947-70E740481C1C}">
                <a14:useLocalDpi xmlns:a14="http://schemas.microsoft.com/office/drawing/2010/main"/>
              </a:ext>
            </a:extLst>
          </a:blip>
          <a:srcRect/>
          <a:stretch/>
        </p:blipFill>
        <p:spPr>
          <a:xfrm>
            <a:off x="3048" y="0"/>
            <a:ext cx="12188952" cy="6858000"/>
          </a:xfrm>
          <a:prstGeom prst="rect">
            <a:avLst/>
          </a:prstGeom>
        </p:spPr>
      </p:pic>
      <p:pic>
        <p:nvPicPr>
          <p:cNvPr id="9" name="Picture 8">
            <a:extLst>
              <a:ext uri="{FF2B5EF4-FFF2-40B4-BE49-F238E27FC236}">
                <a16:creationId xmlns:a16="http://schemas.microsoft.com/office/drawing/2014/main" id="{186F6A74-500C-4413-8A03-2867873C2330}"/>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505200" y="228600"/>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10" name="TextBox 9">
            <a:extLst>
              <a:ext uri="{FF2B5EF4-FFF2-40B4-BE49-F238E27FC236}">
                <a16:creationId xmlns:a16="http://schemas.microsoft.com/office/drawing/2014/main" id="{5328B499-FFAB-433A-AF7B-FFBB7F169CC2}"/>
              </a:ext>
            </a:extLst>
          </p:cNvPr>
          <p:cNvSpPr txBox="1"/>
          <p:nvPr userDrawn="1"/>
        </p:nvSpPr>
        <p:spPr>
          <a:xfrm>
            <a:off x="4981489" y="561347"/>
            <a:ext cx="3031673" cy="1077218"/>
          </a:xfrm>
          <a:prstGeom prst="rect">
            <a:avLst/>
          </a:prstGeom>
          <a:noFill/>
        </p:spPr>
        <p:txBody>
          <a:bodyPr wrap="square" rtlCol="0">
            <a:spAutoFit/>
          </a:bodyPr>
          <a:lstStyle/>
          <a:p>
            <a:r>
              <a:rPr lang="en-US" sz="3200" b="1" dirty="0">
                <a:latin typeface="Franklin Gothic Medium Cond" panose="020B0606030402020204" pitchFamily="34" charset="0"/>
              </a:rPr>
              <a:t>Employment and Career Readiness</a:t>
            </a:r>
            <a:r>
              <a:rPr lang="en-US" sz="3200" b="1" baseline="0" dirty="0">
                <a:latin typeface="Franklin Gothic Medium Cond" panose="020B0606030402020204" pitchFamily="34" charset="0"/>
              </a:rPr>
              <a:t> </a:t>
            </a:r>
            <a:endParaRPr lang="en-US" sz="3200" b="1" dirty="0">
              <a:latin typeface="Franklin Gothic Medium Cond" panose="020B0606030402020204" pitchFamily="34" charset="0"/>
            </a:endParaRPr>
          </a:p>
        </p:txBody>
      </p:sp>
      <p:sp>
        <p:nvSpPr>
          <p:cNvPr id="11" name="TextBox 10">
            <a:extLst>
              <a:ext uri="{FF2B5EF4-FFF2-40B4-BE49-F238E27FC236}">
                <a16:creationId xmlns:a16="http://schemas.microsoft.com/office/drawing/2014/main" id="{5625D79D-0AB1-46E9-BD4F-876C0506EAD3}"/>
              </a:ext>
            </a:extLst>
          </p:cNvPr>
          <p:cNvSpPr txBox="1"/>
          <p:nvPr userDrawn="1"/>
        </p:nvSpPr>
        <p:spPr>
          <a:xfrm>
            <a:off x="5013435" y="1715814"/>
            <a:ext cx="3294993" cy="3231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500" dirty="0">
                <a:solidFill>
                  <a:srgbClr val="FF0000"/>
                </a:solidFill>
                <a:latin typeface="Franklin Gothic Medium Cond"/>
              </a:rPr>
              <a:t>(HSAC Basic Needs Assessment Category)</a:t>
            </a:r>
            <a:endParaRPr lang="en-US" sz="1500" dirty="0">
              <a:cs typeface="Calibri"/>
            </a:endParaRPr>
          </a:p>
        </p:txBody>
      </p:sp>
      <p:pic>
        <p:nvPicPr>
          <p:cNvPr id="13" name="Picture 2" descr="Map of New Jersey highlighting Sussex County">
            <a:extLst>
              <a:ext uri="{FF2B5EF4-FFF2-40B4-BE49-F238E27FC236}">
                <a16:creationId xmlns:a16="http://schemas.microsoft.com/office/drawing/2014/main" id="{57E5BB7F-6ED1-44F7-B9AD-2CD738A32421}"/>
              </a:ext>
            </a:extLst>
          </p:cNvPr>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3860451" y="394168"/>
            <a:ext cx="797733" cy="15108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4902771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5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4" name="Picture 3">
            <a:extLst>
              <a:ext uri="{FF2B5EF4-FFF2-40B4-BE49-F238E27FC236}">
                <a16:creationId xmlns:a16="http://schemas.microsoft.com/office/drawing/2014/main" id="{84C44159-EC09-4A32-B0AC-28D14D96429C}"/>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12192000" cy="7315201"/>
          </a:xfrm>
          <a:prstGeom prst="rect">
            <a:avLst/>
          </a:prstGeom>
        </p:spPr>
      </p:pic>
      <p:pic>
        <p:nvPicPr>
          <p:cNvPr id="5" name="Picture 4">
            <a:extLst>
              <a:ext uri="{FF2B5EF4-FFF2-40B4-BE49-F238E27FC236}">
                <a16:creationId xmlns:a16="http://schemas.microsoft.com/office/drawing/2014/main" id="{DADF4E04-048E-4B46-855B-E2884F0F9807}"/>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305800" y="228600"/>
            <a:ext cx="343418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6" name="TextBox 5">
            <a:extLst>
              <a:ext uri="{FF2B5EF4-FFF2-40B4-BE49-F238E27FC236}">
                <a16:creationId xmlns:a16="http://schemas.microsoft.com/office/drawing/2014/main" id="{9571022A-03E4-48E6-9F2F-B0BD643836CC}"/>
              </a:ext>
            </a:extLst>
          </p:cNvPr>
          <p:cNvSpPr txBox="1"/>
          <p:nvPr userDrawn="1"/>
        </p:nvSpPr>
        <p:spPr>
          <a:xfrm>
            <a:off x="9603206" y="280408"/>
            <a:ext cx="2136774" cy="1569660"/>
          </a:xfrm>
          <a:prstGeom prst="rect">
            <a:avLst/>
          </a:prstGeom>
          <a:noFill/>
        </p:spPr>
        <p:txBody>
          <a:bodyPr wrap="square" rtlCol="0">
            <a:spAutoFit/>
          </a:bodyPr>
          <a:lstStyle/>
          <a:p>
            <a:r>
              <a:rPr lang="en-US" sz="3200" b="1" dirty="0">
                <a:latin typeface="Franklin Gothic Medium Cond" panose="020B0606030402020204" pitchFamily="34" charset="0"/>
              </a:rPr>
              <a:t>Community Safety and Environment</a:t>
            </a:r>
          </a:p>
        </p:txBody>
      </p:sp>
      <p:sp>
        <p:nvSpPr>
          <p:cNvPr id="7" name="TextBox 6">
            <a:extLst>
              <a:ext uri="{FF2B5EF4-FFF2-40B4-BE49-F238E27FC236}">
                <a16:creationId xmlns:a16="http://schemas.microsoft.com/office/drawing/2014/main" id="{4F7C3E4C-1198-4AE8-9837-3266C4E53436}"/>
              </a:ext>
            </a:extLst>
          </p:cNvPr>
          <p:cNvSpPr txBox="1"/>
          <p:nvPr userDrawn="1"/>
        </p:nvSpPr>
        <p:spPr>
          <a:xfrm>
            <a:off x="8573814" y="1715814"/>
            <a:ext cx="3294993" cy="3231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500" dirty="0">
                <a:solidFill>
                  <a:srgbClr val="FF0000"/>
                </a:solidFill>
                <a:latin typeface="Franklin Gothic Medium Cond"/>
              </a:rPr>
              <a:t>(HSAC Basic Needs Assessment Category)</a:t>
            </a:r>
            <a:endParaRPr lang="en-US" sz="1500" dirty="0">
              <a:cs typeface="Calibri"/>
            </a:endParaRPr>
          </a:p>
        </p:txBody>
      </p:sp>
      <p:pic>
        <p:nvPicPr>
          <p:cNvPr id="9" name="Picture 2" descr="Map of New Jersey highlighting Sussex County">
            <a:extLst>
              <a:ext uri="{FF2B5EF4-FFF2-40B4-BE49-F238E27FC236}">
                <a16:creationId xmlns:a16="http://schemas.microsoft.com/office/drawing/2014/main" id="{C91B3637-6568-4E51-A62C-46049E5A6646}"/>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8689644" y="285950"/>
            <a:ext cx="797733" cy="15108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6337049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4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8" name="Picture 7">
            <a:extLst>
              <a:ext uri="{FF2B5EF4-FFF2-40B4-BE49-F238E27FC236}">
                <a16:creationId xmlns:a16="http://schemas.microsoft.com/office/drawing/2014/main" id="{D8CF0246-90D4-4342-9144-BE4E6288FC67}"/>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524" y="0"/>
            <a:ext cx="12188952" cy="6858000"/>
          </a:xfrm>
          <a:prstGeom prst="rect">
            <a:avLst/>
          </a:prstGeom>
        </p:spPr>
      </p:pic>
      <p:pic>
        <p:nvPicPr>
          <p:cNvPr id="9" name="Picture 8">
            <a:extLst>
              <a:ext uri="{FF2B5EF4-FFF2-40B4-BE49-F238E27FC236}">
                <a16:creationId xmlns:a16="http://schemas.microsoft.com/office/drawing/2014/main" id="{6959EDD6-BF02-43DC-A894-84F362702A97}"/>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148145" y="228600"/>
            <a:ext cx="3736352" cy="203727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10" name="TextBox 9">
            <a:extLst>
              <a:ext uri="{FF2B5EF4-FFF2-40B4-BE49-F238E27FC236}">
                <a16:creationId xmlns:a16="http://schemas.microsoft.com/office/drawing/2014/main" id="{113118FD-AC70-4ABE-A3E1-A112A206ED47}"/>
              </a:ext>
            </a:extLst>
          </p:cNvPr>
          <p:cNvSpPr txBox="1"/>
          <p:nvPr userDrawn="1"/>
        </p:nvSpPr>
        <p:spPr>
          <a:xfrm>
            <a:off x="9231888" y="647072"/>
            <a:ext cx="2653371" cy="1200329"/>
          </a:xfrm>
          <a:prstGeom prst="rect">
            <a:avLst/>
          </a:prstGeom>
          <a:noFill/>
        </p:spPr>
        <p:txBody>
          <a:bodyPr wrap="square" rtlCol="0">
            <a:spAutoFit/>
          </a:bodyPr>
          <a:lstStyle/>
          <a:p>
            <a:r>
              <a:rPr lang="en-US" sz="3600" b="1" dirty="0">
                <a:latin typeface="Franklin Gothic Medium Cond" panose="020B0606030402020204" pitchFamily="34" charset="0"/>
              </a:rPr>
              <a:t>Gender-Based</a:t>
            </a:r>
            <a:r>
              <a:rPr lang="en-US" sz="3600" b="1" baseline="0" dirty="0">
                <a:latin typeface="Franklin Gothic Medium Cond" panose="020B0606030402020204" pitchFamily="34" charset="0"/>
              </a:rPr>
              <a:t> Supports </a:t>
            </a:r>
            <a:endParaRPr lang="en-US" sz="3600" b="1" dirty="0">
              <a:latin typeface="Franklin Gothic Medium Cond" panose="020B0606030402020204" pitchFamily="34" charset="0"/>
            </a:endParaRPr>
          </a:p>
        </p:txBody>
      </p:sp>
      <p:sp>
        <p:nvSpPr>
          <p:cNvPr id="12" name="TextBox 11">
            <a:extLst>
              <a:ext uri="{FF2B5EF4-FFF2-40B4-BE49-F238E27FC236}">
                <a16:creationId xmlns:a16="http://schemas.microsoft.com/office/drawing/2014/main" id="{5AD76281-14BF-4866-BDC4-094D3BA2B54A}"/>
              </a:ext>
            </a:extLst>
          </p:cNvPr>
          <p:cNvSpPr txBox="1"/>
          <p:nvPr userDrawn="1"/>
        </p:nvSpPr>
        <p:spPr>
          <a:xfrm>
            <a:off x="8304277" y="1977130"/>
            <a:ext cx="3886199"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solidFill>
                  <a:srgbClr val="FF0000"/>
                </a:solidFill>
                <a:latin typeface="Franklin Gothic Medium Cond"/>
              </a:rPr>
              <a:t>(HSAC Specialized </a:t>
            </a:r>
            <a:r>
              <a:rPr lang="en-US" sz="1200" baseline="0" dirty="0">
                <a:solidFill>
                  <a:srgbClr val="FF0000"/>
                </a:solidFill>
                <a:latin typeface="Franklin Gothic Medium Cond"/>
              </a:rPr>
              <a:t>Support/</a:t>
            </a:r>
            <a:r>
              <a:rPr lang="en-US" sz="1200" dirty="0">
                <a:solidFill>
                  <a:srgbClr val="FF0000"/>
                </a:solidFill>
                <a:latin typeface="Franklin Gothic Medium Cond"/>
              </a:rPr>
              <a:t>Services Assessment Category)</a:t>
            </a:r>
            <a:endParaRPr lang="en-US" sz="1200" dirty="0">
              <a:cs typeface="Calibri"/>
            </a:endParaRPr>
          </a:p>
        </p:txBody>
      </p:sp>
      <p:pic>
        <p:nvPicPr>
          <p:cNvPr id="11" name="Picture 2" descr="Map of New Jersey highlighting Sussex County">
            <a:extLst>
              <a:ext uri="{FF2B5EF4-FFF2-40B4-BE49-F238E27FC236}">
                <a16:creationId xmlns:a16="http://schemas.microsoft.com/office/drawing/2014/main" id="{FFC709BB-584D-4C2D-B601-9389DFF5C1C1}"/>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8382000" y="401434"/>
            <a:ext cx="797733" cy="15108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5320107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8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8" name="Picture 7">
            <a:extLst>
              <a:ext uri="{FF2B5EF4-FFF2-40B4-BE49-F238E27FC236}">
                <a16:creationId xmlns:a16="http://schemas.microsoft.com/office/drawing/2014/main" id="{B1A49D1B-2D70-4ED6-A5AC-8B084D59494F}"/>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524" y="0"/>
            <a:ext cx="12188952" cy="6858000"/>
          </a:xfrm>
          <a:prstGeom prst="rect">
            <a:avLst/>
          </a:prstGeom>
        </p:spPr>
      </p:pic>
      <p:pic>
        <p:nvPicPr>
          <p:cNvPr id="9" name="Picture 8">
            <a:extLst>
              <a:ext uri="{FF2B5EF4-FFF2-40B4-BE49-F238E27FC236}">
                <a16:creationId xmlns:a16="http://schemas.microsoft.com/office/drawing/2014/main" id="{1DD6641F-9D24-4F6B-BFA7-376C67FB66E4}"/>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932683" y="609600"/>
            <a:ext cx="3952100" cy="2010999"/>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10" name="TextBox 9">
            <a:extLst>
              <a:ext uri="{FF2B5EF4-FFF2-40B4-BE49-F238E27FC236}">
                <a16:creationId xmlns:a16="http://schemas.microsoft.com/office/drawing/2014/main" id="{65C16446-6B5C-4C6C-BF91-64E3860A7709}"/>
              </a:ext>
            </a:extLst>
          </p:cNvPr>
          <p:cNvSpPr txBox="1"/>
          <p:nvPr userDrawn="1"/>
        </p:nvSpPr>
        <p:spPr>
          <a:xfrm>
            <a:off x="9851107" y="717042"/>
            <a:ext cx="2100893" cy="1903557"/>
          </a:xfrm>
          <a:prstGeom prst="rect">
            <a:avLst/>
          </a:prstGeom>
          <a:noFill/>
        </p:spPr>
        <p:txBody>
          <a:bodyPr wrap="square" rtlCol="0">
            <a:spAutoFit/>
          </a:bodyPr>
          <a:lstStyle/>
          <a:p>
            <a:r>
              <a:rPr lang="en-US" sz="3600" b="1" dirty="0">
                <a:latin typeface="Franklin Gothic Medium Cond" panose="020B0606030402020204" pitchFamily="34" charset="0"/>
              </a:rPr>
              <a:t>Substance Use Disorder</a:t>
            </a:r>
          </a:p>
        </p:txBody>
      </p:sp>
      <p:sp>
        <p:nvSpPr>
          <p:cNvPr id="11" name="TextBox 10">
            <a:extLst>
              <a:ext uri="{FF2B5EF4-FFF2-40B4-BE49-F238E27FC236}">
                <a16:creationId xmlns:a16="http://schemas.microsoft.com/office/drawing/2014/main" id="{5AD76281-14BF-4866-BDC4-094D3BA2B54A}"/>
              </a:ext>
            </a:extLst>
          </p:cNvPr>
          <p:cNvSpPr txBox="1"/>
          <p:nvPr userDrawn="1"/>
        </p:nvSpPr>
        <p:spPr>
          <a:xfrm>
            <a:off x="8151430" y="2320161"/>
            <a:ext cx="3886199"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solidFill>
                  <a:srgbClr val="FF0000"/>
                </a:solidFill>
                <a:latin typeface="Franklin Gothic Medium Cond"/>
              </a:rPr>
              <a:t>(HSAC Specialized </a:t>
            </a:r>
            <a:r>
              <a:rPr lang="en-US" sz="1200" baseline="0" dirty="0">
                <a:solidFill>
                  <a:srgbClr val="FF0000"/>
                </a:solidFill>
                <a:latin typeface="Franklin Gothic Medium Cond"/>
              </a:rPr>
              <a:t>Support/</a:t>
            </a:r>
            <a:r>
              <a:rPr lang="en-US" sz="1200" dirty="0">
                <a:solidFill>
                  <a:srgbClr val="FF0000"/>
                </a:solidFill>
                <a:latin typeface="Franklin Gothic Medium Cond"/>
              </a:rPr>
              <a:t>Services Assessment Category)</a:t>
            </a:r>
            <a:endParaRPr lang="en-US" sz="1200" dirty="0">
              <a:cs typeface="Calibri"/>
            </a:endParaRPr>
          </a:p>
        </p:txBody>
      </p:sp>
      <p:pic>
        <p:nvPicPr>
          <p:cNvPr id="12" name="Picture 2" descr="Map of New Jersey highlighting Sussex County">
            <a:extLst>
              <a:ext uri="{FF2B5EF4-FFF2-40B4-BE49-F238E27FC236}">
                <a16:creationId xmlns:a16="http://schemas.microsoft.com/office/drawing/2014/main" id="{FEF03412-E92B-4B26-8A97-57342CDB42F1}"/>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8493029" y="763186"/>
            <a:ext cx="797733" cy="15108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7655288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0_Title Slide">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11/30/2021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
        <p:nvSpPr>
          <p:cNvPr id="9" name="TextBox 8">
            <a:extLst>
              <a:ext uri="{FF2B5EF4-FFF2-40B4-BE49-F238E27FC236}">
                <a16:creationId xmlns:a16="http://schemas.microsoft.com/office/drawing/2014/main" id="{47E8E618-6755-4A41-BF04-C0D9978DC96B}"/>
              </a:ext>
            </a:extLst>
          </p:cNvPr>
          <p:cNvSpPr txBox="1"/>
          <p:nvPr userDrawn="1"/>
        </p:nvSpPr>
        <p:spPr>
          <a:xfrm>
            <a:off x="9852629" y="826863"/>
            <a:ext cx="2031868" cy="1319452"/>
          </a:xfrm>
          <a:prstGeom prst="rect">
            <a:avLst/>
          </a:prstGeom>
          <a:noFill/>
        </p:spPr>
        <p:txBody>
          <a:bodyPr wrap="square" rtlCol="0">
            <a:spAutoFit/>
          </a:bodyPr>
          <a:lstStyle/>
          <a:p>
            <a:r>
              <a:rPr lang="en-US" sz="3600" b="1" dirty="0">
                <a:latin typeface="Franklin Gothic Medium Cond" panose="020B0606030402020204" pitchFamily="34" charset="0"/>
              </a:rPr>
              <a:t>Domestic Violence</a:t>
            </a:r>
          </a:p>
        </p:txBody>
      </p:sp>
      <p:pic>
        <p:nvPicPr>
          <p:cNvPr id="11" name="Picture 10">
            <a:extLst>
              <a:ext uri="{FF2B5EF4-FFF2-40B4-BE49-F238E27FC236}">
                <a16:creationId xmlns:a16="http://schemas.microsoft.com/office/drawing/2014/main" id="{B78BFE6B-63B2-4AE5-97BB-D6E453DDC468}"/>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3048" y="0"/>
            <a:ext cx="12188952" cy="6858000"/>
          </a:xfrm>
          <a:prstGeom prst="rect">
            <a:avLst/>
          </a:prstGeom>
        </p:spPr>
      </p:pic>
      <p:pic>
        <p:nvPicPr>
          <p:cNvPr id="12" name="Picture 11">
            <a:extLst>
              <a:ext uri="{FF2B5EF4-FFF2-40B4-BE49-F238E27FC236}">
                <a16:creationId xmlns:a16="http://schemas.microsoft.com/office/drawing/2014/main" id="{FAC0D846-7503-4817-BFFB-310E33768BBD}"/>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845973" y="332818"/>
            <a:ext cx="3848275" cy="1997862"/>
          </a:xfrm>
          <a:prstGeom prst="roundRect">
            <a:avLst>
              <a:gd name="adj" fmla="val 11945"/>
            </a:avLst>
          </a:prstGeom>
          <a:solidFill>
            <a:srgbClr val="FFFFFF">
              <a:alpha val="92000"/>
            </a:srgbClr>
          </a:solidFill>
          <a:ln w="28575" cap="sq">
            <a:solidFill>
              <a:srgbClr val="292929">
                <a:alpha val="63000"/>
              </a:srgbClr>
            </a:solidFill>
            <a:miter lim="800000"/>
          </a:ln>
          <a:effectLst>
            <a:outerShdw blurRad="50800" dist="50800" dir="5400000" algn="ctr" rotWithShape="0">
              <a:srgbClr val="000000">
                <a:alpha val="85000"/>
              </a:srgbClr>
            </a:outerShdw>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13" name="TextBox 12">
            <a:extLst>
              <a:ext uri="{FF2B5EF4-FFF2-40B4-BE49-F238E27FC236}">
                <a16:creationId xmlns:a16="http://schemas.microsoft.com/office/drawing/2014/main" id="{46BF300E-CEFA-4F70-97BD-31D901093FFD}"/>
              </a:ext>
            </a:extLst>
          </p:cNvPr>
          <p:cNvSpPr txBox="1"/>
          <p:nvPr userDrawn="1"/>
        </p:nvSpPr>
        <p:spPr>
          <a:xfrm>
            <a:off x="8847748" y="376100"/>
            <a:ext cx="2843874" cy="1754326"/>
          </a:xfrm>
          <a:prstGeom prst="rect">
            <a:avLst/>
          </a:prstGeom>
          <a:noFill/>
        </p:spPr>
        <p:txBody>
          <a:bodyPr wrap="square" rtlCol="0">
            <a:spAutoFit/>
          </a:bodyPr>
          <a:lstStyle/>
          <a:p>
            <a:r>
              <a:rPr lang="en-US" sz="3600" b="1" dirty="0">
                <a:latin typeface="Franklin Gothic Medium Cond" panose="020B0606030402020204" pitchFamily="34" charset="0"/>
              </a:rPr>
              <a:t>Behavioral/ Mental</a:t>
            </a:r>
            <a:r>
              <a:rPr lang="en-US" sz="3600" b="1" baseline="0" dirty="0">
                <a:latin typeface="Franklin Gothic Medium Cond" panose="020B0606030402020204" pitchFamily="34" charset="0"/>
              </a:rPr>
              <a:t> </a:t>
            </a:r>
            <a:r>
              <a:rPr lang="en-US" sz="3600" b="1" dirty="0">
                <a:latin typeface="Franklin Gothic Medium Cond" panose="020B0606030402020204" pitchFamily="34" charset="0"/>
              </a:rPr>
              <a:t>Health (Adults)</a:t>
            </a:r>
          </a:p>
        </p:txBody>
      </p:sp>
      <p:sp>
        <p:nvSpPr>
          <p:cNvPr id="16" name="TextBox 15">
            <a:extLst>
              <a:ext uri="{FF2B5EF4-FFF2-40B4-BE49-F238E27FC236}">
                <a16:creationId xmlns:a16="http://schemas.microsoft.com/office/drawing/2014/main" id="{5AD76281-14BF-4866-BDC4-094D3BA2B54A}"/>
              </a:ext>
            </a:extLst>
          </p:cNvPr>
          <p:cNvSpPr txBox="1"/>
          <p:nvPr userDrawn="1"/>
        </p:nvSpPr>
        <p:spPr>
          <a:xfrm>
            <a:off x="7998298" y="2013664"/>
            <a:ext cx="3886199"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solidFill>
                  <a:srgbClr val="FF0000"/>
                </a:solidFill>
                <a:latin typeface="Franklin Gothic Medium Cond"/>
              </a:rPr>
              <a:t>(HSAC Specialized </a:t>
            </a:r>
            <a:r>
              <a:rPr lang="en-US" sz="1200" baseline="0" dirty="0">
                <a:solidFill>
                  <a:srgbClr val="FF0000"/>
                </a:solidFill>
                <a:latin typeface="Franklin Gothic Medium Cond"/>
              </a:rPr>
              <a:t>Support/</a:t>
            </a:r>
            <a:r>
              <a:rPr lang="en-US" sz="1200" dirty="0">
                <a:solidFill>
                  <a:srgbClr val="FF0000"/>
                </a:solidFill>
                <a:latin typeface="Franklin Gothic Medium Cond"/>
              </a:rPr>
              <a:t>Services Assessment Category)</a:t>
            </a:r>
            <a:endParaRPr lang="en-US" sz="1200" dirty="0">
              <a:cs typeface="Calibri"/>
            </a:endParaRPr>
          </a:p>
        </p:txBody>
      </p:sp>
      <p:pic>
        <p:nvPicPr>
          <p:cNvPr id="14" name="Picture 2" descr="Map of New Jersey highlighting Sussex County">
            <a:extLst>
              <a:ext uri="{FF2B5EF4-FFF2-40B4-BE49-F238E27FC236}">
                <a16:creationId xmlns:a16="http://schemas.microsoft.com/office/drawing/2014/main" id="{DD098C64-4061-4750-AF83-1903DAE3E03C}"/>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8051545" y="576333"/>
            <a:ext cx="797733" cy="15108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9037728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52400" y="-554739"/>
            <a:ext cx="12344399" cy="7870311"/>
          </a:xfrm>
          <a:prstGeom prst="rect">
            <a:avLst/>
          </a:prstGeom>
        </p:spPr>
      </p:pic>
      <p:pic>
        <p:nvPicPr>
          <p:cNvPr id="5" name="Picture 4">
            <a:extLst>
              <a:ext uri="{FF2B5EF4-FFF2-40B4-BE49-F238E27FC236}">
                <a16:creationId xmlns:a16="http://schemas.microsoft.com/office/drawing/2014/main" id="{D0A8D18F-9BFF-4CE2-AE42-4BB708ACBDF7}"/>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493000" y="203509"/>
            <a:ext cx="4004022" cy="1853345"/>
          </a:xfrm>
          <a:prstGeom prst="roundRect">
            <a:avLst>
              <a:gd name="adj" fmla="val 11945"/>
            </a:avLst>
          </a:prstGeom>
          <a:solidFill>
            <a:srgbClr val="FFFFFF">
              <a:alpha val="92000"/>
            </a:srgbClr>
          </a:solidFill>
          <a:ln w="28575" cap="sq">
            <a:solidFill>
              <a:srgbClr val="292929">
                <a:alpha val="63000"/>
              </a:srgbClr>
            </a:solidFill>
            <a:miter lim="800000"/>
          </a:ln>
          <a:effectLst>
            <a:outerShdw blurRad="50800" dist="50800" dir="5400000" algn="ctr" rotWithShape="0">
              <a:srgbClr val="000000">
                <a:alpha val="85000"/>
              </a:srgbClr>
            </a:outerShdw>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6" name="TextBox 5">
            <a:extLst>
              <a:ext uri="{FF2B5EF4-FFF2-40B4-BE49-F238E27FC236}">
                <a16:creationId xmlns:a16="http://schemas.microsoft.com/office/drawing/2014/main" id="{94461ACA-2A34-40B2-84C9-5CEA4AF9EFC7}"/>
              </a:ext>
            </a:extLst>
          </p:cNvPr>
          <p:cNvSpPr txBox="1"/>
          <p:nvPr userDrawn="1"/>
        </p:nvSpPr>
        <p:spPr>
          <a:xfrm>
            <a:off x="8452050" y="437683"/>
            <a:ext cx="3044972" cy="1384995"/>
          </a:xfrm>
          <a:prstGeom prst="rect">
            <a:avLst/>
          </a:prstGeom>
          <a:noFill/>
        </p:spPr>
        <p:txBody>
          <a:bodyPr wrap="square" rtlCol="0">
            <a:spAutoFit/>
          </a:bodyPr>
          <a:lstStyle/>
          <a:p>
            <a:r>
              <a:rPr lang="en-US" sz="2800" b="1" dirty="0">
                <a:latin typeface="Franklin Gothic Medium Cond" panose="020B0606030402020204" pitchFamily="34" charset="0"/>
              </a:rPr>
              <a:t>I/DD or Behavioral/Mental Health (Children)</a:t>
            </a:r>
          </a:p>
        </p:txBody>
      </p:sp>
      <p:sp>
        <p:nvSpPr>
          <p:cNvPr id="8" name="TextBox 7">
            <a:extLst>
              <a:ext uri="{FF2B5EF4-FFF2-40B4-BE49-F238E27FC236}">
                <a16:creationId xmlns:a16="http://schemas.microsoft.com/office/drawing/2014/main" id="{5AD76281-14BF-4866-BDC4-094D3BA2B54A}"/>
              </a:ext>
            </a:extLst>
          </p:cNvPr>
          <p:cNvSpPr txBox="1"/>
          <p:nvPr userDrawn="1"/>
        </p:nvSpPr>
        <p:spPr>
          <a:xfrm>
            <a:off x="7964058" y="1758444"/>
            <a:ext cx="3886199"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solidFill>
                  <a:srgbClr val="FF0000"/>
                </a:solidFill>
                <a:latin typeface="Franklin Gothic Medium Cond"/>
              </a:rPr>
              <a:t>(HSAC Specialized </a:t>
            </a:r>
            <a:r>
              <a:rPr lang="en-US" sz="1200" baseline="0" dirty="0">
                <a:solidFill>
                  <a:srgbClr val="FF0000"/>
                </a:solidFill>
                <a:latin typeface="Franklin Gothic Medium Cond"/>
              </a:rPr>
              <a:t>Support/</a:t>
            </a:r>
            <a:r>
              <a:rPr lang="en-US" sz="1200" dirty="0">
                <a:solidFill>
                  <a:srgbClr val="FF0000"/>
                </a:solidFill>
                <a:latin typeface="Franklin Gothic Medium Cond"/>
              </a:rPr>
              <a:t>Services Assessment Category)</a:t>
            </a:r>
            <a:endParaRPr lang="en-US" sz="1200" dirty="0">
              <a:cs typeface="Calibri"/>
            </a:endParaRPr>
          </a:p>
        </p:txBody>
      </p:sp>
      <p:pic>
        <p:nvPicPr>
          <p:cNvPr id="9" name="Picture 2" descr="Map of New Jersey highlighting Sussex County">
            <a:extLst>
              <a:ext uri="{FF2B5EF4-FFF2-40B4-BE49-F238E27FC236}">
                <a16:creationId xmlns:a16="http://schemas.microsoft.com/office/drawing/2014/main" id="{9728098A-8B1F-4031-B3A8-5E62D1A9897B}"/>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7573659" y="374764"/>
            <a:ext cx="797733" cy="15108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8451871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6_Title Slide">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5084" y="-1"/>
            <a:ext cx="12277084" cy="8193619"/>
          </a:xfrm>
          <a:prstGeom prst="rect">
            <a:avLst/>
          </a:prstGeom>
        </p:spPr>
      </p:pic>
      <p:pic>
        <p:nvPicPr>
          <p:cNvPr id="5" name="Picture 4">
            <a:extLst>
              <a:ext uri="{FF2B5EF4-FFF2-40B4-BE49-F238E27FC236}">
                <a16:creationId xmlns:a16="http://schemas.microsoft.com/office/drawing/2014/main" id="{D0A8D18F-9BFF-4CE2-AE42-4BB708ACBDF7}"/>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493000" y="203509"/>
            <a:ext cx="4004022" cy="1853345"/>
          </a:xfrm>
          <a:prstGeom prst="roundRect">
            <a:avLst>
              <a:gd name="adj" fmla="val 11945"/>
            </a:avLst>
          </a:prstGeom>
          <a:solidFill>
            <a:srgbClr val="FFFFFF">
              <a:alpha val="92000"/>
            </a:srgbClr>
          </a:solidFill>
          <a:ln w="28575" cap="sq">
            <a:solidFill>
              <a:srgbClr val="292929">
                <a:alpha val="63000"/>
              </a:srgbClr>
            </a:solidFill>
            <a:miter lim="800000"/>
          </a:ln>
          <a:effectLst>
            <a:outerShdw blurRad="50800" dist="50800" dir="5400000" algn="ctr" rotWithShape="0">
              <a:srgbClr val="000000">
                <a:alpha val="85000"/>
              </a:srgbClr>
            </a:outerShdw>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6" name="TextBox 5">
            <a:extLst>
              <a:ext uri="{FF2B5EF4-FFF2-40B4-BE49-F238E27FC236}">
                <a16:creationId xmlns:a16="http://schemas.microsoft.com/office/drawing/2014/main" id="{94461ACA-2A34-40B2-84C9-5CEA4AF9EFC7}"/>
              </a:ext>
            </a:extLst>
          </p:cNvPr>
          <p:cNvSpPr txBox="1"/>
          <p:nvPr userDrawn="1"/>
        </p:nvSpPr>
        <p:spPr>
          <a:xfrm>
            <a:off x="8417624" y="530016"/>
            <a:ext cx="3044972" cy="1200329"/>
          </a:xfrm>
          <a:prstGeom prst="rect">
            <a:avLst/>
          </a:prstGeom>
          <a:noFill/>
        </p:spPr>
        <p:txBody>
          <a:bodyPr wrap="square" rtlCol="0">
            <a:spAutoFit/>
          </a:bodyPr>
          <a:lstStyle/>
          <a:p>
            <a:r>
              <a:rPr lang="en-US" sz="3600" b="1" baseline="0" dirty="0">
                <a:latin typeface="Franklin Gothic Medium Cond" panose="020B0606030402020204" pitchFamily="34" charset="0"/>
              </a:rPr>
              <a:t>Caring for Kin or Foster Children</a:t>
            </a:r>
            <a:endParaRPr lang="en-US" sz="3600" b="1" dirty="0">
              <a:latin typeface="Franklin Gothic Medium Cond" panose="020B0606030402020204" pitchFamily="34" charset="0"/>
            </a:endParaRPr>
          </a:p>
        </p:txBody>
      </p:sp>
      <p:sp>
        <p:nvSpPr>
          <p:cNvPr id="8" name="TextBox 7">
            <a:extLst>
              <a:ext uri="{FF2B5EF4-FFF2-40B4-BE49-F238E27FC236}">
                <a16:creationId xmlns:a16="http://schemas.microsoft.com/office/drawing/2014/main" id="{5AD76281-14BF-4866-BDC4-094D3BA2B54A}"/>
              </a:ext>
            </a:extLst>
          </p:cNvPr>
          <p:cNvSpPr txBox="1"/>
          <p:nvPr userDrawn="1"/>
        </p:nvSpPr>
        <p:spPr>
          <a:xfrm>
            <a:off x="7938658" y="1779854"/>
            <a:ext cx="3886199"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solidFill>
                  <a:srgbClr val="FF0000"/>
                </a:solidFill>
                <a:latin typeface="Franklin Gothic Medium Cond"/>
              </a:rPr>
              <a:t>(HSAC Specialized </a:t>
            </a:r>
            <a:r>
              <a:rPr lang="en-US" sz="1200" baseline="0" dirty="0">
                <a:solidFill>
                  <a:srgbClr val="FF0000"/>
                </a:solidFill>
                <a:latin typeface="Franklin Gothic Medium Cond"/>
              </a:rPr>
              <a:t>Support/</a:t>
            </a:r>
            <a:r>
              <a:rPr lang="en-US" sz="1200" dirty="0">
                <a:solidFill>
                  <a:srgbClr val="FF0000"/>
                </a:solidFill>
                <a:latin typeface="Franklin Gothic Medium Cond"/>
              </a:rPr>
              <a:t>Services Assessment Category)</a:t>
            </a:r>
            <a:endParaRPr lang="en-US" sz="1200" dirty="0">
              <a:cs typeface="Calibri"/>
            </a:endParaRPr>
          </a:p>
        </p:txBody>
      </p:sp>
      <p:pic>
        <p:nvPicPr>
          <p:cNvPr id="9" name="Picture 2" descr="Map of New Jersey highlighting Sussex County">
            <a:extLst>
              <a:ext uri="{FF2B5EF4-FFF2-40B4-BE49-F238E27FC236}">
                <a16:creationId xmlns:a16="http://schemas.microsoft.com/office/drawing/2014/main" id="{875AE203-5257-4A5F-85FF-33E23F41E1B8}"/>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7571515" y="374764"/>
            <a:ext cx="797733" cy="15108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9940940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Slide_17">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
            <a:ext cx="12232768" cy="8321931"/>
          </a:xfrm>
          <a:prstGeom prst="rect">
            <a:avLst/>
          </a:prstGeom>
        </p:spPr>
      </p:pic>
      <p:pic>
        <p:nvPicPr>
          <p:cNvPr id="6" name="Picture 5">
            <a:extLst>
              <a:ext uri="{FF2B5EF4-FFF2-40B4-BE49-F238E27FC236}">
                <a16:creationId xmlns:a16="http://schemas.microsoft.com/office/drawing/2014/main" id="{D0A8D18F-9BFF-4CE2-AE42-4BB708ACBDF7}"/>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493000" y="203509"/>
            <a:ext cx="4004022" cy="1853345"/>
          </a:xfrm>
          <a:prstGeom prst="roundRect">
            <a:avLst>
              <a:gd name="adj" fmla="val 11945"/>
            </a:avLst>
          </a:prstGeom>
          <a:solidFill>
            <a:srgbClr val="FFFFFF">
              <a:alpha val="92000"/>
            </a:srgbClr>
          </a:solidFill>
          <a:ln w="28575" cap="sq">
            <a:solidFill>
              <a:srgbClr val="292929">
                <a:alpha val="63000"/>
              </a:srgbClr>
            </a:solidFill>
            <a:miter lim="800000"/>
          </a:ln>
          <a:effectLst>
            <a:outerShdw blurRad="50800" dist="50800" dir="5400000" algn="ctr" rotWithShape="0">
              <a:srgbClr val="000000">
                <a:alpha val="85000"/>
              </a:srgbClr>
            </a:outerShdw>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7" name="TextBox 6">
            <a:extLst>
              <a:ext uri="{FF2B5EF4-FFF2-40B4-BE49-F238E27FC236}">
                <a16:creationId xmlns:a16="http://schemas.microsoft.com/office/drawing/2014/main" id="{94461ACA-2A34-40B2-84C9-5CEA4AF9EFC7}"/>
              </a:ext>
            </a:extLst>
          </p:cNvPr>
          <p:cNvSpPr txBox="1"/>
          <p:nvPr userDrawn="1"/>
        </p:nvSpPr>
        <p:spPr>
          <a:xfrm>
            <a:off x="8894678" y="620680"/>
            <a:ext cx="2458737" cy="830997"/>
          </a:xfrm>
          <a:prstGeom prst="rect">
            <a:avLst/>
          </a:prstGeom>
          <a:noFill/>
        </p:spPr>
        <p:txBody>
          <a:bodyPr wrap="square" rtlCol="0">
            <a:spAutoFit/>
          </a:bodyPr>
          <a:lstStyle/>
          <a:p>
            <a:r>
              <a:rPr lang="en-US" sz="4800" b="1" baseline="0" dirty="0">
                <a:latin typeface="Franklin Gothic Medium Cond" panose="020B0606030402020204" pitchFamily="34" charset="0"/>
              </a:rPr>
              <a:t>Advocacy</a:t>
            </a:r>
            <a:endParaRPr lang="en-US" sz="4800" b="1" dirty="0">
              <a:latin typeface="Franklin Gothic Medium Cond" panose="020B0606030402020204" pitchFamily="34" charset="0"/>
            </a:endParaRPr>
          </a:p>
        </p:txBody>
      </p:sp>
      <p:sp>
        <p:nvSpPr>
          <p:cNvPr id="9" name="TextBox 8">
            <a:extLst>
              <a:ext uri="{FF2B5EF4-FFF2-40B4-BE49-F238E27FC236}">
                <a16:creationId xmlns:a16="http://schemas.microsoft.com/office/drawing/2014/main" id="{5AD76281-14BF-4866-BDC4-094D3BA2B54A}"/>
              </a:ext>
            </a:extLst>
          </p:cNvPr>
          <p:cNvSpPr txBox="1"/>
          <p:nvPr userDrawn="1"/>
        </p:nvSpPr>
        <p:spPr>
          <a:xfrm>
            <a:off x="7675095" y="1762922"/>
            <a:ext cx="3886199"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solidFill>
                  <a:srgbClr val="FF0000"/>
                </a:solidFill>
                <a:latin typeface="Franklin Gothic Medium Cond"/>
              </a:rPr>
              <a:t>(HSAC Specialized </a:t>
            </a:r>
            <a:r>
              <a:rPr lang="en-US" sz="1200" baseline="0" dirty="0">
                <a:solidFill>
                  <a:srgbClr val="FF0000"/>
                </a:solidFill>
                <a:latin typeface="Franklin Gothic Medium Cond"/>
              </a:rPr>
              <a:t>Support/</a:t>
            </a:r>
            <a:r>
              <a:rPr lang="en-US" sz="1200" dirty="0">
                <a:solidFill>
                  <a:srgbClr val="FF0000"/>
                </a:solidFill>
                <a:latin typeface="Franklin Gothic Medium Cond"/>
              </a:rPr>
              <a:t>Services Assessment Category)</a:t>
            </a:r>
            <a:endParaRPr lang="en-US" sz="1200" dirty="0">
              <a:cs typeface="Calibri"/>
            </a:endParaRPr>
          </a:p>
        </p:txBody>
      </p:sp>
      <p:pic>
        <p:nvPicPr>
          <p:cNvPr id="10" name="Picture 2" descr="Map of New Jersey highlighting Sussex County">
            <a:extLst>
              <a:ext uri="{FF2B5EF4-FFF2-40B4-BE49-F238E27FC236}">
                <a16:creationId xmlns:a16="http://schemas.microsoft.com/office/drawing/2014/main" id="{B0DBBD8D-9CF6-470A-873E-109984A57A16}"/>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7794973" y="280762"/>
            <a:ext cx="797733" cy="15108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3644984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7" name="Picture 6">
            <a:extLst>
              <a:ext uri="{FF2B5EF4-FFF2-40B4-BE49-F238E27FC236}">
                <a16:creationId xmlns:a16="http://schemas.microsoft.com/office/drawing/2014/main" id="{2FE670A5-A0F0-4972-A297-0673431946DE}"/>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524" y="0"/>
            <a:ext cx="12188952" cy="6858000"/>
          </a:xfrm>
          <a:prstGeom prst="rect">
            <a:avLst/>
          </a:prstGeom>
        </p:spPr>
      </p:pic>
      <p:pic>
        <p:nvPicPr>
          <p:cNvPr id="8" name="Picture 7">
            <a:extLst>
              <a:ext uri="{FF2B5EF4-FFF2-40B4-BE49-F238E27FC236}">
                <a16:creationId xmlns:a16="http://schemas.microsoft.com/office/drawing/2014/main" id="{B4F8797E-0CD6-4CC6-87E5-0AE22FF5D1B2}"/>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81000" y="762000"/>
            <a:ext cx="40386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10" name="TextBox 9">
            <a:extLst>
              <a:ext uri="{FF2B5EF4-FFF2-40B4-BE49-F238E27FC236}">
                <a16:creationId xmlns:a16="http://schemas.microsoft.com/office/drawing/2014/main" id="{DC2364A2-C757-48C6-AA67-5B6F7FC57654}"/>
              </a:ext>
            </a:extLst>
          </p:cNvPr>
          <p:cNvSpPr txBox="1"/>
          <p:nvPr userDrawn="1"/>
        </p:nvSpPr>
        <p:spPr>
          <a:xfrm>
            <a:off x="2022469" y="1067316"/>
            <a:ext cx="2320932" cy="1323439"/>
          </a:xfrm>
          <a:prstGeom prst="rect">
            <a:avLst/>
          </a:prstGeom>
          <a:noFill/>
        </p:spPr>
        <p:txBody>
          <a:bodyPr wrap="square" rtlCol="0">
            <a:spAutoFit/>
          </a:bodyPr>
          <a:lstStyle/>
          <a:p>
            <a:r>
              <a:rPr lang="en-US" sz="4000" b="1" dirty="0">
                <a:latin typeface="Franklin Gothic Medium Cond" panose="020B0606030402020204" pitchFamily="34" charset="0"/>
              </a:rPr>
              <a:t>Community Resources</a:t>
            </a:r>
          </a:p>
        </p:txBody>
      </p:sp>
      <p:pic>
        <p:nvPicPr>
          <p:cNvPr id="9" name="Picture 2" descr="Map of New Jersey highlighting Sussex County">
            <a:extLst>
              <a:ext uri="{FF2B5EF4-FFF2-40B4-BE49-F238E27FC236}">
                <a16:creationId xmlns:a16="http://schemas.microsoft.com/office/drawing/2014/main" id="{C6E6AFB4-D429-4A3E-9131-0797FDAB30FC}"/>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802868" y="973619"/>
            <a:ext cx="797733" cy="15108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4542054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4" name="TextBox 3">
            <a:extLst>
              <a:ext uri="{FF2B5EF4-FFF2-40B4-BE49-F238E27FC236}">
                <a16:creationId xmlns:a16="http://schemas.microsoft.com/office/drawing/2014/main" id="{0F07EB7E-3B1E-4C47-BC71-2823186472F8}"/>
              </a:ext>
            </a:extLst>
          </p:cNvPr>
          <p:cNvSpPr txBox="1"/>
          <p:nvPr userDrawn="1"/>
        </p:nvSpPr>
        <p:spPr>
          <a:xfrm>
            <a:off x="3276600" y="0"/>
            <a:ext cx="8001000" cy="646331"/>
          </a:xfrm>
          <a:prstGeom prst="rect">
            <a:avLst/>
          </a:prstGeom>
          <a:noFill/>
        </p:spPr>
        <p:txBody>
          <a:bodyPr wrap="square" rtlCol="0">
            <a:spAutoFit/>
          </a:bodyPr>
          <a:lstStyle/>
          <a:p>
            <a:r>
              <a:rPr lang="en-US" sz="3600" b="1" dirty="0">
                <a:latin typeface="+mj-lt"/>
              </a:rPr>
              <a:t>Summary of Content</a:t>
            </a:r>
          </a:p>
        </p:txBody>
      </p:sp>
      <p:sp>
        <p:nvSpPr>
          <p:cNvPr id="9" name="TextBox 8">
            <a:extLst>
              <a:ext uri="{FF2B5EF4-FFF2-40B4-BE49-F238E27FC236}">
                <a16:creationId xmlns:a16="http://schemas.microsoft.com/office/drawing/2014/main" id="{724C2A62-A346-4098-AB70-834F82AE964D}"/>
              </a:ext>
            </a:extLst>
          </p:cNvPr>
          <p:cNvSpPr txBox="1"/>
          <p:nvPr userDrawn="1"/>
        </p:nvSpPr>
        <p:spPr>
          <a:xfrm>
            <a:off x="3429000" y="648336"/>
            <a:ext cx="8305800" cy="6278642"/>
          </a:xfrm>
          <a:prstGeom prst="rect">
            <a:avLst/>
          </a:prstGeom>
          <a:noFill/>
        </p:spPr>
        <p:txBody>
          <a:bodyPr wrap="square" rtlCol="0">
            <a:spAutoFit/>
          </a:bodyPr>
          <a:lstStyle/>
          <a:p>
            <a:r>
              <a:rPr lang="en-US" sz="1400" b="1" dirty="0">
                <a:solidFill>
                  <a:srgbClr val="C00000"/>
                </a:solidFill>
              </a:rPr>
              <a:t>Economics:  </a:t>
            </a:r>
          </a:p>
          <a:p>
            <a:pPr lvl="1"/>
            <a:r>
              <a:rPr lang="en-US" sz="1400" b="1" dirty="0">
                <a:solidFill>
                  <a:srgbClr val="C00000"/>
                </a:solidFill>
              </a:rPr>
              <a:t>Cost of Living</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400" dirty="0"/>
              <a:t>2.1: </a:t>
            </a:r>
            <a:r>
              <a:rPr lang="en-US" sz="1400" b="1" dirty="0"/>
              <a:t>Monthly cost of living budget ($), in county</a:t>
            </a:r>
            <a:endParaRPr lang="en-US" sz="1400" b="1" dirty="0">
              <a:cs typeface="Calibri"/>
            </a:endParaRPr>
          </a:p>
          <a:p>
            <a:pPr lvl="1"/>
            <a:r>
              <a:rPr lang="en-US" sz="1400" dirty="0"/>
              <a:t>2.2: </a:t>
            </a:r>
            <a:r>
              <a:rPr lang="en-US" sz="1400" b="1" dirty="0"/>
              <a:t>Annual cost of living estimates ($) in NJ (by county)</a:t>
            </a:r>
            <a:endParaRPr lang="en-US" sz="1400" b="1" dirty="0">
              <a:cs typeface="Calibri"/>
            </a:endParaRPr>
          </a:p>
          <a:p>
            <a:pPr lvl="1"/>
            <a:r>
              <a:rPr lang="en-US" sz="1400" b="1" dirty="0">
                <a:solidFill>
                  <a:srgbClr val="C00000"/>
                </a:solidFill>
              </a:rPr>
              <a:t>Income</a:t>
            </a:r>
          </a:p>
          <a:p>
            <a:pPr lvl="1"/>
            <a:r>
              <a:rPr lang="en-US" sz="1400" dirty="0"/>
              <a:t>2.3: </a:t>
            </a:r>
            <a:r>
              <a:rPr lang="en-US" sz="1400" b="1" dirty="0">
                <a:ea typeface="+mn-lt"/>
                <a:cs typeface="+mn-lt"/>
              </a:rPr>
              <a:t>Median household income ($) </a:t>
            </a:r>
            <a:r>
              <a:rPr lang="en-US" sz="1400" b="1" dirty="0"/>
              <a:t>in NJ, by county</a:t>
            </a:r>
            <a:endParaRPr lang="en-US" sz="1400" b="1" dirty="0">
              <a:cs typeface="Calibri"/>
            </a:endParaRPr>
          </a:p>
          <a:p>
            <a:pPr lvl="1"/>
            <a:r>
              <a:rPr lang="en-US" sz="1400" dirty="0"/>
              <a:t>2.4</a:t>
            </a:r>
            <a:r>
              <a:rPr lang="en-US" sz="1400" dirty="0">
                <a:ea typeface="+mn-lt"/>
                <a:cs typeface="+mn-lt"/>
              </a:rPr>
              <a:t>: </a:t>
            </a:r>
            <a:r>
              <a:rPr lang="en-US" sz="1400" b="1" dirty="0">
                <a:ea typeface="+mn-lt"/>
                <a:cs typeface="+mn-lt"/>
              </a:rPr>
              <a:t>Median household income ($) over time</a:t>
            </a:r>
          </a:p>
          <a:p>
            <a:pPr lvl="1"/>
            <a:r>
              <a:rPr lang="en-US" sz="1400" dirty="0">
                <a:solidFill>
                  <a:srgbClr val="000000"/>
                </a:solidFill>
                <a:cs typeface="Calibri"/>
              </a:rPr>
              <a:t>2.5: </a:t>
            </a:r>
            <a:r>
              <a:rPr lang="en-US" sz="1400" b="1" dirty="0">
                <a:solidFill>
                  <a:srgbClr val="000000"/>
                </a:solidFill>
                <a:cs typeface="Calibri"/>
              </a:rPr>
              <a:t>Median household income </a:t>
            </a:r>
            <a:r>
              <a:rPr lang="en-US" sz="1400" b="1" dirty="0">
                <a:ea typeface="+mn-lt"/>
                <a:cs typeface="+mn-lt"/>
              </a:rPr>
              <a:t>($) </a:t>
            </a:r>
            <a:r>
              <a:rPr lang="en-US" sz="1400" b="1" dirty="0">
                <a:solidFill>
                  <a:srgbClr val="000000"/>
                </a:solidFill>
                <a:cs typeface="Calibri"/>
              </a:rPr>
              <a:t>by municipality</a:t>
            </a:r>
          </a:p>
          <a:p>
            <a:pPr lvl="1"/>
            <a:r>
              <a:rPr lang="en-US" sz="1400" b="1" dirty="0">
                <a:solidFill>
                  <a:srgbClr val="C00000"/>
                </a:solidFill>
              </a:rPr>
              <a:t>Poverty</a:t>
            </a:r>
          </a:p>
          <a:p>
            <a:pPr lvl="1"/>
            <a:r>
              <a:rPr lang="en-US" sz="1400" dirty="0">
                <a:ea typeface="+mn-lt"/>
                <a:cs typeface="+mn-lt"/>
              </a:rPr>
              <a:t>2.6: </a:t>
            </a:r>
            <a:r>
              <a:rPr lang="en-US" sz="1400" b="1" dirty="0">
                <a:ea typeface="+mn-lt"/>
                <a:cs typeface="+mn-lt"/>
              </a:rPr>
              <a:t>NJ families (%) with children under the age of 18 living in poverty (by county)</a:t>
            </a:r>
            <a:endParaRPr lang="en-US" sz="1600" b="1" dirty="0">
              <a:solidFill>
                <a:srgbClr val="C00000"/>
              </a:solidFill>
            </a:endParaRPr>
          </a:p>
          <a:p>
            <a:pPr lvl="1"/>
            <a:r>
              <a:rPr lang="en-US" sz="1400" dirty="0">
                <a:solidFill>
                  <a:srgbClr val="000000"/>
                </a:solidFill>
                <a:cs typeface="Calibri"/>
              </a:rPr>
              <a:t>2.7: </a:t>
            </a:r>
            <a:r>
              <a:rPr lang="en-US" sz="1400" b="1" dirty="0">
                <a:solidFill>
                  <a:srgbClr val="000000"/>
                </a:solidFill>
                <a:cs typeface="Calibri"/>
              </a:rPr>
              <a:t>Families (%) with children under the age of 18 living in poverty over time, in county</a:t>
            </a:r>
          </a:p>
          <a:p>
            <a:pPr lvl="1"/>
            <a:r>
              <a:rPr lang="en-US" sz="1400" dirty="0">
                <a:solidFill>
                  <a:srgbClr val="000000"/>
                </a:solidFill>
                <a:cs typeface="Calibri"/>
              </a:rPr>
              <a:t>2.8: </a:t>
            </a:r>
            <a:r>
              <a:rPr lang="en-US" sz="1400" b="1" dirty="0">
                <a:solidFill>
                  <a:srgbClr val="000000"/>
                </a:solidFill>
                <a:cs typeface="Calibri"/>
              </a:rPr>
              <a:t>Families (%) with children under the age of 18 living in poverty by municipality</a:t>
            </a:r>
          </a:p>
          <a:p>
            <a:pPr lvl="1" indent="-285750"/>
            <a:endParaRPr lang="en-US" sz="1200" b="1" dirty="0">
              <a:solidFill>
                <a:srgbClr val="000000"/>
              </a:solidFill>
              <a:cs typeface="Calibri"/>
            </a:endParaRPr>
          </a:p>
          <a:p>
            <a:pPr indent="-285750"/>
            <a:r>
              <a:rPr lang="en-US" sz="1400" b="1" dirty="0">
                <a:solidFill>
                  <a:srgbClr val="C00000"/>
                </a:solidFill>
                <a:cs typeface="Calibri"/>
              </a:rPr>
              <a:t>Housing</a:t>
            </a:r>
          </a:p>
          <a:p>
            <a:pPr lvl="1"/>
            <a:r>
              <a:rPr lang="en-US" sz="1400" dirty="0">
                <a:ea typeface="+mn-lt"/>
                <a:cs typeface="+mn-lt"/>
              </a:rPr>
              <a:t>3.1: </a:t>
            </a:r>
            <a:r>
              <a:rPr lang="en-US" sz="1400" b="1" dirty="0">
                <a:ea typeface="+mn-lt"/>
                <a:cs typeface="+mn-lt"/>
              </a:rPr>
              <a:t>Households</a:t>
            </a:r>
            <a:r>
              <a:rPr lang="en-US" sz="1400" b="1" baseline="0" dirty="0">
                <a:ea typeface="+mn-lt"/>
                <a:cs typeface="+mn-lt"/>
              </a:rPr>
              <a:t> </a:t>
            </a:r>
            <a:r>
              <a:rPr lang="en-US" sz="1400" b="1" dirty="0">
                <a:ea typeface="+mn-lt"/>
                <a:cs typeface="+mn-lt"/>
              </a:rPr>
              <a:t>(%) with severe cost burden</a:t>
            </a:r>
            <a:r>
              <a:rPr lang="en-US" sz="1400" b="1" baseline="0" dirty="0">
                <a:ea typeface="+mn-lt"/>
                <a:cs typeface="+mn-lt"/>
              </a:rPr>
              <a:t> for housing </a:t>
            </a:r>
            <a:r>
              <a:rPr lang="en-US" sz="1400" b="1" dirty="0"/>
              <a:t>(by county)</a:t>
            </a:r>
            <a:endParaRPr lang="en-US" sz="1400" b="1" dirty="0">
              <a:cs typeface="Calibri"/>
            </a:endParaRPr>
          </a:p>
          <a:p>
            <a:pPr lvl="1"/>
            <a:r>
              <a:rPr lang="en-US" sz="1400" dirty="0">
                <a:ea typeface="+mn-lt"/>
                <a:cs typeface="+mn-lt"/>
              </a:rPr>
              <a:t>3.2: </a:t>
            </a:r>
            <a:r>
              <a:rPr lang="en-US" sz="1400" b="1" dirty="0">
                <a:ea typeface="+mn-lt"/>
                <a:cs typeface="+mn-lt"/>
              </a:rPr>
              <a:t>H</a:t>
            </a:r>
            <a:r>
              <a:rPr lang="en-US" sz="1400" b="1" dirty="0"/>
              <a:t>ouseholds (%) with severe housing problems over time</a:t>
            </a:r>
          </a:p>
          <a:p>
            <a:endParaRPr lang="en-US" sz="1400" b="1" dirty="0">
              <a:solidFill>
                <a:schemeClr val="accent1">
                  <a:lumMod val="75000"/>
                </a:schemeClr>
              </a:solidFill>
              <a:cs typeface="Calibri"/>
            </a:endParaRPr>
          </a:p>
          <a:p>
            <a:r>
              <a:rPr lang="en-US" sz="1400" b="1" dirty="0">
                <a:solidFill>
                  <a:srgbClr val="C00000"/>
                </a:solidFill>
              </a:rPr>
              <a:t>Food </a:t>
            </a:r>
            <a:endParaRPr lang="en-US" sz="1400" b="1" dirty="0">
              <a:solidFill>
                <a:srgbClr val="C00000"/>
              </a:solidFill>
              <a:cs typeface="Calibri"/>
            </a:endParaRPr>
          </a:p>
          <a:p>
            <a:pPr lvl="1"/>
            <a:r>
              <a:rPr lang="en-US" sz="1400" dirty="0">
                <a:cs typeface="Calibri"/>
              </a:rPr>
              <a:t>4.1: </a:t>
            </a:r>
            <a:r>
              <a:rPr lang="en-US" sz="1400" b="1" dirty="0">
                <a:cs typeface="Calibri"/>
              </a:rPr>
              <a:t>Food insecurity (%) </a:t>
            </a:r>
            <a:r>
              <a:rPr lang="en-US" sz="1400" b="1" dirty="0"/>
              <a:t>in NJ (by county)</a:t>
            </a:r>
            <a:endParaRPr lang="en-US" sz="1400" b="1" dirty="0">
              <a:cs typeface="Calibri"/>
            </a:endParaRPr>
          </a:p>
          <a:p>
            <a:pPr lvl="1"/>
            <a:r>
              <a:rPr lang="en-US" sz="1400" dirty="0">
                <a:cs typeface="Calibri"/>
              </a:rPr>
              <a:t>4.2: </a:t>
            </a:r>
            <a:r>
              <a:rPr lang="en-US" sz="1400" b="1" dirty="0">
                <a:cs typeface="Calibri"/>
              </a:rPr>
              <a:t>Food insecurity (%) </a:t>
            </a:r>
            <a:r>
              <a:rPr lang="en-US" sz="1400" b="1" dirty="0"/>
              <a:t>over time, in county</a:t>
            </a:r>
            <a:endParaRPr lang="en-US" sz="1400" dirty="0"/>
          </a:p>
          <a:p>
            <a:pPr lvl="1"/>
            <a:r>
              <a:rPr lang="en-US" sz="1400" dirty="0"/>
              <a:t>4.3: </a:t>
            </a:r>
            <a:r>
              <a:rPr lang="en-US" sz="1400" b="1" dirty="0"/>
              <a:t>Individuals (#) enrolled in WIC nutrition program </a:t>
            </a:r>
            <a:endParaRPr lang="en-US" sz="1400" b="1" dirty="0">
              <a:cs typeface="Calibri"/>
            </a:endParaRPr>
          </a:p>
          <a:p>
            <a:pPr lvl="1"/>
            <a:r>
              <a:rPr lang="en-US" sz="1400" dirty="0"/>
              <a:t>4.4: </a:t>
            </a:r>
            <a:r>
              <a:rPr lang="en-US" sz="1400" b="1" dirty="0"/>
              <a:t>Children (#) receiving free or reduced lunch</a:t>
            </a:r>
            <a:endParaRPr lang="en-US" sz="1400" dirty="0"/>
          </a:p>
          <a:p>
            <a:pPr lvl="1"/>
            <a:r>
              <a:rPr lang="en-US" sz="1400" dirty="0"/>
              <a:t>4.5: </a:t>
            </a:r>
            <a:r>
              <a:rPr lang="en-US" sz="1400" b="1" dirty="0"/>
              <a:t>Children (#) receiving NJ SNAP supplemental nutrition assistance</a:t>
            </a:r>
          </a:p>
          <a:p>
            <a:endParaRPr lang="en-US" sz="1400" b="1" dirty="0">
              <a:solidFill>
                <a:srgbClr val="C00000"/>
              </a:solidFill>
            </a:endParaRPr>
          </a:p>
          <a:p>
            <a:r>
              <a:rPr lang="en-US" sz="1400" b="1" dirty="0">
                <a:solidFill>
                  <a:srgbClr val="C00000"/>
                </a:solidFill>
              </a:rPr>
              <a:t>Child Care</a:t>
            </a:r>
            <a:endParaRPr lang="en-US" sz="1400" b="1" dirty="0">
              <a:solidFill>
                <a:srgbClr val="C00000"/>
              </a:solidFill>
              <a:cs typeface="Calibri"/>
            </a:endParaRPr>
          </a:p>
          <a:p>
            <a:pPr lvl="1"/>
            <a:r>
              <a:rPr lang="en-US" sz="1400" dirty="0"/>
              <a:t>5.1: </a:t>
            </a:r>
            <a:r>
              <a:rPr lang="en-US" sz="1400" b="1" dirty="0"/>
              <a:t>Median monthly childcare cost </a:t>
            </a:r>
            <a:r>
              <a:rPr lang="en-US" sz="1400" b="1" dirty="0">
                <a:ea typeface="+mn-lt"/>
                <a:cs typeface="+mn-lt"/>
              </a:rPr>
              <a:t>($) </a:t>
            </a:r>
            <a:r>
              <a:rPr lang="en-US" sz="1400" b="1" dirty="0"/>
              <a:t>of center-based care by age of child </a:t>
            </a:r>
            <a:endParaRPr lang="en-US" sz="1400" dirty="0"/>
          </a:p>
          <a:p>
            <a:pPr lvl="1"/>
            <a:r>
              <a:rPr lang="en-US" sz="1400" dirty="0"/>
              <a:t>5.2: </a:t>
            </a:r>
            <a:r>
              <a:rPr lang="en-US" sz="1400" b="1" dirty="0">
                <a:ea typeface="+mn-lt"/>
                <a:cs typeface="+mn-lt"/>
              </a:rPr>
              <a:t>Median monthly childcare cost ($) compared with average household income (by county)</a:t>
            </a:r>
            <a:endParaRPr lang="en-US" sz="1400" b="1" dirty="0">
              <a:cs typeface="Calibri"/>
            </a:endParaRPr>
          </a:p>
          <a:p>
            <a:pPr lvl="1"/>
            <a:endParaRPr lang="en-US" sz="1400" b="1" dirty="0">
              <a:solidFill>
                <a:srgbClr val="000000"/>
              </a:solidFill>
            </a:endParaRPr>
          </a:p>
          <a:p>
            <a:pPr lvl="1"/>
            <a:endParaRPr lang="en-US" sz="1200" b="1" dirty="0">
              <a:cs typeface="Calibri"/>
            </a:endParaRPr>
          </a:p>
        </p:txBody>
      </p:sp>
      <p:sp>
        <p:nvSpPr>
          <p:cNvPr id="10" name="TextBox 14">
            <a:extLst>
              <a:ext uri="{FF2B5EF4-FFF2-40B4-BE49-F238E27FC236}">
                <a16:creationId xmlns:a16="http://schemas.microsoft.com/office/drawing/2014/main" id="{DD5A27E1-8700-4A79-836D-14E15A179D37}"/>
              </a:ext>
            </a:extLst>
          </p:cNvPr>
          <p:cNvSpPr txBox="1"/>
          <p:nvPr userDrawn="1"/>
        </p:nvSpPr>
        <p:spPr>
          <a:xfrm>
            <a:off x="705609" y="323444"/>
            <a:ext cx="914400"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latin typeface="Franklin Gothic Medium Cond" panose="020B0606030402020204" pitchFamily="34" charset="0"/>
              </a:rPr>
              <a:t>Sussex</a:t>
            </a:r>
          </a:p>
          <a:p>
            <a:r>
              <a:rPr lang="en-US" dirty="0">
                <a:latin typeface="Franklin Gothic Medium Cond" panose="020B0606030402020204" pitchFamily="34" charset="0"/>
              </a:rPr>
              <a:t>County</a:t>
            </a:r>
          </a:p>
        </p:txBody>
      </p:sp>
      <p:pic>
        <p:nvPicPr>
          <p:cNvPr id="11" name="Picture 2" descr="Map of New Jersey highlighting Sussex County">
            <a:extLst>
              <a:ext uri="{FF2B5EF4-FFF2-40B4-BE49-F238E27FC236}">
                <a16:creationId xmlns:a16="http://schemas.microsoft.com/office/drawing/2014/main" id="{79EA1785-E8EF-43B7-BB3C-9161CA2F2C9B}"/>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04353" y="23213"/>
            <a:ext cx="501256" cy="9493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9633521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4" name="TextBox 3">
            <a:extLst>
              <a:ext uri="{FF2B5EF4-FFF2-40B4-BE49-F238E27FC236}">
                <a16:creationId xmlns:a16="http://schemas.microsoft.com/office/drawing/2014/main" id="{0F07EB7E-3B1E-4C47-BC71-2823186472F8}"/>
              </a:ext>
            </a:extLst>
          </p:cNvPr>
          <p:cNvSpPr txBox="1"/>
          <p:nvPr userDrawn="1"/>
        </p:nvSpPr>
        <p:spPr>
          <a:xfrm>
            <a:off x="3276600" y="0"/>
            <a:ext cx="8001000" cy="646331"/>
          </a:xfrm>
          <a:prstGeom prst="rect">
            <a:avLst/>
          </a:prstGeom>
          <a:noFill/>
        </p:spPr>
        <p:txBody>
          <a:bodyPr wrap="square" rtlCol="0">
            <a:spAutoFit/>
          </a:bodyPr>
          <a:lstStyle/>
          <a:p>
            <a:r>
              <a:rPr lang="en-US" sz="3600" b="1" dirty="0">
                <a:latin typeface="+mj-lt"/>
              </a:rPr>
              <a:t>Summary of Content</a:t>
            </a:r>
          </a:p>
        </p:txBody>
      </p:sp>
      <p:sp>
        <p:nvSpPr>
          <p:cNvPr id="9" name="TextBox 8">
            <a:extLst>
              <a:ext uri="{FF2B5EF4-FFF2-40B4-BE49-F238E27FC236}">
                <a16:creationId xmlns:a16="http://schemas.microsoft.com/office/drawing/2014/main" id="{724C2A62-A346-4098-AB70-834F82AE964D}"/>
              </a:ext>
            </a:extLst>
          </p:cNvPr>
          <p:cNvSpPr txBox="1"/>
          <p:nvPr userDrawn="1"/>
        </p:nvSpPr>
        <p:spPr>
          <a:xfrm>
            <a:off x="3404937" y="508234"/>
            <a:ext cx="8305800" cy="6894195"/>
          </a:xfrm>
          <a:prstGeom prst="rect">
            <a:avLst/>
          </a:prstGeom>
          <a:noFill/>
        </p:spPr>
        <p:txBody>
          <a:bodyPr wrap="square" rtlCol="0">
            <a:spAutoFit/>
          </a:bodyPr>
          <a:lstStyle/>
          <a:p>
            <a:r>
              <a:rPr lang="en-US" sz="1400" b="1" dirty="0">
                <a:solidFill>
                  <a:srgbClr val="C00000"/>
                </a:solidFill>
              </a:rPr>
              <a:t>Transportation &amp; Commute</a:t>
            </a:r>
            <a:endParaRPr lang="en-US" sz="1400" b="1" dirty="0">
              <a:solidFill>
                <a:srgbClr val="C00000"/>
              </a:solidFill>
              <a:cs typeface="Calibri"/>
            </a:endParaRPr>
          </a:p>
          <a:p>
            <a:pPr lvl="1"/>
            <a:r>
              <a:rPr lang="en-US" sz="1200" dirty="0"/>
              <a:t>6.1: </a:t>
            </a:r>
            <a:r>
              <a:rPr lang="en-US" sz="1200" b="1" dirty="0"/>
              <a:t>Average commute (min) in NJ (by county)</a:t>
            </a:r>
            <a:endParaRPr lang="en-US" sz="1200" b="1" dirty="0">
              <a:cs typeface="Calibri"/>
            </a:endParaRPr>
          </a:p>
          <a:p>
            <a:pPr lvl="1"/>
            <a:r>
              <a:rPr lang="en-US" sz="1200" dirty="0"/>
              <a:t>6.2: </a:t>
            </a:r>
            <a:r>
              <a:rPr lang="en-US" sz="1200" b="1" dirty="0"/>
              <a:t>Average commute (min) over time, in county</a:t>
            </a:r>
            <a:endParaRPr lang="en-US" sz="1200" b="1" dirty="0">
              <a:cs typeface="Calibri"/>
            </a:endParaRPr>
          </a:p>
          <a:p>
            <a:pPr lvl="1"/>
            <a:r>
              <a:rPr lang="en-US" sz="1200" dirty="0"/>
              <a:t>6.3: </a:t>
            </a:r>
            <a:r>
              <a:rPr lang="en-US" sz="1200" b="1" dirty="0"/>
              <a:t>Cost of transportation as a percentage of income (%) in NJ (by county)</a:t>
            </a:r>
            <a:endParaRPr lang="en-US" sz="1200" b="1" dirty="0">
              <a:cs typeface="Calibri"/>
            </a:endParaRPr>
          </a:p>
          <a:p>
            <a:pPr lvl="1"/>
            <a:r>
              <a:rPr lang="en-US" sz="1200" dirty="0"/>
              <a:t>6.4: </a:t>
            </a:r>
            <a:r>
              <a:rPr lang="en-US" sz="1200" b="1" dirty="0"/>
              <a:t>AllTransit™ Performance Score (by county)</a:t>
            </a:r>
            <a:endParaRPr lang="en-US" sz="1200" b="1" dirty="0">
              <a:solidFill>
                <a:srgbClr val="C00000"/>
              </a:solidFill>
            </a:endParaRPr>
          </a:p>
          <a:p>
            <a:pPr lvl="1"/>
            <a:endParaRPr lang="en-US" sz="1400" b="1" dirty="0">
              <a:solidFill>
                <a:srgbClr val="C00000"/>
              </a:solidFill>
            </a:endParaRPr>
          </a:p>
          <a:p>
            <a:r>
              <a:rPr lang="en-US" sz="1400" b="1" dirty="0">
                <a:solidFill>
                  <a:srgbClr val="C00000"/>
                </a:solidFill>
              </a:rPr>
              <a:t>Health Care:</a:t>
            </a:r>
          </a:p>
          <a:p>
            <a:pPr lvl="1"/>
            <a:r>
              <a:rPr lang="en-US" sz="1400" b="1" dirty="0">
                <a:solidFill>
                  <a:srgbClr val="C00000"/>
                </a:solidFill>
              </a:rPr>
              <a:t>Health Insurance</a:t>
            </a:r>
            <a:endParaRPr lang="en-US" sz="1400" b="1" dirty="0">
              <a:solidFill>
                <a:srgbClr val="C00000"/>
              </a:solidFill>
              <a:cs typeface="Calibri"/>
            </a:endParaRPr>
          </a:p>
          <a:p>
            <a:pPr lvl="1"/>
            <a:r>
              <a:rPr lang="en-US" sz="1200" dirty="0"/>
              <a:t>7.1: </a:t>
            </a:r>
            <a:r>
              <a:rPr lang="en-US" sz="1200" b="1" dirty="0"/>
              <a:t>Children under the age of 18 (%) without health insurance in NJ (by county)</a:t>
            </a:r>
            <a:endParaRPr lang="en-US" sz="1200" b="1" dirty="0">
              <a:cs typeface="Calibri"/>
            </a:endParaRPr>
          </a:p>
          <a:p>
            <a:pPr lvl="1"/>
            <a:r>
              <a:rPr lang="en-US" sz="1200" dirty="0"/>
              <a:t>7.2: </a:t>
            </a:r>
            <a:r>
              <a:rPr lang="en-US" sz="1200" b="1" dirty="0"/>
              <a:t>Children without health insurance (%) over time</a:t>
            </a:r>
            <a:endParaRPr lang="en-US" sz="1200" b="1" dirty="0">
              <a:cs typeface="Calibri"/>
            </a:endParaRPr>
          </a:p>
          <a:p>
            <a:pPr lvl="1"/>
            <a:r>
              <a:rPr lang="en-US" sz="1200" dirty="0"/>
              <a:t>7.3: </a:t>
            </a:r>
            <a:r>
              <a:rPr lang="en-US" sz="1200" b="1" dirty="0"/>
              <a:t>Children (%) without health insurance by municipality</a:t>
            </a:r>
            <a:endParaRPr lang="en-US" sz="1200" b="1" dirty="0">
              <a:solidFill>
                <a:srgbClr val="C00000"/>
              </a:solidFill>
            </a:endParaRPr>
          </a:p>
          <a:p>
            <a:pPr lvl="1"/>
            <a:r>
              <a:rPr lang="en-US" sz="1400" b="1" dirty="0">
                <a:solidFill>
                  <a:srgbClr val="C00000"/>
                </a:solidFill>
              </a:rPr>
              <a:t>Medicaid Participation</a:t>
            </a:r>
            <a:endParaRPr lang="en-US" sz="1400" b="1" dirty="0">
              <a:solidFill>
                <a:srgbClr val="C00000"/>
              </a:solidFill>
              <a:cs typeface="Calibri"/>
            </a:endParaRPr>
          </a:p>
          <a:p>
            <a:pPr lvl="1"/>
            <a:r>
              <a:rPr lang="en-US" sz="1200" dirty="0"/>
              <a:t>7.4: </a:t>
            </a:r>
            <a:r>
              <a:rPr lang="en-US" sz="1200" b="1" dirty="0"/>
              <a:t>NJ Family Care Medicaid participation (#) in NJ (by county)</a:t>
            </a:r>
            <a:endParaRPr lang="en-US" sz="1200" b="1" dirty="0">
              <a:solidFill>
                <a:srgbClr val="C00000"/>
              </a:solidFill>
            </a:endParaRPr>
          </a:p>
          <a:p>
            <a:pPr lvl="1"/>
            <a:r>
              <a:rPr lang="en-US" sz="1400" b="1" dirty="0">
                <a:solidFill>
                  <a:srgbClr val="C00000"/>
                </a:solidFill>
              </a:rPr>
              <a:t>Immunization</a:t>
            </a:r>
            <a:endParaRPr lang="en-US" sz="1400" b="1" dirty="0">
              <a:cs typeface="Calibri"/>
            </a:endParaRPr>
          </a:p>
          <a:p>
            <a:pPr lvl="1"/>
            <a:r>
              <a:rPr lang="en-US" sz="1200" dirty="0"/>
              <a:t>7.5:</a:t>
            </a:r>
            <a:r>
              <a:rPr lang="en-US" sz="1200" b="1" dirty="0">
                <a:cs typeface="Calibri"/>
              </a:rPr>
              <a:t> COVID-19 vaccination rates in NJ (by county)</a:t>
            </a:r>
            <a:endParaRPr lang="en-US" sz="1200" dirty="0"/>
          </a:p>
          <a:p>
            <a:pPr lvl="1"/>
            <a:r>
              <a:rPr lang="en-US" sz="1200" dirty="0"/>
              <a:t>7.6: </a:t>
            </a:r>
            <a:r>
              <a:rPr lang="en-US" sz="1200" b="1" dirty="0"/>
              <a:t>Children meeting all immunization requirements (%) in NJ (by county)</a:t>
            </a:r>
            <a:endParaRPr lang="en-US" sz="1200" b="1" dirty="0">
              <a:cs typeface="Calibri"/>
            </a:endParaRPr>
          </a:p>
          <a:p>
            <a:pPr lvl="1"/>
            <a:r>
              <a:rPr lang="en-US" sz="1200" dirty="0"/>
              <a:t>7.7: </a:t>
            </a:r>
            <a:r>
              <a:rPr lang="en-US" sz="1200" b="1" dirty="0"/>
              <a:t>County immunization rates (%) (all grade types) </a:t>
            </a:r>
            <a:endParaRPr lang="en-US" sz="1200" b="1" dirty="0">
              <a:solidFill>
                <a:srgbClr val="C00000"/>
              </a:solidFill>
            </a:endParaRPr>
          </a:p>
          <a:p>
            <a:pPr lvl="1"/>
            <a:r>
              <a:rPr lang="en-US" sz="1400" b="1" dirty="0">
                <a:solidFill>
                  <a:srgbClr val="C00000"/>
                </a:solidFill>
              </a:rPr>
              <a:t>Prenatal Care</a:t>
            </a:r>
            <a:endParaRPr lang="en-US" sz="1400" b="1" dirty="0">
              <a:cs typeface="Calibri"/>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t>7.8: L</a:t>
            </a:r>
            <a:r>
              <a:rPr lang="en-US" sz="1200" b="1" dirty="0"/>
              <a:t>ate or lack of prenatal care reports (#) in NJ (by county)</a:t>
            </a:r>
          </a:p>
          <a:p>
            <a:pPr marL="457200" marR="0" lvl="1" indent="0" algn="l" defTabSz="914400" rtl="0" eaLnBrk="1" fontAlgn="auto" latinLnBrk="0" hangingPunct="1">
              <a:lnSpc>
                <a:spcPct val="100000"/>
              </a:lnSpc>
              <a:spcBef>
                <a:spcPts val="0"/>
              </a:spcBef>
              <a:spcAft>
                <a:spcPts val="0"/>
              </a:spcAft>
              <a:buClrTx/>
              <a:buSzTx/>
              <a:buFontTx/>
              <a:buNone/>
              <a:tabLst/>
              <a:defRPr/>
            </a:pPr>
            <a:endParaRPr lang="en-US" sz="1200" b="1" dirty="0">
              <a:cs typeface="Calibri"/>
            </a:endParaRPr>
          </a:p>
          <a:p>
            <a:r>
              <a:rPr lang="en-US" sz="1400" b="1" dirty="0">
                <a:solidFill>
                  <a:srgbClr val="C00000"/>
                </a:solidFill>
              </a:rPr>
              <a:t>Employment and Career Readiness Services:</a:t>
            </a:r>
          </a:p>
          <a:p>
            <a:pPr lvl="1"/>
            <a:r>
              <a:rPr lang="en-US" sz="1400" b="1" dirty="0">
                <a:solidFill>
                  <a:srgbClr val="C00000"/>
                </a:solidFill>
              </a:rPr>
              <a:t>Unemployment</a:t>
            </a:r>
            <a:endParaRPr lang="en-US" sz="1400" b="1" dirty="0">
              <a:cs typeface="Calibri"/>
            </a:endParaRPr>
          </a:p>
          <a:p>
            <a:pPr lvl="1"/>
            <a:r>
              <a:rPr lang="en-US" sz="1200" dirty="0"/>
              <a:t>8.1: </a:t>
            </a:r>
            <a:r>
              <a:rPr lang="en-US" sz="1200" b="1" dirty="0"/>
              <a:t>Monthly unemployment rate from Sept 2020-Aug</a:t>
            </a:r>
            <a:r>
              <a:rPr lang="en-US" sz="1200" b="1" baseline="0" dirty="0"/>
              <a:t> 2021</a:t>
            </a:r>
            <a:r>
              <a:rPr lang="en-US" sz="1200" b="1" dirty="0"/>
              <a:t>: state and county comparison (unadjusted)</a:t>
            </a:r>
          </a:p>
          <a:p>
            <a:pPr lvl="1"/>
            <a:r>
              <a:rPr lang="en-US" sz="1200" dirty="0"/>
              <a:t>8.2: </a:t>
            </a:r>
            <a:r>
              <a:rPr lang="en-US" sz="1200" b="1" dirty="0"/>
              <a:t>Median unemployment rates,</a:t>
            </a:r>
            <a:r>
              <a:rPr lang="en-US" sz="1200" b="1" baseline="0" dirty="0"/>
              <a:t> Sept 2020-Aug 2021 </a:t>
            </a:r>
            <a:r>
              <a:rPr lang="en-US" sz="1200" b="1" dirty="0"/>
              <a:t>in NJ (by county)</a:t>
            </a:r>
            <a:endParaRPr lang="en-US" sz="1400" b="1" dirty="0">
              <a:solidFill>
                <a:srgbClr val="C00000"/>
              </a:solidFill>
            </a:endParaRPr>
          </a:p>
          <a:p>
            <a:pPr lvl="1"/>
            <a:r>
              <a:rPr lang="en-US" sz="1400" b="1" dirty="0">
                <a:solidFill>
                  <a:srgbClr val="C00000"/>
                </a:solidFill>
              </a:rPr>
              <a:t>Youth</a:t>
            </a:r>
            <a:endParaRPr lang="en-US" sz="1200" b="1" dirty="0">
              <a:cs typeface="Calibri"/>
            </a:endParaRPr>
          </a:p>
          <a:p>
            <a:pPr lvl="1"/>
            <a:r>
              <a:rPr lang="en-US" sz="1200" dirty="0"/>
              <a:t>8.3: </a:t>
            </a:r>
            <a:r>
              <a:rPr lang="en-US" sz="1200" b="1" dirty="0"/>
              <a:t>Percentage of disconnected youth between 16 and 19 years of age (by county)</a:t>
            </a:r>
          </a:p>
          <a:p>
            <a:pPr lvl="1"/>
            <a:r>
              <a:rPr lang="en-US" sz="1200" dirty="0">
                <a:cs typeface="Calibri"/>
              </a:rPr>
              <a:t>8.4:</a:t>
            </a:r>
            <a:r>
              <a:rPr lang="en-US" sz="1200" b="1" dirty="0">
                <a:cs typeface="Calibri"/>
              </a:rPr>
              <a:t> Percentage of disconnect youth between 16 and 19 years of age, over time, in county</a:t>
            </a:r>
          </a:p>
          <a:p>
            <a:pPr lvl="1"/>
            <a:r>
              <a:rPr lang="en-US" sz="1200" dirty="0">
                <a:cs typeface="Calibri"/>
              </a:rPr>
              <a:t>8.5:</a:t>
            </a:r>
            <a:r>
              <a:rPr lang="en-US" sz="1200" b="1" dirty="0">
                <a:cs typeface="Calibri"/>
              </a:rPr>
              <a:t> High school graduation rates (by county)</a:t>
            </a:r>
          </a:p>
          <a:p>
            <a:pPr lvl="1"/>
            <a:r>
              <a:rPr lang="en-US" sz="1200" dirty="0">
                <a:cs typeface="Calibri"/>
              </a:rPr>
              <a:t>8.6: </a:t>
            </a:r>
            <a:r>
              <a:rPr lang="en-US" sz="1200" b="1" dirty="0">
                <a:cs typeface="Calibri"/>
              </a:rPr>
              <a:t>High school graduation rates, over time, in county</a:t>
            </a:r>
            <a:endParaRPr lang="en-US" sz="1400" b="1" dirty="0">
              <a:solidFill>
                <a:srgbClr val="C00000"/>
              </a:solidFill>
            </a:endParaRPr>
          </a:p>
          <a:p>
            <a:pPr lvl="1"/>
            <a:r>
              <a:rPr lang="en-US" sz="1400" b="1" dirty="0">
                <a:solidFill>
                  <a:srgbClr val="C00000"/>
                </a:solidFill>
              </a:rPr>
              <a:t>Broadband Access</a:t>
            </a:r>
            <a:endParaRPr lang="en-US" sz="1400" b="1" dirty="0">
              <a:cs typeface="Calibri"/>
            </a:endParaRPr>
          </a:p>
          <a:p>
            <a:pPr lvl="1"/>
            <a:r>
              <a:rPr lang="en-US" sz="1200" dirty="0">
                <a:cs typeface="Calibri"/>
              </a:rPr>
              <a:t>8.7: </a:t>
            </a:r>
            <a:r>
              <a:rPr lang="en-US" sz="1200" b="1" dirty="0">
                <a:cs typeface="Calibri"/>
              </a:rPr>
              <a:t>Percentage of households with broadband access (by county)</a:t>
            </a:r>
          </a:p>
          <a:p>
            <a:pPr lvl="1"/>
            <a:r>
              <a:rPr lang="en-US" sz="1200" dirty="0">
                <a:cs typeface="Calibri"/>
              </a:rPr>
              <a:t>8.8: </a:t>
            </a:r>
            <a:r>
              <a:rPr lang="en-US" sz="1200" b="1" dirty="0">
                <a:cs typeface="Calibri"/>
              </a:rPr>
              <a:t>Percentage of households with broadband access, over time, in county</a:t>
            </a:r>
          </a:p>
          <a:p>
            <a:pPr lvl="1"/>
            <a:endParaRPr lang="en-US" sz="1200" b="1" dirty="0"/>
          </a:p>
          <a:p>
            <a:pPr marL="457200" marR="0" lvl="1" indent="0" algn="l" defTabSz="914400" rtl="0" eaLnBrk="1" fontAlgn="auto" latinLnBrk="0" hangingPunct="1">
              <a:lnSpc>
                <a:spcPct val="100000"/>
              </a:lnSpc>
              <a:spcBef>
                <a:spcPts val="0"/>
              </a:spcBef>
              <a:spcAft>
                <a:spcPts val="0"/>
              </a:spcAft>
              <a:buClrTx/>
              <a:buSzTx/>
              <a:buFontTx/>
              <a:buNone/>
              <a:tabLst/>
              <a:defRPr/>
            </a:pPr>
            <a:endParaRPr lang="en-US" sz="1200" b="1" dirty="0">
              <a:cs typeface="Calibri"/>
            </a:endParaRPr>
          </a:p>
          <a:p>
            <a:pPr lvl="1"/>
            <a:endParaRPr lang="en-US" sz="1200" b="1" dirty="0"/>
          </a:p>
        </p:txBody>
      </p:sp>
      <p:sp>
        <p:nvSpPr>
          <p:cNvPr id="10" name="TextBox 14">
            <a:extLst>
              <a:ext uri="{FF2B5EF4-FFF2-40B4-BE49-F238E27FC236}">
                <a16:creationId xmlns:a16="http://schemas.microsoft.com/office/drawing/2014/main" id="{FD4D417D-2C48-452E-84F5-56B2216342D9}"/>
              </a:ext>
            </a:extLst>
          </p:cNvPr>
          <p:cNvSpPr txBox="1"/>
          <p:nvPr userDrawn="1"/>
        </p:nvSpPr>
        <p:spPr>
          <a:xfrm>
            <a:off x="705609" y="323444"/>
            <a:ext cx="914400"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latin typeface="Franklin Gothic Medium Cond" panose="020B0606030402020204" pitchFamily="34" charset="0"/>
              </a:rPr>
              <a:t>Sussex</a:t>
            </a:r>
          </a:p>
          <a:p>
            <a:r>
              <a:rPr lang="en-US" dirty="0">
                <a:latin typeface="Franklin Gothic Medium Cond" panose="020B0606030402020204" pitchFamily="34" charset="0"/>
              </a:rPr>
              <a:t>County</a:t>
            </a:r>
          </a:p>
        </p:txBody>
      </p:sp>
      <p:pic>
        <p:nvPicPr>
          <p:cNvPr id="11" name="Picture 2" descr="Map of New Jersey highlighting Sussex County">
            <a:extLst>
              <a:ext uri="{FF2B5EF4-FFF2-40B4-BE49-F238E27FC236}">
                <a16:creationId xmlns:a16="http://schemas.microsoft.com/office/drawing/2014/main" id="{1FFD5C5C-4E16-4D5B-9A10-70842D2BE9C2}"/>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04353" y="23213"/>
            <a:ext cx="501256" cy="9493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5105974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2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4" name="TextBox 3">
            <a:extLst>
              <a:ext uri="{FF2B5EF4-FFF2-40B4-BE49-F238E27FC236}">
                <a16:creationId xmlns:a16="http://schemas.microsoft.com/office/drawing/2014/main" id="{0F07EB7E-3B1E-4C47-BC71-2823186472F8}"/>
              </a:ext>
            </a:extLst>
          </p:cNvPr>
          <p:cNvSpPr txBox="1"/>
          <p:nvPr userDrawn="1"/>
        </p:nvSpPr>
        <p:spPr>
          <a:xfrm>
            <a:off x="3276600" y="0"/>
            <a:ext cx="8001000" cy="646331"/>
          </a:xfrm>
          <a:prstGeom prst="rect">
            <a:avLst/>
          </a:prstGeom>
          <a:noFill/>
        </p:spPr>
        <p:txBody>
          <a:bodyPr wrap="square" rtlCol="0">
            <a:spAutoFit/>
          </a:bodyPr>
          <a:lstStyle/>
          <a:p>
            <a:r>
              <a:rPr lang="en-US" sz="3600" b="1" dirty="0">
                <a:latin typeface="+mj-lt"/>
              </a:rPr>
              <a:t>Summary of Content</a:t>
            </a:r>
          </a:p>
        </p:txBody>
      </p:sp>
      <p:sp>
        <p:nvSpPr>
          <p:cNvPr id="9" name="TextBox 8">
            <a:extLst>
              <a:ext uri="{FF2B5EF4-FFF2-40B4-BE49-F238E27FC236}">
                <a16:creationId xmlns:a16="http://schemas.microsoft.com/office/drawing/2014/main" id="{385A323D-CA48-409A-8663-CB8A950A50EF}"/>
              </a:ext>
            </a:extLst>
          </p:cNvPr>
          <p:cNvSpPr txBox="1"/>
          <p:nvPr userDrawn="1"/>
        </p:nvSpPr>
        <p:spPr>
          <a:xfrm>
            <a:off x="3429000" y="508234"/>
            <a:ext cx="8305800" cy="5109091"/>
          </a:xfrm>
          <a:prstGeom prst="rect">
            <a:avLst/>
          </a:prstGeom>
          <a:noFill/>
        </p:spPr>
        <p:txBody>
          <a:bodyPr wrap="square" rtlCol="0">
            <a:spAutoFit/>
          </a:bodyPr>
          <a:lstStyle/>
          <a:p>
            <a:endParaRPr lang="en-US" sz="1200" b="1" dirty="0">
              <a:solidFill>
                <a:srgbClr val="C00000"/>
              </a:solidFill>
            </a:endParaRPr>
          </a:p>
          <a:p>
            <a:r>
              <a:rPr lang="en-US" sz="1400" b="1" dirty="0">
                <a:solidFill>
                  <a:srgbClr val="C00000"/>
                </a:solidFill>
              </a:rPr>
              <a:t>Community Safety and Environment: </a:t>
            </a:r>
            <a:endParaRPr lang="en-US" sz="1400" b="1" dirty="0">
              <a:solidFill>
                <a:srgbClr val="C00000"/>
              </a:solidFill>
              <a:cs typeface="Calibri"/>
            </a:endParaRPr>
          </a:p>
          <a:p>
            <a:pPr lvl="1">
              <a:defRPr/>
            </a:pPr>
            <a:r>
              <a:rPr lang="en-US" sz="1400" b="1" dirty="0">
                <a:solidFill>
                  <a:srgbClr val="C00000"/>
                </a:solidFill>
              </a:rPr>
              <a:t>Violent Crimes</a:t>
            </a:r>
            <a:endParaRPr lang="en-US" sz="1400" dirty="0"/>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t>9.1</a:t>
            </a:r>
            <a:r>
              <a:rPr lang="en-US" sz="1200" dirty="0">
                <a:solidFill>
                  <a:schemeClr val="accent1">
                    <a:lumMod val="75000"/>
                  </a:schemeClr>
                </a:solidFill>
              </a:rPr>
              <a:t>:</a:t>
            </a:r>
            <a:r>
              <a:rPr lang="en-US" sz="1200" dirty="0"/>
              <a:t> </a:t>
            </a:r>
            <a:r>
              <a:rPr lang="en-US" sz="1200" b="1" dirty="0"/>
              <a:t>Violent crimes (#) &amp; crime rates (per 100,000) in NJ (by county)</a:t>
            </a:r>
            <a:endParaRPr lang="en-US" sz="1200" b="1" dirty="0">
              <a:cs typeface="Calibri"/>
            </a:endParaRPr>
          </a:p>
          <a:p>
            <a:pPr lvl="1"/>
            <a:r>
              <a:rPr lang="en-US" sz="1200" dirty="0"/>
              <a:t>9.2: </a:t>
            </a:r>
            <a:r>
              <a:rPr lang="en-US" sz="1200" b="1" dirty="0"/>
              <a:t>Crimes by type (# and %), in county </a:t>
            </a:r>
            <a:endParaRPr lang="en-US" sz="1200" b="1" dirty="0">
              <a:solidFill>
                <a:srgbClr val="C00000"/>
              </a:solidFill>
            </a:endParaRPr>
          </a:p>
          <a:p>
            <a:pPr lvl="1"/>
            <a:r>
              <a:rPr lang="en-US" sz="1400" b="1" dirty="0">
                <a:solidFill>
                  <a:srgbClr val="C00000"/>
                </a:solidFill>
              </a:rPr>
              <a:t>Juveniles</a:t>
            </a:r>
            <a:endParaRPr lang="en-US" sz="1400" b="1" dirty="0">
              <a:cs typeface="Calibri"/>
            </a:endParaRPr>
          </a:p>
          <a:p>
            <a:pPr lvl="1"/>
            <a:r>
              <a:rPr lang="en-US" sz="1200" dirty="0"/>
              <a:t>9.3:</a:t>
            </a:r>
            <a:r>
              <a:rPr lang="en-US" sz="1200" b="1" dirty="0"/>
              <a:t> Juvenile arrest rates (per 1,000) in NJ (by county)</a:t>
            </a:r>
            <a:endParaRPr lang="en-US" sz="1200" b="1" dirty="0">
              <a:cs typeface="Calibri"/>
            </a:endParaRPr>
          </a:p>
          <a:p>
            <a:pPr lvl="1"/>
            <a:r>
              <a:rPr lang="en-US" sz="1200" dirty="0"/>
              <a:t>9.4: </a:t>
            </a:r>
            <a:r>
              <a:rPr lang="en-US" sz="1200" b="1" dirty="0"/>
              <a:t>Juvenile arrest rates (per 1,000) over time </a:t>
            </a:r>
          </a:p>
          <a:p>
            <a:pPr lvl="1"/>
            <a:r>
              <a:rPr lang="en-US" sz="1200" dirty="0"/>
              <a:t>9.5:</a:t>
            </a:r>
            <a:r>
              <a:rPr lang="en-US" sz="1200" b="1" dirty="0"/>
              <a:t> Vandalism and violence offenses in schools (# reported incidents) in NJ (by county)</a:t>
            </a:r>
            <a:endParaRPr lang="en-US" sz="1200" b="1" dirty="0">
              <a:solidFill>
                <a:srgbClr val="C00000"/>
              </a:solidFill>
            </a:endParaRPr>
          </a:p>
          <a:p>
            <a:pPr lvl="1"/>
            <a:r>
              <a:rPr lang="en-US" sz="1400" b="1" dirty="0">
                <a:solidFill>
                  <a:srgbClr val="C00000"/>
                </a:solidFill>
              </a:rPr>
              <a:t>Social</a:t>
            </a:r>
            <a:r>
              <a:rPr lang="en-US" sz="1200" b="1" dirty="0">
                <a:solidFill>
                  <a:srgbClr val="C00000"/>
                </a:solidFill>
              </a:rPr>
              <a:t> </a:t>
            </a:r>
            <a:endParaRPr lang="en-US" sz="1200" b="1" dirty="0">
              <a:cs typeface="Calibri"/>
            </a:endParaRPr>
          </a:p>
          <a:p>
            <a:pPr lvl="1"/>
            <a:r>
              <a:rPr lang="en-US" sz="1200" dirty="0"/>
              <a:t>9.6:</a:t>
            </a:r>
            <a:r>
              <a:rPr lang="en-US" sz="1200" b="1" dirty="0"/>
              <a:t> Rate (per 10,000) of social associations (by county)</a:t>
            </a:r>
          </a:p>
          <a:p>
            <a:pPr lvl="1"/>
            <a:r>
              <a:rPr lang="en-US" sz="1200" dirty="0">
                <a:cs typeface="Calibri"/>
              </a:rPr>
              <a:t>9.7: </a:t>
            </a:r>
            <a:r>
              <a:rPr lang="en-US" sz="1200" b="1" dirty="0">
                <a:cs typeface="Calibri"/>
              </a:rPr>
              <a:t>Rate of social associations, over time, in county</a:t>
            </a:r>
          </a:p>
          <a:p>
            <a:endParaRPr lang="en-US" sz="1400" b="1" dirty="0">
              <a:solidFill>
                <a:schemeClr val="accent1">
                  <a:lumMod val="75000"/>
                </a:schemeClr>
              </a:solidFill>
            </a:endParaRPr>
          </a:p>
          <a:p>
            <a:r>
              <a:rPr lang="en-US" sz="1400" b="1" dirty="0">
                <a:solidFill>
                  <a:srgbClr val="C00000"/>
                </a:solidFill>
              </a:rPr>
              <a:t>Gender-Based Supports</a:t>
            </a:r>
            <a:endParaRPr lang="en-US" sz="1400" b="1" dirty="0">
              <a:solidFill>
                <a:srgbClr val="C00000"/>
              </a:solidFill>
              <a:cs typeface="Calibri"/>
            </a:endParaRPr>
          </a:p>
          <a:p>
            <a:pPr lvl="1"/>
            <a:r>
              <a:rPr lang="en-US" sz="1200" dirty="0"/>
              <a:t>10.1:: </a:t>
            </a:r>
            <a:r>
              <a:rPr lang="en-US" sz="1200" b="1" dirty="0"/>
              <a:t>Domestic violence incidents (# reported) in NJ (by county)</a:t>
            </a:r>
            <a:endParaRPr lang="en-US" sz="1200" b="1" dirty="0">
              <a:cs typeface="Calibri"/>
            </a:endParaRPr>
          </a:p>
          <a:p>
            <a:pPr lvl="1"/>
            <a:r>
              <a:rPr lang="en-US" sz="1200" dirty="0"/>
              <a:t>10.2: </a:t>
            </a:r>
            <a:r>
              <a:rPr lang="en-US" sz="1200" b="1" dirty="0"/>
              <a:t>Domestic violence incidents (# reported) over time </a:t>
            </a:r>
            <a:endParaRPr lang="en-US" sz="1200" b="1" dirty="0">
              <a:cs typeface="Calibri"/>
            </a:endParaRPr>
          </a:p>
          <a:p>
            <a:pPr lvl="1"/>
            <a:r>
              <a:rPr lang="en-US" sz="1200" dirty="0"/>
              <a:t>10.3: </a:t>
            </a:r>
            <a:r>
              <a:rPr lang="en-US" sz="1200" b="1" dirty="0"/>
              <a:t>Domestic violence offenses by type (#) in NJ </a:t>
            </a:r>
          </a:p>
          <a:p>
            <a:pPr lvl="1"/>
            <a:r>
              <a:rPr lang="en-US" sz="1200" dirty="0"/>
              <a:t>10.4: </a:t>
            </a:r>
            <a:r>
              <a:rPr lang="en-US" sz="1200" b="1" dirty="0"/>
              <a:t>Median income ($) by sex in NJ (by county) </a:t>
            </a:r>
          </a:p>
          <a:p>
            <a:pPr lvl="1"/>
            <a:r>
              <a:rPr lang="en-US" sz="1200" dirty="0"/>
              <a:t>10.5: </a:t>
            </a:r>
            <a:r>
              <a:rPr lang="en-US" sz="1200" b="1" dirty="0"/>
              <a:t>Median income($) by sex, over time, in county</a:t>
            </a:r>
          </a:p>
          <a:p>
            <a:pPr lvl="1">
              <a:defRPr/>
            </a:pPr>
            <a:endParaRPr lang="en-US" sz="1200" b="1" dirty="0">
              <a:cs typeface="Calibri"/>
            </a:endParaRPr>
          </a:p>
          <a:p>
            <a:pPr>
              <a:defRPr/>
            </a:pPr>
            <a:r>
              <a:rPr lang="en-US" sz="1400" b="1" dirty="0">
                <a:solidFill>
                  <a:srgbClr val="C00000"/>
                </a:solidFill>
              </a:rPr>
              <a:t>Substance Use Disorder </a:t>
            </a:r>
            <a:endParaRPr lang="en-US" sz="1400" dirty="0"/>
          </a:p>
          <a:p>
            <a:pPr lvl="1">
              <a:defRPr/>
            </a:pPr>
            <a:r>
              <a:rPr lang="en-US" sz="1200" dirty="0"/>
              <a:t>11.1: </a:t>
            </a:r>
            <a:r>
              <a:rPr lang="en-US" sz="1200" b="1" dirty="0"/>
              <a:t>Substance offenses in schools (# reported incidents) in NJ (by county)</a:t>
            </a:r>
            <a:endParaRPr lang="en-US" sz="1200" dirty="0"/>
          </a:p>
          <a:p>
            <a:pPr lvl="1">
              <a:defRPr/>
            </a:pPr>
            <a:r>
              <a:rPr lang="en-US" sz="1200" dirty="0"/>
              <a:t>11.2: </a:t>
            </a:r>
            <a:r>
              <a:rPr lang="en-US" sz="1200" b="1" dirty="0"/>
              <a:t>Change (%) in suspected opioid overdose deaths in NJ (by county) between 2016 and 2018 </a:t>
            </a:r>
            <a:endParaRPr lang="en-US" sz="1200" b="1" dirty="0">
              <a:cs typeface="Calibri"/>
            </a:endParaRPr>
          </a:p>
          <a:p>
            <a:pPr lvl="1"/>
            <a:r>
              <a:rPr lang="en-US" sz="1200" dirty="0"/>
              <a:t>11.3: </a:t>
            </a:r>
            <a:r>
              <a:rPr lang="en-US" sz="1200" b="1" dirty="0"/>
              <a:t>Number of (#) suspected opioid deaths over time </a:t>
            </a:r>
            <a:endParaRPr lang="en-US" sz="1200" b="1" dirty="0">
              <a:cs typeface="Calibri"/>
            </a:endParaRPr>
          </a:p>
          <a:p>
            <a:pPr lvl="1"/>
            <a:r>
              <a:rPr lang="en-US" sz="1200" dirty="0"/>
              <a:t>11.4: </a:t>
            </a:r>
            <a:r>
              <a:rPr lang="en-US" sz="1200" b="1" dirty="0"/>
              <a:t>Types of substances (%) identified at treatment center admissions, in county</a:t>
            </a:r>
            <a:endParaRPr lang="en-US" sz="1200" b="1" dirty="0">
              <a:solidFill>
                <a:srgbClr val="CC0000"/>
              </a:solidFill>
            </a:endParaRPr>
          </a:p>
          <a:p>
            <a:pPr lvl="1"/>
            <a:endParaRPr lang="en-US" sz="1200" b="1" dirty="0">
              <a:cs typeface="Calibri"/>
            </a:endParaRPr>
          </a:p>
        </p:txBody>
      </p:sp>
      <p:sp>
        <p:nvSpPr>
          <p:cNvPr id="10" name="TextBox 14">
            <a:extLst>
              <a:ext uri="{FF2B5EF4-FFF2-40B4-BE49-F238E27FC236}">
                <a16:creationId xmlns:a16="http://schemas.microsoft.com/office/drawing/2014/main" id="{DA19A0AE-64C5-4CDF-83D6-1923D63049F5}"/>
              </a:ext>
            </a:extLst>
          </p:cNvPr>
          <p:cNvSpPr txBox="1"/>
          <p:nvPr userDrawn="1"/>
        </p:nvSpPr>
        <p:spPr>
          <a:xfrm>
            <a:off x="705609" y="323444"/>
            <a:ext cx="914400"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latin typeface="Franklin Gothic Medium Cond" panose="020B0606030402020204" pitchFamily="34" charset="0"/>
              </a:rPr>
              <a:t>Sussex</a:t>
            </a:r>
          </a:p>
          <a:p>
            <a:r>
              <a:rPr lang="en-US" dirty="0">
                <a:latin typeface="Franklin Gothic Medium Cond" panose="020B0606030402020204" pitchFamily="34" charset="0"/>
              </a:rPr>
              <a:t>County</a:t>
            </a:r>
          </a:p>
        </p:txBody>
      </p:sp>
      <p:pic>
        <p:nvPicPr>
          <p:cNvPr id="11" name="Picture 2" descr="Map of New Jersey highlighting Sussex County">
            <a:extLst>
              <a:ext uri="{FF2B5EF4-FFF2-40B4-BE49-F238E27FC236}">
                <a16:creationId xmlns:a16="http://schemas.microsoft.com/office/drawing/2014/main" id="{B63FDCB4-E4A0-428D-97B3-545912B9AC09}"/>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04353" y="23213"/>
            <a:ext cx="501256" cy="9493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6036557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3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4" name="TextBox 3">
            <a:extLst>
              <a:ext uri="{FF2B5EF4-FFF2-40B4-BE49-F238E27FC236}">
                <a16:creationId xmlns:a16="http://schemas.microsoft.com/office/drawing/2014/main" id="{0F07EB7E-3B1E-4C47-BC71-2823186472F8}"/>
              </a:ext>
            </a:extLst>
          </p:cNvPr>
          <p:cNvSpPr txBox="1"/>
          <p:nvPr userDrawn="1"/>
        </p:nvSpPr>
        <p:spPr>
          <a:xfrm>
            <a:off x="3276600" y="0"/>
            <a:ext cx="8001000" cy="646331"/>
          </a:xfrm>
          <a:prstGeom prst="rect">
            <a:avLst/>
          </a:prstGeom>
          <a:noFill/>
        </p:spPr>
        <p:txBody>
          <a:bodyPr wrap="square" rtlCol="0">
            <a:spAutoFit/>
          </a:bodyPr>
          <a:lstStyle/>
          <a:p>
            <a:r>
              <a:rPr lang="en-US" sz="3600" b="1" dirty="0">
                <a:latin typeface="+mj-lt"/>
              </a:rPr>
              <a:t>Summary of Content</a:t>
            </a:r>
          </a:p>
        </p:txBody>
      </p:sp>
      <p:sp>
        <p:nvSpPr>
          <p:cNvPr id="10" name="TextBox 9">
            <a:extLst>
              <a:ext uri="{FF2B5EF4-FFF2-40B4-BE49-F238E27FC236}">
                <a16:creationId xmlns:a16="http://schemas.microsoft.com/office/drawing/2014/main" id="{0F160AC0-4F25-42D5-AF12-C8106682B4F4}"/>
              </a:ext>
            </a:extLst>
          </p:cNvPr>
          <p:cNvSpPr txBox="1"/>
          <p:nvPr userDrawn="1"/>
        </p:nvSpPr>
        <p:spPr>
          <a:xfrm>
            <a:off x="3441032" y="646331"/>
            <a:ext cx="8305800" cy="6555641"/>
          </a:xfrm>
          <a:prstGeom prst="rect">
            <a:avLst/>
          </a:prstGeom>
          <a:noFill/>
        </p:spPr>
        <p:txBody>
          <a:bodyPr wrap="square" rtlCol="0">
            <a:spAutoFit/>
          </a:bodyPr>
          <a:lstStyle/>
          <a:p>
            <a:r>
              <a:rPr lang="en-US" sz="1200" b="1" dirty="0">
                <a:solidFill>
                  <a:srgbClr val="CC0000"/>
                </a:solidFill>
              </a:rPr>
              <a:t>Behavioral/Mental Health (Adults):</a:t>
            </a:r>
          </a:p>
          <a:p>
            <a:pPr lvl="1"/>
            <a:r>
              <a:rPr lang="en-US" sz="1200" b="1" dirty="0">
                <a:solidFill>
                  <a:srgbClr val="C00000"/>
                </a:solidFill>
              </a:rPr>
              <a:t>Programs</a:t>
            </a:r>
            <a:endParaRPr lang="en-US" sz="1200" dirty="0"/>
          </a:p>
          <a:p>
            <a:pPr lvl="1"/>
            <a:r>
              <a:rPr lang="en-US" sz="1200" dirty="0"/>
              <a:t>12.1: </a:t>
            </a:r>
            <a:r>
              <a:rPr lang="en-US" sz="1200" b="1" dirty="0"/>
              <a:t>Types of mental health programs (#)</a:t>
            </a:r>
            <a:endParaRPr lang="en-US" sz="1200" b="1" dirty="0">
              <a:cs typeface="Calibri"/>
            </a:endParaRPr>
          </a:p>
          <a:p>
            <a:pPr lvl="1">
              <a:defRPr/>
            </a:pPr>
            <a:r>
              <a:rPr lang="en-US" sz="1200" b="1" dirty="0">
                <a:solidFill>
                  <a:srgbClr val="C00000"/>
                </a:solidFill>
              </a:rPr>
              <a:t>Mental Health Distress </a:t>
            </a:r>
            <a:endParaRPr lang="en-US" sz="1200" dirty="0"/>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t>12.2: </a:t>
            </a:r>
            <a:r>
              <a:rPr lang="en-US" sz="1200" b="1" dirty="0"/>
              <a:t>Frequency (%) of mental health distress in NJ (by county)</a:t>
            </a:r>
            <a:r>
              <a:rPr lang="en-US" sz="1200" b="1" dirty="0">
                <a:cs typeface="Calibri"/>
              </a:rPr>
              <a:t> </a:t>
            </a:r>
            <a:r>
              <a:rPr lang="en-US" sz="1200" b="1" dirty="0"/>
              <a:t>– age adjusted</a:t>
            </a:r>
            <a:endParaRPr lang="en-US" sz="1200" b="1" dirty="0">
              <a:cs typeface="Calibri"/>
            </a:endParaRPr>
          </a:p>
          <a:p>
            <a:pPr lvl="1"/>
            <a:r>
              <a:rPr lang="en-US" sz="1200" dirty="0"/>
              <a:t>12.3: </a:t>
            </a:r>
            <a:r>
              <a:rPr lang="en-US" sz="1200" b="1" dirty="0"/>
              <a:t>Frequency (%) of mental health distress over time - age adjusted</a:t>
            </a:r>
            <a:endParaRPr lang="en-US" sz="1200" b="1" dirty="0">
              <a:cs typeface="Calibri"/>
            </a:endParaRPr>
          </a:p>
          <a:p>
            <a:pPr lvl="1"/>
            <a:r>
              <a:rPr lang="en-US" sz="1200" dirty="0"/>
              <a:t>12.4: </a:t>
            </a:r>
            <a:r>
              <a:rPr lang="en-US" sz="1200" b="1" dirty="0"/>
              <a:t>Frequency (%) of mental health distress by race/ethnicity  - age adjusted</a:t>
            </a:r>
            <a:endParaRPr lang="en-US" sz="1200" b="1" dirty="0">
              <a:cs typeface="Calibri"/>
            </a:endParaRPr>
          </a:p>
          <a:p>
            <a:pPr lvl="1"/>
            <a:r>
              <a:rPr lang="en-US" sz="1200" dirty="0"/>
              <a:t>12.5: </a:t>
            </a:r>
            <a:r>
              <a:rPr lang="en-US" sz="1200" b="1" dirty="0"/>
              <a:t>Frequency (%) of mental health distress by sex – age adjusted</a:t>
            </a:r>
          </a:p>
          <a:p>
            <a:pPr lvl="1"/>
            <a:r>
              <a:rPr lang="en-US" sz="1200" b="1" dirty="0">
                <a:solidFill>
                  <a:srgbClr val="C00000"/>
                </a:solidFill>
              </a:rPr>
              <a:t>Diagnosed Depression</a:t>
            </a:r>
            <a:endParaRPr lang="en-US" sz="1200" b="1" dirty="0">
              <a:cs typeface="Calibri"/>
            </a:endParaRPr>
          </a:p>
          <a:p>
            <a:pPr lvl="1"/>
            <a:r>
              <a:rPr lang="en-US" sz="1200" dirty="0"/>
              <a:t>12.6: </a:t>
            </a:r>
            <a:r>
              <a:rPr lang="en-US" sz="1200" b="1" dirty="0"/>
              <a:t>Frequency of depression (%) in NJ (by county) </a:t>
            </a:r>
            <a:endParaRPr lang="en-US" sz="1200" b="1" dirty="0">
              <a:cs typeface="Calibri"/>
            </a:endParaRPr>
          </a:p>
          <a:p>
            <a:pPr lvl="1"/>
            <a:r>
              <a:rPr lang="en-US" sz="1200" dirty="0"/>
              <a:t>12.7: </a:t>
            </a:r>
            <a:r>
              <a:rPr lang="en-US" sz="1200" b="1" dirty="0"/>
              <a:t>Frequency of depression (%) over time </a:t>
            </a:r>
          </a:p>
          <a:p>
            <a:pPr lvl="1"/>
            <a:r>
              <a:rPr lang="en-US" sz="1200" dirty="0"/>
              <a:t>12.8: </a:t>
            </a:r>
            <a:r>
              <a:rPr lang="en-US" sz="1200" b="1" dirty="0"/>
              <a:t>Diagnosed depression by race/ethnicity</a:t>
            </a:r>
            <a:endParaRPr lang="en-US" sz="1200" b="1" dirty="0">
              <a:cs typeface="Calibri"/>
            </a:endParaRPr>
          </a:p>
          <a:p>
            <a:pPr lvl="1"/>
            <a:r>
              <a:rPr lang="en-US" sz="1200" dirty="0">
                <a:solidFill>
                  <a:srgbClr val="000000"/>
                </a:solidFill>
                <a:cs typeface="Calibri"/>
              </a:rPr>
              <a:t>12.9: </a:t>
            </a:r>
            <a:r>
              <a:rPr lang="en-US" sz="1200" b="1" dirty="0">
                <a:solidFill>
                  <a:srgbClr val="000000"/>
                </a:solidFill>
                <a:cs typeface="Calibri"/>
              </a:rPr>
              <a:t>Diagnosed depression by sex </a:t>
            </a:r>
            <a:endParaRPr lang="en-US" sz="1200" dirty="0">
              <a:solidFill>
                <a:srgbClr val="000000"/>
              </a:solidFill>
              <a:cs typeface="Calibri"/>
            </a:endParaRPr>
          </a:p>
          <a:p>
            <a:pPr lvl="1"/>
            <a:r>
              <a:rPr lang="en-US" sz="1200" b="1" dirty="0">
                <a:solidFill>
                  <a:srgbClr val="C00000"/>
                </a:solidFill>
              </a:rPr>
              <a:t>Suicide Rate</a:t>
            </a:r>
            <a:endParaRPr lang="en-US" sz="1200" b="1" dirty="0"/>
          </a:p>
          <a:p>
            <a:pPr lvl="1"/>
            <a:r>
              <a:rPr lang="en-US" sz="1200" dirty="0">
                <a:cs typeface="Calibri"/>
              </a:rPr>
              <a:t>12.10: </a:t>
            </a:r>
            <a:r>
              <a:rPr lang="en-US" sz="1200" b="1" dirty="0">
                <a:cs typeface="Calibri"/>
              </a:rPr>
              <a:t>Suicide Death Rate (per 100,000) population – age adjusted (by county)</a:t>
            </a:r>
          </a:p>
          <a:p>
            <a:endParaRPr lang="en-US" sz="1200" b="1" dirty="0">
              <a:solidFill>
                <a:srgbClr val="CC0000"/>
              </a:solidFill>
            </a:endParaRPr>
          </a:p>
          <a:p>
            <a:r>
              <a:rPr lang="en-US" sz="1200" b="1" dirty="0">
                <a:solidFill>
                  <a:srgbClr val="CC0000"/>
                </a:solidFill>
              </a:rPr>
              <a:t>I/DD or Behavioral/Mental Health (Children)</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t>13.1:</a:t>
            </a:r>
            <a:r>
              <a:rPr lang="en-US" sz="1200" b="1" dirty="0"/>
              <a:t> Children (#) receiving special education services in NJ (by county)</a:t>
            </a:r>
            <a:endParaRPr lang="en-US" sz="1200" b="1" dirty="0">
              <a:cs typeface="Calibri"/>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t>13.2:</a:t>
            </a:r>
            <a:r>
              <a:rPr lang="en-US" sz="1200" b="1" dirty="0"/>
              <a:t> Children (#) receiving early intervention services in NJ (by county)</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0" dirty="0">
                <a:cs typeface="Calibri"/>
              </a:rPr>
              <a:t>13.3:</a:t>
            </a:r>
            <a:r>
              <a:rPr lang="en-US" sz="1200" b="0" baseline="0" dirty="0">
                <a:cs typeface="Calibri"/>
              </a:rPr>
              <a:t> </a:t>
            </a:r>
            <a:r>
              <a:rPr lang="en-US" sz="1200" b="1" baseline="0" dirty="0">
                <a:cs typeface="Calibri"/>
              </a:rPr>
              <a:t># of developmental disabilities eligible youth (by county)</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cs typeface="Calibri"/>
              </a:rPr>
              <a:t>13.4: </a:t>
            </a:r>
            <a:r>
              <a:rPr lang="en-US" sz="1200" b="1" dirty="0">
                <a:cs typeface="Calibri"/>
              </a:rPr>
              <a:t># of developmental disabilities eligible youth, over time, in county</a:t>
            </a:r>
            <a:endParaRPr lang="en-US" sz="1200" b="1" baseline="0" dirty="0">
              <a:cs typeface="Calibri"/>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0" spc="-50" dirty="0"/>
              <a:t>13.5: </a:t>
            </a:r>
            <a:r>
              <a:rPr lang="en-US" sz="1200" b="1" spc="-50" dirty="0"/>
              <a:t>Children  (% &lt;6 Years) tested for lead with blood lead levels greater than or equal to 5 micrograms/deciliter</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spc="-50" dirty="0">
                <a:cs typeface="Calibri"/>
              </a:rPr>
              <a:t>13.6: </a:t>
            </a:r>
            <a:r>
              <a:rPr lang="en-US" sz="1200" b="1" spc="-50" dirty="0">
                <a:cs typeface="Calibri"/>
              </a:rPr>
              <a:t>Harassment, intimidation, bullying (HIB) offenses in schools (# reported incidents) in NJ (by county)</a:t>
            </a:r>
            <a:endParaRPr lang="en-US" sz="1200" dirty="0">
              <a:cs typeface="Calibri"/>
            </a:endParaRPr>
          </a:p>
          <a:p>
            <a:endParaRPr lang="en-US" sz="1200" b="1" dirty="0">
              <a:solidFill>
                <a:srgbClr val="376092"/>
              </a:solidFill>
              <a:cs typeface="Calibri"/>
            </a:endParaRPr>
          </a:p>
          <a:p>
            <a:r>
              <a:rPr lang="en-US" sz="1200" b="1" dirty="0">
                <a:solidFill>
                  <a:srgbClr val="C00000"/>
                </a:solidFill>
              </a:rPr>
              <a:t>Caring for Kin or Foster Children</a:t>
            </a:r>
          </a:p>
          <a:p>
            <a:pPr lvl="1"/>
            <a:r>
              <a:rPr lang="en-US" sz="1200" dirty="0"/>
              <a:t>14.1: </a:t>
            </a:r>
            <a:r>
              <a:rPr lang="en-US" sz="1200" b="1" dirty="0"/>
              <a:t>Children (#) in the care of CP&amp;P – in and out-of-home placements (by county)</a:t>
            </a:r>
            <a:endParaRPr lang="en-US" sz="1200" b="1" dirty="0">
              <a:cs typeface="Calibri"/>
            </a:endParaRPr>
          </a:p>
          <a:p>
            <a:pPr lvl="1"/>
            <a:r>
              <a:rPr lang="en-US" sz="1200" dirty="0"/>
              <a:t>14.2: </a:t>
            </a:r>
            <a:r>
              <a:rPr lang="en-US" sz="1200" b="1" dirty="0"/>
              <a:t>Children (#) in CP&amp;P out-of-home placement – kin and non-kin, in county, over time</a:t>
            </a:r>
          </a:p>
          <a:p>
            <a:pPr lvl="1"/>
            <a:r>
              <a:rPr lang="en-US" sz="1200" dirty="0">
                <a:cs typeface="Calibri"/>
              </a:rPr>
              <a:t>14.3: </a:t>
            </a:r>
            <a:r>
              <a:rPr lang="en-US" sz="1200" b="1" dirty="0">
                <a:cs typeface="Calibri"/>
              </a:rPr>
              <a:t>Grandparents (#) responsible for own grandchildren under 18 years</a:t>
            </a:r>
          </a:p>
          <a:p>
            <a:pPr lvl="1"/>
            <a:r>
              <a:rPr lang="en-US" sz="1200" dirty="0">
                <a:cs typeface="Calibri"/>
              </a:rPr>
              <a:t>14.4:</a:t>
            </a:r>
            <a:r>
              <a:rPr lang="en-US" sz="1200" b="1" dirty="0">
                <a:cs typeface="Calibri"/>
              </a:rPr>
              <a:t> Support for Families including Kinship</a:t>
            </a:r>
          </a:p>
          <a:p>
            <a:pPr lvl="1"/>
            <a:endParaRPr lang="en-US" sz="1200" b="1" dirty="0">
              <a:cs typeface="Calibri"/>
            </a:endParaRPr>
          </a:p>
          <a:p>
            <a:r>
              <a:rPr lang="en-US" sz="1200" b="1" dirty="0">
                <a:solidFill>
                  <a:srgbClr val="C00000"/>
                </a:solidFill>
              </a:rPr>
              <a:t>Advocacy</a:t>
            </a:r>
          </a:p>
          <a:p>
            <a:pPr lvl="1"/>
            <a:r>
              <a:rPr lang="en-US" sz="1200" dirty="0">
                <a:cs typeface="Calibri"/>
              </a:rPr>
              <a:t>15.1:</a:t>
            </a:r>
            <a:r>
              <a:rPr lang="en-US" sz="1200" b="1" dirty="0">
                <a:cs typeface="Calibri"/>
              </a:rPr>
              <a:t> Same sex couples (per 1,000 households), by county</a:t>
            </a:r>
          </a:p>
          <a:p>
            <a:pPr lvl="1"/>
            <a:r>
              <a:rPr lang="en-US" sz="1200" dirty="0">
                <a:cs typeface="Calibri"/>
              </a:rPr>
              <a:t>15.2:</a:t>
            </a:r>
            <a:r>
              <a:rPr lang="en-US" sz="1200" b="1" dirty="0">
                <a:cs typeface="Calibri"/>
              </a:rPr>
              <a:t> Pro Bono Legal/Advocacy Services</a:t>
            </a:r>
          </a:p>
          <a:p>
            <a:pPr lvl="1"/>
            <a:endParaRPr lang="en-US" sz="1200" b="1" dirty="0">
              <a:solidFill>
                <a:srgbClr val="C00000"/>
              </a:solidFill>
            </a:endParaRPr>
          </a:p>
          <a:p>
            <a:pPr lvl="1"/>
            <a:endParaRPr lang="en-US" sz="1200" b="1" dirty="0">
              <a:cs typeface="Calibri"/>
            </a:endParaRPr>
          </a:p>
        </p:txBody>
      </p:sp>
      <p:sp>
        <p:nvSpPr>
          <p:cNvPr id="9" name="TextBox 14">
            <a:extLst>
              <a:ext uri="{FF2B5EF4-FFF2-40B4-BE49-F238E27FC236}">
                <a16:creationId xmlns:a16="http://schemas.microsoft.com/office/drawing/2014/main" id="{7B0EBBC8-3A4C-40DF-B25E-8C5147FE2484}"/>
              </a:ext>
            </a:extLst>
          </p:cNvPr>
          <p:cNvSpPr txBox="1"/>
          <p:nvPr userDrawn="1"/>
        </p:nvSpPr>
        <p:spPr>
          <a:xfrm>
            <a:off x="705609" y="323444"/>
            <a:ext cx="914400"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latin typeface="Franklin Gothic Medium Cond" panose="020B0606030402020204" pitchFamily="34" charset="0"/>
              </a:rPr>
              <a:t>Sussex</a:t>
            </a:r>
          </a:p>
          <a:p>
            <a:r>
              <a:rPr lang="en-US" dirty="0">
                <a:latin typeface="Franklin Gothic Medium Cond" panose="020B0606030402020204" pitchFamily="34" charset="0"/>
              </a:rPr>
              <a:t>County</a:t>
            </a:r>
          </a:p>
        </p:txBody>
      </p:sp>
      <p:pic>
        <p:nvPicPr>
          <p:cNvPr id="11" name="Picture 2" descr="Map of New Jersey highlighting Sussex County">
            <a:extLst>
              <a:ext uri="{FF2B5EF4-FFF2-40B4-BE49-F238E27FC236}">
                <a16:creationId xmlns:a16="http://schemas.microsoft.com/office/drawing/2014/main" id="{8FD84492-CD13-4016-9B4C-B9F6D25868D0}"/>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04353" y="23213"/>
            <a:ext cx="501256" cy="9493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5875392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4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4" name="TextBox 3">
            <a:extLst>
              <a:ext uri="{FF2B5EF4-FFF2-40B4-BE49-F238E27FC236}">
                <a16:creationId xmlns:a16="http://schemas.microsoft.com/office/drawing/2014/main" id="{0F07EB7E-3B1E-4C47-BC71-2823186472F8}"/>
              </a:ext>
            </a:extLst>
          </p:cNvPr>
          <p:cNvSpPr txBox="1"/>
          <p:nvPr userDrawn="1"/>
        </p:nvSpPr>
        <p:spPr>
          <a:xfrm>
            <a:off x="3276600" y="0"/>
            <a:ext cx="8001000" cy="646331"/>
          </a:xfrm>
          <a:prstGeom prst="rect">
            <a:avLst/>
          </a:prstGeom>
          <a:noFill/>
        </p:spPr>
        <p:txBody>
          <a:bodyPr wrap="square" rtlCol="0">
            <a:spAutoFit/>
          </a:bodyPr>
          <a:lstStyle/>
          <a:p>
            <a:r>
              <a:rPr lang="en-US" sz="3600" b="1" dirty="0">
                <a:latin typeface="+mj-lt"/>
              </a:rPr>
              <a:t>Summary of Content</a:t>
            </a:r>
          </a:p>
        </p:txBody>
      </p:sp>
      <p:sp>
        <p:nvSpPr>
          <p:cNvPr id="9" name="TextBox 14">
            <a:extLst>
              <a:ext uri="{FF2B5EF4-FFF2-40B4-BE49-F238E27FC236}">
                <a16:creationId xmlns:a16="http://schemas.microsoft.com/office/drawing/2014/main" id="{E03DA44B-79A8-4855-BC25-E54C048CD806}"/>
              </a:ext>
            </a:extLst>
          </p:cNvPr>
          <p:cNvSpPr txBox="1"/>
          <p:nvPr userDrawn="1"/>
        </p:nvSpPr>
        <p:spPr>
          <a:xfrm>
            <a:off x="705609" y="323444"/>
            <a:ext cx="914400"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latin typeface="Franklin Gothic Medium Cond" panose="020B0606030402020204" pitchFamily="34" charset="0"/>
              </a:rPr>
              <a:t>Sussex</a:t>
            </a:r>
          </a:p>
          <a:p>
            <a:r>
              <a:rPr lang="en-US" dirty="0">
                <a:latin typeface="Franklin Gothic Medium Cond" panose="020B0606030402020204" pitchFamily="34" charset="0"/>
              </a:rPr>
              <a:t>County</a:t>
            </a:r>
          </a:p>
        </p:txBody>
      </p:sp>
      <p:pic>
        <p:nvPicPr>
          <p:cNvPr id="10" name="Picture 2" descr="Map of New Jersey highlighting Sussex County">
            <a:extLst>
              <a:ext uri="{FF2B5EF4-FFF2-40B4-BE49-F238E27FC236}">
                <a16:creationId xmlns:a16="http://schemas.microsoft.com/office/drawing/2014/main" id="{7F4FFF5C-9A87-47D6-9519-B61C936C4E5C}"/>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04353" y="23213"/>
            <a:ext cx="501256" cy="9493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4899286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8" name="TextBox 14">
            <a:extLst>
              <a:ext uri="{FF2B5EF4-FFF2-40B4-BE49-F238E27FC236}">
                <a16:creationId xmlns:a16="http://schemas.microsoft.com/office/drawing/2014/main" id="{B1A9B30E-234C-43EA-899A-36ECB5C10C16}"/>
              </a:ext>
            </a:extLst>
          </p:cNvPr>
          <p:cNvSpPr txBox="1"/>
          <p:nvPr userDrawn="1"/>
        </p:nvSpPr>
        <p:spPr>
          <a:xfrm>
            <a:off x="705609" y="323444"/>
            <a:ext cx="914400"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latin typeface="Franklin Gothic Medium Cond" panose="020B0606030402020204" pitchFamily="34" charset="0"/>
              </a:rPr>
              <a:t>Sussex</a:t>
            </a:r>
          </a:p>
          <a:p>
            <a:r>
              <a:rPr lang="en-US" dirty="0">
                <a:latin typeface="Franklin Gothic Medium Cond" panose="020B0606030402020204" pitchFamily="34" charset="0"/>
              </a:rPr>
              <a:t>County</a:t>
            </a:r>
          </a:p>
        </p:txBody>
      </p:sp>
      <p:pic>
        <p:nvPicPr>
          <p:cNvPr id="9" name="Picture 2" descr="Map of New Jersey highlighting Sussex County">
            <a:extLst>
              <a:ext uri="{FF2B5EF4-FFF2-40B4-BE49-F238E27FC236}">
                <a16:creationId xmlns:a16="http://schemas.microsoft.com/office/drawing/2014/main" id="{B3BF0251-29E4-4665-9A5B-04B8AA20025D}"/>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04353" y="23213"/>
            <a:ext cx="501256" cy="9493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0944463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7" name="TextBox 14">
            <a:extLst>
              <a:ext uri="{FF2B5EF4-FFF2-40B4-BE49-F238E27FC236}">
                <a16:creationId xmlns:a16="http://schemas.microsoft.com/office/drawing/2014/main" id="{AE45C206-2E84-4623-9E8E-53F9814B5E5B}"/>
              </a:ext>
            </a:extLst>
          </p:cNvPr>
          <p:cNvSpPr txBox="1"/>
          <p:nvPr userDrawn="1"/>
        </p:nvSpPr>
        <p:spPr>
          <a:xfrm>
            <a:off x="705609" y="323444"/>
            <a:ext cx="914400"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latin typeface="Franklin Gothic Medium Cond" panose="020B0606030402020204" pitchFamily="34" charset="0"/>
              </a:rPr>
              <a:t>Sussex</a:t>
            </a:r>
          </a:p>
          <a:p>
            <a:r>
              <a:rPr lang="en-US" dirty="0">
                <a:latin typeface="Franklin Gothic Medium Cond" panose="020B0606030402020204" pitchFamily="34" charset="0"/>
              </a:rPr>
              <a:t>County</a:t>
            </a:r>
          </a:p>
        </p:txBody>
      </p:sp>
      <p:pic>
        <p:nvPicPr>
          <p:cNvPr id="8" name="Picture 2" descr="Map of New Jersey highlighting Sussex County">
            <a:extLst>
              <a:ext uri="{FF2B5EF4-FFF2-40B4-BE49-F238E27FC236}">
                <a16:creationId xmlns:a16="http://schemas.microsoft.com/office/drawing/2014/main" id="{BFB2E4C4-DC8E-4816-AED4-1985DD74311F}"/>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04353" y="23213"/>
            <a:ext cx="501256" cy="9493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9390128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19" Type="http://schemas.openxmlformats.org/officeDocument/2006/relationships/theme" Target="../theme/theme2.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11/30/2021</a:t>
            </a:fld>
            <a:endParaRPr lang="en-US" dirty="0"/>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1073152345"/>
      </p:ext>
    </p:extLst>
  </p:cSld>
  <p:clrMap bg1="lt1" tx1="dk1" bg2="lt2" tx2="dk2" accent1="accent1" accent2="accent2" accent3="accent3" accent4="accent4" accent5="accent5" accent6="accent6" hlink="hlink" folHlink="folHlink"/>
  <p:sldLayoutIdLst>
    <p:sldLayoutId id="2147483654" r:id="rId1"/>
    <p:sldLayoutId id="2147483685" r:id="rId2"/>
    <p:sldLayoutId id="2147483686" r:id="rId3"/>
    <p:sldLayoutId id="2147483687" r:id="rId4"/>
    <p:sldLayoutId id="2147483688" r:id="rId5"/>
    <p:sldLayoutId id="2147483689" r:id="rId6"/>
    <p:sldLayoutId id="2147483693" r:id="rId7"/>
    <p:sldLayoutId id="2147483659" r:id="rId8"/>
    <p:sldLayoutId id="2147483658" r:id="rId9"/>
    <p:sldLayoutId id="2147483676" r:id="rId10"/>
    <p:sldLayoutId id="2147483690"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11/30/2021</a:t>
            </a:fld>
            <a:endParaRPr lang="en-US" dirty="0"/>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292913578"/>
      </p:ext>
    </p:extLst>
  </p:cSld>
  <p:clrMap bg1="lt1" tx1="dk1" bg2="lt2" tx2="dk2" accent1="accent1" accent2="accent2" accent3="accent3" accent4="accent4" accent5="accent5" accent6="accent6" hlink="hlink" folHlink="folHlink"/>
  <p:sldLayoutIdLst>
    <p:sldLayoutId id="2147483653" r:id="rId1"/>
    <p:sldLayoutId id="2147483656" r:id="rId2"/>
    <p:sldLayoutId id="2147483660" r:id="rId3"/>
    <p:sldLayoutId id="2147483678" r:id="rId4"/>
    <p:sldLayoutId id="2147483661" r:id="rId5"/>
    <p:sldLayoutId id="2147483677" r:id="rId6"/>
    <p:sldLayoutId id="2147483663" r:id="rId7"/>
    <p:sldLayoutId id="2147483657" r:id="rId8"/>
    <p:sldLayoutId id="2147483679" r:id="rId9"/>
    <p:sldLayoutId id="2147483664" r:id="rId10"/>
    <p:sldLayoutId id="2147483681" r:id="rId11"/>
    <p:sldLayoutId id="2147483680" r:id="rId12"/>
    <p:sldLayoutId id="2147483665" r:id="rId13"/>
    <p:sldLayoutId id="2147483672" r:id="rId14"/>
    <p:sldLayoutId id="2147483675" r:id="rId15"/>
    <p:sldLayoutId id="2147483691" r:id="rId16"/>
    <p:sldLayoutId id="2147483692" r:id="rId17"/>
    <p:sldLayoutId id="2147483674" r:id="rId18"/>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23.jpeg"/><Relationship Id="rId3" Type="http://schemas.openxmlformats.org/officeDocument/2006/relationships/slideLayout" Target="../slideLayouts/slideLayout18.xml"/><Relationship Id="rId7" Type="http://schemas.openxmlformats.org/officeDocument/2006/relationships/image" Target="../media/image22.jpeg"/><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image" Target="../media/image3.png"/><Relationship Id="rId5" Type="http://schemas.openxmlformats.org/officeDocument/2006/relationships/image" Target="../media/image21.jpeg"/><Relationship Id="rId4" Type="http://schemas.openxmlformats.org/officeDocument/2006/relationships/notesSlide" Target="../notesSlides/notesSlide1.xml"/><Relationship Id="rId9" Type="http://schemas.openxmlformats.org/officeDocument/2006/relationships/image" Target="../media/image24.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8" Type="http://schemas.openxmlformats.org/officeDocument/2006/relationships/notesSlide" Target="../notesSlides/notesSlide6.xml"/><Relationship Id="rId3" Type="http://schemas.openxmlformats.org/officeDocument/2006/relationships/tags" Target="../tags/tag21.xml"/><Relationship Id="rId7" Type="http://schemas.openxmlformats.org/officeDocument/2006/relationships/slideLayout" Target="../slideLayouts/slideLayout9.xml"/><Relationship Id="rId2" Type="http://schemas.openxmlformats.org/officeDocument/2006/relationships/tags" Target="../tags/tag20.xml"/><Relationship Id="rId1" Type="http://schemas.openxmlformats.org/officeDocument/2006/relationships/tags" Target="../tags/tag19.xml"/><Relationship Id="rId6" Type="http://schemas.openxmlformats.org/officeDocument/2006/relationships/tags" Target="../tags/tag24.xml"/><Relationship Id="rId5" Type="http://schemas.openxmlformats.org/officeDocument/2006/relationships/tags" Target="../tags/tag23.xml"/><Relationship Id="rId4" Type="http://schemas.openxmlformats.org/officeDocument/2006/relationships/tags" Target="../tags/tag22.xml"/><Relationship Id="rId9" Type="http://schemas.openxmlformats.org/officeDocument/2006/relationships/chart" Target="../charts/chart3.xml"/></Relationships>
</file>

<file path=ppt/slides/_rels/slide12.xml.rels><?xml version="1.0" encoding="UTF-8" standalone="yes"?>
<Relationships xmlns="http://schemas.openxmlformats.org/package/2006/relationships"><Relationship Id="rId8" Type="http://schemas.openxmlformats.org/officeDocument/2006/relationships/notesSlide" Target="../notesSlides/notesSlide7.xml"/><Relationship Id="rId3" Type="http://schemas.openxmlformats.org/officeDocument/2006/relationships/tags" Target="../tags/tag27.xml"/><Relationship Id="rId7" Type="http://schemas.openxmlformats.org/officeDocument/2006/relationships/slideLayout" Target="../slideLayouts/slideLayout9.xml"/><Relationship Id="rId2" Type="http://schemas.openxmlformats.org/officeDocument/2006/relationships/tags" Target="../tags/tag26.xml"/><Relationship Id="rId1" Type="http://schemas.openxmlformats.org/officeDocument/2006/relationships/tags" Target="../tags/tag25.xml"/><Relationship Id="rId6" Type="http://schemas.openxmlformats.org/officeDocument/2006/relationships/tags" Target="../tags/tag30.xml"/><Relationship Id="rId5" Type="http://schemas.openxmlformats.org/officeDocument/2006/relationships/tags" Target="../tags/tag29.xml"/><Relationship Id="rId4" Type="http://schemas.openxmlformats.org/officeDocument/2006/relationships/tags" Target="../tags/tag28.xml"/><Relationship Id="rId9" Type="http://schemas.openxmlformats.org/officeDocument/2006/relationships/chart" Target="../charts/chart4.xml"/></Relationships>
</file>

<file path=ppt/slides/_rels/slide13.xml.rels><?xml version="1.0" encoding="UTF-8" standalone="yes"?>
<Relationships xmlns="http://schemas.openxmlformats.org/package/2006/relationships"><Relationship Id="rId8" Type="http://schemas.openxmlformats.org/officeDocument/2006/relationships/tags" Target="../tags/tag38.xml"/><Relationship Id="rId13" Type="http://schemas.openxmlformats.org/officeDocument/2006/relationships/chart" Target="../charts/chart6.xml"/><Relationship Id="rId3" Type="http://schemas.openxmlformats.org/officeDocument/2006/relationships/tags" Target="../tags/tag33.xml"/><Relationship Id="rId7" Type="http://schemas.openxmlformats.org/officeDocument/2006/relationships/tags" Target="../tags/tag37.xml"/><Relationship Id="rId12" Type="http://schemas.openxmlformats.org/officeDocument/2006/relationships/chart" Target="../charts/chart5.xml"/><Relationship Id="rId2" Type="http://schemas.openxmlformats.org/officeDocument/2006/relationships/tags" Target="../tags/tag32.xml"/><Relationship Id="rId1" Type="http://schemas.openxmlformats.org/officeDocument/2006/relationships/tags" Target="../tags/tag31.xml"/><Relationship Id="rId6" Type="http://schemas.openxmlformats.org/officeDocument/2006/relationships/tags" Target="../tags/tag36.xml"/><Relationship Id="rId11" Type="http://schemas.openxmlformats.org/officeDocument/2006/relationships/notesSlide" Target="../notesSlides/notesSlide8.xml"/><Relationship Id="rId5" Type="http://schemas.openxmlformats.org/officeDocument/2006/relationships/tags" Target="../tags/tag35.xml"/><Relationship Id="rId10" Type="http://schemas.openxmlformats.org/officeDocument/2006/relationships/slideLayout" Target="../slideLayouts/slideLayout9.xml"/><Relationship Id="rId4" Type="http://schemas.openxmlformats.org/officeDocument/2006/relationships/tags" Target="../tags/tag34.xml"/><Relationship Id="rId9" Type="http://schemas.openxmlformats.org/officeDocument/2006/relationships/tags" Target="../tags/tag39.xml"/></Relationships>
</file>

<file path=ppt/slides/_rels/slide14.xml.rels><?xml version="1.0" encoding="UTF-8" standalone="yes"?>
<Relationships xmlns="http://schemas.openxmlformats.org/package/2006/relationships"><Relationship Id="rId8" Type="http://schemas.openxmlformats.org/officeDocument/2006/relationships/tags" Target="../tags/tag47.xml"/><Relationship Id="rId13" Type="http://schemas.openxmlformats.org/officeDocument/2006/relationships/chart" Target="../charts/chart8.xml"/><Relationship Id="rId3" Type="http://schemas.openxmlformats.org/officeDocument/2006/relationships/tags" Target="../tags/tag42.xml"/><Relationship Id="rId7" Type="http://schemas.openxmlformats.org/officeDocument/2006/relationships/tags" Target="../tags/tag46.xml"/><Relationship Id="rId12" Type="http://schemas.openxmlformats.org/officeDocument/2006/relationships/chart" Target="../charts/chart7.xml"/><Relationship Id="rId2" Type="http://schemas.openxmlformats.org/officeDocument/2006/relationships/tags" Target="../tags/tag41.xml"/><Relationship Id="rId1" Type="http://schemas.openxmlformats.org/officeDocument/2006/relationships/tags" Target="../tags/tag40.xml"/><Relationship Id="rId6" Type="http://schemas.openxmlformats.org/officeDocument/2006/relationships/tags" Target="../tags/tag45.xml"/><Relationship Id="rId11" Type="http://schemas.openxmlformats.org/officeDocument/2006/relationships/notesSlide" Target="../notesSlides/notesSlide9.xml"/><Relationship Id="rId5" Type="http://schemas.openxmlformats.org/officeDocument/2006/relationships/tags" Target="../tags/tag44.xml"/><Relationship Id="rId10" Type="http://schemas.openxmlformats.org/officeDocument/2006/relationships/slideLayout" Target="../slideLayouts/slideLayout9.xml"/><Relationship Id="rId4" Type="http://schemas.openxmlformats.org/officeDocument/2006/relationships/tags" Target="../tags/tag43.xml"/><Relationship Id="rId9" Type="http://schemas.openxmlformats.org/officeDocument/2006/relationships/tags" Target="../tags/tag48.xml"/></Relationships>
</file>

<file path=ppt/slides/_rels/slide15.xml.rels><?xml version="1.0" encoding="UTF-8" standalone="yes"?>
<Relationships xmlns="http://schemas.openxmlformats.org/package/2006/relationships"><Relationship Id="rId8" Type="http://schemas.openxmlformats.org/officeDocument/2006/relationships/notesSlide" Target="../notesSlides/notesSlide10.xml"/><Relationship Id="rId3" Type="http://schemas.openxmlformats.org/officeDocument/2006/relationships/tags" Target="../tags/tag51.xml"/><Relationship Id="rId7" Type="http://schemas.openxmlformats.org/officeDocument/2006/relationships/slideLayout" Target="../slideLayouts/slideLayout9.xml"/><Relationship Id="rId2" Type="http://schemas.openxmlformats.org/officeDocument/2006/relationships/tags" Target="../tags/tag50.xml"/><Relationship Id="rId1" Type="http://schemas.openxmlformats.org/officeDocument/2006/relationships/tags" Target="../tags/tag49.xml"/><Relationship Id="rId6" Type="http://schemas.openxmlformats.org/officeDocument/2006/relationships/tags" Target="../tags/tag54.xml"/><Relationship Id="rId5" Type="http://schemas.openxmlformats.org/officeDocument/2006/relationships/tags" Target="../tags/tag53.xml"/><Relationship Id="rId4" Type="http://schemas.openxmlformats.org/officeDocument/2006/relationships/tags" Target="../tags/tag52.xml"/><Relationship Id="rId9" Type="http://schemas.openxmlformats.org/officeDocument/2006/relationships/chart" Target="../charts/chart9.xml"/></Relationships>
</file>

<file path=ppt/slides/_rels/slide16.xml.rels><?xml version="1.0" encoding="UTF-8" standalone="yes"?>
<Relationships xmlns="http://schemas.openxmlformats.org/package/2006/relationships"><Relationship Id="rId8" Type="http://schemas.openxmlformats.org/officeDocument/2006/relationships/tags" Target="../tags/tag62.xml"/><Relationship Id="rId3" Type="http://schemas.openxmlformats.org/officeDocument/2006/relationships/tags" Target="../tags/tag57.xml"/><Relationship Id="rId7" Type="http://schemas.openxmlformats.org/officeDocument/2006/relationships/tags" Target="../tags/tag61.xml"/><Relationship Id="rId12" Type="http://schemas.openxmlformats.org/officeDocument/2006/relationships/chart" Target="../charts/chart11.xml"/><Relationship Id="rId2" Type="http://schemas.openxmlformats.org/officeDocument/2006/relationships/tags" Target="../tags/tag56.xml"/><Relationship Id="rId1" Type="http://schemas.openxmlformats.org/officeDocument/2006/relationships/tags" Target="../tags/tag55.xml"/><Relationship Id="rId6" Type="http://schemas.openxmlformats.org/officeDocument/2006/relationships/tags" Target="../tags/tag60.xml"/><Relationship Id="rId11" Type="http://schemas.openxmlformats.org/officeDocument/2006/relationships/chart" Target="../charts/chart10.xml"/><Relationship Id="rId5" Type="http://schemas.openxmlformats.org/officeDocument/2006/relationships/tags" Target="../tags/tag59.xml"/><Relationship Id="rId10" Type="http://schemas.openxmlformats.org/officeDocument/2006/relationships/notesSlide" Target="../notesSlides/notesSlide11.xml"/><Relationship Id="rId4" Type="http://schemas.openxmlformats.org/officeDocument/2006/relationships/tags" Target="../tags/tag58.xml"/><Relationship Id="rId9"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8" Type="http://schemas.openxmlformats.org/officeDocument/2006/relationships/tags" Target="../tags/tag70.xml"/><Relationship Id="rId13" Type="http://schemas.openxmlformats.org/officeDocument/2006/relationships/chart" Target="../charts/chart13.xml"/><Relationship Id="rId3" Type="http://schemas.openxmlformats.org/officeDocument/2006/relationships/tags" Target="../tags/tag65.xml"/><Relationship Id="rId7" Type="http://schemas.openxmlformats.org/officeDocument/2006/relationships/tags" Target="../tags/tag69.xml"/><Relationship Id="rId12" Type="http://schemas.openxmlformats.org/officeDocument/2006/relationships/chart" Target="../charts/chart12.xml"/><Relationship Id="rId2" Type="http://schemas.openxmlformats.org/officeDocument/2006/relationships/tags" Target="../tags/tag64.xml"/><Relationship Id="rId1" Type="http://schemas.openxmlformats.org/officeDocument/2006/relationships/tags" Target="../tags/tag63.xml"/><Relationship Id="rId6" Type="http://schemas.openxmlformats.org/officeDocument/2006/relationships/tags" Target="../tags/tag68.xml"/><Relationship Id="rId11" Type="http://schemas.openxmlformats.org/officeDocument/2006/relationships/notesSlide" Target="../notesSlides/notesSlide12.xml"/><Relationship Id="rId5" Type="http://schemas.openxmlformats.org/officeDocument/2006/relationships/tags" Target="../tags/tag67.xml"/><Relationship Id="rId10" Type="http://schemas.openxmlformats.org/officeDocument/2006/relationships/slideLayout" Target="../slideLayouts/slideLayout9.xml"/><Relationship Id="rId4" Type="http://schemas.openxmlformats.org/officeDocument/2006/relationships/tags" Target="../tags/tag66.xml"/><Relationship Id="rId9" Type="http://schemas.openxmlformats.org/officeDocument/2006/relationships/tags" Target="../tags/tag71.xml"/></Relationships>
</file>

<file path=ppt/slides/_rels/slide18.xml.rels><?xml version="1.0" encoding="UTF-8" standalone="yes"?>
<Relationships xmlns="http://schemas.openxmlformats.org/package/2006/relationships"><Relationship Id="rId8" Type="http://schemas.openxmlformats.org/officeDocument/2006/relationships/notesSlide" Target="../notesSlides/notesSlide13.xml"/><Relationship Id="rId3" Type="http://schemas.openxmlformats.org/officeDocument/2006/relationships/tags" Target="../tags/tag74.xml"/><Relationship Id="rId7" Type="http://schemas.openxmlformats.org/officeDocument/2006/relationships/slideLayout" Target="../slideLayouts/slideLayout9.xml"/><Relationship Id="rId2" Type="http://schemas.openxmlformats.org/officeDocument/2006/relationships/tags" Target="../tags/tag73.xml"/><Relationship Id="rId1" Type="http://schemas.openxmlformats.org/officeDocument/2006/relationships/tags" Target="../tags/tag72.xml"/><Relationship Id="rId6" Type="http://schemas.openxmlformats.org/officeDocument/2006/relationships/tags" Target="../tags/tag77.xml"/><Relationship Id="rId5" Type="http://schemas.openxmlformats.org/officeDocument/2006/relationships/tags" Target="../tags/tag76.xml"/><Relationship Id="rId4" Type="http://schemas.openxmlformats.org/officeDocument/2006/relationships/tags" Target="../tags/tag75.xml"/><Relationship Id="rId9" Type="http://schemas.openxmlformats.org/officeDocument/2006/relationships/chart" Target="../charts/chart14.xml"/></Relationships>
</file>

<file path=ppt/slides/_rels/slide19.xml.rels><?xml version="1.0" encoding="UTF-8" standalone="yes"?>
<Relationships xmlns="http://schemas.openxmlformats.org/package/2006/relationships"><Relationship Id="rId8" Type="http://schemas.openxmlformats.org/officeDocument/2006/relationships/tags" Target="../tags/tag85.xml"/><Relationship Id="rId3" Type="http://schemas.openxmlformats.org/officeDocument/2006/relationships/tags" Target="../tags/tag80.xml"/><Relationship Id="rId7" Type="http://schemas.openxmlformats.org/officeDocument/2006/relationships/tags" Target="../tags/tag84.xml"/><Relationship Id="rId12" Type="http://schemas.openxmlformats.org/officeDocument/2006/relationships/chart" Target="../charts/chart16.xml"/><Relationship Id="rId2" Type="http://schemas.openxmlformats.org/officeDocument/2006/relationships/tags" Target="../tags/tag79.xml"/><Relationship Id="rId1" Type="http://schemas.openxmlformats.org/officeDocument/2006/relationships/tags" Target="../tags/tag78.xml"/><Relationship Id="rId6" Type="http://schemas.openxmlformats.org/officeDocument/2006/relationships/tags" Target="../tags/tag83.xml"/><Relationship Id="rId11" Type="http://schemas.openxmlformats.org/officeDocument/2006/relationships/chart" Target="../charts/chart15.xml"/><Relationship Id="rId5" Type="http://schemas.openxmlformats.org/officeDocument/2006/relationships/tags" Target="../tags/tag82.xml"/><Relationship Id="rId10" Type="http://schemas.openxmlformats.org/officeDocument/2006/relationships/notesSlide" Target="../notesSlides/notesSlide14.xml"/><Relationship Id="rId4" Type="http://schemas.openxmlformats.org/officeDocument/2006/relationships/tags" Target="../tags/tag81.xml"/><Relationship Id="rId9"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8" Type="http://schemas.openxmlformats.org/officeDocument/2006/relationships/slideLayout" Target="../slideLayouts/slideLayout9.xml"/><Relationship Id="rId3" Type="http://schemas.openxmlformats.org/officeDocument/2006/relationships/tags" Target="../tags/tag88.xml"/><Relationship Id="rId7" Type="http://schemas.openxmlformats.org/officeDocument/2006/relationships/tags" Target="../tags/tag92.xml"/><Relationship Id="rId2" Type="http://schemas.openxmlformats.org/officeDocument/2006/relationships/tags" Target="../tags/tag87.xml"/><Relationship Id="rId1" Type="http://schemas.openxmlformats.org/officeDocument/2006/relationships/tags" Target="../tags/tag86.xml"/><Relationship Id="rId6" Type="http://schemas.openxmlformats.org/officeDocument/2006/relationships/tags" Target="../tags/tag91.xml"/><Relationship Id="rId5" Type="http://schemas.openxmlformats.org/officeDocument/2006/relationships/tags" Target="../tags/tag90.xml"/><Relationship Id="rId10" Type="http://schemas.openxmlformats.org/officeDocument/2006/relationships/chart" Target="../charts/chart17.xml"/><Relationship Id="rId4" Type="http://schemas.openxmlformats.org/officeDocument/2006/relationships/tags" Target="../tags/tag89.xml"/><Relationship Id="rId9" Type="http://schemas.openxmlformats.org/officeDocument/2006/relationships/notesSlide" Target="../notesSlides/notesSlide15.xml"/></Relationships>
</file>

<file path=ppt/slides/_rels/slide22.xml.rels><?xml version="1.0" encoding="UTF-8" standalone="yes"?>
<Relationships xmlns="http://schemas.openxmlformats.org/package/2006/relationships"><Relationship Id="rId8" Type="http://schemas.openxmlformats.org/officeDocument/2006/relationships/notesSlide" Target="../notesSlides/notesSlide16.xml"/><Relationship Id="rId3" Type="http://schemas.openxmlformats.org/officeDocument/2006/relationships/tags" Target="../tags/tag95.xml"/><Relationship Id="rId7" Type="http://schemas.openxmlformats.org/officeDocument/2006/relationships/slideLayout" Target="../slideLayouts/slideLayout9.xml"/><Relationship Id="rId2" Type="http://schemas.openxmlformats.org/officeDocument/2006/relationships/tags" Target="../tags/tag94.xml"/><Relationship Id="rId1" Type="http://schemas.openxmlformats.org/officeDocument/2006/relationships/tags" Target="../tags/tag93.xml"/><Relationship Id="rId6" Type="http://schemas.openxmlformats.org/officeDocument/2006/relationships/tags" Target="../tags/tag98.xml"/><Relationship Id="rId5" Type="http://schemas.openxmlformats.org/officeDocument/2006/relationships/tags" Target="../tags/tag97.xml"/><Relationship Id="rId4" Type="http://schemas.openxmlformats.org/officeDocument/2006/relationships/tags" Target="../tags/tag96.xml"/><Relationship Id="rId9" Type="http://schemas.openxmlformats.org/officeDocument/2006/relationships/chart" Target="../charts/chart18.xml"/></Relationships>
</file>

<file path=ppt/slides/_rels/slide23.xml.rels><?xml version="1.0" encoding="UTF-8" standalone="yes"?>
<Relationships xmlns="http://schemas.openxmlformats.org/package/2006/relationships"><Relationship Id="rId8" Type="http://schemas.openxmlformats.org/officeDocument/2006/relationships/tags" Target="../tags/tag106.xml"/><Relationship Id="rId13" Type="http://schemas.openxmlformats.org/officeDocument/2006/relationships/chart" Target="../charts/chart20.xml"/><Relationship Id="rId3" Type="http://schemas.openxmlformats.org/officeDocument/2006/relationships/tags" Target="../tags/tag101.xml"/><Relationship Id="rId7" Type="http://schemas.openxmlformats.org/officeDocument/2006/relationships/tags" Target="../tags/tag105.xml"/><Relationship Id="rId12" Type="http://schemas.openxmlformats.org/officeDocument/2006/relationships/chart" Target="../charts/chart19.xml"/><Relationship Id="rId2" Type="http://schemas.openxmlformats.org/officeDocument/2006/relationships/tags" Target="../tags/tag100.xml"/><Relationship Id="rId1" Type="http://schemas.openxmlformats.org/officeDocument/2006/relationships/tags" Target="../tags/tag99.xml"/><Relationship Id="rId6" Type="http://schemas.openxmlformats.org/officeDocument/2006/relationships/tags" Target="../tags/tag104.xml"/><Relationship Id="rId11" Type="http://schemas.openxmlformats.org/officeDocument/2006/relationships/notesSlide" Target="../notesSlides/notesSlide17.xml"/><Relationship Id="rId5" Type="http://schemas.openxmlformats.org/officeDocument/2006/relationships/tags" Target="../tags/tag103.xml"/><Relationship Id="rId10" Type="http://schemas.openxmlformats.org/officeDocument/2006/relationships/slideLayout" Target="../slideLayouts/slideLayout9.xml"/><Relationship Id="rId4" Type="http://schemas.openxmlformats.org/officeDocument/2006/relationships/tags" Target="../tags/tag102.xml"/><Relationship Id="rId9" Type="http://schemas.openxmlformats.org/officeDocument/2006/relationships/tags" Target="../tags/tag107.xml"/></Relationships>
</file>

<file path=ppt/slides/_rels/slide24.xml.rels><?xml version="1.0" encoding="UTF-8" standalone="yes"?>
<Relationships xmlns="http://schemas.openxmlformats.org/package/2006/relationships"><Relationship Id="rId8" Type="http://schemas.openxmlformats.org/officeDocument/2006/relationships/notesSlide" Target="../notesSlides/notesSlide18.xml"/><Relationship Id="rId3" Type="http://schemas.openxmlformats.org/officeDocument/2006/relationships/tags" Target="../tags/tag110.xml"/><Relationship Id="rId7" Type="http://schemas.openxmlformats.org/officeDocument/2006/relationships/slideLayout" Target="../slideLayouts/slideLayout9.xml"/><Relationship Id="rId2" Type="http://schemas.openxmlformats.org/officeDocument/2006/relationships/tags" Target="../tags/tag109.xml"/><Relationship Id="rId1" Type="http://schemas.openxmlformats.org/officeDocument/2006/relationships/tags" Target="../tags/tag108.xml"/><Relationship Id="rId6" Type="http://schemas.openxmlformats.org/officeDocument/2006/relationships/tags" Target="../tags/tag113.xml"/><Relationship Id="rId5" Type="http://schemas.openxmlformats.org/officeDocument/2006/relationships/tags" Target="../tags/tag112.xml"/><Relationship Id="rId4" Type="http://schemas.openxmlformats.org/officeDocument/2006/relationships/tags" Target="../tags/tag111.xml"/><Relationship Id="rId9" Type="http://schemas.openxmlformats.org/officeDocument/2006/relationships/chart" Target="../charts/chart21.xml"/></Relationships>
</file>

<file path=ppt/slides/_rels/slide25.xml.rels><?xml version="1.0" encoding="UTF-8" standalone="yes"?>
<Relationships xmlns="http://schemas.openxmlformats.org/package/2006/relationships"><Relationship Id="rId8" Type="http://schemas.openxmlformats.org/officeDocument/2006/relationships/tags" Target="../tags/tag121.xml"/><Relationship Id="rId13" Type="http://schemas.openxmlformats.org/officeDocument/2006/relationships/chart" Target="../charts/chart23.xml"/><Relationship Id="rId3" Type="http://schemas.openxmlformats.org/officeDocument/2006/relationships/tags" Target="../tags/tag116.xml"/><Relationship Id="rId7" Type="http://schemas.openxmlformats.org/officeDocument/2006/relationships/tags" Target="../tags/tag120.xml"/><Relationship Id="rId12" Type="http://schemas.openxmlformats.org/officeDocument/2006/relationships/chart" Target="../charts/chart22.xml"/><Relationship Id="rId2" Type="http://schemas.openxmlformats.org/officeDocument/2006/relationships/tags" Target="../tags/tag115.xml"/><Relationship Id="rId1" Type="http://schemas.openxmlformats.org/officeDocument/2006/relationships/tags" Target="../tags/tag114.xml"/><Relationship Id="rId6" Type="http://schemas.openxmlformats.org/officeDocument/2006/relationships/tags" Target="../tags/tag119.xml"/><Relationship Id="rId11" Type="http://schemas.openxmlformats.org/officeDocument/2006/relationships/notesSlide" Target="../notesSlides/notesSlide19.xml"/><Relationship Id="rId5" Type="http://schemas.openxmlformats.org/officeDocument/2006/relationships/tags" Target="../tags/tag118.xml"/><Relationship Id="rId10" Type="http://schemas.openxmlformats.org/officeDocument/2006/relationships/slideLayout" Target="../slideLayouts/slideLayout9.xml"/><Relationship Id="rId4" Type="http://schemas.openxmlformats.org/officeDocument/2006/relationships/tags" Target="../tags/tag117.xml"/><Relationship Id="rId9" Type="http://schemas.openxmlformats.org/officeDocument/2006/relationships/tags" Target="../tags/tag122.xml"/></Relationships>
</file>

<file path=ppt/slides/_rels/slide26.xml.rels><?xml version="1.0" encoding="UTF-8" standalone="yes"?>
<Relationships xmlns="http://schemas.openxmlformats.org/package/2006/relationships"><Relationship Id="rId8" Type="http://schemas.openxmlformats.org/officeDocument/2006/relationships/notesSlide" Target="../notesSlides/notesSlide20.xml"/><Relationship Id="rId3" Type="http://schemas.openxmlformats.org/officeDocument/2006/relationships/tags" Target="../tags/tag125.xml"/><Relationship Id="rId7" Type="http://schemas.openxmlformats.org/officeDocument/2006/relationships/slideLayout" Target="../slideLayouts/slideLayout9.xml"/><Relationship Id="rId2" Type="http://schemas.openxmlformats.org/officeDocument/2006/relationships/tags" Target="../tags/tag124.xml"/><Relationship Id="rId1" Type="http://schemas.openxmlformats.org/officeDocument/2006/relationships/tags" Target="../tags/tag123.xml"/><Relationship Id="rId6" Type="http://schemas.openxmlformats.org/officeDocument/2006/relationships/tags" Target="../tags/tag128.xml"/><Relationship Id="rId5" Type="http://schemas.openxmlformats.org/officeDocument/2006/relationships/tags" Target="../tags/tag127.xml"/><Relationship Id="rId4" Type="http://schemas.openxmlformats.org/officeDocument/2006/relationships/tags" Target="../tags/tag126.xml"/><Relationship Id="rId9" Type="http://schemas.openxmlformats.org/officeDocument/2006/relationships/chart" Target="../charts/chart2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8.xml.rels><?xml version="1.0" encoding="UTF-8" standalone="yes"?>
<Relationships xmlns="http://schemas.openxmlformats.org/package/2006/relationships"><Relationship Id="rId8" Type="http://schemas.openxmlformats.org/officeDocument/2006/relationships/chart" Target="../charts/chart25.xml"/><Relationship Id="rId3" Type="http://schemas.openxmlformats.org/officeDocument/2006/relationships/tags" Target="../tags/tag131.xml"/><Relationship Id="rId7" Type="http://schemas.openxmlformats.org/officeDocument/2006/relationships/notesSlide" Target="../notesSlides/notesSlide21.xml"/><Relationship Id="rId2" Type="http://schemas.openxmlformats.org/officeDocument/2006/relationships/tags" Target="../tags/tag130.xml"/><Relationship Id="rId1" Type="http://schemas.openxmlformats.org/officeDocument/2006/relationships/tags" Target="../tags/tag129.xml"/><Relationship Id="rId6" Type="http://schemas.openxmlformats.org/officeDocument/2006/relationships/slideLayout" Target="../slideLayouts/slideLayout9.xml"/><Relationship Id="rId5" Type="http://schemas.openxmlformats.org/officeDocument/2006/relationships/tags" Target="../tags/tag133.xml"/><Relationship Id="rId4" Type="http://schemas.openxmlformats.org/officeDocument/2006/relationships/tags" Target="../tags/tag132.xml"/></Relationships>
</file>

<file path=ppt/slides/_rels/slide29.xml.rels><?xml version="1.0" encoding="UTF-8" standalone="yes"?>
<Relationships xmlns="http://schemas.openxmlformats.org/package/2006/relationships"><Relationship Id="rId8" Type="http://schemas.openxmlformats.org/officeDocument/2006/relationships/chart" Target="../charts/chart26.xml"/><Relationship Id="rId3" Type="http://schemas.openxmlformats.org/officeDocument/2006/relationships/tags" Target="../tags/tag136.xml"/><Relationship Id="rId7" Type="http://schemas.openxmlformats.org/officeDocument/2006/relationships/notesSlide" Target="../notesSlides/notesSlide22.xml"/><Relationship Id="rId2" Type="http://schemas.openxmlformats.org/officeDocument/2006/relationships/tags" Target="../tags/tag135.xml"/><Relationship Id="rId1" Type="http://schemas.openxmlformats.org/officeDocument/2006/relationships/tags" Target="../tags/tag134.xml"/><Relationship Id="rId6" Type="http://schemas.openxmlformats.org/officeDocument/2006/relationships/slideLayout" Target="../slideLayouts/slideLayout9.xml"/><Relationship Id="rId5" Type="http://schemas.openxmlformats.org/officeDocument/2006/relationships/tags" Target="../tags/tag138.xml"/><Relationship Id="rId4" Type="http://schemas.openxmlformats.org/officeDocument/2006/relationships/tags" Target="../tags/tag137.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tags" Target="../tags/tag4.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1.xml.rels><?xml version="1.0" encoding="UTF-8" standalone="yes"?>
<Relationships xmlns="http://schemas.openxmlformats.org/package/2006/relationships"><Relationship Id="rId8" Type="http://schemas.openxmlformats.org/officeDocument/2006/relationships/tags" Target="../tags/tag146.xml"/><Relationship Id="rId3" Type="http://schemas.openxmlformats.org/officeDocument/2006/relationships/tags" Target="../tags/tag141.xml"/><Relationship Id="rId7" Type="http://schemas.openxmlformats.org/officeDocument/2006/relationships/tags" Target="../tags/tag145.xml"/><Relationship Id="rId12" Type="http://schemas.openxmlformats.org/officeDocument/2006/relationships/chart" Target="../charts/chart28.xml"/><Relationship Id="rId2" Type="http://schemas.openxmlformats.org/officeDocument/2006/relationships/tags" Target="../tags/tag140.xml"/><Relationship Id="rId1" Type="http://schemas.openxmlformats.org/officeDocument/2006/relationships/tags" Target="../tags/tag139.xml"/><Relationship Id="rId6" Type="http://schemas.openxmlformats.org/officeDocument/2006/relationships/tags" Target="../tags/tag144.xml"/><Relationship Id="rId11" Type="http://schemas.openxmlformats.org/officeDocument/2006/relationships/chart" Target="../charts/chart27.xml"/><Relationship Id="rId5" Type="http://schemas.openxmlformats.org/officeDocument/2006/relationships/tags" Target="../tags/tag143.xml"/><Relationship Id="rId10" Type="http://schemas.openxmlformats.org/officeDocument/2006/relationships/notesSlide" Target="../notesSlides/notesSlide23.xml"/><Relationship Id="rId4" Type="http://schemas.openxmlformats.org/officeDocument/2006/relationships/tags" Target="../tags/tag142.xml"/><Relationship Id="rId9" Type="http://schemas.openxmlformats.org/officeDocument/2006/relationships/slideLayout" Target="../slideLayouts/slideLayout9.xml"/></Relationships>
</file>

<file path=ppt/slides/_rels/slide32.xml.rels><?xml version="1.0" encoding="UTF-8" standalone="yes"?>
<Relationships xmlns="http://schemas.openxmlformats.org/package/2006/relationships"><Relationship Id="rId8" Type="http://schemas.openxmlformats.org/officeDocument/2006/relationships/tags" Target="../tags/tag154.xml"/><Relationship Id="rId13" Type="http://schemas.openxmlformats.org/officeDocument/2006/relationships/notesSlide" Target="../notesSlides/notesSlide24.xml"/><Relationship Id="rId3" Type="http://schemas.openxmlformats.org/officeDocument/2006/relationships/tags" Target="../tags/tag149.xml"/><Relationship Id="rId7" Type="http://schemas.openxmlformats.org/officeDocument/2006/relationships/tags" Target="../tags/tag153.xml"/><Relationship Id="rId12" Type="http://schemas.openxmlformats.org/officeDocument/2006/relationships/slideLayout" Target="../slideLayouts/slideLayout9.xml"/><Relationship Id="rId2" Type="http://schemas.openxmlformats.org/officeDocument/2006/relationships/tags" Target="../tags/tag148.xml"/><Relationship Id="rId16" Type="http://schemas.openxmlformats.org/officeDocument/2006/relationships/chart" Target="../charts/chart31.xml"/><Relationship Id="rId1" Type="http://schemas.openxmlformats.org/officeDocument/2006/relationships/tags" Target="../tags/tag147.xml"/><Relationship Id="rId6" Type="http://schemas.openxmlformats.org/officeDocument/2006/relationships/tags" Target="../tags/tag152.xml"/><Relationship Id="rId11" Type="http://schemas.openxmlformats.org/officeDocument/2006/relationships/tags" Target="../tags/tag157.xml"/><Relationship Id="rId5" Type="http://schemas.openxmlformats.org/officeDocument/2006/relationships/tags" Target="../tags/tag151.xml"/><Relationship Id="rId15" Type="http://schemas.openxmlformats.org/officeDocument/2006/relationships/chart" Target="../charts/chart30.xml"/><Relationship Id="rId10" Type="http://schemas.openxmlformats.org/officeDocument/2006/relationships/tags" Target="../tags/tag156.xml"/><Relationship Id="rId4" Type="http://schemas.openxmlformats.org/officeDocument/2006/relationships/tags" Target="../tags/tag150.xml"/><Relationship Id="rId9" Type="http://schemas.openxmlformats.org/officeDocument/2006/relationships/tags" Target="../tags/tag155.xml"/><Relationship Id="rId14" Type="http://schemas.openxmlformats.org/officeDocument/2006/relationships/chart" Target="../charts/chart29.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4.xml.rels><?xml version="1.0" encoding="UTF-8" standalone="yes"?>
<Relationships xmlns="http://schemas.openxmlformats.org/package/2006/relationships"><Relationship Id="rId8" Type="http://schemas.openxmlformats.org/officeDocument/2006/relationships/chart" Target="../charts/chart32.xml"/><Relationship Id="rId3" Type="http://schemas.openxmlformats.org/officeDocument/2006/relationships/tags" Target="../tags/tag160.xml"/><Relationship Id="rId7" Type="http://schemas.openxmlformats.org/officeDocument/2006/relationships/notesSlide" Target="../notesSlides/notesSlide25.xml"/><Relationship Id="rId2" Type="http://schemas.openxmlformats.org/officeDocument/2006/relationships/tags" Target="../tags/tag159.xml"/><Relationship Id="rId1" Type="http://schemas.openxmlformats.org/officeDocument/2006/relationships/tags" Target="../tags/tag158.xml"/><Relationship Id="rId6" Type="http://schemas.openxmlformats.org/officeDocument/2006/relationships/slideLayout" Target="../slideLayouts/slideLayout9.xml"/><Relationship Id="rId5" Type="http://schemas.openxmlformats.org/officeDocument/2006/relationships/tags" Target="../tags/tag162.xml"/><Relationship Id="rId4" Type="http://schemas.openxmlformats.org/officeDocument/2006/relationships/tags" Target="../tags/tag161.xml"/></Relationships>
</file>

<file path=ppt/slides/_rels/slide35.xml.rels><?xml version="1.0" encoding="UTF-8" standalone="yes"?>
<Relationships xmlns="http://schemas.openxmlformats.org/package/2006/relationships"><Relationship Id="rId3" Type="http://schemas.openxmlformats.org/officeDocument/2006/relationships/tags" Target="../tags/tag165.xml"/><Relationship Id="rId7" Type="http://schemas.openxmlformats.org/officeDocument/2006/relationships/chart" Target="../charts/chart33.xml"/><Relationship Id="rId2" Type="http://schemas.openxmlformats.org/officeDocument/2006/relationships/tags" Target="../tags/tag164.xml"/><Relationship Id="rId1" Type="http://schemas.openxmlformats.org/officeDocument/2006/relationships/tags" Target="../tags/tag163.xml"/><Relationship Id="rId6" Type="http://schemas.openxmlformats.org/officeDocument/2006/relationships/notesSlide" Target="../notesSlides/notesSlide26.xml"/><Relationship Id="rId5" Type="http://schemas.openxmlformats.org/officeDocument/2006/relationships/slideLayout" Target="../slideLayouts/slideLayout9.xml"/><Relationship Id="rId4" Type="http://schemas.openxmlformats.org/officeDocument/2006/relationships/tags" Target="../tags/tag166.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37.xml.rels><?xml version="1.0" encoding="UTF-8" standalone="yes"?>
<Relationships xmlns="http://schemas.openxmlformats.org/package/2006/relationships"><Relationship Id="rId8" Type="http://schemas.openxmlformats.org/officeDocument/2006/relationships/tags" Target="../tags/tag174.xml"/><Relationship Id="rId13" Type="http://schemas.openxmlformats.org/officeDocument/2006/relationships/chart" Target="../charts/chart35.xml"/><Relationship Id="rId3" Type="http://schemas.openxmlformats.org/officeDocument/2006/relationships/tags" Target="../tags/tag169.xml"/><Relationship Id="rId7" Type="http://schemas.openxmlformats.org/officeDocument/2006/relationships/tags" Target="../tags/tag173.xml"/><Relationship Id="rId12" Type="http://schemas.openxmlformats.org/officeDocument/2006/relationships/chart" Target="../charts/chart34.xml"/><Relationship Id="rId2" Type="http://schemas.openxmlformats.org/officeDocument/2006/relationships/tags" Target="../tags/tag168.xml"/><Relationship Id="rId1" Type="http://schemas.openxmlformats.org/officeDocument/2006/relationships/tags" Target="../tags/tag167.xml"/><Relationship Id="rId6" Type="http://schemas.openxmlformats.org/officeDocument/2006/relationships/tags" Target="../tags/tag172.xml"/><Relationship Id="rId11" Type="http://schemas.openxmlformats.org/officeDocument/2006/relationships/notesSlide" Target="../notesSlides/notesSlide27.xml"/><Relationship Id="rId5" Type="http://schemas.openxmlformats.org/officeDocument/2006/relationships/tags" Target="../tags/tag171.xml"/><Relationship Id="rId10" Type="http://schemas.openxmlformats.org/officeDocument/2006/relationships/slideLayout" Target="../slideLayouts/slideLayout9.xml"/><Relationship Id="rId4" Type="http://schemas.openxmlformats.org/officeDocument/2006/relationships/tags" Target="../tags/tag170.xml"/><Relationship Id="rId9" Type="http://schemas.openxmlformats.org/officeDocument/2006/relationships/tags" Target="../tags/tag175.xml"/></Relationships>
</file>

<file path=ppt/slides/_rels/slide38.xml.rels><?xml version="1.0" encoding="UTF-8" standalone="yes"?>
<Relationships xmlns="http://schemas.openxmlformats.org/package/2006/relationships"><Relationship Id="rId8" Type="http://schemas.openxmlformats.org/officeDocument/2006/relationships/chart" Target="../charts/chart36.xml"/><Relationship Id="rId3" Type="http://schemas.openxmlformats.org/officeDocument/2006/relationships/tags" Target="../tags/tag178.xml"/><Relationship Id="rId7" Type="http://schemas.openxmlformats.org/officeDocument/2006/relationships/notesSlide" Target="../notesSlides/notesSlide28.xml"/><Relationship Id="rId2" Type="http://schemas.openxmlformats.org/officeDocument/2006/relationships/tags" Target="../tags/tag177.xml"/><Relationship Id="rId1" Type="http://schemas.openxmlformats.org/officeDocument/2006/relationships/tags" Target="../tags/tag176.xml"/><Relationship Id="rId6" Type="http://schemas.openxmlformats.org/officeDocument/2006/relationships/slideLayout" Target="../slideLayouts/slideLayout9.xml"/><Relationship Id="rId5" Type="http://schemas.openxmlformats.org/officeDocument/2006/relationships/tags" Target="../tags/tag180.xml"/><Relationship Id="rId4" Type="http://schemas.openxmlformats.org/officeDocument/2006/relationships/tags" Target="../tags/tag179.xml"/></Relationships>
</file>

<file path=ppt/slides/_rels/slide39.xml.rels><?xml version="1.0" encoding="UTF-8" standalone="yes"?>
<Relationships xmlns="http://schemas.openxmlformats.org/package/2006/relationships"><Relationship Id="rId8" Type="http://schemas.openxmlformats.org/officeDocument/2006/relationships/chart" Target="../charts/chart37.xml"/><Relationship Id="rId3" Type="http://schemas.openxmlformats.org/officeDocument/2006/relationships/tags" Target="../tags/tag183.xml"/><Relationship Id="rId7" Type="http://schemas.openxmlformats.org/officeDocument/2006/relationships/notesSlide" Target="../notesSlides/notesSlide29.xml"/><Relationship Id="rId2" Type="http://schemas.openxmlformats.org/officeDocument/2006/relationships/tags" Target="../tags/tag182.xml"/><Relationship Id="rId1" Type="http://schemas.openxmlformats.org/officeDocument/2006/relationships/tags" Target="../tags/tag181.xml"/><Relationship Id="rId6" Type="http://schemas.openxmlformats.org/officeDocument/2006/relationships/slideLayout" Target="../slideLayouts/slideLayout9.xml"/><Relationship Id="rId5" Type="http://schemas.openxmlformats.org/officeDocument/2006/relationships/tags" Target="../tags/tag185.xml"/><Relationship Id="rId4" Type="http://schemas.openxmlformats.org/officeDocument/2006/relationships/tags" Target="../tags/tag184.xml"/></Relationships>
</file>

<file path=ppt/slides/_rels/slide4.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5.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41.xml.rels><?xml version="1.0" encoding="UTF-8" standalone="yes"?>
<Relationships xmlns="http://schemas.openxmlformats.org/package/2006/relationships"><Relationship Id="rId8" Type="http://schemas.openxmlformats.org/officeDocument/2006/relationships/tags" Target="../tags/tag193.xml"/><Relationship Id="rId13" Type="http://schemas.openxmlformats.org/officeDocument/2006/relationships/chart" Target="../charts/chart39.xml"/><Relationship Id="rId3" Type="http://schemas.openxmlformats.org/officeDocument/2006/relationships/tags" Target="../tags/tag188.xml"/><Relationship Id="rId7" Type="http://schemas.openxmlformats.org/officeDocument/2006/relationships/tags" Target="../tags/tag192.xml"/><Relationship Id="rId12" Type="http://schemas.openxmlformats.org/officeDocument/2006/relationships/chart" Target="../charts/chart38.xml"/><Relationship Id="rId2" Type="http://schemas.openxmlformats.org/officeDocument/2006/relationships/tags" Target="../tags/tag187.xml"/><Relationship Id="rId1" Type="http://schemas.openxmlformats.org/officeDocument/2006/relationships/tags" Target="../tags/tag186.xml"/><Relationship Id="rId6" Type="http://schemas.openxmlformats.org/officeDocument/2006/relationships/tags" Target="../tags/tag191.xml"/><Relationship Id="rId11" Type="http://schemas.openxmlformats.org/officeDocument/2006/relationships/notesSlide" Target="../notesSlides/notesSlide30.xml"/><Relationship Id="rId5" Type="http://schemas.openxmlformats.org/officeDocument/2006/relationships/tags" Target="../tags/tag190.xml"/><Relationship Id="rId10" Type="http://schemas.openxmlformats.org/officeDocument/2006/relationships/slideLayout" Target="../slideLayouts/slideLayout9.xml"/><Relationship Id="rId4" Type="http://schemas.openxmlformats.org/officeDocument/2006/relationships/tags" Target="../tags/tag189.xml"/><Relationship Id="rId9" Type="http://schemas.openxmlformats.org/officeDocument/2006/relationships/tags" Target="../tags/tag194.xml"/></Relationships>
</file>

<file path=ppt/slides/_rels/slide42.xml.rels><?xml version="1.0" encoding="UTF-8" standalone="yes"?>
<Relationships xmlns="http://schemas.openxmlformats.org/package/2006/relationships"><Relationship Id="rId8" Type="http://schemas.openxmlformats.org/officeDocument/2006/relationships/notesSlide" Target="../notesSlides/notesSlide31.xml"/><Relationship Id="rId3" Type="http://schemas.openxmlformats.org/officeDocument/2006/relationships/tags" Target="../tags/tag197.xml"/><Relationship Id="rId7" Type="http://schemas.openxmlformats.org/officeDocument/2006/relationships/slideLayout" Target="../slideLayouts/slideLayout9.xml"/><Relationship Id="rId2" Type="http://schemas.openxmlformats.org/officeDocument/2006/relationships/tags" Target="../tags/tag196.xml"/><Relationship Id="rId1" Type="http://schemas.openxmlformats.org/officeDocument/2006/relationships/tags" Target="../tags/tag195.xml"/><Relationship Id="rId6" Type="http://schemas.openxmlformats.org/officeDocument/2006/relationships/tags" Target="../tags/tag200.xml"/><Relationship Id="rId5" Type="http://schemas.openxmlformats.org/officeDocument/2006/relationships/tags" Target="../tags/tag199.xml"/><Relationship Id="rId4" Type="http://schemas.openxmlformats.org/officeDocument/2006/relationships/tags" Target="../tags/tag198.xml"/><Relationship Id="rId9" Type="http://schemas.openxmlformats.org/officeDocument/2006/relationships/chart" Target="../charts/chart40.xml"/></Relationships>
</file>

<file path=ppt/slides/_rels/slide43.xml.rels><?xml version="1.0" encoding="UTF-8" standalone="yes"?>
<Relationships xmlns="http://schemas.openxmlformats.org/package/2006/relationships"><Relationship Id="rId8" Type="http://schemas.openxmlformats.org/officeDocument/2006/relationships/notesSlide" Target="../notesSlides/notesSlide32.xml"/><Relationship Id="rId3" Type="http://schemas.openxmlformats.org/officeDocument/2006/relationships/tags" Target="../tags/tag203.xml"/><Relationship Id="rId7" Type="http://schemas.openxmlformats.org/officeDocument/2006/relationships/slideLayout" Target="../slideLayouts/slideLayout9.xml"/><Relationship Id="rId2" Type="http://schemas.openxmlformats.org/officeDocument/2006/relationships/tags" Target="../tags/tag202.xml"/><Relationship Id="rId1" Type="http://schemas.openxmlformats.org/officeDocument/2006/relationships/tags" Target="../tags/tag201.xml"/><Relationship Id="rId6" Type="http://schemas.openxmlformats.org/officeDocument/2006/relationships/tags" Target="../tags/tag206.xml"/><Relationship Id="rId5" Type="http://schemas.openxmlformats.org/officeDocument/2006/relationships/tags" Target="../tags/tag205.xml"/><Relationship Id="rId4" Type="http://schemas.openxmlformats.org/officeDocument/2006/relationships/tags" Target="../tags/tag204.xml"/><Relationship Id="rId9" Type="http://schemas.openxmlformats.org/officeDocument/2006/relationships/chart" Target="../charts/chart41.xml"/></Relationships>
</file>

<file path=ppt/slides/_rels/slide44.xml.rels><?xml version="1.0" encoding="UTF-8" standalone="yes"?>
<Relationships xmlns="http://schemas.openxmlformats.org/package/2006/relationships"><Relationship Id="rId8" Type="http://schemas.openxmlformats.org/officeDocument/2006/relationships/chart" Target="../charts/chart42.xml"/><Relationship Id="rId3" Type="http://schemas.openxmlformats.org/officeDocument/2006/relationships/tags" Target="../tags/tag209.xml"/><Relationship Id="rId7" Type="http://schemas.openxmlformats.org/officeDocument/2006/relationships/notesSlide" Target="../notesSlides/notesSlide33.xml"/><Relationship Id="rId2" Type="http://schemas.openxmlformats.org/officeDocument/2006/relationships/tags" Target="../tags/tag208.xml"/><Relationship Id="rId1" Type="http://schemas.openxmlformats.org/officeDocument/2006/relationships/tags" Target="../tags/tag207.xml"/><Relationship Id="rId6" Type="http://schemas.openxmlformats.org/officeDocument/2006/relationships/slideLayout" Target="../slideLayouts/slideLayout9.xml"/><Relationship Id="rId5" Type="http://schemas.openxmlformats.org/officeDocument/2006/relationships/tags" Target="../tags/tag211.xml"/><Relationship Id="rId4" Type="http://schemas.openxmlformats.org/officeDocument/2006/relationships/tags" Target="../tags/tag210.xml"/></Relationships>
</file>

<file path=ppt/slides/_rels/slide45.xml.rels><?xml version="1.0" encoding="UTF-8" standalone="yes"?>
<Relationships xmlns="http://schemas.openxmlformats.org/package/2006/relationships"><Relationship Id="rId8" Type="http://schemas.openxmlformats.org/officeDocument/2006/relationships/notesSlide" Target="../notesSlides/notesSlide34.xml"/><Relationship Id="rId3" Type="http://schemas.openxmlformats.org/officeDocument/2006/relationships/tags" Target="../tags/tag214.xml"/><Relationship Id="rId7" Type="http://schemas.openxmlformats.org/officeDocument/2006/relationships/slideLayout" Target="../slideLayouts/slideLayout9.xml"/><Relationship Id="rId2" Type="http://schemas.openxmlformats.org/officeDocument/2006/relationships/tags" Target="../tags/tag213.xml"/><Relationship Id="rId1" Type="http://schemas.openxmlformats.org/officeDocument/2006/relationships/tags" Target="../tags/tag212.xml"/><Relationship Id="rId6" Type="http://schemas.openxmlformats.org/officeDocument/2006/relationships/tags" Target="../tags/tag217.xml"/><Relationship Id="rId5" Type="http://schemas.openxmlformats.org/officeDocument/2006/relationships/tags" Target="../tags/tag216.xml"/><Relationship Id="rId4" Type="http://schemas.openxmlformats.org/officeDocument/2006/relationships/tags" Target="../tags/tag215.xml"/><Relationship Id="rId9" Type="http://schemas.openxmlformats.org/officeDocument/2006/relationships/chart" Target="../charts/chart43.xml"/></Relationships>
</file>

<file path=ppt/slides/_rels/slide46.xml.rels><?xml version="1.0" encoding="UTF-8" standalone="yes"?>
<Relationships xmlns="http://schemas.openxmlformats.org/package/2006/relationships"><Relationship Id="rId8" Type="http://schemas.openxmlformats.org/officeDocument/2006/relationships/notesSlide" Target="../notesSlides/notesSlide35.xml"/><Relationship Id="rId3" Type="http://schemas.openxmlformats.org/officeDocument/2006/relationships/tags" Target="../tags/tag220.xml"/><Relationship Id="rId7" Type="http://schemas.openxmlformats.org/officeDocument/2006/relationships/slideLayout" Target="../slideLayouts/slideLayout9.xml"/><Relationship Id="rId2" Type="http://schemas.openxmlformats.org/officeDocument/2006/relationships/tags" Target="../tags/tag219.xml"/><Relationship Id="rId1" Type="http://schemas.openxmlformats.org/officeDocument/2006/relationships/tags" Target="../tags/tag218.xml"/><Relationship Id="rId6" Type="http://schemas.openxmlformats.org/officeDocument/2006/relationships/tags" Target="../tags/tag223.xml"/><Relationship Id="rId5" Type="http://schemas.openxmlformats.org/officeDocument/2006/relationships/tags" Target="../tags/tag222.xml"/><Relationship Id="rId4" Type="http://schemas.openxmlformats.org/officeDocument/2006/relationships/tags" Target="../tags/tag221.xml"/><Relationship Id="rId9" Type="http://schemas.openxmlformats.org/officeDocument/2006/relationships/chart" Target="../charts/chart44.xml"/></Relationships>
</file>

<file path=ppt/slides/_rels/slide47.xml.rels><?xml version="1.0" encoding="UTF-8" standalone="yes"?>
<Relationships xmlns="http://schemas.openxmlformats.org/package/2006/relationships"><Relationship Id="rId8" Type="http://schemas.openxmlformats.org/officeDocument/2006/relationships/notesSlide" Target="../notesSlides/notesSlide36.xml"/><Relationship Id="rId3" Type="http://schemas.openxmlformats.org/officeDocument/2006/relationships/tags" Target="../tags/tag226.xml"/><Relationship Id="rId7" Type="http://schemas.openxmlformats.org/officeDocument/2006/relationships/slideLayout" Target="../slideLayouts/slideLayout9.xml"/><Relationship Id="rId2" Type="http://schemas.openxmlformats.org/officeDocument/2006/relationships/tags" Target="../tags/tag225.xml"/><Relationship Id="rId1" Type="http://schemas.openxmlformats.org/officeDocument/2006/relationships/tags" Target="../tags/tag224.xml"/><Relationship Id="rId6" Type="http://schemas.openxmlformats.org/officeDocument/2006/relationships/tags" Target="../tags/tag229.xml"/><Relationship Id="rId5" Type="http://schemas.openxmlformats.org/officeDocument/2006/relationships/tags" Target="../tags/tag228.xml"/><Relationship Id="rId4" Type="http://schemas.openxmlformats.org/officeDocument/2006/relationships/tags" Target="../tags/tag227.xml"/><Relationship Id="rId9" Type="http://schemas.openxmlformats.org/officeDocument/2006/relationships/chart" Target="../charts/chart45.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49.xml.rels><?xml version="1.0" encoding="UTF-8" standalone="yes"?>
<Relationships xmlns="http://schemas.openxmlformats.org/package/2006/relationships"><Relationship Id="rId8" Type="http://schemas.openxmlformats.org/officeDocument/2006/relationships/notesSlide" Target="../notesSlides/notesSlide37.xml"/><Relationship Id="rId3" Type="http://schemas.openxmlformats.org/officeDocument/2006/relationships/tags" Target="../tags/tag232.xml"/><Relationship Id="rId7" Type="http://schemas.openxmlformats.org/officeDocument/2006/relationships/slideLayout" Target="../slideLayouts/slideLayout9.xml"/><Relationship Id="rId2" Type="http://schemas.openxmlformats.org/officeDocument/2006/relationships/tags" Target="../tags/tag231.xml"/><Relationship Id="rId1" Type="http://schemas.openxmlformats.org/officeDocument/2006/relationships/tags" Target="../tags/tag230.xml"/><Relationship Id="rId6" Type="http://schemas.openxmlformats.org/officeDocument/2006/relationships/tags" Target="../tags/tag235.xml"/><Relationship Id="rId5" Type="http://schemas.openxmlformats.org/officeDocument/2006/relationships/tags" Target="../tags/tag234.xml"/><Relationship Id="rId4" Type="http://schemas.openxmlformats.org/officeDocument/2006/relationships/tags" Target="../tags/tag233.xml"/><Relationship Id="rId9" Type="http://schemas.openxmlformats.org/officeDocument/2006/relationships/chart" Target="../charts/chart46.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8" Type="http://schemas.openxmlformats.org/officeDocument/2006/relationships/notesSlide" Target="../notesSlides/notesSlide38.xml"/><Relationship Id="rId3" Type="http://schemas.openxmlformats.org/officeDocument/2006/relationships/tags" Target="../tags/tag238.xml"/><Relationship Id="rId7" Type="http://schemas.openxmlformats.org/officeDocument/2006/relationships/slideLayout" Target="../slideLayouts/slideLayout9.xml"/><Relationship Id="rId2" Type="http://schemas.openxmlformats.org/officeDocument/2006/relationships/tags" Target="../tags/tag237.xml"/><Relationship Id="rId1" Type="http://schemas.openxmlformats.org/officeDocument/2006/relationships/tags" Target="../tags/tag236.xml"/><Relationship Id="rId6" Type="http://schemas.openxmlformats.org/officeDocument/2006/relationships/tags" Target="../tags/tag241.xml"/><Relationship Id="rId5" Type="http://schemas.openxmlformats.org/officeDocument/2006/relationships/tags" Target="../tags/tag240.xml"/><Relationship Id="rId4" Type="http://schemas.openxmlformats.org/officeDocument/2006/relationships/tags" Target="../tags/tag239.xml"/><Relationship Id="rId9" Type="http://schemas.openxmlformats.org/officeDocument/2006/relationships/chart" Target="../charts/chart47.xml"/></Relationships>
</file>

<file path=ppt/slides/_rels/slide51.xml.rels><?xml version="1.0" encoding="UTF-8" standalone="yes"?>
<Relationships xmlns="http://schemas.openxmlformats.org/package/2006/relationships"><Relationship Id="rId8" Type="http://schemas.openxmlformats.org/officeDocument/2006/relationships/tags" Target="../tags/tag249.xml"/><Relationship Id="rId13" Type="http://schemas.openxmlformats.org/officeDocument/2006/relationships/chart" Target="../charts/chart49.xml"/><Relationship Id="rId3" Type="http://schemas.openxmlformats.org/officeDocument/2006/relationships/tags" Target="../tags/tag244.xml"/><Relationship Id="rId7" Type="http://schemas.openxmlformats.org/officeDocument/2006/relationships/tags" Target="../tags/tag248.xml"/><Relationship Id="rId12" Type="http://schemas.openxmlformats.org/officeDocument/2006/relationships/chart" Target="../charts/chart48.xml"/><Relationship Id="rId2" Type="http://schemas.openxmlformats.org/officeDocument/2006/relationships/tags" Target="../tags/tag243.xml"/><Relationship Id="rId1" Type="http://schemas.openxmlformats.org/officeDocument/2006/relationships/tags" Target="../tags/tag242.xml"/><Relationship Id="rId6" Type="http://schemas.openxmlformats.org/officeDocument/2006/relationships/tags" Target="../tags/tag247.xml"/><Relationship Id="rId11" Type="http://schemas.openxmlformats.org/officeDocument/2006/relationships/notesSlide" Target="../notesSlides/notesSlide39.xml"/><Relationship Id="rId5" Type="http://schemas.openxmlformats.org/officeDocument/2006/relationships/tags" Target="../tags/tag246.xml"/><Relationship Id="rId10" Type="http://schemas.openxmlformats.org/officeDocument/2006/relationships/slideLayout" Target="../slideLayouts/slideLayout9.xml"/><Relationship Id="rId4" Type="http://schemas.openxmlformats.org/officeDocument/2006/relationships/tags" Target="../tags/tag245.xml"/><Relationship Id="rId9" Type="http://schemas.openxmlformats.org/officeDocument/2006/relationships/tags" Target="../tags/tag250.xml"/></Relationships>
</file>

<file path=ppt/slides/_rels/slide52.xml.rels><?xml version="1.0" encoding="UTF-8" standalone="yes"?>
<Relationships xmlns="http://schemas.openxmlformats.org/package/2006/relationships"><Relationship Id="rId8" Type="http://schemas.openxmlformats.org/officeDocument/2006/relationships/tags" Target="../tags/tag258.xml"/><Relationship Id="rId13" Type="http://schemas.openxmlformats.org/officeDocument/2006/relationships/chart" Target="../charts/chart51.xml"/><Relationship Id="rId3" Type="http://schemas.openxmlformats.org/officeDocument/2006/relationships/tags" Target="../tags/tag253.xml"/><Relationship Id="rId7" Type="http://schemas.openxmlformats.org/officeDocument/2006/relationships/tags" Target="../tags/tag257.xml"/><Relationship Id="rId12" Type="http://schemas.openxmlformats.org/officeDocument/2006/relationships/chart" Target="../charts/chart50.xml"/><Relationship Id="rId2" Type="http://schemas.openxmlformats.org/officeDocument/2006/relationships/tags" Target="../tags/tag252.xml"/><Relationship Id="rId1" Type="http://schemas.openxmlformats.org/officeDocument/2006/relationships/tags" Target="../tags/tag251.xml"/><Relationship Id="rId6" Type="http://schemas.openxmlformats.org/officeDocument/2006/relationships/tags" Target="../tags/tag256.xml"/><Relationship Id="rId11" Type="http://schemas.openxmlformats.org/officeDocument/2006/relationships/notesSlide" Target="../notesSlides/notesSlide40.xml"/><Relationship Id="rId5" Type="http://schemas.openxmlformats.org/officeDocument/2006/relationships/tags" Target="../tags/tag255.xml"/><Relationship Id="rId10" Type="http://schemas.openxmlformats.org/officeDocument/2006/relationships/slideLayout" Target="../slideLayouts/slideLayout9.xml"/><Relationship Id="rId4" Type="http://schemas.openxmlformats.org/officeDocument/2006/relationships/tags" Target="../tags/tag254.xml"/><Relationship Id="rId9" Type="http://schemas.openxmlformats.org/officeDocument/2006/relationships/tags" Target="../tags/tag259.xml"/></Relationships>
</file>

<file path=ppt/slides/_rels/slide53.xml.rels><?xml version="1.0" encoding="UTF-8" standalone="yes"?>
<Relationships xmlns="http://schemas.openxmlformats.org/package/2006/relationships"><Relationship Id="rId8" Type="http://schemas.openxmlformats.org/officeDocument/2006/relationships/tags" Target="../tags/tag267.xml"/><Relationship Id="rId3" Type="http://schemas.openxmlformats.org/officeDocument/2006/relationships/tags" Target="../tags/tag262.xml"/><Relationship Id="rId7" Type="http://schemas.openxmlformats.org/officeDocument/2006/relationships/tags" Target="../tags/tag266.xml"/><Relationship Id="rId12" Type="http://schemas.openxmlformats.org/officeDocument/2006/relationships/chart" Target="../charts/chart53.xml"/><Relationship Id="rId2" Type="http://schemas.openxmlformats.org/officeDocument/2006/relationships/tags" Target="../tags/tag261.xml"/><Relationship Id="rId1" Type="http://schemas.openxmlformats.org/officeDocument/2006/relationships/tags" Target="../tags/tag260.xml"/><Relationship Id="rId6" Type="http://schemas.openxmlformats.org/officeDocument/2006/relationships/tags" Target="../tags/tag265.xml"/><Relationship Id="rId11" Type="http://schemas.openxmlformats.org/officeDocument/2006/relationships/chart" Target="../charts/chart52.xml"/><Relationship Id="rId5" Type="http://schemas.openxmlformats.org/officeDocument/2006/relationships/tags" Target="../tags/tag264.xml"/><Relationship Id="rId10" Type="http://schemas.openxmlformats.org/officeDocument/2006/relationships/notesSlide" Target="../notesSlides/notesSlide41.xml"/><Relationship Id="rId4" Type="http://schemas.openxmlformats.org/officeDocument/2006/relationships/tags" Target="../tags/tag263.xml"/><Relationship Id="rId9" Type="http://schemas.openxmlformats.org/officeDocument/2006/relationships/slideLayout" Target="../slideLayouts/slideLayout9.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55.xml.rels><?xml version="1.0" encoding="UTF-8" standalone="yes"?>
<Relationships xmlns="http://schemas.openxmlformats.org/package/2006/relationships"><Relationship Id="rId8" Type="http://schemas.openxmlformats.org/officeDocument/2006/relationships/notesSlide" Target="../notesSlides/notesSlide42.xml"/><Relationship Id="rId3" Type="http://schemas.openxmlformats.org/officeDocument/2006/relationships/tags" Target="../tags/tag270.xml"/><Relationship Id="rId7" Type="http://schemas.openxmlformats.org/officeDocument/2006/relationships/slideLayout" Target="../slideLayouts/slideLayout9.xml"/><Relationship Id="rId2" Type="http://schemas.openxmlformats.org/officeDocument/2006/relationships/tags" Target="../tags/tag269.xml"/><Relationship Id="rId1" Type="http://schemas.openxmlformats.org/officeDocument/2006/relationships/tags" Target="../tags/tag268.xml"/><Relationship Id="rId6" Type="http://schemas.openxmlformats.org/officeDocument/2006/relationships/tags" Target="../tags/tag273.xml"/><Relationship Id="rId5" Type="http://schemas.openxmlformats.org/officeDocument/2006/relationships/tags" Target="../tags/tag272.xml"/><Relationship Id="rId4" Type="http://schemas.openxmlformats.org/officeDocument/2006/relationships/tags" Target="../tags/tag271.xml"/><Relationship Id="rId9" Type="http://schemas.openxmlformats.org/officeDocument/2006/relationships/chart" Target="../charts/chart54.xml"/></Relationships>
</file>

<file path=ppt/slides/_rels/slide56.xml.rels><?xml version="1.0" encoding="UTF-8" standalone="yes"?>
<Relationships xmlns="http://schemas.openxmlformats.org/package/2006/relationships"><Relationship Id="rId8" Type="http://schemas.openxmlformats.org/officeDocument/2006/relationships/tags" Target="../tags/tag281.xml"/><Relationship Id="rId3" Type="http://schemas.openxmlformats.org/officeDocument/2006/relationships/tags" Target="../tags/tag276.xml"/><Relationship Id="rId7" Type="http://schemas.openxmlformats.org/officeDocument/2006/relationships/tags" Target="../tags/tag280.xml"/><Relationship Id="rId12" Type="http://schemas.openxmlformats.org/officeDocument/2006/relationships/chart" Target="../charts/chart56.xml"/><Relationship Id="rId2" Type="http://schemas.openxmlformats.org/officeDocument/2006/relationships/tags" Target="../tags/tag275.xml"/><Relationship Id="rId1" Type="http://schemas.openxmlformats.org/officeDocument/2006/relationships/tags" Target="../tags/tag274.xml"/><Relationship Id="rId6" Type="http://schemas.openxmlformats.org/officeDocument/2006/relationships/tags" Target="../tags/tag279.xml"/><Relationship Id="rId11" Type="http://schemas.openxmlformats.org/officeDocument/2006/relationships/chart" Target="../charts/chart55.xml"/><Relationship Id="rId5" Type="http://schemas.openxmlformats.org/officeDocument/2006/relationships/tags" Target="../tags/tag278.xml"/><Relationship Id="rId10" Type="http://schemas.openxmlformats.org/officeDocument/2006/relationships/notesSlide" Target="../notesSlides/notesSlide43.xml"/><Relationship Id="rId4" Type="http://schemas.openxmlformats.org/officeDocument/2006/relationships/tags" Target="../tags/tag277.xml"/><Relationship Id="rId9" Type="http://schemas.openxmlformats.org/officeDocument/2006/relationships/slideLayout" Target="../slideLayouts/slideLayout9.xml"/></Relationships>
</file>

<file path=ppt/slides/_rels/slide57.xml.rels><?xml version="1.0" encoding="UTF-8" standalone="yes"?>
<Relationships xmlns="http://schemas.openxmlformats.org/package/2006/relationships"><Relationship Id="rId8" Type="http://schemas.openxmlformats.org/officeDocument/2006/relationships/tags" Target="../tags/tag289.xml"/><Relationship Id="rId13" Type="http://schemas.openxmlformats.org/officeDocument/2006/relationships/chart" Target="../charts/chart58.xml"/><Relationship Id="rId3" Type="http://schemas.openxmlformats.org/officeDocument/2006/relationships/tags" Target="../tags/tag284.xml"/><Relationship Id="rId7" Type="http://schemas.openxmlformats.org/officeDocument/2006/relationships/tags" Target="../tags/tag288.xml"/><Relationship Id="rId12" Type="http://schemas.openxmlformats.org/officeDocument/2006/relationships/chart" Target="../charts/chart57.xml"/><Relationship Id="rId2" Type="http://schemas.openxmlformats.org/officeDocument/2006/relationships/tags" Target="../tags/tag283.xml"/><Relationship Id="rId1" Type="http://schemas.openxmlformats.org/officeDocument/2006/relationships/tags" Target="../tags/tag282.xml"/><Relationship Id="rId6" Type="http://schemas.openxmlformats.org/officeDocument/2006/relationships/tags" Target="../tags/tag287.xml"/><Relationship Id="rId11" Type="http://schemas.openxmlformats.org/officeDocument/2006/relationships/notesSlide" Target="../notesSlides/notesSlide44.xml"/><Relationship Id="rId5" Type="http://schemas.openxmlformats.org/officeDocument/2006/relationships/tags" Target="../tags/tag286.xml"/><Relationship Id="rId10" Type="http://schemas.openxmlformats.org/officeDocument/2006/relationships/slideLayout" Target="../slideLayouts/slideLayout9.xml"/><Relationship Id="rId4" Type="http://schemas.openxmlformats.org/officeDocument/2006/relationships/tags" Target="../tags/tag285.xml"/><Relationship Id="rId9" Type="http://schemas.openxmlformats.org/officeDocument/2006/relationships/tags" Target="../tags/tag290.xml"/></Relationships>
</file>

<file path=ppt/slides/_rels/slide58.xml.rels><?xml version="1.0" encoding="UTF-8" standalone="yes"?>
<Relationships xmlns="http://schemas.openxmlformats.org/package/2006/relationships"><Relationship Id="rId8" Type="http://schemas.openxmlformats.org/officeDocument/2006/relationships/notesSlide" Target="../notesSlides/notesSlide45.xml"/><Relationship Id="rId3" Type="http://schemas.openxmlformats.org/officeDocument/2006/relationships/tags" Target="../tags/tag293.xml"/><Relationship Id="rId7" Type="http://schemas.openxmlformats.org/officeDocument/2006/relationships/slideLayout" Target="../slideLayouts/slideLayout9.xml"/><Relationship Id="rId2" Type="http://schemas.openxmlformats.org/officeDocument/2006/relationships/tags" Target="../tags/tag292.xml"/><Relationship Id="rId1" Type="http://schemas.openxmlformats.org/officeDocument/2006/relationships/tags" Target="../tags/tag291.xml"/><Relationship Id="rId6" Type="http://schemas.openxmlformats.org/officeDocument/2006/relationships/tags" Target="../tags/tag296.xml"/><Relationship Id="rId5" Type="http://schemas.openxmlformats.org/officeDocument/2006/relationships/tags" Target="../tags/tag295.xml"/><Relationship Id="rId4" Type="http://schemas.openxmlformats.org/officeDocument/2006/relationships/tags" Target="../tags/tag294.xml"/><Relationship Id="rId9" Type="http://schemas.openxmlformats.org/officeDocument/2006/relationships/chart" Target="../charts/chart59.xml"/></Relationships>
</file>

<file path=ppt/slides/_rels/slide59.xml.rels><?xml version="1.0" encoding="UTF-8" standalone="yes"?>
<Relationships xmlns="http://schemas.openxmlformats.org/package/2006/relationships"><Relationship Id="rId8" Type="http://schemas.openxmlformats.org/officeDocument/2006/relationships/tags" Target="../tags/tag304.xml"/><Relationship Id="rId13" Type="http://schemas.openxmlformats.org/officeDocument/2006/relationships/chart" Target="../charts/chart61.xml"/><Relationship Id="rId3" Type="http://schemas.openxmlformats.org/officeDocument/2006/relationships/tags" Target="../tags/tag299.xml"/><Relationship Id="rId7" Type="http://schemas.openxmlformats.org/officeDocument/2006/relationships/tags" Target="../tags/tag303.xml"/><Relationship Id="rId12" Type="http://schemas.openxmlformats.org/officeDocument/2006/relationships/chart" Target="../charts/chart60.xml"/><Relationship Id="rId2" Type="http://schemas.openxmlformats.org/officeDocument/2006/relationships/tags" Target="../tags/tag298.xml"/><Relationship Id="rId1" Type="http://schemas.openxmlformats.org/officeDocument/2006/relationships/tags" Target="../tags/tag297.xml"/><Relationship Id="rId6" Type="http://schemas.openxmlformats.org/officeDocument/2006/relationships/tags" Target="../tags/tag302.xml"/><Relationship Id="rId11" Type="http://schemas.openxmlformats.org/officeDocument/2006/relationships/notesSlide" Target="../notesSlides/notesSlide46.xml"/><Relationship Id="rId5" Type="http://schemas.openxmlformats.org/officeDocument/2006/relationships/tags" Target="../tags/tag301.xml"/><Relationship Id="rId10" Type="http://schemas.openxmlformats.org/officeDocument/2006/relationships/slideLayout" Target="../slideLayouts/slideLayout9.xml"/><Relationship Id="rId4" Type="http://schemas.openxmlformats.org/officeDocument/2006/relationships/tags" Target="../tags/tag300.xml"/><Relationship Id="rId9" Type="http://schemas.openxmlformats.org/officeDocument/2006/relationships/tags" Target="../tags/tag305.xml"/></Relationships>
</file>

<file path=ppt/slides/_rels/slide6.xml.rels><?xml version="1.0" encoding="UTF-8" standalone="yes"?>
<Relationships xmlns="http://schemas.openxmlformats.org/package/2006/relationships"><Relationship Id="rId2" Type="http://schemas.openxmlformats.org/officeDocument/2006/relationships/slideLayout" Target="../slideLayouts/slideLayout5.xml"/><Relationship Id="rId1" Type="http://schemas.openxmlformats.org/officeDocument/2006/relationships/tags" Target="../tags/tag6.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61.xml.rels><?xml version="1.0" encoding="UTF-8" standalone="yes"?>
<Relationships xmlns="http://schemas.openxmlformats.org/package/2006/relationships"><Relationship Id="rId8" Type="http://schemas.openxmlformats.org/officeDocument/2006/relationships/chart" Target="../charts/chart62.xml"/><Relationship Id="rId3" Type="http://schemas.openxmlformats.org/officeDocument/2006/relationships/tags" Target="../tags/tag308.xml"/><Relationship Id="rId7" Type="http://schemas.openxmlformats.org/officeDocument/2006/relationships/notesSlide" Target="../notesSlides/notesSlide47.xml"/><Relationship Id="rId2" Type="http://schemas.openxmlformats.org/officeDocument/2006/relationships/tags" Target="../tags/tag307.xml"/><Relationship Id="rId1" Type="http://schemas.openxmlformats.org/officeDocument/2006/relationships/tags" Target="../tags/tag306.xml"/><Relationship Id="rId6" Type="http://schemas.openxmlformats.org/officeDocument/2006/relationships/slideLayout" Target="../slideLayouts/slideLayout10.xml"/><Relationship Id="rId5" Type="http://schemas.openxmlformats.org/officeDocument/2006/relationships/tags" Target="../tags/tag310.xml"/><Relationship Id="rId4" Type="http://schemas.openxmlformats.org/officeDocument/2006/relationships/tags" Target="../tags/tag309.xml"/></Relationships>
</file>

<file path=ppt/slides/_rels/slide62.xml.rels><?xml version="1.0" encoding="UTF-8" standalone="yes"?>
<Relationships xmlns="http://schemas.openxmlformats.org/package/2006/relationships"><Relationship Id="rId8" Type="http://schemas.openxmlformats.org/officeDocument/2006/relationships/chart" Target="../charts/chart63.xml"/><Relationship Id="rId3" Type="http://schemas.openxmlformats.org/officeDocument/2006/relationships/tags" Target="../tags/tag313.xml"/><Relationship Id="rId7" Type="http://schemas.openxmlformats.org/officeDocument/2006/relationships/notesSlide" Target="../notesSlides/notesSlide48.xml"/><Relationship Id="rId2" Type="http://schemas.openxmlformats.org/officeDocument/2006/relationships/tags" Target="../tags/tag312.xml"/><Relationship Id="rId1" Type="http://schemas.openxmlformats.org/officeDocument/2006/relationships/tags" Target="../tags/tag311.xml"/><Relationship Id="rId6" Type="http://schemas.openxmlformats.org/officeDocument/2006/relationships/slideLayout" Target="../slideLayouts/slideLayout10.xml"/><Relationship Id="rId5" Type="http://schemas.openxmlformats.org/officeDocument/2006/relationships/tags" Target="../tags/tag315.xml"/><Relationship Id="rId4" Type="http://schemas.openxmlformats.org/officeDocument/2006/relationships/tags" Target="../tags/tag314.xml"/></Relationships>
</file>

<file path=ppt/slides/_rels/slide63.xml.rels><?xml version="1.0" encoding="UTF-8" standalone="yes"?>
<Relationships xmlns="http://schemas.openxmlformats.org/package/2006/relationships"><Relationship Id="rId8" Type="http://schemas.openxmlformats.org/officeDocument/2006/relationships/chart" Target="../charts/chart64.xml"/><Relationship Id="rId3" Type="http://schemas.openxmlformats.org/officeDocument/2006/relationships/tags" Target="../tags/tag318.xml"/><Relationship Id="rId7" Type="http://schemas.openxmlformats.org/officeDocument/2006/relationships/notesSlide" Target="../notesSlides/notesSlide49.xml"/><Relationship Id="rId2" Type="http://schemas.openxmlformats.org/officeDocument/2006/relationships/tags" Target="../tags/tag317.xml"/><Relationship Id="rId1" Type="http://schemas.openxmlformats.org/officeDocument/2006/relationships/tags" Target="../tags/tag316.xml"/><Relationship Id="rId6" Type="http://schemas.openxmlformats.org/officeDocument/2006/relationships/slideLayout" Target="../slideLayouts/slideLayout10.xml"/><Relationship Id="rId5" Type="http://schemas.openxmlformats.org/officeDocument/2006/relationships/tags" Target="../tags/tag320.xml"/><Relationship Id="rId4" Type="http://schemas.openxmlformats.org/officeDocument/2006/relationships/tags" Target="../tags/tag319.xml"/></Relationships>
</file>

<file path=ppt/slides/_rels/slide64.xml.rels><?xml version="1.0" encoding="UTF-8" standalone="yes"?>
<Relationships xmlns="http://schemas.openxmlformats.org/package/2006/relationships"><Relationship Id="rId8" Type="http://schemas.openxmlformats.org/officeDocument/2006/relationships/chart" Target="../charts/chart65.xml"/><Relationship Id="rId3" Type="http://schemas.openxmlformats.org/officeDocument/2006/relationships/tags" Target="../tags/tag323.xml"/><Relationship Id="rId7" Type="http://schemas.openxmlformats.org/officeDocument/2006/relationships/notesSlide" Target="../notesSlides/notesSlide50.xml"/><Relationship Id="rId2" Type="http://schemas.openxmlformats.org/officeDocument/2006/relationships/tags" Target="../tags/tag322.xml"/><Relationship Id="rId1" Type="http://schemas.openxmlformats.org/officeDocument/2006/relationships/tags" Target="../tags/tag321.xml"/><Relationship Id="rId6" Type="http://schemas.openxmlformats.org/officeDocument/2006/relationships/slideLayout" Target="../slideLayouts/slideLayout9.xml"/><Relationship Id="rId5" Type="http://schemas.openxmlformats.org/officeDocument/2006/relationships/tags" Target="../tags/tag325.xml"/><Relationship Id="rId4" Type="http://schemas.openxmlformats.org/officeDocument/2006/relationships/tags" Target="../tags/tag324.xml"/></Relationships>
</file>

<file path=ppt/slides/_rels/slide65.xml.rels><?xml version="1.0" encoding="UTF-8" standalone="yes"?>
<Relationships xmlns="http://schemas.openxmlformats.org/package/2006/relationships"><Relationship Id="rId3" Type="http://schemas.openxmlformats.org/officeDocument/2006/relationships/tags" Target="../tags/tag328.xml"/><Relationship Id="rId7" Type="http://schemas.openxmlformats.org/officeDocument/2006/relationships/chart" Target="../charts/chart66.xml"/><Relationship Id="rId2" Type="http://schemas.openxmlformats.org/officeDocument/2006/relationships/tags" Target="../tags/tag327.xml"/><Relationship Id="rId1" Type="http://schemas.openxmlformats.org/officeDocument/2006/relationships/tags" Target="../tags/tag326.xml"/><Relationship Id="rId6" Type="http://schemas.openxmlformats.org/officeDocument/2006/relationships/notesSlide" Target="../notesSlides/notesSlide51.xml"/><Relationship Id="rId5" Type="http://schemas.openxmlformats.org/officeDocument/2006/relationships/slideLayout" Target="../slideLayouts/slideLayout9.xml"/><Relationship Id="rId4" Type="http://schemas.openxmlformats.org/officeDocument/2006/relationships/tags" Target="../tags/tag329.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67.xml.rels><?xml version="1.0" encoding="UTF-8" standalone="yes"?>
<Relationships xmlns="http://schemas.openxmlformats.org/package/2006/relationships"><Relationship Id="rId8" Type="http://schemas.openxmlformats.org/officeDocument/2006/relationships/chart" Target="../charts/chart67.xml"/><Relationship Id="rId3" Type="http://schemas.openxmlformats.org/officeDocument/2006/relationships/tags" Target="../tags/tag332.xml"/><Relationship Id="rId7" Type="http://schemas.openxmlformats.org/officeDocument/2006/relationships/notesSlide" Target="../notesSlides/notesSlide52.xml"/><Relationship Id="rId2" Type="http://schemas.openxmlformats.org/officeDocument/2006/relationships/tags" Target="../tags/tag331.xml"/><Relationship Id="rId1" Type="http://schemas.openxmlformats.org/officeDocument/2006/relationships/tags" Target="../tags/tag330.xml"/><Relationship Id="rId6" Type="http://schemas.openxmlformats.org/officeDocument/2006/relationships/slideLayout" Target="../slideLayouts/slideLayout10.xml"/><Relationship Id="rId5" Type="http://schemas.openxmlformats.org/officeDocument/2006/relationships/tags" Target="../tags/tag334.xml"/><Relationship Id="rId4" Type="http://schemas.openxmlformats.org/officeDocument/2006/relationships/tags" Target="../tags/tag333.xml"/></Relationships>
</file>

<file path=ppt/slides/_rels/slide68.xml.rels><?xml version="1.0" encoding="UTF-8" standalone="yes"?>
<Relationships xmlns="http://schemas.openxmlformats.org/package/2006/relationships"><Relationship Id="rId8" Type="http://schemas.openxmlformats.org/officeDocument/2006/relationships/tags" Target="../tags/tag342.xml"/><Relationship Id="rId3" Type="http://schemas.openxmlformats.org/officeDocument/2006/relationships/tags" Target="../tags/tag337.xml"/><Relationship Id="rId7" Type="http://schemas.openxmlformats.org/officeDocument/2006/relationships/tags" Target="../tags/tag341.xml"/><Relationship Id="rId12" Type="http://schemas.openxmlformats.org/officeDocument/2006/relationships/chart" Target="../charts/chart69.xml"/><Relationship Id="rId2" Type="http://schemas.openxmlformats.org/officeDocument/2006/relationships/tags" Target="../tags/tag336.xml"/><Relationship Id="rId1" Type="http://schemas.openxmlformats.org/officeDocument/2006/relationships/tags" Target="../tags/tag335.xml"/><Relationship Id="rId6" Type="http://schemas.openxmlformats.org/officeDocument/2006/relationships/tags" Target="../tags/tag340.xml"/><Relationship Id="rId11" Type="http://schemas.openxmlformats.org/officeDocument/2006/relationships/chart" Target="../charts/chart68.xml"/><Relationship Id="rId5" Type="http://schemas.openxmlformats.org/officeDocument/2006/relationships/tags" Target="../tags/tag339.xml"/><Relationship Id="rId10" Type="http://schemas.openxmlformats.org/officeDocument/2006/relationships/notesSlide" Target="../notesSlides/notesSlide53.xml"/><Relationship Id="rId4" Type="http://schemas.openxmlformats.org/officeDocument/2006/relationships/tags" Target="../tags/tag338.xml"/><Relationship Id="rId9" Type="http://schemas.openxmlformats.org/officeDocument/2006/relationships/slideLayout" Target="../slideLayouts/slideLayout10.xml"/></Relationships>
</file>

<file path=ppt/slides/_rels/slide69.xml.rels><?xml version="1.0" encoding="UTF-8" standalone="yes"?>
<Relationships xmlns="http://schemas.openxmlformats.org/package/2006/relationships"><Relationship Id="rId3" Type="http://schemas.openxmlformats.org/officeDocument/2006/relationships/tags" Target="../tags/tag345.xml"/><Relationship Id="rId7" Type="http://schemas.openxmlformats.org/officeDocument/2006/relationships/chart" Target="../charts/chart70.xml"/><Relationship Id="rId2" Type="http://schemas.openxmlformats.org/officeDocument/2006/relationships/tags" Target="../tags/tag344.xml"/><Relationship Id="rId1" Type="http://schemas.openxmlformats.org/officeDocument/2006/relationships/tags" Target="../tags/tag343.xml"/><Relationship Id="rId6" Type="http://schemas.openxmlformats.org/officeDocument/2006/relationships/notesSlide" Target="../notesSlides/notesSlide54.xml"/><Relationship Id="rId5" Type="http://schemas.openxmlformats.org/officeDocument/2006/relationships/slideLayout" Target="../slideLayouts/slideLayout10.xml"/><Relationship Id="rId4" Type="http://schemas.openxmlformats.org/officeDocument/2006/relationships/tags" Target="../tags/tag34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71.xml.rels><?xml version="1.0" encoding="UTF-8" standalone="yes"?>
<Relationships xmlns="http://schemas.openxmlformats.org/package/2006/relationships"><Relationship Id="rId8" Type="http://schemas.openxmlformats.org/officeDocument/2006/relationships/notesSlide" Target="../notesSlides/notesSlide55.xml"/><Relationship Id="rId3" Type="http://schemas.openxmlformats.org/officeDocument/2006/relationships/tags" Target="../tags/tag349.xml"/><Relationship Id="rId7" Type="http://schemas.openxmlformats.org/officeDocument/2006/relationships/slideLayout" Target="../slideLayouts/slideLayout10.xml"/><Relationship Id="rId2" Type="http://schemas.openxmlformats.org/officeDocument/2006/relationships/tags" Target="../tags/tag348.xml"/><Relationship Id="rId1" Type="http://schemas.openxmlformats.org/officeDocument/2006/relationships/tags" Target="../tags/tag347.xml"/><Relationship Id="rId6" Type="http://schemas.openxmlformats.org/officeDocument/2006/relationships/tags" Target="../tags/tag352.xml"/><Relationship Id="rId5" Type="http://schemas.openxmlformats.org/officeDocument/2006/relationships/tags" Target="../tags/tag351.xml"/><Relationship Id="rId4" Type="http://schemas.openxmlformats.org/officeDocument/2006/relationships/tags" Target="../tags/tag350.xml"/><Relationship Id="rId9" Type="http://schemas.openxmlformats.org/officeDocument/2006/relationships/chart" Target="../charts/chart71.xml"/></Relationships>
</file>

<file path=ppt/slides/_rels/slide72.xml.rels><?xml version="1.0" encoding="UTF-8" standalone="yes"?>
<Relationships xmlns="http://schemas.openxmlformats.org/package/2006/relationships"><Relationship Id="rId8" Type="http://schemas.openxmlformats.org/officeDocument/2006/relationships/tags" Target="../tags/tag360.xml"/><Relationship Id="rId3" Type="http://schemas.openxmlformats.org/officeDocument/2006/relationships/tags" Target="../tags/tag355.xml"/><Relationship Id="rId7" Type="http://schemas.openxmlformats.org/officeDocument/2006/relationships/tags" Target="../tags/tag359.xml"/><Relationship Id="rId12" Type="http://schemas.openxmlformats.org/officeDocument/2006/relationships/chart" Target="../charts/chart73.xml"/><Relationship Id="rId2" Type="http://schemas.openxmlformats.org/officeDocument/2006/relationships/tags" Target="../tags/tag354.xml"/><Relationship Id="rId1" Type="http://schemas.openxmlformats.org/officeDocument/2006/relationships/tags" Target="../tags/tag353.xml"/><Relationship Id="rId6" Type="http://schemas.openxmlformats.org/officeDocument/2006/relationships/tags" Target="../tags/tag358.xml"/><Relationship Id="rId11" Type="http://schemas.openxmlformats.org/officeDocument/2006/relationships/chart" Target="../charts/chart72.xml"/><Relationship Id="rId5" Type="http://schemas.openxmlformats.org/officeDocument/2006/relationships/tags" Target="../tags/tag357.xml"/><Relationship Id="rId10" Type="http://schemas.openxmlformats.org/officeDocument/2006/relationships/notesSlide" Target="../notesSlides/notesSlide56.xml"/><Relationship Id="rId4" Type="http://schemas.openxmlformats.org/officeDocument/2006/relationships/tags" Target="../tags/tag356.xml"/><Relationship Id="rId9" Type="http://schemas.openxmlformats.org/officeDocument/2006/relationships/slideLayout" Target="../slideLayouts/slideLayout10.xml"/></Relationships>
</file>

<file path=ppt/slides/_rels/slide73.xml.rels><?xml version="1.0" encoding="UTF-8" standalone="yes"?>
<Relationships xmlns="http://schemas.openxmlformats.org/package/2006/relationships"><Relationship Id="rId8" Type="http://schemas.openxmlformats.org/officeDocument/2006/relationships/tags" Target="../tags/tag368.xml"/><Relationship Id="rId13" Type="http://schemas.openxmlformats.org/officeDocument/2006/relationships/chart" Target="../charts/chart74.xml"/><Relationship Id="rId3" Type="http://schemas.openxmlformats.org/officeDocument/2006/relationships/tags" Target="../tags/tag363.xml"/><Relationship Id="rId7" Type="http://schemas.openxmlformats.org/officeDocument/2006/relationships/tags" Target="../tags/tag367.xml"/><Relationship Id="rId12" Type="http://schemas.openxmlformats.org/officeDocument/2006/relationships/notesSlide" Target="../notesSlides/notesSlide57.xml"/><Relationship Id="rId2" Type="http://schemas.openxmlformats.org/officeDocument/2006/relationships/tags" Target="../tags/tag362.xml"/><Relationship Id="rId1" Type="http://schemas.openxmlformats.org/officeDocument/2006/relationships/tags" Target="../tags/tag361.xml"/><Relationship Id="rId6" Type="http://schemas.openxmlformats.org/officeDocument/2006/relationships/tags" Target="../tags/tag366.xml"/><Relationship Id="rId11" Type="http://schemas.openxmlformats.org/officeDocument/2006/relationships/slideLayout" Target="../slideLayouts/slideLayout10.xml"/><Relationship Id="rId5" Type="http://schemas.openxmlformats.org/officeDocument/2006/relationships/tags" Target="../tags/tag365.xml"/><Relationship Id="rId10" Type="http://schemas.openxmlformats.org/officeDocument/2006/relationships/tags" Target="../tags/tag370.xml"/><Relationship Id="rId4" Type="http://schemas.openxmlformats.org/officeDocument/2006/relationships/tags" Target="../tags/tag364.xml"/><Relationship Id="rId9" Type="http://schemas.openxmlformats.org/officeDocument/2006/relationships/tags" Target="../tags/tag369.xml"/><Relationship Id="rId14" Type="http://schemas.openxmlformats.org/officeDocument/2006/relationships/chart" Target="../charts/chart75.xml"/></Relationships>
</file>

<file path=ppt/slides/_rels/slide74.xml.rels><?xml version="1.0" encoding="UTF-8" standalone="yes"?>
<Relationships xmlns="http://schemas.openxmlformats.org/package/2006/relationships"><Relationship Id="rId8" Type="http://schemas.openxmlformats.org/officeDocument/2006/relationships/tags" Target="../tags/tag378.xml"/><Relationship Id="rId13" Type="http://schemas.openxmlformats.org/officeDocument/2006/relationships/chart" Target="../charts/chart77.xml"/><Relationship Id="rId3" Type="http://schemas.openxmlformats.org/officeDocument/2006/relationships/tags" Target="../tags/tag373.xml"/><Relationship Id="rId7" Type="http://schemas.openxmlformats.org/officeDocument/2006/relationships/tags" Target="../tags/tag377.xml"/><Relationship Id="rId12" Type="http://schemas.openxmlformats.org/officeDocument/2006/relationships/chart" Target="../charts/chart76.xml"/><Relationship Id="rId2" Type="http://schemas.openxmlformats.org/officeDocument/2006/relationships/tags" Target="../tags/tag372.xml"/><Relationship Id="rId1" Type="http://schemas.openxmlformats.org/officeDocument/2006/relationships/tags" Target="../tags/tag371.xml"/><Relationship Id="rId6" Type="http://schemas.openxmlformats.org/officeDocument/2006/relationships/tags" Target="../tags/tag376.xml"/><Relationship Id="rId11" Type="http://schemas.openxmlformats.org/officeDocument/2006/relationships/notesSlide" Target="../notesSlides/notesSlide58.xml"/><Relationship Id="rId5" Type="http://schemas.openxmlformats.org/officeDocument/2006/relationships/tags" Target="../tags/tag375.xml"/><Relationship Id="rId10" Type="http://schemas.openxmlformats.org/officeDocument/2006/relationships/slideLayout" Target="../slideLayouts/slideLayout10.xml"/><Relationship Id="rId4" Type="http://schemas.openxmlformats.org/officeDocument/2006/relationships/tags" Target="../tags/tag374.xml"/><Relationship Id="rId9" Type="http://schemas.openxmlformats.org/officeDocument/2006/relationships/tags" Target="../tags/tag379.xml"/></Relationships>
</file>

<file path=ppt/slides/_rels/slide75.xml.rels><?xml version="1.0" encoding="UTF-8" standalone="yes"?>
<Relationships xmlns="http://schemas.openxmlformats.org/package/2006/relationships"><Relationship Id="rId8" Type="http://schemas.openxmlformats.org/officeDocument/2006/relationships/tags" Target="../tags/tag387.xml"/><Relationship Id="rId13" Type="http://schemas.openxmlformats.org/officeDocument/2006/relationships/chart" Target="../charts/chart78.xml"/><Relationship Id="rId3" Type="http://schemas.openxmlformats.org/officeDocument/2006/relationships/tags" Target="../tags/tag382.xml"/><Relationship Id="rId7" Type="http://schemas.openxmlformats.org/officeDocument/2006/relationships/tags" Target="../tags/tag386.xml"/><Relationship Id="rId12" Type="http://schemas.openxmlformats.org/officeDocument/2006/relationships/notesSlide" Target="../notesSlides/notesSlide59.xml"/><Relationship Id="rId2" Type="http://schemas.openxmlformats.org/officeDocument/2006/relationships/tags" Target="../tags/tag381.xml"/><Relationship Id="rId1" Type="http://schemas.openxmlformats.org/officeDocument/2006/relationships/tags" Target="../tags/tag380.xml"/><Relationship Id="rId6" Type="http://schemas.openxmlformats.org/officeDocument/2006/relationships/tags" Target="../tags/tag385.xml"/><Relationship Id="rId11" Type="http://schemas.openxmlformats.org/officeDocument/2006/relationships/slideLayout" Target="../slideLayouts/slideLayout10.xml"/><Relationship Id="rId5" Type="http://schemas.openxmlformats.org/officeDocument/2006/relationships/tags" Target="../tags/tag384.xml"/><Relationship Id="rId10" Type="http://schemas.openxmlformats.org/officeDocument/2006/relationships/tags" Target="../tags/tag389.xml"/><Relationship Id="rId4" Type="http://schemas.openxmlformats.org/officeDocument/2006/relationships/tags" Target="../tags/tag383.xml"/><Relationship Id="rId9" Type="http://schemas.openxmlformats.org/officeDocument/2006/relationships/tags" Target="../tags/tag388.xml"/><Relationship Id="rId14" Type="http://schemas.openxmlformats.org/officeDocument/2006/relationships/chart" Target="../charts/chart79.xml"/></Relationships>
</file>

<file path=ppt/slides/_rels/slide76.xml.rels><?xml version="1.0" encoding="UTF-8" standalone="yes"?>
<Relationships xmlns="http://schemas.openxmlformats.org/package/2006/relationships"><Relationship Id="rId8" Type="http://schemas.openxmlformats.org/officeDocument/2006/relationships/notesSlide" Target="../notesSlides/notesSlide60.xml"/><Relationship Id="rId3" Type="http://schemas.openxmlformats.org/officeDocument/2006/relationships/tags" Target="../tags/tag392.xml"/><Relationship Id="rId7" Type="http://schemas.openxmlformats.org/officeDocument/2006/relationships/slideLayout" Target="../slideLayouts/slideLayout10.xml"/><Relationship Id="rId2" Type="http://schemas.openxmlformats.org/officeDocument/2006/relationships/tags" Target="../tags/tag391.xml"/><Relationship Id="rId1" Type="http://schemas.openxmlformats.org/officeDocument/2006/relationships/tags" Target="../tags/tag390.xml"/><Relationship Id="rId6" Type="http://schemas.openxmlformats.org/officeDocument/2006/relationships/tags" Target="../tags/tag395.xml"/><Relationship Id="rId5" Type="http://schemas.openxmlformats.org/officeDocument/2006/relationships/tags" Target="../tags/tag394.xml"/><Relationship Id="rId4" Type="http://schemas.openxmlformats.org/officeDocument/2006/relationships/tags" Target="../tags/tag393.xml"/><Relationship Id="rId9" Type="http://schemas.openxmlformats.org/officeDocument/2006/relationships/chart" Target="../charts/chart80.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78.xml.rels><?xml version="1.0" encoding="UTF-8" standalone="yes"?>
<Relationships xmlns="http://schemas.openxmlformats.org/package/2006/relationships"><Relationship Id="rId8" Type="http://schemas.openxmlformats.org/officeDocument/2006/relationships/chart" Target="../charts/chart81.xml"/><Relationship Id="rId3" Type="http://schemas.openxmlformats.org/officeDocument/2006/relationships/tags" Target="../tags/tag398.xml"/><Relationship Id="rId7" Type="http://schemas.openxmlformats.org/officeDocument/2006/relationships/notesSlide" Target="../notesSlides/notesSlide61.xml"/><Relationship Id="rId2" Type="http://schemas.openxmlformats.org/officeDocument/2006/relationships/tags" Target="../tags/tag397.xml"/><Relationship Id="rId1" Type="http://schemas.openxmlformats.org/officeDocument/2006/relationships/tags" Target="../tags/tag396.xml"/><Relationship Id="rId6" Type="http://schemas.openxmlformats.org/officeDocument/2006/relationships/slideLayout" Target="../slideLayouts/slideLayout10.xml"/><Relationship Id="rId5" Type="http://schemas.openxmlformats.org/officeDocument/2006/relationships/tags" Target="../tags/tag400.xml"/><Relationship Id="rId4" Type="http://schemas.openxmlformats.org/officeDocument/2006/relationships/tags" Target="../tags/tag399.xml"/></Relationships>
</file>

<file path=ppt/slides/_rels/slide79.xml.rels><?xml version="1.0" encoding="UTF-8" standalone="yes"?>
<Relationships xmlns="http://schemas.openxmlformats.org/package/2006/relationships"><Relationship Id="rId8" Type="http://schemas.openxmlformats.org/officeDocument/2006/relationships/chart" Target="../charts/chart82.xml"/><Relationship Id="rId3" Type="http://schemas.openxmlformats.org/officeDocument/2006/relationships/tags" Target="../tags/tag403.xml"/><Relationship Id="rId7" Type="http://schemas.openxmlformats.org/officeDocument/2006/relationships/notesSlide" Target="../notesSlides/notesSlide62.xml"/><Relationship Id="rId2" Type="http://schemas.openxmlformats.org/officeDocument/2006/relationships/tags" Target="../tags/tag402.xml"/><Relationship Id="rId1" Type="http://schemas.openxmlformats.org/officeDocument/2006/relationships/tags" Target="../tags/tag401.xml"/><Relationship Id="rId6" Type="http://schemas.openxmlformats.org/officeDocument/2006/relationships/slideLayout" Target="../slideLayouts/slideLayout10.xml"/><Relationship Id="rId5" Type="http://schemas.openxmlformats.org/officeDocument/2006/relationships/tags" Target="../tags/tag405.xml"/><Relationship Id="rId4" Type="http://schemas.openxmlformats.org/officeDocument/2006/relationships/tags" Target="../tags/tag404.xml"/></Relationships>
</file>

<file path=ppt/slides/_rels/slide8.xml.rels><?xml version="1.0" encoding="UTF-8" standalone="yes"?>
<Relationships xmlns="http://schemas.openxmlformats.org/package/2006/relationships"><Relationship Id="rId8" Type="http://schemas.openxmlformats.org/officeDocument/2006/relationships/notesSlide" Target="../notesSlides/notesSlide4.xml"/><Relationship Id="rId3" Type="http://schemas.openxmlformats.org/officeDocument/2006/relationships/tags" Target="../tags/tag9.xml"/><Relationship Id="rId7" Type="http://schemas.openxmlformats.org/officeDocument/2006/relationships/slideLayout" Target="../slideLayouts/slideLayout8.xml"/><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tags" Target="../tags/tag12.xml"/><Relationship Id="rId5" Type="http://schemas.openxmlformats.org/officeDocument/2006/relationships/tags" Target="../tags/tag11.xml"/><Relationship Id="rId4" Type="http://schemas.openxmlformats.org/officeDocument/2006/relationships/tags" Target="../tags/tag10.xml"/><Relationship Id="rId9" Type="http://schemas.openxmlformats.org/officeDocument/2006/relationships/chart" Target="../charts/chart1.xml"/></Relationships>
</file>

<file path=ppt/slides/_rels/slide80.xml.rels><?xml version="1.0" encoding="UTF-8" standalone="yes"?>
<Relationships xmlns="http://schemas.openxmlformats.org/package/2006/relationships"><Relationship Id="rId8" Type="http://schemas.openxmlformats.org/officeDocument/2006/relationships/tags" Target="../tags/tag413.xml"/><Relationship Id="rId3" Type="http://schemas.openxmlformats.org/officeDocument/2006/relationships/tags" Target="../tags/tag408.xml"/><Relationship Id="rId7" Type="http://schemas.openxmlformats.org/officeDocument/2006/relationships/tags" Target="../tags/tag412.xml"/><Relationship Id="rId12" Type="http://schemas.openxmlformats.org/officeDocument/2006/relationships/chart" Target="../charts/chart84.xml"/><Relationship Id="rId2" Type="http://schemas.openxmlformats.org/officeDocument/2006/relationships/tags" Target="../tags/tag407.xml"/><Relationship Id="rId1" Type="http://schemas.openxmlformats.org/officeDocument/2006/relationships/tags" Target="../tags/tag406.xml"/><Relationship Id="rId6" Type="http://schemas.openxmlformats.org/officeDocument/2006/relationships/tags" Target="../tags/tag411.xml"/><Relationship Id="rId11" Type="http://schemas.openxmlformats.org/officeDocument/2006/relationships/chart" Target="../charts/chart83.xml"/><Relationship Id="rId5" Type="http://schemas.openxmlformats.org/officeDocument/2006/relationships/tags" Target="../tags/tag410.xml"/><Relationship Id="rId10" Type="http://schemas.openxmlformats.org/officeDocument/2006/relationships/notesSlide" Target="../notesSlides/notesSlide63.xml"/><Relationship Id="rId4" Type="http://schemas.openxmlformats.org/officeDocument/2006/relationships/tags" Target="../tags/tag409.xml"/><Relationship Id="rId9" Type="http://schemas.openxmlformats.org/officeDocument/2006/relationships/slideLayout" Target="../slideLayouts/slideLayout10.xml"/></Relationships>
</file>

<file path=ppt/slides/_rels/slide81.xml.rels><?xml version="1.0" encoding="UTF-8" standalone="yes"?>
<Relationships xmlns="http://schemas.openxmlformats.org/package/2006/relationships"><Relationship Id="rId8" Type="http://schemas.openxmlformats.org/officeDocument/2006/relationships/chart" Target="../charts/chart85.xml"/><Relationship Id="rId3" Type="http://schemas.openxmlformats.org/officeDocument/2006/relationships/tags" Target="../tags/tag416.xml"/><Relationship Id="rId7" Type="http://schemas.openxmlformats.org/officeDocument/2006/relationships/notesSlide" Target="../notesSlides/notesSlide64.xml"/><Relationship Id="rId2" Type="http://schemas.openxmlformats.org/officeDocument/2006/relationships/tags" Target="../tags/tag415.xml"/><Relationship Id="rId1" Type="http://schemas.openxmlformats.org/officeDocument/2006/relationships/tags" Target="../tags/tag414.xml"/><Relationship Id="rId6" Type="http://schemas.openxmlformats.org/officeDocument/2006/relationships/slideLayout" Target="../slideLayouts/slideLayout10.xml"/><Relationship Id="rId5" Type="http://schemas.openxmlformats.org/officeDocument/2006/relationships/tags" Target="../tags/tag418.xml"/><Relationship Id="rId4" Type="http://schemas.openxmlformats.org/officeDocument/2006/relationships/tags" Target="../tags/tag417.xml"/></Relationships>
</file>

<file path=ppt/slides/_rels/slide82.xml.rels><?xml version="1.0" encoding="UTF-8" standalone="yes"?>
<Relationships xmlns="http://schemas.openxmlformats.org/package/2006/relationships"><Relationship Id="rId8" Type="http://schemas.openxmlformats.org/officeDocument/2006/relationships/chart" Target="../charts/chart86.xml"/><Relationship Id="rId3" Type="http://schemas.openxmlformats.org/officeDocument/2006/relationships/tags" Target="../tags/tag421.xml"/><Relationship Id="rId7" Type="http://schemas.openxmlformats.org/officeDocument/2006/relationships/notesSlide" Target="../notesSlides/notesSlide65.xml"/><Relationship Id="rId2" Type="http://schemas.openxmlformats.org/officeDocument/2006/relationships/tags" Target="../tags/tag420.xml"/><Relationship Id="rId1" Type="http://schemas.openxmlformats.org/officeDocument/2006/relationships/tags" Target="../tags/tag419.xml"/><Relationship Id="rId6" Type="http://schemas.openxmlformats.org/officeDocument/2006/relationships/slideLayout" Target="../slideLayouts/slideLayout10.xml"/><Relationship Id="rId5" Type="http://schemas.openxmlformats.org/officeDocument/2006/relationships/tags" Target="../tags/tag423.xml"/><Relationship Id="rId4" Type="http://schemas.openxmlformats.org/officeDocument/2006/relationships/tags" Target="../tags/tag42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84.xml.rels><?xml version="1.0" encoding="UTF-8" standalone="yes"?>
<Relationships xmlns="http://schemas.openxmlformats.org/package/2006/relationships"><Relationship Id="rId8" Type="http://schemas.openxmlformats.org/officeDocument/2006/relationships/chart" Target="../charts/chart87.xml"/><Relationship Id="rId3" Type="http://schemas.openxmlformats.org/officeDocument/2006/relationships/tags" Target="../tags/tag426.xml"/><Relationship Id="rId7" Type="http://schemas.openxmlformats.org/officeDocument/2006/relationships/notesSlide" Target="../notesSlides/notesSlide66.xml"/><Relationship Id="rId2" Type="http://schemas.openxmlformats.org/officeDocument/2006/relationships/tags" Target="../tags/tag425.xml"/><Relationship Id="rId1" Type="http://schemas.openxmlformats.org/officeDocument/2006/relationships/tags" Target="../tags/tag424.xml"/><Relationship Id="rId6" Type="http://schemas.openxmlformats.org/officeDocument/2006/relationships/slideLayout" Target="../slideLayouts/slideLayout9.xml"/><Relationship Id="rId5" Type="http://schemas.openxmlformats.org/officeDocument/2006/relationships/tags" Target="../tags/tag428.xml"/><Relationship Id="rId4" Type="http://schemas.openxmlformats.org/officeDocument/2006/relationships/tags" Target="../tags/tag427.xml"/></Relationships>
</file>

<file path=ppt/slides/_rels/slide85.xml.rels><?xml version="1.0" encoding="UTF-8" standalone="yes"?>
<Relationships xmlns="http://schemas.openxmlformats.org/package/2006/relationships"><Relationship Id="rId8" Type="http://schemas.openxmlformats.org/officeDocument/2006/relationships/chart" Target="../charts/chart88.xml"/><Relationship Id="rId3" Type="http://schemas.openxmlformats.org/officeDocument/2006/relationships/tags" Target="../tags/tag431.xml"/><Relationship Id="rId7" Type="http://schemas.openxmlformats.org/officeDocument/2006/relationships/notesSlide" Target="../notesSlides/notesSlide67.xml"/><Relationship Id="rId2" Type="http://schemas.openxmlformats.org/officeDocument/2006/relationships/tags" Target="../tags/tag430.xml"/><Relationship Id="rId1" Type="http://schemas.openxmlformats.org/officeDocument/2006/relationships/tags" Target="../tags/tag429.xml"/><Relationship Id="rId6" Type="http://schemas.openxmlformats.org/officeDocument/2006/relationships/slideLayout" Target="../slideLayouts/slideLayout9.xml"/><Relationship Id="rId5" Type="http://schemas.openxmlformats.org/officeDocument/2006/relationships/tags" Target="../tags/tag433.xml"/><Relationship Id="rId4" Type="http://schemas.openxmlformats.org/officeDocument/2006/relationships/tags" Target="../tags/tag432.xml"/></Relationships>
</file>

<file path=ppt/slides/_rels/slide86.xml.rels><?xml version="1.0" encoding="UTF-8" standalone="yes"?>
<Relationships xmlns="http://schemas.openxmlformats.org/package/2006/relationships"><Relationship Id="rId8" Type="http://schemas.openxmlformats.org/officeDocument/2006/relationships/chart" Target="../charts/chart89.xml"/><Relationship Id="rId3" Type="http://schemas.openxmlformats.org/officeDocument/2006/relationships/tags" Target="../tags/tag436.xml"/><Relationship Id="rId7" Type="http://schemas.openxmlformats.org/officeDocument/2006/relationships/notesSlide" Target="../notesSlides/notesSlide68.xml"/><Relationship Id="rId2" Type="http://schemas.openxmlformats.org/officeDocument/2006/relationships/tags" Target="../tags/tag435.xml"/><Relationship Id="rId1" Type="http://schemas.openxmlformats.org/officeDocument/2006/relationships/tags" Target="../tags/tag434.xml"/><Relationship Id="rId6" Type="http://schemas.openxmlformats.org/officeDocument/2006/relationships/slideLayout" Target="../slideLayouts/slideLayout9.xml"/><Relationship Id="rId5" Type="http://schemas.openxmlformats.org/officeDocument/2006/relationships/tags" Target="../tags/tag438.xml"/><Relationship Id="rId4" Type="http://schemas.openxmlformats.org/officeDocument/2006/relationships/tags" Target="../tags/tag437.xml"/></Relationships>
</file>

<file path=ppt/slides/_rels/slide87.xml.rels><?xml version="1.0" encoding="UTF-8" standalone="yes"?>
<Relationships xmlns="http://schemas.openxmlformats.org/package/2006/relationships"><Relationship Id="rId3" Type="http://schemas.openxmlformats.org/officeDocument/2006/relationships/tags" Target="../tags/tag441.xml"/><Relationship Id="rId2" Type="http://schemas.openxmlformats.org/officeDocument/2006/relationships/tags" Target="../tags/tag440.xml"/><Relationship Id="rId1" Type="http://schemas.openxmlformats.org/officeDocument/2006/relationships/tags" Target="../tags/tag439.xml"/><Relationship Id="rId5" Type="http://schemas.openxmlformats.org/officeDocument/2006/relationships/notesSlide" Target="../notesSlides/notesSlide69.xml"/><Relationship Id="rId4" Type="http://schemas.openxmlformats.org/officeDocument/2006/relationships/slideLayout" Target="../slideLayouts/slideLayout9.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89.xml.rels><?xml version="1.0" encoding="UTF-8" standalone="yes"?>
<Relationships xmlns="http://schemas.openxmlformats.org/package/2006/relationships"><Relationship Id="rId8" Type="http://schemas.openxmlformats.org/officeDocument/2006/relationships/chart" Target="../charts/chart90.xml"/><Relationship Id="rId3" Type="http://schemas.openxmlformats.org/officeDocument/2006/relationships/tags" Target="../tags/tag444.xml"/><Relationship Id="rId7" Type="http://schemas.openxmlformats.org/officeDocument/2006/relationships/notesSlide" Target="../notesSlides/notesSlide70.xml"/><Relationship Id="rId2" Type="http://schemas.openxmlformats.org/officeDocument/2006/relationships/tags" Target="../tags/tag443.xml"/><Relationship Id="rId1" Type="http://schemas.openxmlformats.org/officeDocument/2006/relationships/tags" Target="../tags/tag442.xml"/><Relationship Id="rId6" Type="http://schemas.openxmlformats.org/officeDocument/2006/relationships/slideLayout" Target="../slideLayouts/slideLayout9.xml"/><Relationship Id="rId5" Type="http://schemas.openxmlformats.org/officeDocument/2006/relationships/tags" Target="../tags/tag446.xml"/><Relationship Id="rId4" Type="http://schemas.openxmlformats.org/officeDocument/2006/relationships/tags" Target="../tags/tag445.xml"/></Relationships>
</file>

<file path=ppt/slides/_rels/slide9.xml.rels><?xml version="1.0" encoding="UTF-8" standalone="yes"?>
<Relationships xmlns="http://schemas.openxmlformats.org/package/2006/relationships"><Relationship Id="rId8" Type="http://schemas.openxmlformats.org/officeDocument/2006/relationships/notesSlide" Target="../notesSlides/notesSlide5.xml"/><Relationship Id="rId3" Type="http://schemas.openxmlformats.org/officeDocument/2006/relationships/tags" Target="../tags/tag15.xml"/><Relationship Id="rId7" Type="http://schemas.openxmlformats.org/officeDocument/2006/relationships/slideLayout" Target="../slideLayouts/slideLayout8.xml"/><Relationship Id="rId2" Type="http://schemas.openxmlformats.org/officeDocument/2006/relationships/tags" Target="../tags/tag14.xml"/><Relationship Id="rId1" Type="http://schemas.openxmlformats.org/officeDocument/2006/relationships/tags" Target="../tags/tag13.xml"/><Relationship Id="rId6" Type="http://schemas.openxmlformats.org/officeDocument/2006/relationships/tags" Target="../tags/tag18.xml"/><Relationship Id="rId5" Type="http://schemas.openxmlformats.org/officeDocument/2006/relationships/tags" Target="../tags/tag17.xml"/><Relationship Id="rId4" Type="http://schemas.openxmlformats.org/officeDocument/2006/relationships/tags" Target="../tags/tag16.xml"/><Relationship Id="rId9" Type="http://schemas.openxmlformats.org/officeDocument/2006/relationships/chart" Target="../charts/chart2.xml"/></Relationships>
</file>

<file path=ppt/slides/_rels/slide90.xml.rels><?xml version="1.0" encoding="UTF-8" standalone="yes"?>
<Relationships xmlns="http://schemas.openxmlformats.org/package/2006/relationships"><Relationship Id="rId3" Type="http://schemas.openxmlformats.org/officeDocument/2006/relationships/tags" Target="../tags/tag449.xml"/><Relationship Id="rId2" Type="http://schemas.openxmlformats.org/officeDocument/2006/relationships/tags" Target="../tags/tag448.xml"/><Relationship Id="rId1" Type="http://schemas.openxmlformats.org/officeDocument/2006/relationships/tags" Target="../tags/tag447.xml"/><Relationship Id="rId5" Type="http://schemas.openxmlformats.org/officeDocument/2006/relationships/notesSlide" Target="../notesSlides/notesSlide71.xml"/><Relationship Id="rId4"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F2ACA25E-276E-46CC-BB07-94222B695BB0}"/>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812800" y="-457200"/>
            <a:ext cx="13614400" cy="7658100"/>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a:extLst>
              <a:ext uri="{FF2B5EF4-FFF2-40B4-BE49-F238E27FC236}">
                <a16:creationId xmlns:a16="http://schemas.microsoft.com/office/drawing/2014/main" id="{815B5B4D-A9A9-4143-B6E7-8797C1BF062D}"/>
              </a:ext>
            </a:extLst>
          </p:cNvPr>
          <p:cNvGrpSpPr/>
          <p:nvPr/>
        </p:nvGrpSpPr>
        <p:grpSpPr>
          <a:xfrm>
            <a:off x="6705600" y="4663535"/>
            <a:ext cx="5181600" cy="1875391"/>
            <a:chOff x="4908061" y="1905000"/>
            <a:chExt cx="5181600" cy="1875391"/>
          </a:xfrm>
        </p:grpSpPr>
        <p:pic>
          <p:nvPicPr>
            <p:cNvPr id="4" name="Picture 3">
              <a:extLst>
                <a:ext uri="{FF2B5EF4-FFF2-40B4-BE49-F238E27FC236}">
                  <a16:creationId xmlns:a16="http://schemas.microsoft.com/office/drawing/2014/main" id="{C812CEA8-59BB-4534-A81D-BA89B67CD1C0}"/>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4908061" y="1905000"/>
              <a:ext cx="5181600" cy="1853345"/>
            </a:xfrm>
            <a:prstGeom prst="roundRect">
              <a:avLst>
                <a:gd name="adj" fmla="val 4167"/>
              </a:avLst>
            </a:prstGeom>
            <a:solidFill>
              <a:srgbClr val="FFFFFF"/>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pic>
          <p:nvPicPr>
            <p:cNvPr id="5" name="Picture 4">
              <a:extLst>
                <a:ext uri="{FF2B5EF4-FFF2-40B4-BE49-F238E27FC236}">
                  <a16:creationId xmlns:a16="http://schemas.microsoft.com/office/drawing/2014/main" id="{6CC1119B-6BBD-4799-B5E1-DF6034BB1F37}"/>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6434382" y="2742267"/>
              <a:ext cx="1376588" cy="365760"/>
            </a:xfrm>
            <a:prstGeom prst="rect">
              <a:avLst/>
            </a:prstGeom>
          </p:spPr>
        </p:pic>
        <p:pic>
          <p:nvPicPr>
            <p:cNvPr id="6" name="Picture 5">
              <a:extLst>
                <a:ext uri="{FF2B5EF4-FFF2-40B4-BE49-F238E27FC236}">
                  <a16:creationId xmlns:a16="http://schemas.microsoft.com/office/drawing/2014/main" id="{24EBF13F-4C86-4920-AAF5-577A95616726}"/>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7994393" y="2746008"/>
              <a:ext cx="1499616" cy="365760"/>
            </a:xfrm>
            <a:prstGeom prst="rect">
              <a:avLst/>
            </a:prstGeom>
          </p:spPr>
        </p:pic>
        <p:sp>
          <p:nvSpPr>
            <p:cNvPr id="7" name="TextBox 14">
              <a:extLst>
                <a:ext uri="{FF2B5EF4-FFF2-40B4-BE49-F238E27FC236}">
                  <a16:creationId xmlns:a16="http://schemas.microsoft.com/office/drawing/2014/main" id="{E5E618A9-436B-421D-87F5-9E137C35562E}"/>
                </a:ext>
              </a:extLst>
            </p:cNvPr>
            <p:cNvSpPr txBox="1"/>
            <p:nvPr>
              <p:custDataLst>
                <p:tags r:id="rId1"/>
              </p:custDataLst>
            </p:nvPr>
          </p:nvSpPr>
          <p:spPr>
            <a:xfrm>
              <a:off x="6299170" y="1927046"/>
              <a:ext cx="3756206"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3600" b="1" dirty="0">
                  <a:latin typeface="Franklin Gothic Medium Cond" panose="020B0606030402020204" pitchFamily="34" charset="0"/>
                </a:rPr>
                <a:t>Sussex County</a:t>
              </a:r>
            </a:p>
          </p:txBody>
        </p:sp>
        <p:sp>
          <p:nvSpPr>
            <p:cNvPr id="9" name="TextBox 8">
              <a:extLst>
                <a:ext uri="{FF2B5EF4-FFF2-40B4-BE49-F238E27FC236}">
                  <a16:creationId xmlns:a16="http://schemas.microsoft.com/office/drawing/2014/main" id="{A0C02DE9-6445-480F-B673-563AFA89806B}"/>
                </a:ext>
              </a:extLst>
            </p:cNvPr>
            <p:cNvSpPr txBox="1"/>
            <p:nvPr>
              <p:custDataLst>
                <p:tags r:id="rId2"/>
              </p:custDataLst>
            </p:nvPr>
          </p:nvSpPr>
          <p:spPr>
            <a:xfrm>
              <a:off x="5959853" y="3134060"/>
              <a:ext cx="4069080" cy="646331"/>
            </a:xfrm>
            <a:prstGeom prst="rect">
              <a:avLst/>
            </a:prstGeom>
            <a:noFill/>
          </p:spPr>
          <p:txBody>
            <a:bodyPr wrap="square" rtlCol="0">
              <a:spAutoFit/>
            </a:bodyPr>
            <a:lstStyle/>
            <a:p>
              <a:r>
                <a:rPr lang="en-US" b="1" dirty="0">
                  <a:solidFill>
                    <a:srgbClr val="C00000"/>
                  </a:solidFill>
                  <a:latin typeface="Franklin Gothic Medium Cond" panose="020B0606030402020204" pitchFamily="34" charset="0"/>
                </a:rPr>
                <a:t>A Profile of Family and Community Indicators
Updated November 2021</a:t>
              </a:r>
            </a:p>
          </p:txBody>
        </p:sp>
      </p:grpSp>
      <p:pic>
        <p:nvPicPr>
          <p:cNvPr id="12" name="Picture 2" descr="Map of New Jersey highlighting Sussex County">
            <a:extLst>
              <a:ext uri="{FF2B5EF4-FFF2-40B4-BE49-F238E27FC236}">
                <a16:creationId xmlns:a16="http://schemas.microsoft.com/office/drawing/2014/main" id="{679867CB-5507-48BE-AEEF-E88766788DCD}"/>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891394" y="4730855"/>
            <a:ext cx="865998" cy="16401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4411644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75862593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679FEC1-1038-4F4C-AF5E-20F9660F713F}"/>
              </a:ext>
            </a:extLst>
          </p:cNvPr>
          <p:cNvSpPr txBox="1"/>
          <p:nvPr>
            <p:custDataLst>
              <p:tags r:id="rId1"/>
            </p:custDataLst>
          </p:nvPr>
        </p:nvSpPr>
        <p:spPr>
          <a:xfrm>
            <a:off x="3131126" y="6339858"/>
            <a:ext cx="9060873" cy="457200"/>
          </a:xfrm>
          <a:prstGeom prst="rect">
            <a:avLst/>
          </a:prstGeom>
          <a:noFill/>
        </p:spPr>
        <p:txBody>
          <a:bodyPr wrap="square" rtlCol="0" anchor="ctr" anchorCtr="0">
            <a:noAutofit/>
          </a:bodyPr>
          <a:lstStyle/>
          <a:p>
            <a:pPr algn="just"/>
            <a:r>
              <a:rPr lang="en-US" sz="1000" dirty="0">
                <a:latin typeface="Franklin Gothic Book"/>
              </a:rPr>
              <a:t>Note. Percentages add up to more than 100% because respondents to the 2019 American Community Survey were able to select more than one race. Additionally, Hispanic/Latino was a separate question from race that all respondents answered before selecting race. </a:t>
            </a:r>
            <a:endParaRPr lang="en-US" sz="1000" dirty="0">
              <a:latin typeface="Franklin Gothic Book" panose="020B0503020102020204" pitchFamily="34" charset="0"/>
            </a:endParaRPr>
          </a:p>
        </p:txBody>
      </p:sp>
      <p:sp>
        <p:nvSpPr>
          <p:cNvPr id="35" name="TextBox 34">
            <a:extLst>
              <a:ext uri="{FF2B5EF4-FFF2-40B4-BE49-F238E27FC236}">
                <a16:creationId xmlns:a16="http://schemas.microsoft.com/office/drawing/2014/main" id="{637C6209-88EE-456E-B8D9-14ED38F43877}"/>
              </a:ext>
            </a:extLst>
          </p:cNvPr>
          <p:cNvSpPr txBox="1"/>
          <p:nvPr>
            <p:custDataLst>
              <p:tags r:id="rId2"/>
            </p:custDataLst>
          </p:nvPr>
        </p:nvSpPr>
        <p:spPr>
          <a:xfrm>
            <a:off x="0" y="2667000"/>
            <a:ext cx="3124200" cy="646331"/>
          </a:xfrm>
          <a:prstGeom prst="rect">
            <a:avLst/>
          </a:prstGeom>
          <a:noFill/>
        </p:spPr>
        <p:txBody>
          <a:bodyPr wrap="square" rtlCol="0">
            <a:spAutoFit/>
          </a:bodyPr>
          <a:lstStyle/>
          <a:p>
            <a:r>
              <a:rPr lang="en-US" sz="3600" dirty="0">
                <a:solidFill>
                  <a:schemeClr val="bg1"/>
                </a:solidFill>
                <a:latin typeface="Franklin Gothic Demi" panose="020B0703020102020204" pitchFamily="34" charset="0"/>
              </a:rPr>
              <a:t>Demographics</a:t>
            </a:r>
          </a:p>
        </p:txBody>
      </p:sp>
      <p:sp>
        <p:nvSpPr>
          <p:cNvPr id="36" name="TextBox 35">
            <a:extLst>
              <a:ext uri="{FF2B5EF4-FFF2-40B4-BE49-F238E27FC236}">
                <a16:creationId xmlns:a16="http://schemas.microsoft.com/office/drawing/2014/main" id="{D615308F-EBF0-4F93-A255-42E9A4CA1699}"/>
              </a:ext>
            </a:extLst>
          </p:cNvPr>
          <p:cNvSpPr txBox="1"/>
          <p:nvPr>
            <p:custDataLst>
              <p:tags r:id="rId3"/>
            </p:custDataLst>
          </p:nvPr>
        </p:nvSpPr>
        <p:spPr>
          <a:xfrm>
            <a:off x="314145" y="3305563"/>
            <a:ext cx="2495909" cy="461665"/>
          </a:xfrm>
          <a:prstGeom prst="rect">
            <a:avLst/>
          </a:prstGeom>
          <a:noFill/>
        </p:spPr>
        <p:txBody>
          <a:bodyPr wrap="square" rtlCol="0">
            <a:spAutoFit/>
          </a:bodyPr>
          <a:lstStyle/>
          <a:p>
            <a:pPr algn="ctr"/>
            <a:r>
              <a:rPr lang="en-US" sz="2400" dirty="0">
                <a:solidFill>
                  <a:schemeClr val="bg1"/>
                </a:solidFill>
                <a:latin typeface="Franklin Gothic Demi" panose="020B0703020102020204" pitchFamily="34" charset="0"/>
              </a:rPr>
              <a:t>Race/Ethnicity</a:t>
            </a:r>
          </a:p>
        </p:txBody>
      </p:sp>
      <p:graphicFrame>
        <p:nvGraphicFramePr>
          <p:cNvPr id="5" name="Chart 4">
            <a:extLst>
              <a:ext uri="{FF2B5EF4-FFF2-40B4-BE49-F238E27FC236}">
                <a16:creationId xmlns:a16="http://schemas.microsoft.com/office/drawing/2014/main" id="{DCD21000-6A2E-40A7-8520-652EF6116C4B}"/>
              </a:ext>
            </a:extLst>
          </p:cNvPr>
          <p:cNvGraphicFramePr/>
          <p:nvPr>
            <p:custDataLst>
              <p:tags r:id="rId4"/>
            </p:custDataLst>
            <p:extLst>
              <p:ext uri="{D42A27DB-BD31-4B8C-83A1-F6EECF244321}">
                <p14:modId xmlns:p14="http://schemas.microsoft.com/office/powerpoint/2010/main" val="1563207253"/>
              </p:ext>
            </p:extLst>
          </p:nvPr>
        </p:nvGraphicFramePr>
        <p:xfrm>
          <a:off x="3539992" y="900593"/>
          <a:ext cx="8128000" cy="5271607"/>
        </p:xfrm>
        <a:graphic>
          <a:graphicData uri="http://schemas.openxmlformats.org/drawingml/2006/chart">
            <c:chart xmlns:c="http://schemas.openxmlformats.org/drawingml/2006/chart" xmlns:r="http://schemas.openxmlformats.org/officeDocument/2006/relationships" r:id="rId9"/>
          </a:graphicData>
        </a:graphic>
      </p:graphicFrame>
      <p:sp>
        <p:nvSpPr>
          <p:cNvPr id="6" name="TextBox 5">
            <a:extLst>
              <a:ext uri="{FF2B5EF4-FFF2-40B4-BE49-F238E27FC236}">
                <a16:creationId xmlns:a16="http://schemas.microsoft.com/office/drawing/2014/main" id="{F2F1A772-2FD6-4D6F-8AFF-A44BDF56F699}"/>
              </a:ext>
            </a:extLst>
          </p:cNvPr>
          <p:cNvSpPr txBox="1"/>
          <p:nvPr>
            <p:custDataLst>
              <p:tags r:id="rId5"/>
            </p:custDataLst>
          </p:nvPr>
        </p:nvSpPr>
        <p:spPr>
          <a:xfrm>
            <a:off x="3124200" y="-425"/>
            <a:ext cx="8229600" cy="400110"/>
          </a:xfrm>
          <a:prstGeom prst="rect">
            <a:avLst/>
          </a:prstGeom>
          <a:noFill/>
        </p:spPr>
        <p:txBody>
          <a:bodyPr wrap="square" rtlCol="0">
            <a:spAutoFit/>
          </a:bodyPr>
          <a:lstStyle/>
          <a:p>
            <a:pPr>
              <a:defRPr sz="1400" b="0" i="0" u="none" strike="noStrike" kern="1200" spc="0" baseline="0">
                <a:solidFill>
                  <a:prstClr val="black"/>
                </a:solidFill>
                <a:latin typeface="+mn-lt"/>
                <a:ea typeface="+mn-ea"/>
                <a:cs typeface="+mn-cs"/>
              </a:defRPr>
            </a:pPr>
            <a:r>
              <a:rPr lang="en-US" sz="2000" dirty="0">
                <a:latin typeface="Franklin Gothic Medium" panose="020B0603020102020204" pitchFamily="34" charset="0"/>
              </a:rPr>
              <a:t>1.1: Racial/ethnic demographics (%) </a:t>
            </a:r>
          </a:p>
        </p:txBody>
      </p:sp>
      <p:sp>
        <p:nvSpPr>
          <p:cNvPr id="3" name="TextBox 2">
            <a:extLst>
              <a:ext uri="{FF2B5EF4-FFF2-40B4-BE49-F238E27FC236}">
                <a16:creationId xmlns:a16="http://schemas.microsoft.com/office/drawing/2014/main" id="{23C3F140-43C9-4DB8-91BF-A9DFD2C0E68A}"/>
              </a:ext>
            </a:extLst>
          </p:cNvPr>
          <p:cNvSpPr txBox="1"/>
          <p:nvPr>
            <p:custDataLst>
              <p:tags r:id="rId6"/>
            </p:custDataLst>
          </p:nvPr>
        </p:nvSpPr>
        <p:spPr>
          <a:xfrm>
            <a:off x="3131127" y="299331"/>
            <a:ext cx="6442208" cy="276999"/>
          </a:xfrm>
          <a:prstGeom prst="rect">
            <a:avLst/>
          </a:prstGeom>
          <a:noFill/>
        </p:spPr>
        <p:txBody>
          <a:bodyPr wrap="square" rtlCol="0">
            <a:spAutoFit/>
          </a:bodyPr>
          <a:lstStyle/>
          <a:p>
            <a:r>
              <a:rPr lang="en-US" sz="1200" dirty="0">
                <a:latin typeface="Franklin Gothic Medium" panose="020B0603020102020204" pitchFamily="34" charset="0"/>
              </a:rPr>
              <a:t>Source: 1-yr American Community Survey, estimates 2019</a:t>
            </a:r>
          </a:p>
        </p:txBody>
      </p:sp>
    </p:spTree>
    <p:extLst>
      <p:ext uri="{BB962C8B-B14F-4D97-AF65-F5344CB8AC3E}">
        <p14:creationId xmlns:p14="http://schemas.microsoft.com/office/powerpoint/2010/main" val="227118821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679FEC1-1038-4F4C-AF5E-20F9660F713F}"/>
              </a:ext>
            </a:extLst>
          </p:cNvPr>
          <p:cNvSpPr txBox="1"/>
          <p:nvPr>
            <p:custDataLst>
              <p:tags r:id="rId1"/>
            </p:custDataLst>
          </p:nvPr>
        </p:nvSpPr>
        <p:spPr>
          <a:xfrm>
            <a:off x="3124200" y="6334184"/>
            <a:ext cx="9067800" cy="457200"/>
          </a:xfrm>
          <a:prstGeom prst="rect">
            <a:avLst/>
          </a:prstGeom>
          <a:noFill/>
        </p:spPr>
        <p:txBody>
          <a:bodyPr wrap="square" rtlCol="0" anchor="ctr" anchorCtr="0">
            <a:noAutofit/>
          </a:bodyPr>
          <a:lstStyle/>
          <a:p>
            <a:pPr algn="just"/>
            <a:r>
              <a:rPr lang="en-US" sz="1000" dirty="0">
                <a:latin typeface="Franklin Gothic Book"/>
              </a:rPr>
              <a:t>Note. Percentages add up to more than 100% because respondents to the 2019 American Community Survey were able to select more than one race. Additionally, Hispanic/Latino was a separate question from race that all respondents answered before selecting race. </a:t>
            </a:r>
            <a:endParaRPr lang="en-US" sz="1000" dirty="0">
              <a:latin typeface="Franklin Gothic Book" panose="020B0503020102020204" pitchFamily="34" charset="0"/>
            </a:endParaRPr>
          </a:p>
        </p:txBody>
      </p:sp>
      <p:sp>
        <p:nvSpPr>
          <p:cNvPr id="35" name="TextBox 34">
            <a:extLst>
              <a:ext uri="{FF2B5EF4-FFF2-40B4-BE49-F238E27FC236}">
                <a16:creationId xmlns:a16="http://schemas.microsoft.com/office/drawing/2014/main" id="{637C6209-88EE-456E-B8D9-14ED38F43877}"/>
              </a:ext>
            </a:extLst>
          </p:cNvPr>
          <p:cNvSpPr txBox="1"/>
          <p:nvPr>
            <p:custDataLst>
              <p:tags r:id="rId2"/>
            </p:custDataLst>
          </p:nvPr>
        </p:nvSpPr>
        <p:spPr>
          <a:xfrm>
            <a:off x="0" y="2667000"/>
            <a:ext cx="3124200" cy="646331"/>
          </a:xfrm>
          <a:prstGeom prst="rect">
            <a:avLst/>
          </a:prstGeom>
          <a:noFill/>
        </p:spPr>
        <p:txBody>
          <a:bodyPr wrap="square" rtlCol="0">
            <a:spAutoFit/>
          </a:bodyPr>
          <a:lstStyle/>
          <a:p>
            <a:r>
              <a:rPr lang="en-US" sz="3600" dirty="0">
                <a:solidFill>
                  <a:schemeClr val="bg1"/>
                </a:solidFill>
                <a:latin typeface="Franklin Gothic Demi" panose="020B0703020102020204" pitchFamily="34" charset="0"/>
              </a:rPr>
              <a:t>Demographics</a:t>
            </a:r>
          </a:p>
        </p:txBody>
      </p:sp>
      <p:sp>
        <p:nvSpPr>
          <p:cNvPr id="6" name="TextBox 5">
            <a:extLst>
              <a:ext uri="{FF2B5EF4-FFF2-40B4-BE49-F238E27FC236}">
                <a16:creationId xmlns:a16="http://schemas.microsoft.com/office/drawing/2014/main" id="{F2F1A772-2FD6-4D6F-8AFF-A44BDF56F699}"/>
              </a:ext>
            </a:extLst>
          </p:cNvPr>
          <p:cNvSpPr txBox="1"/>
          <p:nvPr>
            <p:custDataLst>
              <p:tags r:id="rId3"/>
            </p:custDataLst>
          </p:nvPr>
        </p:nvSpPr>
        <p:spPr>
          <a:xfrm>
            <a:off x="3124200" y="0"/>
            <a:ext cx="8229600" cy="707886"/>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1.2: Racial/ethnic demographics (%) over time, in county</a:t>
            </a:r>
          </a:p>
          <a:p>
            <a:pPr>
              <a:defRPr sz="1400" b="0" i="0" u="none" strike="noStrike" kern="1200" spc="0" baseline="0">
                <a:solidFill>
                  <a:prstClr val="black"/>
                </a:solidFill>
                <a:latin typeface="Franklin Gothic Medium" panose="020B0603020102020204" pitchFamily="34" charset="0"/>
                <a:ea typeface="+mn-ea"/>
                <a:cs typeface="+mn-cs"/>
              </a:defRPr>
            </a:pPr>
            <a:endParaRPr lang="en-US" sz="2000" spc="-50" dirty="0"/>
          </a:p>
        </p:txBody>
      </p:sp>
      <p:sp>
        <p:nvSpPr>
          <p:cNvPr id="3" name="TextBox 2">
            <a:extLst>
              <a:ext uri="{FF2B5EF4-FFF2-40B4-BE49-F238E27FC236}">
                <a16:creationId xmlns:a16="http://schemas.microsoft.com/office/drawing/2014/main" id="{23C3F140-43C9-4DB8-91BF-A9DFD2C0E68A}"/>
              </a:ext>
            </a:extLst>
          </p:cNvPr>
          <p:cNvSpPr txBox="1"/>
          <p:nvPr>
            <p:custDataLst>
              <p:tags r:id="rId4"/>
            </p:custDataLst>
          </p:nvPr>
        </p:nvSpPr>
        <p:spPr>
          <a:xfrm>
            <a:off x="3124200" y="318337"/>
            <a:ext cx="6442208" cy="276999"/>
          </a:xfrm>
          <a:prstGeom prst="rect">
            <a:avLst/>
          </a:prstGeom>
          <a:noFill/>
        </p:spPr>
        <p:txBody>
          <a:bodyPr wrap="square" rtlCol="0">
            <a:spAutoFit/>
          </a:bodyPr>
          <a:lstStyle/>
          <a:p>
            <a:r>
              <a:rPr lang="en-US" sz="1200" dirty="0">
                <a:latin typeface="Franklin Gothic Medium" panose="020B0603020102020204" pitchFamily="34" charset="0"/>
              </a:rPr>
              <a:t>Source: 1-yr American Community Survey, estimates 2015-19 </a:t>
            </a:r>
          </a:p>
        </p:txBody>
      </p:sp>
      <p:graphicFrame>
        <p:nvGraphicFramePr>
          <p:cNvPr id="8" name="Chart 7">
            <a:extLst>
              <a:ext uri="{FF2B5EF4-FFF2-40B4-BE49-F238E27FC236}">
                <a16:creationId xmlns:a16="http://schemas.microsoft.com/office/drawing/2014/main" id="{72A05DEF-BF97-458F-BBDC-EDA83CD22FE8}"/>
              </a:ext>
            </a:extLst>
          </p:cNvPr>
          <p:cNvGraphicFramePr/>
          <p:nvPr>
            <p:custDataLst>
              <p:tags r:id="rId5"/>
            </p:custDataLst>
            <p:extLst>
              <p:ext uri="{D42A27DB-BD31-4B8C-83A1-F6EECF244321}">
                <p14:modId xmlns:p14="http://schemas.microsoft.com/office/powerpoint/2010/main" val="636743028"/>
              </p:ext>
            </p:extLst>
          </p:nvPr>
        </p:nvGraphicFramePr>
        <p:xfrm>
          <a:off x="3438392" y="707886"/>
          <a:ext cx="8128000" cy="5512845"/>
        </p:xfrm>
        <a:graphic>
          <a:graphicData uri="http://schemas.openxmlformats.org/drawingml/2006/chart">
            <c:chart xmlns:c="http://schemas.openxmlformats.org/drawingml/2006/chart" xmlns:r="http://schemas.openxmlformats.org/officeDocument/2006/relationships" r:id="rId9"/>
          </a:graphicData>
        </a:graphic>
      </p:graphicFrame>
      <p:sp>
        <p:nvSpPr>
          <p:cNvPr id="9" name="TextBox 8">
            <a:extLst>
              <a:ext uri="{FF2B5EF4-FFF2-40B4-BE49-F238E27FC236}">
                <a16:creationId xmlns:a16="http://schemas.microsoft.com/office/drawing/2014/main" id="{BFF3512B-D1FA-4071-B1FF-E1C8512CD182}"/>
              </a:ext>
            </a:extLst>
          </p:cNvPr>
          <p:cNvSpPr txBox="1"/>
          <p:nvPr>
            <p:custDataLst>
              <p:tags r:id="rId6"/>
            </p:custDataLst>
          </p:nvPr>
        </p:nvSpPr>
        <p:spPr>
          <a:xfrm>
            <a:off x="314145" y="3305563"/>
            <a:ext cx="2495909" cy="461665"/>
          </a:xfrm>
          <a:prstGeom prst="rect">
            <a:avLst/>
          </a:prstGeom>
          <a:noFill/>
        </p:spPr>
        <p:txBody>
          <a:bodyPr wrap="square" rtlCol="0">
            <a:spAutoFit/>
          </a:bodyPr>
          <a:lstStyle/>
          <a:p>
            <a:pPr algn="ctr"/>
            <a:r>
              <a:rPr lang="en-US" sz="2400" dirty="0">
                <a:solidFill>
                  <a:schemeClr val="bg1"/>
                </a:solidFill>
                <a:latin typeface="Franklin Gothic Demi" panose="020B0703020102020204" pitchFamily="34" charset="0"/>
              </a:rPr>
              <a:t>Race/Ethnicity</a:t>
            </a:r>
          </a:p>
        </p:txBody>
      </p:sp>
    </p:spTree>
    <p:extLst>
      <p:ext uri="{BB962C8B-B14F-4D97-AF65-F5344CB8AC3E}">
        <p14:creationId xmlns:p14="http://schemas.microsoft.com/office/powerpoint/2010/main" val="215946605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a:extLst>
              <a:ext uri="{FF2B5EF4-FFF2-40B4-BE49-F238E27FC236}">
                <a16:creationId xmlns:a16="http://schemas.microsoft.com/office/drawing/2014/main" id="{4E1AF40E-516C-4A00-8325-6B92ECB8172F}"/>
              </a:ext>
            </a:extLst>
          </p:cNvPr>
          <p:cNvGraphicFramePr/>
          <p:nvPr>
            <p:custDataLst>
              <p:tags r:id="rId1"/>
            </p:custDataLst>
            <p:extLst>
              <p:ext uri="{D42A27DB-BD31-4B8C-83A1-F6EECF244321}">
                <p14:modId xmlns:p14="http://schemas.microsoft.com/office/powerpoint/2010/main" val="2615019713"/>
              </p:ext>
            </p:extLst>
          </p:nvPr>
        </p:nvGraphicFramePr>
        <p:xfrm>
          <a:off x="8934449" y="4203971"/>
          <a:ext cx="2831690" cy="2060356"/>
        </p:xfrm>
        <a:graphic>
          <a:graphicData uri="http://schemas.openxmlformats.org/drawingml/2006/chart">
            <c:chart xmlns:c="http://schemas.openxmlformats.org/drawingml/2006/chart" xmlns:r="http://schemas.openxmlformats.org/officeDocument/2006/relationships" r:id="rId12"/>
          </a:graphicData>
        </a:graphic>
      </p:graphicFrame>
      <p:graphicFrame>
        <p:nvGraphicFramePr>
          <p:cNvPr id="3" name="Chart 2">
            <a:extLst>
              <a:ext uri="{FF2B5EF4-FFF2-40B4-BE49-F238E27FC236}">
                <a16:creationId xmlns:a16="http://schemas.microsoft.com/office/drawing/2014/main" id="{0942D5D0-9BF4-4337-AA96-51C97E21B71A}"/>
              </a:ext>
            </a:extLst>
          </p:cNvPr>
          <p:cNvGraphicFramePr/>
          <p:nvPr>
            <p:custDataLst>
              <p:tags r:id="rId2"/>
            </p:custDataLst>
            <p:extLst>
              <p:ext uri="{D42A27DB-BD31-4B8C-83A1-F6EECF244321}">
                <p14:modId xmlns:p14="http://schemas.microsoft.com/office/powerpoint/2010/main" val="4018038570"/>
              </p:ext>
            </p:extLst>
          </p:nvPr>
        </p:nvGraphicFramePr>
        <p:xfrm>
          <a:off x="3249706" y="567671"/>
          <a:ext cx="6520665" cy="5696655"/>
        </p:xfrm>
        <a:graphic>
          <a:graphicData uri="http://schemas.openxmlformats.org/drawingml/2006/chart">
            <c:chart xmlns:c="http://schemas.openxmlformats.org/drawingml/2006/chart" xmlns:r="http://schemas.openxmlformats.org/officeDocument/2006/relationships" r:id="rId13"/>
          </a:graphicData>
        </a:graphic>
      </p:graphicFrame>
      <p:sp>
        <p:nvSpPr>
          <p:cNvPr id="4" name="TextBox 3">
            <a:extLst>
              <a:ext uri="{FF2B5EF4-FFF2-40B4-BE49-F238E27FC236}">
                <a16:creationId xmlns:a16="http://schemas.microsoft.com/office/drawing/2014/main" id="{F2F1A772-2FD6-4D6F-8AFF-A44BDF56F699}"/>
              </a:ext>
            </a:extLst>
          </p:cNvPr>
          <p:cNvSpPr txBox="1"/>
          <p:nvPr>
            <p:custDataLst>
              <p:tags r:id="rId3"/>
            </p:custDataLst>
          </p:nvPr>
        </p:nvSpPr>
        <p:spPr>
          <a:xfrm>
            <a:off x="3124200" y="23460"/>
            <a:ext cx="8256184" cy="403946"/>
          </a:xfrm>
          <a:prstGeom prst="rect">
            <a:avLst/>
          </a:prstGeom>
          <a:noFill/>
        </p:spPr>
        <p:txBody>
          <a:bodyPr wrap="square" rtlCol="0">
            <a:spAutoFit/>
          </a:bodyPr>
          <a:lstStyle/>
          <a:p>
            <a:pPr>
              <a:defRPr sz="1400" b="0" i="0" u="none" strike="noStrike" baseline="0">
                <a:solidFill>
                  <a:prstClr val="black"/>
                </a:solidFill>
                <a:latin typeface="Franklin Gothic Medium" panose="020B0603020102020204" pitchFamily="34" charset="0"/>
                <a:ea typeface="+mn-ea"/>
                <a:cs typeface="+mn-cs"/>
              </a:defRPr>
            </a:pPr>
            <a:r>
              <a:rPr lang="en-US" sz="2000" spc="-50" dirty="0"/>
              <a:t>1.3: Residential segregation – Black/White (by county)</a:t>
            </a:r>
          </a:p>
        </p:txBody>
      </p:sp>
      <p:sp>
        <p:nvSpPr>
          <p:cNvPr id="5" name="TextBox 4">
            <a:extLst>
              <a:ext uri="{FF2B5EF4-FFF2-40B4-BE49-F238E27FC236}">
                <a16:creationId xmlns:a16="http://schemas.microsoft.com/office/drawing/2014/main" id="{23C3F140-43C9-4DB8-91BF-A9DFD2C0E68A}"/>
              </a:ext>
            </a:extLst>
          </p:cNvPr>
          <p:cNvSpPr txBox="1"/>
          <p:nvPr>
            <p:custDataLst>
              <p:tags r:id="rId4"/>
            </p:custDataLst>
          </p:nvPr>
        </p:nvSpPr>
        <p:spPr>
          <a:xfrm>
            <a:off x="3124200" y="379880"/>
            <a:ext cx="8840451" cy="276999"/>
          </a:xfrm>
          <a:prstGeom prst="rect">
            <a:avLst/>
          </a:prstGeom>
          <a:noFill/>
        </p:spPr>
        <p:txBody>
          <a:bodyPr wrap="square" rtlCol="0">
            <a:spAutoFit/>
          </a:bodyPr>
          <a:lstStyle/>
          <a:p>
            <a:r>
              <a:rPr lang="en-US" sz="1200" dirty="0">
                <a:latin typeface="Franklin Gothic Medium" panose="020B0603020102020204" pitchFamily="34" charset="0"/>
              </a:rPr>
              <a:t>Source: County Health Rankings and Roadmaps, Residential Segregation - Black/White, 2021 </a:t>
            </a:r>
          </a:p>
        </p:txBody>
      </p:sp>
      <p:sp>
        <p:nvSpPr>
          <p:cNvPr id="6" name="TextBox 5">
            <a:extLst>
              <a:ext uri="{FF2B5EF4-FFF2-40B4-BE49-F238E27FC236}">
                <a16:creationId xmlns:a16="http://schemas.microsoft.com/office/drawing/2014/main" id="{23C3F140-43C9-4DB8-91BF-A9DFD2C0E68A}"/>
              </a:ext>
            </a:extLst>
          </p:cNvPr>
          <p:cNvSpPr txBox="1"/>
          <p:nvPr>
            <p:custDataLst>
              <p:tags r:id="rId5"/>
            </p:custDataLst>
          </p:nvPr>
        </p:nvSpPr>
        <p:spPr>
          <a:xfrm>
            <a:off x="3249706" y="6264327"/>
            <a:ext cx="8840451" cy="784830"/>
          </a:xfrm>
          <a:prstGeom prst="rect">
            <a:avLst/>
          </a:prstGeom>
          <a:noFill/>
        </p:spPr>
        <p:txBody>
          <a:bodyPr wrap="square" rtlCol="0">
            <a:spAutoFit/>
          </a:bodyPr>
          <a:lstStyle/>
          <a:p>
            <a:r>
              <a:rPr lang="en-US" sz="1050" dirty="0">
                <a:latin typeface="Franklin Gothic Medium" panose="020B0603020102020204" pitchFamily="34" charset="0"/>
              </a:rPr>
              <a:t>Note: The residential segregation index ranges from 0 (complete integration) to 100 (complete segregation). The index score can be interpreted as the percentage of either Black or White residents that would have to move to different geographic areas in order to produce a distribution that matches that of the larger area.  Higher values indicate higher residential segregation between Black and White county residents.  </a:t>
            </a:r>
          </a:p>
          <a:p>
            <a:endParaRPr lang="en-US" sz="1200" dirty="0">
              <a:latin typeface="Franklin Gothic Medium" panose="020B0603020102020204" pitchFamily="34" charset="0"/>
            </a:endParaRPr>
          </a:p>
        </p:txBody>
      </p:sp>
      <p:sp>
        <p:nvSpPr>
          <p:cNvPr id="7" name="TextBox 6">
            <a:extLst>
              <a:ext uri="{FF2B5EF4-FFF2-40B4-BE49-F238E27FC236}">
                <a16:creationId xmlns:a16="http://schemas.microsoft.com/office/drawing/2014/main" id="{F200BB3B-8EE2-4137-9633-F0C7AA486298}"/>
              </a:ext>
            </a:extLst>
          </p:cNvPr>
          <p:cNvSpPr txBox="1"/>
          <p:nvPr>
            <p:custDataLst>
              <p:tags r:id="rId6"/>
            </p:custDataLst>
          </p:nvPr>
        </p:nvSpPr>
        <p:spPr>
          <a:xfrm>
            <a:off x="0" y="2667000"/>
            <a:ext cx="3124200" cy="646331"/>
          </a:xfrm>
          <a:prstGeom prst="rect">
            <a:avLst/>
          </a:prstGeom>
          <a:noFill/>
        </p:spPr>
        <p:txBody>
          <a:bodyPr wrap="square" rtlCol="0">
            <a:spAutoFit/>
          </a:bodyPr>
          <a:lstStyle/>
          <a:p>
            <a:r>
              <a:rPr lang="en-US" sz="3600" dirty="0">
                <a:solidFill>
                  <a:schemeClr val="bg1"/>
                </a:solidFill>
                <a:latin typeface="Franklin Gothic Demi" panose="020B0703020102020204" pitchFamily="34" charset="0"/>
              </a:rPr>
              <a:t>Demographics</a:t>
            </a:r>
          </a:p>
        </p:txBody>
      </p:sp>
      <p:sp>
        <p:nvSpPr>
          <p:cNvPr id="8" name="TextBox 7">
            <a:extLst>
              <a:ext uri="{FF2B5EF4-FFF2-40B4-BE49-F238E27FC236}">
                <a16:creationId xmlns:a16="http://schemas.microsoft.com/office/drawing/2014/main" id="{4DA8209D-068F-4599-AF59-8B0F2FB5B908}"/>
              </a:ext>
            </a:extLst>
          </p:cNvPr>
          <p:cNvSpPr txBox="1"/>
          <p:nvPr>
            <p:custDataLst>
              <p:tags r:id="rId7"/>
            </p:custDataLst>
          </p:nvPr>
        </p:nvSpPr>
        <p:spPr>
          <a:xfrm>
            <a:off x="314145" y="3305563"/>
            <a:ext cx="2495909" cy="461665"/>
          </a:xfrm>
          <a:prstGeom prst="rect">
            <a:avLst/>
          </a:prstGeom>
          <a:noFill/>
        </p:spPr>
        <p:txBody>
          <a:bodyPr wrap="square" rtlCol="0">
            <a:spAutoFit/>
          </a:bodyPr>
          <a:lstStyle/>
          <a:p>
            <a:pPr algn="ctr"/>
            <a:r>
              <a:rPr lang="en-US" sz="2400" dirty="0">
                <a:solidFill>
                  <a:schemeClr val="bg1"/>
                </a:solidFill>
                <a:latin typeface="Franklin Gothic Demi" panose="020B0703020102020204" pitchFamily="34" charset="0"/>
              </a:rPr>
              <a:t>Race/Ethnicity</a:t>
            </a:r>
          </a:p>
        </p:txBody>
      </p:sp>
      <p:sp>
        <p:nvSpPr>
          <p:cNvPr id="9" name="TextBox 8">
            <a:extLst>
              <a:ext uri="{FF2B5EF4-FFF2-40B4-BE49-F238E27FC236}">
                <a16:creationId xmlns:a16="http://schemas.microsoft.com/office/drawing/2014/main" id="{F2F1A772-2FD6-4D6F-8AFF-A44BDF56F699}"/>
              </a:ext>
            </a:extLst>
          </p:cNvPr>
          <p:cNvSpPr txBox="1"/>
          <p:nvPr>
            <p:custDataLst>
              <p:tags r:id="rId8"/>
            </p:custDataLst>
          </p:nvPr>
        </p:nvSpPr>
        <p:spPr>
          <a:xfrm>
            <a:off x="8844730" y="3429000"/>
            <a:ext cx="3011129" cy="523220"/>
          </a:xfrm>
          <a:prstGeom prst="rect">
            <a:avLst/>
          </a:prstGeom>
          <a:noFill/>
        </p:spPr>
        <p:txBody>
          <a:bodyPr wrap="square" rtlCol="0">
            <a:spAutoFit/>
          </a:bodyPr>
          <a:lstStyle/>
          <a:p>
            <a:pPr>
              <a:defRPr sz="1400" b="0" i="0" u="none" strike="noStrike" baseline="0">
                <a:solidFill>
                  <a:prstClr val="black"/>
                </a:solidFill>
                <a:latin typeface="Franklin Gothic Medium" panose="020B0603020102020204" pitchFamily="34" charset="0"/>
                <a:ea typeface="+mn-ea"/>
                <a:cs typeface="+mn-cs"/>
              </a:defRPr>
            </a:pPr>
            <a:r>
              <a:rPr lang="en-US" sz="1400" spc="-50" dirty="0"/>
              <a:t>1.4: Residential segregation – Black/White, over time, in county</a:t>
            </a:r>
          </a:p>
        </p:txBody>
      </p:sp>
      <p:sp useBgFill="1">
        <p:nvSpPr>
          <p:cNvPr id="10" name="TextBox 9">
            <a:extLst>
              <a:ext uri="{FF2B5EF4-FFF2-40B4-BE49-F238E27FC236}">
                <a16:creationId xmlns:a16="http://schemas.microsoft.com/office/drawing/2014/main" id="{23C3F140-43C9-4DB8-91BF-A9DFD2C0E68A}"/>
              </a:ext>
            </a:extLst>
          </p:cNvPr>
          <p:cNvSpPr txBox="1"/>
          <p:nvPr>
            <p:custDataLst>
              <p:tags r:id="rId9"/>
            </p:custDataLst>
          </p:nvPr>
        </p:nvSpPr>
        <p:spPr>
          <a:xfrm>
            <a:off x="8844730" y="3907820"/>
            <a:ext cx="2899902" cy="369332"/>
          </a:xfrm>
          <a:prstGeom prst="rect">
            <a:avLst/>
          </a:prstGeom>
        </p:spPr>
        <p:txBody>
          <a:bodyPr wrap="square" rtlCol="0">
            <a:spAutoFit/>
          </a:bodyPr>
          <a:lstStyle/>
          <a:p>
            <a:r>
              <a:rPr lang="en-US" sz="900" dirty="0">
                <a:latin typeface="Franklin Gothic Medium" panose="020B0603020102020204" pitchFamily="34" charset="0"/>
              </a:rPr>
              <a:t>Source: County Health Rankings and Roadmaps, Residential Segregation - Black/White, 2017-2021 </a:t>
            </a:r>
          </a:p>
        </p:txBody>
      </p:sp>
    </p:spTree>
    <p:extLst>
      <p:ext uri="{BB962C8B-B14F-4D97-AF65-F5344CB8AC3E}">
        <p14:creationId xmlns:p14="http://schemas.microsoft.com/office/powerpoint/2010/main" val="13357738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extBox 34">
            <a:extLst>
              <a:ext uri="{FF2B5EF4-FFF2-40B4-BE49-F238E27FC236}">
                <a16:creationId xmlns:a16="http://schemas.microsoft.com/office/drawing/2014/main" id="{637C6209-88EE-456E-B8D9-14ED38F43877}"/>
              </a:ext>
            </a:extLst>
          </p:cNvPr>
          <p:cNvSpPr txBox="1"/>
          <p:nvPr>
            <p:custDataLst>
              <p:tags r:id="rId1"/>
            </p:custDataLst>
          </p:nvPr>
        </p:nvSpPr>
        <p:spPr>
          <a:xfrm>
            <a:off x="0" y="2667000"/>
            <a:ext cx="3124200" cy="646331"/>
          </a:xfrm>
          <a:prstGeom prst="rect">
            <a:avLst/>
          </a:prstGeom>
          <a:noFill/>
        </p:spPr>
        <p:txBody>
          <a:bodyPr wrap="square" rtlCol="0">
            <a:spAutoFit/>
          </a:bodyPr>
          <a:lstStyle/>
          <a:p>
            <a:r>
              <a:rPr lang="en-US" sz="3600" dirty="0">
                <a:solidFill>
                  <a:schemeClr val="bg1"/>
                </a:solidFill>
                <a:latin typeface="Franklin Gothic Demi" panose="020B0703020102020204" pitchFamily="34" charset="0"/>
              </a:rPr>
              <a:t>Demographics</a:t>
            </a:r>
          </a:p>
        </p:txBody>
      </p:sp>
      <p:sp>
        <p:nvSpPr>
          <p:cNvPr id="6" name="TextBox 5">
            <a:extLst>
              <a:ext uri="{FF2B5EF4-FFF2-40B4-BE49-F238E27FC236}">
                <a16:creationId xmlns:a16="http://schemas.microsoft.com/office/drawing/2014/main" id="{F2F1A772-2FD6-4D6F-8AFF-A44BDF56F699}"/>
              </a:ext>
            </a:extLst>
          </p:cNvPr>
          <p:cNvSpPr txBox="1"/>
          <p:nvPr>
            <p:custDataLst>
              <p:tags r:id="rId2"/>
            </p:custDataLst>
          </p:nvPr>
        </p:nvSpPr>
        <p:spPr>
          <a:xfrm>
            <a:off x="3124200" y="23460"/>
            <a:ext cx="8229600" cy="400110"/>
          </a:xfrm>
          <a:prstGeom prst="rect">
            <a:avLst/>
          </a:prstGeom>
          <a:noFill/>
        </p:spPr>
        <p:txBody>
          <a:bodyPr wrap="square" rtlCol="0">
            <a:spAutoFit/>
          </a:bodyPr>
          <a:lstStyle/>
          <a:p>
            <a:pPr>
              <a:defRPr sz="1400" b="0" i="0" u="none" strike="noStrike" baseline="0">
                <a:solidFill>
                  <a:prstClr val="black"/>
                </a:solidFill>
                <a:latin typeface="Franklin Gothic Medium" panose="020B0603020102020204" pitchFamily="34" charset="0"/>
                <a:ea typeface="+mn-ea"/>
                <a:cs typeface="+mn-cs"/>
              </a:defRPr>
            </a:pPr>
            <a:r>
              <a:rPr lang="en-US" sz="2000" spc="-50" dirty="0"/>
              <a:t>1.5: Population (%) foreign-born in NJ (by county)</a:t>
            </a:r>
          </a:p>
        </p:txBody>
      </p:sp>
      <p:sp>
        <p:nvSpPr>
          <p:cNvPr id="3" name="TextBox 2">
            <a:extLst>
              <a:ext uri="{FF2B5EF4-FFF2-40B4-BE49-F238E27FC236}">
                <a16:creationId xmlns:a16="http://schemas.microsoft.com/office/drawing/2014/main" id="{23C3F140-43C9-4DB8-91BF-A9DFD2C0E68A}"/>
              </a:ext>
            </a:extLst>
          </p:cNvPr>
          <p:cNvSpPr txBox="1"/>
          <p:nvPr>
            <p:custDataLst>
              <p:tags r:id="rId3"/>
            </p:custDataLst>
          </p:nvPr>
        </p:nvSpPr>
        <p:spPr>
          <a:xfrm>
            <a:off x="3124200" y="384810"/>
            <a:ext cx="6442208" cy="276999"/>
          </a:xfrm>
          <a:prstGeom prst="rect">
            <a:avLst/>
          </a:prstGeom>
          <a:noFill/>
        </p:spPr>
        <p:txBody>
          <a:bodyPr wrap="square" rtlCol="0">
            <a:spAutoFit/>
          </a:bodyPr>
          <a:lstStyle/>
          <a:p>
            <a:r>
              <a:rPr lang="en-US" sz="1200" dirty="0">
                <a:latin typeface="Franklin Gothic Medium" panose="020B0603020102020204" pitchFamily="34" charset="0"/>
              </a:rPr>
              <a:t>Source: 1-yr American Community Survey, estimates 2019 </a:t>
            </a:r>
          </a:p>
        </p:txBody>
      </p:sp>
      <p:sp>
        <p:nvSpPr>
          <p:cNvPr id="12" name="TextBox 11">
            <a:extLst>
              <a:ext uri="{FF2B5EF4-FFF2-40B4-BE49-F238E27FC236}">
                <a16:creationId xmlns:a16="http://schemas.microsoft.com/office/drawing/2014/main" id="{6D9D5BC2-ED80-456F-86F2-D3CC287654B1}"/>
              </a:ext>
            </a:extLst>
          </p:cNvPr>
          <p:cNvSpPr txBox="1"/>
          <p:nvPr>
            <p:custDataLst>
              <p:tags r:id="rId4"/>
            </p:custDataLst>
          </p:nvPr>
        </p:nvSpPr>
        <p:spPr>
          <a:xfrm>
            <a:off x="9448800" y="3962400"/>
            <a:ext cx="2743200" cy="531991"/>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pc="-50" dirty="0"/>
              <a:t>1.6: Population (%) foreign-born over time, in county</a:t>
            </a:r>
          </a:p>
        </p:txBody>
      </p:sp>
      <p:sp>
        <p:nvSpPr>
          <p:cNvPr id="13" name="TextBox 12">
            <a:extLst>
              <a:ext uri="{FF2B5EF4-FFF2-40B4-BE49-F238E27FC236}">
                <a16:creationId xmlns:a16="http://schemas.microsoft.com/office/drawing/2014/main" id="{25D3552C-FA1A-4A6E-ADE5-1106B51689B7}"/>
              </a:ext>
            </a:extLst>
          </p:cNvPr>
          <p:cNvSpPr txBox="1"/>
          <p:nvPr>
            <p:custDataLst>
              <p:tags r:id="rId5"/>
            </p:custDataLst>
          </p:nvPr>
        </p:nvSpPr>
        <p:spPr>
          <a:xfrm>
            <a:off x="9448800" y="4495800"/>
            <a:ext cx="2743200" cy="369332"/>
          </a:xfrm>
          <a:prstGeom prst="rect">
            <a:avLst/>
          </a:prstGeom>
          <a:noFill/>
        </p:spPr>
        <p:txBody>
          <a:bodyPr wrap="square" rtlCol="0">
            <a:spAutoFit/>
          </a:bodyPr>
          <a:lstStyle/>
          <a:p>
            <a:r>
              <a:rPr lang="en-US" sz="900" dirty="0">
                <a:latin typeface="Franklin Gothic Medium" panose="020B0603020102020204" pitchFamily="34" charset="0"/>
              </a:rPr>
              <a:t>Source: 1-yr American Community Survey, estimates 2015-19 </a:t>
            </a:r>
          </a:p>
        </p:txBody>
      </p:sp>
      <p:graphicFrame>
        <p:nvGraphicFramePr>
          <p:cNvPr id="10" name="Chart 9">
            <a:extLst>
              <a:ext uri="{FF2B5EF4-FFF2-40B4-BE49-F238E27FC236}">
                <a16:creationId xmlns:a16="http://schemas.microsoft.com/office/drawing/2014/main" id="{C18DCAEB-52FC-495F-BEB6-7C5DD9A89122}"/>
              </a:ext>
            </a:extLst>
          </p:cNvPr>
          <p:cNvGraphicFramePr/>
          <p:nvPr>
            <p:custDataLst>
              <p:tags r:id="rId6"/>
            </p:custDataLst>
            <p:extLst>
              <p:ext uri="{D42A27DB-BD31-4B8C-83A1-F6EECF244321}">
                <p14:modId xmlns:p14="http://schemas.microsoft.com/office/powerpoint/2010/main" val="3867238693"/>
              </p:ext>
            </p:extLst>
          </p:nvPr>
        </p:nvGraphicFramePr>
        <p:xfrm>
          <a:off x="9372600" y="4648200"/>
          <a:ext cx="2743200" cy="1701805"/>
        </p:xfrm>
        <a:graphic>
          <a:graphicData uri="http://schemas.openxmlformats.org/drawingml/2006/chart">
            <c:chart xmlns:c="http://schemas.openxmlformats.org/drawingml/2006/chart" xmlns:r="http://schemas.openxmlformats.org/officeDocument/2006/relationships" r:id="rId12"/>
          </a:graphicData>
        </a:graphic>
      </p:graphicFrame>
      <p:sp>
        <p:nvSpPr>
          <p:cNvPr id="11" name="TextBox 10">
            <a:extLst>
              <a:ext uri="{FF2B5EF4-FFF2-40B4-BE49-F238E27FC236}">
                <a16:creationId xmlns:a16="http://schemas.microsoft.com/office/drawing/2014/main" id="{EA030E36-1ECD-432A-BE3F-A102E2914877}"/>
              </a:ext>
            </a:extLst>
          </p:cNvPr>
          <p:cNvSpPr txBox="1"/>
          <p:nvPr>
            <p:custDataLst>
              <p:tags r:id="rId7"/>
            </p:custDataLst>
          </p:nvPr>
        </p:nvSpPr>
        <p:spPr>
          <a:xfrm>
            <a:off x="314145" y="3305563"/>
            <a:ext cx="2495909" cy="461665"/>
          </a:xfrm>
          <a:prstGeom prst="rect">
            <a:avLst/>
          </a:prstGeom>
          <a:noFill/>
        </p:spPr>
        <p:txBody>
          <a:bodyPr wrap="square" rtlCol="0">
            <a:spAutoFit/>
          </a:bodyPr>
          <a:lstStyle/>
          <a:p>
            <a:pPr algn="ctr"/>
            <a:r>
              <a:rPr lang="en-US" sz="2400" dirty="0">
                <a:solidFill>
                  <a:schemeClr val="bg1"/>
                </a:solidFill>
                <a:latin typeface="Franklin Gothic Demi" panose="020B0703020102020204" pitchFamily="34" charset="0"/>
              </a:rPr>
              <a:t>Nativity</a:t>
            </a:r>
          </a:p>
        </p:txBody>
      </p:sp>
      <p:graphicFrame>
        <p:nvGraphicFramePr>
          <p:cNvPr id="7" name="Chart 6">
            <a:extLst>
              <a:ext uri="{FF2B5EF4-FFF2-40B4-BE49-F238E27FC236}">
                <a16:creationId xmlns:a16="http://schemas.microsoft.com/office/drawing/2014/main" id="{0942D5D0-9BF4-4337-AA96-51C97E21B71A}"/>
              </a:ext>
            </a:extLst>
          </p:cNvPr>
          <p:cNvGraphicFramePr/>
          <p:nvPr>
            <p:custDataLst>
              <p:tags r:id="rId8"/>
            </p:custDataLst>
            <p:extLst>
              <p:ext uri="{D42A27DB-BD31-4B8C-83A1-F6EECF244321}">
                <p14:modId xmlns:p14="http://schemas.microsoft.com/office/powerpoint/2010/main" val="359975157"/>
              </p:ext>
            </p:extLst>
          </p:nvPr>
        </p:nvGraphicFramePr>
        <p:xfrm>
          <a:off x="3352800" y="763727"/>
          <a:ext cx="8128000" cy="5418667"/>
        </p:xfrm>
        <a:graphic>
          <a:graphicData uri="http://schemas.openxmlformats.org/drawingml/2006/chart">
            <c:chart xmlns:c="http://schemas.openxmlformats.org/drawingml/2006/chart" xmlns:r="http://schemas.openxmlformats.org/officeDocument/2006/relationships" r:id="rId13"/>
          </a:graphicData>
        </a:graphic>
      </p:graphicFrame>
      <p:sp>
        <p:nvSpPr>
          <p:cNvPr id="14" name="TextBox 13">
            <a:extLst>
              <a:ext uri="{FF2B5EF4-FFF2-40B4-BE49-F238E27FC236}">
                <a16:creationId xmlns:a16="http://schemas.microsoft.com/office/drawing/2014/main" id="{52525163-DC8D-493A-9F4D-5A5118421A44}"/>
              </a:ext>
            </a:extLst>
          </p:cNvPr>
          <p:cNvSpPr txBox="1"/>
          <p:nvPr>
            <p:custDataLst>
              <p:tags r:id="rId9"/>
            </p:custDataLst>
          </p:nvPr>
        </p:nvSpPr>
        <p:spPr>
          <a:xfrm>
            <a:off x="3124200" y="6481503"/>
            <a:ext cx="6442208" cy="246221"/>
          </a:xfrm>
          <a:prstGeom prst="rect">
            <a:avLst/>
          </a:prstGeom>
          <a:noFill/>
        </p:spPr>
        <p:txBody>
          <a:bodyPr wrap="square" rtlCol="0">
            <a:spAutoFit/>
          </a:bodyPr>
          <a:lstStyle/>
          <a:p>
            <a:r>
              <a:rPr lang="en-US" sz="1000" dirty="0">
                <a:latin typeface="Franklin Gothic Book" panose="020B0503020102020204" pitchFamily="34" charset="0"/>
              </a:rPr>
              <a:t>Foreign-born refers to those who were not a US citizen at birth</a:t>
            </a:r>
          </a:p>
        </p:txBody>
      </p:sp>
    </p:spTree>
    <p:extLst>
      <p:ext uri="{BB962C8B-B14F-4D97-AF65-F5344CB8AC3E}">
        <p14:creationId xmlns:p14="http://schemas.microsoft.com/office/powerpoint/2010/main" val="237982039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extBox 34">
            <a:extLst>
              <a:ext uri="{FF2B5EF4-FFF2-40B4-BE49-F238E27FC236}">
                <a16:creationId xmlns:a16="http://schemas.microsoft.com/office/drawing/2014/main" id="{637C6209-88EE-456E-B8D9-14ED38F43877}"/>
              </a:ext>
            </a:extLst>
          </p:cNvPr>
          <p:cNvSpPr txBox="1"/>
          <p:nvPr>
            <p:custDataLst>
              <p:tags r:id="rId1"/>
            </p:custDataLst>
          </p:nvPr>
        </p:nvSpPr>
        <p:spPr>
          <a:xfrm>
            <a:off x="0" y="2667000"/>
            <a:ext cx="3124200" cy="646331"/>
          </a:xfrm>
          <a:prstGeom prst="rect">
            <a:avLst/>
          </a:prstGeom>
          <a:noFill/>
        </p:spPr>
        <p:txBody>
          <a:bodyPr wrap="square" rtlCol="0">
            <a:spAutoFit/>
          </a:bodyPr>
          <a:lstStyle/>
          <a:p>
            <a:r>
              <a:rPr lang="en-US" sz="3600" dirty="0">
                <a:solidFill>
                  <a:schemeClr val="bg1"/>
                </a:solidFill>
                <a:latin typeface="Franklin Gothic Demi" panose="020B0703020102020204" pitchFamily="34" charset="0"/>
              </a:rPr>
              <a:t>Demographics</a:t>
            </a:r>
          </a:p>
        </p:txBody>
      </p:sp>
      <p:sp>
        <p:nvSpPr>
          <p:cNvPr id="6" name="TextBox 5">
            <a:extLst>
              <a:ext uri="{FF2B5EF4-FFF2-40B4-BE49-F238E27FC236}">
                <a16:creationId xmlns:a16="http://schemas.microsoft.com/office/drawing/2014/main" id="{F2F1A772-2FD6-4D6F-8AFF-A44BDF56F699}"/>
              </a:ext>
            </a:extLst>
          </p:cNvPr>
          <p:cNvSpPr txBox="1"/>
          <p:nvPr>
            <p:custDataLst>
              <p:tags r:id="rId2"/>
            </p:custDataLst>
          </p:nvPr>
        </p:nvSpPr>
        <p:spPr>
          <a:xfrm>
            <a:off x="3124200" y="0"/>
            <a:ext cx="8229600"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1.7: Population (%) foreign-born by municipality</a:t>
            </a:r>
          </a:p>
        </p:txBody>
      </p:sp>
      <p:sp>
        <p:nvSpPr>
          <p:cNvPr id="3" name="TextBox 2">
            <a:extLst>
              <a:ext uri="{FF2B5EF4-FFF2-40B4-BE49-F238E27FC236}">
                <a16:creationId xmlns:a16="http://schemas.microsoft.com/office/drawing/2014/main" id="{23C3F140-43C9-4DB8-91BF-A9DFD2C0E68A}"/>
              </a:ext>
            </a:extLst>
          </p:cNvPr>
          <p:cNvSpPr txBox="1"/>
          <p:nvPr>
            <p:custDataLst>
              <p:tags r:id="rId3"/>
            </p:custDataLst>
          </p:nvPr>
        </p:nvSpPr>
        <p:spPr>
          <a:xfrm>
            <a:off x="3124200" y="354379"/>
            <a:ext cx="6442208" cy="276999"/>
          </a:xfrm>
          <a:prstGeom prst="rect">
            <a:avLst/>
          </a:prstGeom>
          <a:noFill/>
        </p:spPr>
        <p:txBody>
          <a:bodyPr wrap="square" rtlCol="0">
            <a:spAutoFit/>
          </a:bodyPr>
          <a:lstStyle/>
          <a:p>
            <a:r>
              <a:rPr lang="en-US" sz="1200" dirty="0">
                <a:latin typeface="Franklin Gothic Medium" panose="020B0603020102020204" pitchFamily="34" charset="0"/>
              </a:rPr>
              <a:t>Source: 5-yr American Community Survey, estimates 2019</a:t>
            </a:r>
          </a:p>
        </p:txBody>
      </p:sp>
      <p:sp>
        <p:nvSpPr>
          <p:cNvPr id="13" name="TextBox 12">
            <a:extLst>
              <a:ext uri="{FF2B5EF4-FFF2-40B4-BE49-F238E27FC236}">
                <a16:creationId xmlns:a16="http://schemas.microsoft.com/office/drawing/2014/main" id="{25D3552C-FA1A-4A6E-ADE5-1106B51689B7}"/>
              </a:ext>
            </a:extLst>
          </p:cNvPr>
          <p:cNvSpPr txBox="1"/>
          <p:nvPr>
            <p:custDataLst>
              <p:tags r:id="rId4"/>
            </p:custDataLst>
          </p:nvPr>
        </p:nvSpPr>
        <p:spPr>
          <a:xfrm>
            <a:off x="3276600" y="6400800"/>
            <a:ext cx="8915400" cy="400110"/>
          </a:xfrm>
          <a:prstGeom prst="rect">
            <a:avLst/>
          </a:prstGeom>
          <a:noFill/>
        </p:spPr>
        <p:txBody>
          <a:bodyPr wrap="square" rtlCol="0">
            <a:spAutoFit/>
          </a:bodyPr>
          <a:lstStyle/>
          <a:p>
            <a:r>
              <a:rPr lang="en-US" sz="1000" dirty="0">
                <a:latin typeface="Franklin Gothic Book" panose="020B0503020102020204" pitchFamily="34" charset="0"/>
              </a:rPr>
              <a:t>Note: The 10 municipalities with the highest percentage of foreign born are displayed</a:t>
            </a:r>
          </a:p>
          <a:p>
            <a:r>
              <a:rPr lang="en-US" sz="1000" dirty="0">
                <a:latin typeface="Franklin Gothic Book" panose="020B0503020102020204" pitchFamily="34" charset="0"/>
              </a:rPr>
              <a:t>Foreign-born refers to those who were not a US citizen at birth</a:t>
            </a:r>
          </a:p>
        </p:txBody>
      </p:sp>
      <p:sp>
        <p:nvSpPr>
          <p:cNvPr id="8" name="TextBox 7">
            <a:extLst>
              <a:ext uri="{FF2B5EF4-FFF2-40B4-BE49-F238E27FC236}">
                <a16:creationId xmlns:a16="http://schemas.microsoft.com/office/drawing/2014/main" id="{E72844FA-7766-425F-9E83-42AEF51020D3}"/>
              </a:ext>
            </a:extLst>
          </p:cNvPr>
          <p:cNvSpPr txBox="1"/>
          <p:nvPr>
            <p:custDataLst>
              <p:tags r:id="rId5"/>
            </p:custDataLst>
          </p:nvPr>
        </p:nvSpPr>
        <p:spPr>
          <a:xfrm>
            <a:off x="314145" y="3305563"/>
            <a:ext cx="2495909" cy="461665"/>
          </a:xfrm>
          <a:prstGeom prst="rect">
            <a:avLst/>
          </a:prstGeom>
          <a:noFill/>
        </p:spPr>
        <p:txBody>
          <a:bodyPr wrap="square" rtlCol="0">
            <a:spAutoFit/>
          </a:bodyPr>
          <a:lstStyle/>
          <a:p>
            <a:pPr algn="ctr"/>
            <a:r>
              <a:rPr lang="en-US" sz="2400" dirty="0">
                <a:solidFill>
                  <a:schemeClr val="bg1"/>
                </a:solidFill>
                <a:latin typeface="Franklin Gothic Demi" panose="020B0703020102020204" pitchFamily="34" charset="0"/>
              </a:rPr>
              <a:t>Nativity</a:t>
            </a:r>
          </a:p>
        </p:txBody>
      </p:sp>
      <p:graphicFrame>
        <p:nvGraphicFramePr>
          <p:cNvPr id="7" name="Chart 6">
            <a:extLst>
              <a:ext uri="{FF2B5EF4-FFF2-40B4-BE49-F238E27FC236}">
                <a16:creationId xmlns:a16="http://schemas.microsoft.com/office/drawing/2014/main" id="{4B288D9C-D3BF-4AC3-9A8A-B58C8EA94EBB}"/>
              </a:ext>
            </a:extLst>
          </p:cNvPr>
          <p:cNvGraphicFramePr/>
          <p:nvPr>
            <p:custDataLst>
              <p:tags r:id="rId6"/>
            </p:custDataLst>
            <p:extLst>
              <p:ext uri="{D42A27DB-BD31-4B8C-83A1-F6EECF244321}">
                <p14:modId xmlns:p14="http://schemas.microsoft.com/office/powerpoint/2010/main" val="483969691"/>
              </p:ext>
            </p:extLst>
          </p:nvPr>
        </p:nvGraphicFramePr>
        <p:xfrm>
          <a:off x="3327400" y="731469"/>
          <a:ext cx="8128000" cy="5418667"/>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159576217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extBox 34">
            <a:extLst>
              <a:ext uri="{FF2B5EF4-FFF2-40B4-BE49-F238E27FC236}">
                <a16:creationId xmlns:a16="http://schemas.microsoft.com/office/drawing/2014/main" id="{637C6209-88EE-456E-B8D9-14ED38F43877}"/>
              </a:ext>
            </a:extLst>
          </p:cNvPr>
          <p:cNvSpPr txBox="1"/>
          <p:nvPr>
            <p:custDataLst>
              <p:tags r:id="rId1"/>
            </p:custDataLst>
          </p:nvPr>
        </p:nvSpPr>
        <p:spPr>
          <a:xfrm>
            <a:off x="0" y="2667000"/>
            <a:ext cx="3124200" cy="646331"/>
          </a:xfrm>
          <a:prstGeom prst="rect">
            <a:avLst/>
          </a:prstGeom>
          <a:noFill/>
        </p:spPr>
        <p:txBody>
          <a:bodyPr wrap="square" rtlCol="0">
            <a:spAutoFit/>
          </a:bodyPr>
          <a:lstStyle/>
          <a:p>
            <a:r>
              <a:rPr lang="en-US" sz="3600" dirty="0">
                <a:solidFill>
                  <a:schemeClr val="bg1"/>
                </a:solidFill>
                <a:latin typeface="Franklin Gothic Demi" panose="020B0703020102020204" pitchFamily="34" charset="0"/>
              </a:rPr>
              <a:t>Demographics</a:t>
            </a:r>
          </a:p>
        </p:txBody>
      </p:sp>
      <p:sp>
        <p:nvSpPr>
          <p:cNvPr id="6" name="TextBox 5">
            <a:extLst>
              <a:ext uri="{FF2B5EF4-FFF2-40B4-BE49-F238E27FC236}">
                <a16:creationId xmlns:a16="http://schemas.microsoft.com/office/drawing/2014/main" id="{F2F1A772-2FD6-4D6F-8AFF-A44BDF56F699}"/>
              </a:ext>
            </a:extLst>
          </p:cNvPr>
          <p:cNvSpPr txBox="1"/>
          <p:nvPr>
            <p:custDataLst>
              <p:tags r:id="rId2"/>
            </p:custDataLst>
          </p:nvPr>
        </p:nvSpPr>
        <p:spPr>
          <a:xfrm>
            <a:off x="3124200" y="0"/>
            <a:ext cx="8229600"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1.8: Population (%) English-only speakers in NJ (by county)</a:t>
            </a:r>
          </a:p>
        </p:txBody>
      </p:sp>
      <p:sp>
        <p:nvSpPr>
          <p:cNvPr id="3" name="TextBox 2">
            <a:extLst>
              <a:ext uri="{FF2B5EF4-FFF2-40B4-BE49-F238E27FC236}">
                <a16:creationId xmlns:a16="http://schemas.microsoft.com/office/drawing/2014/main" id="{23C3F140-43C9-4DB8-91BF-A9DFD2C0E68A}"/>
              </a:ext>
            </a:extLst>
          </p:cNvPr>
          <p:cNvSpPr txBox="1"/>
          <p:nvPr>
            <p:custDataLst>
              <p:tags r:id="rId3"/>
            </p:custDataLst>
          </p:nvPr>
        </p:nvSpPr>
        <p:spPr>
          <a:xfrm>
            <a:off x="3158173" y="354755"/>
            <a:ext cx="6442208" cy="276999"/>
          </a:xfrm>
          <a:prstGeom prst="rect">
            <a:avLst/>
          </a:prstGeom>
          <a:noFill/>
        </p:spPr>
        <p:txBody>
          <a:bodyPr wrap="square" rtlCol="0">
            <a:spAutoFit/>
          </a:bodyPr>
          <a:lstStyle/>
          <a:p>
            <a:r>
              <a:rPr lang="en-US" sz="1200" dirty="0">
                <a:latin typeface="Franklin Gothic Medium" panose="020B0603020102020204" pitchFamily="34" charset="0"/>
              </a:rPr>
              <a:t>Source: 1-yr American Community Survey, estimates 2019 </a:t>
            </a:r>
          </a:p>
        </p:txBody>
      </p:sp>
      <p:sp>
        <p:nvSpPr>
          <p:cNvPr id="12" name="TextBox 11">
            <a:extLst>
              <a:ext uri="{FF2B5EF4-FFF2-40B4-BE49-F238E27FC236}">
                <a16:creationId xmlns:a16="http://schemas.microsoft.com/office/drawing/2014/main" id="{6D9D5BC2-ED80-456F-86F2-D3CC287654B1}"/>
              </a:ext>
            </a:extLst>
          </p:cNvPr>
          <p:cNvSpPr txBox="1"/>
          <p:nvPr>
            <p:custDataLst>
              <p:tags r:id="rId4"/>
            </p:custDataLst>
          </p:nvPr>
        </p:nvSpPr>
        <p:spPr>
          <a:xfrm>
            <a:off x="9600381" y="4514031"/>
            <a:ext cx="2362200" cy="738664"/>
          </a:xfrm>
          <a:prstGeom prst="rect">
            <a:avLst/>
          </a:prstGeom>
          <a:noFill/>
        </p:spPr>
        <p:txBody>
          <a:bodyPr wrap="square" rtlCol="0">
            <a:spAutoFit/>
          </a:bodyPr>
          <a:lstStyle/>
          <a:p>
            <a:pPr>
              <a:defRPr sz="1400" b="0" i="0" u="none" strike="noStrike" kern="1200" spc="0" baseline="0">
                <a:solidFill>
                  <a:prstClr val="black">
                    <a:lumMod val="65000"/>
                    <a:lumOff val="35000"/>
                  </a:prstClr>
                </a:solidFill>
                <a:latin typeface="+mn-lt"/>
                <a:ea typeface="+mn-ea"/>
                <a:cs typeface="+mn-cs"/>
              </a:defRPr>
            </a:pPr>
            <a:r>
              <a:rPr lang="en-US" sz="1400" dirty="0">
                <a:latin typeface="Franklin Gothic Medium" panose="020B0603020102020204" pitchFamily="34" charset="0"/>
              </a:rPr>
              <a:t>1.9: Population (%) English only speakers over time, in county</a:t>
            </a:r>
          </a:p>
        </p:txBody>
      </p:sp>
      <p:sp>
        <p:nvSpPr>
          <p:cNvPr id="13" name="TextBox 12">
            <a:extLst>
              <a:ext uri="{FF2B5EF4-FFF2-40B4-BE49-F238E27FC236}">
                <a16:creationId xmlns:a16="http://schemas.microsoft.com/office/drawing/2014/main" id="{25D3552C-FA1A-4A6E-ADE5-1106B51689B7}"/>
              </a:ext>
            </a:extLst>
          </p:cNvPr>
          <p:cNvSpPr txBox="1"/>
          <p:nvPr>
            <p:custDataLst>
              <p:tags r:id="rId5"/>
            </p:custDataLst>
          </p:nvPr>
        </p:nvSpPr>
        <p:spPr>
          <a:xfrm>
            <a:off x="9615621" y="5152710"/>
            <a:ext cx="2438400" cy="369332"/>
          </a:xfrm>
          <a:prstGeom prst="rect">
            <a:avLst/>
          </a:prstGeom>
          <a:noFill/>
        </p:spPr>
        <p:txBody>
          <a:bodyPr wrap="square" rtlCol="0">
            <a:spAutoFit/>
          </a:bodyPr>
          <a:lstStyle/>
          <a:p>
            <a:r>
              <a:rPr lang="en-US" sz="900" dirty="0">
                <a:latin typeface="Franklin Gothic Medium" panose="020B0603020102020204" pitchFamily="34" charset="0"/>
              </a:rPr>
              <a:t>Source: 1-yr American Community Survey, estimates 2015-19 </a:t>
            </a:r>
          </a:p>
        </p:txBody>
      </p:sp>
      <p:graphicFrame>
        <p:nvGraphicFramePr>
          <p:cNvPr id="10" name="Chart 9">
            <a:extLst>
              <a:ext uri="{FF2B5EF4-FFF2-40B4-BE49-F238E27FC236}">
                <a16:creationId xmlns:a16="http://schemas.microsoft.com/office/drawing/2014/main" id="{C18DCAEB-52FC-495F-BEB6-7C5DD9A89122}"/>
              </a:ext>
            </a:extLst>
          </p:cNvPr>
          <p:cNvGraphicFramePr/>
          <p:nvPr>
            <p:custDataLst>
              <p:tags r:id="rId6"/>
            </p:custDataLst>
            <p:extLst>
              <p:ext uri="{D42A27DB-BD31-4B8C-83A1-F6EECF244321}">
                <p14:modId xmlns:p14="http://schemas.microsoft.com/office/powerpoint/2010/main" val="2765213346"/>
              </p:ext>
            </p:extLst>
          </p:nvPr>
        </p:nvGraphicFramePr>
        <p:xfrm>
          <a:off x="9136485" y="5115007"/>
          <a:ext cx="3352800" cy="1632163"/>
        </p:xfrm>
        <a:graphic>
          <a:graphicData uri="http://schemas.openxmlformats.org/drawingml/2006/chart">
            <c:chart xmlns:c="http://schemas.openxmlformats.org/drawingml/2006/chart" xmlns:r="http://schemas.openxmlformats.org/officeDocument/2006/relationships" r:id="rId11"/>
          </a:graphicData>
        </a:graphic>
      </p:graphicFrame>
      <p:sp>
        <p:nvSpPr>
          <p:cNvPr id="11" name="TextBox 10">
            <a:extLst>
              <a:ext uri="{FF2B5EF4-FFF2-40B4-BE49-F238E27FC236}">
                <a16:creationId xmlns:a16="http://schemas.microsoft.com/office/drawing/2014/main" id="{C927D978-F06E-4D33-BA41-598ECDE33F0C}"/>
              </a:ext>
            </a:extLst>
          </p:cNvPr>
          <p:cNvSpPr txBox="1"/>
          <p:nvPr>
            <p:custDataLst>
              <p:tags r:id="rId7"/>
            </p:custDataLst>
          </p:nvPr>
        </p:nvSpPr>
        <p:spPr>
          <a:xfrm>
            <a:off x="314145" y="3305563"/>
            <a:ext cx="2495909" cy="461665"/>
          </a:xfrm>
          <a:prstGeom prst="rect">
            <a:avLst/>
          </a:prstGeom>
          <a:noFill/>
        </p:spPr>
        <p:txBody>
          <a:bodyPr wrap="square" rtlCol="0">
            <a:spAutoFit/>
          </a:bodyPr>
          <a:lstStyle/>
          <a:p>
            <a:pPr algn="ctr"/>
            <a:r>
              <a:rPr lang="en-US" sz="2400" dirty="0">
                <a:solidFill>
                  <a:schemeClr val="bg1"/>
                </a:solidFill>
                <a:latin typeface="Franklin Gothic Demi" panose="020B0703020102020204" pitchFamily="34" charset="0"/>
              </a:rPr>
              <a:t>Language</a:t>
            </a:r>
          </a:p>
        </p:txBody>
      </p:sp>
      <p:graphicFrame>
        <p:nvGraphicFramePr>
          <p:cNvPr id="7" name="Chart 6">
            <a:extLst>
              <a:ext uri="{FF2B5EF4-FFF2-40B4-BE49-F238E27FC236}">
                <a16:creationId xmlns:a16="http://schemas.microsoft.com/office/drawing/2014/main" id="{E8361A94-828D-40D1-A51F-9244685FE9F8}"/>
              </a:ext>
            </a:extLst>
          </p:cNvPr>
          <p:cNvGraphicFramePr/>
          <p:nvPr>
            <p:custDataLst>
              <p:tags r:id="rId8"/>
            </p:custDataLst>
            <p:extLst>
              <p:ext uri="{D42A27DB-BD31-4B8C-83A1-F6EECF244321}">
                <p14:modId xmlns:p14="http://schemas.microsoft.com/office/powerpoint/2010/main" val="3222288585"/>
              </p:ext>
            </p:extLst>
          </p:nvPr>
        </p:nvGraphicFramePr>
        <p:xfrm>
          <a:off x="3175000" y="610440"/>
          <a:ext cx="8128000" cy="5135982"/>
        </p:xfrm>
        <a:graphic>
          <a:graphicData uri="http://schemas.openxmlformats.org/drawingml/2006/chart">
            <c:chart xmlns:c="http://schemas.openxmlformats.org/drawingml/2006/chart" xmlns:r="http://schemas.openxmlformats.org/officeDocument/2006/relationships" r:id="rId12"/>
          </a:graphicData>
        </a:graphic>
      </p:graphicFrame>
    </p:spTree>
    <p:extLst>
      <p:ext uri="{BB962C8B-B14F-4D97-AF65-F5344CB8AC3E}">
        <p14:creationId xmlns:p14="http://schemas.microsoft.com/office/powerpoint/2010/main" val="414058318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extBox 34">
            <a:extLst>
              <a:ext uri="{FF2B5EF4-FFF2-40B4-BE49-F238E27FC236}">
                <a16:creationId xmlns:a16="http://schemas.microsoft.com/office/drawing/2014/main" id="{637C6209-88EE-456E-B8D9-14ED38F43877}"/>
              </a:ext>
            </a:extLst>
          </p:cNvPr>
          <p:cNvSpPr txBox="1"/>
          <p:nvPr>
            <p:custDataLst>
              <p:tags r:id="rId1"/>
            </p:custDataLst>
          </p:nvPr>
        </p:nvSpPr>
        <p:spPr>
          <a:xfrm>
            <a:off x="0" y="2667000"/>
            <a:ext cx="3124200" cy="646331"/>
          </a:xfrm>
          <a:prstGeom prst="rect">
            <a:avLst/>
          </a:prstGeom>
          <a:noFill/>
        </p:spPr>
        <p:txBody>
          <a:bodyPr wrap="square" rtlCol="0">
            <a:spAutoFit/>
          </a:bodyPr>
          <a:lstStyle/>
          <a:p>
            <a:r>
              <a:rPr lang="en-US" sz="3600" dirty="0">
                <a:solidFill>
                  <a:schemeClr val="bg1"/>
                </a:solidFill>
                <a:latin typeface="Franklin Gothic Demi" panose="020B0703020102020204" pitchFamily="34" charset="0"/>
              </a:rPr>
              <a:t>Demographics</a:t>
            </a:r>
          </a:p>
        </p:txBody>
      </p:sp>
      <p:sp>
        <p:nvSpPr>
          <p:cNvPr id="6" name="TextBox 5">
            <a:extLst>
              <a:ext uri="{FF2B5EF4-FFF2-40B4-BE49-F238E27FC236}">
                <a16:creationId xmlns:a16="http://schemas.microsoft.com/office/drawing/2014/main" id="{F2F1A772-2FD6-4D6F-8AFF-A44BDF56F699}"/>
              </a:ext>
            </a:extLst>
          </p:cNvPr>
          <p:cNvSpPr txBox="1"/>
          <p:nvPr>
            <p:custDataLst>
              <p:tags r:id="rId2"/>
            </p:custDataLst>
          </p:nvPr>
        </p:nvSpPr>
        <p:spPr>
          <a:xfrm>
            <a:off x="3124200" y="0"/>
            <a:ext cx="8229600" cy="400110"/>
          </a:xfrm>
          <a:prstGeom prst="rect">
            <a:avLst/>
          </a:prstGeom>
          <a:noFill/>
        </p:spPr>
        <p:txBody>
          <a:bodyPr wrap="square" rtlCol="0">
            <a:spAutoFit/>
          </a:bodyPr>
          <a:lstStyle/>
          <a:p>
            <a:r>
              <a:rPr lang="en-US" sz="2000" spc="-50" dirty="0">
                <a:latin typeface="Franklin Gothic Medium"/>
              </a:rPr>
              <a:t>1.10: Children (#) under age 18 in NJ (by county)</a:t>
            </a:r>
          </a:p>
        </p:txBody>
      </p:sp>
      <p:sp>
        <p:nvSpPr>
          <p:cNvPr id="3" name="TextBox 2">
            <a:extLst>
              <a:ext uri="{FF2B5EF4-FFF2-40B4-BE49-F238E27FC236}">
                <a16:creationId xmlns:a16="http://schemas.microsoft.com/office/drawing/2014/main" id="{23C3F140-43C9-4DB8-91BF-A9DFD2C0E68A}"/>
              </a:ext>
            </a:extLst>
          </p:cNvPr>
          <p:cNvSpPr txBox="1"/>
          <p:nvPr>
            <p:custDataLst>
              <p:tags r:id="rId3"/>
            </p:custDataLst>
          </p:nvPr>
        </p:nvSpPr>
        <p:spPr>
          <a:xfrm>
            <a:off x="3124200" y="333982"/>
            <a:ext cx="6442208" cy="276999"/>
          </a:xfrm>
          <a:prstGeom prst="rect">
            <a:avLst/>
          </a:prstGeom>
          <a:noFill/>
        </p:spPr>
        <p:txBody>
          <a:bodyPr wrap="square" rtlCol="0">
            <a:spAutoFit/>
          </a:bodyPr>
          <a:lstStyle/>
          <a:p>
            <a:r>
              <a:rPr lang="en-US" sz="1200" dirty="0">
                <a:latin typeface="Franklin Gothic Medium" panose="020B0603020102020204" pitchFamily="34" charset="0"/>
              </a:rPr>
              <a:t>Source: 1-yr American Community Survey, estimates 2019 </a:t>
            </a:r>
          </a:p>
        </p:txBody>
      </p:sp>
      <p:sp>
        <p:nvSpPr>
          <p:cNvPr id="11" name="TextBox 10">
            <a:extLst>
              <a:ext uri="{FF2B5EF4-FFF2-40B4-BE49-F238E27FC236}">
                <a16:creationId xmlns:a16="http://schemas.microsoft.com/office/drawing/2014/main" id="{EA479F0A-A0E6-485C-9C2B-C83B183E4D09}"/>
              </a:ext>
            </a:extLst>
          </p:cNvPr>
          <p:cNvSpPr txBox="1"/>
          <p:nvPr>
            <p:custDataLst>
              <p:tags r:id="rId4"/>
            </p:custDataLst>
          </p:nvPr>
        </p:nvSpPr>
        <p:spPr>
          <a:xfrm>
            <a:off x="314145" y="3305563"/>
            <a:ext cx="2495909" cy="461665"/>
          </a:xfrm>
          <a:prstGeom prst="rect">
            <a:avLst/>
          </a:prstGeom>
          <a:noFill/>
        </p:spPr>
        <p:txBody>
          <a:bodyPr wrap="square" rtlCol="0">
            <a:spAutoFit/>
          </a:bodyPr>
          <a:lstStyle/>
          <a:p>
            <a:pPr algn="ctr"/>
            <a:r>
              <a:rPr lang="en-US" sz="2400" dirty="0">
                <a:solidFill>
                  <a:schemeClr val="bg1"/>
                </a:solidFill>
                <a:latin typeface="Franklin Gothic Demi" panose="020B0703020102020204" pitchFamily="34" charset="0"/>
              </a:rPr>
              <a:t>Children &lt; 18 </a:t>
            </a:r>
          </a:p>
        </p:txBody>
      </p:sp>
      <p:graphicFrame>
        <p:nvGraphicFramePr>
          <p:cNvPr id="5" name="Chart 4">
            <a:extLst>
              <a:ext uri="{FF2B5EF4-FFF2-40B4-BE49-F238E27FC236}">
                <a16:creationId xmlns:a16="http://schemas.microsoft.com/office/drawing/2014/main" id="{23696CFA-9B58-49C1-81FC-5A07C276384E}"/>
              </a:ext>
            </a:extLst>
          </p:cNvPr>
          <p:cNvGraphicFramePr/>
          <p:nvPr>
            <p:custDataLst>
              <p:tags r:id="rId5"/>
            </p:custDataLst>
            <p:extLst>
              <p:ext uri="{D42A27DB-BD31-4B8C-83A1-F6EECF244321}">
                <p14:modId xmlns:p14="http://schemas.microsoft.com/office/powerpoint/2010/main" val="908857906"/>
              </p:ext>
            </p:extLst>
          </p:nvPr>
        </p:nvGraphicFramePr>
        <p:xfrm>
          <a:off x="3208973" y="734092"/>
          <a:ext cx="8668882" cy="5789925"/>
        </p:xfrm>
        <a:graphic>
          <a:graphicData uri="http://schemas.openxmlformats.org/drawingml/2006/chart">
            <c:chart xmlns:c="http://schemas.openxmlformats.org/drawingml/2006/chart" xmlns:r="http://schemas.openxmlformats.org/officeDocument/2006/relationships" r:id="rId12"/>
          </a:graphicData>
        </a:graphic>
      </p:graphicFrame>
      <p:sp>
        <p:nvSpPr>
          <p:cNvPr id="2" name="TextBox 1"/>
          <p:cNvSpPr txBox="1"/>
          <p:nvPr>
            <p:custDataLst>
              <p:tags r:id="rId6"/>
            </p:custDataLst>
          </p:nvPr>
        </p:nvSpPr>
        <p:spPr>
          <a:xfrm>
            <a:off x="3208972" y="6393211"/>
            <a:ext cx="8983027" cy="400110"/>
          </a:xfrm>
          <a:prstGeom prst="rect">
            <a:avLst/>
          </a:prstGeom>
          <a:noFill/>
        </p:spPr>
        <p:txBody>
          <a:bodyPr wrap="square" rtlCol="0">
            <a:spAutoFit/>
          </a:bodyPr>
          <a:lstStyle/>
          <a:p>
            <a:r>
              <a:rPr lang="en-US" sz="1000" dirty="0">
                <a:latin typeface="Franklin Gothic Book" panose="020B0503020102020204" pitchFamily="34" charset="0"/>
              </a:rPr>
              <a:t>Note that county population size has not been accounted for in this indicator. The number of children estimated to be in group settings across the state (6,253 or 0.32% of total youth population) is not included above. </a:t>
            </a:r>
          </a:p>
        </p:txBody>
      </p:sp>
      <p:graphicFrame>
        <p:nvGraphicFramePr>
          <p:cNvPr id="9" name="Chart 8">
            <a:extLst>
              <a:ext uri="{FF2B5EF4-FFF2-40B4-BE49-F238E27FC236}">
                <a16:creationId xmlns:a16="http://schemas.microsoft.com/office/drawing/2014/main" id="{30D83AB6-DF07-4F3F-99D3-75425F78BF3C}"/>
              </a:ext>
            </a:extLst>
          </p:cNvPr>
          <p:cNvGraphicFramePr/>
          <p:nvPr>
            <p:custDataLst>
              <p:tags r:id="rId7"/>
            </p:custDataLst>
            <p:extLst>
              <p:ext uri="{D42A27DB-BD31-4B8C-83A1-F6EECF244321}">
                <p14:modId xmlns:p14="http://schemas.microsoft.com/office/powerpoint/2010/main" val="208968394"/>
              </p:ext>
            </p:extLst>
          </p:nvPr>
        </p:nvGraphicFramePr>
        <p:xfrm>
          <a:off x="8754427" y="4261104"/>
          <a:ext cx="3123428" cy="2159843"/>
        </p:xfrm>
        <a:graphic>
          <a:graphicData uri="http://schemas.openxmlformats.org/drawingml/2006/chart">
            <c:chart xmlns:c="http://schemas.openxmlformats.org/drawingml/2006/chart" xmlns:r="http://schemas.openxmlformats.org/officeDocument/2006/relationships" r:id="rId13"/>
          </a:graphicData>
        </a:graphic>
      </p:graphicFrame>
      <p:sp>
        <p:nvSpPr>
          <p:cNvPr id="10" name="TextBox 9">
            <a:extLst>
              <a:ext uri="{FF2B5EF4-FFF2-40B4-BE49-F238E27FC236}">
                <a16:creationId xmlns:a16="http://schemas.microsoft.com/office/drawing/2014/main" id="{20D89510-F281-4702-B2C2-1FC6A92D9DC9}"/>
              </a:ext>
            </a:extLst>
          </p:cNvPr>
          <p:cNvSpPr txBox="1"/>
          <p:nvPr>
            <p:custDataLst>
              <p:tags r:id="rId8"/>
            </p:custDataLst>
          </p:nvPr>
        </p:nvSpPr>
        <p:spPr>
          <a:xfrm>
            <a:off x="8762999" y="3663981"/>
            <a:ext cx="3352801" cy="307777"/>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dirty="0"/>
              <a:t>1.11: Children (%) per age category, in county</a:t>
            </a:r>
          </a:p>
        </p:txBody>
      </p:sp>
      <p:sp>
        <p:nvSpPr>
          <p:cNvPr id="12" name="TextBox 11">
            <a:extLst>
              <a:ext uri="{FF2B5EF4-FFF2-40B4-BE49-F238E27FC236}">
                <a16:creationId xmlns:a16="http://schemas.microsoft.com/office/drawing/2014/main" id="{FA600F96-B4BF-44FD-9917-82FF815E2CA1}"/>
              </a:ext>
            </a:extLst>
          </p:cNvPr>
          <p:cNvSpPr txBox="1"/>
          <p:nvPr>
            <p:custDataLst>
              <p:tags r:id="rId9"/>
            </p:custDataLst>
          </p:nvPr>
        </p:nvSpPr>
        <p:spPr>
          <a:xfrm>
            <a:off x="8839200" y="3940981"/>
            <a:ext cx="3200400" cy="230832"/>
          </a:xfrm>
          <a:prstGeom prst="rect">
            <a:avLst/>
          </a:prstGeom>
          <a:noFill/>
        </p:spPr>
        <p:txBody>
          <a:bodyPr wrap="square" rtlCol="0">
            <a:spAutoFit/>
          </a:bodyPr>
          <a:lstStyle/>
          <a:p>
            <a:r>
              <a:rPr lang="en-US" sz="900" dirty="0">
                <a:latin typeface="Franklin Gothic Medium" panose="020B0603020102020204" pitchFamily="34" charset="0"/>
              </a:rPr>
              <a:t>Source: 1-yr American Community Survey, estimates 2019 </a:t>
            </a:r>
          </a:p>
        </p:txBody>
      </p:sp>
    </p:spTree>
    <p:extLst>
      <p:ext uri="{BB962C8B-B14F-4D97-AF65-F5344CB8AC3E}">
        <p14:creationId xmlns:p14="http://schemas.microsoft.com/office/powerpoint/2010/main" val="304126594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5" name="TextBox 34">
            <a:extLst>
              <a:ext uri="{FF2B5EF4-FFF2-40B4-BE49-F238E27FC236}">
                <a16:creationId xmlns:a16="http://schemas.microsoft.com/office/drawing/2014/main" id="{637C6209-88EE-456E-B8D9-14ED38F43877}"/>
              </a:ext>
            </a:extLst>
          </p:cNvPr>
          <p:cNvSpPr txBox="1"/>
          <p:nvPr>
            <p:custDataLst>
              <p:tags r:id="rId1"/>
            </p:custDataLst>
          </p:nvPr>
        </p:nvSpPr>
        <p:spPr>
          <a:xfrm>
            <a:off x="0" y="2667000"/>
            <a:ext cx="3124200" cy="646331"/>
          </a:xfrm>
          <a:prstGeom prst="rect">
            <a:avLst/>
          </a:prstGeom>
          <a:noFill/>
        </p:spPr>
        <p:txBody>
          <a:bodyPr wrap="square" rtlCol="0">
            <a:spAutoFit/>
          </a:bodyPr>
          <a:lstStyle/>
          <a:p>
            <a:r>
              <a:rPr lang="en-US" sz="3600" dirty="0">
                <a:solidFill>
                  <a:schemeClr val="bg1"/>
                </a:solidFill>
                <a:latin typeface="Franklin Gothic Demi" panose="020B0703020102020204" pitchFamily="34" charset="0"/>
              </a:rPr>
              <a:t>Demographics</a:t>
            </a:r>
          </a:p>
        </p:txBody>
      </p:sp>
      <p:sp>
        <p:nvSpPr>
          <p:cNvPr id="6" name="TextBox 5">
            <a:extLst>
              <a:ext uri="{FF2B5EF4-FFF2-40B4-BE49-F238E27FC236}">
                <a16:creationId xmlns:a16="http://schemas.microsoft.com/office/drawing/2014/main" id="{F2F1A772-2FD6-4D6F-8AFF-A44BDF56F699}"/>
              </a:ext>
            </a:extLst>
          </p:cNvPr>
          <p:cNvSpPr txBox="1"/>
          <p:nvPr>
            <p:custDataLst>
              <p:tags r:id="rId2"/>
            </p:custDataLst>
          </p:nvPr>
        </p:nvSpPr>
        <p:spPr>
          <a:xfrm>
            <a:off x="3124200" y="-5138"/>
            <a:ext cx="8229600"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1.12: Total children (#)  by municipality</a:t>
            </a:r>
          </a:p>
        </p:txBody>
      </p:sp>
      <p:sp>
        <p:nvSpPr>
          <p:cNvPr id="3" name="TextBox 2">
            <a:extLst>
              <a:ext uri="{FF2B5EF4-FFF2-40B4-BE49-F238E27FC236}">
                <a16:creationId xmlns:a16="http://schemas.microsoft.com/office/drawing/2014/main" id="{23C3F140-43C9-4DB8-91BF-A9DFD2C0E68A}"/>
              </a:ext>
            </a:extLst>
          </p:cNvPr>
          <p:cNvSpPr txBox="1"/>
          <p:nvPr>
            <p:custDataLst>
              <p:tags r:id="rId3"/>
            </p:custDataLst>
          </p:nvPr>
        </p:nvSpPr>
        <p:spPr>
          <a:xfrm>
            <a:off x="3124200" y="333982"/>
            <a:ext cx="6442208" cy="276999"/>
          </a:xfrm>
          <a:prstGeom prst="rect">
            <a:avLst/>
          </a:prstGeom>
          <a:noFill/>
        </p:spPr>
        <p:txBody>
          <a:bodyPr wrap="square" rtlCol="0">
            <a:spAutoFit/>
          </a:bodyPr>
          <a:lstStyle/>
          <a:p>
            <a:r>
              <a:rPr lang="en-US" sz="1200" dirty="0">
                <a:latin typeface="Franklin Gothic Medium" panose="020B0603020102020204" pitchFamily="34" charset="0"/>
              </a:rPr>
              <a:t>Source: 5-yr American Community Survey, estimates 2019</a:t>
            </a:r>
          </a:p>
        </p:txBody>
      </p:sp>
      <p:sp>
        <p:nvSpPr>
          <p:cNvPr id="8" name="TextBox 7">
            <a:extLst>
              <a:ext uri="{FF2B5EF4-FFF2-40B4-BE49-F238E27FC236}">
                <a16:creationId xmlns:a16="http://schemas.microsoft.com/office/drawing/2014/main" id="{D11CC28B-09EB-48A0-B16E-F0CE4C68F8F5}"/>
              </a:ext>
            </a:extLst>
          </p:cNvPr>
          <p:cNvSpPr txBox="1"/>
          <p:nvPr>
            <p:custDataLst>
              <p:tags r:id="rId4"/>
            </p:custDataLst>
          </p:nvPr>
        </p:nvSpPr>
        <p:spPr>
          <a:xfrm>
            <a:off x="3124200" y="6400800"/>
            <a:ext cx="9067800" cy="457200"/>
          </a:xfrm>
          <a:prstGeom prst="rect">
            <a:avLst/>
          </a:prstGeom>
          <a:noFill/>
        </p:spPr>
        <p:txBody>
          <a:bodyPr wrap="square" rtlCol="0" anchor="ctr" anchorCtr="0">
            <a:noAutofit/>
          </a:bodyPr>
          <a:lstStyle/>
          <a:p>
            <a:pPr algn="just"/>
            <a:r>
              <a:rPr lang="en-US" sz="1000" dirty="0">
                <a:latin typeface="Franklin Gothic Book" panose="020B0503020102020204" pitchFamily="34" charset="0"/>
              </a:rPr>
              <a:t>Note: Data shown are limited to the municipalities with available data or the 20 municipalities with the highest number of children aged &lt;18. . The number of children estimated to be in group settings across the state (6,253 or 0.32% of total youth population) is not included above. </a:t>
            </a:r>
          </a:p>
        </p:txBody>
      </p:sp>
      <p:sp>
        <p:nvSpPr>
          <p:cNvPr id="12" name="TextBox 11">
            <a:extLst>
              <a:ext uri="{FF2B5EF4-FFF2-40B4-BE49-F238E27FC236}">
                <a16:creationId xmlns:a16="http://schemas.microsoft.com/office/drawing/2014/main" id="{D87FF5FE-4FD5-45B3-90E1-56233F98AE0B}"/>
              </a:ext>
            </a:extLst>
          </p:cNvPr>
          <p:cNvSpPr txBox="1"/>
          <p:nvPr>
            <p:custDataLst>
              <p:tags r:id="rId5"/>
            </p:custDataLst>
          </p:nvPr>
        </p:nvSpPr>
        <p:spPr>
          <a:xfrm>
            <a:off x="314145" y="3305563"/>
            <a:ext cx="2495909" cy="461665"/>
          </a:xfrm>
          <a:prstGeom prst="rect">
            <a:avLst/>
          </a:prstGeom>
          <a:noFill/>
        </p:spPr>
        <p:txBody>
          <a:bodyPr wrap="square" rtlCol="0">
            <a:spAutoFit/>
          </a:bodyPr>
          <a:lstStyle/>
          <a:p>
            <a:pPr algn="ctr"/>
            <a:r>
              <a:rPr lang="en-US" sz="2400" dirty="0">
                <a:solidFill>
                  <a:schemeClr val="bg1"/>
                </a:solidFill>
                <a:latin typeface="Franklin Gothic Demi" panose="020B0703020102020204" pitchFamily="34" charset="0"/>
              </a:rPr>
              <a:t>Children &lt; 18 </a:t>
            </a:r>
          </a:p>
        </p:txBody>
      </p:sp>
      <p:graphicFrame>
        <p:nvGraphicFramePr>
          <p:cNvPr id="5" name="Chart 4">
            <a:extLst>
              <a:ext uri="{FF2B5EF4-FFF2-40B4-BE49-F238E27FC236}">
                <a16:creationId xmlns:a16="http://schemas.microsoft.com/office/drawing/2014/main" id="{80A8053F-0BCD-42C8-93C1-CD035916B3DC}"/>
              </a:ext>
            </a:extLst>
          </p:cNvPr>
          <p:cNvGraphicFramePr/>
          <p:nvPr>
            <p:custDataLst>
              <p:tags r:id="rId6"/>
            </p:custDataLst>
            <p:extLst>
              <p:ext uri="{D42A27DB-BD31-4B8C-83A1-F6EECF244321}">
                <p14:modId xmlns:p14="http://schemas.microsoft.com/office/powerpoint/2010/main" val="3017435024"/>
              </p:ext>
            </p:extLst>
          </p:nvPr>
        </p:nvGraphicFramePr>
        <p:xfrm>
          <a:off x="3487189" y="610982"/>
          <a:ext cx="8128000" cy="5183032"/>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82949839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0D89510-F281-4702-B2C2-1FC6A92D9DC9}"/>
              </a:ext>
            </a:extLst>
          </p:cNvPr>
          <p:cNvSpPr txBox="1"/>
          <p:nvPr>
            <p:custDataLst>
              <p:tags r:id="rId1"/>
            </p:custDataLst>
          </p:nvPr>
        </p:nvSpPr>
        <p:spPr>
          <a:xfrm>
            <a:off x="9377737" y="4083977"/>
            <a:ext cx="2756270" cy="52322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dirty="0"/>
              <a:t>1.14: Children (%) in single-parent households, over time, in county</a:t>
            </a:r>
          </a:p>
        </p:txBody>
      </p:sp>
      <p:sp>
        <p:nvSpPr>
          <p:cNvPr id="3" name="TextBox 2">
            <a:extLst>
              <a:ext uri="{FF2B5EF4-FFF2-40B4-BE49-F238E27FC236}">
                <a16:creationId xmlns:a16="http://schemas.microsoft.com/office/drawing/2014/main" id="{FA600F96-B4BF-44FD-9917-82FF815E2CA1}"/>
              </a:ext>
            </a:extLst>
          </p:cNvPr>
          <p:cNvSpPr txBox="1"/>
          <p:nvPr>
            <p:custDataLst>
              <p:tags r:id="rId2"/>
            </p:custDataLst>
          </p:nvPr>
        </p:nvSpPr>
        <p:spPr>
          <a:xfrm>
            <a:off x="9377737" y="4561032"/>
            <a:ext cx="2673850" cy="369332"/>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dirty="0"/>
              <a:t>Source: County Health Rankings and Roadmaps, Children in Single-parent households, 2017-2021</a:t>
            </a:r>
            <a:endParaRPr lang="en-US" sz="800" dirty="0"/>
          </a:p>
        </p:txBody>
      </p:sp>
      <p:graphicFrame>
        <p:nvGraphicFramePr>
          <p:cNvPr id="4" name="Chart 3">
            <a:extLst>
              <a:ext uri="{FF2B5EF4-FFF2-40B4-BE49-F238E27FC236}">
                <a16:creationId xmlns:a16="http://schemas.microsoft.com/office/drawing/2014/main" id="{94F4506F-17AD-425C-84E3-2A1935DBDD51}"/>
              </a:ext>
            </a:extLst>
          </p:cNvPr>
          <p:cNvGraphicFramePr/>
          <p:nvPr>
            <p:custDataLst>
              <p:tags r:id="rId3"/>
            </p:custDataLst>
            <p:extLst>
              <p:ext uri="{D42A27DB-BD31-4B8C-83A1-F6EECF244321}">
                <p14:modId xmlns:p14="http://schemas.microsoft.com/office/powerpoint/2010/main" val="1503181301"/>
              </p:ext>
            </p:extLst>
          </p:nvPr>
        </p:nvGraphicFramePr>
        <p:xfrm>
          <a:off x="9257150" y="4885946"/>
          <a:ext cx="2688404" cy="1973802"/>
        </p:xfrm>
        <a:graphic>
          <a:graphicData uri="http://schemas.openxmlformats.org/drawingml/2006/chart">
            <c:chart xmlns:c="http://schemas.openxmlformats.org/drawingml/2006/chart" xmlns:r="http://schemas.openxmlformats.org/officeDocument/2006/relationships" r:id="rId11"/>
          </a:graphicData>
        </a:graphic>
      </p:graphicFrame>
      <p:graphicFrame>
        <p:nvGraphicFramePr>
          <p:cNvPr id="5" name="Chart 4">
            <a:extLst>
              <a:ext uri="{FF2B5EF4-FFF2-40B4-BE49-F238E27FC236}">
                <a16:creationId xmlns:a16="http://schemas.microsoft.com/office/drawing/2014/main" id="{969C220A-261C-4CE0-99C9-6E9FA736C751}"/>
              </a:ext>
            </a:extLst>
          </p:cNvPr>
          <p:cNvGraphicFramePr/>
          <p:nvPr>
            <p:custDataLst>
              <p:tags r:id="rId4"/>
            </p:custDataLst>
            <p:extLst>
              <p:ext uri="{D42A27DB-BD31-4B8C-83A1-F6EECF244321}">
                <p14:modId xmlns:p14="http://schemas.microsoft.com/office/powerpoint/2010/main" val="4154923558"/>
              </p:ext>
            </p:extLst>
          </p:nvPr>
        </p:nvGraphicFramePr>
        <p:xfrm>
          <a:off x="3478078" y="581799"/>
          <a:ext cx="7844043" cy="6276201"/>
        </p:xfrm>
        <a:graphic>
          <a:graphicData uri="http://schemas.openxmlformats.org/drawingml/2006/chart">
            <c:chart xmlns:c="http://schemas.openxmlformats.org/drawingml/2006/chart" xmlns:r="http://schemas.openxmlformats.org/officeDocument/2006/relationships" r:id="rId12"/>
          </a:graphicData>
        </a:graphic>
      </p:graphicFrame>
      <p:sp>
        <p:nvSpPr>
          <p:cNvPr id="6" name="TextBox 5">
            <a:extLst>
              <a:ext uri="{FF2B5EF4-FFF2-40B4-BE49-F238E27FC236}">
                <a16:creationId xmlns:a16="http://schemas.microsoft.com/office/drawing/2014/main" id="{20D89510-F281-4702-B2C2-1FC6A92D9DC9}"/>
              </a:ext>
            </a:extLst>
          </p:cNvPr>
          <p:cNvSpPr txBox="1"/>
          <p:nvPr>
            <p:custDataLst>
              <p:tags r:id="rId5"/>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1.13: Children (%) in single-parent households (by county)</a:t>
            </a:r>
          </a:p>
        </p:txBody>
      </p:sp>
      <p:sp>
        <p:nvSpPr>
          <p:cNvPr id="7" name="TextBox 6">
            <a:extLst>
              <a:ext uri="{FF2B5EF4-FFF2-40B4-BE49-F238E27FC236}">
                <a16:creationId xmlns:a16="http://schemas.microsoft.com/office/drawing/2014/main" id="{FA600F96-B4BF-44FD-9917-82FF815E2CA1}"/>
              </a:ext>
            </a:extLst>
          </p:cNvPr>
          <p:cNvSpPr txBox="1"/>
          <p:nvPr>
            <p:custDataLst>
              <p:tags r:id="rId6"/>
            </p:custDataLst>
          </p:nvPr>
        </p:nvSpPr>
        <p:spPr>
          <a:xfrm>
            <a:off x="3124200" y="304800"/>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a:t>Source: County Health Rankings and Roadmaps, Children in Single-parent households, 2021 </a:t>
            </a:r>
            <a:endParaRPr lang="en-US" sz="1100" dirty="0"/>
          </a:p>
        </p:txBody>
      </p:sp>
      <p:sp>
        <p:nvSpPr>
          <p:cNvPr id="8" name="TextBox 7">
            <a:extLst>
              <a:ext uri="{FF2B5EF4-FFF2-40B4-BE49-F238E27FC236}">
                <a16:creationId xmlns:a16="http://schemas.microsoft.com/office/drawing/2014/main" id="{E5A1D6BD-6CA3-4B87-AC23-7CE1B211B478}"/>
              </a:ext>
            </a:extLst>
          </p:cNvPr>
          <p:cNvSpPr txBox="1"/>
          <p:nvPr>
            <p:custDataLst>
              <p:tags r:id="rId7"/>
            </p:custDataLst>
          </p:nvPr>
        </p:nvSpPr>
        <p:spPr>
          <a:xfrm>
            <a:off x="0" y="2667000"/>
            <a:ext cx="3124200" cy="646331"/>
          </a:xfrm>
          <a:prstGeom prst="rect">
            <a:avLst/>
          </a:prstGeom>
          <a:noFill/>
        </p:spPr>
        <p:txBody>
          <a:bodyPr wrap="square" rtlCol="0">
            <a:spAutoFit/>
          </a:bodyPr>
          <a:lstStyle/>
          <a:p>
            <a:pPr algn="ctr"/>
            <a:r>
              <a:rPr lang="en-US" sz="3600" dirty="0">
                <a:solidFill>
                  <a:schemeClr val="bg1"/>
                </a:solidFill>
                <a:latin typeface="Franklin Gothic Demi" panose="020B0703020102020204" pitchFamily="34" charset="0"/>
              </a:rPr>
              <a:t>Demographics</a:t>
            </a:r>
          </a:p>
        </p:txBody>
      </p:sp>
      <p:sp>
        <p:nvSpPr>
          <p:cNvPr id="9" name="TextBox 8">
            <a:extLst>
              <a:ext uri="{FF2B5EF4-FFF2-40B4-BE49-F238E27FC236}">
                <a16:creationId xmlns:a16="http://schemas.microsoft.com/office/drawing/2014/main" id="{D87FF5FE-4FD5-45B3-90E1-56233F98AE0B}"/>
              </a:ext>
            </a:extLst>
          </p:cNvPr>
          <p:cNvSpPr txBox="1"/>
          <p:nvPr>
            <p:custDataLst>
              <p:tags r:id="rId8"/>
            </p:custDataLst>
          </p:nvPr>
        </p:nvSpPr>
        <p:spPr>
          <a:xfrm>
            <a:off x="314145" y="3305563"/>
            <a:ext cx="2495909" cy="461665"/>
          </a:xfrm>
          <a:prstGeom prst="rect">
            <a:avLst/>
          </a:prstGeom>
          <a:noFill/>
        </p:spPr>
        <p:txBody>
          <a:bodyPr wrap="square" rtlCol="0">
            <a:spAutoFit/>
          </a:bodyPr>
          <a:lstStyle/>
          <a:p>
            <a:pPr algn="ctr"/>
            <a:r>
              <a:rPr lang="en-US" sz="2400" dirty="0">
                <a:solidFill>
                  <a:schemeClr val="bg1"/>
                </a:solidFill>
                <a:latin typeface="Franklin Gothic Demi" panose="020B0703020102020204" pitchFamily="34" charset="0"/>
              </a:rPr>
              <a:t>Children &lt; 18 </a:t>
            </a:r>
          </a:p>
        </p:txBody>
      </p:sp>
    </p:spTree>
    <p:extLst>
      <p:ext uri="{BB962C8B-B14F-4D97-AF65-F5344CB8AC3E}">
        <p14:creationId xmlns:p14="http://schemas.microsoft.com/office/powerpoint/2010/main" val="271564954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Map of New Jersey highlighting Sussex County">
            <a:extLst>
              <a:ext uri="{FF2B5EF4-FFF2-40B4-BE49-F238E27FC236}">
                <a16:creationId xmlns:a16="http://schemas.microsoft.com/office/drawing/2014/main" id="{5C7ED252-72FB-4E0E-A3F7-BFB25A3D678F}"/>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8600" y="152400"/>
            <a:ext cx="2493995" cy="472339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5A5745F2-655D-44A0-813F-053AF36F439F}"/>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478697" y="173969"/>
            <a:ext cx="6494429" cy="6140729"/>
          </a:xfrm>
          <a:prstGeom prst="rect">
            <a:avLst/>
          </a:prstGeom>
        </p:spPr>
      </p:pic>
    </p:spTree>
    <p:extLst>
      <p:ext uri="{BB962C8B-B14F-4D97-AF65-F5344CB8AC3E}">
        <p14:creationId xmlns:p14="http://schemas.microsoft.com/office/powerpoint/2010/main" val="362840814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78398934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3C6B64-C1D0-4D7F-9C20-420176EC5D9D}"/>
              </a:ext>
            </a:extLst>
          </p:cNvPr>
          <p:cNvSpPr txBox="1">
            <a:spLocks/>
          </p:cNvSpPr>
          <p:nvPr>
            <p:custDataLst>
              <p:tags r:id="rId1"/>
            </p:custDataLst>
          </p:nvPr>
        </p:nvSpPr>
        <p:spPr>
          <a:xfrm>
            <a:off x="23648" y="2944807"/>
            <a:ext cx="3124200" cy="917319"/>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dirty="0">
                <a:solidFill>
                  <a:schemeClr val="bg1"/>
                </a:solidFill>
                <a:latin typeface="Franklin Gothic Demi" panose="020B0703020102020204" pitchFamily="34" charset="0"/>
              </a:rPr>
              <a:t>Economics</a:t>
            </a:r>
          </a:p>
        </p:txBody>
      </p:sp>
      <p:sp>
        <p:nvSpPr>
          <p:cNvPr id="3" name="TextBox 2">
            <a:extLst>
              <a:ext uri="{FF2B5EF4-FFF2-40B4-BE49-F238E27FC236}">
                <a16:creationId xmlns:a16="http://schemas.microsoft.com/office/drawing/2014/main" id="{78767D51-245A-4A68-B2AB-5C16354BFBAC}"/>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2.1: Monthly cost of living budget ($), in county</a:t>
            </a:r>
          </a:p>
        </p:txBody>
      </p:sp>
      <p:sp>
        <p:nvSpPr>
          <p:cNvPr id="4" name="TextBox 3">
            <a:extLst>
              <a:ext uri="{FF2B5EF4-FFF2-40B4-BE49-F238E27FC236}">
                <a16:creationId xmlns:a16="http://schemas.microsoft.com/office/drawing/2014/main" id="{4A0F956A-D376-402D-A72E-EB05CF05E727}"/>
              </a:ext>
            </a:extLst>
          </p:cNvPr>
          <p:cNvSpPr txBox="1"/>
          <p:nvPr>
            <p:custDataLst>
              <p:tags r:id="rId3"/>
            </p:custDataLst>
          </p:nvPr>
        </p:nvSpPr>
        <p:spPr>
          <a:xfrm>
            <a:off x="3124200" y="304800"/>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a:t>Source: Economic Policy Institute, 2018</a:t>
            </a:r>
          </a:p>
        </p:txBody>
      </p:sp>
      <p:sp>
        <p:nvSpPr>
          <p:cNvPr id="5" name="TextBox 4">
            <a:extLst>
              <a:ext uri="{FF2B5EF4-FFF2-40B4-BE49-F238E27FC236}">
                <a16:creationId xmlns:a16="http://schemas.microsoft.com/office/drawing/2014/main" id="{E55353FD-25E9-47CD-9D90-F5049F121EA9}"/>
              </a:ext>
            </a:extLst>
          </p:cNvPr>
          <p:cNvSpPr txBox="1"/>
          <p:nvPr>
            <p:custDataLst>
              <p:tags r:id="rId4"/>
            </p:custDataLst>
          </p:nvPr>
        </p:nvSpPr>
        <p:spPr>
          <a:xfrm>
            <a:off x="3562725" y="1197114"/>
            <a:ext cx="7867275" cy="707886"/>
          </a:xfrm>
          <a:prstGeom prst="rect">
            <a:avLst/>
          </a:prstGeom>
          <a:noFill/>
        </p:spPr>
        <p:txBody>
          <a:bodyPr wrap="square" rtlCol="0">
            <a:spAutoFit/>
          </a:bodyPr>
          <a:lstStyle/>
          <a:p>
            <a:pPr algn="ctr">
              <a:defRPr sz="1400" b="0" i="0" u="none" strike="noStrike" kern="1200" spc="0" baseline="0">
                <a:solidFill>
                  <a:prstClr val="black"/>
                </a:solidFill>
                <a:latin typeface="Franklin Gothic Medium" panose="020B0603020102020204" pitchFamily="34" charset="0"/>
                <a:ea typeface="+mn-ea"/>
                <a:cs typeface="+mn-cs"/>
              </a:defRPr>
            </a:pPr>
            <a:r>
              <a:rPr lang="en-US" sz="2000" dirty="0">
                <a:latin typeface="Franklin Gothic Medium"/>
                <a:cs typeface="Calibri"/>
              </a:rPr>
              <a:t>The Economic Policy Institute divides the family cost of living budget into these seven components</a:t>
            </a:r>
            <a:endParaRPr lang="en-US" sz="2000" dirty="0"/>
          </a:p>
        </p:txBody>
      </p:sp>
      <p:sp>
        <p:nvSpPr>
          <p:cNvPr id="6" name="TextBox 5">
            <a:extLst>
              <a:ext uri="{FF2B5EF4-FFF2-40B4-BE49-F238E27FC236}">
                <a16:creationId xmlns:a16="http://schemas.microsoft.com/office/drawing/2014/main" id="{BAA5C187-1944-4103-8369-D7EBDC90705C}"/>
              </a:ext>
            </a:extLst>
          </p:cNvPr>
          <p:cNvSpPr txBox="1"/>
          <p:nvPr>
            <p:custDataLst>
              <p:tags r:id="rId5"/>
            </p:custDataLst>
          </p:nvPr>
        </p:nvSpPr>
        <p:spPr>
          <a:xfrm>
            <a:off x="3124200" y="6225134"/>
            <a:ext cx="9067800" cy="632866"/>
          </a:xfrm>
          <a:prstGeom prst="rect">
            <a:avLst/>
          </a:prstGeom>
          <a:noFill/>
        </p:spPr>
        <p:txBody>
          <a:bodyPr wrap="square" rtlCol="0" anchor="ctr" anchorCtr="0">
            <a:noAutofit/>
          </a:bodyPr>
          <a:lstStyle/>
          <a:p>
            <a:pPr algn="just"/>
            <a:r>
              <a:rPr lang="en-US" sz="1000" dirty="0">
                <a:latin typeface="Franklin Gothic Book" panose="020B0503020102020204" pitchFamily="34" charset="0"/>
              </a:rPr>
              <a:t>March 2018 estimate (in 2017 dollars) for a two parent, two child family to attain a “modest yet adequate standard of living”. Estimates include costs associated with 7 components: housing, food, childcare, transportation, health care, “other necessities” and taxes.</a:t>
            </a:r>
          </a:p>
        </p:txBody>
      </p:sp>
      <p:graphicFrame>
        <p:nvGraphicFramePr>
          <p:cNvPr id="9" name="Chart 8">
            <a:extLst>
              <a:ext uri="{FF2B5EF4-FFF2-40B4-BE49-F238E27FC236}">
                <a16:creationId xmlns:a16="http://schemas.microsoft.com/office/drawing/2014/main" id="{341D5D88-5EF1-4FD0-A0E2-7387675ACA71}"/>
              </a:ext>
            </a:extLst>
          </p:cNvPr>
          <p:cNvGraphicFramePr/>
          <p:nvPr>
            <p:custDataLst>
              <p:tags r:id="rId6"/>
            </p:custDataLst>
            <p:extLst>
              <p:ext uri="{D42A27DB-BD31-4B8C-83A1-F6EECF244321}">
                <p14:modId xmlns:p14="http://schemas.microsoft.com/office/powerpoint/2010/main" val="3939204580"/>
              </p:ext>
            </p:extLst>
          </p:nvPr>
        </p:nvGraphicFramePr>
        <p:xfrm>
          <a:off x="4572000" y="1752600"/>
          <a:ext cx="6324600" cy="4385733"/>
        </p:xfrm>
        <a:graphic>
          <a:graphicData uri="http://schemas.openxmlformats.org/drawingml/2006/chart">
            <c:chart xmlns:c="http://schemas.openxmlformats.org/drawingml/2006/chart" xmlns:r="http://schemas.openxmlformats.org/officeDocument/2006/relationships" r:id="rId10"/>
          </a:graphicData>
        </a:graphic>
      </p:graphicFrame>
      <p:sp>
        <p:nvSpPr>
          <p:cNvPr id="10" name="Title 1">
            <a:extLst>
              <a:ext uri="{FF2B5EF4-FFF2-40B4-BE49-F238E27FC236}">
                <a16:creationId xmlns:a16="http://schemas.microsoft.com/office/drawing/2014/main" id="{983C6B64-C1D0-4D7F-9C20-420176EC5D9D}"/>
              </a:ext>
            </a:extLst>
          </p:cNvPr>
          <p:cNvSpPr txBox="1">
            <a:spLocks/>
          </p:cNvSpPr>
          <p:nvPr>
            <p:custDataLst>
              <p:tags r:id="rId7"/>
            </p:custDataLst>
          </p:nvPr>
        </p:nvSpPr>
        <p:spPr>
          <a:xfrm>
            <a:off x="26276" y="3486806"/>
            <a:ext cx="3124200" cy="917319"/>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2400" spc="-200" dirty="0">
                <a:solidFill>
                  <a:schemeClr val="bg1"/>
                </a:solidFill>
                <a:latin typeface="Franklin Gothic Demi" panose="020B0703020102020204" pitchFamily="34" charset="0"/>
              </a:rPr>
              <a:t>Cost of Living</a:t>
            </a:r>
          </a:p>
        </p:txBody>
      </p:sp>
    </p:spTree>
    <p:extLst>
      <p:ext uri="{BB962C8B-B14F-4D97-AF65-F5344CB8AC3E}">
        <p14:creationId xmlns:p14="http://schemas.microsoft.com/office/powerpoint/2010/main" val="405811480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8767D51-245A-4A68-B2AB-5C16354BFBAC}"/>
              </a:ext>
            </a:extLst>
          </p:cNvPr>
          <p:cNvSpPr txBox="1"/>
          <p:nvPr>
            <p:custDataLst>
              <p:tags r:id="rId1"/>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2.2: Annual cost of living estimates ($) in NJ (by county)</a:t>
            </a:r>
          </a:p>
        </p:txBody>
      </p:sp>
      <p:sp>
        <p:nvSpPr>
          <p:cNvPr id="4" name="TextBox 3">
            <a:extLst>
              <a:ext uri="{FF2B5EF4-FFF2-40B4-BE49-F238E27FC236}">
                <a16:creationId xmlns:a16="http://schemas.microsoft.com/office/drawing/2014/main" id="{4A0F956A-D376-402D-A72E-EB05CF05E727}"/>
              </a:ext>
            </a:extLst>
          </p:cNvPr>
          <p:cNvSpPr txBox="1"/>
          <p:nvPr>
            <p:custDataLst>
              <p:tags r:id="rId2"/>
            </p:custDataLst>
          </p:nvPr>
        </p:nvSpPr>
        <p:spPr>
          <a:xfrm>
            <a:off x="3124200" y="304800"/>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a:t>Source: Economic Policy Institute, 2018</a:t>
            </a:r>
          </a:p>
        </p:txBody>
      </p:sp>
      <p:sp>
        <p:nvSpPr>
          <p:cNvPr id="6" name="TextBox 5">
            <a:extLst>
              <a:ext uri="{FF2B5EF4-FFF2-40B4-BE49-F238E27FC236}">
                <a16:creationId xmlns:a16="http://schemas.microsoft.com/office/drawing/2014/main" id="{BAA5C187-1944-4103-8369-D7EBDC90705C}"/>
              </a:ext>
            </a:extLst>
          </p:cNvPr>
          <p:cNvSpPr txBox="1"/>
          <p:nvPr>
            <p:custDataLst>
              <p:tags r:id="rId3"/>
            </p:custDataLst>
          </p:nvPr>
        </p:nvSpPr>
        <p:spPr>
          <a:xfrm>
            <a:off x="3098901" y="6383785"/>
            <a:ext cx="9067800" cy="400110"/>
          </a:xfrm>
          <a:prstGeom prst="rect">
            <a:avLst/>
          </a:prstGeom>
          <a:noFill/>
        </p:spPr>
        <p:txBody>
          <a:bodyPr wrap="square" rtlCol="0" anchor="ctr" anchorCtr="0">
            <a:noAutofit/>
          </a:bodyPr>
          <a:lstStyle/>
          <a:p>
            <a:pPr algn="just"/>
            <a:r>
              <a:rPr lang="en-US" sz="1000" dirty="0">
                <a:latin typeface="Franklin Gothic Book" panose="020B0503020102020204" pitchFamily="34" charset="0"/>
              </a:rPr>
              <a:t>March 2018 estimate (in 2017 dollars) for a two parent, two child family to attain a “modest yet adequate standard of living”. Estimates include costs associated with 7 components: housing, food, childcare, transportation, health care, “other necessities” and taxes.</a:t>
            </a:r>
          </a:p>
        </p:txBody>
      </p:sp>
      <p:graphicFrame>
        <p:nvGraphicFramePr>
          <p:cNvPr id="9" name="Chart 8"/>
          <p:cNvGraphicFramePr/>
          <p:nvPr>
            <p:custDataLst>
              <p:tags r:id="rId4"/>
            </p:custDataLst>
            <p:extLst>
              <p:ext uri="{D42A27DB-BD31-4B8C-83A1-F6EECF244321}">
                <p14:modId xmlns:p14="http://schemas.microsoft.com/office/powerpoint/2010/main" val="1534501060"/>
              </p:ext>
            </p:extLst>
          </p:nvPr>
        </p:nvGraphicFramePr>
        <p:xfrm>
          <a:off x="3396875" y="711113"/>
          <a:ext cx="8128000" cy="5418667"/>
        </p:xfrm>
        <a:graphic>
          <a:graphicData uri="http://schemas.openxmlformats.org/drawingml/2006/chart">
            <c:chart xmlns:c="http://schemas.openxmlformats.org/drawingml/2006/chart" xmlns:r="http://schemas.openxmlformats.org/officeDocument/2006/relationships" r:id="rId9"/>
          </a:graphicData>
        </a:graphic>
      </p:graphicFrame>
      <p:sp>
        <p:nvSpPr>
          <p:cNvPr id="7" name="Title 1">
            <a:extLst>
              <a:ext uri="{FF2B5EF4-FFF2-40B4-BE49-F238E27FC236}">
                <a16:creationId xmlns:a16="http://schemas.microsoft.com/office/drawing/2014/main" id="{983C6B64-C1D0-4D7F-9C20-420176EC5D9D}"/>
              </a:ext>
            </a:extLst>
          </p:cNvPr>
          <p:cNvSpPr txBox="1">
            <a:spLocks/>
          </p:cNvSpPr>
          <p:nvPr>
            <p:custDataLst>
              <p:tags r:id="rId5"/>
            </p:custDataLst>
          </p:nvPr>
        </p:nvSpPr>
        <p:spPr>
          <a:xfrm>
            <a:off x="23648" y="2944807"/>
            <a:ext cx="3124200" cy="917319"/>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dirty="0">
                <a:solidFill>
                  <a:schemeClr val="bg1"/>
                </a:solidFill>
                <a:latin typeface="Franklin Gothic Demi" panose="020B0703020102020204" pitchFamily="34" charset="0"/>
              </a:rPr>
              <a:t>Economics</a:t>
            </a:r>
          </a:p>
        </p:txBody>
      </p:sp>
      <p:sp>
        <p:nvSpPr>
          <p:cNvPr id="8" name="Title 1">
            <a:extLst>
              <a:ext uri="{FF2B5EF4-FFF2-40B4-BE49-F238E27FC236}">
                <a16:creationId xmlns:a16="http://schemas.microsoft.com/office/drawing/2014/main" id="{983C6B64-C1D0-4D7F-9C20-420176EC5D9D}"/>
              </a:ext>
            </a:extLst>
          </p:cNvPr>
          <p:cNvSpPr txBox="1">
            <a:spLocks/>
          </p:cNvSpPr>
          <p:nvPr>
            <p:custDataLst>
              <p:tags r:id="rId6"/>
            </p:custDataLst>
          </p:nvPr>
        </p:nvSpPr>
        <p:spPr>
          <a:xfrm>
            <a:off x="26276" y="3486806"/>
            <a:ext cx="3124200" cy="917319"/>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2400" spc="-200" dirty="0">
                <a:solidFill>
                  <a:schemeClr val="bg1"/>
                </a:solidFill>
                <a:latin typeface="Franklin Gothic Demi" panose="020B0703020102020204" pitchFamily="34" charset="0"/>
              </a:rPr>
              <a:t>Cost of Living</a:t>
            </a:r>
          </a:p>
        </p:txBody>
      </p:sp>
    </p:spTree>
    <p:extLst>
      <p:ext uri="{BB962C8B-B14F-4D97-AF65-F5344CB8AC3E}">
        <p14:creationId xmlns:p14="http://schemas.microsoft.com/office/powerpoint/2010/main" val="392473596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E5AC2AA-A4D0-4DA0-A964-6950A77A0FE9}"/>
              </a:ext>
            </a:extLst>
          </p:cNvPr>
          <p:cNvSpPr txBox="1"/>
          <p:nvPr>
            <p:custDataLst>
              <p:tags r:id="rId1"/>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2.3: Median household income ($) in NJ (by county)</a:t>
            </a:r>
          </a:p>
        </p:txBody>
      </p:sp>
      <p:sp>
        <p:nvSpPr>
          <p:cNvPr id="4" name="TextBox 3">
            <a:extLst>
              <a:ext uri="{FF2B5EF4-FFF2-40B4-BE49-F238E27FC236}">
                <a16:creationId xmlns:a16="http://schemas.microsoft.com/office/drawing/2014/main" id="{F657EBA3-AB38-4134-B791-174BB4790C82}"/>
              </a:ext>
            </a:extLst>
          </p:cNvPr>
          <p:cNvSpPr txBox="1"/>
          <p:nvPr>
            <p:custDataLst>
              <p:tags r:id="rId2"/>
            </p:custDataLst>
          </p:nvPr>
        </p:nvSpPr>
        <p:spPr>
          <a:xfrm>
            <a:off x="3124200" y="304800"/>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a:t>Source: 1-yr American Community Survey estimates, 2019 inflation adjusted dollars</a:t>
            </a:r>
          </a:p>
        </p:txBody>
      </p:sp>
      <p:sp>
        <p:nvSpPr>
          <p:cNvPr id="5" name="TextBox 4">
            <a:extLst>
              <a:ext uri="{FF2B5EF4-FFF2-40B4-BE49-F238E27FC236}">
                <a16:creationId xmlns:a16="http://schemas.microsoft.com/office/drawing/2014/main" id="{A5FA234A-08BF-4515-94E5-36823B8C58F4}"/>
              </a:ext>
            </a:extLst>
          </p:cNvPr>
          <p:cNvSpPr txBox="1"/>
          <p:nvPr>
            <p:custDataLst>
              <p:tags r:id="rId3"/>
            </p:custDataLst>
          </p:nvPr>
        </p:nvSpPr>
        <p:spPr>
          <a:xfrm>
            <a:off x="3124200" y="6278880"/>
            <a:ext cx="9067800" cy="579120"/>
          </a:xfrm>
          <a:prstGeom prst="rect">
            <a:avLst/>
          </a:prstGeom>
          <a:noFill/>
        </p:spPr>
        <p:txBody>
          <a:bodyPr wrap="square" rtlCol="0" anchor="ctr" anchorCtr="0">
            <a:noAutofit/>
          </a:bodyPr>
          <a:lstStyle/>
          <a:p>
            <a:pPr algn="just"/>
            <a:r>
              <a:rPr lang="en-US" sz="1000" dirty="0">
                <a:latin typeface="Franklin Gothic Book" panose="020B0503020102020204" pitchFamily="34" charset="0"/>
              </a:rPr>
              <a:t>Median Household Income. This figure includes the income of the householder and all other individuals 15 years old and over in a household, whether they are related or not. The median is the middle of all incomes, meaning that exactly half of all people earn more and half earn less. This is a more accurate measurement than average household income, as averages can be skewed by only a few incredibly high earners</a:t>
            </a:r>
          </a:p>
          <a:p>
            <a:pPr algn="just"/>
            <a:endParaRPr lang="en-US" sz="1000" dirty="0">
              <a:latin typeface="Franklin Gothic Book" panose="020B0503020102020204" pitchFamily="34" charset="0"/>
            </a:endParaRPr>
          </a:p>
        </p:txBody>
      </p:sp>
      <p:sp>
        <p:nvSpPr>
          <p:cNvPr id="6" name="TextBox 5">
            <a:extLst>
              <a:ext uri="{FF2B5EF4-FFF2-40B4-BE49-F238E27FC236}">
                <a16:creationId xmlns:a16="http://schemas.microsoft.com/office/drawing/2014/main" id="{B5CEA87E-4FCD-470A-957C-3E457E539B42}"/>
              </a:ext>
            </a:extLst>
          </p:cNvPr>
          <p:cNvSpPr txBox="1"/>
          <p:nvPr>
            <p:custDataLst>
              <p:tags r:id="rId4"/>
            </p:custDataLst>
          </p:nvPr>
        </p:nvSpPr>
        <p:spPr>
          <a:xfrm>
            <a:off x="8754050" y="3626461"/>
            <a:ext cx="3392432" cy="52322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dirty="0"/>
              <a:t>2.4: Median household income ($) over time, in county </a:t>
            </a:r>
          </a:p>
        </p:txBody>
      </p:sp>
      <p:sp>
        <p:nvSpPr>
          <p:cNvPr id="7" name="TextBox 6">
            <a:extLst>
              <a:ext uri="{FF2B5EF4-FFF2-40B4-BE49-F238E27FC236}">
                <a16:creationId xmlns:a16="http://schemas.microsoft.com/office/drawing/2014/main" id="{8D99D7C5-3E23-440D-BF67-8652DDC1B075}"/>
              </a:ext>
            </a:extLst>
          </p:cNvPr>
          <p:cNvSpPr txBox="1"/>
          <p:nvPr>
            <p:custDataLst>
              <p:tags r:id="rId5"/>
            </p:custDataLst>
          </p:nvPr>
        </p:nvSpPr>
        <p:spPr>
          <a:xfrm>
            <a:off x="8798129" y="4089350"/>
            <a:ext cx="3089071" cy="369332"/>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dirty="0"/>
              <a:t>Source: 1-yr American Community Survey estimates, 2015-2019 inflation adjusted dollars</a:t>
            </a:r>
          </a:p>
        </p:txBody>
      </p:sp>
      <p:graphicFrame>
        <p:nvGraphicFramePr>
          <p:cNvPr id="10" name="Chart 9">
            <a:extLst>
              <a:ext uri="{FF2B5EF4-FFF2-40B4-BE49-F238E27FC236}">
                <a16:creationId xmlns:a16="http://schemas.microsoft.com/office/drawing/2014/main" id="{C55691D5-74E6-4B02-A164-EF4C1C89FEA3}"/>
              </a:ext>
            </a:extLst>
          </p:cNvPr>
          <p:cNvGraphicFramePr/>
          <p:nvPr>
            <p:custDataLst>
              <p:tags r:id="rId6"/>
            </p:custDataLst>
            <p:extLst>
              <p:ext uri="{D42A27DB-BD31-4B8C-83A1-F6EECF244321}">
                <p14:modId xmlns:p14="http://schemas.microsoft.com/office/powerpoint/2010/main" val="3326372430"/>
              </p:ext>
            </p:extLst>
          </p:nvPr>
        </p:nvGraphicFramePr>
        <p:xfrm>
          <a:off x="8798128" y="4453239"/>
          <a:ext cx="2936672" cy="1691640"/>
        </p:xfrm>
        <a:graphic>
          <a:graphicData uri="http://schemas.openxmlformats.org/drawingml/2006/chart">
            <c:chart xmlns:c="http://schemas.openxmlformats.org/drawingml/2006/chart" xmlns:r="http://schemas.openxmlformats.org/officeDocument/2006/relationships" r:id="rId12"/>
          </a:graphicData>
        </a:graphic>
      </p:graphicFrame>
      <p:graphicFrame>
        <p:nvGraphicFramePr>
          <p:cNvPr id="13" name="Chart 12">
            <a:extLst>
              <a:ext uri="{FF2B5EF4-FFF2-40B4-BE49-F238E27FC236}">
                <a16:creationId xmlns:a16="http://schemas.microsoft.com/office/drawing/2014/main" id="{D5FEE7DF-038D-46AC-82B9-BB5D48D075E3}"/>
              </a:ext>
            </a:extLst>
          </p:cNvPr>
          <p:cNvGraphicFramePr/>
          <p:nvPr>
            <p:custDataLst>
              <p:tags r:id="rId7"/>
            </p:custDataLst>
            <p:extLst>
              <p:ext uri="{D42A27DB-BD31-4B8C-83A1-F6EECF244321}">
                <p14:modId xmlns:p14="http://schemas.microsoft.com/office/powerpoint/2010/main" val="1288300091"/>
              </p:ext>
            </p:extLst>
          </p:nvPr>
        </p:nvGraphicFramePr>
        <p:xfrm>
          <a:off x="3161481" y="609600"/>
          <a:ext cx="5636647" cy="5334000"/>
        </p:xfrm>
        <a:graphic>
          <a:graphicData uri="http://schemas.openxmlformats.org/drawingml/2006/chart">
            <c:chart xmlns:c="http://schemas.openxmlformats.org/drawingml/2006/chart" xmlns:r="http://schemas.openxmlformats.org/officeDocument/2006/relationships" r:id="rId13"/>
          </a:graphicData>
        </a:graphic>
      </p:graphicFrame>
      <p:sp>
        <p:nvSpPr>
          <p:cNvPr id="11" name="Title 1">
            <a:extLst>
              <a:ext uri="{FF2B5EF4-FFF2-40B4-BE49-F238E27FC236}">
                <a16:creationId xmlns:a16="http://schemas.microsoft.com/office/drawing/2014/main" id="{983C6B64-C1D0-4D7F-9C20-420176EC5D9D}"/>
              </a:ext>
            </a:extLst>
          </p:cNvPr>
          <p:cNvSpPr txBox="1">
            <a:spLocks/>
          </p:cNvSpPr>
          <p:nvPr>
            <p:custDataLst>
              <p:tags r:id="rId8"/>
            </p:custDataLst>
          </p:nvPr>
        </p:nvSpPr>
        <p:spPr>
          <a:xfrm>
            <a:off x="23648" y="2944807"/>
            <a:ext cx="3124200" cy="917319"/>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dirty="0">
                <a:solidFill>
                  <a:schemeClr val="bg1"/>
                </a:solidFill>
                <a:latin typeface="Franklin Gothic Demi" panose="020B0703020102020204" pitchFamily="34" charset="0"/>
              </a:rPr>
              <a:t>Economics</a:t>
            </a:r>
          </a:p>
        </p:txBody>
      </p:sp>
      <p:sp>
        <p:nvSpPr>
          <p:cNvPr id="12" name="Title 1">
            <a:extLst>
              <a:ext uri="{FF2B5EF4-FFF2-40B4-BE49-F238E27FC236}">
                <a16:creationId xmlns:a16="http://schemas.microsoft.com/office/drawing/2014/main" id="{983C6B64-C1D0-4D7F-9C20-420176EC5D9D}"/>
              </a:ext>
            </a:extLst>
          </p:cNvPr>
          <p:cNvSpPr txBox="1">
            <a:spLocks/>
          </p:cNvSpPr>
          <p:nvPr>
            <p:custDataLst>
              <p:tags r:id="rId9"/>
            </p:custDataLst>
          </p:nvPr>
        </p:nvSpPr>
        <p:spPr>
          <a:xfrm>
            <a:off x="26276" y="3486806"/>
            <a:ext cx="3124200" cy="917319"/>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2400" spc="-200" dirty="0">
                <a:solidFill>
                  <a:schemeClr val="bg1"/>
                </a:solidFill>
                <a:latin typeface="Franklin Gothic Demi" panose="020B0703020102020204" pitchFamily="34" charset="0"/>
              </a:rPr>
              <a:t>Income</a:t>
            </a:r>
          </a:p>
        </p:txBody>
      </p:sp>
    </p:spTree>
    <p:extLst>
      <p:ext uri="{BB962C8B-B14F-4D97-AF65-F5344CB8AC3E}">
        <p14:creationId xmlns:p14="http://schemas.microsoft.com/office/powerpoint/2010/main" val="205184250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E1BA681-76A4-4419-9053-F8AC62612D41}"/>
              </a:ext>
            </a:extLst>
          </p:cNvPr>
          <p:cNvSpPr txBox="1"/>
          <p:nvPr>
            <p:custDataLst>
              <p:tags r:id="rId1"/>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2.5: Median household income ($) by municipality</a:t>
            </a:r>
          </a:p>
        </p:txBody>
      </p:sp>
      <p:sp>
        <p:nvSpPr>
          <p:cNvPr id="4" name="TextBox 3">
            <a:extLst>
              <a:ext uri="{FF2B5EF4-FFF2-40B4-BE49-F238E27FC236}">
                <a16:creationId xmlns:a16="http://schemas.microsoft.com/office/drawing/2014/main" id="{A0139384-F8FD-4C14-BA4A-B1A2BC8D8CA8}"/>
              </a:ext>
            </a:extLst>
          </p:cNvPr>
          <p:cNvSpPr txBox="1"/>
          <p:nvPr>
            <p:custDataLst>
              <p:tags r:id="rId2"/>
            </p:custDataLst>
          </p:nvPr>
        </p:nvSpPr>
        <p:spPr>
          <a:xfrm>
            <a:off x="3124200" y="304800"/>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a:t>Source: 5-yr American Community Survey estimates, income in past 12 months, 2019 inflation adjusted dollars</a:t>
            </a:r>
          </a:p>
        </p:txBody>
      </p:sp>
      <p:sp>
        <p:nvSpPr>
          <p:cNvPr id="5" name="TextBox 4">
            <a:extLst>
              <a:ext uri="{FF2B5EF4-FFF2-40B4-BE49-F238E27FC236}">
                <a16:creationId xmlns:a16="http://schemas.microsoft.com/office/drawing/2014/main" id="{83798050-8880-439A-BBDA-F29A4C4C84D3}"/>
              </a:ext>
            </a:extLst>
          </p:cNvPr>
          <p:cNvSpPr txBox="1"/>
          <p:nvPr>
            <p:custDataLst>
              <p:tags r:id="rId3"/>
            </p:custDataLst>
          </p:nvPr>
        </p:nvSpPr>
        <p:spPr>
          <a:xfrm>
            <a:off x="3124200" y="6081242"/>
            <a:ext cx="9067800" cy="776758"/>
          </a:xfrm>
          <a:prstGeom prst="rect">
            <a:avLst/>
          </a:prstGeom>
          <a:noFill/>
        </p:spPr>
        <p:txBody>
          <a:bodyPr wrap="square" rtlCol="0" anchor="ctr" anchorCtr="0">
            <a:noAutofit/>
          </a:bodyPr>
          <a:lstStyle/>
          <a:p>
            <a:pPr algn="just"/>
            <a:r>
              <a:rPr lang="en-US" sz="1000" dirty="0">
                <a:latin typeface="Franklin Gothic Book"/>
              </a:rPr>
              <a:t>Note: The municipalities with the lowest median income are displayed (up to 10 municipalities). </a:t>
            </a:r>
          </a:p>
          <a:p>
            <a:pPr algn="just"/>
            <a:r>
              <a:rPr lang="en-US" sz="1000" dirty="0">
                <a:latin typeface="Franklin Gothic Book"/>
              </a:rPr>
              <a:t>Median Household Income. This figure includes the income of the householder and all other individuals 15 years old and over in a household, whether they are related or not. The median is the middle of all incomes, meaning that exactly half of all people earn more and half earn less. This is a more accurate measurement than average household income, as averages can be skewed by only a few incredibly high earners</a:t>
            </a:r>
          </a:p>
          <a:p>
            <a:pPr algn="just"/>
            <a:endParaRPr lang="en-US" sz="1000" dirty="0">
              <a:latin typeface="Franklin Gothic Book" panose="020B0503020102020204" pitchFamily="34" charset="0"/>
            </a:endParaRPr>
          </a:p>
        </p:txBody>
      </p:sp>
      <p:graphicFrame>
        <p:nvGraphicFramePr>
          <p:cNvPr id="8" name="Chart 7">
            <a:extLst>
              <a:ext uri="{FF2B5EF4-FFF2-40B4-BE49-F238E27FC236}">
                <a16:creationId xmlns:a16="http://schemas.microsoft.com/office/drawing/2014/main" id="{C8CDEEDC-84CA-45AB-98DD-D1CA56414C02}"/>
              </a:ext>
            </a:extLst>
          </p:cNvPr>
          <p:cNvGraphicFramePr/>
          <p:nvPr>
            <p:custDataLst>
              <p:tags r:id="rId4"/>
            </p:custDataLst>
            <p:extLst>
              <p:ext uri="{D42A27DB-BD31-4B8C-83A1-F6EECF244321}">
                <p14:modId xmlns:p14="http://schemas.microsoft.com/office/powerpoint/2010/main" val="788027920"/>
              </p:ext>
            </p:extLst>
          </p:nvPr>
        </p:nvGraphicFramePr>
        <p:xfrm>
          <a:off x="3124200" y="581799"/>
          <a:ext cx="9017201" cy="5317754"/>
        </p:xfrm>
        <a:graphic>
          <a:graphicData uri="http://schemas.openxmlformats.org/drawingml/2006/chart">
            <c:chart xmlns:c="http://schemas.openxmlformats.org/drawingml/2006/chart" xmlns:r="http://schemas.openxmlformats.org/officeDocument/2006/relationships" r:id="rId9"/>
          </a:graphicData>
        </a:graphic>
      </p:graphicFrame>
      <p:sp>
        <p:nvSpPr>
          <p:cNvPr id="7" name="Title 1">
            <a:extLst>
              <a:ext uri="{FF2B5EF4-FFF2-40B4-BE49-F238E27FC236}">
                <a16:creationId xmlns:a16="http://schemas.microsoft.com/office/drawing/2014/main" id="{983C6B64-C1D0-4D7F-9C20-420176EC5D9D}"/>
              </a:ext>
            </a:extLst>
          </p:cNvPr>
          <p:cNvSpPr txBox="1">
            <a:spLocks/>
          </p:cNvSpPr>
          <p:nvPr>
            <p:custDataLst>
              <p:tags r:id="rId5"/>
            </p:custDataLst>
          </p:nvPr>
        </p:nvSpPr>
        <p:spPr>
          <a:xfrm>
            <a:off x="23648" y="2944807"/>
            <a:ext cx="3124200" cy="917319"/>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dirty="0">
                <a:solidFill>
                  <a:schemeClr val="bg1"/>
                </a:solidFill>
                <a:latin typeface="Franklin Gothic Demi" panose="020B0703020102020204" pitchFamily="34" charset="0"/>
              </a:rPr>
              <a:t>Economics</a:t>
            </a:r>
          </a:p>
        </p:txBody>
      </p:sp>
      <p:sp>
        <p:nvSpPr>
          <p:cNvPr id="9" name="Title 1">
            <a:extLst>
              <a:ext uri="{FF2B5EF4-FFF2-40B4-BE49-F238E27FC236}">
                <a16:creationId xmlns:a16="http://schemas.microsoft.com/office/drawing/2014/main" id="{983C6B64-C1D0-4D7F-9C20-420176EC5D9D}"/>
              </a:ext>
            </a:extLst>
          </p:cNvPr>
          <p:cNvSpPr txBox="1">
            <a:spLocks/>
          </p:cNvSpPr>
          <p:nvPr>
            <p:custDataLst>
              <p:tags r:id="rId6"/>
            </p:custDataLst>
          </p:nvPr>
        </p:nvSpPr>
        <p:spPr>
          <a:xfrm>
            <a:off x="26276" y="3486806"/>
            <a:ext cx="3124200" cy="917319"/>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2400" spc="-200" dirty="0">
                <a:solidFill>
                  <a:schemeClr val="bg1"/>
                </a:solidFill>
                <a:latin typeface="Franklin Gothic Demi" panose="020B0703020102020204" pitchFamily="34" charset="0"/>
              </a:rPr>
              <a:t>Income</a:t>
            </a:r>
          </a:p>
        </p:txBody>
      </p:sp>
    </p:spTree>
    <p:extLst>
      <p:ext uri="{BB962C8B-B14F-4D97-AF65-F5344CB8AC3E}">
        <p14:creationId xmlns:p14="http://schemas.microsoft.com/office/powerpoint/2010/main" val="248698094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901B8CF-A296-4E3F-94DC-8C39BACD68C5}"/>
              </a:ext>
            </a:extLst>
          </p:cNvPr>
          <p:cNvSpPr txBox="1"/>
          <p:nvPr>
            <p:custDataLst>
              <p:tags r:id="rId1"/>
            </p:custDataLst>
          </p:nvPr>
        </p:nvSpPr>
        <p:spPr>
          <a:xfrm>
            <a:off x="3124200" y="0"/>
            <a:ext cx="91696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2.6: NJ families (%) with children under the age of 18 living in poverty (by county)</a:t>
            </a:r>
          </a:p>
        </p:txBody>
      </p:sp>
      <p:sp>
        <p:nvSpPr>
          <p:cNvPr id="4" name="TextBox 3">
            <a:extLst>
              <a:ext uri="{FF2B5EF4-FFF2-40B4-BE49-F238E27FC236}">
                <a16:creationId xmlns:a16="http://schemas.microsoft.com/office/drawing/2014/main" id="{3BB82868-40C9-4602-8EAB-D0480DF64BD5}"/>
              </a:ext>
            </a:extLst>
          </p:cNvPr>
          <p:cNvSpPr txBox="1"/>
          <p:nvPr>
            <p:custDataLst>
              <p:tags r:id="rId2"/>
            </p:custDataLst>
          </p:nvPr>
        </p:nvSpPr>
        <p:spPr>
          <a:xfrm>
            <a:off x="3124200" y="394972"/>
            <a:ext cx="6442208" cy="276999"/>
          </a:xfrm>
          <a:prstGeom prst="rect">
            <a:avLst/>
          </a:prstGeom>
          <a:noFill/>
        </p:spPr>
        <p:txBody>
          <a:bodyPr wrap="square" rtlCol="0">
            <a:spAutoFit/>
          </a:bodyPr>
          <a:lstStyle/>
          <a:p>
            <a:r>
              <a:rPr lang="en-US" sz="1200" dirty="0">
                <a:latin typeface="Franklin Gothic Medium" panose="020B0603020102020204" pitchFamily="34" charset="0"/>
              </a:rPr>
              <a:t>Source: 1-yr American Community Survey, estimates 2019 </a:t>
            </a:r>
          </a:p>
        </p:txBody>
      </p:sp>
      <p:sp>
        <p:nvSpPr>
          <p:cNvPr id="5" name="TextBox 4">
            <a:extLst>
              <a:ext uri="{FF2B5EF4-FFF2-40B4-BE49-F238E27FC236}">
                <a16:creationId xmlns:a16="http://schemas.microsoft.com/office/drawing/2014/main" id="{06C3A3C0-1AF6-4A05-85BE-E9713651FAD4}"/>
              </a:ext>
            </a:extLst>
          </p:cNvPr>
          <p:cNvSpPr txBox="1"/>
          <p:nvPr>
            <p:custDataLst>
              <p:tags r:id="rId3"/>
            </p:custDataLst>
          </p:nvPr>
        </p:nvSpPr>
        <p:spPr>
          <a:xfrm>
            <a:off x="3124200" y="6391175"/>
            <a:ext cx="9067800" cy="457200"/>
          </a:xfrm>
          <a:prstGeom prst="rect">
            <a:avLst/>
          </a:prstGeom>
          <a:noFill/>
        </p:spPr>
        <p:txBody>
          <a:bodyPr wrap="square" rtlCol="0" anchor="ctr" anchorCtr="0">
            <a:noAutofit/>
          </a:bodyPr>
          <a:lstStyle/>
          <a:p>
            <a:pPr algn="just"/>
            <a:r>
              <a:rPr lang="en-US" sz="1000" dirty="0">
                <a:latin typeface="Franklin Gothic Book" panose="020B0503020102020204" pitchFamily="34" charset="0"/>
              </a:rPr>
              <a:t>Explanation. Families “living in poverty” earn an income below the threshold appropriate for that person’s family size and composition. Federal guidelines can be found at https://aspe.hhs.gov/poverty-guidelines</a:t>
            </a:r>
          </a:p>
        </p:txBody>
      </p:sp>
      <p:sp>
        <p:nvSpPr>
          <p:cNvPr id="6" name="TextBox 5">
            <a:extLst>
              <a:ext uri="{FF2B5EF4-FFF2-40B4-BE49-F238E27FC236}">
                <a16:creationId xmlns:a16="http://schemas.microsoft.com/office/drawing/2014/main" id="{1097EEE0-F631-4AE5-A488-8C3566FEDAFB}"/>
              </a:ext>
            </a:extLst>
          </p:cNvPr>
          <p:cNvSpPr txBox="1"/>
          <p:nvPr>
            <p:custDataLst>
              <p:tags r:id="rId4"/>
            </p:custDataLst>
          </p:nvPr>
        </p:nvSpPr>
        <p:spPr>
          <a:xfrm>
            <a:off x="8534400" y="4299304"/>
            <a:ext cx="3581400" cy="738664"/>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dirty="0"/>
              <a:t>2.7: Families (%) with children under the age of 18 living in poverty over time, in county</a:t>
            </a:r>
          </a:p>
          <a:p>
            <a:pPr>
              <a:defRPr sz="1400" b="0" i="0" u="none" strike="noStrike" kern="1200" spc="0" baseline="0">
                <a:solidFill>
                  <a:prstClr val="black"/>
                </a:solidFill>
                <a:latin typeface="Franklin Gothic Medium" panose="020B0603020102020204" pitchFamily="34" charset="0"/>
                <a:ea typeface="+mn-ea"/>
                <a:cs typeface="+mn-cs"/>
              </a:defRPr>
            </a:pPr>
            <a:endParaRPr lang="en-US" sz="1400" spc="-50" dirty="0"/>
          </a:p>
        </p:txBody>
      </p:sp>
      <p:sp>
        <p:nvSpPr>
          <p:cNvPr id="7" name="TextBox 6">
            <a:extLst>
              <a:ext uri="{FF2B5EF4-FFF2-40B4-BE49-F238E27FC236}">
                <a16:creationId xmlns:a16="http://schemas.microsoft.com/office/drawing/2014/main" id="{E6D917B4-E7F9-4F68-A243-32EBE6806CBA}"/>
              </a:ext>
            </a:extLst>
          </p:cNvPr>
          <p:cNvSpPr txBox="1"/>
          <p:nvPr>
            <p:custDataLst>
              <p:tags r:id="rId5"/>
            </p:custDataLst>
          </p:nvPr>
        </p:nvSpPr>
        <p:spPr>
          <a:xfrm>
            <a:off x="8534400" y="4769824"/>
            <a:ext cx="3657600" cy="230832"/>
          </a:xfrm>
          <a:prstGeom prst="rect">
            <a:avLst/>
          </a:prstGeom>
          <a:noFill/>
        </p:spPr>
        <p:txBody>
          <a:bodyPr wrap="square" rtlCol="0">
            <a:spAutoFit/>
          </a:bodyPr>
          <a:lstStyle/>
          <a:p>
            <a:r>
              <a:rPr lang="en-US" sz="900" dirty="0">
                <a:latin typeface="Franklin Gothic Medium" panose="020B0603020102020204" pitchFamily="34" charset="0"/>
              </a:rPr>
              <a:t>Source: 1-yr American Community Survey, estimates 2015-19 </a:t>
            </a:r>
          </a:p>
        </p:txBody>
      </p:sp>
      <p:graphicFrame>
        <p:nvGraphicFramePr>
          <p:cNvPr id="10" name="Chart 9">
            <a:extLst>
              <a:ext uri="{FF2B5EF4-FFF2-40B4-BE49-F238E27FC236}">
                <a16:creationId xmlns:a16="http://schemas.microsoft.com/office/drawing/2014/main" id="{6BCCAD5D-DFE7-496B-A80E-91E44ECA0E0E}"/>
              </a:ext>
            </a:extLst>
          </p:cNvPr>
          <p:cNvGraphicFramePr/>
          <p:nvPr>
            <p:custDataLst>
              <p:tags r:id="rId6"/>
            </p:custDataLst>
            <p:extLst>
              <p:ext uri="{D42A27DB-BD31-4B8C-83A1-F6EECF244321}">
                <p14:modId xmlns:p14="http://schemas.microsoft.com/office/powerpoint/2010/main" val="2826761387"/>
              </p:ext>
            </p:extLst>
          </p:nvPr>
        </p:nvGraphicFramePr>
        <p:xfrm>
          <a:off x="3150217" y="772412"/>
          <a:ext cx="7517783" cy="5346901"/>
        </p:xfrm>
        <a:graphic>
          <a:graphicData uri="http://schemas.openxmlformats.org/drawingml/2006/chart">
            <c:chart xmlns:c="http://schemas.openxmlformats.org/drawingml/2006/chart" xmlns:r="http://schemas.openxmlformats.org/officeDocument/2006/relationships" r:id="rId12"/>
          </a:graphicData>
        </a:graphic>
      </p:graphicFrame>
      <p:graphicFrame>
        <p:nvGraphicFramePr>
          <p:cNvPr id="13" name="Chart 12">
            <a:extLst>
              <a:ext uri="{FF2B5EF4-FFF2-40B4-BE49-F238E27FC236}">
                <a16:creationId xmlns:a16="http://schemas.microsoft.com/office/drawing/2014/main" id="{27E738E0-3DA0-4DDC-B335-FC3024CE241D}"/>
              </a:ext>
            </a:extLst>
          </p:cNvPr>
          <p:cNvGraphicFramePr/>
          <p:nvPr>
            <p:custDataLst>
              <p:tags r:id="rId7"/>
            </p:custDataLst>
            <p:extLst>
              <p:ext uri="{D42A27DB-BD31-4B8C-83A1-F6EECF244321}">
                <p14:modId xmlns:p14="http://schemas.microsoft.com/office/powerpoint/2010/main" val="3704355326"/>
              </p:ext>
            </p:extLst>
          </p:nvPr>
        </p:nvGraphicFramePr>
        <p:xfrm>
          <a:off x="8458200" y="4876800"/>
          <a:ext cx="3733800" cy="1413933"/>
        </p:xfrm>
        <a:graphic>
          <a:graphicData uri="http://schemas.openxmlformats.org/drawingml/2006/chart">
            <c:chart xmlns:c="http://schemas.openxmlformats.org/drawingml/2006/chart" xmlns:r="http://schemas.openxmlformats.org/officeDocument/2006/relationships" r:id="rId13"/>
          </a:graphicData>
        </a:graphic>
      </p:graphicFrame>
      <p:sp>
        <p:nvSpPr>
          <p:cNvPr id="11" name="Title 1">
            <a:extLst>
              <a:ext uri="{FF2B5EF4-FFF2-40B4-BE49-F238E27FC236}">
                <a16:creationId xmlns:a16="http://schemas.microsoft.com/office/drawing/2014/main" id="{983C6B64-C1D0-4D7F-9C20-420176EC5D9D}"/>
              </a:ext>
            </a:extLst>
          </p:cNvPr>
          <p:cNvSpPr txBox="1">
            <a:spLocks/>
          </p:cNvSpPr>
          <p:nvPr>
            <p:custDataLst>
              <p:tags r:id="rId8"/>
            </p:custDataLst>
          </p:nvPr>
        </p:nvSpPr>
        <p:spPr>
          <a:xfrm>
            <a:off x="23648" y="2944807"/>
            <a:ext cx="3124200" cy="917319"/>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dirty="0">
                <a:solidFill>
                  <a:schemeClr val="bg1"/>
                </a:solidFill>
                <a:latin typeface="Franklin Gothic Demi" panose="020B0703020102020204" pitchFamily="34" charset="0"/>
              </a:rPr>
              <a:t>Economics</a:t>
            </a:r>
          </a:p>
        </p:txBody>
      </p:sp>
      <p:sp>
        <p:nvSpPr>
          <p:cNvPr id="12" name="Title 1">
            <a:extLst>
              <a:ext uri="{FF2B5EF4-FFF2-40B4-BE49-F238E27FC236}">
                <a16:creationId xmlns:a16="http://schemas.microsoft.com/office/drawing/2014/main" id="{983C6B64-C1D0-4D7F-9C20-420176EC5D9D}"/>
              </a:ext>
            </a:extLst>
          </p:cNvPr>
          <p:cNvSpPr txBox="1">
            <a:spLocks/>
          </p:cNvSpPr>
          <p:nvPr>
            <p:custDataLst>
              <p:tags r:id="rId9"/>
            </p:custDataLst>
          </p:nvPr>
        </p:nvSpPr>
        <p:spPr>
          <a:xfrm>
            <a:off x="26276" y="3486806"/>
            <a:ext cx="3124200" cy="917319"/>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2400" spc="-200" dirty="0">
                <a:solidFill>
                  <a:schemeClr val="bg1"/>
                </a:solidFill>
                <a:latin typeface="Franklin Gothic Demi" panose="020B0703020102020204" pitchFamily="34" charset="0"/>
              </a:rPr>
              <a:t>Poverty</a:t>
            </a:r>
          </a:p>
        </p:txBody>
      </p:sp>
    </p:spTree>
    <p:extLst>
      <p:ext uri="{BB962C8B-B14F-4D97-AF65-F5344CB8AC3E}">
        <p14:creationId xmlns:p14="http://schemas.microsoft.com/office/powerpoint/2010/main" val="136945099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901B8CF-A296-4E3F-94DC-8C39BACD68C5}"/>
              </a:ext>
            </a:extLst>
          </p:cNvPr>
          <p:cNvSpPr txBox="1"/>
          <p:nvPr>
            <p:custDataLst>
              <p:tags r:id="rId1"/>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2.8: Families (%) with children under the age of 18 living in poverty by municipality</a:t>
            </a:r>
          </a:p>
        </p:txBody>
      </p:sp>
      <p:sp>
        <p:nvSpPr>
          <p:cNvPr id="4" name="TextBox 3">
            <a:extLst>
              <a:ext uri="{FF2B5EF4-FFF2-40B4-BE49-F238E27FC236}">
                <a16:creationId xmlns:a16="http://schemas.microsoft.com/office/drawing/2014/main" id="{3BB82868-40C9-4602-8EAB-D0480DF64BD5}"/>
              </a:ext>
            </a:extLst>
          </p:cNvPr>
          <p:cNvSpPr txBox="1"/>
          <p:nvPr>
            <p:custDataLst>
              <p:tags r:id="rId2"/>
            </p:custDataLst>
          </p:nvPr>
        </p:nvSpPr>
        <p:spPr>
          <a:xfrm>
            <a:off x="3124200" y="304800"/>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a:t>Source: 5-yr American Community Survey estimates, 2019 </a:t>
            </a:r>
          </a:p>
        </p:txBody>
      </p:sp>
      <p:sp>
        <p:nvSpPr>
          <p:cNvPr id="5" name="TextBox 4">
            <a:extLst>
              <a:ext uri="{FF2B5EF4-FFF2-40B4-BE49-F238E27FC236}">
                <a16:creationId xmlns:a16="http://schemas.microsoft.com/office/drawing/2014/main" id="{06C3A3C0-1AF6-4A05-85BE-E9713651FAD4}"/>
              </a:ext>
            </a:extLst>
          </p:cNvPr>
          <p:cNvSpPr txBox="1"/>
          <p:nvPr>
            <p:custDataLst>
              <p:tags r:id="rId3"/>
            </p:custDataLst>
          </p:nvPr>
        </p:nvSpPr>
        <p:spPr>
          <a:xfrm>
            <a:off x="3201122" y="5791200"/>
            <a:ext cx="8990878" cy="1081097"/>
          </a:xfrm>
          <a:prstGeom prst="rect">
            <a:avLst/>
          </a:prstGeom>
          <a:noFill/>
        </p:spPr>
        <p:txBody>
          <a:bodyPr wrap="square" rtlCol="0" anchor="ctr" anchorCtr="0">
            <a:noAutofit/>
          </a:bodyPr>
          <a:lstStyle/>
          <a:p>
            <a:pPr algn="just"/>
            <a:r>
              <a:rPr lang="en-US" sz="1000" dirty="0">
                <a:latin typeface="Franklin Gothic Book" panose="020B0503020102020204" pitchFamily="34" charset="0"/>
              </a:rPr>
              <a:t>Note: The municipalities with the highest percentage of families with children under the age of 18 living in poverty are displayed</a:t>
            </a:r>
          </a:p>
          <a:p>
            <a:pPr algn="just"/>
            <a:r>
              <a:rPr lang="en-US" sz="1000" dirty="0">
                <a:latin typeface="Franklin Gothic Book" panose="020B0503020102020204" pitchFamily="34" charset="0"/>
              </a:rPr>
              <a:t> (up to 10 municipalities). Dashed line represents % of families in poverty across the county</a:t>
            </a:r>
          </a:p>
          <a:p>
            <a:pPr algn="just"/>
            <a:r>
              <a:rPr lang="en-US" sz="1000" dirty="0">
                <a:latin typeface="Franklin Gothic Book" panose="020B0503020102020204" pitchFamily="34" charset="0"/>
              </a:rPr>
              <a:t>Projection errors may reduce the accuracy of some forecasts</a:t>
            </a:r>
          </a:p>
          <a:p>
            <a:pPr algn="just"/>
            <a:r>
              <a:rPr lang="en-US" sz="1000" dirty="0">
                <a:latin typeface="Franklin Gothic Book" panose="020B0503020102020204" pitchFamily="34" charset="0"/>
              </a:rPr>
              <a:t>Explanation. Families “living in poverty” earn an income below the threshold appropriate for that person’s family size and composition. Federal guidelines can be at https://aspe.hhs.gov/poverty-guidelines</a:t>
            </a:r>
          </a:p>
        </p:txBody>
      </p:sp>
      <p:graphicFrame>
        <p:nvGraphicFramePr>
          <p:cNvPr id="8" name="Chart 7">
            <a:extLst>
              <a:ext uri="{FF2B5EF4-FFF2-40B4-BE49-F238E27FC236}">
                <a16:creationId xmlns:a16="http://schemas.microsoft.com/office/drawing/2014/main" id="{A625FA15-507F-4730-83A8-EC11826F2ADA}"/>
              </a:ext>
            </a:extLst>
          </p:cNvPr>
          <p:cNvGraphicFramePr/>
          <p:nvPr>
            <p:custDataLst>
              <p:tags r:id="rId4"/>
            </p:custDataLst>
            <p:extLst>
              <p:ext uri="{D42A27DB-BD31-4B8C-83A1-F6EECF244321}">
                <p14:modId xmlns:p14="http://schemas.microsoft.com/office/powerpoint/2010/main" val="742801526"/>
              </p:ext>
            </p:extLst>
          </p:nvPr>
        </p:nvGraphicFramePr>
        <p:xfrm>
          <a:off x="3289983" y="762000"/>
          <a:ext cx="8521018" cy="5029200"/>
        </p:xfrm>
        <a:graphic>
          <a:graphicData uri="http://schemas.openxmlformats.org/drawingml/2006/chart">
            <c:chart xmlns:c="http://schemas.openxmlformats.org/drawingml/2006/chart" xmlns:r="http://schemas.openxmlformats.org/officeDocument/2006/relationships" r:id="rId9"/>
          </a:graphicData>
        </a:graphic>
      </p:graphicFrame>
      <p:sp>
        <p:nvSpPr>
          <p:cNvPr id="7" name="Title 1">
            <a:extLst>
              <a:ext uri="{FF2B5EF4-FFF2-40B4-BE49-F238E27FC236}">
                <a16:creationId xmlns:a16="http://schemas.microsoft.com/office/drawing/2014/main" id="{983C6B64-C1D0-4D7F-9C20-420176EC5D9D}"/>
              </a:ext>
            </a:extLst>
          </p:cNvPr>
          <p:cNvSpPr txBox="1">
            <a:spLocks/>
          </p:cNvSpPr>
          <p:nvPr>
            <p:custDataLst>
              <p:tags r:id="rId5"/>
            </p:custDataLst>
          </p:nvPr>
        </p:nvSpPr>
        <p:spPr>
          <a:xfrm>
            <a:off x="23648" y="2944807"/>
            <a:ext cx="3124200" cy="917319"/>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dirty="0">
                <a:solidFill>
                  <a:schemeClr val="bg1"/>
                </a:solidFill>
                <a:latin typeface="Franklin Gothic Demi" panose="020B0703020102020204" pitchFamily="34" charset="0"/>
              </a:rPr>
              <a:t>Economics</a:t>
            </a:r>
          </a:p>
        </p:txBody>
      </p:sp>
      <p:sp>
        <p:nvSpPr>
          <p:cNvPr id="9" name="Title 1">
            <a:extLst>
              <a:ext uri="{FF2B5EF4-FFF2-40B4-BE49-F238E27FC236}">
                <a16:creationId xmlns:a16="http://schemas.microsoft.com/office/drawing/2014/main" id="{983C6B64-C1D0-4D7F-9C20-420176EC5D9D}"/>
              </a:ext>
            </a:extLst>
          </p:cNvPr>
          <p:cNvSpPr txBox="1">
            <a:spLocks/>
          </p:cNvSpPr>
          <p:nvPr>
            <p:custDataLst>
              <p:tags r:id="rId6"/>
            </p:custDataLst>
          </p:nvPr>
        </p:nvSpPr>
        <p:spPr>
          <a:xfrm>
            <a:off x="26276" y="3486806"/>
            <a:ext cx="3124200" cy="917319"/>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2400" spc="-200" dirty="0">
                <a:solidFill>
                  <a:schemeClr val="bg1"/>
                </a:solidFill>
                <a:latin typeface="Franklin Gothic Demi" panose="020B0703020102020204" pitchFamily="34" charset="0"/>
              </a:rPr>
              <a:t>Poverty</a:t>
            </a:r>
          </a:p>
        </p:txBody>
      </p:sp>
    </p:spTree>
    <p:extLst>
      <p:ext uri="{BB962C8B-B14F-4D97-AF65-F5344CB8AC3E}">
        <p14:creationId xmlns:p14="http://schemas.microsoft.com/office/powerpoint/2010/main" val="354614895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82304417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A346D45-B16E-4C8A-A229-0A64DDCB3EF5}"/>
              </a:ext>
            </a:extLst>
          </p:cNvPr>
          <p:cNvSpPr txBox="1"/>
          <p:nvPr>
            <p:custDataLst>
              <p:tags r:id="rId1"/>
            </p:custDataLst>
          </p:nvPr>
        </p:nvSpPr>
        <p:spPr>
          <a:xfrm>
            <a:off x="0" y="2667000"/>
            <a:ext cx="3124200" cy="646331"/>
          </a:xfrm>
          <a:prstGeom prst="rect">
            <a:avLst/>
          </a:prstGeom>
          <a:noFill/>
        </p:spPr>
        <p:txBody>
          <a:bodyPr wrap="square" rtlCol="0">
            <a:spAutoFit/>
          </a:bodyPr>
          <a:lstStyle/>
          <a:p>
            <a:pPr algn="ctr"/>
            <a:r>
              <a:rPr lang="en-US" sz="3600" dirty="0">
                <a:solidFill>
                  <a:schemeClr val="bg1"/>
                </a:solidFill>
                <a:latin typeface="Franklin Gothic Demi" panose="020B0703020102020204" pitchFamily="34" charset="0"/>
              </a:rPr>
              <a:t>Housing</a:t>
            </a:r>
          </a:p>
        </p:txBody>
      </p:sp>
      <p:sp>
        <p:nvSpPr>
          <p:cNvPr id="5" name="TextBox 4">
            <a:extLst>
              <a:ext uri="{FF2B5EF4-FFF2-40B4-BE49-F238E27FC236}">
                <a16:creationId xmlns:a16="http://schemas.microsoft.com/office/drawing/2014/main" id="{3D65B476-24F6-44AF-B2A2-E29817A6AC91}"/>
              </a:ext>
            </a:extLst>
          </p:cNvPr>
          <p:cNvSpPr txBox="1"/>
          <p:nvPr>
            <p:custDataLst>
              <p:tags r:id="rId2"/>
            </p:custDataLst>
          </p:nvPr>
        </p:nvSpPr>
        <p:spPr>
          <a:xfrm>
            <a:off x="3124200" y="6184256"/>
            <a:ext cx="9067800" cy="673744"/>
          </a:xfrm>
          <a:prstGeom prst="rect">
            <a:avLst/>
          </a:prstGeom>
          <a:noFill/>
        </p:spPr>
        <p:txBody>
          <a:bodyPr wrap="square" rtlCol="0" anchor="ctr" anchorCtr="0">
            <a:noAutofit/>
          </a:bodyPr>
          <a:lstStyle/>
          <a:p>
            <a:pPr algn="just"/>
            <a:r>
              <a:rPr lang="en-US" sz="1000" dirty="0">
                <a:latin typeface="Franklin Gothic Book" panose="020B0503020102020204" pitchFamily="34" charset="0"/>
              </a:rPr>
              <a:t>Explanation. 50% of income or more spent on housing is considered severe cost burden. (Indicator to be included in the HSAC final report in the Housing Overview)</a:t>
            </a:r>
            <a:endParaRPr lang="en-US" dirty="0">
              <a:latin typeface="Franklin Gothic Book" panose="020B0503020102020204" pitchFamily="34" charset="0"/>
            </a:endParaRPr>
          </a:p>
        </p:txBody>
      </p:sp>
      <p:graphicFrame>
        <p:nvGraphicFramePr>
          <p:cNvPr id="7" name="Chart 6">
            <a:extLst>
              <a:ext uri="{FF2B5EF4-FFF2-40B4-BE49-F238E27FC236}">
                <a16:creationId xmlns:a16="http://schemas.microsoft.com/office/drawing/2014/main" id="{969C220A-261C-4CE0-99C9-6E9FA736C751}"/>
              </a:ext>
            </a:extLst>
          </p:cNvPr>
          <p:cNvGraphicFramePr/>
          <p:nvPr>
            <p:custDataLst>
              <p:tags r:id="rId3"/>
            </p:custDataLst>
            <p:extLst>
              <p:ext uri="{D42A27DB-BD31-4B8C-83A1-F6EECF244321}">
                <p14:modId xmlns:p14="http://schemas.microsoft.com/office/powerpoint/2010/main" val="2358578667"/>
              </p:ext>
            </p:extLst>
          </p:nvPr>
        </p:nvGraphicFramePr>
        <p:xfrm>
          <a:off x="3478078" y="914400"/>
          <a:ext cx="8128000" cy="5108264"/>
        </p:xfrm>
        <a:graphic>
          <a:graphicData uri="http://schemas.openxmlformats.org/drawingml/2006/chart">
            <c:chart xmlns:c="http://schemas.openxmlformats.org/drawingml/2006/chart" xmlns:r="http://schemas.openxmlformats.org/officeDocument/2006/relationships" r:id="rId8"/>
          </a:graphicData>
        </a:graphic>
      </p:graphicFrame>
      <p:sp>
        <p:nvSpPr>
          <p:cNvPr id="8" name="TextBox 7">
            <a:extLst>
              <a:ext uri="{FF2B5EF4-FFF2-40B4-BE49-F238E27FC236}">
                <a16:creationId xmlns:a16="http://schemas.microsoft.com/office/drawing/2014/main" id="{20D89510-F281-4702-B2C2-1FC6A92D9DC9}"/>
              </a:ext>
            </a:extLst>
          </p:cNvPr>
          <p:cNvSpPr txBox="1"/>
          <p:nvPr>
            <p:custDataLst>
              <p:tags r:id="rId4"/>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3.1: Households (%) with severe cost burden for housing (by county)</a:t>
            </a:r>
          </a:p>
        </p:txBody>
      </p:sp>
      <p:sp>
        <p:nvSpPr>
          <p:cNvPr id="9" name="TextBox 8">
            <a:extLst>
              <a:ext uri="{FF2B5EF4-FFF2-40B4-BE49-F238E27FC236}">
                <a16:creationId xmlns:a16="http://schemas.microsoft.com/office/drawing/2014/main" id="{FA600F96-B4BF-44FD-9917-82FF815E2CA1}"/>
              </a:ext>
            </a:extLst>
          </p:cNvPr>
          <p:cNvSpPr txBox="1"/>
          <p:nvPr>
            <p:custDataLst>
              <p:tags r:id="rId5"/>
            </p:custDataLst>
          </p:nvPr>
        </p:nvSpPr>
        <p:spPr>
          <a:xfrm>
            <a:off x="3124200" y="304800"/>
            <a:ext cx="9067800"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a:t>Source: County Health Ranking &amp; Roadmaps, A Robert Wood Johnson Foundation Program, 2021, sourced from the American Community Survey 2015-2019 data.</a:t>
            </a:r>
          </a:p>
        </p:txBody>
      </p:sp>
    </p:spTree>
    <p:extLst>
      <p:ext uri="{BB962C8B-B14F-4D97-AF65-F5344CB8AC3E}">
        <p14:creationId xmlns:p14="http://schemas.microsoft.com/office/powerpoint/2010/main" val="340760501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A346D45-B16E-4C8A-A229-0A64DDCB3EF5}"/>
              </a:ext>
            </a:extLst>
          </p:cNvPr>
          <p:cNvSpPr txBox="1"/>
          <p:nvPr>
            <p:custDataLst>
              <p:tags r:id="rId1"/>
            </p:custDataLst>
          </p:nvPr>
        </p:nvSpPr>
        <p:spPr>
          <a:xfrm>
            <a:off x="0" y="2667000"/>
            <a:ext cx="3124200" cy="646331"/>
          </a:xfrm>
          <a:prstGeom prst="rect">
            <a:avLst/>
          </a:prstGeom>
          <a:noFill/>
        </p:spPr>
        <p:txBody>
          <a:bodyPr wrap="square" rtlCol="0">
            <a:spAutoFit/>
          </a:bodyPr>
          <a:lstStyle/>
          <a:p>
            <a:pPr algn="ctr"/>
            <a:r>
              <a:rPr lang="en-US" sz="3600" dirty="0">
                <a:solidFill>
                  <a:schemeClr val="bg1"/>
                </a:solidFill>
                <a:latin typeface="Franklin Gothic Demi" panose="020B0703020102020204" pitchFamily="34" charset="0"/>
              </a:rPr>
              <a:t>Housing</a:t>
            </a:r>
          </a:p>
        </p:txBody>
      </p:sp>
      <p:sp>
        <p:nvSpPr>
          <p:cNvPr id="5" name="TextBox 4">
            <a:extLst>
              <a:ext uri="{FF2B5EF4-FFF2-40B4-BE49-F238E27FC236}">
                <a16:creationId xmlns:a16="http://schemas.microsoft.com/office/drawing/2014/main" id="{3D7BB37E-AF06-48B5-9AF4-D788B9803EE3}"/>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3.2: Households (%) with severe housing problems* over time, in county</a:t>
            </a:r>
          </a:p>
        </p:txBody>
      </p:sp>
      <p:sp>
        <p:nvSpPr>
          <p:cNvPr id="7" name="TextBox 6">
            <a:extLst>
              <a:ext uri="{FF2B5EF4-FFF2-40B4-BE49-F238E27FC236}">
                <a16:creationId xmlns:a16="http://schemas.microsoft.com/office/drawing/2014/main" id="{FFA22E4B-0402-4197-A9F4-9F6F34E99BE1}"/>
              </a:ext>
            </a:extLst>
          </p:cNvPr>
          <p:cNvSpPr txBox="1"/>
          <p:nvPr>
            <p:custDataLst>
              <p:tags r:id="rId3"/>
            </p:custDataLst>
          </p:nvPr>
        </p:nvSpPr>
        <p:spPr>
          <a:xfrm>
            <a:off x="3137598" y="6277839"/>
            <a:ext cx="9067800" cy="548640"/>
          </a:xfrm>
          <a:prstGeom prst="rect">
            <a:avLst/>
          </a:prstGeom>
          <a:noFill/>
        </p:spPr>
        <p:txBody>
          <a:bodyPr wrap="square" rtlCol="0" anchor="ctr" anchorCtr="0">
            <a:noAutofit/>
          </a:bodyPr>
          <a:lstStyle/>
          <a:p>
            <a:pPr algn="just"/>
            <a:r>
              <a:rPr lang="en-US" sz="1000" dirty="0">
                <a:latin typeface="Franklin Gothic Book"/>
              </a:rPr>
              <a:t>*Households with at least 1 of 4 housing problems: 1) Overcrowding, determined by high persons-per-room, persons-per-bedroom, or unit square footage-per-person; 2) Severe cost burden, 3) Lack of kitchen facilities, or 4) Lack of plumbing facilities.</a:t>
            </a:r>
          </a:p>
        </p:txBody>
      </p:sp>
      <p:graphicFrame>
        <p:nvGraphicFramePr>
          <p:cNvPr id="9" name="Chart 8">
            <a:extLst>
              <a:ext uri="{FF2B5EF4-FFF2-40B4-BE49-F238E27FC236}">
                <a16:creationId xmlns:a16="http://schemas.microsoft.com/office/drawing/2014/main" id="{94F4506F-17AD-425C-84E3-2A1935DBDD51}"/>
              </a:ext>
            </a:extLst>
          </p:cNvPr>
          <p:cNvGraphicFramePr/>
          <p:nvPr>
            <p:custDataLst>
              <p:tags r:id="rId4"/>
            </p:custDataLst>
            <p:extLst>
              <p:ext uri="{D42A27DB-BD31-4B8C-83A1-F6EECF244321}">
                <p14:modId xmlns:p14="http://schemas.microsoft.com/office/powerpoint/2010/main" val="974955272"/>
              </p:ext>
            </p:extLst>
          </p:nvPr>
        </p:nvGraphicFramePr>
        <p:xfrm>
          <a:off x="3453994" y="800220"/>
          <a:ext cx="8128000" cy="5418667"/>
        </p:xfrm>
        <a:graphic>
          <a:graphicData uri="http://schemas.openxmlformats.org/drawingml/2006/chart">
            <c:chart xmlns:c="http://schemas.openxmlformats.org/drawingml/2006/chart" xmlns:r="http://schemas.openxmlformats.org/officeDocument/2006/relationships" r:id="rId8"/>
          </a:graphicData>
        </a:graphic>
      </p:graphicFrame>
      <p:sp>
        <p:nvSpPr>
          <p:cNvPr id="8" name="TextBox 7">
            <a:extLst>
              <a:ext uri="{FF2B5EF4-FFF2-40B4-BE49-F238E27FC236}">
                <a16:creationId xmlns:a16="http://schemas.microsoft.com/office/drawing/2014/main" id="{EFBFFF29-EBD0-4274-8348-8782E3E9A623}"/>
              </a:ext>
            </a:extLst>
          </p:cNvPr>
          <p:cNvSpPr txBox="1"/>
          <p:nvPr>
            <p:custDataLst>
              <p:tags r:id="rId5"/>
            </p:custDataLst>
          </p:nvPr>
        </p:nvSpPr>
        <p:spPr>
          <a:xfrm>
            <a:off x="3124200" y="304800"/>
            <a:ext cx="9067800"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a:t>Source: County Health Ranking &amp; Roadmaps, A Robert Wood Johnson Foundation Program, 2021, sourced from Comprehensive Housing Affordability Strategy (CHAS), 2008-2017 data.</a:t>
            </a:r>
          </a:p>
        </p:txBody>
      </p:sp>
    </p:spTree>
    <p:extLst>
      <p:ext uri="{BB962C8B-B14F-4D97-AF65-F5344CB8AC3E}">
        <p14:creationId xmlns:p14="http://schemas.microsoft.com/office/powerpoint/2010/main" val="185800863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custDataLst>
              <p:tags r:id="rId1"/>
            </p:custDataLst>
          </p:nvPr>
        </p:nvSpPr>
        <p:spPr>
          <a:xfrm>
            <a:off x="3581400" y="6400800"/>
            <a:ext cx="7772400" cy="246221"/>
          </a:xfrm>
          <a:prstGeom prst="rect">
            <a:avLst/>
          </a:prstGeom>
          <a:noFill/>
        </p:spPr>
        <p:txBody>
          <a:bodyPr wrap="square" rtlCol="0">
            <a:spAutoFit/>
          </a:bodyPr>
          <a:lstStyle/>
          <a:p>
            <a:r>
              <a:rPr lang="en-US" sz="1000" dirty="0">
                <a:latin typeface="Franklin Gothic Medium" panose="020B0603020102020204" pitchFamily="34" charset="0"/>
              </a:rPr>
              <a:t>Note: Additional data can be found in workbook.</a:t>
            </a:r>
          </a:p>
        </p:txBody>
      </p:sp>
    </p:spTree>
    <p:extLst>
      <p:ext uri="{BB962C8B-B14F-4D97-AF65-F5344CB8AC3E}">
        <p14:creationId xmlns:p14="http://schemas.microsoft.com/office/powerpoint/2010/main" val="401748746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14607482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F96894-EEB4-4C8C-9692-0D6645623E8F}"/>
              </a:ext>
            </a:extLst>
          </p:cNvPr>
          <p:cNvSpPr txBox="1">
            <a:spLocks/>
          </p:cNvSpPr>
          <p:nvPr>
            <p:custDataLst>
              <p:tags r:id="rId1"/>
            </p:custDataLst>
          </p:nvPr>
        </p:nvSpPr>
        <p:spPr>
          <a:xfrm>
            <a:off x="0" y="70977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dirty="0">
                <a:solidFill>
                  <a:schemeClr val="bg1"/>
                </a:solidFill>
                <a:latin typeface="Franklin Gothic Demi" panose="020B0703020102020204" pitchFamily="34" charset="0"/>
              </a:rPr>
              <a:t>Food</a:t>
            </a:r>
          </a:p>
        </p:txBody>
      </p:sp>
      <p:sp>
        <p:nvSpPr>
          <p:cNvPr id="3" name="TextBox 2">
            <a:extLst>
              <a:ext uri="{FF2B5EF4-FFF2-40B4-BE49-F238E27FC236}">
                <a16:creationId xmlns:a16="http://schemas.microsoft.com/office/drawing/2014/main" id="{8F68B93C-0756-4BF7-A434-C565E7A1B4B1}"/>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4.1: Food insecurity (%) in NJ (by county)</a:t>
            </a:r>
          </a:p>
        </p:txBody>
      </p:sp>
      <p:sp>
        <p:nvSpPr>
          <p:cNvPr id="4" name="TextBox 3">
            <a:extLst>
              <a:ext uri="{FF2B5EF4-FFF2-40B4-BE49-F238E27FC236}">
                <a16:creationId xmlns:a16="http://schemas.microsoft.com/office/drawing/2014/main" id="{0E26B67E-3C26-44E5-AED5-24D6DA0811A2}"/>
              </a:ext>
            </a:extLst>
          </p:cNvPr>
          <p:cNvSpPr txBox="1"/>
          <p:nvPr>
            <p:custDataLst>
              <p:tags r:id="rId3"/>
            </p:custDataLst>
          </p:nvPr>
        </p:nvSpPr>
        <p:spPr>
          <a:xfrm>
            <a:off x="3124201" y="356418"/>
            <a:ext cx="8915400" cy="276999"/>
          </a:xfrm>
          <a:prstGeom prst="rect">
            <a:avLst/>
          </a:prstGeom>
          <a:noFill/>
        </p:spPr>
        <p:txBody>
          <a:bodyPr wrap="square" rtlCol="0">
            <a:spAutoFit/>
          </a:bodyPr>
          <a:lstStyle/>
          <a:p>
            <a:pPr>
              <a:defRPr sz="1400" b="0" i="0" u="none" strike="noStrike" kern="1200" spc="0" baseline="0">
                <a:solidFill>
                  <a:prstClr val="black">
                    <a:lumMod val="65000"/>
                    <a:lumOff val="35000"/>
                  </a:prstClr>
                </a:solidFill>
                <a:latin typeface="+mn-lt"/>
                <a:ea typeface="+mn-ea"/>
                <a:cs typeface="+mn-cs"/>
              </a:defRPr>
            </a:pPr>
            <a:r>
              <a:rPr lang="en-US" sz="1200" dirty="0">
                <a:latin typeface="Franklin Gothic Medium" panose="020B0603020102020204" pitchFamily="34" charset="0"/>
              </a:rPr>
              <a:t>Source: https://map.feedingamerica.org/county/2019/overall/new-jersey/</a:t>
            </a:r>
            <a:endParaRPr lang="en-US" sz="1050" dirty="0">
              <a:latin typeface="Franklin Gothic Medium" panose="020B0603020102020204" pitchFamily="34" charset="0"/>
            </a:endParaRPr>
          </a:p>
        </p:txBody>
      </p:sp>
      <p:sp>
        <p:nvSpPr>
          <p:cNvPr id="5" name="TextBox 4">
            <a:extLst>
              <a:ext uri="{FF2B5EF4-FFF2-40B4-BE49-F238E27FC236}">
                <a16:creationId xmlns:a16="http://schemas.microsoft.com/office/drawing/2014/main" id="{C48B52DC-9999-4633-A5F7-1758ADE23982}"/>
              </a:ext>
            </a:extLst>
          </p:cNvPr>
          <p:cNvSpPr txBox="1"/>
          <p:nvPr>
            <p:custDataLst>
              <p:tags r:id="rId4"/>
            </p:custDataLst>
          </p:nvPr>
        </p:nvSpPr>
        <p:spPr>
          <a:xfrm>
            <a:off x="3136115" y="6443683"/>
            <a:ext cx="9017201" cy="400110"/>
          </a:xfrm>
          <a:prstGeom prst="rect">
            <a:avLst/>
          </a:prstGeom>
          <a:noFill/>
        </p:spPr>
        <p:txBody>
          <a:bodyPr wrap="square" rtlCol="0" anchor="ctr" anchorCtr="0">
            <a:noAutofit/>
          </a:bodyPr>
          <a:lstStyle/>
          <a:p>
            <a:pPr algn="just"/>
            <a:r>
              <a:rPr lang="en-US" sz="1000" dirty="0">
                <a:latin typeface="Franklin Gothic Book" panose="020B0503020102020204" pitchFamily="34" charset="0"/>
              </a:rPr>
              <a:t>Food insecurity is defined by the Life Science Research Office as the limited or uncertain availability of nutritionally adequate and safe foods or limited or uncertain ability to acquire nutritionally adequate and safe foods in societally acceptable ways. (Indicator to be included in the HSAC final report in the Food Overview)</a:t>
            </a:r>
          </a:p>
        </p:txBody>
      </p:sp>
      <p:graphicFrame>
        <p:nvGraphicFramePr>
          <p:cNvPr id="8" name="Chart 7">
            <a:extLst>
              <a:ext uri="{FF2B5EF4-FFF2-40B4-BE49-F238E27FC236}">
                <a16:creationId xmlns:a16="http://schemas.microsoft.com/office/drawing/2014/main" id="{C263C86E-AAC8-4D8C-A9A1-1DBFBA619BE4}"/>
              </a:ext>
            </a:extLst>
          </p:cNvPr>
          <p:cNvGraphicFramePr/>
          <p:nvPr>
            <p:custDataLst>
              <p:tags r:id="rId5"/>
            </p:custDataLst>
            <p:extLst>
              <p:ext uri="{D42A27DB-BD31-4B8C-83A1-F6EECF244321}">
                <p14:modId xmlns:p14="http://schemas.microsoft.com/office/powerpoint/2010/main" val="3187234840"/>
              </p:ext>
            </p:extLst>
          </p:nvPr>
        </p:nvGraphicFramePr>
        <p:xfrm>
          <a:off x="3224349" y="785730"/>
          <a:ext cx="6072051" cy="5443101"/>
        </p:xfrm>
        <a:graphic>
          <a:graphicData uri="http://schemas.openxmlformats.org/drawingml/2006/chart">
            <c:chart xmlns:c="http://schemas.openxmlformats.org/drawingml/2006/chart" xmlns:r="http://schemas.openxmlformats.org/officeDocument/2006/relationships" r:id="rId11"/>
          </a:graphicData>
        </a:graphic>
      </p:graphicFrame>
      <p:sp>
        <p:nvSpPr>
          <p:cNvPr id="7" name="TextBox 6">
            <a:extLst>
              <a:ext uri="{FF2B5EF4-FFF2-40B4-BE49-F238E27FC236}">
                <a16:creationId xmlns:a16="http://schemas.microsoft.com/office/drawing/2014/main" id="{B5CEA87E-4FCD-470A-957C-3E457E539B42}"/>
              </a:ext>
            </a:extLst>
          </p:cNvPr>
          <p:cNvSpPr txBox="1"/>
          <p:nvPr>
            <p:custDataLst>
              <p:tags r:id="rId6"/>
            </p:custDataLst>
          </p:nvPr>
        </p:nvSpPr>
        <p:spPr>
          <a:xfrm>
            <a:off x="8783239" y="3862768"/>
            <a:ext cx="3392432" cy="307777"/>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dirty="0"/>
              <a:t>4.2: Food insecurity (%) over time, in county</a:t>
            </a:r>
          </a:p>
        </p:txBody>
      </p:sp>
      <p:sp>
        <p:nvSpPr>
          <p:cNvPr id="9" name="TextBox 8">
            <a:extLst>
              <a:ext uri="{FF2B5EF4-FFF2-40B4-BE49-F238E27FC236}">
                <a16:creationId xmlns:a16="http://schemas.microsoft.com/office/drawing/2014/main" id="{8D99D7C5-3E23-440D-BF67-8652DDC1B075}"/>
              </a:ext>
            </a:extLst>
          </p:cNvPr>
          <p:cNvSpPr txBox="1"/>
          <p:nvPr>
            <p:custDataLst>
              <p:tags r:id="rId7"/>
            </p:custDataLst>
          </p:nvPr>
        </p:nvSpPr>
        <p:spPr>
          <a:xfrm>
            <a:off x="8801938" y="4072401"/>
            <a:ext cx="3256362" cy="507831"/>
          </a:xfrm>
          <a:prstGeom prst="rect">
            <a:avLst/>
          </a:prstGeom>
          <a:noFill/>
        </p:spPr>
        <p:txBody>
          <a:bodyPr wrap="square" rtlCol="0">
            <a:spAutoFit/>
          </a:bodyPr>
          <a:lstStyle/>
          <a:p>
            <a:pPr>
              <a:defRPr sz="1400" b="0" i="0" u="none" strike="noStrike" kern="1200" spc="0" baseline="0">
                <a:solidFill>
                  <a:prstClr val="black">
                    <a:lumMod val="65000"/>
                    <a:lumOff val="35000"/>
                  </a:prstClr>
                </a:solidFill>
                <a:latin typeface="+mn-lt"/>
                <a:ea typeface="+mn-ea"/>
                <a:cs typeface="+mn-cs"/>
              </a:defRPr>
            </a:pPr>
            <a:r>
              <a:rPr lang="en-US" sz="900" dirty="0">
                <a:solidFill>
                  <a:schemeClr val="tx1">
                    <a:lumMod val="95000"/>
                    <a:lumOff val="5000"/>
                  </a:schemeClr>
                </a:solidFill>
                <a:latin typeface="Franklin Gothic Medium" panose="020B0603020102020204" pitchFamily="34" charset="0"/>
              </a:rPr>
              <a:t>Source: https://map.feedingamerica.org/county/2019/overall/new-jersey/</a:t>
            </a:r>
            <a:endParaRPr lang="en-US" sz="800" dirty="0">
              <a:solidFill>
                <a:schemeClr val="tx1">
                  <a:lumMod val="95000"/>
                  <a:lumOff val="5000"/>
                </a:schemeClr>
              </a:solidFill>
              <a:latin typeface="Franklin Gothic Medium" panose="020B0603020102020204" pitchFamily="34" charset="0"/>
            </a:endParaRPr>
          </a:p>
        </p:txBody>
      </p:sp>
      <p:graphicFrame>
        <p:nvGraphicFramePr>
          <p:cNvPr id="10" name="Chart 9">
            <a:extLst>
              <a:ext uri="{FF2B5EF4-FFF2-40B4-BE49-F238E27FC236}">
                <a16:creationId xmlns:a16="http://schemas.microsoft.com/office/drawing/2014/main" id="{C55691D5-74E6-4B02-A164-EF4C1C89FEA3}"/>
              </a:ext>
            </a:extLst>
          </p:cNvPr>
          <p:cNvGraphicFramePr/>
          <p:nvPr>
            <p:custDataLst>
              <p:tags r:id="rId8"/>
            </p:custDataLst>
            <p:extLst>
              <p:ext uri="{D42A27DB-BD31-4B8C-83A1-F6EECF244321}">
                <p14:modId xmlns:p14="http://schemas.microsoft.com/office/powerpoint/2010/main" val="2613656611"/>
              </p:ext>
            </p:extLst>
          </p:nvPr>
        </p:nvGraphicFramePr>
        <p:xfrm>
          <a:off x="8798128" y="4453239"/>
          <a:ext cx="2936672" cy="1691640"/>
        </p:xfrm>
        <a:graphic>
          <a:graphicData uri="http://schemas.openxmlformats.org/drawingml/2006/chart">
            <c:chart xmlns:c="http://schemas.openxmlformats.org/drawingml/2006/chart" xmlns:r="http://schemas.openxmlformats.org/officeDocument/2006/relationships" r:id="rId12"/>
          </a:graphicData>
        </a:graphic>
      </p:graphicFrame>
    </p:spTree>
    <p:extLst>
      <p:ext uri="{BB962C8B-B14F-4D97-AF65-F5344CB8AC3E}">
        <p14:creationId xmlns:p14="http://schemas.microsoft.com/office/powerpoint/2010/main" val="191544771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BA9A01-1C57-4D47-B67D-44EE83DE5BDF}"/>
              </a:ext>
            </a:extLst>
          </p:cNvPr>
          <p:cNvSpPr txBox="1">
            <a:spLocks/>
          </p:cNvSpPr>
          <p:nvPr>
            <p:custDataLst>
              <p:tags r:id="rId1"/>
            </p:custDataLst>
          </p:nvPr>
        </p:nvSpPr>
        <p:spPr>
          <a:xfrm>
            <a:off x="0" y="70977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dirty="0">
                <a:solidFill>
                  <a:schemeClr val="bg1"/>
                </a:solidFill>
                <a:latin typeface="Franklin Gothic Demi" panose="020B0703020102020204" pitchFamily="34" charset="0"/>
              </a:rPr>
              <a:t>Food</a:t>
            </a:r>
          </a:p>
        </p:txBody>
      </p:sp>
      <p:sp>
        <p:nvSpPr>
          <p:cNvPr id="3" name="TextBox 2">
            <a:extLst>
              <a:ext uri="{FF2B5EF4-FFF2-40B4-BE49-F238E27FC236}">
                <a16:creationId xmlns:a16="http://schemas.microsoft.com/office/drawing/2014/main" id="{B2C0C821-4DE0-437D-9E42-50BB8F260387}"/>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4.3: Individuals (#) enrolled in WIC nutrition program, in county </a:t>
            </a:r>
          </a:p>
        </p:txBody>
      </p:sp>
      <p:sp>
        <p:nvSpPr>
          <p:cNvPr id="4" name="TextBox 3">
            <a:extLst>
              <a:ext uri="{FF2B5EF4-FFF2-40B4-BE49-F238E27FC236}">
                <a16:creationId xmlns:a16="http://schemas.microsoft.com/office/drawing/2014/main" id="{CDFB650D-66FA-4CFE-826A-6FDF164E1E2E}"/>
              </a:ext>
            </a:extLst>
          </p:cNvPr>
          <p:cNvSpPr txBox="1"/>
          <p:nvPr>
            <p:custDataLst>
              <p:tags r:id="rId3"/>
            </p:custDataLst>
          </p:nvPr>
        </p:nvSpPr>
        <p:spPr>
          <a:xfrm>
            <a:off x="3124200" y="261610"/>
            <a:ext cx="8400675" cy="246221"/>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000" dirty="0"/>
              <a:t>Source: New Jersey Department of Health and Senior Services via Annie E Casey Kids Count</a:t>
            </a:r>
          </a:p>
        </p:txBody>
      </p:sp>
      <p:sp>
        <p:nvSpPr>
          <p:cNvPr id="5" name="TextBox 4">
            <a:extLst>
              <a:ext uri="{FF2B5EF4-FFF2-40B4-BE49-F238E27FC236}">
                <a16:creationId xmlns:a16="http://schemas.microsoft.com/office/drawing/2014/main" id="{48F37D0C-0600-4CE2-8EAB-D33AB6F4FD32}"/>
              </a:ext>
            </a:extLst>
          </p:cNvPr>
          <p:cNvSpPr txBox="1"/>
          <p:nvPr>
            <p:custDataLst>
              <p:tags r:id="rId4"/>
            </p:custDataLst>
          </p:nvPr>
        </p:nvSpPr>
        <p:spPr>
          <a:xfrm>
            <a:off x="3124200" y="1995284"/>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4.4: Children (#) receiving free or reduced lunch, in county</a:t>
            </a:r>
          </a:p>
        </p:txBody>
      </p:sp>
      <p:sp>
        <p:nvSpPr>
          <p:cNvPr id="6" name="TextBox 5">
            <a:extLst>
              <a:ext uri="{FF2B5EF4-FFF2-40B4-BE49-F238E27FC236}">
                <a16:creationId xmlns:a16="http://schemas.microsoft.com/office/drawing/2014/main" id="{2B7791FE-6F64-474B-BE64-642AC69AC777}"/>
              </a:ext>
            </a:extLst>
          </p:cNvPr>
          <p:cNvSpPr txBox="1"/>
          <p:nvPr>
            <p:custDataLst>
              <p:tags r:id="rId5"/>
            </p:custDataLst>
          </p:nvPr>
        </p:nvSpPr>
        <p:spPr>
          <a:xfrm>
            <a:off x="3098598" y="4571299"/>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4.5: Children (#) receiving NJ SNAP supplemental nutrition assistance, in county</a:t>
            </a:r>
          </a:p>
        </p:txBody>
      </p:sp>
      <p:sp>
        <p:nvSpPr>
          <p:cNvPr id="7" name="TextBox 6">
            <a:extLst>
              <a:ext uri="{FF2B5EF4-FFF2-40B4-BE49-F238E27FC236}">
                <a16:creationId xmlns:a16="http://schemas.microsoft.com/office/drawing/2014/main" id="{B33F6D90-205C-400E-9E04-C7340B6D0A4E}"/>
              </a:ext>
            </a:extLst>
          </p:cNvPr>
          <p:cNvSpPr txBox="1"/>
          <p:nvPr>
            <p:custDataLst>
              <p:tags r:id="rId6"/>
            </p:custDataLst>
          </p:nvPr>
        </p:nvSpPr>
        <p:spPr>
          <a:xfrm>
            <a:off x="3124200" y="2278314"/>
            <a:ext cx="9017202" cy="246221"/>
          </a:xfrm>
          <a:prstGeom prst="rect">
            <a:avLst/>
          </a:prstGeom>
          <a:noFill/>
        </p:spPr>
        <p:txBody>
          <a:bodyPr wrap="square" rtlCol="0">
            <a:spAutoFit/>
          </a:bodyPr>
          <a:lstStyle/>
          <a:p>
            <a:pPr>
              <a:defRPr sz="1862" b="0" i="0" u="none" strike="noStrike" kern="1200" spc="0" baseline="0">
                <a:solidFill>
                  <a:prstClr val="black"/>
                </a:solidFill>
                <a:latin typeface="Franklin Gothic Medium" panose="020B0603020102020204" pitchFamily="34" charset="0"/>
                <a:ea typeface="+mn-ea"/>
                <a:cs typeface="+mn-cs"/>
              </a:defRPr>
            </a:pPr>
            <a:r>
              <a:rPr lang="en-US" sz="1000" dirty="0"/>
              <a:t>Source: NJ Department of Agriculture via Advocates for Children of New Jersey</a:t>
            </a:r>
          </a:p>
        </p:txBody>
      </p:sp>
      <p:sp>
        <p:nvSpPr>
          <p:cNvPr id="8" name="TextBox 7">
            <a:extLst>
              <a:ext uri="{FF2B5EF4-FFF2-40B4-BE49-F238E27FC236}">
                <a16:creationId xmlns:a16="http://schemas.microsoft.com/office/drawing/2014/main" id="{E1A40887-94F0-4112-83E4-C3F1D899D767}"/>
              </a:ext>
            </a:extLst>
          </p:cNvPr>
          <p:cNvSpPr txBox="1"/>
          <p:nvPr>
            <p:custDataLst>
              <p:tags r:id="rId7"/>
            </p:custDataLst>
          </p:nvPr>
        </p:nvSpPr>
        <p:spPr>
          <a:xfrm>
            <a:off x="3131820" y="4843068"/>
            <a:ext cx="8429551" cy="438582"/>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050" dirty="0"/>
              <a:t>Source: New Jersey Department of Human Services, Division of Family Development via Advocates for Children of New Jersey Data Dashboard</a:t>
            </a:r>
          </a:p>
          <a:p>
            <a:pPr>
              <a:defRPr sz="1400" b="0" i="0" u="none" strike="noStrike" kern="1200" spc="0" baseline="0">
                <a:solidFill>
                  <a:prstClr val="black"/>
                </a:solidFill>
                <a:latin typeface="Franklin Gothic Medium" panose="020B0603020102020204" pitchFamily="34" charset="0"/>
                <a:ea typeface="+mn-ea"/>
                <a:cs typeface="+mn-cs"/>
              </a:defRPr>
            </a:pPr>
            <a:endParaRPr lang="en-US" sz="1200" dirty="0"/>
          </a:p>
        </p:txBody>
      </p:sp>
      <p:graphicFrame>
        <p:nvGraphicFramePr>
          <p:cNvPr id="14" name="Chart 13">
            <a:extLst>
              <a:ext uri="{FF2B5EF4-FFF2-40B4-BE49-F238E27FC236}">
                <a16:creationId xmlns:a16="http://schemas.microsoft.com/office/drawing/2014/main" id="{B548F827-A6E0-4F7C-91CE-378267664566}"/>
              </a:ext>
            </a:extLst>
          </p:cNvPr>
          <p:cNvGraphicFramePr/>
          <p:nvPr>
            <p:custDataLst>
              <p:tags r:id="rId8"/>
            </p:custDataLst>
            <p:extLst>
              <p:ext uri="{D42A27DB-BD31-4B8C-83A1-F6EECF244321}">
                <p14:modId xmlns:p14="http://schemas.microsoft.com/office/powerpoint/2010/main" val="2516627332"/>
              </p:ext>
            </p:extLst>
          </p:nvPr>
        </p:nvGraphicFramePr>
        <p:xfrm>
          <a:off x="3174799" y="531291"/>
          <a:ext cx="8369742" cy="1402581"/>
        </p:xfrm>
        <a:graphic>
          <a:graphicData uri="http://schemas.openxmlformats.org/drawingml/2006/chart">
            <c:chart xmlns:c="http://schemas.openxmlformats.org/drawingml/2006/chart" xmlns:r="http://schemas.openxmlformats.org/officeDocument/2006/relationships" r:id="rId14"/>
          </a:graphicData>
        </a:graphic>
      </p:graphicFrame>
      <p:graphicFrame>
        <p:nvGraphicFramePr>
          <p:cNvPr id="17" name="Chart 16">
            <a:extLst>
              <a:ext uri="{FF2B5EF4-FFF2-40B4-BE49-F238E27FC236}">
                <a16:creationId xmlns:a16="http://schemas.microsoft.com/office/drawing/2014/main" id="{BE2B3FCB-B76E-4C03-A4B7-85305D1B0134}"/>
              </a:ext>
            </a:extLst>
          </p:cNvPr>
          <p:cNvGraphicFramePr/>
          <p:nvPr>
            <p:custDataLst>
              <p:tags r:id="rId9"/>
            </p:custDataLst>
            <p:extLst>
              <p:ext uri="{D42A27DB-BD31-4B8C-83A1-F6EECF244321}">
                <p14:modId xmlns:p14="http://schemas.microsoft.com/office/powerpoint/2010/main" val="3685972019"/>
              </p:ext>
            </p:extLst>
          </p:nvPr>
        </p:nvGraphicFramePr>
        <p:xfrm>
          <a:off x="3246120" y="2794768"/>
          <a:ext cx="8298420" cy="1701032"/>
        </p:xfrm>
        <a:graphic>
          <a:graphicData uri="http://schemas.openxmlformats.org/drawingml/2006/chart">
            <c:chart xmlns:c="http://schemas.openxmlformats.org/drawingml/2006/chart" xmlns:r="http://schemas.openxmlformats.org/officeDocument/2006/relationships" r:id="rId15"/>
          </a:graphicData>
        </a:graphic>
      </p:graphicFrame>
      <p:graphicFrame>
        <p:nvGraphicFramePr>
          <p:cNvPr id="20" name="Chart 19">
            <a:extLst>
              <a:ext uri="{FF2B5EF4-FFF2-40B4-BE49-F238E27FC236}">
                <a16:creationId xmlns:a16="http://schemas.microsoft.com/office/drawing/2014/main" id="{071DDE21-2E7A-4AD2-B6B0-4120BED9B7B1}"/>
              </a:ext>
            </a:extLst>
          </p:cNvPr>
          <p:cNvGraphicFramePr/>
          <p:nvPr>
            <p:custDataLst>
              <p:tags r:id="rId10"/>
            </p:custDataLst>
            <p:extLst>
              <p:ext uri="{D42A27DB-BD31-4B8C-83A1-F6EECF244321}">
                <p14:modId xmlns:p14="http://schemas.microsoft.com/office/powerpoint/2010/main" val="999011120"/>
              </p:ext>
            </p:extLst>
          </p:nvPr>
        </p:nvGraphicFramePr>
        <p:xfrm>
          <a:off x="3246120" y="5175921"/>
          <a:ext cx="8298420" cy="1421356"/>
        </p:xfrm>
        <a:graphic>
          <a:graphicData uri="http://schemas.openxmlformats.org/drawingml/2006/chart">
            <c:chart xmlns:c="http://schemas.openxmlformats.org/drawingml/2006/chart" xmlns:r="http://schemas.openxmlformats.org/officeDocument/2006/relationships" r:id="rId16"/>
          </a:graphicData>
        </a:graphic>
      </p:graphicFrame>
      <p:sp>
        <p:nvSpPr>
          <p:cNvPr id="9" name="TextBox 8"/>
          <p:cNvSpPr txBox="1"/>
          <p:nvPr>
            <p:custDataLst>
              <p:tags r:id="rId11"/>
            </p:custDataLst>
          </p:nvPr>
        </p:nvSpPr>
        <p:spPr>
          <a:xfrm>
            <a:off x="3142673" y="6541859"/>
            <a:ext cx="6659880" cy="400110"/>
          </a:xfrm>
          <a:prstGeom prst="rect">
            <a:avLst/>
          </a:prstGeom>
          <a:noFill/>
        </p:spPr>
        <p:txBody>
          <a:bodyPr wrap="square" rtlCol="0">
            <a:spAutoFit/>
          </a:bodyPr>
          <a:lstStyle/>
          <a:p>
            <a:r>
              <a:rPr lang="en-US" sz="1000" dirty="0">
                <a:latin typeface="Franklin Gothic Book" panose="020B0503020102020204" pitchFamily="34" charset="0"/>
              </a:rPr>
              <a:t>Note that total county population size has not been accounted for in these indicators.</a:t>
            </a:r>
          </a:p>
          <a:p>
            <a:endParaRPr lang="en-US" sz="1000" dirty="0">
              <a:latin typeface="Franklin Gothic Book" panose="020B0503020102020204" pitchFamily="34" charset="0"/>
            </a:endParaRPr>
          </a:p>
        </p:txBody>
      </p:sp>
    </p:spTree>
    <p:extLst>
      <p:ext uri="{BB962C8B-B14F-4D97-AF65-F5344CB8AC3E}">
        <p14:creationId xmlns:p14="http://schemas.microsoft.com/office/powerpoint/2010/main" val="357482300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97748744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1DFF63-749B-42CB-896F-B12C21CA27ED}"/>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200" spc="-200" dirty="0">
                <a:solidFill>
                  <a:schemeClr val="bg1"/>
                </a:solidFill>
                <a:latin typeface="Franklin Gothic Demi" panose="020B0703020102020204" pitchFamily="34" charset="0"/>
              </a:rPr>
              <a:t>Child Care</a:t>
            </a:r>
          </a:p>
        </p:txBody>
      </p:sp>
      <p:sp>
        <p:nvSpPr>
          <p:cNvPr id="3" name="TextBox 2">
            <a:extLst>
              <a:ext uri="{FF2B5EF4-FFF2-40B4-BE49-F238E27FC236}">
                <a16:creationId xmlns:a16="http://schemas.microsoft.com/office/drawing/2014/main" id="{7B24DF73-7A10-4396-AFFE-F8D932D87777}"/>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5.1: Median monthly childcare cost ($) of center-based care by age of child </a:t>
            </a:r>
          </a:p>
        </p:txBody>
      </p:sp>
      <p:sp>
        <p:nvSpPr>
          <p:cNvPr id="4" name="TextBox 3">
            <a:extLst>
              <a:ext uri="{FF2B5EF4-FFF2-40B4-BE49-F238E27FC236}">
                <a16:creationId xmlns:a16="http://schemas.microsoft.com/office/drawing/2014/main" id="{0E4AD1AB-1035-409F-8AFD-183422452017}"/>
              </a:ext>
            </a:extLst>
          </p:cNvPr>
          <p:cNvSpPr txBox="1"/>
          <p:nvPr>
            <p:custDataLst>
              <p:tags r:id="rId3"/>
            </p:custDataLst>
          </p:nvPr>
        </p:nvSpPr>
        <p:spPr>
          <a:xfrm>
            <a:off x="3124200" y="30597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a:t>Source: Rutgers University data collection on behalf of the NJ Department of Human Services, 2017</a:t>
            </a:r>
          </a:p>
        </p:txBody>
      </p:sp>
      <p:sp>
        <p:nvSpPr>
          <p:cNvPr id="5" name="TextBox 4">
            <a:extLst>
              <a:ext uri="{FF2B5EF4-FFF2-40B4-BE49-F238E27FC236}">
                <a16:creationId xmlns:a16="http://schemas.microsoft.com/office/drawing/2014/main" id="{A9F95FDA-5B54-4629-820C-BFA5ACE14476}"/>
              </a:ext>
            </a:extLst>
          </p:cNvPr>
          <p:cNvSpPr txBox="1"/>
          <p:nvPr>
            <p:custDataLst>
              <p:tags r:id="rId4"/>
            </p:custDataLst>
          </p:nvPr>
        </p:nvSpPr>
        <p:spPr>
          <a:xfrm>
            <a:off x="3124200" y="6358718"/>
            <a:ext cx="8678839" cy="377589"/>
          </a:xfrm>
          <a:prstGeom prst="rect">
            <a:avLst/>
          </a:prstGeom>
          <a:noFill/>
        </p:spPr>
        <p:txBody>
          <a:bodyPr wrap="square" rtlCol="0" anchor="ctr" anchorCtr="0">
            <a:noAutofit/>
          </a:bodyPr>
          <a:lstStyle/>
          <a:p>
            <a:pPr algn="just"/>
            <a:r>
              <a:rPr lang="en-US" sz="1000" dirty="0">
                <a:latin typeface="Franklin Gothic Book"/>
              </a:rPr>
              <a:t>(Indicator to be included in the HSAC final report)</a:t>
            </a:r>
            <a:endParaRPr lang="en-US" dirty="0">
              <a:cs typeface="Calibri"/>
            </a:endParaRPr>
          </a:p>
        </p:txBody>
      </p:sp>
      <p:graphicFrame>
        <p:nvGraphicFramePr>
          <p:cNvPr id="8" name="Chart 7">
            <a:extLst>
              <a:ext uri="{FF2B5EF4-FFF2-40B4-BE49-F238E27FC236}">
                <a16:creationId xmlns:a16="http://schemas.microsoft.com/office/drawing/2014/main" id="{C9A51C3F-C227-495C-858B-86CC20DD47D2}"/>
              </a:ext>
            </a:extLst>
          </p:cNvPr>
          <p:cNvGraphicFramePr/>
          <p:nvPr>
            <p:custDataLst>
              <p:tags r:id="rId5"/>
            </p:custDataLst>
            <p:extLst>
              <p:ext uri="{D42A27DB-BD31-4B8C-83A1-F6EECF244321}">
                <p14:modId xmlns:p14="http://schemas.microsoft.com/office/powerpoint/2010/main" val="1167496168"/>
              </p:ext>
            </p:extLst>
          </p:nvPr>
        </p:nvGraphicFramePr>
        <p:xfrm>
          <a:off x="3280202" y="914400"/>
          <a:ext cx="8128000" cy="5075393"/>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415933061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1DFF63-749B-42CB-896F-B12C21CA27ED}"/>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200" spc="-200" dirty="0">
                <a:solidFill>
                  <a:schemeClr val="bg1"/>
                </a:solidFill>
                <a:latin typeface="Franklin Gothic Demi" panose="020B0703020102020204" pitchFamily="34" charset="0"/>
              </a:rPr>
              <a:t>Child Care</a:t>
            </a:r>
          </a:p>
        </p:txBody>
      </p:sp>
      <p:sp>
        <p:nvSpPr>
          <p:cNvPr id="3" name="TextBox 2">
            <a:extLst>
              <a:ext uri="{FF2B5EF4-FFF2-40B4-BE49-F238E27FC236}">
                <a16:creationId xmlns:a16="http://schemas.microsoft.com/office/drawing/2014/main" id="{D7CCE802-8D3A-4DE9-82E5-C34DC5B0145D}"/>
              </a:ext>
            </a:extLst>
          </p:cNvPr>
          <p:cNvSpPr txBox="1"/>
          <p:nvPr>
            <p:custDataLst>
              <p:tags r:id="rId2"/>
            </p:custDataLst>
          </p:nvPr>
        </p:nvSpPr>
        <p:spPr>
          <a:xfrm>
            <a:off x="3124200" y="0"/>
            <a:ext cx="9017202" cy="707886"/>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5.2: Median monthly child care cost ($) of center-based care by age of child compared with median household income (by county) </a:t>
            </a:r>
          </a:p>
        </p:txBody>
      </p:sp>
      <p:sp>
        <p:nvSpPr>
          <p:cNvPr id="4" name="TextBox 3">
            <a:extLst>
              <a:ext uri="{FF2B5EF4-FFF2-40B4-BE49-F238E27FC236}">
                <a16:creationId xmlns:a16="http://schemas.microsoft.com/office/drawing/2014/main" id="{A53CCD5A-EE97-4FE1-AE21-DD09C7CC1D42}"/>
              </a:ext>
            </a:extLst>
          </p:cNvPr>
          <p:cNvSpPr txBox="1"/>
          <p:nvPr>
            <p:custDataLst>
              <p:tags r:id="rId3"/>
            </p:custDataLst>
          </p:nvPr>
        </p:nvSpPr>
        <p:spPr>
          <a:xfrm>
            <a:off x="3124200" y="615033"/>
            <a:ext cx="8400675"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a:t>Source: Rutgers University data collection on behalf of the NJ Department of Human Services, 2017. Median household income is sourced from ACS, Income in the past 12 months (in 2019 inflation adjusted dollars), 1-yr estimates.</a:t>
            </a:r>
          </a:p>
        </p:txBody>
      </p:sp>
      <p:graphicFrame>
        <p:nvGraphicFramePr>
          <p:cNvPr id="7" name="Chart 6">
            <a:extLst>
              <a:ext uri="{FF2B5EF4-FFF2-40B4-BE49-F238E27FC236}">
                <a16:creationId xmlns:a16="http://schemas.microsoft.com/office/drawing/2014/main" id="{6616DC5F-1858-4EB9-A294-9BAE538DE1E7}"/>
              </a:ext>
            </a:extLst>
          </p:cNvPr>
          <p:cNvGraphicFramePr/>
          <p:nvPr>
            <p:custDataLst>
              <p:tags r:id="rId4"/>
            </p:custDataLst>
            <p:extLst>
              <p:ext uri="{D42A27DB-BD31-4B8C-83A1-F6EECF244321}">
                <p14:modId xmlns:p14="http://schemas.microsoft.com/office/powerpoint/2010/main" val="1444636619"/>
              </p:ext>
            </p:extLst>
          </p:nvPr>
        </p:nvGraphicFramePr>
        <p:xfrm>
          <a:off x="3124200" y="990600"/>
          <a:ext cx="9067800" cy="5418667"/>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42965842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0834856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C48D25C-329E-430E-9BD1-9CD97D97D74C}"/>
              </a:ext>
            </a:extLst>
          </p:cNvPr>
          <p:cNvSpPr txBox="1"/>
          <p:nvPr>
            <p:custDataLst>
              <p:tags r:id="rId1"/>
            </p:custDataLst>
          </p:nvPr>
        </p:nvSpPr>
        <p:spPr>
          <a:xfrm>
            <a:off x="0" y="2667000"/>
            <a:ext cx="3124200" cy="1200329"/>
          </a:xfrm>
          <a:prstGeom prst="rect">
            <a:avLst/>
          </a:prstGeom>
          <a:noFill/>
        </p:spPr>
        <p:txBody>
          <a:bodyPr wrap="square" rtlCol="0">
            <a:spAutoFit/>
          </a:bodyPr>
          <a:lstStyle/>
          <a:p>
            <a:pPr algn="ctr"/>
            <a:r>
              <a:rPr lang="en-US" sz="3600" dirty="0">
                <a:solidFill>
                  <a:schemeClr val="bg1"/>
                </a:solidFill>
                <a:latin typeface="Franklin Gothic Demi" panose="020B0703020102020204" pitchFamily="34" charset="0"/>
              </a:rPr>
              <a:t>Transportation &amp; Commute</a:t>
            </a:r>
          </a:p>
        </p:txBody>
      </p:sp>
      <p:sp>
        <p:nvSpPr>
          <p:cNvPr id="5" name="TextBox 4">
            <a:extLst>
              <a:ext uri="{FF2B5EF4-FFF2-40B4-BE49-F238E27FC236}">
                <a16:creationId xmlns:a16="http://schemas.microsoft.com/office/drawing/2014/main" id="{99C90B8E-7216-4493-B987-DDDC0FC24476}"/>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6.1: Average commute (minutes) in NJ (by county)</a:t>
            </a:r>
          </a:p>
        </p:txBody>
      </p:sp>
      <p:sp>
        <p:nvSpPr>
          <p:cNvPr id="6" name="TextBox 5">
            <a:extLst>
              <a:ext uri="{FF2B5EF4-FFF2-40B4-BE49-F238E27FC236}">
                <a16:creationId xmlns:a16="http://schemas.microsoft.com/office/drawing/2014/main" id="{3E752AD9-1038-422B-B961-87FB65647F3B}"/>
              </a:ext>
            </a:extLst>
          </p:cNvPr>
          <p:cNvSpPr txBox="1"/>
          <p:nvPr>
            <p:custDataLst>
              <p:tags r:id="rId3"/>
            </p:custDataLst>
          </p:nvPr>
        </p:nvSpPr>
        <p:spPr>
          <a:xfrm>
            <a:off x="8838714" y="4126360"/>
            <a:ext cx="3581400" cy="52322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dirty="0"/>
              <a:t>6.2: Average commute (minutes) over time, in county</a:t>
            </a:r>
          </a:p>
        </p:txBody>
      </p:sp>
      <p:sp>
        <p:nvSpPr>
          <p:cNvPr id="7" name="TextBox 6">
            <a:extLst>
              <a:ext uri="{FF2B5EF4-FFF2-40B4-BE49-F238E27FC236}">
                <a16:creationId xmlns:a16="http://schemas.microsoft.com/office/drawing/2014/main" id="{C74F6283-37D7-46EC-ADFB-C81AB1DFF31E}"/>
              </a:ext>
            </a:extLst>
          </p:cNvPr>
          <p:cNvSpPr txBox="1"/>
          <p:nvPr>
            <p:custDataLst>
              <p:tags r:id="rId4"/>
            </p:custDataLst>
          </p:nvPr>
        </p:nvSpPr>
        <p:spPr>
          <a:xfrm>
            <a:off x="3124200" y="33260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a:t>Source: 1-yr American Community Survey estimates, 2019</a:t>
            </a:r>
          </a:p>
        </p:txBody>
      </p:sp>
      <p:sp>
        <p:nvSpPr>
          <p:cNvPr id="8" name="Rectangle 7">
            <a:extLst>
              <a:ext uri="{FF2B5EF4-FFF2-40B4-BE49-F238E27FC236}">
                <a16:creationId xmlns:a16="http://schemas.microsoft.com/office/drawing/2014/main" id="{6DC9AEBA-AAE1-4940-8E78-A4D0939BFC25}"/>
              </a:ext>
            </a:extLst>
          </p:cNvPr>
          <p:cNvSpPr/>
          <p:nvPr>
            <p:custDataLst>
              <p:tags r:id="rId5"/>
            </p:custDataLst>
          </p:nvPr>
        </p:nvSpPr>
        <p:spPr>
          <a:xfrm>
            <a:off x="8838714" y="4557247"/>
            <a:ext cx="3244799" cy="230832"/>
          </a:xfrm>
          <a:prstGeom prst="rect">
            <a:avLst/>
          </a:prstGeom>
        </p:spPr>
        <p:txBody>
          <a:bodyPr wrap="none">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dirty="0"/>
              <a:t>Source: 1-yr American Community Survey estimates, 2015-19</a:t>
            </a:r>
          </a:p>
        </p:txBody>
      </p:sp>
      <p:graphicFrame>
        <p:nvGraphicFramePr>
          <p:cNvPr id="11" name="Chart 10">
            <a:extLst>
              <a:ext uri="{FF2B5EF4-FFF2-40B4-BE49-F238E27FC236}">
                <a16:creationId xmlns:a16="http://schemas.microsoft.com/office/drawing/2014/main" id="{56E4394C-E199-4113-9E20-F5A917764195}"/>
              </a:ext>
            </a:extLst>
          </p:cNvPr>
          <p:cNvGraphicFramePr/>
          <p:nvPr>
            <p:custDataLst>
              <p:tags r:id="rId6"/>
            </p:custDataLst>
            <p:extLst>
              <p:ext uri="{D42A27DB-BD31-4B8C-83A1-F6EECF244321}">
                <p14:modId xmlns:p14="http://schemas.microsoft.com/office/powerpoint/2010/main" val="3285744493"/>
              </p:ext>
            </p:extLst>
          </p:nvPr>
        </p:nvGraphicFramePr>
        <p:xfrm>
          <a:off x="3201004" y="538609"/>
          <a:ext cx="6857396" cy="5813451"/>
        </p:xfrm>
        <a:graphic>
          <a:graphicData uri="http://schemas.openxmlformats.org/drawingml/2006/chart">
            <c:chart xmlns:c="http://schemas.openxmlformats.org/drawingml/2006/chart" xmlns:r="http://schemas.openxmlformats.org/officeDocument/2006/relationships" r:id="rId12"/>
          </a:graphicData>
        </a:graphic>
      </p:graphicFrame>
      <p:graphicFrame>
        <p:nvGraphicFramePr>
          <p:cNvPr id="14" name="Chart 13">
            <a:extLst>
              <a:ext uri="{FF2B5EF4-FFF2-40B4-BE49-F238E27FC236}">
                <a16:creationId xmlns:a16="http://schemas.microsoft.com/office/drawing/2014/main" id="{BA5EC918-E63D-452B-ADD8-946BB4D5822F}"/>
              </a:ext>
            </a:extLst>
          </p:cNvPr>
          <p:cNvGraphicFramePr/>
          <p:nvPr>
            <p:custDataLst>
              <p:tags r:id="rId7"/>
            </p:custDataLst>
            <p:extLst>
              <p:ext uri="{D42A27DB-BD31-4B8C-83A1-F6EECF244321}">
                <p14:modId xmlns:p14="http://schemas.microsoft.com/office/powerpoint/2010/main" val="1984450005"/>
              </p:ext>
            </p:extLst>
          </p:nvPr>
        </p:nvGraphicFramePr>
        <p:xfrm>
          <a:off x="8838714" y="4818861"/>
          <a:ext cx="3378200" cy="1533200"/>
        </p:xfrm>
        <a:graphic>
          <a:graphicData uri="http://schemas.openxmlformats.org/drawingml/2006/chart">
            <c:chart xmlns:c="http://schemas.openxmlformats.org/drawingml/2006/chart" xmlns:r="http://schemas.openxmlformats.org/officeDocument/2006/relationships" r:id="rId13"/>
          </a:graphicData>
        </a:graphic>
      </p:graphicFrame>
      <p:sp>
        <p:nvSpPr>
          <p:cNvPr id="4" name="TextBox 3"/>
          <p:cNvSpPr txBox="1"/>
          <p:nvPr>
            <p:custDataLst>
              <p:tags r:id="rId8"/>
            </p:custDataLst>
          </p:nvPr>
        </p:nvSpPr>
        <p:spPr>
          <a:xfrm>
            <a:off x="7848357" y="6020676"/>
            <a:ext cx="1524000" cy="230832"/>
          </a:xfrm>
          <a:prstGeom prst="rect">
            <a:avLst/>
          </a:prstGeom>
          <a:noFill/>
        </p:spPr>
        <p:txBody>
          <a:bodyPr wrap="square" rtlCol="0">
            <a:spAutoFit/>
          </a:bodyPr>
          <a:lstStyle/>
          <a:p>
            <a:r>
              <a:rPr lang="en-US" sz="900" dirty="0">
                <a:latin typeface="Franklin Gothic Medium" panose="020B0603020102020204" pitchFamily="34" charset="0"/>
              </a:rPr>
              <a:t>NJ avg. 33.1</a:t>
            </a:r>
          </a:p>
        </p:txBody>
      </p:sp>
      <p:sp>
        <p:nvSpPr>
          <p:cNvPr id="12" name="TextBox 11"/>
          <p:cNvSpPr txBox="1"/>
          <p:nvPr>
            <p:custDataLst>
              <p:tags r:id="rId9"/>
            </p:custDataLst>
          </p:nvPr>
        </p:nvSpPr>
        <p:spPr>
          <a:xfrm>
            <a:off x="7162800" y="6005812"/>
            <a:ext cx="1524000" cy="230832"/>
          </a:xfrm>
          <a:prstGeom prst="rect">
            <a:avLst/>
          </a:prstGeom>
          <a:noFill/>
        </p:spPr>
        <p:txBody>
          <a:bodyPr wrap="square" rtlCol="0">
            <a:spAutoFit/>
          </a:bodyPr>
          <a:lstStyle/>
          <a:p>
            <a:r>
              <a:rPr lang="en-US" sz="900" dirty="0">
                <a:latin typeface="Franklin Gothic Medium" panose="020B0603020102020204" pitchFamily="34" charset="0"/>
              </a:rPr>
              <a:t>US avg. 27.6</a:t>
            </a:r>
          </a:p>
        </p:txBody>
      </p:sp>
    </p:spTree>
    <p:extLst>
      <p:ext uri="{BB962C8B-B14F-4D97-AF65-F5344CB8AC3E}">
        <p14:creationId xmlns:p14="http://schemas.microsoft.com/office/powerpoint/2010/main" val="303205068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C48D25C-329E-430E-9BD1-9CD97D97D74C}"/>
              </a:ext>
            </a:extLst>
          </p:cNvPr>
          <p:cNvSpPr txBox="1"/>
          <p:nvPr>
            <p:custDataLst>
              <p:tags r:id="rId1"/>
            </p:custDataLst>
          </p:nvPr>
        </p:nvSpPr>
        <p:spPr>
          <a:xfrm>
            <a:off x="0" y="2667000"/>
            <a:ext cx="3124200" cy="1200329"/>
          </a:xfrm>
          <a:prstGeom prst="rect">
            <a:avLst/>
          </a:prstGeom>
          <a:noFill/>
        </p:spPr>
        <p:txBody>
          <a:bodyPr wrap="square" rtlCol="0">
            <a:spAutoFit/>
          </a:bodyPr>
          <a:lstStyle/>
          <a:p>
            <a:pPr algn="ctr"/>
            <a:r>
              <a:rPr lang="en-US" sz="3600" dirty="0">
                <a:solidFill>
                  <a:schemeClr val="bg1"/>
                </a:solidFill>
                <a:latin typeface="Franklin Gothic Demi" panose="020B0703020102020204" pitchFamily="34" charset="0"/>
              </a:rPr>
              <a:t>Transportation &amp; Commute</a:t>
            </a:r>
          </a:p>
        </p:txBody>
      </p:sp>
      <p:sp>
        <p:nvSpPr>
          <p:cNvPr id="5" name="TextBox 4">
            <a:extLst>
              <a:ext uri="{FF2B5EF4-FFF2-40B4-BE49-F238E27FC236}">
                <a16:creationId xmlns:a16="http://schemas.microsoft.com/office/drawing/2014/main" id="{93CB33D4-828E-458B-AC3A-B9109324A6DB}"/>
              </a:ext>
            </a:extLst>
          </p:cNvPr>
          <p:cNvSpPr txBox="1"/>
          <p:nvPr>
            <p:custDataLst>
              <p:tags r:id="rId2"/>
            </p:custDataLst>
          </p:nvPr>
        </p:nvSpPr>
        <p:spPr>
          <a:xfrm>
            <a:off x="3124200" y="332601"/>
            <a:ext cx="8400675"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a:t>Source: Housing and Transportation Affordability Index from Center for Neighborhood Technology, 2017, https://htaindex.cnt.org/map</a:t>
            </a:r>
          </a:p>
        </p:txBody>
      </p:sp>
      <p:sp>
        <p:nvSpPr>
          <p:cNvPr id="6" name="TextBox 5">
            <a:extLst>
              <a:ext uri="{FF2B5EF4-FFF2-40B4-BE49-F238E27FC236}">
                <a16:creationId xmlns:a16="http://schemas.microsoft.com/office/drawing/2014/main" id="{3A56BE81-C73A-4F8B-B768-1224F227A560}"/>
              </a:ext>
            </a:extLst>
          </p:cNvPr>
          <p:cNvSpPr txBox="1"/>
          <p:nvPr>
            <p:custDataLst>
              <p:tags r:id="rId3"/>
            </p:custDataLst>
          </p:nvPr>
        </p:nvSpPr>
        <p:spPr>
          <a:xfrm>
            <a:off x="3180028" y="6400800"/>
            <a:ext cx="8229600" cy="457200"/>
          </a:xfrm>
          <a:prstGeom prst="rect">
            <a:avLst/>
          </a:prstGeom>
          <a:noFill/>
        </p:spPr>
        <p:txBody>
          <a:bodyPr wrap="square" rtlCol="0" anchor="ctr" anchorCtr="0">
            <a:noAutofit/>
          </a:bodyPr>
          <a:lstStyle/>
          <a:p>
            <a:pPr algn="just"/>
            <a:r>
              <a:rPr lang="en-US" sz="1000" dirty="0">
                <a:latin typeface="Franklin Gothic Book"/>
              </a:rPr>
              <a:t>Note. % calculated from a “typical regional” family profile.</a:t>
            </a:r>
          </a:p>
        </p:txBody>
      </p:sp>
      <p:sp>
        <p:nvSpPr>
          <p:cNvPr id="13" name="TextBox 12">
            <a:extLst>
              <a:ext uri="{FF2B5EF4-FFF2-40B4-BE49-F238E27FC236}">
                <a16:creationId xmlns:a16="http://schemas.microsoft.com/office/drawing/2014/main" id="{42D60627-DF7E-438D-AE19-E103F3AE780E}"/>
              </a:ext>
            </a:extLst>
          </p:cNvPr>
          <p:cNvSpPr txBox="1"/>
          <p:nvPr>
            <p:custDataLst>
              <p:tags r:id="rId4"/>
            </p:custDataLst>
          </p:nvPr>
        </p:nvSpPr>
        <p:spPr>
          <a:xfrm>
            <a:off x="3124200" y="-1"/>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6.3: Cost of transportation as a percentage of income (%) in NJ (by county)</a:t>
            </a:r>
          </a:p>
        </p:txBody>
      </p:sp>
      <p:graphicFrame>
        <p:nvGraphicFramePr>
          <p:cNvPr id="9" name="Chart 8"/>
          <p:cNvGraphicFramePr/>
          <p:nvPr>
            <p:custDataLst>
              <p:tags r:id="rId5"/>
            </p:custDataLst>
            <p:extLst>
              <p:ext uri="{D42A27DB-BD31-4B8C-83A1-F6EECF244321}">
                <p14:modId xmlns:p14="http://schemas.microsoft.com/office/powerpoint/2010/main" val="3701608139"/>
              </p:ext>
            </p:extLst>
          </p:nvPr>
        </p:nvGraphicFramePr>
        <p:xfrm>
          <a:off x="3230828" y="772642"/>
          <a:ext cx="8128000" cy="5418667"/>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371060588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C48D25C-329E-430E-9BD1-9CD97D97D74C}"/>
              </a:ext>
            </a:extLst>
          </p:cNvPr>
          <p:cNvSpPr txBox="1"/>
          <p:nvPr>
            <p:custDataLst>
              <p:tags r:id="rId1"/>
            </p:custDataLst>
          </p:nvPr>
        </p:nvSpPr>
        <p:spPr>
          <a:xfrm>
            <a:off x="0" y="2667000"/>
            <a:ext cx="3124200" cy="1200329"/>
          </a:xfrm>
          <a:prstGeom prst="rect">
            <a:avLst/>
          </a:prstGeom>
          <a:noFill/>
        </p:spPr>
        <p:txBody>
          <a:bodyPr wrap="square" rtlCol="0">
            <a:spAutoFit/>
          </a:bodyPr>
          <a:lstStyle/>
          <a:p>
            <a:pPr algn="ctr"/>
            <a:r>
              <a:rPr lang="en-US" sz="3600" dirty="0">
                <a:solidFill>
                  <a:schemeClr val="bg1"/>
                </a:solidFill>
                <a:latin typeface="Franklin Gothic Demi" panose="020B0703020102020204" pitchFamily="34" charset="0"/>
              </a:rPr>
              <a:t>Transportation &amp; Commute</a:t>
            </a:r>
          </a:p>
        </p:txBody>
      </p:sp>
      <p:sp>
        <p:nvSpPr>
          <p:cNvPr id="4" name="TextBox 3">
            <a:extLst>
              <a:ext uri="{FF2B5EF4-FFF2-40B4-BE49-F238E27FC236}">
                <a16:creationId xmlns:a16="http://schemas.microsoft.com/office/drawing/2014/main" id="{93CB33D4-828E-458B-AC3A-B9109324A6DB}"/>
              </a:ext>
            </a:extLst>
          </p:cNvPr>
          <p:cNvSpPr txBox="1"/>
          <p:nvPr>
            <p:custDataLst>
              <p:tags r:id="rId2"/>
            </p:custDataLst>
          </p:nvPr>
        </p:nvSpPr>
        <p:spPr>
          <a:xfrm>
            <a:off x="3124200" y="33260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a:t>Source: AllTransit™ Rankings, 2021. https://alltransit.cnt.org/rankings/</a:t>
            </a:r>
          </a:p>
        </p:txBody>
      </p:sp>
      <p:sp>
        <p:nvSpPr>
          <p:cNvPr id="5" name="TextBox 4">
            <a:extLst>
              <a:ext uri="{FF2B5EF4-FFF2-40B4-BE49-F238E27FC236}">
                <a16:creationId xmlns:a16="http://schemas.microsoft.com/office/drawing/2014/main" id="{42D60627-DF7E-438D-AE19-E103F3AE780E}"/>
              </a:ext>
            </a:extLst>
          </p:cNvPr>
          <p:cNvSpPr txBox="1"/>
          <p:nvPr>
            <p:custDataLst>
              <p:tags r:id="rId3"/>
            </p:custDataLst>
          </p:nvPr>
        </p:nvSpPr>
        <p:spPr>
          <a:xfrm>
            <a:off x="3124200" y="-1"/>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6.4: AllTransit™ Performance Score (by county)</a:t>
            </a:r>
          </a:p>
        </p:txBody>
      </p:sp>
      <p:graphicFrame>
        <p:nvGraphicFramePr>
          <p:cNvPr id="6" name="Chart 5"/>
          <p:cNvGraphicFramePr/>
          <p:nvPr>
            <p:custDataLst>
              <p:tags r:id="rId4"/>
            </p:custDataLst>
            <p:extLst>
              <p:ext uri="{D42A27DB-BD31-4B8C-83A1-F6EECF244321}">
                <p14:modId xmlns:p14="http://schemas.microsoft.com/office/powerpoint/2010/main" val="1499563920"/>
              </p:ext>
            </p:extLst>
          </p:nvPr>
        </p:nvGraphicFramePr>
        <p:xfrm>
          <a:off x="3230828" y="772642"/>
          <a:ext cx="8656372" cy="5418667"/>
        </p:xfrm>
        <a:graphic>
          <a:graphicData uri="http://schemas.openxmlformats.org/drawingml/2006/chart">
            <c:chart xmlns:c="http://schemas.openxmlformats.org/drawingml/2006/chart" xmlns:r="http://schemas.openxmlformats.org/officeDocument/2006/relationships" r:id="rId8"/>
          </a:graphicData>
        </a:graphic>
      </p:graphicFrame>
      <p:sp>
        <p:nvSpPr>
          <p:cNvPr id="7" name="TextBox 6">
            <a:extLst>
              <a:ext uri="{FF2B5EF4-FFF2-40B4-BE49-F238E27FC236}">
                <a16:creationId xmlns:a16="http://schemas.microsoft.com/office/drawing/2014/main" id="{3A56BE81-C73A-4F8B-B768-1224F227A560}"/>
              </a:ext>
            </a:extLst>
          </p:cNvPr>
          <p:cNvSpPr txBox="1"/>
          <p:nvPr>
            <p:custDataLst>
              <p:tags r:id="rId5"/>
            </p:custDataLst>
          </p:nvPr>
        </p:nvSpPr>
        <p:spPr>
          <a:xfrm>
            <a:off x="3180028" y="6354351"/>
            <a:ext cx="8961374" cy="509092"/>
          </a:xfrm>
          <a:prstGeom prst="rect">
            <a:avLst/>
          </a:prstGeom>
          <a:noFill/>
        </p:spPr>
        <p:txBody>
          <a:bodyPr wrap="square" rtlCol="0" anchor="ctr" anchorCtr="0">
            <a:noAutofit/>
          </a:bodyPr>
          <a:lstStyle/>
          <a:p>
            <a:pPr algn="just"/>
            <a:r>
              <a:rPr lang="en-US" sz="1000" dirty="0">
                <a:latin typeface="Franklin Gothic Book"/>
              </a:rPr>
              <a:t>Note: The AllTransitTM Performance Score (with values from 0 to 10) is a weighted sum of transit connectivity, access to land area and jobs, and frequency of service, where the higher the number the better the transit service.</a:t>
            </a:r>
          </a:p>
        </p:txBody>
      </p:sp>
    </p:spTree>
    <p:extLst>
      <p:ext uri="{BB962C8B-B14F-4D97-AF65-F5344CB8AC3E}">
        <p14:creationId xmlns:p14="http://schemas.microsoft.com/office/powerpoint/2010/main" val="46524120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custDataLst>
              <p:tags r:id="rId1"/>
            </p:custDataLst>
          </p:nvPr>
        </p:nvSpPr>
        <p:spPr>
          <a:xfrm>
            <a:off x="3581400" y="6400800"/>
            <a:ext cx="7772400" cy="246221"/>
          </a:xfrm>
          <a:prstGeom prst="rect">
            <a:avLst/>
          </a:prstGeom>
          <a:noFill/>
        </p:spPr>
        <p:txBody>
          <a:bodyPr wrap="square" rtlCol="0">
            <a:spAutoFit/>
          </a:bodyPr>
          <a:lstStyle/>
          <a:p>
            <a:r>
              <a:rPr lang="en-US" sz="1000" dirty="0">
                <a:latin typeface="Franklin Gothic Medium" panose="020B0603020102020204" pitchFamily="34" charset="0"/>
              </a:rPr>
              <a:t>Note: Additional data can be found in workbook.</a:t>
            </a:r>
          </a:p>
        </p:txBody>
      </p:sp>
    </p:spTree>
    <p:extLst>
      <p:ext uri="{BB962C8B-B14F-4D97-AF65-F5344CB8AC3E}">
        <p14:creationId xmlns:p14="http://schemas.microsoft.com/office/powerpoint/2010/main" val="195633566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70126909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6FE1EE-5441-4074-AF2D-89B93045C0F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dirty="0">
                <a:solidFill>
                  <a:schemeClr val="bg1"/>
                </a:solidFill>
                <a:latin typeface="Franklin Gothic Demi" panose="020B0703020102020204" pitchFamily="34" charset="0"/>
              </a:rPr>
              <a:t>Health Care</a:t>
            </a:r>
          </a:p>
        </p:txBody>
      </p:sp>
      <p:sp>
        <p:nvSpPr>
          <p:cNvPr id="3" name="TextBox 2">
            <a:extLst>
              <a:ext uri="{FF2B5EF4-FFF2-40B4-BE49-F238E27FC236}">
                <a16:creationId xmlns:a16="http://schemas.microsoft.com/office/drawing/2014/main" id="{688BB022-E734-4637-87B2-2D45C68194E3}"/>
              </a:ext>
            </a:extLst>
          </p:cNvPr>
          <p:cNvSpPr txBox="1"/>
          <p:nvPr>
            <p:custDataLst>
              <p:tags r:id="rId2"/>
            </p:custDataLst>
          </p:nvPr>
        </p:nvSpPr>
        <p:spPr>
          <a:xfrm>
            <a:off x="8534400" y="4299304"/>
            <a:ext cx="3581400" cy="52322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dirty="0"/>
              <a:t>7.2: Children without health insurance (%) over time, in county</a:t>
            </a:r>
          </a:p>
        </p:txBody>
      </p:sp>
      <p:sp>
        <p:nvSpPr>
          <p:cNvPr id="4" name="TextBox 3">
            <a:extLst>
              <a:ext uri="{FF2B5EF4-FFF2-40B4-BE49-F238E27FC236}">
                <a16:creationId xmlns:a16="http://schemas.microsoft.com/office/drawing/2014/main" id="{9653F561-1EDC-48E5-B097-6C9F9AF5098D}"/>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7.1: Children under the age of 18 (%) without health insurance in NJ (by county)</a:t>
            </a:r>
          </a:p>
        </p:txBody>
      </p:sp>
      <p:sp>
        <p:nvSpPr>
          <p:cNvPr id="5" name="TextBox 4">
            <a:extLst>
              <a:ext uri="{FF2B5EF4-FFF2-40B4-BE49-F238E27FC236}">
                <a16:creationId xmlns:a16="http://schemas.microsoft.com/office/drawing/2014/main" id="{89D331FF-4B86-422C-B1D9-E617DE35BE04}"/>
              </a:ext>
            </a:extLst>
          </p:cNvPr>
          <p:cNvSpPr txBox="1"/>
          <p:nvPr>
            <p:custDataLst>
              <p:tags r:id="rId4"/>
            </p:custDataLst>
          </p:nvPr>
        </p:nvSpPr>
        <p:spPr>
          <a:xfrm>
            <a:off x="3124200" y="33260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a:t>Source: 1-yr American Community Survey estimates, 2019</a:t>
            </a:r>
          </a:p>
        </p:txBody>
      </p:sp>
      <p:sp>
        <p:nvSpPr>
          <p:cNvPr id="6" name="Rectangle 5">
            <a:extLst>
              <a:ext uri="{FF2B5EF4-FFF2-40B4-BE49-F238E27FC236}">
                <a16:creationId xmlns:a16="http://schemas.microsoft.com/office/drawing/2014/main" id="{7280E78C-0866-4F47-9D1D-E8B165FE5867}"/>
              </a:ext>
            </a:extLst>
          </p:cNvPr>
          <p:cNvSpPr/>
          <p:nvPr>
            <p:custDataLst>
              <p:tags r:id="rId5"/>
            </p:custDataLst>
          </p:nvPr>
        </p:nvSpPr>
        <p:spPr>
          <a:xfrm>
            <a:off x="8534400" y="4822524"/>
            <a:ext cx="3244799" cy="230832"/>
          </a:xfrm>
          <a:prstGeom prst="rect">
            <a:avLst/>
          </a:prstGeom>
        </p:spPr>
        <p:txBody>
          <a:bodyPr wrap="none">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dirty="0"/>
              <a:t>Source: 1-yr American Community Survey estimates, 2015-19</a:t>
            </a:r>
          </a:p>
        </p:txBody>
      </p:sp>
      <p:graphicFrame>
        <p:nvGraphicFramePr>
          <p:cNvPr id="9" name="Chart 8">
            <a:extLst>
              <a:ext uri="{FF2B5EF4-FFF2-40B4-BE49-F238E27FC236}">
                <a16:creationId xmlns:a16="http://schemas.microsoft.com/office/drawing/2014/main" id="{418B8D52-7F42-4108-BECB-FF57BCA7F8DB}"/>
              </a:ext>
            </a:extLst>
          </p:cNvPr>
          <p:cNvGraphicFramePr/>
          <p:nvPr>
            <p:custDataLst>
              <p:tags r:id="rId6"/>
            </p:custDataLst>
            <p:extLst>
              <p:ext uri="{D42A27DB-BD31-4B8C-83A1-F6EECF244321}">
                <p14:modId xmlns:p14="http://schemas.microsoft.com/office/powerpoint/2010/main" val="3717567446"/>
              </p:ext>
            </p:extLst>
          </p:nvPr>
        </p:nvGraphicFramePr>
        <p:xfrm>
          <a:off x="3143865" y="538608"/>
          <a:ext cx="6076336" cy="6471791"/>
        </p:xfrm>
        <a:graphic>
          <a:graphicData uri="http://schemas.openxmlformats.org/drawingml/2006/chart">
            <c:chart xmlns:c="http://schemas.openxmlformats.org/drawingml/2006/chart" xmlns:r="http://schemas.openxmlformats.org/officeDocument/2006/relationships" r:id="rId12"/>
          </a:graphicData>
        </a:graphic>
      </p:graphicFrame>
      <p:graphicFrame>
        <p:nvGraphicFramePr>
          <p:cNvPr id="12" name="Chart 11">
            <a:extLst>
              <a:ext uri="{FF2B5EF4-FFF2-40B4-BE49-F238E27FC236}">
                <a16:creationId xmlns:a16="http://schemas.microsoft.com/office/drawing/2014/main" id="{FFC6FF81-62BA-45FE-B936-E6458FAF1C41}"/>
              </a:ext>
            </a:extLst>
          </p:cNvPr>
          <p:cNvGraphicFramePr/>
          <p:nvPr>
            <p:custDataLst>
              <p:tags r:id="rId7"/>
            </p:custDataLst>
            <p:extLst>
              <p:ext uri="{D42A27DB-BD31-4B8C-83A1-F6EECF244321}">
                <p14:modId xmlns:p14="http://schemas.microsoft.com/office/powerpoint/2010/main" val="870218495"/>
              </p:ext>
            </p:extLst>
          </p:nvPr>
        </p:nvGraphicFramePr>
        <p:xfrm>
          <a:off x="8686800" y="5078938"/>
          <a:ext cx="3581400" cy="1608197"/>
        </p:xfrm>
        <a:graphic>
          <a:graphicData uri="http://schemas.openxmlformats.org/drawingml/2006/chart">
            <c:chart xmlns:c="http://schemas.openxmlformats.org/drawingml/2006/chart" xmlns:r="http://schemas.openxmlformats.org/officeDocument/2006/relationships" r:id="rId13"/>
          </a:graphicData>
        </a:graphic>
      </p:graphicFrame>
      <p:sp>
        <p:nvSpPr>
          <p:cNvPr id="11" name="TextBox 5"/>
          <p:cNvSpPr txBox="1"/>
          <p:nvPr>
            <p:custDataLst>
              <p:tags r:id="rId8"/>
            </p:custDataLst>
          </p:nvPr>
        </p:nvSpPr>
        <p:spPr>
          <a:xfrm>
            <a:off x="7164334" y="5486400"/>
            <a:ext cx="936933" cy="230832"/>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900" dirty="0">
                <a:latin typeface="Franklin Gothic Medium" panose="020B0603020102020204" pitchFamily="34" charset="0"/>
              </a:rPr>
              <a:t>US avg. 5.7%</a:t>
            </a:r>
          </a:p>
        </p:txBody>
      </p:sp>
      <p:sp>
        <p:nvSpPr>
          <p:cNvPr id="10" name="TextBox 9">
            <a:extLst>
              <a:ext uri="{FF2B5EF4-FFF2-40B4-BE49-F238E27FC236}">
                <a16:creationId xmlns:a16="http://schemas.microsoft.com/office/drawing/2014/main" id="{4FABAF5E-6273-4748-8DA5-D4138D6F7385}"/>
              </a:ext>
            </a:extLst>
          </p:cNvPr>
          <p:cNvSpPr txBox="1"/>
          <p:nvPr>
            <p:custDataLst>
              <p:tags r:id="rId9"/>
            </p:custDataLst>
          </p:nvPr>
        </p:nvSpPr>
        <p:spPr>
          <a:xfrm>
            <a:off x="0" y="3729335"/>
            <a:ext cx="3124200" cy="461665"/>
          </a:xfrm>
          <a:prstGeom prst="rect">
            <a:avLst/>
          </a:prstGeom>
          <a:noFill/>
        </p:spPr>
        <p:txBody>
          <a:bodyPr wrap="square" rtlCol="0">
            <a:spAutoFit/>
          </a:bodyPr>
          <a:lstStyle/>
          <a:p>
            <a:pPr algn="ctr"/>
            <a:r>
              <a:rPr lang="en-US" sz="2400" dirty="0">
                <a:solidFill>
                  <a:schemeClr val="bg1"/>
                </a:solidFill>
                <a:latin typeface="Franklin Gothic Demi" panose="020B0703020102020204" pitchFamily="34" charset="0"/>
              </a:rPr>
              <a:t>Health Insurance</a:t>
            </a:r>
          </a:p>
        </p:txBody>
      </p:sp>
    </p:spTree>
    <p:extLst>
      <p:ext uri="{BB962C8B-B14F-4D97-AF65-F5344CB8AC3E}">
        <p14:creationId xmlns:p14="http://schemas.microsoft.com/office/powerpoint/2010/main" val="179784312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6FE1EE-5441-4074-AF2D-89B93045C0F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dirty="0">
                <a:solidFill>
                  <a:schemeClr val="bg1"/>
                </a:solidFill>
                <a:latin typeface="Franklin Gothic Demi" panose="020B0703020102020204" pitchFamily="34" charset="0"/>
              </a:rPr>
              <a:t>Health Care</a:t>
            </a:r>
          </a:p>
        </p:txBody>
      </p:sp>
      <p:sp>
        <p:nvSpPr>
          <p:cNvPr id="3" name="TextBox 2">
            <a:extLst>
              <a:ext uri="{FF2B5EF4-FFF2-40B4-BE49-F238E27FC236}">
                <a16:creationId xmlns:a16="http://schemas.microsoft.com/office/drawing/2014/main" id="{881C5ACB-34C7-4932-BDEC-B358A8351F8A}"/>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7.3: Children (%) without health insurance by municipality</a:t>
            </a:r>
          </a:p>
        </p:txBody>
      </p:sp>
      <p:sp>
        <p:nvSpPr>
          <p:cNvPr id="4" name="TextBox 3">
            <a:extLst>
              <a:ext uri="{FF2B5EF4-FFF2-40B4-BE49-F238E27FC236}">
                <a16:creationId xmlns:a16="http://schemas.microsoft.com/office/drawing/2014/main" id="{4794A8DD-ADD9-48D7-A1CF-A0310FDDB054}"/>
              </a:ext>
            </a:extLst>
          </p:cNvPr>
          <p:cNvSpPr txBox="1"/>
          <p:nvPr>
            <p:custDataLst>
              <p:tags r:id="rId3"/>
            </p:custDataLst>
          </p:nvPr>
        </p:nvSpPr>
        <p:spPr>
          <a:xfrm>
            <a:off x="3124200" y="33260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a:t>Source: 5-yr American Community Survey estimates, 2019</a:t>
            </a:r>
          </a:p>
        </p:txBody>
      </p:sp>
      <p:graphicFrame>
        <p:nvGraphicFramePr>
          <p:cNvPr id="7" name="Chart 6">
            <a:extLst>
              <a:ext uri="{FF2B5EF4-FFF2-40B4-BE49-F238E27FC236}">
                <a16:creationId xmlns:a16="http://schemas.microsoft.com/office/drawing/2014/main" id="{E322ECAB-DD0A-4A30-B723-351CFEEBDB0E}"/>
              </a:ext>
            </a:extLst>
          </p:cNvPr>
          <p:cNvGraphicFramePr/>
          <p:nvPr>
            <p:custDataLst>
              <p:tags r:id="rId4"/>
            </p:custDataLst>
            <p:extLst>
              <p:ext uri="{D42A27DB-BD31-4B8C-83A1-F6EECF244321}">
                <p14:modId xmlns:p14="http://schemas.microsoft.com/office/powerpoint/2010/main" val="3967795784"/>
              </p:ext>
            </p:extLst>
          </p:nvPr>
        </p:nvGraphicFramePr>
        <p:xfrm>
          <a:off x="3612025" y="746188"/>
          <a:ext cx="8128000" cy="5959412"/>
        </p:xfrm>
        <a:graphic>
          <a:graphicData uri="http://schemas.openxmlformats.org/drawingml/2006/chart">
            <c:chart xmlns:c="http://schemas.openxmlformats.org/drawingml/2006/chart" xmlns:r="http://schemas.openxmlformats.org/officeDocument/2006/relationships" r:id="rId9"/>
          </a:graphicData>
        </a:graphic>
      </p:graphicFrame>
      <p:sp>
        <p:nvSpPr>
          <p:cNvPr id="5" name="Rectangle 4"/>
          <p:cNvSpPr/>
          <p:nvPr>
            <p:custDataLst>
              <p:tags r:id="rId5"/>
            </p:custDataLst>
          </p:nvPr>
        </p:nvSpPr>
        <p:spPr>
          <a:xfrm>
            <a:off x="3124200" y="6518278"/>
            <a:ext cx="6096000" cy="230832"/>
          </a:xfrm>
          <a:prstGeom prst="rect">
            <a:avLst/>
          </a:prstGeom>
        </p:spPr>
        <p:txBody>
          <a:bodyPr>
            <a:spAutoFit/>
          </a:bodyPr>
          <a:lstStyle/>
          <a:p>
            <a:r>
              <a:rPr lang="en-US" sz="900" dirty="0">
                <a:latin typeface="Franklin Gothic Book" panose="020B0503020102020204" pitchFamily="34" charset="0"/>
              </a:rPr>
              <a:t>Note: Up to the 10 municipalities with the highest percentage of children without health insurance are displayed</a:t>
            </a:r>
          </a:p>
        </p:txBody>
      </p:sp>
      <p:sp>
        <p:nvSpPr>
          <p:cNvPr id="8" name="TextBox 7">
            <a:extLst>
              <a:ext uri="{FF2B5EF4-FFF2-40B4-BE49-F238E27FC236}">
                <a16:creationId xmlns:a16="http://schemas.microsoft.com/office/drawing/2014/main" id="{4FABAF5E-6273-4748-8DA5-D4138D6F7385}"/>
              </a:ext>
            </a:extLst>
          </p:cNvPr>
          <p:cNvSpPr txBox="1"/>
          <p:nvPr>
            <p:custDataLst>
              <p:tags r:id="rId6"/>
            </p:custDataLst>
          </p:nvPr>
        </p:nvSpPr>
        <p:spPr>
          <a:xfrm>
            <a:off x="0" y="3712888"/>
            <a:ext cx="3124200" cy="461665"/>
          </a:xfrm>
          <a:prstGeom prst="rect">
            <a:avLst/>
          </a:prstGeom>
          <a:noFill/>
        </p:spPr>
        <p:txBody>
          <a:bodyPr wrap="square" rtlCol="0">
            <a:spAutoFit/>
          </a:bodyPr>
          <a:lstStyle/>
          <a:p>
            <a:pPr algn="ctr"/>
            <a:r>
              <a:rPr lang="en-US" sz="2400" dirty="0">
                <a:solidFill>
                  <a:schemeClr val="bg1"/>
                </a:solidFill>
                <a:latin typeface="Franklin Gothic Demi" panose="020B0703020102020204" pitchFamily="34" charset="0"/>
              </a:rPr>
              <a:t>Health Insurance</a:t>
            </a:r>
          </a:p>
        </p:txBody>
      </p:sp>
    </p:spTree>
    <p:extLst>
      <p:ext uri="{BB962C8B-B14F-4D97-AF65-F5344CB8AC3E}">
        <p14:creationId xmlns:p14="http://schemas.microsoft.com/office/powerpoint/2010/main" val="274918802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6FE1EE-5441-4074-AF2D-89B93045C0F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dirty="0">
                <a:solidFill>
                  <a:schemeClr val="bg1"/>
                </a:solidFill>
                <a:latin typeface="Franklin Gothic Demi" panose="020B0703020102020204" pitchFamily="34" charset="0"/>
              </a:rPr>
              <a:t>Health Care</a:t>
            </a:r>
          </a:p>
        </p:txBody>
      </p:sp>
      <p:sp>
        <p:nvSpPr>
          <p:cNvPr id="3" name="TextBox 2">
            <a:extLst>
              <a:ext uri="{FF2B5EF4-FFF2-40B4-BE49-F238E27FC236}">
                <a16:creationId xmlns:a16="http://schemas.microsoft.com/office/drawing/2014/main" id="{5542B1C6-882E-433E-BCE7-2939AB68B79F}"/>
              </a:ext>
            </a:extLst>
          </p:cNvPr>
          <p:cNvSpPr txBox="1"/>
          <p:nvPr>
            <p:custDataLst>
              <p:tags r:id="rId2"/>
            </p:custDataLst>
          </p:nvPr>
        </p:nvSpPr>
        <p:spPr>
          <a:xfrm>
            <a:off x="3124200" y="332601"/>
            <a:ext cx="8400675" cy="276999"/>
          </a:xfrm>
          <a:prstGeom prst="rect">
            <a:avLst/>
          </a:prstGeom>
          <a:noFill/>
        </p:spPr>
        <p:txBody>
          <a:bodyPr wrap="square" rtlCol="0">
            <a:spAutoFit/>
          </a:bodyPr>
          <a:lstStyle/>
          <a:p>
            <a:pPr>
              <a:defRPr sz="1400" b="0" i="0" u="none" strike="noStrike" kern="1200" spc="0" baseline="0">
                <a:solidFill>
                  <a:prstClr val="black">
                    <a:lumMod val="65000"/>
                    <a:lumOff val="35000"/>
                  </a:prstClr>
                </a:solidFill>
                <a:latin typeface="+mn-lt"/>
                <a:ea typeface="+mn-ea"/>
                <a:cs typeface="+mn-cs"/>
              </a:defRPr>
            </a:pPr>
            <a:r>
              <a:rPr lang="en-US" sz="1200" dirty="0">
                <a:latin typeface="Franklin Gothic Medium" panose="020B0603020102020204" pitchFamily="34" charset="0"/>
              </a:rPr>
              <a:t>Source: New Jersey Department of Human Services, September 2021</a:t>
            </a:r>
          </a:p>
        </p:txBody>
      </p:sp>
      <p:sp>
        <p:nvSpPr>
          <p:cNvPr id="4" name="TextBox 3">
            <a:extLst>
              <a:ext uri="{FF2B5EF4-FFF2-40B4-BE49-F238E27FC236}">
                <a16:creationId xmlns:a16="http://schemas.microsoft.com/office/drawing/2014/main" id="{3F23468B-A664-4B02-8FC9-BAF16A8219EE}"/>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7.4: NJ Family Care Medicaid participation (#) in NJ (by county)</a:t>
            </a:r>
          </a:p>
        </p:txBody>
      </p:sp>
      <p:sp>
        <p:nvSpPr>
          <p:cNvPr id="5" name="Rectangle 4">
            <a:extLst>
              <a:ext uri="{FF2B5EF4-FFF2-40B4-BE49-F238E27FC236}">
                <a16:creationId xmlns:a16="http://schemas.microsoft.com/office/drawing/2014/main" id="{7A07DFBC-DD8A-475A-AFBF-8FA283CEA817}"/>
              </a:ext>
            </a:extLst>
          </p:cNvPr>
          <p:cNvSpPr/>
          <p:nvPr>
            <p:custDataLst>
              <p:tags r:id="rId4"/>
            </p:custDataLst>
          </p:nvPr>
        </p:nvSpPr>
        <p:spPr>
          <a:xfrm>
            <a:off x="3113585" y="6307238"/>
            <a:ext cx="9038431" cy="553998"/>
          </a:xfrm>
          <a:prstGeom prst="rect">
            <a:avLst/>
          </a:prstGeom>
        </p:spPr>
        <p:txBody>
          <a:bodyPr wrap="square">
            <a:spAutoFit/>
          </a:bodyPr>
          <a:lstStyle/>
          <a:p>
            <a:r>
              <a:rPr lang="en-US" sz="1000" dirty="0">
                <a:latin typeface="Franklin Gothic Book" panose="020B0503020102020204" pitchFamily="34" charset="0"/>
              </a:rPr>
              <a:t>Note: Non-ABD (ABD = Aged, Blind, or Disabled) Medicaid is for children age 18 and younger if their family's total income before taxes is at or below 350% of the Federal Poverty Level (ex., $6,723 per month in a family of four). Parents may also be eligible if earned income is at or below 133% of the Federal Poverty Level ($2,555 monthly for a family of four)." Note that total county population size has not been account for in this indicator.</a:t>
            </a:r>
          </a:p>
        </p:txBody>
      </p:sp>
      <p:graphicFrame>
        <p:nvGraphicFramePr>
          <p:cNvPr id="8" name="Chart 7">
            <a:extLst>
              <a:ext uri="{FF2B5EF4-FFF2-40B4-BE49-F238E27FC236}">
                <a16:creationId xmlns:a16="http://schemas.microsoft.com/office/drawing/2014/main" id="{8A37EF8B-42C7-4D36-9F97-76A41EE8BCF4}"/>
              </a:ext>
            </a:extLst>
          </p:cNvPr>
          <p:cNvGraphicFramePr/>
          <p:nvPr>
            <p:custDataLst>
              <p:tags r:id="rId5"/>
            </p:custDataLst>
            <p:extLst>
              <p:ext uri="{D42A27DB-BD31-4B8C-83A1-F6EECF244321}">
                <p14:modId xmlns:p14="http://schemas.microsoft.com/office/powerpoint/2010/main" val="486667475"/>
              </p:ext>
            </p:extLst>
          </p:nvPr>
        </p:nvGraphicFramePr>
        <p:xfrm>
          <a:off x="3178954" y="685800"/>
          <a:ext cx="9017202" cy="5545238"/>
        </p:xfrm>
        <a:graphic>
          <a:graphicData uri="http://schemas.openxmlformats.org/drawingml/2006/chart">
            <c:chart xmlns:c="http://schemas.openxmlformats.org/drawingml/2006/chart" xmlns:r="http://schemas.openxmlformats.org/officeDocument/2006/relationships" r:id="rId9"/>
          </a:graphicData>
        </a:graphic>
      </p:graphicFrame>
      <p:sp>
        <p:nvSpPr>
          <p:cNvPr id="7" name="TextBox 6">
            <a:extLst>
              <a:ext uri="{FF2B5EF4-FFF2-40B4-BE49-F238E27FC236}">
                <a16:creationId xmlns:a16="http://schemas.microsoft.com/office/drawing/2014/main" id="{4FABAF5E-6273-4748-8DA5-D4138D6F7385}"/>
              </a:ext>
            </a:extLst>
          </p:cNvPr>
          <p:cNvSpPr txBox="1"/>
          <p:nvPr>
            <p:custDataLst>
              <p:tags r:id="rId6"/>
            </p:custDataLst>
          </p:nvPr>
        </p:nvSpPr>
        <p:spPr>
          <a:xfrm>
            <a:off x="0" y="3712888"/>
            <a:ext cx="3124200" cy="830997"/>
          </a:xfrm>
          <a:prstGeom prst="rect">
            <a:avLst/>
          </a:prstGeom>
          <a:noFill/>
        </p:spPr>
        <p:txBody>
          <a:bodyPr wrap="square" rtlCol="0">
            <a:spAutoFit/>
          </a:bodyPr>
          <a:lstStyle/>
          <a:p>
            <a:pPr algn="ctr"/>
            <a:r>
              <a:rPr lang="en-US" sz="2400" dirty="0">
                <a:solidFill>
                  <a:schemeClr val="bg1"/>
                </a:solidFill>
                <a:latin typeface="Franklin Gothic Demi" panose="020B0703020102020204" pitchFamily="34" charset="0"/>
              </a:rPr>
              <a:t>Medicaid Participation</a:t>
            </a:r>
          </a:p>
        </p:txBody>
      </p:sp>
    </p:spTree>
    <p:extLst>
      <p:ext uri="{BB962C8B-B14F-4D97-AF65-F5344CB8AC3E}">
        <p14:creationId xmlns:p14="http://schemas.microsoft.com/office/powerpoint/2010/main" val="30121807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CA327D4-6867-4DA4-8249-4CEA05235026}"/>
              </a:ext>
            </a:extLst>
          </p:cNvPr>
          <p:cNvSpPr txBox="1"/>
          <p:nvPr>
            <p:custDataLst>
              <p:tags r:id="rId1"/>
            </p:custDataLst>
          </p:nvPr>
        </p:nvSpPr>
        <p:spPr>
          <a:xfrm>
            <a:off x="3124201" y="332601"/>
            <a:ext cx="9067800" cy="276999"/>
          </a:xfrm>
          <a:prstGeom prst="rect">
            <a:avLst/>
          </a:prstGeom>
          <a:noFill/>
        </p:spPr>
        <p:txBody>
          <a:bodyPr wrap="square" rtlCol="0">
            <a:spAutoFit/>
          </a:bodyPr>
          <a:lstStyle/>
          <a:p>
            <a:pPr lvl="0">
              <a:defRPr sz="1400" b="0" i="0" u="none" strike="noStrike" kern="1200" spc="0" baseline="0">
                <a:solidFill>
                  <a:prstClr val="black"/>
                </a:solidFill>
                <a:latin typeface="Franklin Gothic Medium" panose="020B0603020102020204" pitchFamily="34" charset="0"/>
                <a:ea typeface="+mn-ea"/>
                <a:cs typeface="+mn-cs"/>
              </a:defRPr>
            </a:pPr>
            <a:r>
              <a:rPr lang="en-US" sz="1200" dirty="0"/>
              <a:t>Source: Reno Gazette Journal per the Centers for Disease Control and Prevention (CDC) and state health departments, October 23, 2021</a:t>
            </a:r>
            <a:endParaRPr kumimoji="0" lang="en-US" sz="1050" i="0" u="none" strike="noStrike" kern="1200" cap="none" spc="0" normalizeH="0" baseline="0" noProof="0" dirty="0">
              <a:ln>
                <a:noFill/>
              </a:ln>
              <a:solidFill>
                <a:prstClr val="black"/>
              </a:solidFill>
              <a:effectLst/>
              <a:uLnTx/>
              <a:uFillTx/>
              <a:latin typeface="Franklin Gothic Medium" panose="020B0603020102020204" pitchFamily="34" charset="0"/>
            </a:endParaRPr>
          </a:p>
        </p:txBody>
      </p:sp>
      <p:graphicFrame>
        <p:nvGraphicFramePr>
          <p:cNvPr id="4" name="Chart 3">
            <a:extLst>
              <a:ext uri="{FF2B5EF4-FFF2-40B4-BE49-F238E27FC236}">
                <a16:creationId xmlns:a16="http://schemas.microsoft.com/office/drawing/2014/main" id="{56CDD5B0-2315-4EF7-8784-74B8A8C2F193}"/>
              </a:ext>
            </a:extLst>
          </p:cNvPr>
          <p:cNvGraphicFramePr/>
          <p:nvPr>
            <p:custDataLst>
              <p:tags r:id="rId2"/>
            </p:custDataLst>
            <p:extLst>
              <p:ext uri="{D42A27DB-BD31-4B8C-83A1-F6EECF244321}">
                <p14:modId xmlns:p14="http://schemas.microsoft.com/office/powerpoint/2010/main" val="1232254633"/>
              </p:ext>
            </p:extLst>
          </p:nvPr>
        </p:nvGraphicFramePr>
        <p:xfrm>
          <a:off x="3124200" y="794266"/>
          <a:ext cx="8948376" cy="5972294"/>
        </p:xfrm>
        <a:graphic>
          <a:graphicData uri="http://schemas.openxmlformats.org/drawingml/2006/chart">
            <c:chart xmlns:c="http://schemas.openxmlformats.org/drawingml/2006/chart" xmlns:r="http://schemas.openxmlformats.org/officeDocument/2006/relationships" r:id="rId8"/>
          </a:graphicData>
        </a:graphic>
      </p:graphicFrame>
      <p:sp>
        <p:nvSpPr>
          <p:cNvPr id="5" name="TextBox 4">
            <a:extLst>
              <a:ext uri="{FF2B5EF4-FFF2-40B4-BE49-F238E27FC236}">
                <a16:creationId xmlns:a16="http://schemas.microsoft.com/office/drawing/2014/main" id="{76CAD56D-4BA1-4CB7-824A-80234649B61F}"/>
              </a:ext>
            </a:extLst>
          </p:cNvPr>
          <p:cNvSpPr txBox="1"/>
          <p:nvPr>
            <p:custDataLst>
              <p:tags r:id="rId3"/>
            </p:custDataLst>
          </p:nvPr>
        </p:nvSpPr>
        <p:spPr>
          <a:xfrm>
            <a:off x="3124200" y="0"/>
            <a:ext cx="901720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solidFill>
                  <a:prstClr val="black"/>
                </a:solidFill>
                <a:latin typeface="Franklin Gothic Medium" panose="020B0603020102020204" pitchFamily="34" charset="0"/>
              </a:rPr>
              <a:t>7.5: COVID-19 vaccination rates in NJ (by county)</a:t>
            </a:r>
            <a:endParaRPr kumimoji="0" lang="en-US" sz="2000" b="0" i="0" u="none" strike="noStrike" kern="1200" cap="none" spc="-50" normalizeH="0" baseline="0" noProof="0" dirty="0">
              <a:ln>
                <a:noFill/>
              </a:ln>
              <a:solidFill>
                <a:prstClr val="black"/>
              </a:solidFill>
              <a:effectLst/>
              <a:uLnTx/>
              <a:uFillTx/>
              <a:latin typeface="Franklin Gothic Medium" panose="020B0603020102020204" pitchFamily="34" charset="0"/>
              <a:ea typeface="+mn-ea"/>
              <a:cs typeface="+mn-cs"/>
            </a:endParaRPr>
          </a:p>
        </p:txBody>
      </p:sp>
      <p:sp>
        <p:nvSpPr>
          <p:cNvPr id="6" name="Title 1">
            <a:extLst>
              <a:ext uri="{FF2B5EF4-FFF2-40B4-BE49-F238E27FC236}">
                <a16:creationId xmlns:a16="http://schemas.microsoft.com/office/drawing/2014/main" id="{5A6FE1EE-5441-4074-AF2D-89B93045C0FB}"/>
              </a:ext>
            </a:extLst>
          </p:cNvPr>
          <p:cNvSpPr txBox="1">
            <a:spLocks/>
          </p:cNvSpPr>
          <p:nvPr>
            <p:custDataLst>
              <p:tags r:id="rId4"/>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dirty="0">
                <a:solidFill>
                  <a:schemeClr val="bg1"/>
                </a:solidFill>
                <a:latin typeface="Franklin Gothic Demi" panose="020B0703020102020204" pitchFamily="34" charset="0"/>
              </a:rPr>
              <a:t>Health Care</a:t>
            </a:r>
          </a:p>
        </p:txBody>
      </p:sp>
      <p:sp>
        <p:nvSpPr>
          <p:cNvPr id="7" name="TextBox 6">
            <a:extLst>
              <a:ext uri="{FF2B5EF4-FFF2-40B4-BE49-F238E27FC236}">
                <a16:creationId xmlns:a16="http://schemas.microsoft.com/office/drawing/2014/main" id="{4FABAF5E-6273-4748-8DA5-D4138D6F7385}"/>
              </a:ext>
            </a:extLst>
          </p:cNvPr>
          <p:cNvSpPr txBox="1"/>
          <p:nvPr>
            <p:custDataLst>
              <p:tags r:id="rId5"/>
            </p:custDataLst>
          </p:nvPr>
        </p:nvSpPr>
        <p:spPr>
          <a:xfrm>
            <a:off x="0" y="3712888"/>
            <a:ext cx="3124200" cy="461665"/>
          </a:xfrm>
          <a:prstGeom prst="rect">
            <a:avLst/>
          </a:prstGeom>
          <a:noFill/>
        </p:spPr>
        <p:txBody>
          <a:bodyPr wrap="square" rtlCol="0">
            <a:spAutoFit/>
          </a:bodyPr>
          <a:lstStyle/>
          <a:p>
            <a:pPr algn="ctr"/>
            <a:r>
              <a:rPr lang="en-US" sz="2400" dirty="0">
                <a:solidFill>
                  <a:schemeClr val="bg1"/>
                </a:solidFill>
                <a:latin typeface="Franklin Gothic Demi" panose="020B0703020102020204" pitchFamily="34" charset="0"/>
              </a:rPr>
              <a:t>Immunization</a:t>
            </a:r>
          </a:p>
        </p:txBody>
      </p:sp>
    </p:spTree>
    <p:extLst>
      <p:ext uri="{BB962C8B-B14F-4D97-AF65-F5344CB8AC3E}">
        <p14:creationId xmlns:p14="http://schemas.microsoft.com/office/powerpoint/2010/main" val="286615638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6FE1EE-5441-4074-AF2D-89B93045C0F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dirty="0">
                <a:solidFill>
                  <a:schemeClr val="bg1"/>
                </a:solidFill>
                <a:latin typeface="Franklin Gothic Demi" panose="020B0703020102020204" pitchFamily="34" charset="0"/>
              </a:rPr>
              <a:t>Health Care</a:t>
            </a:r>
          </a:p>
        </p:txBody>
      </p:sp>
      <p:sp>
        <p:nvSpPr>
          <p:cNvPr id="3" name="TextBox 2">
            <a:extLst>
              <a:ext uri="{FF2B5EF4-FFF2-40B4-BE49-F238E27FC236}">
                <a16:creationId xmlns:a16="http://schemas.microsoft.com/office/drawing/2014/main" id="{09218974-499E-46A7-9047-511AB397C8FF}"/>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7.6: Children meeting all immunization requirements (%) in NJ (by county)</a:t>
            </a:r>
          </a:p>
        </p:txBody>
      </p:sp>
      <p:sp>
        <p:nvSpPr>
          <p:cNvPr id="4" name="TextBox 3">
            <a:extLst>
              <a:ext uri="{FF2B5EF4-FFF2-40B4-BE49-F238E27FC236}">
                <a16:creationId xmlns:a16="http://schemas.microsoft.com/office/drawing/2014/main" id="{694899BA-4830-4C45-9950-0C0104187BF6}"/>
              </a:ext>
            </a:extLst>
          </p:cNvPr>
          <p:cNvSpPr txBox="1"/>
          <p:nvPr>
            <p:custDataLst>
              <p:tags r:id="rId3"/>
            </p:custDataLst>
          </p:nvPr>
        </p:nvSpPr>
        <p:spPr>
          <a:xfrm>
            <a:off x="3124200" y="33260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a:t>Source: The New Jersey Annual Immunization Status Reports, 2020-2021</a:t>
            </a:r>
          </a:p>
        </p:txBody>
      </p:sp>
      <p:sp>
        <p:nvSpPr>
          <p:cNvPr id="5" name="Rectangle 4">
            <a:extLst>
              <a:ext uri="{FF2B5EF4-FFF2-40B4-BE49-F238E27FC236}">
                <a16:creationId xmlns:a16="http://schemas.microsoft.com/office/drawing/2014/main" id="{381E7737-D087-456C-9F55-24C5C5F3DCA8}"/>
              </a:ext>
            </a:extLst>
          </p:cNvPr>
          <p:cNvSpPr/>
          <p:nvPr>
            <p:custDataLst>
              <p:tags r:id="rId4"/>
            </p:custDataLst>
          </p:nvPr>
        </p:nvSpPr>
        <p:spPr>
          <a:xfrm>
            <a:off x="3167424" y="6306921"/>
            <a:ext cx="9017201" cy="400110"/>
          </a:xfrm>
          <a:prstGeom prst="rect">
            <a:avLst/>
          </a:prstGeom>
        </p:spPr>
        <p:txBody>
          <a:bodyPr wrap="square" anchor="t">
            <a:spAutoFit/>
          </a:bodyPr>
          <a:lstStyle/>
          <a:p>
            <a:r>
              <a:rPr lang="en-US" sz="1000" dirty="0">
                <a:solidFill>
                  <a:srgbClr val="000000"/>
                </a:solidFill>
                <a:latin typeface="Franklin Gothic Book" panose="020B0503020102020204" pitchFamily="34" charset="0"/>
              </a:rPr>
              <a:t>Note: Percentages are calculated across these grade types: Pre-Kindergarten, Kindergarten, First Grade, Sixth Grade, and Transfers. Children with unknown immunization status were considered as not having met all immunization requirements.</a:t>
            </a:r>
            <a:endParaRPr lang="en-US" sz="1000" dirty="0">
              <a:latin typeface="Franklin Gothic Book" panose="020B0503020102020204" pitchFamily="34" charset="0"/>
            </a:endParaRPr>
          </a:p>
        </p:txBody>
      </p:sp>
      <p:graphicFrame>
        <p:nvGraphicFramePr>
          <p:cNvPr id="8" name="Chart 7">
            <a:extLst>
              <a:ext uri="{FF2B5EF4-FFF2-40B4-BE49-F238E27FC236}">
                <a16:creationId xmlns:a16="http://schemas.microsoft.com/office/drawing/2014/main" id="{FBFA3A14-63D6-445B-9F00-706CD4E77B54}"/>
              </a:ext>
            </a:extLst>
          </p:cNvPr>
          <p:cNvGraphicFramePr/>
          <p:nvPr>
            <p:custDataLst>
              <p:tags r:id="rId5"/>
            </p:custDataLst>
            <p:extLst>
              <p:ext uri="{D42A27DB-BD31-4B8C-83A1-F6EECF244321}">
                <p14:modId xmlns:p14="http://schemas.microsoft.com/office/powerpoint/2010/main" val="2079385681"/>
              </p:ext>
            </p:extLst>
          </p:nvPr>
        </p:nvGraphicFramePr>
        <p:xfrm>
          <a:off x="3167424" y="779556"/>
          <a:ext cx="8717280" cy="5557167"/>
        </p:xfrm>
        <a:graphic>
          <a:graphicData uri="http://schemas.openxmlformats.org/drawingml/2006/chart">
            <c:chart xmlns:c="http://schemas.openxmlformats.org/drawingml/2006/chart" xmlns:r="http://schemas.openxmlformats.org/officeDocument/2006/relationships" r:id="rId9"/>
          </a:graphicData>
        </a:graphic>
      </p:graphicFrame>
      <p:sp>
        <p:nvSpPr>
          <p:cNvPr id="7" name="TextBox 6">
            <a:extLst>
              <a:ext uri="{FF2B5EF4-FFF2-40B4-BE49-F238E27FC236}">
                <a16:creationId xmlns:a16="http://schemas.microsoft.com/office/drawing/2014/main" id="{4FABAF5E-6273-4748-8DA5-D4138D6F7385}"/>
              </a:ext>
            </a:extLst>
          </p:cNvPr>
          <p:cNvSpPr txBox="1"/>
          <p:nvPr>
            <p:custDataLst>
              <p:tags r:id="rId6"/>
            </p:custDataLst>
          </p:nvPr>
        </p:nvSpPr>
        <p:spPr>
          <a:xfrm>
            <a:off x="0" y="3729335"/>
            <a:ext cx="3124200" cy="461665"/>
          </a:xfrm>
          <a:prstGeom prst="rect">
            <a:avLst/>
          </a:prstGeom>
          <a:noFill/>
        </p:spPr>
        <p:txBody>
          <a:bodyPr wrap="square" rtlCol="0">
            <a:spAutoFit/>
          </a:bodyPr>
          <a:lstStyle/>
          <a:p>
            <a:pPr algn="ctr"/>
            <a:r>
              <a:rPr lang="en-US" sz="2400" dirty="0">
                <a:solidFill>
                  <a:schemeClr val="bg1"/>
                </a:solidFill>
                <a:latin typeface="Franklin Gothic Demi" panose="020B0703020102020204" pitchFamily="34" charset="0"/>
              </a:rPr>
              <a:t>Immunization</a:t>
            </a:r>
          </a:p>
        </p:txBody>
      </p:sp>
    </p:spTree>
    <p:extLst>
      <p:ext uri="{BB962C8B-B14F-4D97-AF65-F5344CB8AC3E}">
        <p14:creationId xmlns:p14="http://schemas.microsoft.com/office/powerpoint/2010/main" val="282979043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6FE1EE-5441-4074-AF2D-89B93045C0F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dirty="0">
                <a:solidFill>
                  <a:schemeClr val="bg1"/>
                </a:solidFill>
                <a:latin typeface="Franklin Gothic Demi" panose="020B0703020102020204" pitchFamily="34" charset="0"/>
              </a:rPr>
              <a:t>Health Care</a:t>
            </a:r>
          </a:p>
        </p:txBody>
      </p:sp>
      <p:sp>
        <p:nvSpPr>
          <p:cNvPr id="3" name="TextBox 2">
            <a:extLst>
              <a:ext uri="{FF2B5EF4-FFF2-40B4-BE49-F238E27FC236}">
                <a16:creationId xmlns:a16="http://schemas.microsoft.com/office/drawing/2014/main" id="{CDD63F83-0952-4660-9D2F-94FD8BABEC82}"/>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7.7: County immunization rates (%) (all grade types), over time, in county</a:t>
            </a:r>
          </a:p>
        </p:txBody>
      </p:sp>
      <p:sp>
        <p:nvSpPr>
          <p:cNvPr id="4" name="TextBox 3">
            <a:extLst>
              <a:ext uri="{FF2B5EF4-FFF2-40B4-BE49-F238E27FC236}">
                <a16:creationId xmlns:a16="http://schemas.microsoft.com/office/drawing/2014/main" id="{EDF8735F-8CFF-455C-BF95-F91003B995BC}"/>
              </a:ext>
            </a:extLst>
          </p:cNvPr>
          <p:cNvSpPr txBox="1"/>
          <p:nvPr>
            <p:custDataLst>
              <p:tags r:id="rId3"/>
            </p:custDataLst>
          </p:nvPr>
        </p:nvSpPr>
        <p:spPr>
          <a:xfrm>
            <a:off x="3124200" y="33260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a:t>Source: New Jersey Annual Immunization Status Reports, 2015-2016 through 2020-2021</a:t>
            </a:r>
          </a:p>
        </p:txBody>
      </p:sp>
      <p:sp>
        <p:nvSpPr>
          <p:cNvPr id="5" name="Rectangle 4">
            <a:extLst>
              <a:ext uri="{FF2B5EF4-FFF2-40B4-BE49-F238E27FC236}">
                <a16:creationId xmlns:a16="http://schemas.microsoft.com/office/drawing/2014/main" id="{FA892BEA-1CBB-4C7C-BD66-54DEC15CC127}"/>
              </a:ext>
            </a:extLst>
          </p:cNvPr>
          <p:cNvSpPr/>
          <p:nvPr>
            <p:custDataLst>
              <p:tags r:id="rId4"/>
            </p:custDataLst>
          </p:nvPr>
        </p:nvSpPr>
        <p:spPr>
          <a:xfrm>
            <a:off x="3246120" y="6203985"/>
            <a:ext cx="8483424" cy="400110"/>
          </a:xfrm>
          <a:prstGeom prst="rect">
            <a:avLst/>
          </a:prstGeom>
        </p:spPr>
        <p:txBody>
          <a:bodyPr wrap="square">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000" dirty="0">
                <a:solidFill>
                  <a:srgbClr val="000000"/>
                </a:solidFill>
                <a:latin typeface="Franklin Gothic Book" panose="020B0503020102020204" pitchFamily="34" charset="0"/>
              </a:rPr>
              <a:t>Note: Percentages are calculated across these grade types: Pre-Kindergarten, Kindergarten, First Grade, Sixth Grade, and Transfers. Children with unknown immunization status were considered as not having met all immunization requirements.</a:t>
            </a:r>
            <a:endParaRPr lang="en-US" sz="1000" dirty="0">
              <a:latin typeface="Franklin Gothic Book" panose="020B0503020102020204" pitchFamily="34" charset="0"/>
            </a:endParaRPr>
          </a:p>
        </p:txBody>
      </p:sp>
      <p:graphicFrame>
        <p:nvGraphicFramePr>
          <p:cNvPr id="8" name="Chart 7">
            <a:extLst>
              <a:ext uri="{FF2B5EF4-FFF2-40B4-BE49-F238E27FC236}">
                <a16:creationId xmlns:a16="http://schemas.microsoft.com/office/drawing/2014/main" id="{4E1AF40E-516C-4A00-8325-6B92ECB8172F}"/>
              </a:ext>
            </a:extLst>
          </p:cNvPr>
          <p:cNvGraphicFramePr/>
          <p:nvPr>
            <p:custDataLst>
              <p:tags r:id="rId5"/>
            </p:custDataLst>
            <p:extLst>
              <p:ext uri="{D42A27DB-BD31-4B8C-83A1-F6EECF244321}">
                <p14:modId xmlns:p14="http://schemas.microsoft.com/office/powerpoint/2010/main" val="1460864469"/>
              </p:ext>
            </p:extLst>
          </p:nvPr>
        </p:nvGraphicFramePr>
        <p:xfrm>
          <a:off x="3246120" y="1070868"/>
          <a:ext cx="8128000" cy="5072390"/>
        </p:xfrm>
        <a:graphic>
          <a:graphicData uri="http://schemas.openxmlformats.org/drawingml/2006/chart">
            <c:chart xmlns:c="http://schemas.openxmlformats.org/drawingml/2006/chart" xmlns:r="http://schemas.openxmlformats.org/officeDocument/2006/relationships" r:id="rId9"/>
          </a:graphicData>
        </a:graphic>
      </p:graphicFrame>
      <p:sp>
        <p:nvSpPr>
          <p:cNvPr id="7" name="TextBox 6">
            <a:extLst>
              <a:ext uri="{FF2B5EF4-FFF2-40B4-BE49-F238E27FC236}">
                <a16:creationId xmlns:a16="http://schemas.microsoft.com/office/drawing/2014/main" id="{4FABAF5E-6273-4748-8DA5-D4138D6F7385}"/>
              </a:ext>
            </a:extLst>
          </p:cNvPr>
          <p:cNvSpPr txBox="1"/>
          <p:nvPr>
            <p:custDataLst>
              <p:tags r:id="rId6"/>
            </p:custDataLst>
          </p:nvPr>
        </p:nvSpPr>
        <p:spPr>
          <a:xfrm>
            <a:off x="0" y="3712888"/>
            <a:ext cx="3124200" cy="461665"/>
          </a:xfrm>
          <a:prstGeom prst="rect">
            <a:avLst/>
          </a:prstGeom>
          <a:noFill/>
        </p:spPr>
        <p:txBody>
          <a:bodyPr wrap="square" rtlCol="0">
            <a:spAutoFit/>
          </a:bodyPr>
          <a:lstStyle/>
          <a:p>
            <a:pPr algn="ctr"/>
            <a:r>
              <a:rPr lang="en-US" sz="2400" dirty="0">
                <a:solidFill>
                  <a:schemeClr val="bg1"/>
                </a:solidFill>
                <a:latin typeface="Franklin Gothic Demi" panose="020B0703020102020204" pitchFamily="34" charset="0"/>
              </a:rPr>
              <a:t>Immunization</a:t>
            </a:r>
          </a:p>
        </p:txBody>
      </p:sp>
    </p:spTree>
    <p:extLst>
      <p:ext uri="{BB962C8B-B14F-4D97-AF65-F5344CB8AC3E}">
        <p14:creationId xmlns:p14="http://schemas.microsoft.com/office/powerpoint/2010/main" val="210066008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6FE1EE-5441-4074-AF2D-89B93045C0F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dirty="0">
                <a:solidFill>
                  <a:schemeClr val="bg1"/>
                </a:solidFill>
                <a:latin typeface="Franklin Gothic Demi" panose="020B0703020102020204" pitchFamily="34" charset="0"/>
              </a:rPr>
              <a:t>Health Care</a:t>
            </a:r>
          </a:p>
        </p:txBody>
      </p:sp>
      <p:sp>
        <p:nvSpPr>
          <p:cNvPr id="3" name="TextBox 2">
            <a:extLst>
              <a:ext uri="{FF2B5EF4-FFF2-40B4-BE49-F238E27FC236}">
                <a16:creationId xmlns:a16="http://schemas.microsoft.com/office/drawing/2014/main" id="{5FF511CD-5723-4745-A097-71345B69B5B8}"/>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7.8: Late or lack of prenatal care reports (#) in NJ (by county)</a:t>
            </a:r>
          </a:p>
        </p:txBody>
      </p:sp>
      <p:sp>
        <p:nvSpPr>
          <p:cNvPr id="4" name="TextBox 3">
            <a:extLst>
              <a:ext uri="{FF2B5EF4-FFF2-40B4-BE49-F238E27FC236}">
                <a16:creationId xmlns:a16="http://schemas.microsoft.com/office/drawing/2014/main" id="{82EEA8AE-DE84-40F5-B813-3072EF416025}"/>
              </a:ext>
            </a:extLst>
          </p:cNvPr>
          <p:cNvSpPr txBox="1"/>
          <p:nvPr>
            <p:custDataLst>
              <p:tags r:id="rId3"/>
            </p:custDataLst>
          </p:nvPr>
        </p:nvSpPr>
        <p:spPr>
          <a:xfrm>
            <a:off x="3124200" y="327512"/>
            <a:ext cx="8400675" cy="276999"/>
          </a:xfrm>
          <a:prstGeom prst="rect">
            <a:avLst/>
          </a:prstGeom>
          <a:noFill/>
        </p:spPr>
        <p:txBody>
          <a:bodyPr wrap="square" rtlCol="0">
            <a:spAutoFit/>
          </a:bodyPr>
          <a:lstStyle/>
          <a:p>
            <a:pPr>
              <a:defRPr sz="1400" b="0" i="0" u="none" strike="noStrike" kern="1200" spc="0" baseline="0">
                <a:solidFill>
                  <a:prstClr val="black"/>
                </a:solidFill>
                <a:latin typeface="+mn-lt"/>
                <a:ea typeface="+mn-ea"/>
                <a:cs typeface="+mn-cs"/>
              </a:defRPr>
            </a:pPr>
            <a:r>
              <a:rPr lang="en-US" sz="1200" dirty="0">
                <a:latin typeface="Franklin Gothic Medium" panose="020B0603020102020204" pitchFamily="34" charset="0"/>
              </a:rPr>
              <a:t>Source: Center for Disease Control and Prevention (2018-2019)</a:t>
            </a:r>
          </a:p>
        </p:txBody>
      </p:sp>
      <p:sp>
        <p:nvSpPr>
          <p:cNvPr id="5" name="TextBox 4">
            <a:extLst>
              <a:ext uri="{FF2B5EF4-FFF2-40B4-BE49-F238E27FC236}">
                <a16:creationId xmlns:a16="http://schemas.microsoft.com/office/drawing/2014/main" id="{8FCEFA68-B826-48AB-BD6F-AC0F6EC24BB4}"/>
              </a:ext>
            </a:extLst>
          </p:cNvPr>
          <p:cNvSpPr txBox="1"/>
          <p:nvPr>
            <p:custDataLst>
              <p:tags r:id="rId4"/>
            </p:custDataLst>
          </p:nvPr>
        </p:nvSpPr>
        <p:spPr>
          <a:xfrm>
            <a:off x="3124200" y="6457890"/>
            <a:ext cx="8400675" cy="400110"/>
          </a:xfrm>
          <a:prstGeom prst="rect">
            <a:avLst/>
          </a:prstGeom>
          <a:noFill/>
        </p:spPr>
        <p:txBody>
          <a:bodyPr wrap="square" rtlCol="0">
            <a:spAutoFit/>
          </a:bodyPr>
          <a:lstStyle/>
          <a:p>
            <a:pPr>
              <a:defRPr sz="1400" b="0" i="0" u="none" strike="noStrike" kern="1200" spc="0" baseline="0">
                <a:solidFill>
                  <a:prstClr val="black"/>
                </a:solidFill>
                <a:latin typeface="+mn-lt"/>
                <a:ea typeface="+mn-ea"/>
                <a:cs typeface="+mn-cs"/>
              </a:defRPr>
            </a:pPr>
            <a:r>
              <a:rPr lang="en-US" sz="1000" dirty="0">
                <a:latin typeface="Franklin Gothic Book" panose="020B0503020102020204" pitchFamily="34" charset="0"/>
              </a:rPr>
              <a:t>Note: Cape May and Salem County do not have any data available. For all counties with fewer than 100,000 persons are combined under the label "Unidentified Counties." Note that total county population size has not been accounted for in this indicator.</a:t>
            </a:r>
          </a:p>
        </p:txBody>
      </p:sp>
      <p:graphicFrame>
        <p:nvGraphicFramePr>
          <p:cNvPr id="8" name="Chart 7">
            <a:extLst>
              <a:ext uri="{FF2B5EF4-FFF2-40B4-BE49-F238E27FC236}">
                <a16:creationId xmlns:a16="http://schemas.microsoft.com/office/drawing/2014/main" id="{7B302115-04A3-4DBE-A1E7-01C9E16937B9}"/>
              </a:ext>
            </a:extLst>
          </p:cNvPr>
          <p:cNvGraphicFramePr/>
          <p:nvPr>
            <p:custDataLst>
              <p:tags r:id="rId5"/>
            </p:custDataLst>
            <p:extLst>
              <p:ext uri="{D42A27DB-BD31-4B8C-83A1-F6EECF244321}">
                <p14:modId xmlns:p14="http://schemas.microsoft.com/office/powerpoint/2010/main" val="3917319516"/>
              </p:ext>
            </p:extLst>
          </p:nvPr>
        </p:nvGraphicFramePr>
        <p:xfrm>
          <a:off x="3246120" y="800221"/>
          <a:ext cx="8641080" cy="5780780"/>
        </p:xfrm>
        <a:graphic>
          <a:graphicData uri="http://schemas.openxmlformats.org/drawingml/2006/chart">
            <c:chart xmlns:c="http://schemas.openxmlformats.org/drawingml/2006/chart" xmlns:r="http://schemas.openxmlformats.org/officeDocument/2006/relationships" r:id="rId9"/>
          </a:graphicData>
        </a:graphic>
      </p:graphicFrame>
      <p:sp>
        <p:nvSpPr>
          <p:cNvPr id="7" name="TextBox 6">
            <a:extLst>
              <a:ext uri="{FF2B5EF4-FFF2-40B4-BE49-F238E27FC236}">
                <a16:creationId xmlns:a16="http://schemas.microsoft.com/office/drawing/2014/main" id="{4FABAF5E-6273-4748-8DA5-D4138D6F7385}"/>
              </a:ext>
            </a:extLst>
          </p:cNvPr>
          <p:cNvSpPr txBox="1"/>
          <p:nvPr>
            <p:custDataLst>
              <p:tags r:id="rId6"/>
            </p:custDataLst>
          </p:nvPr>
        </p:nvSpPr>
        <p:spPr>
          <a:xfrm>
            <a:off x="60960" y="3702643"/>
            <a:ext cx="3124200" cy="461665"/>
          </a:xfrm>
          <a:prstGeom prst="rect">
            <a:avLst/>
          </a:prstGeom>
          <a:noFill/>
        </p:spPr>
        <p:txBody>
          <a:bodyPr wrap="square" rtlCol="0">
            <a:spAutoFit/>
          </a:bodyPr>
          <a:lstStyle/>
          <a:p>
            <a:pPr algn="ctr"/>
            <a:r>
              <a:rPr lang="en-US" sz="2400" dirty="0">
                <a:solidFill>
                  <a:schemeClr val="bg1"/>
                </a:solidFill>
                <a:latin typeface="Franklin Gothic Demi" panose="020B0703020102020204" pitchFamily="34" charset="0"/>
              </a:rPr>
              <a:t>Prenatal Care</a:t>
            </a:r>
          </a:p>
        </p:txBody>
      </p:sp>
    </p:spTree>
    <p:extLst>
      <p:ext uri="{BB962C8B-B14F-4D97-AF65-F5344CB8AC3E}">
        <p14:creationId xmlns:p14="http://schemas.microsoft.com/office/powerpoint/2010/main" val="221375467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99090928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FABAF5E-6273-4748-8DA5-D4138D6F7385}"/>
              </a:ext>
            </a:extLst>
          </p:cNvPr>
          <p:cNvSpPr txBox="1"/>
          <p:nvPr>
            <p:custDataLst>
              <p:tags r:id="rId1"/>
            </p:custDataLst>
          </p:nvPr>
        </p:nvSpPr>
        <p:spPr>
          <a:xfrm>
            <a:off x="0" y="3886200"/>
            <a:ext cx="3124200" cy="461665"/>
          </a:xfrm>
          <a:prstGeom prst="rect">
            <a:avLst/>
          </a:prstGeom>
          <a:noFill/>
        </p:spPr>
        <p:txBody>
          <a:bodyPr wrap="square" rtlCol="0">
            <a:spAutoFit/>
          </a:bodyPr>
          <a:lstStyle/>
          <a:p>
            <a:pPr algn="ctr"/>
            <a:r>
              <a:rPr lang="en-US" sz="2400" dirty="0">
                <a:solidFill>
                  <a:schemeClr val="bg1"/>
                </a:solidFill>
                <a:latin typeface="Franklin Gothic Demi" panose="020B0703020102020204" pitchFamily="34" charset="0"/>
              </a:rPr>
              <a:t>Unemployment</a:t>
            </a:r>
          </a:p>
        </p:txBody>
      </p:sp>
      <p:sp>
        <p:nvSpPr>
          <p:cNvPr id="4" name="TextBox 3">
            <a:extLst>
              <a:ext uri="{FF2B5EF4-FFF2-40B4-BE49-F238E27FC236}">
                <a16:creationId xmlns:a16="http://schemas.microsoft.com/office/drawing/2014/main" id="{32A6EB60-7F9A-4D7D-A429-79DC101B9978}"/>
              </a:ext>
            </a:extLst>
          </p:cNvPr>
          <p:cNvSpPr txBox="1"/>
          <p:nvPr>
            <p:custDataLst>
              <p:tags r:id="rId2"/>
            </p:custDataLst>
          </p:nvPr>
        </p:nvSpPr>
        <p:spPr>
          <a:xfrm>
            <a:off x="3124200" y="0"/>
            <a:ext cx="9017202" cy="707886"/>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8.1: Monthly unemployment rate from Sept 2020-Aug 2021: state and county comparison (unadjusted)</a:t>
            </a:r>
          </a:p>
        </p:txBody>
      </p:sp>
      <p:sp>
        <p:nvSpPr>
          <p:cNvPr id="5" name="TextBox 4">
            <a:extLst>
              <a:ext uri="{FF2B5EF4-FFF2-40B4-BE49-F238E27FC236}">
                <a16:creationId xmlns:a16="http://schemas.microsoft.com/office/drawing/2014/main" id="{40520375-29F6-4289-B719-5927C7C43F43}"/>
              </a:ext>
            </a:extLst>
          </p:cNvPr>
          <p:cNvSpPr txBox="1"/>
          <p:nvPr>
            <p:custDataLst>
              <p:tags r:id="rId3"/>
            </p:custDataLst>
          </p:nvPr>
        </p:nvSpPr>
        <p:spPr>
          <a:xfrm>
            <a:off x="3124200" y="64004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a:t>Source: Bureau of Labor Statistics</a:t>
            </a:r>
          </a:p>
        </p:txBody>
      </p:sp>
      <p:sp>
        <p:nvSpPr>
          <p:cNvPr id="6" name="TextBox 5">
            <a:extLst>
              <a:ext uri="{FF2B5EF4-FFF2-40B4-BE49-F238E27FC236}">
                <a16:creationId xmlns:a16="http://schemas.microsoft.com/office/drawing/2014/main" id="{B59D3033-2B43-489F-BACA-87BB7C319905}"/>
              </a:ext>
            </a:extLst>
          </p:cNvPr>
          <p:cNvSpPr txBox="1"/>
          <p:nvPr>
            <p:custDataLst>
              <p:tags r:id="rId4"/>
            </p:custDataLst>
          </p:nvPr>
        </p:nvSpPr>
        <p:spPr>
          <a:xfrm>
            <a:off x="3167424" y="6239090"/>
            <a:ext cx="9024576" cy="606623"/>
          </a:xfrm>
          <a:prstGeom prst="rect">
            <a:avLst/>
          </a:prstGeom>
          <a:noFill/>
        </p:spPr>
        <p:txBody>
          <a:bodyPr wrap="square" rtlCol="0" anchor="ctr" anchorCtr="0">
            <a:noAutofit/>
          </a:bodyPr>
          <a:lstStyle/>
          <a:p>
            <a:pPr algn="just"/>
            <a:r>
              <a:rPr lang="en-US" sz="1000" dirty="0">
                <a:latin typeface="Franklin Gothic Book" panose="020B0503020102020204" pitchFamily="34" charset="0"/>
              </a:rPr>
              <a:t>Unemployment is defined by the Bureau of Labor Statistics as people who don’t have a job, have actively looked for work in the past month, and are currently available for work. The unemployment rate is calculated by dividing the total number of unemployed persons with the total number of employed and unemployed persons (Indicator to be included in the HSAC final report in the Employment Overview)</a:t>
            </a:r>
          </a:p>
          <a:p>
            <a:pPr algn="just"/>
            <a:endParaRPr lang="en-US" sz="1000" dirty="0">
              <a:latin typeface="Franklin Gothic Book"/>
            </a:endParaRPr>
          </a:p>
        </p:txBody>
      </p:sp>
      <p:graphicFrame>
        <p:nvGraphicFramePr>
          <p:cNvPr id="9" name="Chart 8">
            <a:extLst>
              <a:ext uri="{FF2B5EF4-FFF2-40B4-BE49-F238E27FC236}">
                <a16:creationId xmlns:a16="http://schemas.microsoft.com/office/drawing/2014/main" id="{ACA742A0-88F1-4D24-BBE1-7EB473CE07FE}"/>
              </a:ext>
            </a:extLst>
          </p:cNvPr>
          <p:cNvGraphicFramePr/>
          <p:nvPr>
            <p:custDataLst>
              <p:tags r:id="rId5"/>
            </p:custDataLst>
            <p:extLst>
              <p:ext uri="{D42A27DB-BD31-4B8C-83A1-F6EECF244321}">
                <p14:modId xmlns:p14="http://schemas.microsoft.com/office/powerpoint/2010/main" val="1819594093"/>
              </p:ext>
            </p:extLst>
          </p:nvPr>
        </p:nvGraphicFramePr>
        <p:xfrm>
          <a:off x="3256425" y="1219200"/>
          <a:ext cx="8839200" cy="4850866"/>
        </p:xfrm>
        <a:graphic>
          <a:graphicData uri="http://schemas.openxmlformats.org/drawingml/2006/chart">
            <c:chart xmlns:c="http://schemas.openxmlformats.org/drawingml/2006/chart" xmlns:r="http://schemas.openxmlformats.org/officeDocument/2006/relationships" r:id="rId9"/>
          </a:graphicData>
        </a:graphic>
      </p:graphicFrame>
      <p:sp>
        <p:nvSpPr>
          <p:cNvPr id="11" name="TextBox 10">
            <a:extLst>
              <a:ext uri="{FF2B5EF4-FFF2-40B4-BE49-F238E27FC236}">
                <a16:creationId xmlns:a16="http://schemas.microsoft.com/office/drawing/2014/main" id="{3568C37E-D667-44A2-BFA0-DC64208C3DED}"/>
              </a:ext>
            </a:extLst>
          </p:cNvPr>
          <p:cNvSpPr txBox="1"/>
          <p:nvPr>
            <p:custDataLst>
              <p:tags r:id="rId6"/>
            </p:custDataLst>
          </p:nvPr>
        </p:nvSpPr>
        <p:spPr>
          <a:xfrm>
            <a:off x="56195" y="2222019"/>
            <a:ext cx="3124200" cy="1708160"/>
          </a:xfrm>
          <a:prstGeom prst="rect">
            <a:avLst/>
          </a:prstGeom>
          <a:noFill/>
        </p:spPr>
        <p:txBody>
          <a:bodyPr wrap="square" rtlCol="0">
            <a:spAutoFit/>
          </a:bodyPr>
          <a:lstStyle/>
          <a:p>
            <a:pPr algn="ctr"/>
            <a:r>
              <a:rPr lang="en-US" sz="3500" dirty="0">
                <a:solidFill>
                  <a:schemeClr val="bg1"/>
                </a:solidFill>
                <a:latin typeface="Franklin Gothic Demi" panose="020B0703020102020204" pitchFamily="34" charset="0"/>
              </a:rPr>
              <a:t>Employment and Career Readiness</a:t>
            </a:r>
          </a:p>
        </p:txBody>
      </p:sp>
    </p:spTree>
    <p:extLst>
      <p:ext uri="{BB962C8B-B14F-4D97-AF65-F5344CB8AC3E}">
        <p14:creationId xmlns:p14="http://schemas.microsoft.com/office/powerpoint/2010/main" val="28736594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21040689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FABAF5E-6273-4748-8DA5-D4138D6F7385}"/>
              </a:ext>
            </a:extLst>
          </p:cNvPr>
          <p:cNvSpPr txBox="1"/>
          <p:nvPr>
            <p:custDataLst>
              <p:tags r:id="rId1"/>
            </p:custDataLst>
          </p:nvPr>
        </p:nvSpPr>
        <p:spPr>
          <a:xfrm>
            <a:off x="43224" y="3886200"/>
            <a:ext cx="3124200" cy="461665"/>
          </a:xfrm>
          <a:prstGeom prst="rect">
            <a:avLst/>
          </a:prstGeom>
          <a:noFill/>
        </p:spPr>
        <p:txBody>
          <a:bodyPr wrap="square" rtlCol="0">
            <a:spAutoFit/>
          </a:bodyPr>
          <a:lstStyle/>
          <a:p>
            <a:pPr algn="ctr"/>
            <a:r>
              <a:rPr lang="en-US" sz="2400" dirty="0">
                <a:solidFill>
                  <a:schemeClr val="bg1"/>
                </a:solidFill>
                <a:latin typeface="Franklin Gothic Demi" panose="020B0703020102020204" pitchFamily="34" charset="0"/>
              </a:rPr>
              <a:t>Unemployment</a:t>
            </a:r>
          </a:p>
        </p:txBody>
      </p:sp>
      <p:sp>
        <p:nvSpPr>
          <p:cNvPr id="4" name="TextBox 3">
            <a:extLst>
              <a:ext uri="{FF2B5EF4-FFF2-40B4-BE49-F238E27FC236}">
                <a16:creationId xmlns:a16="http://schemas.microsoft.com/office/drawing/2014/main" id="{32A6EB60-7F9A-4D7D-A429-79DC101B9978}"/>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8.2: Median unemployment rates, Sept 2020-Aug 2021 in NJ (by county)</a:t>
            </a:r>
          </a:p>
        </p:txBody>
      </p:sp>
      <p:sp>
        <p:nvSpPr>
          <p:cNvPr id="5" name="TextBox 4">
            <a:extLst>
              <a:ext uri="{FF2B5EF4-FFF2-40B4-BE49-F238E27FC236}">
                <a16:creationId xmlns:a16="http://schemas.microsoft.com/office/drawing/2014/main" id="{40520375-29F6-4289-B719-5927C7C43F43}"/>
              </a:ext>
            </a:extLst>
          </p:cNvPr>
          <p:cNvSpPr txBox="1"/>
          <p:nvPr>
            <p:custDataLst>
              <p:tags r:id="rId3"/>
            </p:custDataLst>
          </p:nvPr>
        </p:nvSpPr>
        <p:spPr>
          <a:xfrm>
            <a:off x="3124200" y="32313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a:t>Source: Bureau of Labor Statistics</a:t>
            </a:r>
          </a:p>
        </p:txBody>
      </p:sp>
      <p:sp>
        <p:nvSpPr>
          <p:cNvPr id="6" name="TextBox 5">
            <a:extLst>
              <a:ext uri="{FF2B5EF4-FFF2-40B4-BE49-F238E27FC236}">
                <a16:creationId xmlns:a16="http://schemas.microsoft.com/office/drawing/2014/main" id="{B59D3033-2B43-489F-BACA-87BB7C319905}"/>
              </a:ext>
            </a:extLst>
          </p:cNvPr>
          <p:cNvSpPr txBox="1"/>
          <p:nvPr>
            <p:custDataLst>
              <p:tags r:id="rId4"/>
            </p:custDataLst>
          </p:nvPr>
        </p:nvSpPr>
        <p:spPr>
          <a:xfrm>
            <a:off x="3167424" y="6239090"/>
            <a:ext cx="9024576" cy="606623"/>
          </a:xfrm>
          <a:prstGeom prst="rect">
            <a:avLst/>
          </a:prstGeom>
          <a:noFill/>
        </p:spPr>
        <p:txBody>
          <a:bodyPr wrap="square" rtlCol="0" anchor="ctr" anchorCtr="0">
            <a:noAutofit/>
          </a:bodyPr>
          <a:lstStyle/>
          <a:p>
            <a:pPr algn="just"/>
            <a:r>
              <a:rPr lang="en-US" sz="1000" dirty="0">
                <a:latin typeface="Franklin Gothic Book" panose="020B0503020102020204" pitchFamily="34" charset="0"/>
              </a:rPr>
              <a:t>Unemployment is defined by the Bureau of Labor Statistics as people who don’t have a job, have actively looked for work in the past month, and are currently available for work. The unemployment rate is calculated by dividing the total number of unemployed persons with the total number of employed and unemployed persons (Indicator to be included in the HSAC final report in the Employment Overview)</a:t>
            </a:r>
          </a:p>
          <a:p>
            <a:pPr algn="just"/>
            <a:endParaRPr lang="en-US" sz="1000" dirty="0">
              <a:latin typeface="Franklin Gothic Book"/>
            </a:endParaRPr>
          </a:p>
        </p:txBody>
      </p:sp>
      <p:graphicFrame>
        <p:nvGraphicFramePr>
          <p:cNvPr id="10" name="Chart 9">
            <a:extLst>
              <a:ext uri="{FF2B5EF4-FFF2-40B4-BE49-F238E27FC236}">
                <a16:creationId xmlns:a16="http://schemas.microsoft.com/office/drawing/2014/main" id="{6EDEB70E-3D72-41F0-88C1-593488DADC24}"/>
              </a:ext>
            </a:extLst>
          </p:cNvPr>
          <p:cNvGraphicFramePr/>
          <p:nvPr>
            <p:custDataLst>
              <p:tags r:id="rId5"/>
            </p:custDataLst>
            <p:extLst>
              <p:ext uri="{D42A27DB-BD31-4B8C-83A1-F6EECF244321}">
                <p14:modId xmlns:p14="http://schemas.microsoft.com/office/powerpoint/2010/main" val="1386805438"/>
              </p:ext>
            </p:extLst>
          </p:nvPr>
        </p:nvGraphicFramePr>
        <p:xfrm>
          <a:off x="3276600" y="672755"/>
          <a:ext cx="8463425" cy="5541398"/>
        </p:xfrm>
        <a:graphic>
          <a:graphicData uri="http://schemas.openxmlformats.org/drawingml/2006/chart">
            <c:chart xmlns:c="http://schemas.openxmlformats.org/drawingml/2006/chart" xmlns:r="http://schemas.openxmlformats.org/officeDocument/2006/relationships" r:id="rId9"/>
          </a:graphicData>
        </a:graphic>
      </p:graphicFrame>
      <p:sp>
        <p:nvSpPr>
          <p:cNvPr id="8" name="TextBox 7">
            <a:extLst>
              <a:ext uri="{FF2B5EF4-FFF2-40B4-BE49-F238E27FC236}">
                <a16:creationId xmlns:a16="http://schemas.microsoft.com/office/drawing/2014/main" id="{3568C37E-D667-44A2-BFA0-DC64208C3DED}"/>
              </a:ext>
            </a:extLst>
          </p:cNvPr>
          <p:cNvSpPr txBox="1"/>
          <p:nvPr>
            <p:custDataLst>
              <p:tags r:id="rId6"/>
            </p:custDataLst>
          </p:nvPr>
        </p:nvSpPr>
        <p:spPr>
          <a:xfrm>
            <a:off x="56195" y="2222019"/>
            <a:ext cx="3124200" cy="1708160"/>
          </a:xfrm>
          <a:prstGeom prst="rect">
            <a:avLst/>
          </a:prstGeom>
          <a:noFill/>
        </p:spPr>
        <p:txBody>
          <a:bodyPr wrap="square" rtlCol="0">
            <a:spAutoFit/>
          </a:bodyPr>
          <a:lstStyle/>
          <a:p>
            <a:pPr algn="ctr"/>
            <a:r>
              <a:rPr lang="en-US" sz="3500" dirty="0">
                <a:solidFill>
                  <a:schemeClr val="bg1"/>
                </a:solidFill>
                <a:latin typeface="Franklin Gothic Demi" panose="020B0703020102020204" pitchFamily="34" charset="0"/>
              </a:rPr>
              <a:t>Employment and Career Readiness</a:t>
            </a:r>
          </a:p>
        </p:txBody>
      </p:sp>
    </p:spTree>
    <p:extLst>
      <p:ext uri="{BB962C8B-B14F-4D97-AF65-F5344CB8AC3E}">
        <p14:creationId xmlns:p14="http://schemas.microsoft.com/office/powerpoint/2010/main" val="270477609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9218974-499E-46A7-9047-511AB397C8FF}"/>
              </a:ext>
            </a:extLst>
          </p:cNvPr>
          <p:cNvSpPr txBox="1"/>
          <p:nvPr>
            <p:custDataLst>
              <p:tags r:id="rId1"/>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8.3: Percentage of disconnected youth between 16 and 19 years of age (by county) </a:t>
            </a:r>
          </a:p>
        </p:txBody>
      </p:sp>
      <p:sp>
        <p:nvSpPr>
          <p:cNvPr id="3" name="TextBox 2">
            <a:extLst>
              <a:ext uri="{FF2B5EF4-FFF2-40B4-BE49-F238E27FC236}">
                <a16:creationId xmlns:a16="http://schemas.microsoft.com/office/drawing/2014/main" id="{EDF8735F-8CFF-455C-BF95-F91003B995BC}"/>
              </a:ext>
            </a:extLst>
          </p:cNvPr>
          <p:cNvSpPr txBox="1"/>
          <p:nvPr>
            <p:custDataLst>
              <p:tags r:id="rId2"/>
            </p:custDataLst>
          </p:nvPr>
        </p:nvSpPr>
        <p:spPr>
          <a:xfrm>
            <a:off x="3124200" y="332601"/>
            <a:ext cx="8400675" cy="461665"/>
          </a:xfrm>
          <a:prstGeom prst="rect">
            <a:avLst/>
          </a:prstGeom>
          <a:noFill/>
        </p:spPr>
        <p:txBody>
          <a:bodyPr wrap="square" rtlCol="0">
            <a:spAutoFit/>
          </a:bodyPr>
          <a:lstStyle/>
          <a:p>
            <a:pPr lvl="0">
              <a:defRPr sz="1400" b="0" i="0" u="none" strike="noStrike" kern="1200" spc="0" baseline="0">
                <a:solidFill>
                  <a:prstClr val="black"/>
                </a:solidFill>
                <a:latin typeface="Franklin Gothic Medium" panose="020B0603020102020204" pitchFamily="34" charset="0"/>
                <a:ea typeface="+mn-ea"/>
                <a:cs typeface="+mn-cs"/>
              </a:defRPr>
            </a:pPr>
            <a:r>
              <a:rPr lang="en-US" sz="1200" dirty="0"/>
              <a:t>Source: FRED Economic Data, 2019 (Based on American Community Survey 5-year estimates data, 2019); NJ average sourced from ACNJ Kids Count Data Dashboard, 2020</a:t>
            </a:r>
            <a:endParaRPr kumimoji="0" lang="en-US" sz="1100" i="0" u="none" strike="noStrike" kern="1200" cap="none" spc="0" normalizeH="0" baseline="0" noProof="0" dirty="0">
              <a:ln>
                <a:noFill/>
              </a:ln>
              <a:solidFill>
                <a:prstClr val="black"/>
              </a:solidFill>
              <a:effectLst/>
              <a:uLnTx/>
              <a:uFillTx/>
              <a:latin typeface="Franklin Gothic Medium" panose="020B0603020102020204" pitchFamily="34" charset="0"/>
            </a:endParaRPr>
          </a:p>
        </p:txBody>
      </p:sp>
      <p:graphicFrame>
        <p:nvGraphicFramePr>
          <p:cNvPr id="4" name="Chart 3">
            <a:extLst>
              <a:ext uri="{FF2B5EF4-FFF2-40B4-BE49-F238E27FC236}">
                <a16:creationId xmlns:a16="http://schemas.microsoft.com/office/drawing/2014/main" id="{C263C86E-AAC8-4D8C-A9A1-1DBFBA619BE4}"/>
              </a:ext>
            </a:extLst>
          </p:cNvPr>
          <p:cNvGraphicFramePr/>
          <p:nvPr>
            <p:custDataLst>
              <p:tags r:id="rId3"/>
            </p:custDataLst>
            <p:extLst>
              <p:ext uri="{D42A27DB-BD31-4B8C-83A1-F6EECF244321}">
                <p14:modId xmlns:p14="http://schemas.microsoft.com/office/powerpoint/2010/main" val="556013930"/>
              </p:ext>
            </p:extLst>
          </p:nvPr>
        </p:nvGraphicFramePr>
        <p:xfrm>
          <a:off x="3322994" y="942200"/>
          <a:ext cx="7568163" cy="5393285"/>
        </p:xfrm>
        <a:graphic>
          <a:graphicData uri="http://schemas.openxmlformats.org/drawingml/2006/chart">
            <c:chart xmlns:c="http://schemas.openxmlformats.org/drawingml/2006/chart" xmlns:r="http://schemas.openxmlformats.org/officeDocument/2006/relationships" r:id="rId12"/>
          </a:graphicData>
        </a:graphic>
      </p:graphicFrame>
      <p:sp>
        <p:nvSpPr>
          <p:cNvPr id="5" name="TextBox 4">
            <a:extLst>
              <a:ext uri="{FF2B5EF4-FFF2-40B4-BE49-F238E27FC236}">
                <a16:creationId xmlns:a16="http://schemas.microsoft.com/office/drawing/2014/main" id="{CDD63F83-0952-4660-9D2F-94FD8BABEC82}"/>
              </a:ext>
            </a:extLst>
          </p:cNvPr>
          <p:cNvSpPr txBox="1"/>
          <p:nvPr>
            <p:custDataLst>
              <p:tags r:id="rId4"/>
            </p:custDataLst>
          </p:nvPr>
        </p:nvSpPr>
        <p:spPr>
          <a:xfrm>
            <a:off x="8320515" y="3414180"/>
            <a:ext cx="382088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sz="1400" b="0" i="0" u="none" strike="noStrike" kern="1200" spc="0" baseline="0">
                <a:solidFill>
                  <a:prstClr val="black"/>
                </a:solidFill>
                <a:latin typeface="Franklin Gothic Medium" panose="020B0603020102020204" pitchFamily="34" charset="0"/>
                <a:ea typeface="+mn-ea"/>
                <a:cs typeface="+mn-cs"/>
              </a:defRPr>
            </a:pPr>
            <a:r>
              <a:rPr lang="en-US" spc="-50" dirty="0">
                <a:solidFill>
                  <a:prstClr val="black"/>
                </a:solidFill>
                <a:latin typeface="Franklin Gothic Medium" panose="020B0603020102020204" pitchFamily="34" charset="0"/>
              </a:rPr>
              <a:t>8.4: Percentage of disconnected youth between 16 and 19 years of age, over time, in county</a:t>
            </a:r>
            <a:endParaRPr kumimoji="0" lang="en-US" b="0" i="0" u="none" strike="noStrike" kern="1200" cap="none" spc="-50" normalizeH="0" baseline="0" noProof="0" dirty="0">
              <a:ln>
                <a:noFill/>
              </a:ln>
              <a:solidFill>
                <a:prstClr val="black"/>
              </a:solidFill>
              <a:effectLst/>
              <a:uLnTx/>
              <a:uFillTx/>
              <a:latin typeface="Franklin Gothic Medium" panose="020B0603020102020204" pitchFamily="34" charset="0"/>
              <a:ea typeface="+mn-ea"/>
              <a:cs typeface="+mn-cs"/>
            </a:endParaRPr>
          </a:p>
        </p:txBody>
      </p:sp>
      <p:sp>
        <p:nvSpPr>
          <p:cNvPr id="6" name="TextBox 5">
            <a:extLst>
              <a:ext uri="{FF2B5EF4-FFF2-40B4-BE49-F238E27FC236}">
                <a16:creationId xmlns:a16="http://schemas.microsoft.com/office/drawing/2014/main" id="{EDF8735F-8CFF-455C-BF95-F91003B995BC}"/>
              </a:ext>
            </a:extLst>
          </p:cNvPr>
          <p:cNvSpPr txBox="1"/>
          <p:nvPr>
            <p:custDataLst>
              <p:tags r:id="rId5"/>
            </p:custDataLst>
          </p:nvPr>
        </p:nvSpPr>
        <p:spPr>
          <a:xfrm>
            <a:off x="8336844" y="3891707"/>
            <a:ext cx="3237017" cy="577081"/>
          </a:xfrm>
          <a:prstGeom prst="rect">
            <a:avLst/>
          </a:prstGeom>
          <a:noFill/>
        </p:spPr>
        <p:txBody>
          <a:bodyPr wrap="square" rtlCol="0">
            <a:spAutoFit/>
          </a:bodyPr>
          <a:lstStyle/>
          <a:p>
            <a:pPr lvl="0">
              <a:defRPr sz="1400" b="0" i="0" u="none" strike="noStrike" kern="1200" spc="0" baseline="0">
                <a:solidFill>
                  <a:prstClr val="black"/>
                </a:solidFill>
                <a:latin typeface="Franklin Gothic Medium" panose="020B0603020102020204" pitchFamily="34" charset="0"/>
                <a:ea typeface="+mn-ea"/>
                <a:cs typeface="+mn-cs"/>
              </a:defRPr>
            </a:pPr>
            <a:r>
              <a:rPr lang="en-US" sz="1050" dirty="0"/>
              <a:t>Source: FRED Economic Data, 2015-2019 (Based on American Community Survey 5-year estimates data, 2015-2019) </a:t>
            </a:r>
            <a:endParaRPr kumimoji="0" lang="en-US" sz="1000" i="0" u="none" strike="noStrike" kern="1200" cap="none" spc="0" normalizeH="0" baseline="0" noProof="0" dirty="0">
              <a:ln>
                <a:noFill/>
              </a:ln>
              <a:solidFill>
                <a:prstClr val="black"/>
              </a:solidFill>
              <a:effectLst/>
              <a:uLnTx/>
              <a:uFillTx/>
              <a:latin typeface="Franklin Gothic Medium" panose="020B0603020102020204" pitchFamily="34" charset="0"/>
            </a:endParaRPr>
          </a:p>
        </p:txBody>
      </p:sp>
      <p:graphicFrame>
        <p:nvGraphicFramePr>
          <p:cNvPr id="7" name="Chart 6">
            <a:extLst>
              <a:ext uri="{FF2B5EF4-FFF2-40B4-BE49-F238E27FC236}">
                <a16:creationId xmlns:a16="http://schemas.microsoft.com/office/drawing/2014/main" id="{4E1AF40E-516C-4A00-8325-6B92ECB8172F}"/>
              </a:ext>
            </a:extLst>
          </p:cNvPr>
          <p:cNvGraphicFramePr/>
          <p:nvPr>
            <p:custDataLst>
              <p:tags r:id="rId6"/>
            </p:custDataLst>
            <p:extLst>
              <p:ext uri="{D42A27DB-BD31-4B8C-83A1-F6EECF244321}">
                <p14:modId xmlns:p14="http://schemas.microsoft.com/office/powerpoint/2010/main" val="3439028664"/>
              </p:ext>
            </p:extLst>
          </p:nvPr>
        </p:nvGraphicFramePr>
        <p:xfrm>
          <a:off x="8320515" y="4463547"/>
          <a:ext cx="3491219" cy="1995800"/>
        </p:xfrm>
        <a:graphic>
          <a:graphicData uri="http://schemas.openxmlformats.org/drawingml/2006/chart">
            <c:chart xmlns:c="http://schemas.openxmlformats.org/drawingml/2006/chart" xmlns:r="http://schemas.openxmlformats.org/officeDocument/2006/relationships" r:id="rId13"/>
          </a:graphicData>
        </a:graphic>
      </p:graphicFrame>
      <p:sp>
        <p:nvSpPr>
          <p:cNvPr id="8" name="TextBox 7">
            <a:extLst>
              <a:ext uri="{FF2B5EF4-FFF2-40B4-BE49-F238E27FC236}">
                <a16:creationId xmlns:a16="http://schemas.microsoft.com/office/drawing/2014/main" id="{3568C37E-D667-44A2-BFA0-DC64208C3DED}"/>
              </a:ext>
            </a:extLst>
          </p:cNvPr>
          <p:cNvSpPr txBox="1"/>
          <p:nvPr>
            <p:custDataLst>
              <p:tags r:id="rId7"/>
            </p:custDataLst>
          </p:nvPr>
        </p:nvSpPr>
        <p:spPr>
          <a:xfrm>
            <a:off x="56195" y="2222019"/>
            <a:ext cx="3124200" cy="1708160"/>
          </a:xfrm>
          <a:prstGeom prst="rect">
            <a:avLst/>
          </a:prstGeom>
          <a:noFill/>
        </p:spPr>
        <p:txBody>
          <a:bodyPr wrap="square" rtlCol="0">
            <a:spAutoFit/>
          </a:bodyPr>
          <a:lstStyle/>
          <a:p>
            <a:pPr algn="ctr"/>
            <a:r>
              <a:rPr lang="en-US" sz="3500" dirty="0">
                <a:solidFill>
                  <a:schemeClr val="bg1"/>
                </a:solidFill>
                <a:latin typeface="Franklin Gothic Demi" panose="020B0703020102020204" pitchFamily="34" charset="0"/>
              </a:rPr>
              <a:t>Employment and Career Readiness</a:t>
            </a:r>
          </a:p>
        </p:txBody>
      </p:sp>
      <p:sp>
        <p:nvSpPr>
          <p:cNvPr id="9" name="TextBox 8">
            <a:extLst>
              <a:ext uri="{FF2B5EF4-FFF2-40B4-BE49-F238E27FC236}">
                <a16:creationId xmlns:a16="http://schemas.microsoft.com/office/drawing/2014/main" id="{4FABAF5E-6273-4748-8DA5-D4138D6F7385}"/>
              </a:ext>
            </a:extLst>
          </p:cNvPr>
          <p:cNvSpPr txBox="1"/>
          <p:nvPr>
            <p:custDataLst>
              <p:tags r:id="rId8"/>
            </p:custDataLst>
          </p:nvPr>
        </p:nvSpPr>
        <p:spPr>
          <a:xfrm>
            <a:off x="-13470" y="3891707"/>
            <a:ext cx="3124200" cy="461665"/>
          </a:xfrm>
          <a:prstGeom prst="rect">
            <a:avLst/>
          </a:prstGeom>
          <a:noFill/>
        </p:spPr>
        <p:txBody>
          <a:bodyPr wrap="square" rtlCol="0">
            <a:spAutoFit/>
          </a:bodyPr>
          <a:lstStyle/>
          <a:p>
            <a:pPr algn="ctr"/>
            <a:r>
              <a:rPr lang="en-US" sz="2400" dirty="0">
                <a:solidFill>
                  <a:schemeClr val="bg1"/>
                </a:solidFill>
                <a:latin typeface="Franklin Gothic Demi" panose="020B0703020102020204" pitchFamily="34" charset="0"/>
              </a:rPr>
              <a:t>Youth</a:t>
            </a:r>
          </a:p>
        </p:txBody>
      </p:sp>
      <p:sp>
        <p:nvSpPr>
          <p:cNvPr id="10" name="TextBox 9">
            <a:extLst>
              <a:ext uri="{FF2B5EF4-FFF2-40B4-BE49-F238E27FC236}">
                <a16:creationId xmlns:a16="http://schemas.microsoft.com/office/drawing/2014/main" id="{B59D3033-2B43-489F-BACA-87BB7C319905}"/>
              </a:ext>
            </a:extLst>
          </p:cNvPr>
          <p:cNvSpPr txBox="1"/>
          <p:nvPr>
            <p:custDataLst>
              <p:tags r:id="rId9"/>
            </p:custDataLst>
          </p:nvPr>
        </p:nvSpPr>
        <p:spPr>
          <a:xfrm>
            <a:off x="3110730" y="6251377"/>
            <a:ext cx="9024576" cy="606623"/>
          </a:xfrm>
          <a:prstGeom prst="rect">
            <a:avLst/>
          </a:prstGeom>
          <a:noFill/>
        </p:spPr>
        <p:txBody>
          <a:bodyPr wrap="square" rtlCol="0" anchor="ctr" anchorCtr="0">
            <a:noAutofit/>
          </a:bodyPr>
          <a:lstStyle/>
          <a:p>
            <a:pPr algn="just"/>
            <a:r>
              <a:rPr lang="en-US" sz="1000" dirty="0">
                <a:latin typeface="Franklin Gothic Book" panose="020B0503020102020204" pitchFamily="34" charset="0"/>
              </a:rPr>
              <a:t>Note: Disconnected youth is defined as the percentage of youth in a county who are between the ages of 16 and 19 years old, who are not enrolled in school and not working</a:t>
            </a:r>
          </a:p>
        </p:txBody>
      </p:sp>
    </p:spTree>
    <p:extLst>
      <p:ext uri="{BB962C8B-B14F-4D97-AF65-F5344CB8AC3E}">
        <p14:creationId xmlns:p14="http://schemas.microsoft.com/office/powerpoint/2010/main" val="132067198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a:extLst>
              <a:ext uri="{FF2B5EF4-FFF2-40B4-BE49-F238E27FC236}">
                <a16:creationId xmlns:a16="http://schemas.microsoft.com/office/drawing/2014/main" id="{4E1AF40E-516C-4A00-8325-6B92ECB8172F}"/>
              </a:ext>
            </a:extLst>
          </p:cNvPr>
          <p:cNvGraphicFramePr/>
          <p:nvPr>
            <p:custDataLst>
              <p:tags r:id="rId1"/>
            </p:custDataLst>
            <p:extLst>
              <p:ext uri="{D42A27DB-BD31-4B8C-83A1-F6EECF244321}">
                <p14:modId xmlns:p14="http://schemas.microsoft.com/office/powerpoint/2010/main" val="1978540305"/>
              </p:ext>
            </p:extLst>
          </p:nvPr>
        </p:nvGraphicFramePr>
        <p:xfrm>
          <a:off x="8702400" y="4393513"/>
          <a:ext cx="3291477" cy="1926771"/>
        </p:xfrm>
        <a:graphic>
          <a:graphicData uri="http://schemas.openxmlformats.org/drawingml/2006/chart">
            <c:chart xmlns:c="http://schemas.openxmlformats.org/drawingml/2006/chart" xmlns:r="http://schemas.openxmlformats.org/officeDocument/2006/relationships" r:id="rId12"/>
          </a:graphicData>
        </a:graphic>
      </p:graphicFrame>
      <p:sp>
        <p:nvSpPr>
          <p:cNvPr id="3" name="TextBox 2">
            <a:extLst>
              <a:ext uri="{FF2B5EF4-FFF2-40B4-BE49-F238E27FC236}">
                <a16:creationId xmlns:a16="http://schemas.microsoft.com/office/drawing/2014/main" id="{2CBA865F-FB5C-42A6-B459-D3BF0E7C9CCE}"/>
              </a:ext>
            </a:extLst>
          </p:cNvPr>
          <p:cNvSpPr txBox="1"/>
          <p:nvPr>
            <p:custDataLst>
              <p:tags r:id="rId2"/>
            </p:custDataLst>
          </p:nvPr>
        </p:nvSpPr>
        <p:spPr>
          <a:xfrm>
            <a:off x="8487009" y="3711713"/>
            <a:ext cx="3854341"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sz="1400" b="0" i="0" u="none" strike="noStrike" kern="1200" spc="0" baseline="0">
                <a:solidFill>
                  <a:prstClr val="black"/>
                </a:solidFill>
                <a:latin typeface="Franklin Gothic Medium" panose="020B0603020102020204" pitchFamily="34" charset="0"/>
                <a:ea typeface="+mn-ea"/>
                <a:cs typeface="+mn-cs"/>
              </a:defRPr>
            </a:pPr>
            <a:r>
              <a:rPr lang="en-US" sz="1400" spc="-50" dirty="0">
                <a:solidFill>
                  <a:prstClr val="black"/>
                </a:solidFill>
                <a:latin typeface="Franklin Gothic Medium" panose="020B0603020102020204" pitchFamily="34" charset="0"/>
              </a:rPr>
              <a:t>8.6: High school graduation rates over time, in county </a:t>
            </a:r>
            <a:endParaRPr kumimoji="0" lang="en-US" sz="1400" b="0" i="0" u="none" strike="noStrike" kern="1200" cap="none" spc="-50" normalizeH="0" baseline="0" noProof="0" dirty="0">
              <a:ln>
                <a:noFill/>
              </a:ln>
              <a:solidFill>
                <a:prstClr val="black"/>
              </a:solidFill>
              <a:effectLst/>
              <a:uLnTx/>
              <a:uFillTx/>
              <a:latin typeface="Franklin Gothic Medium" panose="020B0603020102020204" pitchFamily="34" charset="0"/>
              <a:ea typeface="+mn-ea"/>
              <a:cs typeface="+mn-cs"/>
            </a:endParaRPr>
          </a:p>
        </p:txBody>
      </p:sp>
      <p:sp>
        <p:nvSpPr>
          <p:cNvPr id="4" name="TextBox 3">
            <a:extLst>
              <a:ext uri="{FF2B5EF4-FFF2-40B4-BE49-F238E27FC236}">
                <a16:creationId xmlns:a16="http://schemas.microsoft.com/office/drawing/2014/main" id="{CDBEDB54-7C21-4AD7-BF97-6D45B5AD2E2D}"/>
              </a:ext>
            </a:extLst>
          </p:cNvPr>
          <p:cNvSpPr txBox="1"/>
          <p:nvPr>
            <p:custDataLst>
              <p:tags r:id="rId3"/>
            </p:custDataLst>
          </p:nvPr>
        </p:nvSpPr>
        <p:spPr>
          <a:xfrm>
            <a:off x="8487009" y="4162681"/>
            <a:ext cx="3722260" cy="230832"/>
          </a:xfrm>
          <a:prstGeom prst="rect">
            <a:avLst/>
          </a:prstGeom>
          <a:noFill/>
        </p:spPr>
        <p:txBody>
          <a:bodyPr wrap="square" rtlCol="0">
            <a:spAutoFit/>
          </a:bodyPr>
          <a:lstStyle/>
          <a:p>
            <a:pPr lvl="0">
              <a:defRPr sz="1400" b="0" i="0" u="none" strike="noStrike" kern="1200" spc="0" baseline="0">
                <a:solidFill>
                  <a:prstClr val="black"/>
                </a:solidFill>
                <a:latin typeface="Franklin Gothic Medium" panose="020B0603020102020204" pitchFamily="34" charset="0"/>
                <a:ea typeface="+mn-ea"/>
                <a:cs typeface="+mn-cs"/>
              </a:defRPr>
            </a:pPr>
            <a:r>
              <a:rPr lang="en-US" sz="900" dirty="0"/>
              <a:t>Source: Annie E. Casey Foundation, Kids Count Data Center, 2016-2019</a:t>
            </a:r>
            <a:endParaRPr kumimoji="0" lang="en-US" sz="800" i="0" u="none" strike="noStrike" kern="1200" cap="none" spc="0" normalizeH="0" baseline="0" noProof="0" dirty="0">
              <a:ln>
                <a:noFill/>
              </a:ln>
              <a:solidFill>
                <a:prstClr val="black"/>
              </a:solidFill>
              <a:effectLst/>
              <a:uLnTx/>
              <a:uFillTx/>
              <a:latin typeface="Franklin Gothic Medium" panose="020B0603020102020204" pitchFamily="34" charset="0"/>
            </a:endParaRPr>
          </a:p>
        </p:txBody>
      </p:sp>
      <p:sp>
        <p:nvSpPr>
          <p:cNvPr id="5" name="TextBox 4">
            <a:extLst>
              <a:ext uri="{FF2B5EF4-FFF2-40B4-BE49-F238E27FC236}">
                <a16:creationId xmlns:a16="http://schemas.microsoft.com/office/drawing/2014/main" id="{2CBA865F-FB5C-42A6-B459-D3BF0E7C9CCE}"/>
              </a:ext>
            </a:extLst>
          </p:cNvPr>
          <p:cNvSpPr txBox="1"/>
          <p:nvPr>
            <p:custDataLst>
              <p:tags r:id="rId4"/>
            </p:custDataLst>
          </p:nvPr>
        </p:nvSpPr>
        <p:spPr>
          <a:xfrm>
            <a:off x="3124200" y="0"/>
            <a:ext cx="788125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solidFill>
                  <a:prstClr val="black"/>
                </a:solidFill>
                <a:latin typeface="Franklin Gothic Medium" panose="020B0603020102020204" pitchFamily="34" charset="0"/>
              </a:rPr>
              <a:t>8.5: High school graduation rates (by county)</a:t>
            </a:r>
            <a:endParaRPr kumimoji="0" lang="en-US" sz="2000" b="0" i="0" u="none" strike="noStrike" kern="1200" cap="none" spc="-50" normalizeH="0" baseline="0" noProof="0" dirty="0">
              <a:ln>
                <a:noFill/>
              </a:ln>
              <a:solidFill>
                <a:prstClr val="black"/>
              </a:solidFill>
              <a:effectLst/>
              <a:uLnTx/>
              <a:uFillTx/>
              <a:latin typeface="Franklin Gothic Medium" panose="020B0603020102020204" pitchFamily="34" charset="0"/>
              <a:ea typeface="+mn-ea"/>
              <a:cs typeface="+mn-cs"/>
            </a:endParaRPr>
          </a:p>
        </p:txBody>
      </p:sp>
      <p:sp>
        <p:nvSpPr>
          <p:cNvPr id="6" name="TextBox 5">
            <a:extLst>
              <a:ext uri="{FF2B5EF4-FFF2-40B4-BE49-F238E27FC236}">
                <a16:creationId xmlns:a16="http://schemas.microsoft.com/office/drawing/2014/main" id="{CDBEDB54-7C21-4AD7-BF97-6D45B5AD2E2D}"/>
              </a:ext>
            </a:extLst>
          </p:cNvPr>
          <p:cNvSpPr txBox="1"/>
          <p:nvPr>
            <p:custDataLst>
              <p:tags r:id="rId5"/>
            </p:custDataLst>
          </p:nvPr>
        </p:nvSpPr>
        <p:spPr>
          <a:xfrm>
            <a:off x="3141299" y="335486"/>
            <a:ext cx="8207828" cy="276999"/>
          </a:xfrm>
          <a:prstGeom prst="rect">
            <a:avLst/>
          </a:prstGeom>
          <a:noFill/>
        </p:spPr>
        <p:txBody>
          <a:bodyPr wrap="square" rtlCol="0">
            <a:spAutoFit/>
          </a:bodyPr>
          <a:lstStyle/>
          <a:p>
            <a:pPr lvl="0">
              <a:defRPr sz="1400" b="0" i="0" u="none" strike="noStrike" kern="1200" spc="0" baseline="0">
                <a:solidFill>
                  <a:prstClr val="black"/>
                </a:solidFill>
                <a:latin typeface="Franklin Gothic Medium" panose="020B0603020102020204" pitchFamily="34" charset="0"/>
                <a:ea typeface="+mn-ea"/>
                <a:cs typeface="+mn-cs"/>
              </a:defRPr>
            </a:pPr>
            <a:r>
              <a:rPr lang="en-US" sz="1200" dirty="0"/>
              <a:t>Source: Annie E. Casey Foundation, Kids Count Data Center, 2019</a:t>
            </a:r>
            <a:endParaRPr kumimoji="0" lang="en-US" sz="1100" i="0" u="none" strike="noStrike" kern="1200" cap="none" spc="0" normalizeH="0" baseline="0" noProof="0" dirty="0">
              <a:ln>
                <a:noFill/>
              </a:ln>
              <a:solidFill>
                <a:prstClr val="black"/>
              </a:solidFill>
              <a:effectLst/>
              <a:uLnTx/>
              <a:uFillTx/>
              <a:latin typeface="Franklin Gothic Medium" panose="020B0603020102020204" pitchFamily="34" charset="0"/>
            </a:endParaRPr>
          </a:p>
        </p:txBody>
      </p:sp>
      <p:graphicFrame>
        <p:nvGraphicFramePr>
          <p:cNvPr id="7" name="Chart 6">
            <a:extLst>
              <a:ext uri="{FF2B5EF4-FFF2-40B4-BE49-F238E27FC236}">
                <a16:creationId xmlns:a16="http://schemas.microsoft.com/office/drawing/2014/main" id="{E8361A94-828D-40D1-A51F-9244685FE9F8}"/>
              </a:ext>
            </a:extLst>
          </p:cNvPr>
          <p:cNvGraphicFramePr/>
          <p:nvPr>
            <p:custDataLst>
              <p:tags r:id="rId6"/>
            </p:custDataLst>
            <p:extLst>
              <p:ext uri="{D42A27DB-BD31-4B8C-83A1-F6EECF244321}">
                <p14:modId xmlns:p14="http://schemas.microsoft.com/office/powerpoint/2010/main" val="3567684649"/>
              </p:ext>
            </p:extLst>
          </p:nvPr>
        </p:nvGraphicFramePr>
        <p:xfrm>
          <a:off x="3144347" y="612486"/>
          <a:ext cx="6981872" cy="5910028"/>
        </p:xfrm>
        <a:graphic>
          <a:graphicData uri="http://schemas.openxmlformats.org/drawingml/2006/chart">
            <c:chart xmlns:c="http://schemas.openxmlformats.org/drawingml/2006/chart" xmlns:r="http://schemas.openxmlformats.org/officeDocument/2006/relationships" r:id="rId13"/>
          </a:graphicData>
        </a:graphic>
      </p:graphicFrame>
      <p:sp>
        <p:nvSpPr>
          <p:cNvPr id="8" name="TextBox 7">
            <a:extLst>
              <a:ext uri="{FF2B5EF4-FFF2-40B4-BE49-F238E27FC236}">
                <a16:creationId xmlns:a16="http://schemas.microsoft.com/office/drawing/2014/main" id="{3568C37E-D667-44A2-BFA0-DC64208C3DED}"/>
              </a:ext>
            </a:extLst>
          </p:cNvPr>
          <p:cNvSpPr txBox="1"/>
          <p:nvPr>
            <p:custDataLst>
              <p:tags r:id="rId7"/>
            </p:custDataLst>
          </p:nvPr>
        </p:nvSpPr>
        <p:spPr>
          <a:xfrm>
            <a:off x="56195" y="2222019"/>
            <a:ext cx="3124200" cy="1708160"/>
          </a:xfrm>
          <a:prstGeom prst="rect">
            <a:avLst/>
          </a:prstGeom>
          <a:noFill/>
        </p:spPr>
        <p:txBody>
          <a:bodyPr wrap="square" rtlCol="0">
            <a:spAutoFit/>
          </a:bodyPr>
          <a:lstStyle/>
          <a:p>
            <a:pPr algn="ctr"/>
            <a:r>
              <a:rPr lang="en-US" sz="3500" dirty="0">
                <a:solidFill>
                  <a:schemeClr val="bg1"/>
                </a:solidFill>
                <a:latin typeface="Franklin Gothic Demi" panose="020B0703020102020204" pitchFamily="34" charset="0"/>
              </a:rPr>
              <a:t>Employment and Career Readiness</a:t>
            </a:r>
          </a:p>
        </p:txBody>
      </p:sp>
      <p:sp>
        <p:nvSpPr>
          <p:cNvPr id="9" name="TextBox 8">
            <a:extLst>
              <a:ext uri="{FF2B5EF4-FFF2-40B4-BE49-F238E27FC236}">
                <a16:creationId xmlns:a16="http://schemas.microsoft.com/office/drawing/2014/main" id="{4FABAF5E-6273-4748-8DA5-D4138D6F7385}"/>
              </a:ext>
            </a:extLst>
          </p:cNvPr>
          <p:cNvSpPr txBox="1"/>
          <p:nvPr>
            <p:custDataLst>
              <p:tags r:id="rId8"/>
            </p:custDataLst>
          </p:nvPr>
        </p:nvSpPr>
        <p:spPr>
          <a:xfrm>
            <a:off x="0" y="3931848"/>
            <a:ext cx="3124200" cy="461665"/>
          </a:xfrm>
          <a:prstGeom prst="rect">
            <a:avLst/>
          </a:prstGeom>
          <a:noFill/>
        </p:spPr>
        <p:txBody>
          <a:bodyPr wrap="square" rtlCol="0">
            <a:spAutoFit/>
          </a:bodyPr>
          <a:lstStyle/>
          <a:p>
            <a:pPr algn="ctr"/>
            <a:r>
              <a:rPr lang="en-US" sz="2400" dirty="0">
                <a:solidFill>
                  <a:schemeClr val="bg1"/>
                </a:solidFill>
                <a:latin typeface="Franklin Gothic Demi" panose="020B0703020102020204" pitchFamily="34" charset="0"/>
              </a:rPr>
              <a:t>Youth</a:t>
            </a:r>
          </a:p>
        </p:txBody>
      </p:sp>
      <p:sp>
        <p:nvSpPr>
          <p:cNvPr id="10" name="TextBox 9">
            <a:extLst>
              <a:ext uri="{FF2B5EF4-FFF2-40B4-BE49-F238E27FC236}">
                <a16:creationId xmlns:a16="http://schemas.microsoft.com/office/drawing/2014/main" id="{B59D3033-2B43-489F-BACA-87BB7C319905}"/>
              </a:ext>
            </a:extLst>
          </p:cNvPr>
          <p:cNvSpPr txBox="1"/>
          <p:nvPr>
            <p:custDataLst>
              <p:tags r:id="rId9"/>
            </p:custDataLst>
          </p:nvPr>
        </p:nvSpPr>
        <p:spPr>
          <a:xfrm>
            <a:off x="3110730" y="6251377"/>
            <a:ext cx="9024576" cy="606623"/>
          </a:xfrm>
          <a:prstGeom prst="rect">
            <a:avLst/>
          </a:prstGeom>
          <a:noFill/>
        </p:spPr>
        <p:txBody>
          <a:bodyPr wrap="square" rtlCol="0" anchor="ctr" anchorCtr="0">
            <a:noAutofit/>
          </a:bodyPr>
          <a:lstStyle/>
          <a:p>
            <a:pPr algn="just"/>
            <a:r>
              <a:rPr lang="en-US" sz="1000" dirty="0">
                <a:latin typeface="Franklin Gothic Book" panose="020B0503020102020204" pitchFamily="34" charset="0"/>
              </a:rPr>
              <a:t>Note: New Jersey measures and reports on 4-year and 5-year adjusted cohort graduation rates and will begin reporting on 6-year adjusted cohort graduation rates beginning with 2021. The 4-year adjusted cohort graduation rate measures the percentage of students in the adjusted cohort who graduate by the end of 4 years. This includes students who graduate in less than 4 years. 5-year adjusted cohort graduation rates are not included in this chart.</a:t>
            </a:r>
          </a:p>
        </p:txBody>
      </p:sp>
    </p:spTree>
    <p:extLst>
      <p:ext uri="{BB962C8B-B14F-4D97-AF65-F5344CB8AC3E}">
        <p14:creationId xmlns:p14="http://schemas.microsoft.com/office/powerpoint/2010/main" val="89455445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CBA865F-FB5C-42A6-B459-D3BF0E7C9CCE}"/>
              </a:ext>
            </a:extLst>
          </p:cNvPr>
          <p:cNvSpPr txBox="1"/>
          <p:nvPr>
            <p:custDataLst>
              <p:tags r:id="rId1"/>
            </p:custDataLst>
          </p:nvPr>
        </p:nvSpPr>
        <p:spPr>
          <a:xfrm>
            <a:off x="8327571" y="3836507"/>
            <a:ext cx="378968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sz="1400" b="0" i="0" u="none" strike="noStrike" kern="1200" spc="0" baseline="0">
                <a:solidFill>
                  <a:prstClr val="black"/>
                </a:solidFill>
                <a:latin typeface="Franklin Gothic Medium" panose="020B0603020102020204" pitchFamily="34" charset="0"/>
                <a:ea typeface="+mn-ea"/>
                <a:cs typeface="+mn-cs"/>
              </a:defRPr>
            </a:pPr>
            <a:r>
              <a:rPr lang="en-US" sz="1400" spc="-50" dirty="0">
                <a:solidFill>
                  <a:prstClr val="black"/>
                </a:solidFill>
                <a:latin typeface="Franklin Gothic Medium" panose="020B0603020102020204" pitchFamily="34" charset="0"/>
              </a:rPr>
              <a:t>8.8: Percentage of households with broadband access, over time, in county</a:t>
            </a:r>
          </a:p>
        </p:txBody>
      </p:sp>
      <p:sp>
        <p:nvSpPr>
          <p:cNvPr id="3" name="TextBox 2">
            <a:extLst>
              <a:ext uri="{FF2B5EF4-FFF2-40B4-BE49-F238E27FC236}">
                <a16:creationId xmlns:a16="http://schemas.microsoft.com/office/drawing/2014/main" id="{CDBEDB54-7C21-4AD7-BF97-6D45B5AD2E2D}"/>
              </a:ext>
            </a:extLst>
          </p:cNvPr>
          <p:cNvSpPr txBox="1"/>
          <p:nvPr>
            <p:custDataLst>
              <p:tags r:id="rId2"/>
            </p:custDataLst>
          </p:nvPr>
        </p:nvSpPr>
        <p:spPr>
          <a:xfrm>
            <a:off x="8327571" y="4305690"/>
            <a:ext cx="3699692" cy="230832"/>
          </a:xfrm>
          <a:prstGeom prst="rect">
            <a:avLst/>
          </a:prstGeom>
          <a:noFill/>
        </p:spPr>
        <p:txBody>
          <a:bodyPr wrap="square" rtlCol="0">
            <a:spAutoFit/>
          </a:bodyPr>
          <a:lstStyle/>
          <a:p>
            <a:pPr lvl="0">
              <a:defRPr sz="1400" b="0" i="0" u="none" strike="noStrike" kern="1200" spc="0" baseline="0">
                <a:solidFill>
                  <a:prstClr val="black"/>
                </a:solidFill>
                <a:latin typeface="Franklin Gothic Medium" panose="020B0603020102020204" pitchFamily="34" charset="0"/>
                <a:ea typeface="+mn-ea"/>
                <a:cs typeface="+mn-cs"/>
              </a:defRPr>
            </a:pPr>
            <a:r>
              <a:rPr lang="en-US" sz="900" dirty="0"/>
              <a:t>Source: American Community Survey, 1-Year Estimates,, 2015-2019 </a:t>
            </a:r>
            <a:endParaRPr kumimoji="0" lang="en-US" sz="800" i="0" u="none" strike="noStrike" kern="1200" cap="none" spc="0" normalizeH="0" baseline="0" noProof="0" dirty="0">
              <a:ln>
                <a:noFill/>
              </a:ln>
              <a:solidFill>
                <a:prstClr val="black"/>
              </a:solidFill>
              <a:effectLst/>
              <a:uLnTx/>
              <a:uFillTx/>
              <a:latin typeface="Franklin Gothic Medium" panose="020B0603020102020204" pitchFamily="34" charset="0"/>
            </a:endParaRPr>
          </a:p>
        </p:txBody>
      </p:sp>
      <p:graphicFrame>
        <p:nvGraphicFramePr>
          <p:cNvPr id="4" name="Chart 3">
            <a:extLst>
              <a:ext uri="{FF2B5EF4-FFF2-40B4-BE49-F238E27FC236}">
                <a16:creationId xmlns:a16="http://schemas.microsoft.com/office/drawing/2014/main" id="{4E1AF40E-516C-4A00-8325-6B92ECB8172F}"/>
              </a:ext>
            </a:extLst>
          </p:cNvPr>
          <p:cNvGraphicFramePr/>
          <p:nvPr>
            <p:custDataLst>
              <p:tags r:id="rId3"/>
            </p:custDataLst>
            <p:extLst>
              <p:ext uri="{D42A27DB-BD31-4B8C-83A1-F6EECF244321}">
                <p14:modId xmlns:p14="http://schemas.microsoft.com/office/powerpoint/2010/main" val="4060059328"/>
              </p:ext>
            </p:extLst>
          </p:nvPr>
        </p:nvGraphicFramePr>
        <p:xfrm>
          <a:off x="8556171" y="4620984"/>
          <a:ext cx="3471092" cy="2044787"/>
        </p:xfrm>
        <a:graphic>
          <a:graphicData uri="http://schemas.openxmlformats.org/drawingml/2006/chart">
            <c:chart xmlns:c="http://schemas.openxmlformats.org/drawingml/2006/chart" xmlns:r="http://schemas.openxmlformats.org/officeDocument/2006/relationships" r:id="rId11"/>
          </a:graphicData>
        </a:graphic>
      </p:graphicFrame>
      <p:graphicFrame>
        <p:nvGraphicFramePr>
          <p:cNvPr id="5" name="Chart 4">
            <a:extLst>
              <a:ext uri="{FF2B5EF4-FFF2-40B4-BE49-F238E27FC236}">
                <a16:creationId xmlns:a16="http://schemas.microsoft.com/office/drawing/2014/main" id="{E8361A94-828D-40D1-A51F-9244685FE9F8}"/>
              </a:ext>
            </a:extLst>
          </p:cNvPr>
          <p:cNvGraphicFramePr/>
          <p:nvPr>
            <p:custDataLst>
              <p:tags r:id="rId4"/>
            </p:custDataLst>
            <p:extLst>
              <p:ext uri="{D42A27DB-BD31-4B8C-83A1-F6EECF244321}">
                <p14:modId xmlns:p14="http://schemas.microsoft.com/office/powerpoint/2010/main" val="2494147999"/>
              </p:ext>
            </p:extLst>
          </p:nvPr>
        </p:nvGraphicFramePr>
        <p:xfrm>
          <a:off x="3158171" y="870405"/>
          <a:ext cx="6916558" cy="5987595"/>
        </p:xfrm>
        <a:graphic>
          <a:graphicData uri="http://schemas.openxmlformats.org/drawingml/2006/chart">
            <c:chart xmlns:c="http://schemas.openxmlformats.org/drawingml/2006/chart" xmlns:r="http://schemas.openxmlformats.org/officeDocument/2006/relationships" r:id="rId12"/>
          </a:graphicData>
        </a:graphic>
      </p:graphicFrame>
      <p:sp>
        <p:nvSpPr>
          <p:cNvPr id="6" name="TextBox 5">
            <a:extLst>
              <a:ext uri="{FF2B5EF4-FFF2-40B4-BE49-F238E27FC236}">
                <a16:creationId xmlns:a16="http://schemas.microsoft.com/office/drawing/2014/main" id="{2CBA865F-FB5C-42A6-B459-D3BF0E7C9CCE}"/>
              </a:ext>
            </a:extLst>
          </p:cNvPr>
          <p:cNvSpPr txBox="1"/>
          <p:nvPr>
            <p:custDataLst>
              <p:tags r:id="rId5"/>
            </p:custDataLst>
          </p:nvPr>
        </p:nvSpPr>
        <p:spPr>
          <a:xfrm>
            <a:off x="3124198" y="0"/>
            <a:ext cx="858338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solidFill>
                  <a:prstClr val="black"/>
                </a:solidFill>
                <a:latin typeface="Franklin Gothic Medium" panose="020B0603020102020204" pitchFamily="34" charset="0"/>
              </a:rPr>
              <a:t>8.7: Percentage of households with broadband access (by county)</a:t>
            </a:r>
          </a:p>
        </p:txBody>
      </p:sp>
      <p:sp>
        <p:nvSpPr>
          <p:cNvPr id="7" name="TextBox 6">
            <a:extLst>
              <a:ext uri="{FF2B5EF4-FFF2-40B4-BE49-F238E27FC236}">
                <a16:creationId xmlns:a16="http://schemas.microsoft.com/office/drawing/2014/main" id="{CDBEDB54-7C21-4AD7-BF97-6D45B5AD2E2D}"/>
              </a:ext>
            </a:extLst>
          </p:cNvPr>
          <p:cNvSpPr txBox="1"/>
          <p:nvPr>
            <p:custDataLst>
              <p:tags r:id="rId6"/>
            </p:custDataLst>
          </p:nvPr>
        </p:nvSpPr>
        <p:spPr>
          <a:xfrm>
            <a:off x="3124200" y="347185"/>
            <a:ext cx="7081157" cy="276999"/>
          </a:xfrm>
          <a:prstGeom prst="rect">
            <a:avLst/>
          </a:prstGeom>
          <a:noFill/>
        </p:spPr>
        <p:txBody>
          <a:bodyPr wrap="square" rtlCol="0">
            <a:spAutoFit/>
          </a:bodyPr>
          <a:lstStyle/>
          <a:p>
            <a:pPr lvl="0">
              <a:defRPr sz="1400" b="0" i="0" u="none" strike="noStrike" kern="1200" spc="0" baseline="0">
                <a:solidFill>
                  <a:prstClr val="black"/>
                </a:solidFill>
                <a:latin typeface="Franklin Gothic Medium" panose="020B0603020102020204" pitchFamily="34" charset="0"/>
                <a:ea typeface="+mn-ea"/>
                <a:cs typeface="+mn-cs"/>
              </a:defRPr>
            </a:pPr>
            <a:r>
              <a:rPr lang="en-US" sz="1200" dirty="0"/>
              <a:t>Source: American Community Survey, 1-Year Estimates, 2019 </a:t>
            </a:r>
            <a:endParaRPr kumimoji="0" lang="en-US" sz="1100" i="0" u="none" strike="noStrike" kern="1200" cap="none" spc="0" normalizeH="0" baseline="0" noProof="0" dirty="0">
              <a:ln>
                <a:noFill/>
              </a:ln>
              <a:solidFill>
                <a:prstClr val="black"/>
              </a:solidFill>
              <a:effectLst/>
              <a:uLnTx/>
              <a:uFillTx/>
              <a:latin typeface="Franklin Gothic Medium" panose="020B0603020102020204" pitchFamily="34" charset="0"/>
            </a:endParaRPr>
          </a:p>
        </p:txBody>
      </p:sp>
      <p:sp>
        <p:nvSpPr>
          <p:cNvPr id="8" name="TextBox 7">
            <a:extLst>
              <a:ext uri="{FF2B5EF4-FFF2-40B4-BE49-F238E27FC236}">
                <a16:creationId xmlns:a16="http://schemas.microsoft.com/office/drawing/2014/main" id="{3568C37E-D667-44A2-BFA0-DC64208C3DED}"/>
              </a:ext>
            </a:extLst>
          </p:cNvPr>
          <p:cNvSpPr txBox="1"/>
          <p:nvPr>
            <p:custDataLst>
              <p:tags r:id="rId7"/>
            </p:custDataLst>
          </p:nvPr>
        </p:nvSpPr>
        <p:spPr>
          <a:xfrm>
            <a:off x="56195" y="2222019"/>
            <a:ext cx="3124200" cy="1708160"/>
          </a:xfrm>
          <a:prstGeom prst="rect">
            <a:avLst/>
          </a:prstGeom>
          <a:noFill/>
        </p:spPr>
        <p:txBody>
          <a:bodyPr wrap="square" rtlCol="0">
            <a:spAutoFit/>
          </a:bodyPr>
          <a:lstStyle/>
          <a:p>
            <a:pPr algn="ctr"/>
            <a:r>
              <a:rPr lang="en-US" sz="3500" dirty="0">
                <a:solidFill>
                  <a:schemeClr val="bg1"/>
                </a:solidFill>
                <a:latin typeface="Franklin Gothic Demi" panose="020B0703020102020204" pitchFamily="34" charset="0"/>
              </a:rPr>
              <a:t>Employment and Career Readiness</a:t>
            </a:r>
          </a:p>
        </p:txBody>
      </p:sp>
      <p:sp>
        <p:nvSpPr>
          <p:cNvPr id="9" name="TextBox 8">
            <a:extLst>
              <a:ext uri="{FF2B5EF4-FFF2-40B4-BE49-F238E27FC236}">
                <a16:creationId xmlns:a16="http://schemas.microsoft.com/office/drawing/2014/main" id="{4FABAF5E-6273-4748-8DA5-D4138D6F7385}"/>
              </a:ext>
            </a:extLst>
          </p:cNvPr>
          <p:cNvSpPr txBox="1"/>
          <p:nvPr>
            <p:custDataLst>
              <p:tags r:id="rId8"/>
            </p:custDataLst>
          </p:nvPr>
        </p:nvSpPr>
        <p:spPr>
          <a:xfrm>
            <a:off x="45083" y="3960203"/>
            <a:ext cx="3124200" cy="461665"/>
          </a:xfrm>
          <a:prstGeom prst="rect">
            <a:avLst/>
          </a:prstGeom>
          <a:noFill/>
        </p:spPr>
        <p:txBody>
          <a:bodyPr wrap="square" rtlCol="0">
            <a:spAutoFit/>
          </a:bodyPr>
          <a:lstStyle/>
          <a:p>
            <a:pPr algn="ctr"/>
            <a:r>
              <a:rPr lang="en-US" sz="2400" dirty="0">
                <a:solidFill>
                  <a:schemeClr val="bg1"/>
                </a:solidFill>
                <a:latin typeface="Franklin Gothic Demi" panose="020B0703020102020204" pitchFamily="34" charset="0"/>
              </a:rPr>
              <a:t>Broadband Access</a:t>
            </a:r>
          </a:p>
        </p:txBody>
      </p:sp>
    </p:spTree>
    <p:extLst>
      <p:ext uri="{BB962C8B-B14F-4D97-AF65-F5344CB8AC3E}">
        <p14:creationId xmlns:p14="http://schemas.microsoft.com/office/powerpoint/2010/main" val="22954793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24463777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B86BAE2-4661-4C8A-B2B4-E14D32A11D64}"/>
              </a:ext>
            </a:extLst>
          </p:cNvPr>
          <p:cNvSpPr txBox="1"/>
          <p:nvPr>
            <p:custDataLst>
              <p:tags r:id="rId1"/>
            </p:custDataLst>
          </p:nvPr>
        </p:nvSpPr>
        <p:spPr>
          <a:xfrm>
            <a:off x="-2771" y="2752985"/>
            <a:ext cx="3124200" cy="1615827"/>
          </a:xfrm>
          <a:prstGeom prst="rect">
            <a:avLst/>
          </a:prstGeom>
          <a:noFill/>
        </p:spPr>
        <p:txBody>
          <a:bodyPr wrap="square" rtlCol="0">
            <a:spAutoFit/>
          </a:bodyPr>
          <a:lstStyle/>
          <a:p>
            <a:pPr algn="ctr"/>
            <a:r>
              <a:rPr lang="en-US" sz="3300" dirty="0">
                <a:solidFill>
                  <a:schemeClr val="bg1"/>
                </a:solidFill>
                <a:latin typeface="Franklin Gothic Demi" panose="020B0703020102020204" pitchFamily="34" charset="0"/>
              </a:rPr>
              <a:t>Community Safety and Environment</a:t>
            </a:r>
          </a:p>
        </p:txBody>
      </p:sp>
      <p:sp>
        <p:nvSpPr>
          <p:cNvPr id="3" name="TextBox 2">
            <a:extLst>
              <a:ext uri="{FF2B5EF4-FFF2-40B4-BE49-F238E27FC236}">
                <a16:creationId xmlns:a16="http://schemas.microsoft.com/office/drawing/2014/main" id="{652C7DD3-0BAB-4078-987E-45FA5D0B4D6B}"/>
              </a:ext>
            </a:extLst>
          </p:cNvPr>
          <p:cNvSpPr txBox="1"/>
          <p:nvPr>
            <p:custDataLst>
              <p:tags r:id="rId2"/>
            </p:custDataLst>
          </p:nvPr>
        </p:nvSpPr>
        <p:spPr>
          <a:xfrm>
            <a:off x="34875" y="4343400"/>
            <a:ext cx="3124200" cy="461665"/>
          </a:xfrm>
          <a:prstGeom prst="rect">
            <a:avLst/>
          </a:prstGeom>
          <a:noFill/>
        </p:spPr>
        <p:txBody>
          <a:bodyPr wrap="square" rtlCol="0">
            <a:spAutoFit/>
          </a:bodyPr>
          <a:lstStyle/>
          <a:p>
            <a:pPr algn="ctr"/>
            <a:r>
              <a:rPr lang="en-US" sz="2400" dirty="0">
                <a:solidFill>
                  <a:schemeClr val="bg1"/>
                </a:solidFill>
                <a:latin typeface="Franklin Gothic Demi" panose="020B0703020102020204" pitchFamily="34" charset="0"/>
              </a:rPr>
              <a:t>Violent Crimes</a:t>
            </a:r>
          </a:p>
        </p:txBody>
      </p:sp>
      <p:graphicFrame>
        <p:nvGraphicFramePr>
          <p:cNvPr id="6" name="Chart 5">
            <a:extLst>
              <a:ext uri="{FF2B5EF4-FFF2-40B4-BE49-F238E27FC236}">
                <a16:creationId xmlns:a16="http://schemas.microsoft.com/office/drawing/2014/main" id="{5739B93F-4A5B-4396-A20F-8AC3C73474B2}"/>
              </a:ext>
            </a:extLst>
          </p:cNvPr>
          <p:cNvGraphicFramePr/>
          <p:nvPr>
            <p:custDataLst>
              <p:tags r:id="rId3"/>
            </p:custDataLst>
            <p:extLst>
              <p:ext uri="{D42A27DB-BD31-4B8C-83A1-F6EECF244321}">
                <p14:modId xmlns:p14="http://schemas.microsoft.com/office/powerpoint/2010/main" val="1481973716"/>
              </p:ext>
            </p:extLst>
          </p:nvPr>
        </p:nvGraphicFramePr>
        <p:xfrm>
          <a:off x="3197889" y="972304"/>
          <a:ext cx="9017202" cy="5486399"/>
        </p:xfrm>
        <a:graphic>
          <a:graphicData uri="http://schemas.openxmlformats.org/drawingml/2006/chart">
            <c:chart xmlns:c="http://schemas.openxmlformats.org/drawingml/2006/chart" xmlns:r="http://schemas.openxmlformats.org/officeDocument/2006/relationships" r:id="rId9"/>
          </a:graphicData>
        </a:graphic>
      </p:graphicFrame>
      <p:sp>
        <p:nvSpPr>
          <p:cNvPr id="7" name="TextBox 6">
            <a:extLst>
              <a:ext uri="{FF2B5EF4-FFF2-40B4-BE49-F238E27FC236}">
                <a16:creationId xmlns:a16="http://schemas.microsoft.com/office/drawing/2014/main" id="{C6393DE2-9354-4FEF-B0F4-E7804AE9F1FF}"/>
              </a:ext>
            </a:extLst>
          </p:cNvPr>
          <p:cNvSpPr txBox="1"/>
          <p:nvPr>
            <p:custDataLst>
              <p:tags r:id="rId4"/>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9.1: Violent crime rates (per 100,000) in NJ (by county)</a:t>
            </a:r>
          </a:p>
        </p:txBody>
      </p:sp>
      <p:sp>
        <p:nvSpPr>
          <p:cNvPr id="8" name="TextBox 7">
            <a:extLst>
              <a:ext uri="{FF2B5EF4-FFF2-40B4-BE49-F238E27FC236}">
                <a16:creationId xmlns:a16="http://schemas.microsoft.com/office/drawing/2014/main" id="{D1FC86CD-1799-4FD2-AD44-43785103A0B2}"/>
              </a:ext>
            </a:extLst>
          </p:cNvPr>
          <p:cNvSpPr txBox="1"/>
          <p:nvPr>
            <p:custDataLst>
              <p:tags r:id="rId5"/>
            </p:custDataLst>
          </p:nvPr>
        </p:nvSpPr>
        <p:spPr>
          <a:xfrm>
            <a:off x="3124200" y="367958"/>
            <a:ext cx="8400675"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a:t>Source: State of New Jersey, Department of Law &amp; Public Safety, Office of the Attorney General, New Jersey State Police, 2020 Uniform Crime Reports</a:t>
            </a:r>
          </a:p>
        </p:txBody>
      </p:sp>
      <p:sp>
        <p:nvSpPr>
          <p:cNvPr id="9" name="TextBox 8">
            <a:extLst>
              <a:ext uri="{FF2B5EF4-FFF2-40B4-BE49-F238E27FC236}">
                <a16:creationId xmlns:a16="http://schemas.microsoft.com/office/drawing/2014/main" id="{9FC647B6-373D-4070-BC94-C661BCE08F57}"/>
              </a:ext>
            </a:extLst>
          </p:cNvPr>
          <p:cNvSpPr txBox="1"/>
          <p:nvPr>
            <p:custDataLst>
              <p:tags r:id="rId6"/>
            </p:custDataLst>
          </p:nvPr>
        </p:nvSpPr>
        <p:spPr>
          <a:xfrm>
            <a:off x="3138054" y="6458703"/>
            <a:ext cx="3926915" cy="423081"/>
          </a:xfrm>
          <a:prstGeom prst="rect">
            <a:avLst/>
          </a:prstGeom>
          <a:noFill/>
        </p:spPr>
        <p:txBody>
          <a:bodyPr wrap="square" rtlCol="0" anchor="ctr" anchorCtr="0">
            <a:noAutofit/>
          </a:bodyPr>
          <a:lstStyle/>
          <a:p>
            <a:pPr algn="just"/>
            <a:r>
              <a:rPr lang="en-US" sz="1000" dirty="0">
                <a:latin typeface="Franklin Gothic Book"/>
              </a:rPr>
              <a:t>(Indicator to be included in the HSAC final report)</a:t>
            </a:r>
            <a:endParaRPr lang="en-US" dirty="0">
              <a:cs typeface="Calibri"/>
            </a:endParaRPr>
          </a:p>
        </p:txBody>
      </p:sp>
    </p:spTree>
    <p:extLst>
      <p:ext uri="{BB962C8B-B14F-4D97-AF65-F5344CB8AC3E}">
        <p14:creationId xmlns:p14="http://schemas.microsoft.com/office/powerpoint/2010/main" val="6997982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52C7DD3-0BAB-4078-987E-45FA5D0B4D6B}"/>
              </a:ext>
            </a:extLst>
          </p:cNvPr>
          <p:cNvSpPr txBox="1"/>
          <p:nvPr>
            <p:custDataLst>
              <p:tags r:id="rId1"/>
            </p:custDataLst>
          </p:nvPr>
        </p:nvSpPr>
        <p:spPr>
          <a:xfrm>
            <a:off x="-2771" y="4215022"/>
            <a:ext cx="3124200" cy="461665"/>
          </a:xfrm>
          <a:prstGeom prst="rect">
            <a:avLst/>
          </a:prstGeom>
          <a:noFill/>
        </p:spPr>
        <p:txBody>
          <a:bodyPr wrap="square" rtlCol="0">
            <a:spAutoFit/>
          </a:bodyPr>
          <a:lstStyle/>
          <a:p>
            <a:pPr algn="ctr"/>
            <a:r>
              <a:rPr lang="en-US" sz="2400" dirty="0">
                <a:solidFill>
                  <a:schemeClr val="bg1"/>
                </a:solidFill>
                <a:latin typeface="Franklin Gothic Demi" panose="020B0703020102020204" pitchFamily="34" charset="0"/>
              </a:rPr>
              <a:t>Violent Crimes</a:t>
            </a:r>
          </a:p>
        </p:txBody>
      </p:sp>
      <p:sp>
        <p:nvSpPr>
          <p:cNvPr id="4" name="TextBox 3">
            <a:extLst>
              <a:ext uri="{FF2B5EF4-FFF2-40B4-BE49-F238E27FC236}">
                <a16:creationId xmlns:a16="http://schemas.microsoft.com/office/drawing/2014/main" id="{93B6AE13-26AE-4032-8756-C436FB8501CD}"/>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9.2: Crimes by type (# and %), in county </a:t>
            </a:r>
          </a:p>
        </p:txBody>
      </p:sp>
      <p:sp>
        <p:nvSpPr>
          <p:cNvPr id="6" name="TextBox 1">
            <a:extLst>
              <a:ext uri="{FF2B5EF4-FFF2-40B4-BE49-F238E27FC236}">
                <a16:creationId xmlns:a16="http://schemas.microsoft.com/office/drawing/2014/main" id="{77715F71-F82F-4E0F-8ECD-9EA16F4946A3}"/>
              </a:ext>
            </a:extLst>
          </p:cNvPr>
          <p:cNvSpPr txBox="1"/>
          <p:nvPr>
            <p:custDataLst>
              <p:tags r:id="rId3"/>
            </p:custDataLst>
          </p:nvPr>
        </p:nvSpPr>
        <p:spPr>
          <a:xfrm>
            <a:off x="3167424" y="1219200"/>
            <a:ext cx="1785576" cy="381000"/>
          </a:xfrm>
          <a:prstGeom prst="rect">
            <a:avLst/>
          </a:prstGeom>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800" b="1" dirty="0">
                <a:solidFill>
                  <a:srgbClr val="C00000"/>
                </a:solidFill>
                <a:latin typeface="Arial" panose="020B0604020202020204" pitchFamily="34" charset="0"/>
                <a:cs typeface="Arial" panose="020B0604020202020204" pitchFamily="34" charset="0"/>
              </a:rPr>
              <a:t>Violent Crimes</a:t>
            </a:r>
          </a:p>
        </p:txBody>
      </p:sp>
      <p:sp>
        <p:nvSpPr>
          <p:cNvPr id="7" name="TextBox 1">
            <a:extLst>
              <a:ext uri="{FF2B5EF4-FFF2-40B4-BE49-F238E27FC236}">
                <a16:creationId xmlns:a16="http://schemas.microsoft.com/office/drawing/2014/main" id="{8B5FAD08-232D-4A8E-932D-0BBA51B0C0A6}"/>
              </a:ext>
            </a:extLst>
          </p:cNvPr>
          <p:cNvSpPr txBox="1"/>
          <p:nvPr>
            <p:custDataLst>
              <p:tags r:id="rId4"/>
            </p:custDataLst>
          </p:nvPr>
        </p:nvSpPr>
        <p:spPr>
          <a:xfrm>
            <a:off x="7882579" y="1219200"/>
            <a:ext cx="1490021" cy="381000"/>
          </a:xfrm>
          <a:prstGeom prst="rect">
            <a:avLst/>
          </a:prstGeom>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800" b="1" dirty="0">
                <a:solidFill>
                  <a:srgbClr val="C00000"/>
                </a:solidFill>
                <a:latin typeface="Arial" panose="020B0604020202020204" pitchFamily="34" charset="0"/>
                <a:cs typeface="Arial" panose="020B0604020202020204" pitchFamily="34" charset="0"/>
              </a:rPr>
              <a:t>Nonviolent Crimes</a:t>
            </a:r>
          </a:p>
        </p:txBody>
      </p:sp>
      <p:graphicFrame>
        <p:nvGraphicFramePr>
          <p:cNvPr id="10" name="Chart 9">
            <a:extLst>
              <a:ext uri="{FF2B5EF4-FFF2-40B4-BE49-F238E27FC236}">
                <a16:creationId xmlns:a16="http://schemas.microsoft.com/office/drawing/2014/main" id="{30D83AB6-DF07-4F3F-99D3-75425F78BF3C}"/>
              </a:ext>
            </a:extLst>
          </p:cNvPr>
          <p:cNvGraphicFramePr/>
          <p:nvPr>
            <p:custDataLst>
              <p:tags r:id="rId5"/>
            </p:custDataLst>
            <p:extLst>
              <p:ext uri="{D42A27DB-BD31-4B8C-83A1-F6EECF244321}">
                <p14:modId xmlns:p14="http://schemas.microsoft.com/office/powerpoint/2010/main" val="1525317223"/>
              </p:ext>
            </p:extLst>
          </p:nvPr>
        </p:nvGraphicFramePr>
        <p:xfrm>
          <a:off x="2743201" y="1617495"/>
          <a:ext cx="5029200" cy="3428999"/>
        </p:xfrm>
        <a:graphic>
          <a:graphicData uri="http://schemas.openxmlformats.org/drawingml/2006/chart">
            <c:chart xmlns:c="http://schemas.openxmlformats.org/drawingml/2006/chart" xmlns:r="http://schemas.openxmlformats.org/officeDocument/2006/relationships" r:id="rId11"/>
          </a:graphicData>
        </a:graphic>
      </p:graphicFrame>
      <p:graphicFrame>
        <p:nvGraphicFramePr>
          <p:cNvPr id="14" name="Chart 13">
            <a:extLst>
              <a:ext uri="{FF2B5EF4-FFF2-40B4-BE49-F238E27FC236}">
                <a16:creationId xmlns:a16="http://schemas.microsoft.com/office/drawing/2014/main" id="{A1C99942-63B1-4B59-A858-D906ADEEAF92}"/>
              </a:ext>
            </a:extLst>
          </p:cNvPr>
          <p:cNvGraphicFramePr/>
          <p:nvPr>
            <p:custDataLst>
              <p:tags r:id="rId6"/>
            </p:custDataLst>
            <p:extLst>
              <p:ext uri="{D42A27DB-BD31-4B8C-83A1-F6EECF244321}">
                <p14:modId xmlns:p14="http://schemas.microsoft.com/office/powerpoint/2010/main" val="2678635937"/>
              </p:ext>
            </p:extLst>
          </p:nvPr>
        </p:nvGraphicFramePr>
        <p:xfrm>
          <a:off x="7399810" y="1862342"/>
          <a:ext cx="3945579" cy="3428999"/>
        </p:xfrm>
        <a:graphic>
          <a:graphicData uri="http://schemas.openxmlformats.org/drawingml/2006/chart">
            <c:chart xmlns:c="http://schemas.openxmlformats.org/drawingml/2006/chart" xmlns:r="http://schemas.openxmlformats.org/officeDocument/2006/relationships" r:id="rId12"/>
          </a:graphicData>
        </a:graphic>
      </p:graphicFrame>
      <p:sp>
        <p:nvSpPr>
          <p:cNvPr id="11" name="TextBox 10">
            <a:extLst>
              <a:ext uri="{FF2B5EF4-FFF2-40B4-BE49-F238E27FC236}">
                <a16:creationId xmlns:a16="http://schemas.microsoft.com/office/drawing/2014/main" id="{AB86BAE2-4661-4C8A-B2B4-E14D32A11D64}"/>
              </a:ext>
            </a:extLst>
          </p:cNvPr>
          <p:cNvSpPr txBox="1"/>
          <p:nvPr>
            <p:custDataLst>
              <p:tags r:id="rId7"/>
            </p:custDataLst>
          </p:nvPr>
        </p:nvSpPr>
        <p:spPr>
          <a:xfrm>
            <a:off x="-2771" y="2752985"/>
            <a:ext cx="3124200" cy="1615827"/>
          </a:xfrm>
          <a:prstGeom prst="rect">
            <a:avLst/>
          </a:prstGeom>
          <a:noFill/>
        </p:spPr>
        <p:txBody>
          <a:bodyPr wrap="square" rtlCol="0">
            <a:spAutoFit/>
          </a:bodyPr>
          <a:lstStyle/>
          <a:p>
            <a:pPr algn="ctr"/>
            <a:r>
              <a:rPr lang="en-US" sz="3300" dirty="0">
                <a:solidFill>
                  <a:schemeClr val="bg1"/>
                </a:solidFill>
                <a:latin typeface="Franklin Gothic Demi" panose="020B0703020102020204" pitchFamily="34" charset="0"/>
              </a:rPr>
              <a:t>Community Safety  and Environment</a:t>
            </a:r>
          </a:p>
        </p:txBody>
      </p:sp>
      <p:sp>
        <p:nvSpPr>
          <p:cNvPr id="12" name="TextBox 11">
            <a:extLst>
              <a:ext uri="{FF2B5EF4-FFF2-40B4-BE49-F238E27FC236}">
                <a16:creationId xmlns:a16="http://schemas.microsoft.com/office/drawing/2014/main" id="{A6D89782-D0B1-441F-B061-70DA04EDF586}"/>
              </a:ext>
            </a:extLst>
          </p:cNvPr>
          <p:cNvSpPr txBox="1"/>
          <p:nvPr>
            <p:custDataLst>
              <p:tags r:id="rId8"/>
            </p:custDataLst>
          </p:nvPr>
        </p:nvSpPr>
        <p:spPr>
          <a:xfrm>
            <a:off x="3124200" y="367958"/>
            <a:ext cx="8400675"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a:t>Source: State of New Jersey, Department of Law &amp; Public Safety, Office of the Attorney General, New Jersey State Police, 2020 Uniform Crime Reports</a:t>
            </a:r>
          </a:p>
        </p:txBody>
      </p:sp>
    </p:spTree>
    <p:extLst>
      <p:ext uri="{BB962C8B-B14F-4D97-AF65-F5344CB8AC3E}">
        <p14:creationId xmlns:p14="http://schemas.microsoft.com/office/powerpoint/2010/main" val="377180698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52C7DD3-0BAB-4078-987E-45FA5D0B4D6B}"/>
              </a:ext>
            </a:extLst>
          </p:cNvPr>
          <p:cNvSpPr txBox="1"/>
          <p:nvPr>
            <p:custDataLst>
              <p:tags r:id="rId1"/>
            </p:custDataLst>
          </p:nvPr>
        </p:nvSpPr>
        <p:spPr>
          <a:xfrm>
            <a:off x="-5399" y="4222359"/>
            <a:ext cx="3124200" cy="461665"/>
          </a:xfrm>
          <a:prstGeom prst="rect">
            <a:avLst/>
          </a:prstGeom>
          <a:noFill/>
        </p:spPr>
        <p:txBody>
          <a:bodyPr wrap="square" rtlCol="0">
            <a:spAutoFit/>
          </a:bodyPr>
          <a:lstStyle/>
          <a:p>
            <a:pPr algn="ctr"/>
            <a:r>
              <a:rPr lang="en-US" sz="2400" dirty="0">
                <a:solidFill>
                  <a:schemeClr val="bg1"/>
                </a:solidFill>
                <a:latin typeface="Franklin Gothic Demi" panose="020B0703020102020204" pitchFamily="34" charset="0"/>
              </a:rPr>
              <a:t>Juveniles</a:t>
            </a:r>
          </a:p>
        </p:txBody>
      </p:sp>
      <p:sp>
        <p:nvSpPr>
          <p:cNvPr id="4" name="TextBox 3">
            <a:extLst>
              <a:ext uri="{FF2B5EF4-FFF2-40B4-BE49-F238E27FC236}">
                <a16:creationId xmlns:a16="http://schemas.microsoft.com/office/drawing/2014/main" id="{087B01F3-4262-4A4D-BF8D-278099585A3A}"/>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9.3: Juvenile arrest rates (per 1,000) in NJ (by county)</a:t>
            </a:r>
          </a:p>
        </p:txBody>
      </p:sp>
      <p:sp>
        <p:nvSpPr>
          <p:cNvPr id="5" name="TextBox 4">
            <a:extLst>
              <a:ext uri="{FF2B5EF4-FFF2-40B4-BE49-F238E27FC236}">
                <a16:creationId xmlns:a16="http://schemas.microsoft.com/office/drawing/2014/main" id="{D5DFABFF-ED32-4ECB-B259-2ECD21246C79}"/>
              </a:ext>
            </a:extLst>
          </p:cNvPr>
          <p:cNvSpPr txBox="1"/>
          <p:nvPr>
            <p:custDataLst>
              <p:tags r:id="rId3"/>
            </p:custDataLst>
          </p:nvPr>
        </p:nvSpPr>
        <p:spPr>
          <a:xfrm>
            <a:off x="3124200" y="367958"/>
            <a:ext cx="8400675"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a:t>Source: Advocates for Children of New Jersey using raw data from NJ Department of Law and Public Safety, Division of NJ State Police, Uniform Crime Reports, 2019</a:t>
            </a:r>
          </a:p>
        </p:txBody>
      </p:sp>
      <p:sp>
        <p:nvSpPr>
          <p:cNvPr id="6" name="TextBox 5">
            <a:extLst>
              <a:ext uri="{FF2B5EF4-FFF2-40B4-BE49-F238E27FC236}">
                <a16:creationId xmlns:a16="http://schemas.microsoft.com/office/drawing/2014/main" id="{B71A774A-233A-4B4B-B1E2-285F829D28EF}"/>
              </a:ext>
            </a:extLst>
          </p:cNvPr>
          <p:cNvSpPr txBox="1"/>
          <p:nvPr>
            <p:custDataLst>
              <p:tags r:id="rId4"/>
            </p:custDataLst>
          </p:nvPr>
        </p:nvSpPr>
        <p:spPr>
          <a:xfrm>
            <a:off x="8458200" y="4214923"/>
            <a:ext cx="3581400" cy="307777"/>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dirty="0"/>
              <a:t>9.4: Juvenile arrest rates (per 1,000) over time </a:t>
            </a:r>
          </a:p>
        </p:txBody>
      </p:sp>
      <p:sp>
        <p:nvSpPr>
          <p:cNvPr id="7" name="Rectangle 6">
            <a:extLst>
              <a:ext uri="{FF2B5EF4-FFF2-40B4-BE49-F238E27FC236}">
                <a16:creationId xmlns:a16="http://schemas.microsoft.com/office/drawing/2014/main" id="{9AD4FCF7-F106-40E3-BBCA-74503FA22216}"/>
              </a:ext>
            </a:extLst>
          </p:cNvPr>
          <p:cNvSpPr/>
          <p:nvPr>
            <p:custDataLst>
              <p:tags r:id="rId5"/>
            </p:custDataLst>
          </p:nvPr>
        </p:nvSpPr>
        <p:spPr>
          <a:xfrm>
            <a:off x="8478564" y="4424797"/>
            <a:ext cx="3607002" cy="507831"/>
          </a:xfrm>
          <a:prstGeom prst="rect">
            <a:avLst/>
          </a:prstGeom>
        </p:spPr>
        <p:txBody>
          <a:bodyPr wrap="square">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dirty="0"/>
              <a:t>Source: Advocates for Children of New Jersey using raw data from NJ Department of Law and Public Safety, Division of NJ State Police, Uniform Crime Reports, 2015-2019. </a:t>
            </a:r>
          </a:p>
        </p:txBody>
      </p:sp>
      <p:graphicFrame>
        <p:nvGraphicFramePr>
          <p:cNvPr id="10" name="Chart 9">
            <a:extLst>
              <a:ext uri="{FF2B5EF4-FFF2-40B4-BE49-F238E27FC236}">
                <a16:creationId xmlns:a16="http://schemas.microsoft.com/office/drawing/2014/main" id="{0CBD6A5B-3822-4EF0-9900-05F6EEAC93FA}"/>
              </a:ext>
            </a:extLst>
          </p:cNvPr>
          <p:cNvGraphicFramePr/>
          <p:nvPr>
            <p:custDataLst>
              <p:tags r:id="rId6"/>
            </p:custDataLst>
            <p:extLst>
              <p:ext uri="{D42A27DB-BD31-4B8C-83A1-F6EECF244321}">
                <p14:modId xmlns:p14="http://schemas.microsoft.com/office/powerpoint/2010/main" val="3006788652"/>
              </p:ext>
            </p:extLst>
          </p:nvPr>
        </p:nvGraphicFramePr>
        <p:xfrm>
          <a:off x="3167424" y="990600"/>
          <a:ext cx="8128000" cy="5026857"/>
        </p:xfrm>
        <a:graphic>
          <a:graphicData uri="http://schemas.openxmlformats.org/drawingml/2006/chart">
            <c:chart xmlns:c="http://schemas.openxmlformats.org/drawingml/2006/chart" xmlns:r="http://schemas.openxmlformats.org/officeDocument/2006/relationships" r:id="rId12"/>
          </a:graphicData>
        </a:graphic>
      </p:graphicFrame>
      <p:graphicFrame>
        <p:nvGraphicFramePr>
          <p:cNvPr id="13" name="Chart 12">
            <a:extLst>
              <a:ext uri="{FF2B5EF4-FFF2-40B4-BE49-F238E27FC236}">
                <a16:creationId xmlns:a16="http://schemas.microsoft.com/office/drawing/2014/main" id="{0E211059-7ECC-4DD5-8380-E0E52FD5B072}"/>
              </a:ext>
            </a:extLst>
          </p:cNvPr>
          <p:cNvGraphicFramePr/>
          <p:nvPr>
            <p:custDataLst>
              <p:tags r:id="rId7"/>
            </p:custDataLst>
            <p:extLst>
              <p:ext uri="{D42A27DB-BD31-4B8C-83A1-F6EECF244321}">
                <p14:modId xmlns:p14="http://schemas.microsoft.com/office/powerpoint/2010/main" val="1072122701"/>
              </p:ext>
            </p:extLst>
          </p:nvPr>
        </p:nvGraphicFramePr>
        <p:xfrm>
          <a:off x="8534400" y="4932628"/>
          <a:ext cx="3429000" cy="1849172"/>
        </p:xfrm>
        <a:graphic>
          <a:graphicData uri="http://schemas.openxmlformats.org/drawingml/2006/chart">
            <c:chart xmlns:c="http://schemas.openxmlformats.org/drawingml/2006/chart" xmlns:r="http://schemas.openxmlformats.org/officeDocument/2006/relationships" r:id="rId13"/>
          </a:graphicData>
        </a:graphic>
      </p:graphicFrame>
      <p:sp>
        <p:nvSpPr>
          <p:cNvPr id="14" name="TextBox 13">
            <a:extLst>
              <a:ext uri="{FF2B5EF4-FFF2-40B4-BE49-F238E27FC236}">
                <a16:creationId xmlns:a16="http://schemas.microsoft.com/office/drawing/2014/main" id="{820D3C38-49F4-4A34-A3DA-EDD91FBD524B}"/>
              </a:ext>
            </a:extLst>
          </p:cNvPr>
          <p:cNvSpPr txBox="1"/>
          <p:nvPr>
            <p:custDataLst>
              <p:tags r:id="rId8"/>
            </p:custDataLst>
          </p:nvPr>
        </p:nvSpPr>
        <p:spPr>
          <a:xfrm>
            <a:off x="3167424" y="6475762"/>
            <a:ext cx="8229600" cy="411708"/>
          </a:xfrm>
          <a:prstGeom prst="rect">
            <a:avLst/>
          </a:prstGeom>
          <a:noFill/>
        </p:spPr>
        <p:txBody>
          <a:bodyPr wrap="square" rtlCol="0" anchor="ctr" anchorCtr="0">
            <a:noAutofit/>
          </a:bodyPr>
          <a:lstStyle/>
          <a:p>
            <a:pPr algn="just"/>
            <a:r>
              <a:rPr lang="en-US" sz="1000" dirty="0">
                <a:latin typeface="Franklin Gothic Book"/>
              </a:rPr>
              <a:t>(Indicator to be included in the HSAC final report)</a:t>
            </a:r>
            <a:endParaRPr lang="en-US" dirty="0">
              <a:cs typeface="Calibri"/>
            </a:endParaRPr>
          </a:p>
        </p:txBody>
      </p:sp>
      <p:sp>
        <p:nvSpPr>
          <p:cNvPr id="12" name="TextBox 11">
            <a:extLst>
              <a:ext uri="{FF2B5EF4-FFF2-40B4-BE49-F238E27FC236}">
                <a16:creationId xmlns:a16="http://schemas.microsoft.com/office/drawing/2014/main" id="{AB86BAE2-4661-4C8A-B2B4-E14D32A11D64}"/>
              </a:ext>
            </a:extLst>
          </p:cNvPr>
          <p:cNvSpPr txBox="1"/>
          <p:nvPr>
            <p:custDataLst>
              <p:tags r:id="rId9"/>
            </p:custDataLst>
          </p:nvPr>
        </p:nvSpPr>
        <p:spPr>
          <a:xfrm>
            <a:off x="-2771" y="2752985"/>
            <a:ext cx="3124200" cy="1615827"/>
          </a:xfrm>
          <a:prstGeom prst="rect">
            <a:avLst/>
          </a:prstGeom>
          <a:noFill/>
        </p:spPr>
        <p:txBody>
          <a:bodyPr wrap="square" rtlCol="0">
            <a:spAutoFit/>
          </a:bodyPr>
          <a:lstStyle/>
          <a:p>
            <a:pPr algn="ctr"/>
            <a:r>
              <a:rPr lang="en-US" sz="3300" dirty="0">
                <a:solidFill>
                  <a:schemeClr val="bg1"/>
                </a:solidFill>
                <a:latin typeface="Franklin Gothic Demi" panose="020B0703020102020204" pitchFamily="34" charset="0"/>
              </a:rPr>
              <a:t>Community Safety and Environment</a:t>
            </a:r>
          </a:p>
        </p:txBody>
      </p:sp>
    </p:spTree>
    <p:extLst>
      <p:ext uri="{BB962C8B-B14F-4D97-AF65-F5344CB8AC3E}">
        <p14:creationId xmlns:p14="http://schemas.microsoft.com/office/powerpoint/2010/main" val="84818527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B79396B7-AA38-43E7-B10D-1E60C66FB6C6}"/>
              </a:ext>
            </a:extLst>
          </p:cNvPr>
          <p:cNvSpPr txBox="1"/>
          <p:nvPr>
            <p:custDataLst>
              <p:tags r:id="rId1"/>
            </p:custDataLst>
          </p:nvPr>
        </p:nvSpPr>
        <p:spPr>
          <a:xfrm>
            <a:off x="3167424" y="6309360"/>
            <a:ext cx="8948376" cy="457200"/>
          </a:xfrm>
          <a:prstGeom prst="rect">
            <a:avLst/>
          </a:prstGeom>
          <a:noFill/>
        </p:spPr>
        <p:txBody>
          <a:bodyPr wrap="square" rtlCol="0" anchor="ctr" anchorCtr="0">
            <a:noAutofit/>
          </a:bodyPr>
          <a:lstStyle/>
          <a:p>
            <a:pPr algn="just"/>
            <a:endParaRPr lang="en-US" sz="1000" dirty="0">
              <a:latin typeface="Franklin Gothic Book"/>
            </a:endParaRPr>
          </a:p>
        </p:txBody>
      </p:sp>
      <p:graphicFrame>
        <p:nvGraphicFramePr>
          <p:cNvPr id="9" name="Chart 8">
            <a:extLst>
              <a:ext uri="{FF2B5EF4-FFF2-40B4-BE49-F238E27FC236}">
                <a16:creationId xmlns:a16="http://schemas.microsoft.com/office/drawing/2014/main" id="{56CDD5B0-2315-4EF7-8784-74B8A8C2F193}"/>
              </a:ext>
            </a:extLst>
          </p:cNvPr>
          <p:cNvGraphicFramePr/>
          <p:nvPr>
            <p:custDataLst>
              <p:tags r:id="rId2"/>
            </p:custDataLst>
            <p:extLst>
              <p:ext uri="{D42A27DB-BD31-4B8C-83A1-F6EECF244321}">
                <p14:modId xmlns:p14="http://schemas.microsoft.com/office/powerpoint/2010/main" val="4922234"/>
              </p:ext>
            </p:extLst>
          </p:nvPr>
        </p:nvGraphicFramePr>
        <p:xfrm>
          <a:off x="3167424" y="1012695"/>
          <a:ext cx="8948376" cy="5934460"/>
        </p:xfrm>
        <a:graphic>
          <a:graphicData uri="http://schemas.openxmlformats.org/drawingml/2006/chart">
            <c:chart xmlns:c="http://schemas.openxmlformats.org/drawingml/2006/chart" xmlns:r="http://schemas.openxmlformats.org/officeDocument/2006/relationships" r:id="rId9"/>
          </a:graphicData>
        </a:graphic>
      </p:graphicFrame>
      <p:sp>
        <p:nvSpPr>
          <p:cNvPr id="11" name="TextBox 10">
            <a:extLst>
              <a:ext uri="{FF2B5EF4-FFF2-40B4-BE49-F238E27FC236}">
                <a16:creationId xmlns:a16="http://schemas.microsoft.com/office/drawing/2014/main" id="{76CAD56D-4BA1-4CB7-824A-80234649B61F}"/>
              </a:ext>
            </a:extLst>
          </p:cNvPr>
          <p:cNvSpPr txBox="1"/>
          <p:nvPr>
            <p:custDataLst>
              <p:tags r:id="rId3"/>
            </p:custDataLst>
          </p:nvPr>
        </p:nvSpPr>
        <p:spPr>
          <a:xfrm>
            <a:off x="3174798" y="0"/>
            <a:ext cx="9017202" cy="707886"/>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9.5: Vandalism and violence offenses in schools (# reported incidents) in NJ (by county)</a:t>
            </a:r>
          </a:p>
        </p:txBody>
      </p:sp>
      <p:sp>
        <p:nvSpPr>
          <p:cNvPr id="10" name="TextBox 9">
            <a:extLst>
              <a:ext uri="{FF2B5EF4-FFF2-40B4-BE49-F238E27FC236}">
                <a16:creationId xmlns:a16="http://schemas.microsoft.com/office/drawing/2014/main" id="{46A4244C-9FBF-4C4B-AA57-81E801606EE4}"/>
              </a:ext>
            </a:extLst>
          </p:cNvPr>
          <p:cNvSpPr txBox="1"/>
          <p:nvPr>
            <p:custDataLst>
              <p:tags r:id="rId4"/>
            </p:custDataLst>
          </p:nvPr>
        </p:nvSpPr>
        <p:spPr>
          <a:xfrm>
            <a:off x="-2771" y="2752985"/>
            <a:ext cx="3124200" cy="1615827"/>
          </a:xfrm>
          <a:prstGeom prst="rect">
            <a:avLst/>
          </a:prstGeom>
          <a:noFill/>
        </p:spPr>
        <p:txBody>
          <a:bodyPr wrap="square" rtlCol="0">
            <a:spAutoFit/>
          </a:bodyPr>
          <a:lstStyle/>
          <a:p>
            <a:pPr algn="ctr"/>
            <a:r>
              <a:rPr lang="en-US" sz="3300" dirty="0">
                <a:solidFill>
                  <a:schemeClr val="bg1"/>
                </a:solidFill>
                <a:latin typeface="Franklin Gothic Demi" panose="020B0703020102020204" pitchFamily="34" charset="0"/>
              </a:rPr>
              <a:t>Community Safety  and Environment</a:t>
            </a:r>
          </a:p>
        </p:txBody>
      </p:sp>
      <p:sp>
        <p:nvSpPr>
          <p:cNvPr id="12" name="TextBox 11">
            <a:extLst>
              <a:ext uri="{FF2B5EF4-FFF2-40B4-BE49-F238E27FC236}">
                <a16:creationId xmlns:a16="http://schemas.microsoft.com/office/drawing/2014/main" id="{45B7F6C2-7B25-417B-94B8-B42EC786FE08}"/>
              </a:ext>
            </a:extLst>
          </p:cNvPr>
          <p:cNvSpPr txBox="1"/>
          <p:nvPr>
            <p:custDataLst>
              <p:tags r:id="rId5"/>
            </p:custDataLst>
          </p:nvPr>
        </p:nvSpPr>
        <p:spPr>
          <a:xfrm>
            <a:off x="0" y="4282282"/>
            <a:ext cx="3124200" cy="461665"/>
          </a:xfrm>
          <a:prstGeom prst="rect">
            <a:avLst/>
          </a:prstGeom>
          <a:noFill/>
        </p:spPr>
        <p:txBody>
          <a:bodyPr wrap="square" rtlCol="0">
            <a:spAutoFit/>
          </a:bodyPr>
          <a:lstStyle/>
          <a:p>
            <a:pPr algn="ctr"/>
            <a:r>
              <a:rPr lang="en-US" sz="2400" dirty="0">
                <a:solidFill>
                  <a:schemeClr val="bg1"/>
                </a:solidFill>
                <a:latin typeface="Franklin Gothic Demi" panose="020B0703020102020204" pitchFamily="34" charset="0"/>
              </a:rPr>
              <a:t>Juveniles</a:t>
            </a:r>
          </a:p>
        </p:txBody>
      </p:sp>
      <p:sp>
        <p:nvSpPr>
          <p:cNvPr id="14" name="TextBox 13">
            <a:extLst>
              <a:ext uri="{FF2B5EF4-FFF2-40B4-BE49-F238E27FC236}">
                <a16:creationId xmlns:a16="http://schemas.microsoft.com/office/drawing/2014/main" id="{16AD8409-67D0-45A6-9EC1-5DB27EA209EF}"/>
              </a:ext>
            </a:extLst>
          </p:cNvPr>
          <p:cNvSpPr txBox="1"/>
          <p:nvPr>
            <p:custDataLst>
              <p:tags r:id="rId6"/>
            </p:custDataLst>
          </p:nvPr>
        </p:nvSpPr>
        <p:spPr>
          <a:xfrm>
            <a:off x="3194676" y="65968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a:t>Source: New Jersey School Performance Reports, 2019-2020</a:t>
            </a:r>
          </a:p>
        </p:txBody>
      </p:sp>
    </p:spTree>
    <p:extLst>
      <p:ext uri="{BB962C8B-B14F-4D97-AF65-F5344CB8AC3E}">
        <p14:creationId xmlns:p14="http://schemas.microsoft.com/office/powerpoint/2010/main" val="76073702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D95A209-5020-458E-AF44-12AE48655653}"/>
              </a:ext>
            </a:extLst>
          </p:cNvPr>
          <p:cNvSpPr txBox="1"/>
          <p:nvPr>
            <p:custDataLst>
              <p:tags r:id="rId1"/>
            </p:custDataLst>
          </p:nvPr>
        </p:nvSpPr>
        <p:spPr>
          <a:xfrm>
            <a:off x="3122812" y="0"/>
            <a:ext cx="6108174" cy="399013"/>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9.6: Rate (per 10,000) of social associations (by county)</a:t>
            </a:r>
          </a:p>
        </p:txBody>
      </p:sp>
      <p:sp>
        <p:nvSpPr>
          <p:cNvPr id="3" name="TextBox 2">
            <a:extLst>
              <a:ext uri="{FF2B5EF4-FFF2-40B4-BE49-F238E27FC236}">
                <a16:creationId xmlns:a16="http://schemas.microsoft.com/office/drawing/2014/main" id="{4A09F014-E8A6-40A8-8CF5-D7108D852D8E}"/>
              </a:ext>
            </a:extLst>
          </p:cNvPr>
          <p:cNvSpPr txBox="1"/>
          <p:nvPr>
            <p:custDataLst>
              <p:tags r:id="rId2"/>
            </p:custDataLst>
          </p:nvPr>
        </p:nvSpPr>
        <p:spPr>
          <a:xfrm>
            <a:off x="3121430" y="305664"/>
            <a:ext cx="5911734"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a:t>Source: County Health Rankings and Roadmaps, Social Associations, 2021 </a:t>
            </a:r>
            <a:endParaRPr lang="en-US" sz="1100" dirty="0"/>
          </a:p>
        </p:txBody>
      </p:sp>
      <p:graphicFrame>
        <p:nvGraphicFramePr>
          <p:cNvPr id="4" name="Chart 3">
            <a:extLst>
              <a:ext uri="{FF2B5EF4-FFF2-40B4-BE49-F238E27FC236}">
                <a16:creationId xmlns:a16="http://schemas.microsoft.com/office/drawing/2014/main" id="{4E1AF40E-516C-4A00-8325-6B92ECB8172F}"/>
              </a:ext>
            </a:extLst>
          </p:cNvPr>
          <p:cNvGraphicFramePr/>
          <p:nvPr>
            <p:custDataLst>
              <p:tags r:id="rId3"/>
            </p:custDataLst>
            <p:extLst>
              <p:ext uri="{D42A27DB-BD31-4B8C-83A1-F6EECF244321}">
                <p14:modId xmlns:p14="http://schemas.microsoft.com/office/powerpoint/2010/main" val="3991769892"/>
              </p:ext>
            </p:extLst>
          </p:nvPr>
        </p:nvGraphicFramePr>
        <p:xfrm>
          <a:off x="8764331" y="3989614"/>
          <a:ext cx="3254840" cy="2334986"/>
        </p:xfrm>
        <a:graphic>
          <a:graphicData uri="http://schemas.openxmlformats.org/drawingml/2006/chart">
            <c:chart xmlns:c="http://schemas.openxmlformats.org/drawingml/2006/chart" xmlns:r="http://schemas.openxmlformats.org/officeDocument/2006/relationships" r:id="rId12"/>
          </a:graphicData>
        </a:graphic>
      </p:graphicFrame>
      <p:sp>
        <p:nvSpPr>
          <p:cNvPr id="5" name="TextBox 4">
            <a:extLst>
              <a:ext uri="{FF2B5EF4-FFF2-40B4-BE49-F238E27FC236}">
                <a16:creationId xmlns:a16="http://schemas.microsoft.com/office/drawing/2014/main" id="{0D95A209-5020-458E-AF44-12AE48655653}"/>
              </a:ext>
            </a:extLst>
          </p:cNvPr>
          <p:cNvSpPr txBox="1"/>
          <p:nvPr>
            <p:custDataLst>
              <p:tags r:id="rId4"/>
            </p:custDataLst>
          </p:nvPr>
        </p:nvSpPr>
        <p:spPr>
          <a:xfrm>
            <a:off x="8592883" y="3422305"/>
            <a:ext cx="3599118" cy="52322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dirty="0"/>
              <a:t>9.7: Rate of social associations, over time, in county</a:t>
            </a:r>
          </a:p>
        </p:txBody>
      </p:sp>
      <p:sp>
        <p:nvSpPr>
          <p:cNvPr id="6" name="TextBox 5">
            <a:extLst>
              <a:ext uri="{FF2B5EF4-FFF2-40B4-BE49-F238E27FC236}">
                <a16:creationId xmlns:a16="http://schemas.microsoft.com/office/drawing/2014/main" id="{4A09F014-E8A6-40A8-8CF5-D7108D852D8E}"/>
              </a:ext>
            </a:extLst>
          </p:cNvPr>
          <p:cNvSpPr txBox="1"/>
          <p:nvPr>
            <p:custDataLst>
              <p:tags r:id="rId5"/>
            </p:custDataLst>
          </p:nvPr>
        </p:nvSpPr>
        <p:spPr>
          <a:xfrm>
            <a:off x="8591501" y="3833140"/>
            <a:ext cx="3600500" cy="369332"/>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dirty="0"/>
              <a:t>Source: County Health Rankings and Roadmaps, Social Associations, 2017-2021 </a:t>
            </a:r>
            <a:endParaRPr lang="en-US" sz="800" dirty="0"/>
          </a:p>
        </p:txBody>
      </p:sp>
      <p:graphicFrame>
        <p:nvGraphicFramePr>
          <p:cNvPr id="7" name="Chart 6">
            <a:extLst>
              <a:ext uri="{FF2B5EF4-FFF2-40B4-BE49-F238E27FC236}">
                <a16:creationId xmlns:a16="http://schemas.microsoft.com/office/drawing/2014/main" id="{5739B93F-4A5B-4396-A20F-8AC3C73474B2}"/>
              </a:ext>
            </a:extLst>
          </p:cNvPr>
          <p:cNvGraphicFramePr/>
          <p:nvPr>
            <p:custDataLst>
              <p:tags r:id="rId6"/>
            </p:custDataLst>
            <p:extLst>
              <p:ext uri="{D42A27DB-BD31-4B8C-83A1-F6EECF244321}">
                <p14:modId xmlns:p14="http://schemas.microsoft.com/office/powerpoint/2010/main" val="111159287"/>
              </p:ext>
            </p:extLst>
          </p:nvPr>
        </p:nvGraphicFramePr>
        <p:xfrm>
          <a:off x="3197889" y="705774"/>
          <a:ext cx="6665302" cy="5999825"/>
        </p:xfrm>
        <a:graphic>
          <a:graphicData uri="http://schemas.openxmlformats.org/drawingml/2006/chart">
            <c:chart xmlns:c="http://schemas.openxmlformats.org/drawingml/2006/chart" xmlns:r="http://schemas.openxmlformats.org/officeDocument/2006/relationships" r:id="rId13"/>
          </a:graphicData>
        </a:graphic>
      </p:graphicFrame>
      <p:sp>
        <p:nvSpPr>
          <p:cNvPr id="8" name="TextBox 7">
            <a:extLst>
              <a:ext uri="{FF2B5EF4-FFF2-40B4-BE49-F238E27FC236}">
                <a16:creationId xmlns:a16="http://schemas.microsoft.com/office/drawing/2014/main" id="{AB86BAE2-4661-4C8A-B2B4-E14D32A11D64}"/>
              </a:ext>
            </a:extLst>
          </p:cNvPr>
          <p:cNvSpPr txBox="1"/>
          <p:nvPr>
            <p:custDataLst>
              <p:tags r:id="rId7"/>
            </p:custDataLst>
          </p:nvPr>
        </p:nvSpPr>
        <p:spPr>
          <a:xfrm>
            <a:off x="-2771" y="2728555"/>
            <a:ext cx="3124200" cy="1615827"/>
          </a:xfrm>
          <a:prstGeom prst="rect">
            <a:avLst/>
          </a:prstGeom>
          <a:noFill/>
        </p:spPr>
        <p:txBody>
          <a:bodyPr wrap="square" rtlCol="0">
            <a:spAutoFit/>
          </a:bodyPr>
          <a:lstStyle/>
          <a:p>
            <a:pPr algn="ctr"/>
            <a:r>
              <a:rPr lang="en-US" sz="3300" dirty="0">
                <a:solidFill>
                  <a:schemeClr val="bg1"/>
                </a:solidFill>
                <a:latin typeface="Franklin Gothic Demi" panose="020B0703020102020204" pitchFamily="34" charset="0"/>
              </a:rPr>
              <a:t>Community Safety and Environment</a:t>
            </a:r>
          </a:p>
        </p:txBody>
      </p:sp>
      <p:sp>
        <p:nvSpPr>
          <p:cNvPr id="10" name="TextBox 9">
            <a:extLst>
              <a:ext uri="{FF2B5EF4-FFF2-40B4-BE49-F238E27FC236}">
                <a16:creationId xmlns:a16="http://schemas.microsoft.com/office/drawing/2014/main" id="{652C7DD3-0BAB-4078-987E-45FA5D0B4D6B}"/>
              </a:ext>
            </a:extLst>
          </p:cNvPr>
          <p:cNvSpPr txBox="1"/>
          <p:nvPr>
            <p:custDataLst>
              <p:tags r:id="rId8"/>
            </p:custDataLst>
          </p:nvPr>
        </p:nvSpPr>
        <p:spPr>
          <a:xfrm>
            <a:off x="35459" y="4220865"/>
            <a:ext cx="3124200" cy="461665"/>
          </a:xfrm>
          <a:prstGeom prst="rect">
            <a:avLst/>
          </a:prstGeom>
          <a:noFill/>
        </p:spPr>
        <p:txBody>
          <a:bodyPr wrap="square" rtlCol="0">
            <a:spAutoFit/>
          </a:bodyPr>
          <a:lstStyle/>
          <a:p>
            <a:pPr algn="ctr"/>
            <a:r>
              <a:rPr lang="en-US" sz="2400" dirty="0">
                <a:solidFill>
                  <a:schemeClr val="bg1"/>
                </a:solidFill>
                <a:latin typeface="Franklin Gothic Demi" panose="020B0703020102020204" pitchFamily="34" charset="0"/>
              </a:rPr>
              <a:t>Social</a:t>
            </a:r>
          </a:p>
        </p:txBody>
      </p:sp>
      <p:sp>
        <p:nvSpPr>
          <p:cNvPr id="11" name="TextBox 10">
            <a:extLst>
              <a:ext uri="{FF2B5EF4-FFF2-40B4-BE49-F238E27FC236}">
                <a16:creationId xmlns:a16="http://schemas.microsoft.com/office/drawing/2014/main" id="{0A7343B1-599C-4F26-91B4-F17BFD1B4CC1}"/>
              </a:ext>
            </a:extLst>
          </p:cNvPr>
          <p:cNvSpPr txBox="1"/>
          <p:nvPr>
            <p:custDataLst>
              <p:tags r:id="rId9"/>
            </p:custDataLst>
          </p:nvPr>
        </p:nvSpPr>
        <p:spPr>
          <a:xfrm>
            <a:off x="3124200" y="6324600"/>
            <a:ext cx="9017202" cy="457200"/>
          </a:xfrm>
          <a:prstGeom prst="rect">
            <a:avLst/>
          </a:prstGeom>
          <a:noFill/>
        </p:spPr>
        <p:txBody>
          <a:bodyPr wrap="square" rtlCol="0" anchor="ctr" anchorCtr="0">
            <a:noAutofit/>
          </a:bodyPr>
          <a:lstStyle/>
          <a:p>
            <a:pPr algn="just"/>
            <a:r>
              <a:rPr lang="en-US" sz="1000" dirty="0">
                <a:latin typeface="Franklin Gothic Medium" panose="020B0603020102020204" pitchFamily="34" charset="0"/>
              </a:rPr>
              <a:t>Note: Associations include membership organizations such as civic organizations, bowling centers, golf clubs, fitness centers, sports organizations, religious organizations, political organizations, business organizations, and professional organizations.</a:t>
            </a:r>
          </a:p>
        </p:txBody>
      </p:sp>
    </p:spTree>
    <p:extLst>
      <p:ext uri="{BB962C8B-B14F-4D97-AF65-F5344CB8AC3E}">
        <p14:creationId xmlns:p14="http://schemas.microsoft.com/office/powerpoint/2010/main" val="405042749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custDataLst>
              <p:tags r:id="rId1"/>
            </p:custDataLst>
          </p:nvPr>
        </p:nvSpPr>
        <p:spPr>
          <a:xfrm>
            <a:off x="3581400" y="6400800"/>
            <a:ext cx="7772400" cy="246221"/>
          </a:xfrm>
          <a:prstGeom prst="rect">
            <a:avLst/>
          </a:prstGeom>
          <a:noFill/>
        </p:spPr>
        <p:txBody>
          <a:bodyPr wrap="square" rtlCol="0">
            <a:spAutoFit/>
          </a:bodyPr>
          <a:lstStyle/>
          <a:p>
            <a:r>
              <a:rPr lang="en-US" sz="1000" dirty="0">
                <a:latin typeface="Franklin Gothic Medium" panose="020B0603020102020204" pitchFamily="34" charset="0"/>
              </a:rPr>
              <a:t>Note: Additional data can be found in workbook.</a:t>
            </a:r>
          </a:p>
        </p:txBody>
      </p:sp>
    </p:spTree>
    <p:extLst>
      <p:ext uri="{BB962C8B-B14F-4D97-AF65-F5344CB8AC3E}">
        <p14:creationId xmlns:p14="http://schemas.microsoft.com/office/powerpoint/2010/main" val="39467209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64920569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AEC4C-2AD8-40D7-8EF6-4C07503BD85B}"/>
              </a:ext>
            </a:extLst>
          </p:cNvPr>
          <p:cNvSpPr txBox="1">
            <a:spLocks/>
          </p:cNvSpPr>
          <p:nvPr>
            <p:custDataLst>
              <p:tags r:id="rId1"/>
            </p:custDataLst>
          </p:nvPr>
        </p:nvSpPr>
        <p:spPr>
          <a:xfrm>
            <a:off x="-240628" y="685799"/>
            <a:ext cx="358140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000" spc="-200" dirty="0">
                <a:solidFill>
                  <a:schemeClr val="bg1"/>
                </a:solidFill>
                <a:latin typeface="Franklin Gothic Demi" panose="020B0703020102020204" pitchFamily="34" charset="0"/>
              </a:rPr>
              <a:t>Gender-Based Supports</a:t>
            </a:r>
            <a:endParaRPr lang="en-US" sz="2400"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EE060E3A-A72E-4BBE-9A79-AC6BFDFAEB5E}"/>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10.1: Domestic violence incidents (# reported) in NJ (by county)</a:t>
            </a:r>
          </a:p>
        </p:txBody>
      </p:sp>
      <p:sp>
        <p:nvSpPr>
          <p:cNvPr id="4" name="TextBox 3">
            <a:extLst>
              <a:ext uri="{FF2B5EF4-FFF2-40B4-BE49-F238E27FC236}">
                <a16:creationId xmlns:a16="http://schemas.microsoft.com/office/drawing/2014/main" id="{F442D254-E271-4971-833B-DE01120C1424}"/>
              </a:ext>
            </a:extLst>
          </p:cNvPr>
          <p:cNvSpPr txBox="1"/>
          <p:nvPr>
            <p:custDataLst>
              <p:tags r:id="rId3"/>
            </p:custDataLst>
          </p:nvPr>
        </p:nvSpPr>
        <p:spPr>
          <a:xfrm>
            <a:off x="3124200" y="33855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a:t>Source: New Jersey State Police annual domestic violence reports, 2019</a:t>
            </a:r>
          </a:p>
        </p:txBody>
      </p:sp>
      <p:sp>
        <p:nvSpPr>
          <p:cNvPr id="5" name="TextBox 4">
            <a:extLst>
              <a:ext uri="{FF2B5EF4-FFF2-40B4-BE49-F238E27FC236}">
                <a16:creationId xmlns:a16="http://schemas.microsoft.com/office/drawing/2014/main" id="{0A7343B1-599C-4F26-91B4-F17BFD1B4CC1}"/>
              </a:ext>
            </a:extLst>
          </p:cNvPr>
          <p:cNvSpPr txBox="1"/>
          <p:nvPr>
            <p:custDataLst>
              <p:tags r:id="rId4"/>
            </p:custDataLst>
          </p:nvPr>
        </p:nvSpPr>
        <p:spPr>
          <a:xfrm>
            <a:off x="3124200" y="6324600"/>
            <a:ext cx="9017202" cy="457200"/>
          </a:xfrm>
          <a:prstGeom prst="rect">
            <a:avLst/>
          </a:prstGeom>
          <a:noFill/>
        </p:spPr>
        <p:txBody>
          <a:bodyPr wrap="square" rtlCol="0" anchor="ctr" anchorCtr="0">
            <a:noAutofit/>
          </a:bodyPr>
          <a:lstStyle/>
          <a:p>
            <a:pPr algn="just"/>
            <a:r>
              <a:rPr lang="en-US" sz="1000" dirty="0">
                <a:latin typeface="Franklin Gothic Book" panose="020B0503020102020204" pitchFamily="34" charset="0"/>
              </a:rPr>
              <a:t>Explanation. The NJ State Police define “domestic violence incidents” as inclusive of: Homicide, assault, terroristic threats, kidnapping, criminal restraint, false imprisonment, sexual assault, criminal sexual assault, lewdness, criminal mischief, burglary, criminal trespass, harassment &amp; stalking. Note that total county population size has not been accounted for in this indicator.</a:t>
            </a:r>
          </a:p>
        </p:txBody>
      </p:sp>
      <p:graphicFrame>
        <p:nvGraphicFramePr>
          <p:cNvPr id="8" name="Chart 7">
            <a:extLst>
              <a:ext uri="{FF2B5EF4-FFF2-40B4-BE49-F238E27FC236}">
                <a16:creationId xmlns:a16="http://schemas.microsoft.com/office/drawing/2014/main" id="{66E00E27-8358-46F8-8263-9970F1EAD8ED}"/>
              </a:ext>
            </a:extLst>
          </p:cNvPr>
          <p:cNvGraphicFramePr/>
          <p:nvPr>
            <p:custDataLst>
              <p:tags r:id="rId5"/>
            </p:custDataLst>
            <p:extLst>
              <p:ext uri="{D42A27DB-BD31-4B8C-83A1-F6EECF244321}">
                <p14:modId xmlns:p14="http://schemas.microsoft.com/office/powerpoint/2010/main" val="42234172"/>
              </p:ext>
            </p:extLst>
          </p:nvPr>
        </p:nvGraphicFramePr>
        <p:xfrm>
          <a:off x="3319001" y="719666"/>
          <a:ext cx="8128000" cy="5418667"/>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288780341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1BB69A2-1F1C-478E-BDF4-B77422B6B261}"/>
              </a:ext>
            </a:extLst>
          </p:cNvPr>
          <p:cNvSpPr txBox="1"/>
          <p:nvPr>
            <p:custDataLst>
              <p:tags r:id="rId1"/>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10.2: Domestic violence incidents (# reported) over time, in county </a:t>
            </a:r>
          </a:p>
        </p:txBody>
      </p:sp>
      <p:sp>
        <p:nvSpPr>
          <p:cNvPr id="4" name="TextBox 3">
            <a:extLst>
              <a:ext uri="{FF2B5EF4-FFF2-40B4-BE49-F238E27FC236}">
                <a16:creationId xmlns:a16="http://schemas.microsoft.com/office/drawing/2014/main" id="{DCB0414E-B44F-43F5-903E-8683E43A7D21}"/>
              </a:ext>
            </a:extLst>
          </p:cNvPr>
          <p:cNvSpPr txBox="1"/>
          <p:nvPr>
            <p:custDataLst>
              <p:tags r:id="rId2"/>
            </p:custDataLst>
          </p:nvPr>
        </p:nvSpPr>
        <p:spPr>
          <a:xfrm>
            <a:off x="3124200" y="33855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a:t>Source: New Jersey State Police annual domestic violence reports, 2015-2019</a:t>
            </a:r>
          </a:p>
        </p:txBody>
      </p:sp>
      <p:sp>
        <p:nvSpPr>
          <p:cNvPr id="5" name="TextBox 4">
            <a:extLst>
              <a:ext uri="{FF2B5EF4-FFF2-40B4-BE49-F238E27FC236}">
                <a16:creationId xmlns:a16="http://schemas.microsoft.com/office/drawing/2014/main" id="{3501A9F9-3862-41A7-B73A-6B8AC365A646}"/>
              </a:ext>
            </a:extLst>
          </p:cNvPr>
          <p:cNvSpPr txBox="1"/>
          <p:nvPr>
            <p:custDataLst>
              <p:tags r:id="rId3"/>
            </p:custDataLst>
          </p:nvPr>
        </p:nvSpPr>
        <p:spPr>
          <a:xfrm>
            <a:off x="3124200" y="6400800"/>
            <a:ext cx="9001962" cy="457200"/>
          </a:xfrm>
          <a:prstGeom prst="rect">
            <a:avLst/>
          </a:prstGeom>
          <a:noFill/>
        </p:spPr>
        <p:txBody>
          <a:bodyPr wrap="square" rtlCol="0" anchor="ctr" anchorCtr="0">
            <a:noAutofit/>
          </a:bodyPr>
          <a:lstStyle/>
          <a:p>
            <a:pPr algn="just"/>
            <a:r>
              <a:rPr lang="en-US" sz="1000" dirty="0">
                <a:latin typeface="Franklin Gothic Book"/>
              </a:rPr>
              <a:t>Explanation. The NJ State Police define “domestic violence incidents” as inclusive of: Homicide, assault, terroristic threats, kidnapping, criminal restraint, false imprisonment, sexual assault, criminal sexual assault, lewdness, criminal mischief, burglary, criminal trespass, harassment &amp; stalking. </a:t>
            </a:r>
            <a:endParaRPr lang="en-US" sz="1000" dirty="0">
              <a:solidFill>
                <a:srgbClr val="FF0000"/>
              </a:solidFill>
              <a:latin typeface="Franklin Gothic Book"/>
            </a:endParaRPr>
          </a:p>
        </p:txBody>
      </p:sp>
      <p:graphicFrame>
        <p:nvGraphicFramePr>
          <p:cNvPr id="8" name="Chart 7">
            <a:extLst>
              <a:ext uri="{FF2B5EF4-FFF2-40B4-BE49-F238E27FC236}">
                <a16:creationId xmlns:a16="http://schemas.microsoft.com/office/drawing/2014/main" id="{243A5A88-D7E2-4661-8214-D4F12F6DFAF9}"/>
              </a:ext>
            </a:extLst>
          </p:cNvPr>
          <p:cNvGraphicFramePr/>
          <p:nvPr>
            <p:custDataLst>
              <p:tags r:id="rId4"/>
            </p:custDataLst>
            <p:extLst>
              <p:ext uri="{D42A27DB-BD31-4B8C-83A1-F6EECF244321}">
                <p14:modId xmlns:p14="http://schemas.microsoft.com/office/powerpoint/2010/main" val="4109132408"/>
              </p:ext>
            </p:extLst>
          </p:nvPr>
        </p:nvGraphicFramePr>
        <p:xfrm>
          <a:off x="3246120" y="719666"/>
          <a:ext cx="8717280" cy="5418667"/>
        </p:xfrm>
        <a:graphic>
          <a:graphicData uri="http://schemas.openxmlformats.org/drawingml/2006/chart">
            <c:chart xmlns:c="http://schemas.openxmlformats.org/drawingml/2006/chart" xmlns:r="http://schemas.openxmlformats.org/officeDocument/2006/relationships" r:id="rId8"/>
          </a:graphicData>
        </a:graphic>
      </p:graphicFrame>
      <p:sp>
        <p:nvSpPr>
          <p:cNvPr id="7" name="Title 1">
            <a:extLst>
              <a:ext uri="{FF2B5EF4-FFF2-40B4-BE49-F238E27FC236}">
                <a16:creationId xmlns:a16="http://schemas.microsoft.com/office/drawing/2014/main" id="{57CAEC4C-2AD8-40D7-8EF6-4C07503BD85B}"/>
              </a:ext>
            </a:extLst>
          </p:cNvPr>
          <p:cNvSpPr txBox="1">
            <a:spLocks/>
          </p:cNvSpPr>
          <p:nvPr>
            <p:custDataLst>
              <p:tags r:id="rId5"/>
            </p:custDataLst>
          </p:nvPr>
        </p:nvSpPr>
        <p:spPr>
          <a:xfrm>
            <a:off x="-228600" y="685799"/>
            <a:ext cx="358140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000" spc="-200" dirty="0">
                <a:solidFill>
                  <a:schemeClr val="bg1"/>
                </a:solidFill>
                <a:latin typeface="Franklin Gothic Demi" panose="020B0703020102020204" pitchFamily="34" charset="0"/>
              </a:rPr>
              <a:t>Gender-Based Supports</a:t>
            </a:r>
            <a:endParaRPr lang="en-US" sz="2400" spc="-2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328578035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A17D82D-1BD5-4743-BE06-CA35D8E899E8}"/>
              </a:ext>
            </a:extLst>
          </p:cNvPr>
          <p:cNvSpPr txBox="1"/>
          <p:nvPr>
            <p:custDataLst>
              <p:tags r:id="rId1"/>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10.3: Domestic violence offenses by type (#) in County </a:t>
            </a:r>
          </a:p>
        </p:txBody>
      </p:sp>
      <p:sp>
        <p:nvSpPr>
          <p:cNvPr id="5" name="TextBox 4">
            <a:extLst>
              <a:ext uri="{FF2B5EF4-FFF2-40B4-BE49-F238E27FC236}">
                <a16:creationId xmlns:a16="http://schemas.microsoft.com/office/drawing/2014/main" id="{B9A87B01-F842-4F86-B69D-A27D7A2EDD89}"/>
              </a:ext>
            </a:extLst>
          </p:cNvPr>
          <p:cNvSpPr txBox="1"/>
          <p:nvPr>
            <p:custDataLst>
              <p:tags r:id="rId2"/>
            </p:custDataLst>
          </p:nvPr>
        </p:nvSpPr>
        <p:spPr>
          <a:xfrm>
            <a:off x="3124200" y="33855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a:t>Source: New Jersey State Policy annual domestic violence reports, 2019</a:t>
            </a:r>
          </a:p>
        </p:txBody>
      </p:sp>
      <p:graphicFrame>
        <p:nvGraphicFramePr>
          <p:cNvPr id="8" name="Chart 7">
            <a:extLst>
              <a:ext uri="{FF2B5EF4-FFF2-40B4-BE49-F238E27FC236}">
                <a16:creationId xmlns:a16="http://schemas.microsoft.com/office/drawing/2014/main" id="{95E84ED8-84A1-4025-ADB3-B327C3556C6D}"/>
              </a:ext>
            </a:extLst>
          </p:cNvPr>
          <p:cNvGraphicFramePr/>
          <p:nvPr>
            <p:custDataLst>
              <p:tags r:id="rId3"/>
            </p:custDataLst>
            <p:extLst>
              <p:ext uri="{D42A27DB-BD31-4B8C-83A1-F6EECF244321}">
                <p14:modId xmlns:p14="http://schemas.microsoft.com/office/powerpoint/2010/main" val="4088996287"/>
              </p:ext>
            </p:extLst>
          </p:nvPr>
        </p:nvGraphicFramePr>
        <p:xfrm>
          <a:off x="3326992" y="1128734"/>
          <a:ext cx="8584261" cy="5418667"/>
        </p:xfrm>
        <a:graphic>
          <a:graphicData uri="http://schemas.openxmlformats.org/drawingml/2006/chart">
            <c:chart xmlns:c="http://schemas.openxmlformats.org/drawingml/2006/chart" xmlns:r="http://schemas.openxmlformats.org/officeDocument/2006/relationships" r:id="rId8"/>
          </a:graphicData>
        </a:graphic>
      </p:graphicFrame>
      <p:sp>
        <p:nvSpPr>
          <p:cNvPr id="6" name="TextBox 5"/>
          <p:cNvSpPr txBox="1"/>
          <p:nvPr>
            <p:custDataLst>
              <p:tags r:id="rId4"/>
            </p:custDataLst>
          </p:nvPr>
        </p:nvSpPr>
        <p:spPr>
          <a:xfrm>
            <a:off x="3200400" y="6547401"/>
            <a:ext cx="7746062" cy="246221"/>
          </a:xfrm>
          <a:prstGeom prst="rect">
            <a:avLst/>
          </a:prstGeom>
          <a:noFill/>
        </p:spPr>
        <p:txBody>
          <a:bodyPr wrap="square" rtlCol="0">
            <a:spAutoFit/>
          </a:bodyPr>
          <a:lstStyle/>
          <a:p>
            <a:r>
              <a:rPr lang="en-US" sz="1000" dirty="0">
                <a:latin typeface="Franklin Gothic Book" panose="020B0503020102020204" pitchFamily="34" charset="0"/>
              </a:rPr>
              <a:t>Note that total county population size has not been accounted for in this indicator.</a:t>
            </a:r>
          </a:p>
        </p:txBody>
      </p:sp>
      <p:sp>
        <p:nvSpPr>
          <p:cNvPr id="9" name="Title 1">
            <a:extLst>
              <a:ext uri="{FF2B5EF4-FFF2-40B4-BE49-F238E27FC236}">
                <a16:creationId xmlns:a16="http://schemas.microsoft.com/office/drawing/2014/main" id="{57CAEC4C-2AD8-40D7-8EF6-4C07503BD85B}"/>
              </a:ext>
            </a:extLst>
          </p:cNvPr>
          <p:cNvSpPr txBox="1">
            <a:spLocks/>
          </p:cNvSpPr>
          <p:nvPr>
            <p:custDataLst>
              <p:tags r:id="rId5"/>
            </p:custDataLst>
          </p:nvPr>
        </p:nvSpPr>
        <p:spPr>
          <a:xfrm>
            <a:off x="-254408" y="811336"/>
            <a:ext cx="358140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000" spc="-200" dirty="0">
                <a:solidFill>
                  <a:schemeClr val="bg1"/>
                </a:solidFill>
                <a:latin typeface="Franklin Gothic Demi" panose="020B0703020102020204" pitchFamily="34" charset="0"/>
              </a:rPr>
              <a:t>Gender-Based Supports</a:t>
            </a:r>
            <a:endParaRPr lang="en-US" sz="2400" spc="-2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211473044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CA327D4-6867-4DA4-8249-4CEA05235026}"/>
              </a:ext>
            </a:extLst>
          </p:cNvPr>
          <p:cNvSpPr txBox="1"/>
          <p:nvPr>
            <p:custDataLst>
              <p:tags r:id="rId1"/>
            </p:custDataLst>
          </p:nvPr>
        </p:nvSpPr>
        <p:spPr>
          <a:xfrm>
            <a:off x="3124200" y="332601"/>
            <a:ext cx="8400675" cy="2616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100" dirty="0"/>
              <a:t>Source: American Community Survey. Selected economic characteristics. 2019, American Community Survey, 1-yr estimates.</a:t>
            </a:r>
          </a:p>
        </p:txBody>
      </p:sp>
      <p:sp>
        <p:nvSpPr>
          <p:cNvPr id="6" name="TextBox 5">
            <a:extLst>
              <a:ext uri="{FF2B5EF4-FFF2-40B4-BE49-F238E27FC236}">
                <a16:creationId xmlns:a16="http://schemas.microsoft.com/office/drawing/2014/main" id="{B79396B7-AA38-43E7-B10D-1E60C66FB6C6}"/>
              </a:ext>
            </a:extLst>
          </p:cNvPr>
          <p:cNvSpPr txBox="1"/>
          <p:nvPr>
            <p:custDataLst>
              <p:tags r:id="rId2"/>
            </p:custDataLst>
          </p:nvPr>
        </p:nvSpPr>
        <p:spPr>
          <a:xfrm>
            <a:off x="3167424" y="6309360"/>
            <a:ext cx="8948376" cy="457200"/>
          </a:xfrm>
          <a:prstGeom prst="rect">
            <a:avLst/>
          </a:prstGeom>
          <a:noFill/>
        </p:spPr>
        <p:txBody>
          <a:bodyPr wrap="square" rtlCol="0" anchor="ctr" anchorCtr="0">
            <a:noAutofit/>
          </a:bodyPr>
          <a:lstStyle/>
          <a:p>
            <a:pPr algn="just"/>
            <a:endParaRPr lang="en-US" sz="1000" dirty="0">
              <a:latin typeface="Franklin Gothic Book"/>
            </a:endParaRPr>
          </a:p>
        </p:txBody>
      </p:sp>
      <p:graphicFrame>
        <p:nvGraphicFramePr>
          <p:cNvPr id="9" name="Chart 8">
            <a:extLst>
              <a:ext uri="{FF2B5EF4-FFF2-40B4-BE49-F238E27FC236}">
                <a16:creationId xmlns:a16="http://schemas.microsoft.com/office/drawing/2014/main" id="{56CDD5B0-2315-4EF7-8784-74B8A8C2F193}"/>
              </a:ext>
            </a:extLst>
          </p:cNvPr>
          <p:cNvGraphicFramePr/>
          <p:nvPr>
            <p:custDataLst>
              <p:tags r:id="rId3"/>
            </p:custDataLst>
            <p:extLst>
              <p:ext uri="{D42A27DB-BD31-4B8C-83A1-F6EECF244321}">
                <p14:modId xmlns:p14="http://schemas.microsoft.com/office/powerpoint/2010/main" val="635341110"/>
              </p:ext>
            </p:extLst>
          </p:nvPr>
        </p:nvGraphicFramePr>
        <p:xfrm>
          <a:off x="3124200" y="594211"/>
          <a:ext cx="8948376" cy="6172349"/>
        </p:xfrm>
        <a:graphic>
          <a:graphicData uri="http://schemas.openxmlformats.org/drawingml/2006/chart">
            <c:chart xmlns:c="http://schemas.openxmlformats.org/drawingml/2006/chart" xmlns:r="http://schemas.openxmlformats.org/officeDocument/2006/relationships" r:id="rId8"/>
          </a:graphicData>
        </a:graphic>
      </p:graphicFrame>
      <p:sp>
        <p:nvSpPr>
          <p:cNvPr id="11" name="TextBox 10">
            <a:extLst>
              <a:ext uri="{FF2B5EF4-FFF2-40B4-BE49-F238E27FC236}">
                <a16:creationId xmlns:a16="http://schemas.microsoft.com/office/drawing/2014/main" id="{76CAD56D-4BA1-4CB7-824A-80234649B61F}"/>
              </a:ext>
            </a:extLst>
          </p:cNvPr>
          <p:cNvSpPr txBox="1"/>
          <p:nvPr>
            <p:custDataLst>
              <p:tags r:id="rId4"/>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10.4: Median income ($) by sex in NJ (by county)</a:t>
            </a:r>
          </a:p>
        </p:txBody>
      </p:sp>
      <p:sp>
        <p:nvSpPr>
          <p:cNvPr id="10" name="Title 1">
            <a:extLst>
              <a:ext uri="{FF2B5EF4-FFF2-40B4-BE49-F238E27FC236}">
                <a16:creationId xmlns:a16="http://schemas.microsoft.com/office/drawing/2014/main" id="{57CAEC4C-2AD8-40D7-8EF6-4C07503BD85B}"/>
              </a:ext>
            </a:extLst>
          </p:cNvPr>
          <p:cNvSpPr txBox="1">
            <a:spLocks/>
          </p:cNvSpPr>
          <p:nvPr>
            <p:custDataLst>
              <p:tags r:id="rId5"/>
            </p:custDataLst>
          </p:nvPr>
        </p:nvSpPr>
        <p:spPr>
          <a:xfrm>
            <a:off x="-254408" y="811336"/>
            <a:ext cx="358140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000" spc="-200" dirty="0">
                <a:solidFill>
                  <a:schemeClr val="bg1"/>
                </a:solidFill>
                <a:latin typeface="Franklin Gothic Demi" panose="020B0703020102020204" pitchFamily="34" charset="0"/>
              </a:rPr>
              <a:t>Gender-Based Supports</a:t>
            </a:r>
            <a:endParaRPr lang="en-US" sz="2400" spc="-2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400965225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31874F4-72C5-444A-A128-02C259D0204B}"/>
              </a:ext>
            </a:extLst>
          </p:cNvPr>
          <p:cNvSpPr txBox="1"/>
          <p:nvPr>
            <p:custDataLst>
              <p:tags r:id="rId1"/>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10.5: Median income ($) by sex, over time, in county</a:t>
            </a:r>
          </a:p>
        </p:txBody>
      </p:sp>
      <p:sp>
        <p:nvSpPr>
          <p:cNvPr id="5" name="TextBox 4">
            <a:extLst>
              <a:ext uri="{FF2B5EF4-FFF2-40B4-BE49-F238E27FC236}">
                <a16:creationId xmlns:a16="http://schemas.microsoft.com/office/drawing/2014/main" id="{E14B3017-3660-4ED4-8559-22D3D0F4738F}"/>
              </a:ext>
            </a:extLst>
          </p:cNvPr>
          <p:cNvSpPr txBox="1"/>
          <p:nvPr>
            <p:custDataLst>
              <p:tags r:id="rId2"/>
            </p:custDataLst>
          </p:nvPr>
        </p:nvSpPr>
        <p:spPr>
          <a:xfrm>
            <a:off x="3124200" y="33260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a:t>Source: 1-yr American Community Survey estimates for median earnings for full-time, year-round workers, 2015-19 </a:t>
            </a:r>
          </a:p>
        </p:txBody>
      </p:sp>
      <p:graphicFrame>
        <p:nvGraphicFramePr>
          <p:cNvPr id="8" name="Chart 7">
            <a:extLst>
              <a:ext uri="{FF2B5EF4-FFF2-40B4-BE49-F238E27FC236}">
                <a16:creationId xmlns:a16="http://schemas.microsoft.com/office/drawing/2014/main" id="{E6BB556B-F4FB-463C-8892-F1BF36735009}"/>
              </a:ext>
            </a:extLst>
          </p:cNvPr>
          <p:cNvGraphicFramePr/>
          <p:nvPr>
            <p:custDataLst>
              <p:tags r:id="rId3"/>
            </p:custDataLst>
            <p:extLst>
              <p:ext uri="{D42A27DB-BD31-4B8C-83A1-F6EECF244321}">
                <p14:modId xmlns:p14="http://schemas.microsoft.com/office/powerpoint/2010/main" val="3471305073"/>
              </p:ext>
            </p:extLst>
          </p:nvPr>
        </p:nvGraphicFramePr>
        <p:xfrm>
          <a:off x="3167425" y="819441"/>
          <a:ext cx="8986722" cy="5886159"/>
        </p:xfrm>
        <a:graphic>
          <a:graphicData uri="http://schemas.openxmlformats.org/drawingml/2006/chart">
            <c:chart xmlns:c="http://schemas.openxmlformats.org/drawingml/2006/chart" xmlns:r="http://schemas.openxmlformats.org/officeDocument/2006/relationships" r:id="rId7"/>
          </a:graphicData>
        </a:graphic>
      </p:graphicFrame>
      <p:sp>
        <p:nvSpPr>
          <p:cNvPr id="9" name="Title 1">
            <a:extLst>
              <a:ext uri="{FF2B5EF4-FFF2-40B4-BE49-F238E27FC236}">
                <a16:creationId xmlns:a16="http://schemas.microsoft.com/office/drawing/2014/main" id="{57CAEC4C-2AD8-40D7-8EF6-4C07503BD85B}"/>
              </a:ext>
            </a:extLst>
          </p:cNvPr>
          <p:cNvSpPr txBox="1">
            <a:spLocks/>
          </p:cNvSpPr>
          <p:nvPr>
            <p:custDataLst>
              <p:tags r:id="rId4"/>
            </p:custDataLst>
          </p:nvPr>
        </p:nvSpPr>
        <p:spPr>
          <a:xfrm>
            <a:off x="-254408" y="811336"/>
            <a:ext cx="358140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000" spc="-200" dirty="0">
                <a:solidFill>
                  <a:schemeClr val="bg1"/>
                </a:solidFill>
                <a:latin typeface="Franklin Gothic Demi" panose="020B0703020102020204" pitchFamily="34" charset="0"/>
              </a:rPr>
              <a:t>Gender-Based Supports</a:t>
            </a:r>
            <a:endParaRPr lang="en-US" sz="2400" spc="-2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260412750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57538756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CBA865F-FB5C-42A6-B459-D3BF0E7C9CCE}"/>
              </a:ext>
            </a:extLst>
          </p:cNvPr>
          <p:cNvSpPr txBox="1"/>
          <p:nvPr>
            <p:custDataLst>
              <p:tags r:id="rId1"/>
            </p:custDataLst>
          </p:nvPr>
        </p:nvSpPr>
        <p:spPr>
          <a:xfrm>
            <a:off x="3124200" y="0"/>
            <a:ext cx="9372600"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11.1: Substance offenses in schools (# reported incidents) in NJ (by county)</a:t>
            </a:r>
          </a:p>
        </p:txBody>
      </p:sp>
      <p:sp>
        <p:nvSpPr>
          <p:cNvPr id="5" name="TextBox 4">
            <a:extLst>
              <a:ext uri="{FF2B5EF4-FFF2-40B4-BE49-F238E27FC236}">
                <a16:creationId xmlns:a16="http://schemas.microsoft.com/office/drawing/2014/main" id="{CDBEDB54-7C21-4AD7-BF97-6D45B5AD2E2D}"/>
              </a:ext>
            </a:extLst>
          </p:cNvPr>
          <p:cNvSpPr txBox="1"/>
          <p:nvPr>
            <p:custDataLst>
              <p:tags r:id="rId2"/>
            </p:custDataLst>
          </p:nvPr>
        </p:nvSpPr>
        <p:spPr>
          <a:xfrm>
            <a:off x="3124200" y="33855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a:t>Source: New Jersey School Performance Reports, 2019-2020</a:t>
            </a:r>
          </a:p>
        </p:txBody>
      </p:sp>
      <p:graphicFrame>
        <p:nvGraphicFramePr>
          <p:cNvPr id="8" name="Chart 7">
            <a:extLst>
              <a:ext uri="{FF2B5EF4-FFF2-40B4-BE49-F238E27FC236}">
                <a16:creationId xmlns:a16="http://schemas.microsoft.com/office/drawing/2014/main" id="{D3582146-253E-4F22-A2F5-BCBFD2EBF1F6}"/>
              </a:ext>
            </a:extLst>
          </p:cNvPr>
          <p:cNvGraphicFramePr/>
          <p:nvPr>
            <p:custDataLst>
              <p:tags r:id="rId3"/>
            </p:custDataLst>
            <p:extLst>
              <p:ext uri="{D42A27DB-BD31-4B8C-83A1-F6EECF244321}">
                <p14:modId xmlns:p14="http://schemas.microsoft.com/office/powerpoint/2010/main" val="1114879365"/>
              </p:ext>
            </p:extLst>
          </p:nvPr>
        </p:nvGraphicFramePr>
        <p:xfrm>
          <a:off x="3319000" y="990114"/>
          <a:ext cx="8644399" cy="5486886"/>
        </p:xfrm>
        <a:graphic>
          <a:graphicData uri="http://schemas.openxmlformats.org/drawingml/2006/chart">
            <c:chart xmlns:c="http://schemas.openxmlformats.org/drawingml/2006/chart" xmlns:r="http://schemas.openxmlformats.org/officeDocument/2006/relationships" r:id="rId8"/>
          </a:graphicData>
        </a:graphic>
      </p:graphicFrame>
      <p:sp>
        <p:nvSpPr>
          <p:cNvPr id="6" name="TextBox 5"/>
          <p:cNvSpPr txBox="1"/>
          <p:nvPr>
            <p:custDataLst>
              <p:tags r:id="rId4"/>
            </p:custDataLst>
          </p:nvPr>
        </p:nvSpPr>
        <p:spPr>
          <a:xfrm>
            <a:off x="3319000" y="6477000"/>
            <a:ext cx="8534400" cy="246221"/>
          </a:xfrm>
          <a:prstGeom prst="rect">
            <a:avLst/>
          </a:prstGeom>
          <a:noFill/>
        </p:spPr>
        <p:txBody>
          <a:bodyPr wrap="square" rtlCol="0">
            <a:spAutoFit/>
          </a:bodyPr>
          <a:lstStyle/>
          <a:p>
            <a:r>
              <a:rPr lang="en-US" sz="1000" dirty="0">
                <a:latin typeface="Franklin Gothic Book" panose="020B0503020102020204" pitchFamily="34" charset="0"/>
              </a:rPr>
              <a:t>Note that total county population has not been accounted for in this indicator</a:t>
            </a:r>
          </a:p>
        </p:txBody>
      </p:sp>
      <p:sp>
        <p:nvSpPr>
          <p:cNvPr id="10" name="Title 1">
            <a:extLst>
              <a:ext uri="{FF2B5EF4-FFF2-40B4-BE49-F238E27FC236}">
                <a16:creationId xmlns:a16="http://schemas.microsoft.com/office/drawing/2014/main" id="{B4D2A5D3-F6E2-4716-9AEB-65F49181E92D}"/>
              </a:ext>
            </a:extLst>
          </p:cNvPr>
          <p:cNvSpPr txBox="1">
            <a:spLocks/>
          </p:cNvSpPr>
          <p:nvPr>
            <p:custDataLst>
              <p:tags r:id="rId5"/>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dirty="0">
                <a:solidFill>
                  <a:schemeClr val="bg1"/>
                </a:solidFill>
                <a:latin typeface="Franklin Gothic Demi" panose="020B0703020102020204" pitchFamily="34" charset="0"/>
              </a:rPr>
              <a:t>Substance Use Disorder</a:t>
            </a:r>
          </a:p>
          <a:p>
            <a:pPr>
              <a:lnSpc>
                <a:spcPct val="90000"/>
              </a:lnSpc>
            </a:pPr>
            <a:endParaRPr lang="en-US" sz="3200" spc="-2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173290418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AEC4C-2AD8-40D7-8EF6-4C07503BD85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dirty="0">
                <a:solidFill>
                  <a:schemeClr val="bg1"/>
                </a:solidFill>
                <a:latin typeface="Franklin Gothic Demi" panose="020B0703020102020204" pitchFamily="34" charset="0"/>
              </a:rPr>
              <a:t>Substance Use Disorder</a:t>
            </a:r>
          </a:p>
          <a:p>
            <a:pPr>
              <a:lnSpc>
                <a:spcPct val="90000"/>
              </a:lnSpc>
            </a:pPr>
            <a:endParaRPr lang="en-US" sz="3200" spc="-2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CF53E4AD-3E47-4240-B176-AD235410A6D3}"/>
              </a:ext>
            </a:extLst>
          </p:cNvPr>
          <p:cNvSpPr txBox="1"/>
          <p:nvPr>
            <p:custDataLst>
              <p:tags r:id="rId2"/>
            </p:custDataLst>
          </p:nvPr>
        </p:nvSpPr>
        <p:spPr>
          <a:xfrm>
            <a:off x="3124200" y="0"/>
            <a:ext cx="9017202" cy="707886"/>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11.2: Change (%) in suspected opioid overdose deaths in NJ (by county) between 2018 and 2019 </a:t>
            </a:r>
          </a:p>
        </p:txBody>
      </p:sp>
      <p:sp>
        <p:nvSpPr>
          <p:cNvPr id="5" name="TextBox 4">
            <a:extLst>
              <a:ext uri="{FF2B5EF4-FFF2-40B4-BE49-F238E27FC236}">
                <a16:creationId xmlns:a16="http://schemas.microsoft.com/office/drawing/2014/main" id="{C20C6F73-5238-4D06-BC93-CECFA8F0CBFC}"/>
              </a:ext>
            </a:extLst>
          </p:cNvPr>
          <p:cNvSpPr txBox="1"/>
          <p:nvPr>
            <p:custDataLst>
              <p:tags r:id="rId3"/>
            </p:custDataLst>
          </p:nvPr>
        </p:nvSpPr>
        <p:spPr>
          <a:xfrm>
            <a:off x="3124200" y="63740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a:t>Source: NJ Cares - Office of the Attorney General</a:t>
            </a:r>
          </a:p>
        </p:txBody>
      </p:sp>
      <p:sp>
        <p:nvSpPr>
          <p:cNvPr id="6" name="TextBox 5">
            <a:extLst>
              <a:ext uri="{FF2B5EF4-FFF2-40B4-BE49-F238E27FC236}">
                <a16:creationId xmlns:a16="http://schemas.microsoft.com/office/drawing/2014/main" id="{08998BB9-5F64-4A41-A09B-4A8FDE9F142D}"/>
              </a:ext>
            </a:extLst>
          </p:cNvPr>
          <p:cNvSpPr txBox="1"/>
          <p:nvPr>
            <p:custDataLst>
              <p:tags r:id="rId4"/>
            </p:custDataLst>
          </p:nvPr>
        </p:nvSpPr>
        <p:spPr>
          <a:xfrm>
            <a:off x="8534400" y="3337580"/>
            <a:ext cx="3581400" cy="52322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dirty="0"/>
              <a:t>11.3: Number of (#) suspected opioid deaths over time, in county</a:t>
            </a:r>
          </a:p>
        </p:txBody>
      </p:sp>
      <p:sp>
        <p:nvSpPr>
          <p:cNvPr id="7" name="Rectangle 6">
            <a:extLst>
              <a:ext uri="{FF2B5EF4-FFF2-40B4-BE49-F238E27FC236}">
                <a16:creationId xmlns:a16="http://schemas.microsoft.com/office/drawing/2014/main" id="{01CCA3F2-6399-4A1F-A98C-957BA85D803B}"/>
              </a:ext>
            </a:extLst>
          </p:cNvPr>
          <p:cNvSpPr/>
          <p:nvPr>
            <p:custDataLst>
              <p:tags r:id="rId5"/>
            </p:custDataLst>
          </p:nvPr>
        </p:nvSpPr>
        <p:spPr>
          <a:xfrm>
            <a:off x="8534400" y="3813115"/>
            <a:ext cx="3581400" cy="230832"/>
          </a:xfrm>
          <a:prstGeom prst="rect">
            <a:avLst/>
          </a:prstGeom>
        </p:spPr>
        <p:txBody>
          <a:bodyPr wrap="square">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dirty="0"/>
              <a:t>Source: NJ Cares - Office of the </a:t>
            </a:r>
            <a:r>
              <a:rPr lang="en-US" sz="900"/>
              <a:t>Attorney General, 2015-2019</a:t>
            </a:r>
            <a:endParaRPr lang="en-US" sz="900" dirty="0"/>
          </a:p>
        </p:txBody>
      </p:sp>
      <p:graphicFrame>
        <p:nvGraphicFramePr>
          <p:cNvPr id="10" name="Chart 9">
            <a:extLst>
              <a:ext uri="{FF2B5EF4-FFF2-40B4-BE49-F238E27FC236}">
                <a16:creationId xmlns:a16="http://schemas.microsoft.com/office/drawing/2014/main" id="{B2A2F454-9897-4DF4-90C1-75065B03B360}"/>
              </a:ext>
            </a:extLst>
          </p:cNvPr>
          <p:cNvGraphicFramePr/>
          <p:nvPr>
            <p:custDataLst>
              <p:tags r:id="rId6"/>
            </p:custDataLst>
            <p:extLst>
              <p:ext uri="{D42A27DB-BD31-4B8C-83A1-F6EECF244321}">
                <p14:modId xmlns:p14="http://schemas.microsoft.com/office/powerpoint/2010/main" val="2880503954"/>
              </p:ext>
            </p:extLst>
          </p:nvPr>
        </p:nvGraphicFramePr>
        <p:xfrm>
          <a:off x="8534400" y="4043947"/>
          <a:ext cx="3281680" cy="2328333"/>
        </p:xfrm>
        <a:graphic>
          <a:graphicData uri="http://schemas.openxmlformats.org/drawingml/2006/chart">
            <c:chart xmlns:c="http://schemas.openxmlformats.org/drawingml/2006/chart" xmlns:r="http://schemas.openxmlformats.org/officeDocument/2006/relationships" r:id="rId11"/>
          </a:graphicData>
        </a:graphic>
      </p:graphicFrame>
      <p:graphicFrame>
        <p:nvGraphicFramePr>
          <p:cNvPr id="16" name="Chart 15">
            <a:extLst>
              <a:ext uri="{FF2B5EF4-FFF2-40B4-BE49-F238E27FC236}">
                <a16:creationId xmlns:a16="http://schemas.microsoft.com/office/drawing/2014/main" id="{91286CBF-9323-481C-A733-5173DADB8631}"/>
              </a:ext>
            </a:extLst>
          </p:cNvPr>
          <p:cNvGraphicFramePr/>
          <p:nvPr>
            <p:custDataLst>
              <p:tags r:id="rId7"/>
            </p:custDataLst>
            <p:extLst>
              <p:ext uri="{D42A27DB-BD31-4B8C-83A1-F6EECF244321}">
                <p14:modId xmlns:p14="http://schemas.microsoft.com/office/powerpoint/2010/main" val="3810000436"/>
              </p:ext>
            </p:extLst>
          </p:nvPr>
        </p:nvGraphicFramePr>
        <p:xfrm>
          <a:off x="3164074" y="914400"/>
          <a:ext cx="5446526" cy="5481059"/>
        </p:xfrm>
        <a:graphic>
          <a:graphicData uri="http://schemas.openxmlformats.org/drawingml/2006/chart">
            <c:chart xmlns:c="http://schemas.openxmlformats.org/drawingml/2006/chart" xmlns:r="http://schemas.openxmlformats.org/officeDocument/2006/relationships" r:id="rId12"/>
          </a:graphicData>
        </a:graphic>
      </p:graphicFrame>
      <p:sp>
        <p:nvSpPr>
          <p:cNvPr id="8" name="TextBox 7"/>
          <p:cNvSpPr txBox="1"/>
          <p:nvPr>
            <p:custDataLst>
              <p:tags r:id="rId8"/>
            </p:custDataLst>
          </p:nvPr>
        </p:nvSpPr>
        <p:spPr>
          <a:xfrm>
            <a:off x="8536709" y="6355372"/>
            <a:ext cx="3617726" cy="400110"/>
          </a:xfrm>
          <a:prstGeom prst="rect">
            <a:avLst/>
          </a:prstGeom>
          <a:noFill/>
        </p:spPr>
        <p:txBody>
          <a:bodyPr wrap="square" rtlCol="0">
            <a:spAutoFit/>
          </a:bodyPr>
          <a:lstStyle/>
          <a:p>
            <a:r>
              <a:rPr lang="en-US" sz="1000" dirty="0">
                <a:latin typeface="Franklin Gothic Book" panose="020B0503020102020204" pitchFamily="34" charset="0"/>
              </a:rPr>
              <a:t>Note that total county population size has not been accounted for in this indicator</a:t>
            </a:r>
          </a:p>
        </p:txBody>
      </p:sp>
    </p:spTree>
    <p:extLst>
      <p:ext uri="{BB962C8B-B14F-4D97-AF65-F5344CB8AC3E}">
        <p14:creationId xmlns:p14="http://schemas.microsoft.com/office/powerpoint/2010/main" val="265928842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AEC4C-2AD8-40D7-8EF6-4C07503BD85B}"/>
              </a:ext>
            </a:extLst>
          </p:cNvPr>
          <p:cNvSpPr txBox="1">
            <a:spLocks/>
          </p:cNvSpPr>
          <p:nvPr>
            <p:custDataLst>
              <p:tags r:id="rId1"/>
            </p:custDataLst>
          </p:nvPr>
        </p:nvSpPr>
        <p:spPr>
          <a:xfrm>
            <a:off x="45743" y="607367"/>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dirty="0">
                <a:solidFill>
                  <a:schemeClr val="bg1"/>
                </a:solidFill>
                <a:latin typeface="Franklin Gothic Demi" panose="020B0703020102020204" pitchFamily="34" charset="0"/>
              </a:rPr>
              <a:t>Substance Use Disorder</a:t>
            </a:r>
          </a:p>
          <a:p>
            <a:pPr>
              <a:lnSpc>
                <a:spcPct val="90000"/>
              </a:lnSpc>
            </a:pPr>
            <a:endParaRPr lang="en-US" sz="3200"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456EB777-6223-416D-ABBD-CE25284BE9FA}"/>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11.4: Types of substances (%) identified at treatment center admissions, in county</a:t>
            </a:r>
          </a:p>
        </p:txBody>
      </p:sp>
      <p:sp>
        <p:nvSpPr>
          <p:cNvPr id="4" name="TextBox 3">
            <a:extLst>
              <a:ext uri="{FF2B5EF4-FFF2-40B4-BE49-F238E27FC236}">
                <a16:creationId xmlns:a16="http://schemas.microsoft.com/office/drawing/2014/main" id="{D125BE4E-0061-46F5-A0CA-98249B3D89BD}"/>
              </a:ext>
            </a:extLst>
          </p:cNvPr>
          <p:cNvSpPr txBox="1"/>
          <p:nvPr>
            <p:custDataLst>
              <p:tags r:id="rId3"/>
            </p:custDataLst>
          </p:nvPr>
        </p:nvSpPr>
        <p:spPr>
          <a:xfrm>
            <a:off x="3124200" y="302568"/>
            <a:ext cx="8400675"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a:t>Department of Health Division of Mental Health and Addiction Services Office of Planning, Research, Evaluation and Prevention, 2020 Report. </a:t>
            </a:r>
          </a:p>
        </p:txBody>
      </p:sp>
      <p:graphicFrame>
        <p:nvGraphicFramePr>
          <p:cNvPr id="7" name="Chart 6">
            <a:extLst>
              <a:ext uri="{FF2B5EF4-FFF2-40B4-BE49-F238E27FC236}">
                <a16:creationId xmlns:a16="http://schemas.microsoft.com/office/drawing/2014/main" id="{C3235813-9A9C-4983-814A-BFB09D9C6738}"/>
              </a:ext>
            </a:extLst>
          </p:cNvPr>
          <p:cNvGraphicFramePr/>
          <p:nvPr>
            <p:custDataLst>
              <p:tags r:id="rId4"/>
            </p:custDataLst>
            <p:extLst>
              <p:ext uri="{D42A27DB-BD31-4B8C-83A1-F6EECF244321}">
                <p14:modId xmlns:p14="http://schemas.microsoft.com/office/powerpoint/2010/main" val="4047775724"/>
              </p:ext>
            </p:extLst>
          </p:nvPr>
        </p:nvGraphicFramePr>
        <p:xfrm>
          <a:off x="3459526" y="826177"/>
          <a:ext cx="8128000" cy="5418667"/>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127415097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87908931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2841354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AEC4C-2AD8-40D7-8EF6-4C07503BD85B}"/>
              </a:ext>
            </a:extLst>
          </p:cNvPr>
          <p:cNvSpPr txBox="1">
            <a:spLocks/>
          </p:cNvSpPr>
          <p:nvPr>
            <p:custDataLst>
              <p:tags r:id="rId1"/>
            </p:custDataLst>
          </p:nvPr>
        </p:nvSpPr>
        <p:spPr>
          <a:xfrm>
            <a:off x="-16329" y="872013"/>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dirty="0">
                <a:solidFill>
                  <a:schemeClr val="bg1"/>
                </a:solidFill>
                <a:latin typeface="Franklin Gothic Demi" panose="020B0703020102020204" pitchFamily="34" charset="0"/>
              </a:rPr>
              <a:t>Behavioral/ Mental Health (Adults)</a:t>
            </a:r>
          </a:p>
          <a:p>
            <a:pPr>
              <a:lnSpc>
                <a:spcPct val="90000"/>
              </a:lnSpc>
            </a:pPr>
            <a:endParaRPr lang="en-US" sz="3200"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08B274AE-EC7C-498C-B91A-10632DE8EECA}"/>
              </a:ext>
            </a:extLst>
          </p:cNvPr>
          <p:cNvSpPr txBox="1"/>
          <p:nvPr>
            <p:custDataLst>
              <p:tags r:id="rId2"/>
            </p:custDataLst>
          </p:nvPr>
        </p:nvSpPr>
        <p:spPr>
          <a:xfrm>
            <a:off x="10886" y="4724400"/>
            <a:ext cx="3124200" cy="424732"/>
          </a:xfrm>
          <a:prstGeom prst="rect">
            <a:avLst/>
          </a:prstGeom>
          <a:noFill/>
        </p:spPr>
        <p:txBody>
          <a:bodyPr wrap="square" rtlCol="0">
            <a:spAutoFit/>
          </a:bodyPr>
          <a:lstStyle/>
          <a:p>
            <a:pPr algn="ctr">
              <a:lnSpc>
                <a:spcPct val="90000"/>
              </a:lnSpc>
            </a:pPr>
            <a:r>
              <a:rPr lang="en-US" sz="2400" spc="-100" dirty="0">
                <a:solidFill>
                  <a:schemeClr val="bg1"/>
                </a:solidFill>
                <a:latin typeface="Franklin Gothic Demi" panose="020B0703020102020204" pitchFamily="34" charset="0"/>
              </a:rPr>
              <a:t>Programs</a:t>
            </a:r>
          </a:p>
        </p:txBody>
      </p:sp>
      <p:sp>
        <p:nvSpPr>
          <p:cNvPr id="4" name="TextBox 3">
            <a:extLst>
              <a:ext uri="{FF2B5EF4-FFF2-40B4-BE49-F238E27FC236}">
                <a16:creationId xmlns:a16="http://schemas.microsoft.com/office/drawing/2014/main" id="{301B4BDD-62CE-472D-AF18-5D0697B26C3B}"/>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12.1: Types of mental health programs (#), in county</a:t>
            </a:r>
          </a:p>
        </p:txBody>
      </p:sp>
      <p:sp>
        <p:nvSpPr>
          <p:cNvPr id="5" name="TextBox 4">
            <a:extLst>
              <a:ext uri="{FF2B5EF4-FFF2-40B4-BE49-F238E27FC236}">
                <a16:creationId xmlns:a16="http://schemas.microsoft.com/office/drawing/2014/main" id="{8107882D-EAD0-4FAF-BA00-8A9B5A88F6C4}"/>
              </a:ext>
            </a:extLst>
          </p:cNvPr>
          <p:cNvSpPr txBox="1"/>
          <p:nvPr>
            <p:custDataLst>
              <p:tags r:id="rId4"/>
            </p:custDataLst>
          </p:nvPr>
        </p:nvSpPr>
        <p:spPr>
          <a:xfrm>
            <a:off x="3135086" y="302687"/>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a:t>Source: NJ Department of Human Services, Directory of Mental Health Services, 2021</a:t>
            </a:r>
          </a:p>
        </p:txBody>
      </p:sp>
      <p:graphicFrame>
        <p:nvGraphicFramePr>
          <p:cNvPr id="8" name="Chart 7">
            <a:extLst>
              <a:ext uri="{FF2B5EF4-FFF2-40B4-BE49-F238E27FC236}">
                <a16:creationId xmlns:a16="http://schemas.microsoft.com/office/drawing/2014/main" id="{9AC6D7FC-6D51-4DF1-A9B1-61A09A31390E}"/>
              </a:ext>
            </a:extLst>
          </p:cNvPr>
          <p:cNvGraphicFramePr/>
          <p:nvPr>
            <p:custDataLst>
              <p:tags r:id="rId5"/>
            </p:custDataLst>
            <p:extLst>
              <p:ext uri="{D42A27DB-BD31-4B8C-83A1-F6EECF244321}">
                <p14:modId xmlns:p14="http://schemas.microsoft.com/office/powerpoint/2010/main" val="1375181862"/>
              </p:ext>
            </p:extLst>
          </p:nvPr>
        </p:nvGraphicFramePr>
        <p:xfrm>
          <a:off x="3246120" y="823780"/>
          <a:ext cx="8128000" cy="5418667"/>
        </p:xfrm>
        <a:graphic>
          <a:graphicData uri="http://schemas.openxmlformats.org/drawingml/2006/chart">
            <c:chart xmlns:c="http://schemas.openxmlformats.org/drawingml/2006/chart" xmlns:r="http://schemas.openxmlformats.org/officeDocument/2006/relationships" r:id="rId9"/>
          </a:graphicData>
        </a:graphic>
      </p:graphicFrame>
      <p:sp>
        <p:nvSpPr>
          <p:cNvPr id="7" name="TextBox 6">
            <a:extLst>
              <a:ext uri="{FF2B5EF4-FFF2-40B4-BE49-F238E27FC236}">
                <a16:creationId xmlns:a16="http://schemas.microsoft.com/office/drawing/2014/main" id="{E525FC82-D742-49BA-B5F3-55C81FAB3D0D}"/>
              </a:ext>
            </a:extLst>
          </p:cNvPr>
          <p:cNvSpPr txBox="1"/>
          <p:nvPr>
            <p:custDataLst>
              <p:tags r:id="rId6"/>
            </p:custDataLst>
          </p:nvPr>
        </p:nvSpPr>
        <p:spPr>
          <a:xfrm>
            <a:off x="3124200" y="6324600"/>
            <a:ext cx="9017202" cy="457200"/>
          </a:xfrm>
          <a:prstGeom prst="rect">
            <a:avLst/>
          </a:prstGeom>
          <a:noFill/>
        </p:spPr>
        <p:txBody>
          <a:bodyPr wrap="square" rtlCol="0" anchor="ctr" anchorCtr="0">
            <a:noAutofit/>
          </a:bodyPr>
          <a:lstStyle/>
          <a:p>
            <a:pPr algn="just"/>
            <a:r>
              <a:rPr lang="en-US" sz="1000" dirty="0">
                <a:latin typeface="Franklin Gothic Medium" panose="020B0603020102020204" pitchFamily="34" charset="0"/>
              </a:rPr>
              <a:t>Note: These services are DMHAS Contracted Providers Only. </a:t>
            </a:r>
          </a:p>
        </p:txBody>
      </p:sp>
    </p:spTree>
    <p:extLst>
      <p:ext uri="{BB962C8B-B14F-4D97-AF65-F5344CB8AC3E}">
        <p14:creationId xmlns:p14="http://schemas.microsoft.com/office/powerpoint/2010/main" val="328953073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8B274AE-EC7C-498C-B91A-10632DE8EECA}"/>
              </a:ext>
            </a:extLst>
          </p:cNvPr>
          <p:cNvSpPr txBox="1"/>
          <p:nvPr>
            <p:custDataLst>
              <p:tags r:id="rId1"/>
            </p:custDataLst>
          </p:nvPr>
        </p:nvSpPr>
        <p:spPr>
          <a:xfrm>
            <a:off x="-39357" y="4838677"/>
            <a:ext cx="3124200" cy="424732"/>
          </a:xfrm>
          <a:prstGeom prst="rect">
            <a:avLst/>
          </a:prstGeom>
          <a:noFill/>
        </p:spPr>
        <p:txBody>
          <a:bodyPr wrap="square" rtlCol="0">
            <a:spAutoFit/>
          </a:bodyPr>
          <a:lstStyle/>
          <a:p>
            <a:pPr algn="ctr">
              <a:lnSpc>
                <a:spcPct val="90000"/>
              </a:lnSpc>
            </a:pPr>
            <a:r>
              <a:rPr lang="en-US" sz="2400" spc="-100" dirty="0">
                <a:solidFill>
                  <a:schemeClr val="bg1"/>
                </a:solidFill>
                <a:latin typeface="Franklin Gothic Demi" panose="020B0703020102020204" pitchFamily="34" charset="0"/>
              </a:rPr>
              <a:t>Mental Health Distress</a:t>
            </a:r>
          </a:p>
        </p:txBody>
      </p:sp>
      <p:sp>
        <p:nvSpPr>
          <p:cNvPr id="4" name="TextBox 3">
            <a:extLst>
              <a:ext uri="{FF2B5EF4-FFF2-40B4-BE49-F238E27FC236}">
                <a16:creationId xmlns:a16="http://schemas.microsoft.com/office/drawing/2014/main" id="{0FDA4A31-9CCE-4B46-9C73-6F325F883FBC}"/>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12.2: Frequency (%) of mental health distress in NJ (by county) – age adjusted</a:t>
            </a:r>
          </a:p>
        </p:txBody>
      </p:sp>
      <p:sp>
        <p:nvSpPr>
          <p:cNvPr id="5" name="TextBox 4">
            <a:extLst>
              <a:ext uri="{FF2B5EF4-FFF2-40B4-BE49-F238E27FC236}">
                <a16:creationId xmlns:a16="http://schemas.microsoft.com/office/drawing/2014/main" id="{7BCBB176-3C1D-4DE3-8B27-D56EDC52FA22}"/>
              </a:ext>
            </a:extLst>
          </p:cNvPr>
          <p:cNvSpPr txBox="1"/>
          <p:nvPr>
            <p:custDataLst>
              <p:tags r:id="rId3"/>
            </p:custDataLst>
          </p:nvPr>
        </p:nvSpPr>
        <p:spPr>
          <a:xfrm>
            <a:off x="3124200" y="33855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a:t>Source: NJ State Health Assessment Data. Query Building Tool, 2018</a:t>
            </a:r>
          </a:p>
        </p:txBody>
      </p:sp>
      <p:graphicFrame>
        <p:nvGraphicFramePr>
          <p:cNvPr id="8" name="Chart 7">
            <a:extLst>
              <a:ext uri="{FF2B5EF4-FFF2-40B4-BE49-F238E27FC236}">
                <a16:creationId xmlns:a16="http://schemas.microsoft.com/office/drawing/2014/main" id="{44951912-7FA3-42A2-A1F3-4F9159A521FF}"/>
              </a:ext>
            </a:extLst>
          </p:cNvPr>
          <p:cNvGraphicFramePr/>
          <p:nvPr>
            <p:custDataLst>
              <p:tags r:id="rId4"/>
            </p:custDataLst>
            <p:extLst>
              <p:ext uri="{D42A27DB-BD31-4B8C-83A1-F6EECF244321}">
                <p14:modId xmlns:p14="http://schemas.microsoft.com/office/powerpoint/2010/main" val="2467681544"/>
              </p:ext>
            </p:extLst>
          </p:nvPr>
        </p:nvGraphicFramePr>
        <p:xfrm>
          <a:off x="3252819" y="738664"/>
          <a:ext cx="4671981" cy="6119336"/>
        </p:xfrm>
        <a:graphic>
          <a:graphicData uri="http://schemas.openxmlformats.org/drawingml/2006/chart">
            <c:chart xmlns:c="http://schemas.openxmlformats.org/drawingml/2006/chart" xmlns:r="http://schemas.openxmlformats.org/officeDocument/2006/relationships" r:id="rId11"/>
          </a:graphicData>
        </a:graphic>
      </p:graphicFrame>
      <p:sp>
        <p:nvSpPr>
          <p:cNvPr id="9" name="TextBox 8">
            <a:extLst>
              <a:ext uri="{FF2B5EF4-FFF2-40B4-BE49-F238E27FC236}">
                <a16:creationId xmlns:a16="http://schemas.microsoft.com/office/drawing/2014/main" id="{5BD6E97D-1E6F-4D71-B062-9EAFDF33D04F}"/>
              </a:ext>
            </a:extLst>
          </p:cNvPr>
          <p:cNvSpPr txBox="1"/>
          <p:nvPr>
            <p:custDataLst>
              <p:tags r:id="rId5"/>
            </p:custDataLst>
          </p:nvPr>
        </p:nvSpPr>
        <p:spPr>
          <a:xfrm>
            <a:off x="8534400" y="3429000"/>
            <a:ext cx="3581400" cy="52322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dirty="0"/>
              <a:t>12.3: Frequency (%) of mental health distress over time - age adjusted, in county</a:t>
            </a:r>
          </a:p>
        </p:txBody>
      </p:sp>
      <p:sp>
        <p:nvSpPr>
          <p:cNvPr id="10" name="Rectangle 9">
            <a:extLst>
              <a:ext uri="{FF2B5EF4-FFF2-40B4-BE49-F238E27FC236}">
                <a16:creationId xmlns:a16="http://schemas.microsoft.com/office/drawing/2014/main" id="{0468E016-2933-428E-BE81-58C2628BADF9}"/>
              </a:ext>
            </a:extLst>
          </p:cNvPr>
          <p:cNvSpPr/>
          <p:nvPr>
            <p:custDataLst>
              <p:tags r:id="rId6"/>
            </p:custDataLst>
          </p:nvPr>
        </p:nvSpPr>
        <p:spPr>
          <a:xfrm>
            <a:off x="8534400" y="3886200"/>
            <a:ext cx="3581400" cy="369332"/>
          </a:xfrm>
          <a:prstGeom prst="rect">
            <a:avLst/>
          </a:prstGeom>
        </p:spPr>
        <p:txBody>
          <a:bodyPr wrap="square">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dirty="0"/>
              <a:t>Source: NJ State Health Assessment Data. Query Building Tool, 2014-2018</a:t>
            </a:r>
          </a:p>
        </p:txBody>
      </p:sp>
      <p:graphicFrame>
        <p:nvGraphicFramePr>
          <p:cNvPr id="13" name="Chart 12">
            <a:extLst>
              <a:ext uri="{FF2B5EF4-FFF2-40B4-BE49-F238E27FC236}">
                <a16:creationId xmlns:a16="http://schemas.microsoft.com/office/drawing/2014/main" id="{06F582B7-453A-42F3-86AE-899A7E7B62C6}"/>
              </a:ext>
            </a:extLst>
          </p:cNvPr>
          <p:cNvGraphicFramePr/>
          <p:nvPr>
            <p:custDataLst>
              <p:tags r:id="rId7"/>
            </p:custDataLst>
            <p:extLst>
              <p:ext uri="{D42A27DB-BD31-4B8C-83A1-F6EECF244321}">
                <p14:modId xmlns:p14="http://schemas.microsoft.com/office/powerpoint/2010/main" val="3039794944"/>
              </p:ext>
            </p:extLst>
          </p:nvPr>
        </p:nvGraphicFramePr>
        <p:xfrm>
          <a:off x="8407400" y="4315877"/>
          <a:ext cx="3581400" cy="2328333"/>
        </p:xfrm>
        <a:graphic>
          <a:graphicData uri="http://schemas.openxmlformats.org/drawingml/2006/chart">
            <c:chart xmlns:c="http://schemas.openxmlformats.org/drawingml/2006/chart" xmlns:r="http://schemas.openxmlformats.org/officeDocument/2006/relationships" r:id="rId12"/>
          </a:graphicData>
        </a:graphic>
      </p:graphicFrame>
      <p:sp>
        <p:nvSpPr>
          <p:cNvPr id="11" name="Title 1">
            <a:extLst>
              <a:ext uri="{FF2B5EF4-FFF2-40B4-BE49-F238E27FC236}">
                <a16:creationId xmlns:a16="http://schemas.microsoft.com/office/drawing/2014/main" id="{57CAEC4C-2AD8-40D7-8EF6-4C07503BD85B}"/>
              </a:ext>
            </a:extLst>
          </p:cNvPr>
          <p:cNvSpPr txBox="1">
            <a:spLocks/>
          </p:cNvSpPr>
          <p:nvPr>
            <p:custDataLst>
              <p:tags r:id="rId8"/>
            </p:custDataLst>
          </p:nvPr>
        </p:nvSpPr>
        <p:spPr>
          <a:xfrm>
            <a:off x="-16329" y="872013"/>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dirty="0">
                <a:solidFill>
                  <a:schemeClr val="bg1"/>
                </a:solidFill>
                <a:latin typeface="Franklin Gothic Demi" panose="020B0703020102020204" pitchFamily="34" charset="0"/>
              </a:rPr>
              <a:t>Behavioral/ Mental Health (Adults)</a:t>
            </a:r>
          </a:p>
          <a:p>
            <a:pPr>
              <a:lnSpc>
                <a:spcPct val="90000"/>
              </a:lnSpc>
            </a:pPr>
            <a:endParaRPr lang="en-US" sz="3200" spc="-2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318857603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8B274AE-EC7C-498C-B91A-10632DE8EECA}"/>
              </a:ext>
            </a:extLst>
          </p:cNvPr>
          <p:cNvSpPr txBox="1"/>
          <p:nvPr>
            <p:custDataLst>
              <p:tags r:id="rId1"/>
            </p:custDataLst>
          </p:nvPr>
        </p:nvSpPr>
        <p:spPr>
          <a:xfrm>
            <a:off x="0" y="4343400"/>
            <a:ext cx="3124200" cy="424732"/>
          </a:xfrm>
          <a:prstGeom prst="rect">
            <a:avLst/>
          </a:prstGeom>
          <a:noFill/>
        </p:spPr>
        <p:txBody>
          <a:bodyPr wrap="square" rtlCol="0">
            <a:spAutoFit/>
          </a:bodyPr>
          <a:lstStyle/>
          <a:p>
            <a:pPr algn="ctr">
              <a:lnSpc>
                <a:spcPct val="90000"/>
              </a:lnSpc>
            </a:pPr>
            <a:r>
              <a:rPr lang="en-US" sz="2400" spc="-100" dirty="0">
                <a:solidFill>
                  <a:schemeClr val="bg1"/>
                </a:solidFill>
                <a:latin typeface="Franklin Gothic Demi" panose="020B0703020102020204" pitchFamily="34" charset="0"/>
              </a:rPr>
              <a:t>Mental Health Distress</a:t>
            </a:r>
          </a:p>
        </p:txBody>
      </p:sp>
      <p:sp>
        <p:nvSpPr>
          <p:cNvPr id="4" name="TextBox 3">
            <a:extLst>
              <a:ext uri="{FF2B5EF4-FFF2-40B4-BE49-F238E27FC236}">
                <a16:creationId xmlns:a16="http://schemas.microsoft.com/office/drawing/2014/main" id="{E7C58009-F8F3-4AA5-A921-279FFE92CC64}"/>
              </a:ext>
            </a:extLst>
          </p:cNvPr>
          <p:cNvSpPr txBox="1"/>
          <p:nvPr>
            <p:custDataLst>
              <p:tags r:id="rId2"/>
            </p:custDataLst>
          </p:nvPr>
        </p:nvSpPr>
        <p:spPr>
          <a:xfrm>
            <a:off x="3124200" y="146695"/>
            <a:ext cx="9017202" cy="707886"/>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12.4: Frequency (%) of mental health distress by race/ethnicity  - age adjusted, in county </a:t>
            </a:r>
          </a:p>
        </p:txBody>
      </p:sp>
      <p:sp>
        <p:nvSpPr>
          <p:cNvPr id="5" name="TextBox 4">
            <a:extLst>
              <a:ext uri="{FF2B5EF4-FFF2-40B4-BE49-F238E27FC236}">
                <a16:creationId xmlns:a16="http://schemas.microsoft.com/office/drawing/2014/main" id="{2781DD26-43EB-422F-80F7-3027A2B3D66D}"/>
              </a:ext>
            </a:extLst>
          </p:cNvPr>
          <p:cNvSpPr txBox="1"/>
          <p:nvPr>
            <p:custDataLst>
              <p:tags r:id="rId3"/>
            </p:custDataLst>
          </p:nvPr>
        </p:nvSpPr>
        <p:spPr>
          <a:xfrm>
            <a:off x="3124199" y="733015"/>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a:t>Source: NJ State Health Assessment Data. Query Building Tool, 2018</a:t>
            </a:r>
          </a:p>
        </p:txBody>
      </p:sp>
      <p:sp>
        <p:nvSpPr>
          <p:cNvPr id="6" name="TextBox 5">
            <a:extLst>
              <a:ext uri="{FF2B5EF4-FFF2-40B4-BE49-F238E27FC236}">
                <a16:creationId xmlns:a16="http://schemas.microsoft.com/office/drawing/2014/main" id="{390DE39C-EC98-4916-BA0E-2953EA2F8DD7}"/>
              </a:ext>
            </a:extLst>
          </p:cNvPr>
          <p:cNvSpPr txBox="1"/>
          <p:nvPr>
            <p:custDataLst>
              <p:tags r:id="rId4"/>
            </p:custDataLst>
          </p:nvPr>
        </p:nvSpPr>
        <p:spPr>
          <a:xfrm>
            <a:off x="3124200" y="354330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12.5: Frequency (%) of mental health distress by sex – age adjusted, in county</a:t>
            </a:r>
          </a:p>
        </p:txBody>
      </p:sp>
      <p:sp>
        <p:nvSpPr>
          <p:cNvPr id="8" name="TextBox 7">
            <a:extLst>
              <a:ext uri="{FF2B5EF4-FFF2-40B4-BE49-F238E27FC236}">
                <a16:creationId xmlns:a16="http://schemas.microsoft.com/office/drawing/2014/main" id="{BA139A88-3BC0-4802-9727-94A9BC8F993C}"/>
              </a:ext>
            </a:extLst>
          </p:cNvPr>
          <p:cNvSpPr txBox="1"/>
          <p:nvPr>
            <p:custDataLst>
              <p:tags r:id="rId5"/>
            </p:custDataLst>
          </p:nvPr>
        </p:nvSpPr>
        <p:spPr>
          <a:xfrm>
            <a:off x="3194183" y="6377205"/>
            <a:ext cx="9057914" cy="457200"/>
          </a:xfrm>
          <a:prstGeom prst="rect">
            <a:avLst/>
          </a:prstGeom>
          <a:noFill/>
        </p:spPr>
        <p:txBody>
          <a:bodyPr wrap="square" rtlCol="0" anchor="ctr" anchorCtr="0">
            <a:noAutofit/>
          </a:bodyPr>
          <a:lstStyle/>
          <a:p>
            <a:pPr algn="just"/>
            <a:r>
              <a:rPr lang="en-US" sz="1000" dirty="0">
                <a:solidFill>
                  <a:srgbClr val="000000"/>
                </a:solidFill>
                <a:latin typeface="Franklin Gothic Book" panose="020B0503020102020204" pitchFamily="34" charset="0"/>
              </a:rPr>
              <a:t>Explanation. Mental health distress = % of respondents who indicated that 14 or more of the past 30 days were “not good”.</a:t>
            </a:r>
          </a:p>
        </p:txBody>
      </p:sp>
      <p:graphicFrame>
        <p:nvGraphicFramePr>
          <p:cNvPr id="11" name="Chart 10">
            <a:extLst>
              <a:ext uri="{FF2B5EF4-FFF2-40B4-BE49-F238E27FC236}">
                <a16:creationId xmlns:a16="http://schemas.microsoft.com/office/drawing/2014/main" id="{EA36EF48-D1F0-4F0C-91AE-0249DE9E90A2}"/>
              </a:ext>
            </a:extLst>
          </p:cNvPr>
          <p:cNvGraphicFramePr/>
          <p:nvPr>
            <p:custDataLst>
              <p:tags r:id="rId6"/>
            </p:custDataLst>
            <p:extLst>
              <p:ext uri="{D42A27DB-BD31-4B8C-83A1-F6EECF244321}">
                <p14:modId xmlns:p14="http://schemas.microsoft.com/office/powerpoint/2010/main" val="2738188469"/>
              </p:ext>
            </p:extLst>
          </p:nvPr>
        </p:nvGraphicFramePr>
        <p:xfrm>
          <a:off x="3352800" y="1010014"/>
          <a:ext cx="6873168" cy="2480733"/>
        </p:xfrm>
        <a:graphic>
          <a:graphicData uri="http://schemas.openxmlformats.org/drawingml/2006/chart">
            <c:chart xmlns:c="http://schemas.openxmlformats.org/drawingml/2006/chart" xmlns:r="http://schemas.openxmlformats.org/officeDocument/2006/relationships" r:id="rId13"/>
          </a:graphicData>
        </a:graphic>
      </p:graphicFrame>
      <p:graphicFrame>
        <p:nvGraphicFramePr>
          <p:cNvPr id="14" name="Chart 13">
            <a:extLst>
              <a:ext uri="{FF2B5EF4-FFF2-40B4-BE49-F238E27FC236}">
                <a16:creationId xmlns:a16="http://schemas.microsoft.com/office/drawing/2014/main" id="{E6206D6B-4B08-4AEA-AB1E-262656DC5234}"/>
              </a:ext>
            </a:extLst>
          </p:cNvPr>
          <p:cNvGraphicFramePr/>
          <p:nvPr>
            <p:custDataLst>
              <p:tags r:id="rId7"/>
            </p:custDataLst>
            <p:extLst>
              <p:ext uri="{D42A27DB-BD31-4B8C-83A1-F6EECF244321}">
                <p14:modId xmlns:p14="http://schemas.microsoft.com/office/powerpoint/2010/main" val="647837015"/>
              </p:ext>
            </p:extLst>
          </p:nvPr>
        </p:nvGraphicFramePr>
        <p:xfrm>
          <a:off x="4165600" y="4148415"/>
          <a:ext cx="5588000" cy="2194923"/>
        </p:xfrm>
        <a:graphic>
          <a:graphicData uri="http://schemas.openxmlformats.org/drawingml/2006/chart">
            <c:chart xmlns:c="http://schemas.openxmlformats.org/drawingml/2006/chart" xmlns:r="http://schemas.openxmlformats.org/officeDocument/2006/relationships" r:id="rId14"/>
          </a:graphicData>
        </a:graphic>
      </p:graphicFrame>
      <p:sp>
        <p:nvSpPr>
          <p:cNvPr id="12" name="TextBox 11">
            <a:extLst>
              <a:ext uri="{FF2B5EF4-FFF2-40B4-BE49-F238E27FC236}">
                <a16:creationId xmlns:a16="http://schemas.microsoft.com/office/drawing/2014/main" id="{5D045361-96DA-4F45-A263-7B139F478415}"/>
              </a:ext>
            </a:extLst>
          </p:cNvPr>
          <p:cNvSpPr txBox="1"/>
          <p:nvPr>
            <p:custDataLst>
              <p:tags r:id="rId8"/>
            </p:custDataLst>
          </p:nvPr>
        </p:nvSpPr>
        <p:spPr>
          <a:xfrm>
            <a:off x="3203419" y="6311195"/>
            <a:ext cx="3995376" cy="246221"/>
          </a:xfrm>
          <a:prstGeom prst="rect">
            <a:avLst/>
          </a:prstGeom>
          <a:noFill/>
        </p:spPr>
        <p:txBody>
          <a:bodyPr wrap="square" rtlCol="0">
            <a:spAutoFit/>
          </a:bodyPr>
          <a:lstStyle/>
          <a:p>
            <a:r>
              <a:rPr lang="en-US" sz="1000" dirty="0">
                <a:latin typeface="Franklin Gothic Book" panose="020B0503020102020204" pitchFamily="34" charset="0"/>
              </a:rPr>
              <a:t>No data displayed means data are too small to calculate reliable rates.</a:t>
            </a:r>
            <a:endParaRPr lang="en-US" dirty="0"/>
          </a:p>
        </p:txBody>
      </p:sp>
      <p:sp>
        <p:nvSpPr>
          <p:cNvPr id="13" name="Title 1">
            <a:extLst>
              <a:ext uri="{FF2B5EF4-FFF2-40B4-BE49-F238E27FC236}">
                <a16:creationId xmlns:a16="http://schemas.microsoft.com/office/drawing/2014/main" id="{57CAEC4C-2AD8-40D7-8EF6-4C07503BD85B}"/>
              </a:ext>
            </a:extLst>
          </p:cNvPr>
          <p:cNvSpPr txBox="1">
            <a:spLocks/>
          </p:cNvSpPr>
          <p:nvPr>
            <p:custDataLst>
              <p:tags r:id="rId9"/>
            </p:custDataLst>
          </p:nvPr>
        </p:nvSpPr>
        <p:spPr>
          <a:xfrm>
            <a:off x="-60960" y="566527"/>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dirty="0">
                <a:solidFill>
                  <a:schemeClr val="bg1"/>
                </a:solidFill>
                <a:latin typeface="Franklin Gothic Demi" panose="020B0703020102020204" pitchFamily="34" charset="0"/>
              </a:rPr>
              <a:t>Behavioral/ Mental Health (Adults)</a:t>
            </a:r>
          </a:p>
          <a:p>
            <a:pPr>
              <a:lnSpc>
                <a:spcPct val="90000"/>
              </a:lnSpc>
            </a:pPr>
            <a:endParaRPr lang="en-US" sz="3200" spc="-200" dirty="0">
              <a:solidFill>
                <a:schemeClr val="bg1"/>
              </a:solidFill>
              <a:latin typeface="Franklin Gothic Demi" panose="020B0703020102020204" pitchFamily="34" charset="0"/>
            </a:endParaRPr>
          </a:p>
        </p:txBody>
      </p:sp>
      <p:sp>
        <p:nvSpPr>
          <p:cNvPr id="15" name="TextBox 14">
            <a:extLst>
              <a:ext uri="{FF2B5EF4-FFF2-40B4-BE49-F238E27FC236}">
                <a16:creationId xmlns:a16="http://schemas.microsoft.com/office/drawing/2014/main" id="{F05B8BA3-6314-4ADD-8850-401D7130D415}"/>
              </a:ext>
            </a:extLst>
          </p:cNvPr>
          <p:cNvSpPr txBox="1"/>
          <p:nvPr>
            <p:custDataLst>
              <p:tags r:id="rId10"/>
            </p:custDataLst>
          </p:nvPr>
        </p:nvSpPr>
        <p:spPr>
          <a:xfrm>
            <a:off x="3154680" y="3871426"/>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a:t>Source: NJ State Health Assessment Data. Query Building Tool, 2018</a:t>
            </a:r>
          </a:p>
        </p:txBody>
      </p:sp>
    </p:spTree>
    <p:extLst>
      <p:ext uri="{BB962C8B-B14F-4D97-AF65-F5344CB8AC3E}">
        <p14:creationId xmlns:p14="http://schemas.microsoft.com/office/powerpoint/2010/main" val="146240699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8B274AE-EC7C-498C-B91A-10632DE8EECA}"/>
              </a:ext>
            </a:extLst>
          </p:cNvPr>
          <p:cNvSpPr txBox="1"/>
          <p:nvPr>
            <p:custDataLst>
              <p:tags r:id="rId1"/>
            </p:custDataLst>
          </p:nvPr>
        </p:nvSpPr>
        <p:spPr>
          <a:xfrm>
            <a:off x="-32658" y="4343400"/>
            <a:ext cx="3124200" cy="424732"/>
          </a:xfrm>
          <a:prstGeom prst="rect">
            <a:avLst/>
          </a:prstGeom>
          <a:noFill/>
        </p:spPr>
        <p:txBody>
          <a:bodyPr wrap="square" rtlCol="0">
            <a:spAutoFit/>
          </a:bodyPr>
          <a:lstStyle/>
          <a:p>
            <a:pPr algn="ctr">
              <a:lnSpc>
                <a:spcPct val="90000"/>
              </a:lnSpc>
            </a:pPr>
            <a:r>
              <a:rPr lang="en-US" sz="2400" spc="-100" dirty="0">
                <a:solidFill>
                  <a:schemeClr val="bg1"/>
                </a:solidFill>
                <a:latin typeface="Franklin Gothic Demi" panose="020B0703020102020204" pitchFamily="34" charset="0"/>
              </a:rPr>
              <a:t>Diagnosed Depression</a:t>
            </a:r>
          </a:p>
        </p:txBody>
      </p:sp>
      <p:sp>
        <p:nvSpPr>
          <p:cNvPr id="4" name="TextBox 3">
            <a:extLst>
              <a:ext uri="{FF2B5EF4-FFF2-40B4-BE49-F238E27FC236}">
                <a16:creationId xmlns:a16="http://schemas.microsoft.com/office/drawing/2014/main" id="{C53A52EB-70D7-4AF5-A4D4-89A18F5CC56A}"/>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12.6: Frequency of diagnosed depression (%) in NJ (by county)  - age adjusted</a:t>
            </a:r>
          </a:p>
        </p:txBody>
      </p:sp>
      <p:sp>
        <p:nvSpPr>
          <p:cNvPr id="6" name="TextBox 5">
            <a:extLst>
              <a:ext uri="{FF2B5EF4-FFF2-40B4-BE49-F238E27FC236}">
                <a16:creationId xmlns:a16="http://schemas.microsoft.com/office/drawing/2014/main" id="{F15A34B5-6F58-4627-BDF4-701E7F24B8A7}"/>
              </a:ext>
            </a:extLst>
          </p:cNvPr>
          <p:cNvSpPr txBox="1"/>
          <p:nvPr>
            <p:custDataLst>
              <p:tags r:id="rId3"/>
            </p:custDataLst>
          </p:nvPr>
        </p:nvSpPr>
        <p:spPr>
          <a:xfrm>
            <a:off x="8534400" y="3250935"/>
            <a:ext cx="3581400" cy="52322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dirty="0"/>
              <a:t>12.7: Frequency (%) of depression over time, in county</a:t>
            </a:r>
          </a:p>
        </p:txBody>
      </p:sp>
      <p:sp>
        <p:nvSpPr>
          <p:cNvPr id="7" name="Rectangle 6">
            <a:extLst>
              <a:ext uri="{FF2B5EF4-FFF2-40B4-BE49-F238E27FC236}">
                <a16:creationId xmlns:a16="http://schemas.microsoft.com/office/drawing/2014/main" id="{00F27AC9-A132-4413-AB6B-92E1D0F2FA8D}"/>
              </a:ext>
            </a:extLst>
          </p:cNvPr>
          <p:cNvSpPr/>
          <p:nvPr>
            <p:custDataLst>
              <p:tags r:id="rId4"/>
            </p:custDataLst>
          </p:nvPr>
        </p:nvSpPr>
        <p:spPr>
          <a:xfrm>
            <a:off x="8534400" y="3657600"/>
            <a:ext cx="3581400" cy="369332"/>
          </a:xfrm>
          <a:prstGeom prst="rect">
            <a:avLst/>
          </a:prstGeom>
        </p:spPr>
        <p:txBody>
          <a:bodyPr wrap="square">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dirty="0"/>
              <a:t>Source: NJ State Health Assessment Data. Query Building Tool, 2014-2018</a:t>
            </a:r>
          </a:p>
        </p:txBody>
      </p:sp>
      <p:sp>
        <p:nvSpPr>
          <p:cNvPr id="8" name="TextBox 7">
            <a:extLst>
              <a:ext uri="{FF2B5EF4-FFF2-40B4-BE49-F238E27FC236}">
                <a16:creationId xmlns:a16="http://schemas.microsoft.com/office/drawing/2014/main" id="{3DCEA526-37F3-412A-A852-0E66ECBA405E}"/>
              </a:ext>
            </a:extLst>
          </p:cNvPr>
          <p:cNvSpPr txBox="1"/>
          <p:nvPr>
            <p:custDataLst>
              <p:tags r:id="rId5"/>
            </p:custDataLst>
          </p:nvPr>
        </p:nvSpPr>
        <p:spPr>
          <a:xfrm>
            <a:off x="3167424" y="6339290"/>
            <a:ext cx="8495867" cy="457200"/>
          </a:xfrm>
          <a:prstGeom prst="rect">
            <a:avLst/>
          </a:prstGeom>
          <a:noFill/>
        </p:spPr>
        <p:txBody>
          <a:bodyPr wrap="square" rtlCol="0" anchor="ctr" anchorCtr="0">
            <a:noAutofit/>
          </a:bodyPr>
          <a:lstStyle/>
          <a:p>
            <a:pPr algn="just"/>
            <a:r>
              <a:rPr lang="en-US" sz="1000" dirty="0">
                <a:latin typeface="Franklin Gothic Book"/>
              </a:rPr>
              <a:t>Explanation. These rates represent the percentage of the population with depression diagnosis from a professional at any time during one’s lifetime.</a:t>
            </a:r>
            <a:endParaRPr lang="en-US" sz="1000" i="1" dirty="0">
              <a:latin typeface="Franklin Gothic Book"/>
            </a:endParaRPr>
          </a:p>
        </p:txBody>
      </p:sp>
      <p:graphicFrame>
        <p:nvGraphicFramePr>
          <p:cNvPr id="11" name="Chart 10">
            <a:extLst>
              <a:ext uri="{FF2B5EF4-FFF2-40B4-BE49-F238E27FC236}">
                <a16:creationId xmlns:a16="http://schemas.microsoft.com/office/drawing/2014/main" id="{22F07298-F47E-404C-BC6B-18ABDCCABBF1}"/>
              </a:ext>
            </a:extLst>
          </p:cNvPr>
          <p:cNvGraphicFramePr/>
          <p:nvPr>
            <p:custDataLst>
              <p:tags r:id="rId6"/>
            </p:custDataLst>
            <p:extLst>
              <p:ext uri="{D42A27DB-BD31-4B8C-83A1-F6EECF244321}">
                <p14:modId xmlns:p14="http://schemas.microsoft.com/office/powerpoint/2010/main" val="3568661594"/>
              </p:ext>
            </p:extLst>
          </p:nvPr>
        </p:nvGraphicFramePr>
        <p:xfrm>
          <a:off x="3167424" y="685800"/>
          <a:ext cx="5900376" cy="5715000"/>
        </p:xfrm>
        <a:graphic>
          <a:graphicData uri="http://schemas.openxmlformats.org/drawingml/2006/chart">
            <c:chart xmlns:c="http://schemas.openxmlformats.org/drawingml/2006/chart" xmlns:r="http://schemas.openxmlformats.org/officeDocument/2006/relationships" r:id="rId12"/>
          </a:graphicData>
        </a:graphic>
      </p:graphicFrame>
      <p:graphicFrame>
        <p:nvGraphicFramePr>
          <p:cNvPr id="14" name="Chart 13">
            <a:extLst>
              <a:ext uri="{FF2B5EF4-FFF2-40B4-BE49-F238E27FC236}">
                <a16:creationId xmlns:a16="http://schemas.microsoft.com/office/drawing/2014/main" id="{16A3EE50-7EEE-4B49-873E-2777915CC41A}"/>
              </a:ext>
            </a:extLst>
          </p:cNvPr>
          <p:cNvGraphicFramePr/>
          <p:nvPr>
            <p:custDataLst>
              <p:tags r:id="rId7"/>
            </p:custDataLst>
            <p:extLst>
              <p:ext uri="{D42A27DB-BD31-4B8C-83A1-F6EECF244321}">
                <p14:modId xmlns:p14="http://schemas.microsoft.com/office/powerpoint/2010/main" val="3884759199"/>
              </p:ext>
            </p:extLst>
          </p:nvPr>
        </p:nvGraphicFramePr>
        <p:xfrm>
          <a:off x="8544968" y="4077869"/>
          <a:ext cx="3255891" cy="1944311"/>
        </p:xfrm>
        <a:graphic>
          <a:graphicData uri="http://schemas.openxmlformats.org/drawingml/2006/chart">
            <c:chart xmlns:c="http://schemas.openxmlformats.org/drawingml/2006/chart" xmlns:r="http://schemas.openxmlformats.org/officeDocument/2006/relationships" r:id="rId13"/>
          </a:graphicData>
        </a:graphic>
      </p:graphicFrame>
      <p:sp>
        <p:nvSpPr>
          <p:cNvPr id="12" name="Title 1">
            <a:extLst>
              <a:ext uri="{FF2B5EF4-FFF2-40B4-BE49-F238E27FC236}">
                <a16:creationId xmlns:a16="http://schemas.microsoft.com/office/drawing/2014/main" id="{57CAEC4C-2AD8-40D7-8EF6-4C07503BD85B}"/>
              </a:ext>
            </a:extLst>
          </p:cNvPr>
          <p:cNvSpPr txBox="1">
            <a:spLocks/>
          </p:cNvSpPr>
          <p:nvPr>
            <p:custDataLst>
              <p:tags r:id="rId8"/>
            </p:custDataLst>
          </p:nvPr>
        </p:nvSpPr>
        <p:spPr>
          <a:xfrm>
            <a:off x="-28903" y="518778"/>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dirty="0">
                <a:solidFill>
                  <a:schemeClr val="bg1"/>
                </a:solidFill>
                <a:latin typeface="Franklin Gothic Demi" panose="020B0703020102020204" pitchFamily="34" charset="0"/>
              </a:rPr>
              <a:t>Behavioral/ Mental Health (Adults)</a:t>
            </a:r>
          </a:p>
          <a:p>
            <a:pPr>
              <a:lnSpc>
                <a:spcPct val="90000"/>
              </a:lnSpc>
            </a:pPr>
            <a:endParaRPr lang="en-US" sz="3200" spc="-200" dirty="0">
              <a:solidFill>
                <a:schemeClr val="bg1"/>
              </a:solidFill>
              <a:latin typeface="Franklin Gothic Demi" panose="020B0703020102020204" pitchFamily="34" charset="0"/>
            </a:endParaRPr>
          </a:p>
        </p:txBody>
      </p:sp>
      <p:sp>
        <p:nvSpPr>
          <p:cNvPr id="13" name="TextBox 12">
            <a:extLst>
              <a:ext uri="{FF2B5EF4-FFF2-40B4-BE49-F238E27FC236}">
                <a16:creationId xmlns:a16="http://schemas.microsoft.com/office/drawing/2014/main" id="{4F8AEB08-FEAD-400E-8069-CEFD60261B14}"/>
              </a:ext>
            </a:extLst>
          </p:cNvPr>
          <p:cNvSpPr txBox="1"/>
          <p:nvPr>
            <p:custDataLst>
              <p:tags r:id="rId9"/>
            </p:custDataLst>
          </p:nvPr>
        </p:nvSpPr>
        <p:spPr>
          <a:xfrm>
            <a:off x="3136944" y="328007"/>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a:t>Source: NJ State Health Assessment Data. Query Building Tool, 2018</a:t>
            </a:r>
          </a:p>
        </p:txBody>
      </p:sp>
    </p:spTree>
    <p:extLst>
      <p:ext uri="{BB962C8B-B14F-4D97-AF65-F5344CB8AC3E}">
        <p14:creationId xmlns:p14="http://schemas.microsoft.com/office/powerpoint/2010/main" val="722417580"/>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8B274AE-EC7C-498C-B91A-10632DE8EECA}"/>
              </a:ext>
            </a:extLst>
          </p:cNvPr>
          <p:cNvSpPr txBox="1"/>
          <p:nvPr>
            <p:custDataLst>
              <p:tags r:id="rId1"/>
            </p:custDataLst>
          </p:nvPr>
        </p:nvSpPr>
        <p:spPr>
          <a:xfrm>
            <a:off x="-16329" y="4419600"/>
            <a:ext cx="3124200" cy="424732"/>
          </a:xfrm>
          <a:prstGeom prst="rect">
            <a:avLst/>
          </a:prstGeom>
          <a:noFill/>
        </p:spPr>
        <p:txBody>
          <a:bodyPr wrap="square" rtlCol="0">
            <a:spAutoFit/>
          </a:bodyPr>
          <a:lstStyle/>
          <a:p>
            <a:pPr algn="ctr">
              <a:lnSpc>
                <a:spcPct val="90000"/>
              </a:lnSpc>
            </a:pPr>
            <a:r>
              <a:rPr lang="en-US" sz="2400" spc="-100" dirty="0">
                <a:solidFill>
                  <a:schemeClr val="bg1"/>
                </a:solidFill>
                <a:latin typeface="Franklin Gothic Demi" panose="020B0703020102020204" pitchFamily="34" charset="0"/>
              </a:rPr>
              <a:t>Diagnosed Depression</a:t>
            </a:r>
          </a:p>
        </p:txBody>
      </p:sp>
      <p:sp>
        <p:nvSpPr>
          <p:cNvPr id="4" name="TextBox 3">
            <a:extLst>
              <a:ext uri="{FF2B5EF4-FFF2-40B4-BE49-F238E27FC236}">
                <a16:creationId xmlns:a16="http://schemas.microsoft.com/office/drawing/2014/main" id="{E7C58009-F8F3-4AA5-A921-279FFE92CC64}"/>
              </a:ext>
            </a:extLst>
          </p:cNvPr>
          <p:cNvSpPr txBox="1"/>
          <p:nvPr>
            <p:custDataLst>
              <p:tags r:id="rId2"/>
            </p:custDataLst>
          </p:nvPr>
        </p:nvSpPr>
        <p:spPr>
          <a:xfrm>
            <a:off x="3174798"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12.8: Diagnosed depression by race/ethnicity, in county</a:t>
            </a:r>
          </a:p>
        </p:txBody>
      </p:sp>
      <p:sp>
        <p:nvSpPr>
          <p:cNvPr id="6" name="TextBox 5">
            <a:extLst>
              <a:ext uri="{FF2B5EF4-FFF2-40B4-BE49-F238E27FC236}">
                <a16:creationId xmlns:a16="http://schemas.microsoft.com/office/drawing/2014/main" id="{390DE39C-EC98-4916-BA0E-2953EA2F8DD7}"/>
              </a:ext>
            </a:extLst>
          </p:cNvPr>
          <p:cNvSpPr txBox="1"/>
          <p:nvPr>
            <p:custDataLst>
              <p:tags r:id="rId3"/>
            </p:custDataLst>
          </p:nvPr>
        </p:nvSpPr>
        <p:spPr>
          <a:xfrm>
            <a:off x="3124200" y="354330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12.9: Diagnosed depression by sex, in county  </a:t>
            </a:r>
          </a:p>
        </p:txBody>
      </p:sp>
      <p:sp>
        <p:nvSpPr>
          <p:cNvPr id="8" name="TextBox 7">
            <a:extLst>
              <a:ext uri="{FF2B5EF4-FFF2-40B4-BE49-F238E27FC236}">
                <a16:creationId xmlns:a16="http://schemas.microsoft.com/office/drawing/2014/main" id="{BA139A88-3BC0-4802-9727-94A9BC8F993C}"/>
              </a:ext>
            </a:extLst>
          </p:cNvPr>
          <p:cNvSpPr txBox="1"/>
          <p:nvPr>
            <p:custDataLst>
              <p:tags r:id="rId4"/>
            </p:custDataLst>
          </p:nvPr>
        </p:nvSpPr>
        <p:spPr>
          <a:xfrm>
            <a:off x="3194183" y="6377205"/>
            <a:ext cx="9057914" cy="457200"/>
          </a:xfrm>
          <a:prstGeom prst="rect">
            <a:avLst/>
          </a:prstGeom>
          <a:noFill/>
        </p:spPr>
        <p:txBody>
          <a:bodyPr wrap="square" rtlCol="0" anchor="ctr" anchorCtr="0">
            <a:noAutofit/>
          </a:bodyPr>
          <a:lstStyle/>
          <a:p>
            <a:pPr algn="just"/>
            <a:r>
              <a:rPr lang="en-US" sz="1000" dirty="0">
                <a:solidFill>
                  <a:srgbClr val="000000"/>
                </a:solidFill>
                <a:latin typeface="Franklin Gothic Book" panose="020B0503020102020204" pitchFamily="34" charset="0"/>
              </a:rPr>
              <a:t>Explanation. These rates represent the percentage of the population with depression diagnosis from a professional at any time during one’s lifetime.</a:t>
            </a:r>
          </a:p>
        </p:txBody>
      </p:sp>
      <p:graphicFrame>
        <p:nvGraphicFramePr>
          <p:cNvPr id="11" name="Chart 10">
            <a:extLst>
              <a:ext uri="{FF2B5EF4-FFF2-40B4-BE49-F238E27FC236}">
                <a16:creationId xmlns:a16="http://schemas.microsoft.com/office/drawing/2014/main" id="{EA36EF48-D1F0-4F0C-91AE-0249DE9E90A2}"/>
              </a:ext>
            </a:extLst>
          </p:cNvPr>
          <p:cNvGraphicFramePr/>
          <p:nvPr>
            <p:custDataLst>
              <p:tags r:id="rId5"/>
            </p:custDataLst>
            <p:extLst>
              <p:ext uri="{D42A27DB-BD31-4B8C-83A1-F6EECF244321}">
                <p14:modId xmlns:p14="http://schemas.microsoft.com/office/powerpoint/2010/main" val="2092422677"/>
              </p:ext>
            </p:extLst>
          </p:nvPr>
        </p:nvGraphicFramePr>
        <p:xfrm>
          <a:off x="3352800" y="800461"/>
          <a:ext cx="6873168" cy="2480733"/>
        </p:xfrm>
        <a:graphic>
          <a:graphicData uri="http://schemas.openxmlformats.org/drawingml/2006/chart">
            <c:chart xmlns:c="http://schemas.openxmlformats.org/drawingml/2006/chart" xmlns:r="http://schemas.openxmlformats.org/officeDocument/2006/relationships" r:id="rId13"/>
          </a:graphicData>
        </a:graphic>
      </p:graphicFrame>
      <p:graphicFrame>
        <p:nvGraphicFramePr>
          <p:cNvPr id="14" name="Chart 13">
            <a:extLst>
              <a:ext uri="{FF2B5EF4-FFF2-40B4-BE49-F238E27FC236}">
                <a16:creationId xmlns:a16="http://schemas.microsoft.com/office/drawing/2014/main" id="{E6206D6B-4B08-4AEA-AB1E-262656DC5234}"/>
              </a:ext>
            </a:extLst>
          </p:cNvPr>
          <p:cNvGraphicFramePr/>
          <p:nvPr>
            <p:custDataLst>
              <p:tags r:id="rId6"/>
            </p:custDataLst>
            <p:extLst>
              <p:ext uri="{D42A27DB-BD31-4B8C-83A1-F6EECF244321}">
                <p14:modId xmlns:p14="http://schemas.microsoft.com/office/powerpoint/2010/main" val="1656742707"/>
              </p:ext>
            </p:extLst>
          </p:nvPr>
        </p:nvGraphicFramePr>
        <p:xfrm>
          <a:off x="4165600" y="4148415"/>
          <a:ext cx="5588000" cy="2194923"/>
        </p:xfrm>
        <a:graphic>
          <a:graphicData uri="http://schemas.openxmlformats.org/drawingml/2006/chart">
            <c:chart xmlns:c="http://schemas.openxmlformats.org/drawingml/2006/chart" xmlns:r="http://schemas.openxmlformats.org/officeDocument/2006/relationships" r:id="rId14"/>
          </a:graphicData>
        </a:graphic>
      </p:graphicFrame>
      <p:sp>
        <p:nvSpPr>
          <p:cNvPr id="12" name="TextBox 11">
            <a:extLst>
              <a:ext uri="{FF2B5EF4-FFF2-40B4-BE49-F238E27FC236}">
                <a16:creationId xmlns:a16="http://schemas.microsoft.com/office/drawing/2014/main" id="{5D045361-96DA-4F45-A263-7B139F478415}"/>
              </a:ext>
            </a:extLst>
          </p:cNvPr>
          <p:cNvSpPr txBox="1"/>
          <p:nvPr>
            <p:custDataLst>
              <p:tags r:id="rId7"/>
            </p:custDataLst>
          </p:nvPr>
        </p:nvSpPr>
        <p:spPr>
          <a:xfrm>
            <a:off x="3194183" y="6315977"/>
            <a:ext cx="3995376" cy="246221"/>
          </a:xfrm>
          <a:prstGeom prst="rect">
            <a:avLst/>
          </a:prstGeom>
          <a:noFill/>
        </p:spPr>
        <p:txBody>
          <a:bodyPr wrap="square" rtlCol="0">
            <a:spAutoFit/>
          </a:bodyPr>
          <a:lstStyle/>
          <a:p>
            <a:r>
              <a:rPr lang="en-US" sz="1000" dirty="0">
                <a:latin typeface="Franklin Gothic Book" panose="020B0503020102020204" pitchFamily="34" charset="0"/>
              </a:rPr>
              <a:t>No data displayed means data are too small to calculate reliable rates.</a:t>
            </a:r>
            <a:endParaRPr lang="en-US" dirty="0"/>
          </a:p>
        </p:txBody>
      </p:sp>
      <p:sp>
        <p:nvSpPr>
          <p:cNvPr id="13" name="Title 1">
            <a:extLst>
              <a:ext uri="{FF2B5EF4-FFF2-40B4-BE49-F238E27FC236}">
                <a16:creationId xmlns:a16="http://schemas.microsoft.com/office/drawing/2014/main" id="{57CAEC4C-2AD8-40D7-8EF6-4C07503BD85B}"/>
              </a:ext>
            </a:extLst>
          </p:cNvPr>
          <p:cNvSpPr txBox="1">
            <a:spLocks/>
          </p:cNvSpPr>
          <p:nvPr>
            <p:custDataLst>
              <p:tags r:id="rId8"/>
            </p:custDataLst>
          </p:nvPr>
        </p:nvSpPr>
        <p:spPr>
          <a:xfrm>
            <a:off x="-16329" y="676781"/>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dirty="0">
                <a:solidFill>
                  <a:schemeClr val="bg1"/>
                </a:solidFill>
                <a:latin typeface="Franklin Gothic Demi" panose="020B0703020102020204" pitchFamily="34" charset="0"/>
              </a:rPr>
              <a:t>Behavioral/ Mental Health (Adults)</a:t>
            </a:r>
          </a:p>
          <a:p>
            <a:pPr>
              <a:lnSpc>
                <a:spcPct val="90000"/>
              </a:lnSpc>
            </a:pPr>
            <a:endParaRPr lang="en-US" sz="3200" spc="-200" dirty="0">
              <a:solidFill>
                <a:schemeClr val="bg1"/>
              </a:solidFill>
              <a:latin typeface="Franklin Gothic Demi" panose="020B0703020102020204" pitchFamily="34" charset="0"/>
            </a:endParaRPr>
          </a:p>
        </p:txBody>
      </p:sp>
      <p:sp>
        <p:nvSpPr>
          <p:cNvPr id="15" name="TextBox 14">
            <a:extLst>
              <a:ext uri="{FF2B5EF4-FFF2-40B4-BE49-F238E27FC236}">
                <a16:creationId xmlns:a16="http://schemas.microsoft.com/office/drawing/2014/main" id="{A9C75816-D3CD-4733-B79A-DB135B6F4B9A}"/>
              </a:ext>
            </a:extLst>
          </p:cNvPr>
          <p:cNvSpPr txBox="1"/>
          <p:nvPr>
            <p:custDataLst>
              <p:tags r:id="rId9"/>
            </p:custDataLst>
          </p:nvPr>
        </p:nvSpPr>
        <p:spPr>
          <a:xfrm>
            <a:off x="3194183" y="298500"/>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a:t>Source: NJ State Health Assessment Data. Query Building Tool, 2018</a:t>
            </a:r>
          </a:p>
        </p:txBody>
      </p:sp>
      <p:sp>
        <p:nvSpPr>
          <p:cNvPr id="16" name="TextBox 15">
            <a:extLst>
              <a:ext uri="{FF2B5EF4-FFF2-40B4-BE49-F238E27FC236}">
                <a16:creationId xmlns:a16="http://schemas.microsoft.com/office/drawing/2014/main" id="{C014EBC2-F3F4-49E4-9A27-4FA7A14BE6E3}"/>
              </a:ext>
            </a:extLst>
          </p:cNvPr>
          <p:cNvSpPr txBox="1"/>
          <p:nvPr>
            <p:custDataLst>
              <p:tags r:id="rId10"/>
            </p:custDataLst>
          </p:nvPr>
        </p:nvSpPr>
        <p:spPr>
          <a:xfrm>
            <a:off x="3142161" y="3837549"/>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a:t>Source: NJ State Health Assessment Data. Query Building Tool, 2018</a:t>
            </a:r>
          </a:p>
        </p:txBody>
      </p:sp>
    </p:spTree>
    <p:extLst>
      <p:ext uri="{BB962C8B-B14F-4D97-AF65-F5344CB8AC3E}">
        <p14:creationId xmlns:p14="http://schemas.microsoft.com/office/powerpoint/2010/main" val="1184245292"/>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E060E3A-A72E-4BBE-9A79-AC6BFDFAEB5E}"/>
              </a:ext>
            </a:extLst>
          </p:cNvPr>
          <p:cNvSpPr txBox="1"/>
          <p:nvPr>
            <p:custDataLst>
              <p:tags r:id="rId1"/>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12.10: Suicide Death Rate (per 100,000 population) – age adjusted (by county)</a:t>
            </a:r>
          </a:p>
        </p:txBody>
      </p:sp>
      <p:sp>
        <p:nvSpPr>
          <p:cNvPr id="4" name="TextBox 3">
            <a:extLst>
              <a:ext uri="{FF2B5EF4-FFF2-40B4-BE49-F238E27FC236}">
                <a16:creationId xmlns:a16="http://schemas.microsoft.com/office/drawing/2014/main" id="{F442D254-E271-4971-833B-DE01120C1424}"/>
              </a:ext>
            </a:extLst>
          </p:cNvPr>
          <p:cNvSpPr txBox="1"/>
          <p:nvPr>
            <p:custDataLst>
              <p:tags r:id="rId2"/>
            </p:custDataLst>
          </p:nvPr>
        </p:nvSpPr>
        <p:spPr>
          <a:xfrm>
            <a:off x="3124200" y="338554"/>
            <a:ext cx="8400675"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a:t>Source: NJSHAD, New Jersey State Health Assessment Data, 2017-2019</a:t>
            </a:r>
          </a:p>
          <a:p>
            <a:pPr>
              <a:defRPr sz="1400" b="0" i="0" u="none" strike="noStrike" kern="1200" spc="0" baseline="0">
                <a:solidFill>
                  <a:prstClr val="black"/>
                </a:solidFill>
                <a:latin typeface="Franklin Gothic Medium" panose="020B0603020102020204" pitchFamily="34" charset="0"/>
                <a:ea typeface="+mn-ea"/>
                <a:cs typeface="+mn-cs"/>
              </a:defRPr>
            </a:pPr>
            <a:endParaRPr lang="en-US" sz="1200" dirty="0"/>
          </a:p>
        </p:txBody>
      </p:sp>
      <p:sp>
        <p:nvSpPr>
          <p:cNvPr id="5" name="TextBox 4">
            <a:extLst>
              <a:ext uri="{FF2B5EF4-FFF2-40B4-BE49-F238E27FC236}">
                <a16:creationId xmlns:a16="http://schemas.microsoft.com/office/drawing/2014/main" id="{0A7343B1-599C-4F26-91B4-F17BFD1B4CC1}"/>
              </a:ext>
            </a:extLst>
          </p:cNvPr>
          <p:cNvSpPr txBox="1"/>
          <p:nvPr>
            <p:custDataLst>
              <p:tags r:id="rId3"/>
            </p:custDataLst>
          </p:nvPr>
        </p:nvSpPr>
        <p:spPr>
          <a:xfrm>
            <a:off x="3124200" y="6324600"/>
            <a:ext cx="9017202" cy="457200"/>
          </a:xfrm>
          <a:prstGeom prst="rect">
            <a:avLst/>
          </a:prstGeom>
          <a:noFill/>
        </p:spPr>
        <p:txBody>
          <a:bodyPr wrap="square" rtlCol="0" anchor="ctr" anchorCtr="0">
            <a:noAutofit/>
          </a:bodyPr>
          <a:lstStyle/>
          <a:p>
            <a:pPr algn="just"/>
            <a:r>
              <a:rPr lang="en-US" sz="1000" dirty="0">
                <a:latin typeface="Franklin Gothic Book" panose="020B0503020102020204" pitchFamily="34" charset="0"/>
              </a:rPr>
              <a:t>Note: Includes both youth and adults </a:t>
            </a:r>
          </a:p>
        </p:txBody>
      </p:sp>
      <p:graphicFrame>
        <p:nvGraphicFramePr>
          <p:cNvPr id="6" name="Chart 5">
            <a:extLst>
              <a:ext uri="{FF2B5EF4-FFF2-40B4-BE49-F238E27FC236}">
                <a16:creationId xmlns:a16="http://schemas.microsoft.com/office/drawing/2014/main" id="{66E00E27-8358-46F8-8263-9970F1EAD8ED}"/>
              </a:ext>
            </a:extLst>
          </p:cNvPr>
          <p:cNvGraphicFramePr/>
          <p:nvPr>
            <p:custDataLst>
              <p:tags r:id="rId4"/>
            </p:custDataLst>
            <p:extLst>
              <p:ext uri="{D42A27DB-BD31-4B8C-83A1-F6EECF244321}">
                <p14:modId xmlns:p14="http://schemas.microsoft.com/office/powerpoint/2010/main" val="4185594309"/>
              </p:ext>
            </p:extLst>
          </p:nvPr>
        </p:nvGraphicFramePr>
        <p:xfrm>
          <a:off x="3319001" y="719666"/>
          <a:ext cx="8128000" cy="5418667"/>
        </p:xfrm>
        <a:graphic>
          <a:graphicData uri="http://schemas.openxmlformats.org/drawingml/2006/chart">
            <c:chart xmlns:c="http://schemas.openxmlformats.org/drawingml/2006/chart" xmlns:r="http://schemas.openxmlformats.org/officeDocument/2006/relationships" r:id="rId9"/>
          </a:graphicData>
        </a:graphic>
      </p:graphicFrame>
      <p:sp>
        <p:nvSpPr>
          <p:cNvPr id="8" name="TextBox 7">
            <a:extLst>
              <a:ext uri="{FF2B5EF4-FFF2-40B4-BE49-F238E27FC236}">
                <a16:creationId xmlns:a16="http://schemas.microsoft.com/office/drawing/2014/main" id="{08B274AE-EC7C-498C-B91A-10632DE8EECA}"/>
              </a:ext>
            </a:extLst>
          </p:cNvPr>
          <p:cNvSpPr txBox="1"/>
          <p:nvPr>
            <p:custDataLst>
              <p:tags r:id="rId5"/>
            </p:custDataLst>
          </p:nvPr>
        </p:nvSpPr>
        <p:spPr>
          <a:xfrm>
            <a:off x="-32084" y="4495800"/>
            <a:ext cx="3124200" cy="424732"/>
          </a:xfrm>
          <a:prstGeom prst="rect">
            <a:avLst/>
          </a:prstGeom>
          <a:noFill/>
        </p:spPr>
        <p:txBody>
          <a:bodyPr wrap="square" rtlCol="0">
            <a:spAutoFit/>
          </a:bodyPr>
          <a:lstStyle/>
          <a:p>
            <a:pPr algn="ctr">
              <a:lnSpc>
                <a:spcPct val="90000"/>
              </a:lnSpc>
            </a:pPr>
            <a:r>
              <a:rPr lang="en-US" sz="2400" spc="-100" dirty="0">
                <a:solidFill>
                  <a:schemeClr val="bg1"/>
                </a:solidFill>
                <a:latin typeface="Franklin Gothic Demi" panose="020B0703020102020204" pitchFamily="34" charset="0"/>
              </a:rPr>
              <a:t>Suicide Rate</a:t>
            </a:r>
          </a:p>
        </p:txBody>
      </p:sp>
      <p:sp>
        <p:nvSpPr>
          <p:cNvPr id="9" name="Title 1">
            <a:extLst>
              <a:ext uri="{FF2B5EF4-FFF2-40B4-BE49-F238E27FC236}">
                <a16:creationId xmlns:a16="http://schemas.microsoft.com/office/drawing/2014/main" id="{57CAEC4C-2AD8-40D7-8EF6-4C07503BD85B}"/>
              </a:ext>
            </a:extLst>
          </p:cNvPr>
          <p:cNvSpPr txBox="1">
            <a:spLocks/>
          </p:cNvSpPr>
          <p:nvPr>
            <p:custDataLst>
              <p:tags r:id="rId6"/>
            </p:custDataLst>
          </p:nvPr>
        </p:nvSpPr>
        <p:spPr>
          <a:xfrm>
            <a:off x="-24519" y="610077"/>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dirty="0">
                <a:solidFill>
                  <a:schemeClr val="bg1"/>
                </a:solidFill>
                <a:latin typeface="Franklin Gothic Demi" panose="020B0703020102020204" pitchFamily="34" charset="0"/>
              </a:rPr>
              <a:t>Behavioral/ Mental Health (Adults)</a:t>
            </a:r>
          </a:p>
          <a:p>
            <a:pPr>
              <a:lnSpc>
                <a:spcPct val="90000"/>
              </a:lnSpc>
            </a:pPr>
            <a:endParaRPr lang="en-US" sz="3200" spc="-2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3253140212"/>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09058923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AEC4C-2AD8-40D7-8EF6-4C07503BD85B}"/>
              </a:ext>
            </a:extLst>
          </p:cNvPr>
          <p:cNvSpPr txBox="1">
            <a:spLocks/>
          </p:cNvSpPr>
          <p:nvPr>
            <p:custDataLst>
              <p:tags r:id="rId1"/>
            </p:custDataLst>
          </p:nvPr>
        </p:nvSpPr>
        <p:spPr>
          <a:xfrm>
            <a:off x="-94706" y="844413"/>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dirty="0">
                <a:solidFill>
                  <a:schemeClr val="bg1"/>
                </a:solidFill>
                <a:latin typeface="Franklin Gothic Demi" panose="020B0703020102020204" pitchFamily="34" charset="0"/>
              </a:rPr>
              <a:t>I/DD or Behavioral/Mental Health (Children)</a:t>
            </a:r>
          </a:p>
          <a:p>
            <a:pPr>
              <a:lnSpc>
                <a:spcPct val="90000"/>
              </a:lnSpc>
            </a:pPr>
            <a:endParaRPr lang="en-US" sz="3200" spc="-2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03595BD6-D345-486A-800F-EE766903B9F0}"/>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13.1: Children (#) enrolled in special education services in NJ (by county)</a:t>
            </a:r>
          </a:p>
        </p:txBody>
      </p:sp>
      <p:sp>
        <p:nvSpPr>
          <p:cNvPr id="5" name="TextBox 4">
            <a:extLst>
              <a:ext uri="{FF2B5EF4-FFF2-40B4-BE49-F238E27FC236}">
                <a16:creationId xmlns:a16="http://schemas.microsoft.com/office/drawing/2014/main" id="{4B6DB604-6639-4C3A-A85B-0C6AC6704512}"/>
              </a:ext>
            </a:extLst>
          </p:cNvPr>
          <p:cNvSpPr txBox="1"/>
          <p:nvPr>
            <p:custDataLst>
              <p:tags r:id="rId3"/>
            </p:custDataLst>
          </p:nvPr>
        </p:nvSpPr>
        <p:spPr>
          <a:xfrm>
            <a:off x="3124200" y="33855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a:latin typeface="Franklin Gothic Medium" panose="020B0603020102020204" pitchFamily="34" charset="0"/>
              </a:rPr>
              <a:t>Source: New Jersey Department of Education Office of Special Education Programs, 2020 Special Education Data</a:t>
            </a:r>
            <a:endParaRPr lang="en-US" sz="1200" dirty="0"/>
          </a:p>
        </p:txBody>
      </p:sp>
      <p:sp>
        <p:nvSpPr>
          <p:cNvPr id="6" name="Rectangle 5">
            <a:extLst>
              <a:ext uri="{FF2B5EF4-FFF2-40B4-BE49-F238E27FC236}">
                <a16:creationId xmlns:a16="http://schemas.microsoft.com/office/drawing/2014/main" id="{6E7FD24F-F2C4-45EC-BACA-F10F588D30F7}"/>
              </a:ext>
            </a:extLst>
          </p:cNvPr>
          <p:cNvSpPr/>
          <p:nvPr>
            <p:custDataLst>
              <p:tags r:id="rId4"/>
            </p:custDataLst>
          </p:nvPr>
        </p:nvSpPr>
        <p:spPr>
          <a:xfrm>
            <a:off x="3174798" y="6459265"/>
            <a:ext cx="9017202" cy="246221"/>
          </a:xfrm>
          <a:prstGeom prst="rect">
            <a:avLst/>
          </a:prstGeom>
        </p:spPr>
        <p:txBody>
          <a:bodyPr wrap="square">
            <a:spAutoFit/>
          </a:bodyPr>
          <a:lstStyle/>
          <a:p>
            <a:pPr>
              <a:defRPr sz="1400" b="0" i="0" u="none" strike="noStrike" kern="1200" spc="0" baseline="0">
                <a:solidFill>
                  <a:prstClr val="black">
                    <a:lumMod val="65000"/>
                    <a:lumOff val="35000"/>
                  </a:prstClr>
                </a:solidFill>
                <a:latin typeface="+mn-lt"/>
                <a:ea typeface="+mn-ea"/>
                <a:cs typeface="+mn-cs"/>
              </a:defRPr>
            </a:pPr>
            <a:r>
              <a:rPr lang="en-US" sz="1000" dirty="0">
                <a:solidFill>
                  <a:schemeClr val="tx1">
                    <a:lumMod val="95000"/>
                    <a:lumOff val="5000"/>
                  </a:schemeClr>
                </a:solidFill>
                <a:latin typeface="Franklin Gothic Book" panose="020B0503020102020204" pitchFamily="34" charset="0"/>
              </a:rPr>
              <a:t>Note: Charter schools were included in the county of registered address. Note that total county population size has not been accounted for in this indicator</a:t>
            </a:r>
          </a:p>
        </p:txBody>
      </p:sp>
      <p:graphicFrame>
        <p:nvGraphicFramePr>
          <p:cNvPr id="9" name="Chart 8">
            <a:extLst>
              <a:ext uri="{FF2B5EF4-FFF2-40B4-BE49-F238E27FC236}">
                <a16:creationId xmlns:a16="http://schemas.microsoft.com/office/drawing/2014/main" id="{03FE697F-CF90-4546-BD74-AA2598928850}"/>
              </a:ext>
            </a:extLst>
          </p:cNvPr>
          <p:cNvGraphicFramePr/>
          <p:nvPr>
            <p:custDataLst>
              <p:tags r:id="rId5"/>
            </p:custDataLst>
            <p:extLst>
              <p:ext uri="{D42A27DB-BD31-4B8C-83A1-F6EECF244321}">
                <p14:modId xmlns:p14="http://schemas.microsoft.com/office/powerpoint/2010/main" val="3636887039"/>
              </p:ext>
            </p:extLst>
          </p:nvPr>
        </p:nvGraphicFramePr>
        <p:xfrm>
          <a:off x="3228171" y="615553"/>
          <a:ext cx="8856936" cy="5758077"/>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390266460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CBA865F-FB5C-42A6-B459-D3BF0E7C9CCE}"/>
              </a:ext>
            </a:extLst>
          </p:cNvPr>
          <p:cNvSpPr txBox="1"/>
          <p:nvPr>
            <p:custDataLst>
              <p:tags r:id="rId1"/>
            </p:custDataLst>
          </p:nvPr>
        </p:nvSpPr>
        <p:spPr>
          <a:xfrm>
            <a:off x="3124200" y="0"/>
            <a:ext cx="9372600"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13.2: Children (#) receiving early intervention services in NJ (by county)</a:t>
            </a:r>
          </a:p>
        </p:txBody>
      </p:sp>
      <p:sp>
        <p:nvSpPr>
          <p:cNvPr id="5" name="TextBox 4">
            <a:extLst>
              <a:ext uri="{FF2B5EF4-FFF2-40B4-BE49-F238E27FC236}">
                <a16:creationId xmlns:a16="http://schemas.microsoft.com/office/drawing/2014/main" id="{CDBEDB54-7C21-4AD7-BF97-6D45B5AD2E2D}"/>
              </a:ext>
            </a:extLst>
          </p:cNvPr>
          <p:cNvSpPr txBox="1"/>
          <p:nvPr>
            <p:custDataLst>
              <p:tags r:id="rId2"/>
            </p:custDataLst>
          </p:nvPr>
        </p:nvSpPr>
        <p:spPr>
          <a:xfrm>
            <a:off x="3124200" y="33855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a:t>Source: New Jersey Early Intervention System, 2019-2020</a:t>
            </a:r>
          </a:p>
        </p:txBody>
      </p:sp>
      <p:graphicFrame>
        <p:nvGraphicFramePr>
          <p:cNvPr id="8" name="Chart 7">
            <a:extLst>
              <a:ext uri="{FF2B5EF4-FFF2-40B4-BE49-F238E27FC236}">
                <a16:creationId xmlns:a16="http://schemas.microsoft.com/office/drawing/2014/main" id="{D3582146-253E-4F22-A2F5-BCBFD2EBF1F6}"/>
              </a:ext>
            </a:extLst>
          </p:cNvPr>
          <p:cNvGraphicFramePr/>
          <p:nvPr>
            <p:custDataLst>
              <p:tags r:id="rId3"/>
            </p:custDataLst>
            <p:extLst>
              <p:ext uri="{D42A27DB-BD31-4B8C-83A1-F6EECF244321}">
                <p14:modId xmlns:p14="http://schemas.microsoft.com/office/powerpoint/2010/main" val="2943703903"/>
              </p:ext>
            </p:extLst>
          </p:nvPr>
        </p:nvGraphicFramePr>
        <p:xfrm>
          <a:off x="3319000" y="990114"/>
          <a:ext cx="8644399" cy="5486886"/>
        </p:xfrm>
        <a:graphic>
          <a:graphicData uri="http://schemas.openxmlformats.org/drawingml/2006/chart">
            <c:chart xmlns:c="http://schemas.openxmlformats.org/drawingml/2006/chart" xmlns:r="http://schemas.openxmlformats.org/officeDocument/2006/relationships" r:id="rId8"/>
          </a:graphicData>
        </a:graphic>
      </p:graphicFrame>
      <p:sp>
        <p:nvSpPr>
          <p:cNvPr id="6" name="TextBox 5"/>
          <p:cNvSpPr txBox="1"/>
          <p:nvPr>
            <p:custDataLst>
              <p:tags r:id="rId4"/>
            </p:custDataLst>
          </p:nvPr>
        </p:nvSpPr>
        <p:spPr>
          <a:xfrm>
            <a:off x="3319000" y="6477000"/>
            <a:ext cx="8534400" cy="246221"/>
          </a:xfrm>
          <a:prstGeom prst="rect">
            <a:avLst/>
          </a:prstGeom>
          <a:noFill/>
        </p:spPr>
        <p:txBody>
          <a:bodyPr wrap="square" rtlCol="0">
            <a:spAutoFit/>
          </a:bodyPr>
          <a:lstStyle/>
          <a:p>
            <a:r>
              <a:rPr lang="en-US" sz="1000" dirty="0">
                <a:latin typeface="Franklin Gothic Book" panose="020B0503020102020204" pitchFamily="34" charset="0"/>
              </a:rPr>
              <a:t>Note that total county population has not been accounted for in this indicator</a:t>
            </a:r>
          </a:p>
        </p:txBody>
      </p:sp>
      <p:sp>
        <p:nvSpPr>
          <p:cNvPr id="10" name="Title 1">
            <a:extLst>
              <a:ext uri="{FF2B5EF4-FFF2-40B4-BE49-F238E27FC236}">
                <a16:creationId xmlns:a16="http://schemas.microsoft.com/office/drawing/2014/main" id="{57CAEC4C-2AD8-40D7-8EF6-4C07503BD85B}"/>
              </a:ext>
            </a:extLst>
          </p:cNvPr>
          <p:cNvSpPr txBox="1">
            <a:spLocks/>
          </p:cNvSpPr>
          <p:nvPr>
            <p:custDataLst>
              <p:tags r:id="rId5"/>
            </p:custDataLst>
          </p:nvPr>
        </p:nvSpPr>
        <p:spPr>
          <a:xfrm>
            <a:off x="-94706" y="844413"/>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dirty="0">
                <a:solidFill>
                  <a:schemeClr val="bg1"/>
                </a:solidFill>
                <a:latin typeface="Franklin Gothic Demi" panose="020B0703020102020204" pitchFamily="34" charset="0"/>
              </a:rPr>
              <a:t>I/DD or Behavioral/Mental Health (Children)</a:t>
            </a:r>
          </a:p>
          <a:p>
            <a:pPr>
              <a:lnSpc>
                <a:spcPct val="90000"/>
              </a:lnSpc>
            </a:pPr>
            <a:endParaRPr lang="en-US" sz="3200" spc="-2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320957370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2">
            <a:extLst>
              <a:ext uri="{FF2B5EF4-FFF2-40B4-BE49-F238E27FC236}">
                <a16:creationId xmlns:a16="http://schemas.microsoft.com/office/drawing/2014/main" id="{C5FD2A6E-4549-4582-9F6A-E2201AEF5586}"/>
              </a:ext>
            </a:extLst>
          </p:cNvPr>
          <p:cNvSpPr txBox="1">
            <a:spLocks/>
          </p:cNvSpPr>
          <p:nvPr>
            <p:custDataLst>
              <p:tags r:id="rId1"/>
            </p:custDataLst>
          </p:nvPr>
        </p:nvSpPr>
        <p:spPr>
          <a:xfrm>
            <a:off x="4164903" y="52814"/>
            <a:ext cx="7489309" cy="653143"/>
          </a:xfrm>
          <a:prstGeom prst="rect">
            <a:avLst/>
          </a:prstGeom>
        </p:spPr>
        <p:txBody>
          <a:bodyP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b="1" dirty="0">
                <a:latin typeface="Franklin Gothic Medium"/>
              </a:rPr>
              <a:t>0.1 Overview – Sussex County Basic Needs</a:t>
            </a:r>
          </a:p>
        </p:txBody>
      </p:sp>
      <p:sp>
        <p:nvSpPr>
          <p:cNvPr id="3" name="TextBox 12">
            <a:extLst>
              <a:ext uri="{FF2B5EF4-FFF2-40B4-BE49-F238E27FC236}">
                <a16:creationId xmlns:a16="http://schemas.microsoft.com/office/drawing/2014/main" id="{C930BC7D-94F5-4A40-A6BB-CB148FB641CB}"/>
              </a:ext>
            </a:extLst>
          </p:cNvPr>
          <p:cNvSpPr txBox="1"/>
          <p:nvPr>
            <p:custDataLst>
              <p:tags r:id="rId2"/>
            </p:custDataLst>
          </p:nvPr>
        </p:nvSpPr>
        <p:spPr>
          <a:xfrm>
            <a:off x="7685661" y="544374"/>
            <a:ext cx="4372304" cy="323165"/>
          </a:xfrm>
          <a:prstGeom prst="rect">
            <a:avLst/>
          </a:prstGeom>
          <a:solidFill>
            <a:schemeClr val="bg1">
              <a:lumMod val="85000"/>
            </a:schemeClr>
          </a:solidFill>
          <a:ln>
            <a:solidFill>
              <a:schemeClr val="bg1"/>
            </a:solidFill>
          </a:ln>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500" b="1" dirty="0">
                <a:latin typeface="Franklin Gothic Book"/>
              </a:rPr>
              <a:t>Compared to Other Counties</a:t>
            </a:r>
            <a:endParaRPr lang="en-US" sz="1500" dirty="0">
              <a:cs typeface="Calibri"/>
            </a:endParaRPr>
          </a:p>
        </p:txBody>
      </p:sp>
      <p:sp>
        <p:nvSpPr>
          <p:cNvPr id="4" name="TextBox 1"/>
          <p:cNvSpPr txBox="1"/>
          <p:nvPr>
            <p:custDataLst>
              <p:tags r:id="rId3"/>
            </p:custDataLst>
          </p:nvPr>
        </p:nvSpPr>
        <p:spPr>
          <a:xfrm>
            <a:off x="7685661" y="792512"/>
            <a:ext cx="1340659" cy="323165"/>
          </a:xfrm>
          <a:prstGeom prst="rect">
            <a:avLst/>
          </a:prstGeom>
          <a:noFill/>
        </p:spPr>
        <p:txBody>
          <a:bodyPr wrap="square"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dirty="0">
                <a:solidFill>
                  <a:srgbClr val="FF0000"/>
                </a:solidFill>
                <a:latin typeface="Franklin Gothic Medium"/>
              </a:rPr>
              <a:t>Greater Need</a:t>
            </a:r>
          </a:p>
        </p:txBody>
      </p:sp>
      <p:sp>
        <p:nvSpPr>
          <p:cNvPr id="5" name="TextBox 4"/>
          <p:cNvSpPr txBox="1"/>
          <p:nvPr>
            <p:custDataLst>
              <p:tags r:id="rId4"/>
            </p:custDataLst>
          </p:nvPr>
        </p:nvSpPr>
        <p:spPr>
          <a:xfrm>
            <a:off x="10943436" y="819835"/>
            <a:ext cx="1248564" cy="323165"/>
          </a:xfrm>
          <a:prstGeom prst="rect">
            <a:avLst/>
          </a:prstGeom>
          <a:noFill/>
        </p:spPr>
        <p:txBody>
          <a:bodyPr wrap="square"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dirty="0">
                <a:solidFill>
                  <a:srgbClr val="92D050"/>
                </a:solidFill>
                <a:latin typeface="Franklin Gothic Medium"/>
              </a:rPr>
              <a:t>Lesser Need</a:t>
            </a:r>
          </a:p>
        </p:txBody>
      </p:sp>
      <p:graphicFrame>
        <p:nvGraphicFramePr>
          <p:cNvPr id="6" name="Table 5"/>
          <p:cNvGraphicFramePr>
            <a:graphicFrameLocks noGrp="1"/>
          </p:cNvGraphicFramePr>
          <p:nvPr>
            <p:custDataLst>
              <p:tags r:id="rId5"/>
            </p:custDataLst>
            <p:extLst>
              <p:ext uri="{D42A27DB-BD31-4B8C-83A1-F6EECF244321}">
                <p14:modId xmlns:p14="http://schemas.microsoft.com/office/powerpoint/2010/main" val="3459520865"/>
              </p:ext>
            </p:extLst>
          </p:nvPr>
        </p:nvGraphicFramePr>
        <p:xfrm>
          <a:off x="3235258" y="544374"/>
          <a:ext cx="4450403" cy="6298412"/>
        </p:xfrm>
        <a:graphic>
          <a:graphicData uri="http://schemas.openxmlformats.org/drawingml/2006/table">
            <a:tbl>
              <a:tblPr firstRow="1" bandRow="1">
                <a:tableStyleId>{C083E6E3-FA7D-4D7B-A595-EF9225AFEA82}</a:tableStyleId>
              </a:tblPr>
              <a:tblGrid>
                <a:gridCol w="1020626">
                  <a:extLst>
                    <a:ext uri="{9D8B030D-6E8A-4147-A177-3AD203B41FA5}">
                      <a16:colId xmlns:a16="http://schemas.microsoft.com/office/drawing/2014/main" val="1629768082"/>
                    </a:ext>
                  </a:extLst>
                </a:gridCol>
                <a:gridCol w="3429777">
                  <a:extLst>
                    <a:ext uri="{9D8B030D-6E8A-4147-A177-3AD203B41FA5}">
                      <a16:colId xmlns:a16="http://schemas.microsoft.com/office/drawing/2014/main" val="2346253339"/>
                    </a:ext>
                  </a:extLst>
                </a:gridCol>
              </a:tblGrid>
              <a:tr h="522426">
                <a:tc>
                  <a:txBody>
                    <a:bodyPr/>
                    <a:lstStyle/>
                    <a:p>
                      <a:r>
                        <a:rPr lang="en-US" dirty="0">
                          <a:latin typeface="Franklin Gothic Book" panose="020B0503020102020204" pitchFamily="34" charset="0"/>
                        </a:rPr>
                        <a:t>Chart #</a:t>
                      </a:r>
                    </a:p>
                  </a:txBody>
                  <a:tcPr>
                    <a:lnL>
                      <a:noFill/>
                    </a:lnL>
                    <a:lnR>
                      <a:noFill/>
                    </a:lnR>
                    <a:lnT w="12700" cmpd="sng">
                      <a:noFill/>
                    </a:lnT>
                    <a:lnB w="12700" cmpd="sng">
                      <a:noFill/>
                    </a:lnB>
                    <a:lnTlToBr w="12700" cmpd="sng">
                      <a:noFill/>
                      <a:prstDash val="solid"/>
                    </a:lnTlToBr>
                    <a:lnBlToTr w="12700" cmpd="sng">
                      <a:noFill/>
                      <a:prstDash val="solid"/>
                    </a:lnBlToTr>
                    <a:solidFill>
                      <a:schemeClr val="bg1">
                        <a:lumMod val="85000"/>
                      </a:schemeClr>
                    </a:solidFill>
                  </a:tcPr>
                </a:tc>
                <a:tc>
                  <a:txBody>
                    <a:bodyPr/>
                    <a:lstStyle/>
                    <a:p>
                      <a:pPr algn="ctr"/>
                      <a:r>
                        <a:rPr lang="en-US" dirty="0">
                          <a:latin typeface="Franklin Gothic Book" panose="020B0503020102020204" pitchFamily="34" charset="0"/>
                        </a:rPr>
                        <a:t>Data Description</a:t>
                      </a:r>
                    </a:p>
                  </a:txBody>
                  <a:tcPr>
                    <a:lnL>
                      <a:noFill/>
                    </a:lnL>
                    <a:lnR>
                      <a:noFill/>
                    </a:lnR>
                    <a:lnT w="12700" cmpd="sng">
                      <a:noFill/>
                    </a:lnT>
                    <a:lnB w="12700" cmpd="sng">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548188193"/>
                  </a:ext>
                </a:extLst>
              </a:tr>
              <a:tr h="567352">
                <a:tc>
                  <a:txBody>
                    <a:bodyPr/>
                    <a:lstStyle/>
                    <a:p>
                      <a:r>
                        <a:rPr lang="en-US" sz="1400" dirty="0">
                          <a:latin typeface="Franklin Gothic Book" panose="020B0503020102020204" pitchFamily="34" charset="0"/>
                        </a:rPr>
                        <a:t>2.3</a:t>
                      </a:r>
                    </a:p>
                  </a:txBody>
                  <a:tcPr>
                    <a:lnL>
                      <a:noFill/>
                    </a:lnL>
                    <a:lnR>
                      <a:noFill/>
                    </a:lnR>
                    <a:lnT w="12700" cmpd="sng">
                      <a:noFill/>
                    </a:lnT>
                    <a:lnB>
                      <a:noFill/>
                    </a:lnB>
                    <a:lnTlToBr w="12700" cmpd="sng">
                      <a:noFill/>
                      <a:prstDash val="solid"/>
                    </a:lnTlToBr>
                    <a:lnBlToTr w="12700" cmpd="sng">
                      <a:noFill/>
                      <a:prstDash val="solid"/>
                    </a:lnBlToTr>
                    <a:solidFill>
                      <a:schemeClr val="bg1"/>
                    </a:solidFill>
                  </a:tcPr>
                </a:tc>
                <a:tc>
                  <a:txBody>
                    <a:bodyPr/>
                    <a:lstStyle/>
                    <a:p>
                      <a:r>
                        <a:rPr lang="en-US" sz="1400" dirty="0">
                          <a:latin typeface="Franklin Gothic Book" panose="020B0503020102020204" pitchFamily="34" charset="0"/>
                        </a:rPr>
                        <a:t>Median household income</a:t>
                      </a:r>
                    </a:p>
                  </a:txBody>
                  <a:tcPr>
                    <a:lnL>
                      <a:noFill/>
                    </a:lnL>
                    <a:lnR>
                      <a:noFill/>
                    </a:lnR>
                    <a:lnT w="12700" cmpd="sng">
                      <a:noFill/>
                    </a:lnT>
                    <a:lnB>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75994391"/>
                  </a:ext>
                </a:extLst>
              </a:tr>
              <a:tr h="535391">
                <a:tc>
                  <a:txBody>
                    <a:bodyPr/>
                    <a:lstStyle/>
                    <a:p>
                      <a:r>
                        <a:rPr lang="en-US" sz="1400" dirty="0">
                          <a:latin typeface="Franklin Gothic Book" panose="020B0503020102020204" pitchFamily="34" charset="0"/>
                        </a:rPr>
                        <a:t>2.6</a:t>
                      </a:r>
                    </a:p>
                  </a:txBody>
                  <a:tcPr>
                    <a:lnL>
                      <a:noFill/>
                    </a:lnL>
                    <a:lnR>
                      <a:noFill/>
                    </a:lnR>
                    <a:lnT>
                      <a:noFill/>
                    </a:lnT>
                    <a:lnB>
                      <a:noFill/>
                    </a:lnB>
                    <a:lnTlToBr w="12700" cmpd="sng">
                      <a:noFill/>
                      <a:prstDash val="solid"/>
                    </a:lnTlToBr>
                    <a:lnBlToTr w="12700" cmpd="sng">
                      <a:noFill/>
                      <a:prstDash val="solid"/>
                    </a:lnBlToTr>
                    <a:solidFill>
                      <a:schemeClr val="bg1">
                        <a:lumMod val="85000"/>
                      </a:schemeClr>
                    </a:solidFill>
                  </a:tcPr>
                </a:tc>
                <a:tc>
                  <a:txBody>
                    <a:bodyPr/>
                    <a:lstStyle/>
                    <a:p>
                      <a:r>
                        <a:rPr lang="en-US" sz="1400" dirty="0">
                          <a:latin typeface="Franklin Gothic Book" panose="020B0503020102020204" pitchFamily="34" charset="0"/>
                        </a:rPr>
                        <a:t>Families with children under the age of 18 living in poverty</a:t>
                      </a:r>
                    </a:p>
                  </a:txBody>
                  <a:tcPr>
                    <a:lnL>
                      <a:noFill/>
                    </a:lnL>
                    <a:lnR>
                      <a:noFill/>
                    </a:lnR>
                    <a:lnT>
                      <a:noFill/>
                    </a:lnT>
                    <a:lnB>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906344095"/>
                  </a:ext>
                </a:extLst>
              </a:tr>
              <a:tr h="535391">
                <a:tc>
                  <a:txBody>
                    <a:bodyPr/>
                    <a:lstStyle/>
                    <a:p>
                      <a:r>
                        <a:rPr lang="en-US" sz="1400" dirty="0">
                          <a:latin typeface="Franklin Gothic Book" panose="020B0503020102020204" pitchFamily="34" charset="0"/>
                        </a:rPr>
                        <a:t>3.1</a:t>
                      </a:r>
                    </a:p>
                  </a:txBody>
                  <a:tcPr>
                    <a:lnL>
                      <a:noFill/>
                    </a:lnL>
                    <a:lnR>
                      <a:noFill/>
                    </a:lnR>
                    <a:lnT>
                      <a:noFill/>
                    </a:lnT>
                    <a:lnB>
                      <a:noFill/>
                    </a:lnB>
                    <a:lnTlToBr w="12700" cmpd="sng">
                      <a:noFill/>
                      <a:prstDash val="solid"/>
                    </a:lnTlToBr>
                    <a:lnBlToTr w="12700" cmpd="sng">
                      <a:noFill/>
                      <a:prstDash val="solid"/>
                    </a:lnBlToTr>
                    <a:solidFill>
                      <a:schemeClr val="bg1">
                        <a:alpha val="20000"/>
                      </a:schemeClr>
                    </a:solidFill>
                  </a:tcPr>
                </a:tc>
                <a:tc>
                  <a:txBody>
                    <a:bodyPr/>
                    <a:lstStyle/>
                    <a:p>
                      <a:r>
                        <a:rPr lang="en-US" sz="1400" dirty="0">
                          <a:latin typeface="Franklin Gothic Book" panose="020B0503020102020204" pitchFamily="34" charset="0"/>
                        </a:rPr>
                        <a:t>Household income spent on housing</a:t>
                      </a:r>
                    </a:p>
                  </a:txBody>
                  <a:tcPr>
                    <a:lnL>
                      <a:noFill/>
                    </a:lnL>
                    <a:lnR>
                      <a:noFill/>
                    </a:lnR>
                    <a:lnT>
                      <a:noFill/>
                    </a:lnT>
                    <a:lnB>
                      <a:noFill/>
                    </a:lnB>
                    <a:lnTlToBr w="12700" cmpd="sng">
                      <a:noFill/>
                      <a:prstDash val="solid"/>
                    </a:lnTlToBr>
                    <a:lnBlToTr w="12700" cmpd="sng">
                      <a:noFill/>
                      <a:prstDash val="solid"/>
                    </a:lnBlToTr>
                    <a:solidFill>
                      <a:schemeClr val="bg1">
                        <a:alpha val="20000"/>
                      </a:schemeClr>
                    </a:solidFill>
                  </a:tcPr>
                </a:tc>
                <a:extLst>
                  <a:ext uri="{0D108BD9-81ED-4DB2-BD59-A6C34878D82A}">
                    <a16:rowId xmlns:a16="http://schemas.microsoft.com/office/drawing/2014/main" val="444431621"/>
                  </a:ext>
                </a:extLst>
              </a:tr>
              <a:tr h="764845">
                <a:tc>
                  <a:txBody>
                    <a:bodyPr/>
                    <a:lstStyle/>
                    <a:p>
                      <a:r>
                        <a:rPr lang="en-US" sz="1400" dirty="0">
                          <a:latin typeface="Franklin Gothic Book" panose="020B0503020102020204" pitchFamily="34" charset="0"/>
                        </a:rPr>
                        <a:t>4.1</a:t>
                      </a:r>
                    </a:p>
                  </a:txBody>
                  <a:tcPr>
                    <a:lnL>
                      <a:noFill/>
                    </a:lnL>
                    <a:lnR>
                      <a:noFill/>
                    </a:lnR>
                    <a:lnT>
                      <a:noFill/>
                    </a:lnT>
                    <a:lnB>
                      <a:noFill/>
                    </a:lnB>
                    <a:lnTlToBr w="12700" cmpd="sng">
                      <a:noFill/>
                      <a:prstDash val="solid"/>
                    </a:lnTlToBr>
                    <a:lnBlToTr w="12700" cmpd="sng">
                      <a:noFill/>
                      <a:prstDash val="solid"/>
                    </a:lnBlToTr>
                    <a:solidFill>
                      <a:schemeClr val="bg1">
                        <a:lumMod val="85000"/>
                      </a:schemeClr>
                    </a:solidFill>
                  </a:tcPr>
                </a:tc>
                <a:tc>
                  <a:txBody>
                    <a:bodyPr/>
                    <a:lstStyle/>
                    <a:p>
                      <a:r>
                        <a:rPr lang="en-US" sz="1400" dirty="0">
                          <a:latin typeface="Franklin Gothic Book" panose="020B0503020102020204" pitchFamily="34" charset="0"/>
                        </a:rPr>
                        <a:t>Food insecurity</a:t>
                      </a:r>
                    </a:p>
                  </a:txBody>
                  <a:tcPr>
                    <a:lnL>
                      <a:noFill/>
                    </a:lnL>
                    <a:lnR>
                      <a:noFill/>
                    </a:lnR>
                    <a:lnT>
                      <a:noFill/>
                    </a:lnT>
                    <a:lnB>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470909238"/>
                  </a:ext>
                </a:extLst>
              </a:tr>
              <a:tr h="593622">
                <a:tc>
                  <a:txBody>
                    <a:bodyPr/>
                    <a:lstStyle/>
                    <a:p>
                      <a:r>
                        <a:rPr lang="en-US" sz="1400" dirty="0">
                          <a:latin typeface="Franklin Gothic Book" panose="020B0503020102020204" pitchFamily="34" charset="0"/>
                        </a:rPr>
                        <a:t>6.3</a:t>
                      </a:r>
                    </a:p>
                  </a:txBody>
                  <a:tcPr>
                    <a:lnL>
                      <a:noFill/>
                    </a:lnL>
                    <a:lnR>
                      <a:noFill/>
                    </a:lnR>
                    <a:lnT>
                      <a:noFill/>
                    </a:lnT>
                    <a:lnB>
                      <a:noFill/>
                    </a:lnB>
                    <a:lnTlToBr w="12700" cmpd="sng">
                      <a:noFill/>
                      <a:prstDash val="solid"/>
                    </a:lnTlToBr>
                    <a:lnBlToTr w="12700" cmpd="sng">
                      <a:noFill/>
                      <a:prstDash val="solid"/>
                    </a:lnBlToTr>
                    <a:noFill/>
                  </a:tcPr>
                </a:tc>
                <a:tc>
                  <a:txBody>
                    <a:bodyPr/>
                    <a:lstStyle/>
                    <a:p>
                      <a:r>
                        <a:rPr lang="en-US" sz="1400" dirty="0">
                          <a:latin typeface="Franklin Gothic Book" panose="020B0503020102020204" pitchFamily="34" charset="0"/>
                        </a:rPr>
                        <a:t>Cost of transportation as a percentage of income in NJ</a:t>
                      </a:r>
                    </a:p>
                  </a:txBody>
                  <a:tcPr>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3285491812"/>
                  </a:ext>
                </a:extLst>
              </a:tr>
              <a:tr h="541938">
                <a:tc>
                  <a:txBody>
                    <a:bodyPr/>
                    <a:lstStyle/>
                    <a:p>
                      <a:r>
                        <a:rPr lang="en-US" sz="1400" dirty="0">
                          <a:latin typeface="Franklin Gothic Book" panose="020B0503020102020204" pitchFamily="34" charset="0"/>
                        </a:rPr>
                        <a:t>6.4</a:t>
                      </a:r>
                    </a:p>
                  </a:txBody>
                  <a:tcPr>
                    <a:lnL>
                      <a:noFill/>
                    </a:lnL>
                    <a:lnR>
                      <a:noFill/>
                    </a:lnR>
                    <a:lnT>
                      <a:noFill/>
                    </a:lnT>
                    <a:lnB>
                      <a:noFill/>
                    </a:lnB>
                    <a:lnTlToBr w="12700" cmpd="sng">
                      <a:noFill/>
                      <a:prstDash val="solid"/>
                    </a:lnTlToBr>
                    <a:lnBlToTr w="12700" cmpd="sng">
                      <a:noFill/>
                      <a:prstDash val="solid"/>
                    </a:lnBlToTr>
                    <a:solidFill>
                      <a:schemeClr val="tx1">
                        <a:lumMod val="65000"/>
                        <a:lumOff val="35000"/>
                        <a:alpha val="20000"/>
                      </a:schemeClr>
                    </a:solidFill>
                  </a:tcPr>
                </a:tc>
                <a:tc>
                  <a:txBody>
                    <a:bodyPr/>
                    <a:lstStyle/>
                    <a:p>
                      <a:r>
                        <a:rPr lang="en-US" sz="1400" dirty="0">
                          <a:latin typeface="Franklin Gothic Book" panose="020B0503020102020204" pitchFamily="34" charset="0"/>
                        </a:rPr>
                        <a:t>AllTransit™ Performance Score</a:t>
                      </a:r>
                    </a:p>
                  </a:txBody>
                  <a:tcPr>
                    <a:lnL>
                      <a:noFill/>
                    </a:lnL>
                    <a:lnR>
                      <a:noFill/>
                    </a:lnR>
                    <a:lnT>
                      <a:noFill/>
                    </a:lnT>
                    <a:lnB>
                      <a:noFill/>
                    </a:lnB>
                    <a:lnTlToBr w="12700" cmpd="sng">
                      <a:noFill/>
                      <a:prstDash val="solid"/>
                    </a:lnTlToBr>
                    <a:lnBlToTr w="12700" cmpd="sng">
                      <a:noFill/>
                      <a:prstDash val="solid"/>
                    </a:lnBlToTr>
                    <a:solidFill>
                      <a:schemeClr val="tx1">
                        <a:lumMod val="65000"/>
                        <a:lumOff val="35000"/>
                        <a:alpha val="20000"/>
                      </a:schemeClr>
                    </a:solidFill>
                  </a:tcPr>
                </a:tc>
                <a:extLst>
                  <a:ext uri="{0D108BD9-81ED-4DB2-BD59-A6C34878D82A}">
                    <a16:rowId xmlns:a16="http://schemas.microsoft.com/office/drawing/2014/main" val="1499493323"/>
                  </a:ext>
                </a:extLst>
              </a:tr>
              <a:tr h="567352">
                <a:tc>
                  <a:txBody>
                    <a:bodyPr/>
                    <a:lstStyle/>
                    <a:p>
                      <a:r>
                        <a:rPr lang="en-US" sz="1400" dirty="0">
                          <a:latin typeface="Franklin Gothic Book" panose="020B0503020102020204" pitchFamily="34" charset="0"/>
                        </a:rPr>
                        <a:t>7.1</a:t>
                      </a:r>
                    </a:p>
                  </a:txBody>
                  <a:tcPr>
                    <a:lnL>
                      <a:noFill/>
                    </a:lnL>
                    <a:lnR>
                      <a:noFill/>
                    </a:lnR>
                    <a:lnT>
                      <a:noFill/>
                    </a:lnT>
                    <a:lnB>
                      <a:noFill/>
                    </a:lnB>
                    <a:lnTlToBr w="12700" cmpd="sng">
                      <a:noFill/>
                      <a:prstDash val="solid"/>
                    </a:lnTlToBr>
                    <a:lnBlToTr w="12700" cmpd="sng">
                      <a:noFill/>
                      <a:prstDash val="solid"/>
                    </a:lnBlToTr>
                    <a:solidFill>
                      <a:schemeClr val="bg1">
                        <a:alpha val="20000"/>
                      </a:schemeClr>
                    </a:solidFill>
                  </a:tcPr>
                </a:tc>
                <a:tc>
                  <a:txBody>
                    <a:bodyPr/>
                    <a:lstStyle/>
                    <a:p>
                      <a:r>
                        <a:rPr lang="en-US" sz="1400" dirty="0">
                          <a:latin typeface="Franklin Gothic Book" panose="020B0503020102020204" pitchFamily="34" charset="0"/>
                        </a:rPr>
                        <a:t>Children under the age of 18 without health insurance</a:t>
                      </a:r>
                    </a:p>
                  </a:txBody>
                  <a:tcPr>
                    <a:lnL>
                      <a:noFill/>
                    </a:lnL>
                    <a:lnR>
                      <a:noFill/>
                    </a:lnR>
                    <a:lnT>
                      <a:noFill/>
                    </a:lnT>
                    <a:lnB>
                      <a:noFill/>
                    </a:lnB>
                    <a:lnTlToBr w="12700" cmpd="sng">
                      <a:noFill/>
                      <a:prstDash val="solid"/>
                    </a:lnTlToBr>
                    <a:lnBlToTr w="12700" cmpd="sng">
                      <a:noFill/>
                      <a:prstDash val="solid"/>
                    </a:lnBlToTr>
                    <a:solidFill>
                      <a:schemeClr val="bg1">
                        <a:alpha val="20000"/>
                      </a:schemeClr>
                    </a:solidFill>
                  </a:tcPr>
                </a:tc>
                <a:extLst>
                  <a:ext uri="{0D108BD9-81ED-4DB2-BD59-A6C34878D82A}">
                    <a16:rowId xmlns:a16="http://schemas.microsoft.com/office/drawing/2014/main" val="2802183924"/>
                  </a:ext>
                </a:extLst>
              </a:tr>
              <a:tr h="567352">
                <a:tc>
                  <a:txBody>
                    <a:bodyPr/>
                    <a:lstStyle/>
                    <a:p>
                      <a:r>
                        <a:rPr lang="en-US" sz="1400" dirty="0">
                          <a:latin typeface="Franklin Gothic Book" panose="020B0503020102020204" pitchFamily="34" charset="0"/>
                        </a:rPr>
                        <a:t>7.6</a:t>
                      </a:r>
                    </a:p>
                  </a:txBody>
                  <a:tcPr>
                    <a:lnL>
                      <a:noFill/>
                    </a:lnL>
                    <a:lnR>
                      <a:noFill/>
                    </a:lnR>
                    <a:lnT>
                      <a:noFill/>
                    </a:lnT>
                    <a:lnB w="12700" cmpd="sng">
                      <a:noFill/>
                    </a:lnB>
                    <a:lnTlToBr w="12700" cmpd="sng">
                      <a:noFill/>
                      <a:prstDash val="solid"/>
                    </a:lnTlToBr>
                    <a:lnBlToTr w="12700" cmpd="sng">
                      <a:noFill/>
                      <a:prstDash val="solid"/>
                    </a:lnBlToTr>
                    <a:solidFill>
                      <a:schemeClr val="bg1">
                        <a:lumMod val="85000"/>
                      </a:schemeClr>
                    </a:solidFill>
                  </a:tcPr>
                </a:tc>
                <a:tc>
                  <a:txBody>
                    <a:bodyPr/>
                    <a:lstStyle/>
                    <a:p>
                      <a:r>
                        <a:rPr lang="en-US" sz="1400" dirty="0">
                          <a:latin typeface="Franklin Gothic Book" panose="020B0503020102020204" pitchFamily="34" charset="0"/>
                        </a:rPr>
                        <a:t>Percent of children meeting all immunization requirements</a:t>
                      </a:r>
                      <a:endParaRPr lang="en-US" sz="1400" baseline="0" dirty="0">
                        <a:latin typeface="Franklin Gothic Book" panose="020B0503020102020204" pitchFamily="34" charset="0"/>
                      </a:endParaRPr>
                    </a:p>
                  </a:txBody>
                  <a:tcPr>
                    <a:lnL>
                      <a:noFill/>
                    </a:lnL>
                    <a:lnR>
                      <a:noFill/>
                    </a:lnR>
                    <a:lnT>
                      <a:noFill/>
                    </a:lnT>
                    <a:lnB w="12700" cmpd="sng">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2523121526"/>
                  </a:ext>
                </a:extLst>
              </a:tr>
              <a:tr h="535391">
                <a:tc>
                  <a:txBody>
                    <a:bodyPr/>
                    <a:lstStyle/>
                    <a:p>
                      <a:r>
                        <a:rPr lang="en-US" sz="1400" dirty="0">
                          <a:latin typeface="Franklin Gothic Book" panose="020B0503020102020204" pitchFamily="34" charset="0"/>
                        </a:rPr>
                        <a:t>7.8</a:t>
                      </a:r>
                    </a:p>
                  </a:txBody>
                  <a:tcPr>
                    <a:lnL>
                      <a:noFill/>
                    </a:lnL>
                    <a:lnR>
                      <a:noFill/>
                    </a:lnR>
                    <a:lnT>
                      <a:noFill/>
                    </a:lnT>
                    <a:lnB w="12700" cmpd="sng">
                      <a:noFill/>
                    </a:lnB>
                    <a:lnTlToBr w="12700" cmpd="sng">
                      <a:noFill/>
                      <a:prstDash val="solid"/>
                    </a:lnTlToBr>
                    <a:lnBlToTr w="12700" cmpd="sng">
                      <a:noFill/>
                      <a:prstDash val="solid"/>
                    </a:lnBlToTr>
                    <a:noFill/>
                  </a:tcPr>
                </a:tc>
                <a:tc>
                  <a:txBody>
                    <a:bodyPr/>
                    <a:lstStyle/>
                    <a:p>
                      <a:r>
                        <a:rPr lang="en-US" sz="1400" baseline="0" dirty="0">
                          <a:latin typeface="Franklin Gothic Book" panose="020B0503020102020204" pitchFamily="34" charset="0"/>
                        </a:rPr>
                        <a:t>Reports of late or lack of prenatal care</a:t>
                      </a:r>
                    </a:p>
                  </a:txBody>
                  <a:tcPr>
                    <a:lnL>
                      <a:noFill/>
                    </a:lnL>
                    <a:lnR>
                      <a:noFill/>
                    </a:lnR>
                    <a:lnT>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880348913"/>
                  </a:ext>
                </a:extLst>
              </a:tr>
              <a:tr h="567352">
                <a:tc>
                  <a:txBody>
                    <a:bodyPr/>
                    <a:lstStyle/>
                    <a:p>
                      <a:r>
                        <a:rPr lang="en-US" sz="1400" dirty="0">
                          <a:latin typeface="Franklin Gothic Book" panose="020B0503020102020204" pitchFamily="34" charset="0"/>
                        </a:rPr>
                        <a:t>8.2</a:t>
                      </a:r>
                    </a:p>
                  </a:txBody>
                  <a:tcPr>
                    <a:lnL>
                      <a:noFill/>
                    </a:lnL>
                    <a:lnR>
                      <a:noFill/>
                    </a:lnR>
                    <a:lnT>
                      <a:noFill/>
                    </a:lnT>
                    <a:lnB w="12700" cmpd="sng">
                      <a:noFill/>
                    </a:lnB>
                    <a:lnTlToBr w="12700" cmpd="sng">
                      <a:noFill/>
                      <a:prstDash val="solid"/>
                    </a:lnTlToBr>
                    <a:lnBlToTr w="12700" cmpd="sng">
                      <a:noFill/>
                      <a:prstDash val="solid"/>
                    </a:lnBlToTr>
                    <a:solidFill>
                      <a:schemeClr val="tx1">
                        <a:lumMod val="75000"/>
                        <a:lumOff val="25000"/>
                        <a:alpha val="20000"/>
                      </a:schemeClr>
                    </a:solidFill>
                  </a:tcPr>
                </a:tc>
                <a:tc>
                  <a:txBody>
                    <a:bodyPr/>
                    <a:lstStyle/>
                    <a:p>
                      <a:r>
                        <a:rPr lang="en-US" sz="1400" baseline="0" dirty="0">
                          <a:latin typeface="Franklin Gothic Book" panose="020B0503020102020204" pitchFamily="34" charset="0"/>
                        </a:rPr>
                        <a:t>Median unemployment rates across counties</a:t>
                      </a:r>
                    </a:p>
                  </a:txBody>
                  <a:tcPr>
                    <a:lnL>
                      <a:noFill/>
                    </a:lnL>
                    <a:lnR>
                      <a:noFill/>
                    </a:lnR>
                    <a:lnT>
                      <a:noFill/>
                    </a:lnT>
                    <a:lnB w="12700" cmpd="sng">
                      <a:noFill/>
                    </a:lnB>
                    <a:lnTlToBr w="12700" cmpd="sng">
                      <a:noFill/>
                      <a:prstDash val="solid"/>
                    </a:lnTlToBr>
                    <a:lnBlToTr w="12700" cmpd="sng">
                      <a:noFill/>
                      <a:prstDash val="solid"/>
                    </a:lnBlToTr>
                    <a:solidFill>
                      <a:schemeClr val="tx1">
                        <a:lumMod val="75000"/>
                        <a:lumOff val="25000"/>
                        <a:alpha val="20000"/>
                      </a:schemeClr>
                    </a:solidFill>
                  </a:tcPr>
                </a:tc>
                <a:extLst>
                  <a:ext uri="{0D108BD9-81ED-4DB2-BD59-A6C34878D82A}">
                    <a16:rowId xmlns:a16="http://schemas.microsoft.com/office/drawing/2014/main" val="80312173"/>
                  </a:ext>
                </a:extLst>
              </a:tr>
            </a:tbl>
          </a:graphicData>
        </a:graphic>
      </p:graphicFrame>
      <p:sp>
        <p:nvSpPr>
          <p:cNvPr id="9" name="TextBox 8">
            <a:extLst>
              <a:ext uri="{FF2B5EF4-FFF2-40B4-BE49-F238E27FC236}">
                <a16:creationId xmlns:a16="http://schemas.microsoft.com/office/drawing/2014/main" id="{29BA42A2-266A-403E-9C23-CC5751A92D5E}"/>
              </a:ext>
            </a:extLst>
          </p:cNvPr>
          <p:cNvSpPr txBox="1"/>
          <p:nvPr>
            <p:custDataLst>
              <p:tags r:id="rId6"/>
            </p:custDataLst>
          </p:nvPr>
        </p:nvSpPr>
        <p:spPr>
          <a:xfrm>
            <a:off x="533400" y="2590800"/>
            <a:ext cx="2057400" cy="2554545"/>
          </a:xfrm>
          <a:prstGeom prst="rect">
            <a:avLst/>
          </a:prstGeom>
          <a:noFill/>
        </p:spPr>
        <p:txBody>
          <a:bodyPr wrap="square" rtlCol="0">
            <a:spAutoFit/>
          </a:bodyPr>
          <a:lstStyle/>
          <a:p>
            <a:pPr algn="ctr"/>
            <a:r>
              <a:rPr lang="en-US" sz="4000" dirty="0">
                <a:solidFill>
                  <a:schemeClr val="bg1"/>
                </a:solidFill>
                <a:latin typeface="Franklin Gothic Demi" panose="020B0703020102020204" pitchFamily="34" charset="0"/>
              </a:rPr>
              <a:t>County Ranking </a:t>
            </a:r>
          </a:p>
          <a:p>
            <a:pPr algn="ctr"/>
            <a:r>
              <a:rPr lang="en-US" sz="4000" dirty="0">
                <a:solidFill>
                  <a:schemeClr val="bg1"/>
                </a:solidFill>
                <a:latin typeface="Franklin Gothic Demi" panose="020B0703020102020204" pitchFamily="34" charset="0"/>
              </a:rPr>
              <a:t>Basic Needs</a:t>
            </a:r>
            <a:endParaRPr lang="en-US" sz="2400" dirty="0">
              <a:solidFill>
                <a:schemeClr val="bg1"/>
              </a:solidFill>
              <a:latin typeface="Franklin Gothic Demi" panose="020B0703020102020204" pitchFamily="34" charset="0"/>
            </a:endParaRPr>
          </a:p>
        </p:txBody>
      </p:sp>
      <p:graphicFrame>
        <p:nvGraphicFramePr>
          <p:cNvPr id="10" name="Chart 9">
            <a:extLst>
              <a:ext uri="{FF2B5EF4-FFF2-40B4-BE49-F238E27FC236}">
                <a16:creationId xmlns:a16="http://schemas.microsoft.com/office/drawing/2014/main" id="{00000000-0008-0000-0100-000004000000}"/>
              </a:ext>
            </a:extLst>
          </p:cNvPr>
          <p:cNvGraphicFramePr>
            <a:graphicFrameLocks/>
          </p:cNvGraphicFramePr>
          <p:nvPr>
            <p:extLst>
              <p:ext uri="{D42A27DB-BD31-4B8C-83A1-F6EECF244321}">
                <p14:modId xmlns:p14="http://schemas.microsoft.com/office/powerpoint/2010/main" val="1973873672"/>
              </p:ext>
            </p:extLst>
          </p:nvPr>
        </p:nvGraphicFramePr>
        <p:xfrm>
          <a:off x="7543801" y="867538"/>
          <a:ext cx="4800600" cy="6142862"/>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645868312"/>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CBA865F-FB5C-42A6-B459-D3BF0E7C9CCE}"/>
              </a:ext>
            </a:extLst>
          </p:cNvPr>
          <p:cNvSpPr txBox="1"/>
          <p:nvPr>
            <p:custDataLst>
              <p:tags r:id="rId1"/>
            </p:custDataLst>
          </p:nvPr>
        </p:nvSpPr>
        <p:spPr>
          <a:xfrm>
            <a:off x="3124200" y="0"/>
            <a:ext cx="9372600"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13.3: # of developmental disabilities eligible youth (by county)</a:t>
            </a:r>
          </a:p>
        </p:txBody>
      </p:sp>
      <p:sp>
        <p:nvSpPr>
          <p:cNvPr id="3" name="TextBox 2">
            <a:extLst>
              <a:ext uri="{FF2B5EF4-FFF2-40B4-BE49-F238E27FC236}">
                <a16:creationId xmlns:a16="http://schemas.microsoft.com/office/drawing/2014/main" id="{CDBEDB54-7C21-4AD7-BF97-6D45B5AD2E2D}"/>
              </a:ext>
            </a:extLst>
          </p:cNvPr>
          <p:cNvSpPr txBox="1"/>
          <p:nvPr>
            <p:custDataLst>
              <p:tags r:id="rId2"/>
            </p:custDataLst>
          </p:nvPr>
        </p:nvSpPr>
        <p:spPr>
          <a:xfrm>
            <a:off x="3124200" y="338554"/>
            <a:ext cx="8400675" cy="307777"/>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dirty="0"/>
              <a:t>Source: New Jersey Child Welfare Data Hub, CSOC Developmental Disabilities Eligible Youth Report, 2020</a:t>
            </a:r>
            <a:endParaRPr lang="en-US" sz="1200" dirty="0"/>
          </a:p>
        </p:txBody>
      </p:sp>
      <p:graphicFrame>
        <p:nvGraphicFramePr>
          <p:cNvPr id="6" name="Chart 5">
            <a:extLst>
              <a:ext uri="{FF2B5EF4-FFF2-40B4-BE49-F238E27FC236}">
                <a16:creationId xmlns:a16="http://schemas.microsoft.com/office/drawing/2014/main" id="{D3582146-253E-4F22-A2F5-BCBFD2EBF1F6}"/>
              </a:ext>
            </a:extLst>
          </p:cNvPr>
          <p:cNvGraphicFramePr/>
          <p:nvPr>
            <p:custDataLst>
              <p:tags r:id="rId3"/>
            </p:custDataLst>
            <p:extLst>
              <p:ext uri="{D42A27DB-BD31-4B8C-83A1-F6EECF244321}">
                <p14:modId xmlns:p14="http://schemas.microsoft.com/office/powerpoint/2010/main" val="1659830617"/>
              </p:ext>
            </p:extLst>
          </p:nvPr>
        </p:nvGraphicFramePr>
        <p:xfrm>
          <a:off x="3151415" y="585348"/>
          <a:ext cx="5459186" cy="5511988"/>
        </p:xfrm>
        <a:graphic>
          <a:graphicData uri="http://schemas.openxmlformats.org/drawingml/2006/chart">
            <c:chart xmlns:c="http://schemas.openxmlformats.org/drawingml/2006/chart" xmlns:r="http://schemas.openxmlformats.org/officeDocument/2006/relationships" r:id="rId11"/>
          </a:graphicData>
        </a:graphic>
      </p:graphicFrame>
      <p:sp>
        <p:nvSpPr>
          <p:cNvPr id="7" name="TextBox 6">
            <a:extLst>
              <a:ext uri="{FF2B5EF4-FFF2-40B4-BE49-F238E27FC236}">
                <a16:creationId xmlns:a16="http://schemas.microsoft.com/office/drawing/2014/main" id="{4E1F951F-B0A9-4BFE-BA2F-CF1174204657}"/>
              </a:ext>
            </a:extLst>
          </p:cNvPr>
          <p:cNvSpPr txBox="1"/>
          <p:nvPr>
            <p:custDataLst>
              <p:tags r:id="rId4"/>
            </p:custDataLst>
          </p:nvPr>
        </p:nvSpPr>
        <p:spPr>
          <a:xfrm>
            <a:off x="3134481" y="6295418"/>
            <a:ext cx="9057519" cy="562582"/>
          </a:xfrm>
          <a:prstGeom prst="rect">
            <a:avLst/>
          </a:prstGeom>
          <a:noFill/>
        </p:spPr>
        <p:txBody>
          <a:bodyPr wrap="square" rtlCol="0" anchor="ctr" anchorCtr="0">
            <a:noAutofit/>
          </a:bodyPr>
          <a:lstStyle/>
          <a:p>
            <a:pPr algn="just"/>
            <a:r>
              <a:rPr lang="en-US" sz="1050" dirty="0">
                <a:latin typeface="Franklin Gothic Medium" panose="020B0603020102020204" pitchFamily="34" charset="0"/>
              </a:rPr>
              <a:t>Note: Developmental Disabilities Eligible Youth Report, provides the total number of youth, up to 20.9 years old, who are eligible to receive intellectual or developmental disability services through the New Jersey Department of Children and Families (DCF)’s Children’s System of Care (CSOC) within the calendar year.</a:t>
            </a:r>
            <a:endParaRPr lang="en-US" sz="500" dirty="0">
              <a:latin typeface="Franklin Gothic Medium" panose="020B0603020102020204" pitchFamily="34" charset="0"/>
              <a:cs typeface="Calibri"/>
            </a:endParaRPr>
          </a:p>
        </p:txBody>
      </p:sp>
      <p:sp>
        <p:nvSpPr>
          <p:cNvPr id="9" name="TextBox 8">
            <a:extLst>
              <a:ext uri="{FF2B5EF4-FFF2-40B4-BE49-F238E27FC236}">
                <a16:creationId xmlns:a16="http://schemas.microsoft.com/office/drawing/2014/main" id="{08998BB9-5F64-4A41-A09B-4A8FDE9F142D}"/>
              </a:ext>
            </a:extLst>
          </p:cNvPr>
          <p:cNvSpPr txBox="1"/>
          <p:nvPr>
            <p:custDataLst>
              <p:tags r:id="rId5"/>
            </p:custDataLst>
          </p:nvPr>
        </p:nvSpPr>
        <p:spPr>
          <a:xfrm>
            <a:off x="8534398" y="3257235"/>
            <a:ext cx="3581400" cy="52322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dirty="0"/>
              <a:t>13.4: # of developmental disabilities eligible youth, over time, in county</a:t>
            </a:r>
          </a:p>
        </p:txBody>
      </p:sp>
      <p:sp>
        <p:nvSpPr>
          <p:cNvPr id="10" name="Rectangle 9">
            <a:extLst>
              <a:ext uri="{FF2B5EF4-FFF2-40B4-BE49-F238E27FC236}">
                <a16:creationId xmlns:a16="http://schemas.microsoft.com/office/drawing/2014/main" id="{01CCA3F2-6399-4A1F-A98C-957BA85D803B}"/>
              </a:ext>
            </a:extLst>
          </p:cNvPr>
          <p:cNvSpPr/>
          <p:nvPr>
            <p:custDataLst>
              <p:tags r:id="rId6"/>
            </p:custDataLst>
          </p:nvPr>
        </p:nvSpPr>
        <p:spPr>
          <a:xfrm>
            <a:off x="8534398" y="3669091"/>
            <a:ext cx="3581400" cy="369332"/>
          </a:xfrm>
          <a:prstGeom prst="rect">
            <a:avLst/>
          </a:prstGeom>
        </p:spPr>
        <p:txBody>
          <a:bodyPr wrap="square">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dirty="0"/>
              <a:t>Source: New Jersey Child Welfare Data Hub, CSOC Developmental Disabilities Eligible Youth Report, 2016-2020</a:t>
            </a:r>
            <a:endParaRPr lang="en-US" sz="800" dirty="0"/>
          </a:p>
        </p:txBody>
      </p:sp>
      <p:graphicFrame>
        <p:nvGraphicFramePr>
          <p:cNvPr id="11" name="Chart 10">
            <a:extLst>
              <a:ext uri="{FF2B5EF4-FFF2-40B4-BE49-F238E27FC236}">
                <a16:creationId xmlns:a16="http://schemas.microsoft.com/office/drawing/2014/main" id="{B2A2F454-9897-4DF4-90C1-75065B03B360}"/>
              </a:ext>
            </a:extLst>
          </p:cNvPr>
          <p:cNvGraphicFramePr/>
          <p:nvPr>
            <p:custDataLst>
              <p:tags r:id="rId7"/>
            </p:custDataLst>
            <p:extLst>
              <p:ext uri="{D42A27DB-BD31-4B8C-83A1-F6EECF244321}">
                <p14:modId xmlns:p14="http://schemas.microsoft.com/office/powerpoint/2010/main" val="223021646"/>
              </p:ext>
            </p:extLst>
          </p:nvPr>
        </p:nvGraphicFramePr>
        <p:xfrm>
          <a:off x="8534399" y="4013730"/>
          <a:ext cx="3281680" cy="2328333"/>
        </p:xfrm>
        <a:graphic>
          <a:graphicData uri="http://schemas.openxmlformats.org/drawingml/2006/chart">
            <c:chart xmlns:c="http://schemas.openxmlformats.org/drawingml/2006/chart" xmlns:r="http://schemas.openxmlformats.org/officeDocument/2006/relationships" r:id="rId12"/>
          </a:graphicData>
        </a:graphic>
      </p:graphicFrame>
      <p:sp>
        <p:nvSpPr>
          <p:cNvPr id="13" name="Title 1">
            <a:extLst>
              <a:ext uri="{FF2B5EF4-FFF2-40B4-BE49-F238E27FC236}">
                <a16:creationId xmlns:a16="http://schemas.microsoft.com/office/drawing/2014/main" id="{57CAEC4C-2AD8-40D7-8EF6-4C07503BD85B}"/>
              </a:ext>
            </a:extLst>
          </p:cNvPr>
          <p:cNvSpPr txBox="1">
            <a:spLocks/>
          </p:cNvSpPr>
          <p:nvPr>
            <p:custDataLst>
              <p:tags r:id="rId8"/>
            </p:custDataLst>
          </p:nvPr>
        </p:nvSpPr>
        <p:spPr>
          <a:xfrm>
            <a:off x="-94706" y="844413"/>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dirty="0">
                <a:solidFill>
                  <a:schemeClr val="bg1"/>
                </a:solidFill>
                <a:latin typeface="Franklin Gothic Demi" panose="020B0703020102020204" pitchFamily="34" charset="0"/>
              </a:rPr>
              <a:t>I/DD or Behavioral/Mental Health (Children)</a:t>
            </a:r>
          </a:p>
          <a:p>
            <a:pPr>
              <a:lnSpc>
                <a:spcPct val="90000"/>
              </a:lnSpc>
            </a:pPr>
            <a:endParaRPr lang="en-US" sz="3200" spc="-2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4176607949"/>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3595BD6-D345-486A-800F-EE766903B9F0}"/>
              </a:ext>
            </a:extLst>
          </p:cNvPr>
          <p:cNvSpPr txBox="1"/>
          <p:nvPr>
            <p:custDataLst>
              <p:tags r:id="rId1"/>
            </p:custDataLst>
          </p:nvPr>
        </p:nvSpPr>
        <p:spPr>
          <a:xfrm>
            <a:off x="3124200" y="0"/>
            <a:ext cx="9017202" cy="707886"/>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13.5: Children (% &lt;6 Years) tested for lead with blood lead levels greater than or equal to 5 micrograms/deciliter</a:t>
            </a:r>
          </a:p>
        </p:txBody>
      </p:sp>
      <p:sp>
        <p:nvSpPr>
          <p:cNvPr id="4" name="TextBox 3">
            <a:extLst>
              <a:ext uri="{FF2B5EF4-FFF2-40B4-BE49-F238E27FC236}">
                <a16:creationId xmlns:a16="http://schemas.microsoft.com/office/drawing/2014/main" id="{4B6DB604-6639-4C3A-A85B-0C6AC6704512}"/>
              </a:ext>
            </a:extLst>
          </p:cNvPr>
          <p:cNvSpPr txBox="1"/>
          <p:nvPr>
            <p:custDataLst>
              <p:tags r:id="rId2"/>
            </p:custDataLst>
          </p:nvPr>
        </p:nvSpPr>
        <p:spPr>
          <a:xfrm>
            <a:off x="3124200" y="629325"/>
            <a:ext cx="8400675"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a:t>Source: NJ Department of Health Lead Prevention Report, 2019 (Based on State Fiscal Year July 1, 2018 through June 30, 2019)</a:t>
            </a:r>
            <a:endParaRPr lang="en-US" sz="1100" dirty="0"/>
          </a:p>
        </p:txBody>
      </p:sp>
      <p:graphicFrame>
        <p:nvGraphicFramePr>
          <p:cNvPr id="6" name="Chart 5">
            <a:extLst>
              <a:ext uri="{FF2B5EF4-FFF2-40B4-BE49-F238E27FC236}">
                <a16:creationId xmlns:a16="http://schemas.microsoft.com/office/drawing/2014/main" id="{D3582146-253E-4F22-A2F5-BCBFD2EBF1F6}"/>
              </a:ext>
            </a:extLst>
          </p:cNvPr>
          <p:cNvGraphicFramePr/>
          <p:nvPr>
            <p:custDataLst>
              <p:tags r:id="rId3"/>
            </p:custDataLst>
            <p:extLst>
              <p:ext uri="{D42A27DB-BD31-4B8C-83A1-F6EECF244321}">
                <p14:modId xmlns:p14="http://schemas.microsoft.com/office/powerpoint/2010/main" val="2083353028"/>
              </p:ext>
            </p:extLst>
          </p:nvPr>
        </p:nvGraphicFramePr>
        <p:xfrm>
          <a:off x="3327501" y="990600"/>
          <a:ext cx="8610599" cy="5715000"/>
        </p:xfrm>
        <a:graphic>
          <a:graphicData uri="http://schemas.openxmlformats.org/drawingml/2006/chart">
            <c:chart xmlns:c="http://schemas.openxmlformats.org/drawingml/2006/chart" xmlns:r="http://schemas.openxmlformats.org/officeDocument/2006/relationships" r:id="rId8"/>
          </a:graphicData>
        </a:graphic>
      </p:graphicFrame>
      <p:sp>
        <p:nvSpPr>
          <p:cNvPr id="7" name="TextBox 6">
            <a:extLst>
              <a:ext uri="{FF2B5EF4-FFF2-40B4-BE49-F238E27FC236}">
                <a16:creationId xmlns:a16="http://schemas.microsoft.com/office/drawing/2014/main" id="{24373AFD-46D5-4DE8-90DB-1CCE536BC4E0}"/>
              </a:ext>
            </a:extLst>
          </p:cNvPr>
          <p:cNvSpPr txBox="1"/>
          <p:nvPr>
            <p:custDataLst>
              <p:tags r:id="rId4"/>
            </p:custDataLst>
          </p:nvPr>
        </p:nvSpPr>
        <p:spPr>
          <a:xfrm>
            <a:off x="3319000" y="6477000"/>
            <a:ext cx="8534400" cy="246221"/>
          </a:xfrm>
          <a:prstGeom prst="rect">
            <a:avLst/>
          </a:prstGeom>
          <a:noFill/>
        </p:spPr>
        <p:txBody>
          <a:bodyPr wrap="square" rtlCol="0">
            <a:spAutoFit/>
          </a:bodyPr>
          <a:lstStyle/>
          <a:p>
            <a:r>
              <a:rPr lang="en-US" sz="1000" dirty="0">
                <a:latin typeface="Franklin Gothic Book" panose="020B0503020102020204" pitchFamily="34" charset="0"/>
              </a:rPr>
              <a:t>Lead exposure has been linked to developmental delays, learning disabilities, and poor mental health.</a:t>
            </a:r>
          </a:p>
        </p:txBody>
      </p:sp>
      <p:sp>
        <p:nvSpPr>
          <p:cNvPr id="8" name="Title 1">
            <a:extLst>
              <a:ext uri="{FF2B5EF4-FFF2-40B4-BE49-F238E27FC236}">
                <a16:creationId xmlns:a16="http://schemas.microsoft.com/office/drawing/2014/main" id="{57CAEC4C-2AD8-40D7-8EF6-4C07503BD85B}"/>
              </a:ext>
            </a:extLst>
          </p:cNvPr>
          <p:cNvSpPr txBox="1">
            <a:spLocks/>
          </p:cNvSpPr>
          <p:nvPr>
            <p:custDataLst>
              <p:tags r:id="rId5"/>
            </p:custDataLst>
          </p:nvPr>
        </p:nvSpPr>
        <p:spPr>
          <a:xfrm>
            <a:off x="-94706" y="844413"/>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dirty="0">
                <a:solidFill>
                  <a:schemeClr val="bg1"/>
                </a:solidFill>
                <a:latin typeface="Franklin Gothic Demi" panose="020B0703020102020204" pitchFamily="34" charset="0"/>
              </a:rPr>
              <a:t>I/DD or Behavioral/Mental Health (Children)</a:t>
            </a:r>
          </a:p>
          <a:p>
            <a:pPr>
              <a:lnSpc>
                <a:spcPct val="90000"/>
              </a:lnSpc>
            </a:pPr>
            <a:endParaRPr lang="en-US" sz="3200" spc="-2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2512573662"/>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CBA865F-FB5C-42A6-B459-D3BF0E7C9CCE}"/>
              </a:ext>
            </a:extLst>
          </p:cNvPr>
          <p:cNvSpPr txBox="1"/>
          <p:nvPr>
            <p:custDataLst>
              <p:tags r:id="rId1"/>
            </p:custDataLst>
          </p:nvPr>
        </p:nvSpPr>
        <p:spPr>
          <a:xfrm>
            <a:off x="3124200" y="0"/>
            <a:ext cx="9372600" cy="707886"/>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13.6: Harassment, intimidation, bullying (HIB) offenses in schools (# reported incidents) in NJ (by county)</a:t>
            </a:r>
          </a:p>
        </p:txBody>
      </p:sp>
      <p:sp>
        <p:nvSpPr>
          <p:cNvPr id="5" name="TextBox 4">
            <a:extLst>
              <a:ext uri="{FF2B5EF4-FFF2-40B4-BE49-F238E27FC236}">
                <a16:creationId xmlns:a16="http://schemas.microsoft.com/office/drawing/2014/main" id="{CDBEDB54-7C21-4AD7-BF97-6D45B5AD2E2D}"/>
              </a:ext>
            </a:extLst>
          </p:cNvPr>
          <p:cNvSpPr txBox="1"/>
          <p:nvPr>
            <p:custDataLst>
              <p:tags r:id="rId2"/>
            </p:custDataLst>
          </p:nvPr>
        </p:nvSpPr>
        <p:spPr>
          <a:xfrm>
            <a:off x="3151414" y="62059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a:t>Source: New Jersey School Performance Reports, 2019-2020</a:t>
            </a:r>
          </a:p>
        </p:txBody>
      </p:sp>
      <p:graphicFrame>
        <p:nvGraphicFramePr>
          <p:cNvPr id="8" name="Chart 7">
            <a:extLst>
              <a:ext uri="{FF2B5EF4-FFF2-40B4-BE49-F238E27FC236}">
                <a16:creationId xmlns:a16="http://schemas.microsoft.com/office/drawing/2014/main" id="{D3582146-253E-4F22-A2F5-BCBFD2EBF1F6}"/>
              </a:ext>
            </a:extLst>
          </p:cNvPr>
          <p:cNvGraphicFramePr/>
          <p:nvPr>
            <p:custDataLst>
              <p:tags r:id="rId3"/>
            </p:custDataLst>
            <p:extLst>
              <p:ext uri="{D42A27DB-BD31-4B8C-83A1-F6EECF244321}">
                <p14:modId xmlns:p14="http://schemas.microsoft.com/office/powerpoint/2010/main" val="4271771027"/>
              </p:ext>
            </p:extLst>
          </p:nvPr>
        </p:nvGraphicFramePr>
        <p:xfrm>
          <a:off x="3319000" y="990114"/>
          <a:ext cx="8644399" cy="5486886"/>
        </p:xfrm>
        <a:graphic>
          <a:graphicData uri="http://schemas.openxmlformats.org/drawingml/2006/chart">
            <c:chart xmlns:c="http://schemas.openxmlformats.org/drawingml/2006/chart" xmlns:r="http://schemas.openxmlformats.org/officeDocument/2006/relationships" r:id="rId8"/>
          </a:graphicData>
        </a:graphic>
      </p:graphicFrame>
      <p:sp>
        <p:nvSpPr>
          <p:cNvPr id="6" name="TextBox 5"/>
          <p:cNvSpPr txBox="1"/>
          <p:nvPr>
            <p:custDataLst>
              <p:tags r:id="rId4"/>
            </p:custDataLst>
          </p:nvPr>
        </p:nvSpPr>
        <p:spPr>
          <a:xfrm>
            <a:off x="3319000" y="6477000"/>
            <a:ext cx="8534400" cy="400110"/>
          </a:xfrm>
          <a:prstGeom prst="rect">
            <a:avLst/>
          </a:prstGeom>
          <a:noFill/>
        </p:spPr>
        <p:txBody>
          <a:bodyPr wrap="square" rtlCol="0">
            <a:spAutoFit/>
          </a:bodyPr>
          <a:lstStyle/>
          <a:p>
            <a:r>
              <a:rPr lang="en-US" sz="1000" dirty="0">
                <a:latin typeface="Franklin Gothic Book" panose="020B0503020102020204" pitchFamily="34" charset="0"/>
              </a:rPr>
              <a:t>Being bullied can be a depression trigger for youth</a:t>
            </a:r>
          </a:p>
          <a:p>
            <a:r>
              <a:rPr lang="en-US" sz="1000" dirty="0">
                <a:latin typeface="Franklin Gothic Book" panose="020B0503020102020204" pitchFamily="34" charset="0"/>
              </a:rPr>
              <a:t>Note that total county population has not been accounted for in this indicator</a:t>
            </a:r>
          </a:p>
        </p:txBody>
      </p:sp>
      <p:sp>
        <p:nvSpPr>
          <p:cNvPr id="11" name="Title 1">
            <a:extLst>
              <a:ext uri="{FF2B5EF4-FFF2-40B4-BE49-F238E27FC236}">
                <a16:creationId xmlns:a16="http://schemas.microsoft.com/office/drawing/2014/main" id="{74A6506F-66D4-4C28-8179-18C3FDD3D087}"/>
              </a:ext>
            </a:extLst>
          </p:cNvPr>
          <p:cNvSpPr txBox="1">
            <a:spLocks/>
          </p:cNvSpPr>
          <p:nvPr>
            <p:custDataLst>
              <p:tags r:id="rId5"/>
            </p:custDataLst>
          </p:nvPr>
        </p:nvSpPr>
        <p:spPr>
          <a:xfrm>
            <a:off x="-94706" y="844413"/>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dirty="0">
                <a:solidFill>
                  <a:schemeClr val="bg1"/>
                </a:solidFill>
                <a:latin typeface="Franklin Gothic Demi" panose="020B0703020102020204" pitchFamily="34" charset="0"/>
              </a:rPr>
              <a:t>Children with I/DD or Behavioral/Mental Health Needs</a:t>
            </a:r>
          </a:p>
          <a:p>
            <a:pPr>
              <a:lnSpc>
                <a:spcPct val="90000"/>
              </a:lnSpc>
            </a:pPr>
            <a:endParaRPr lang="en-US" sz="3200" spc="-2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2117304261"/>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056994578"/>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extBox 34">
            <a:extLst>
              <a:ext uri="{FF2B5EF4-FFF2-40B4-BE49-F238E27FC236}">
                <a16:creationId xmlns:a16="http://schemas.microsoft.com/office/drawing/2014/main" id="{637C6209-88EE-456E-B8D9-14ED38F43877}"/>
              </a:ext>
            </a:extLst>
          </p:cNvPr>
          <p:cNvSpPr txBox="1"/>
          <p:nvPr>
            <p:custDataLst>
              <p:tags r:id="rId1"/>
            </p:custDataLst>
          </p:nvPr>
        </p:nvSpPr>
        <p:spPr>
          <a:xfrm>
            <a:off x="0" y="2560318"/>
            <a:ext cx="3124200" cy="1754326"/>
          </a:xfrm>
          <a:prstGeom prst="rect">
            <a:avLst/>
          </a:prstGeom>
          <a:noFill/>
        </p:spPr>
        <p:txBody>
          <a:bodyPr wrap="square" rtlCol="0">
            <a:spAutoFit/>
          </a:bodyPr>
          <a:lstStyle/>
          <a:p>
            <a:pPr algn="ctr"/>
            <a:r>
              <a:rPr lang="en-US" sz="3600" dirty="0">
                <a:solidFill>
                  <a:schemeClr val="bg1"/>
                </a:solidFill>
                <a:latin typeface="Franklin Gothic Demi" panose="020B0703020102020204" pitchFamily="34" charset="0"/>
              </a:rPr>
              <a:t>Caring for Kin or Foster Children</a:t>
            </a:r>
          </a:p>
        </p:txBody>
      </p:sp>
      <p:sp>
        <p:nvSpPr>
          <p:cNvPr id="6" name="TextBox 5">
            <a:extLst>
              <a:ext uri="{FF2B5EF4-FFF2-40B4-BE49-F238E27FC236}">
                <a16:creationId xmlns:a16="http://schemas.microsoft.com/office/drawing/2014/main" id="{F2F1A772-2FD6-4D6F-8AFF-A44BDF56F699}"/>
              </a:ext>
            </a:extLst>
          </p:cNvPr>
          <p:cNvSpPr txBox="1"/>
          <p:nvPr>
            <p:custDataLst>
              <p:tags r:id="rId2"/>
            </p:custDataLst>
          </p:nvPr>
        </p:nvSpPr>
        <p:spPr>
          <a:xfrm>
            <a:off x="3124200" y="-5138"/>
            <a:ext cx="8229600" cy="707886"/>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dirty="0">
                <a:latin typeface="Franklin Gothic Medium" panose="020B0603020102020204" pitchFamily="34" charset="0"/>
              </a:rPr>
              <a:t>14.1: Children (#) in the care of CP&amp;P – in and out-of-home placements (by county)</a:t>
            </a:r>
            <a:endParaRPr lang="en-US" sz="2000" spc="-50" dirty="0"/>
          </a:p>
        </p:txBody>
      </p:sp>
      <p:sp>
        <p:nvSpPr>
          <p:cNvPr id="3" name="TextBox 2">
            <a:extLst>
              <a:ext uri="{FF2B5EF4-FFF2-40B4-BE49-F238E27FC236}">
                <a16:creationId xmlns:a16="http://schemas.microsoft.com/office/drawing/2014/main" id="{23C3F140-43C9-4DB8-91BF-A9DFD2C0E68A}"/>
              </a:ext>
            </a:extLst>
          </p:cNvPr>
          <p:cNvSpPr txBox="1"/>
          <p:nvPr>
            <p:custDataLst>
              <p:tags r:id="rId3"/>
            </p:custDataLst>
          </p:nvPr>
        </p:nvSpPr>
        <p:spPr>
          <a:xfrm>
            <a:off x="3173413" y="623496"/>
            <a:ext cx="6442208" cy="276999"/>
          </a:xfrm>
          <a:prstGeom prst="rect">
            <a:avLst/>
          </a:prstGeom>
          <a:noFill/>
        </p:spPr>
        <p:txBody>
          <a:bodyPr wrap="square" rtlCol="0">
            <a:spAutoFit/>
          </a:bodyPr>
          <a:lstStyle/>
          <a:p>
            <a:r>
              <a:rPr lang="en-US" sz="1200" dirty="0">
                <a:latin typeface="Franklin Gothic Medium" panose="020B0603020102020204" pitchFamily="34" charset="0"/>
              </a:rPr>
              <a:t>Source: Department of Children and Families, December 31, 2020 </a:t>
            </a:r>
          </a:p>
        </p:txBody>
      </p:sp>
      <p:graphicFrame>
        <p:nvGraphicFramePr>
          <p:cNvPr id="7" name="Chart 6">
            <a:extLst>
              <a:ext uri="{FF2B5EF4-FFF2-40B4-BE49-F238E27FC236}">
                <a16:creationId xmlns:a16="http://schemas.microsoft.com/office/drawing/2014/main" id="{CE4B44E3-49C1-4A0D-9782-9B0034F73A8A}"/>
              </a:ext>
            </a:extLst>
          </p:cNvPr>
          <p:cNvGraphicFramePr/>
          <p:nvPr>
            <p:custDataLst>
              <p:tags r:id="rId4"/>
            </p:custDataLst>
            <p:extLst>
              <p:ext uri="{D42A27DB-BD31-4B8C-83A1-F6EECF244321}">
                <p14:modId xmlns:p14="http://schemas.microsoft.com/office/powerpoint/2010/main" val="2010560964"/>
              </p:ext>
            </p:extLst>
          </p:nvPr>
        </p:nvGraphicFramePr>
        <p:xfrm>
          <a:off x="3173413" y="900495"/>
          <a:ext cx="8942387" cy="5246320"/>
        </p:xfrm>
        <a:graphic>
          <a:graphicData uri="http://schemas.openxmlformats.org/drawingml/2006/chart">
            <c:chart xmlns:c="http://schemas.openxmlformats.org/drawingml/2006/chart" xmlns:r="http://schemas.openxmlformats.org/officeDocument/2006/relationships" r:id="rId8"/>
          </a:graphicData>
        </a:graphic>
      </p:graphicFrame>
      <p:sp>
        <p:nvSpPr>
          <p:cNvPr id="10" name="TextBox 9">
            <a:extLst>
              <a:ext uri="{FF2B5EF4-FFF2-40B4-BE49-F238E27FC236}">
                <a16:creationId xmlns:a16="http://schemas.microsoft.com/office/drawing/2014/main" id="{41FD7A72-B42F-40D6-9D44-49E76B3F7024}"/>
              </a:ext>
            </a:extLst>
          </p:cNvPr>
          <p:cNvSpPr txBox="1"/>
          <p:nvPr>
            <p:custDataLst>
              <p:tags r:id="rId5"/>
            </p:custDataLst>
          </p:nvPr>
        </p:nvSpPr>
        <p:spPr>
          <a:xfrm>
            <a:off x="3124201" y="6364222"/>
            <a:ext cx="9067800" cy="493777"/>
          </a:xfrm>
          <a:prstGeom prst="rect">
            <a:avLst/>
          </a:prstGeom>
          <a:noFill/>
        </p:spPr>
        <p:txBody>
          <a:bodyPr wrap="square" rtlCol="0" anchor="ctr" anchorCtr="0">
            <a:noAutofit/>
          </a:bodyPr>
          <a:lstStyle/>
          <a:p>
            <a:r>
              <a:rPr lang="en-US" sz="1000" dirty="0">
                <a:latin typeface="Franklin Gothic Book"/>
              </a:rPr>
              <a:t>Note: : A total of 44,632 children were being served by New Jersey CP&amp;P on December 31, 2019.  This includes 3,020 children with no county reported. Note that total county population size has not been accounted for in this indicator.</a:t>
            </a:r>
            <a:endParaRPr lang="en-US" dirty="0"/>
          </a:p>
        </p:txBody>
      </p:sp>
    </p:spTree>
    <p:extLst>
      <p:ext uri="{BB962C8B-B14F-4D97-AF65-F5344CB8AC3E}">
        <p14:creationId xmlns:p14="http://schemas.microsoft.com/office/powerpoint/2010/main" val="1417656737"/>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F2F1A772-2FD6-4D6F-8AFF-A44BDF56F699}"/>
              </a:ext>
            </a:extLst>
          </p:cNvPr>
          <p:cNvSpPr txBox="1"/>
          <p:nvPr>
            <p:custDataLst>
              <p:tags r:id="rId1"/>
            </p:custDataLst>
          </p:nvPr>
        </p:nvSpPr>
        <p:spPr>
          <a:xfrm>
            <a:off x="3090386" y="36046"/>
            <a:ext cx="9067799" cy="954107"/>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dirty="0">
                <a:latin typeface="Franklin Gothic Medium" panose="020B0603020102020204" pitchFamily="34" charset="0"/>
              </a:rPr>
              <a:t>14.2: Children (#) in CP&amp;P out-of-home placement – kin and non-kin, in county, over time </a:t>
            </a:r>
          </a:p>
          <a:p>
            <a:pPr>
              <a:defRPr sz="1400" b="0" i="0" u="none" strike="noStrike" kern="1200" spc="0" baseline="0">
                <a:solidFill>
                  <a:prstClr val="black"/>
                </a:solidFill>
                <a:latin typeface="Franklin Gothic Medium" panose="020B0603020102020204" pitchFamily="34" charset="0"/>
                <a:ea typeface="+mn-ea"/>
                <a:cs typeface="+mn-cs"/>
              </a:defRPr>
            </a:pPr>
            <a:endParaRPr lang="en-US" sz="1600" spc="-50" dirty="0"/>
          </a:p>
        </p:txBody>
      </p:sp>
      <p:sp>
        <p:nvSpPr>
          <p:cNvPr id="3" name="TextBox 2">
            <a:extLst>
              <a:ext uri="{FF2B5EF4-FFF2-40B4-BE49-F238E27FC236}">
                <a16:creationId xmlns:a16="http://schemas.microsoft.com/office/drawing/2014/main" id="{23C3F140-43C9-4DB8-91BF-A9DFD2C0E68A}"/>
              </a:ext>
            </a:extLst>
          </p:cNvPr>
          <p:cNvSpPr txBox="1"/>
          <p:nvPr>
            <p:custDataLst>
              <p:tags r:id="rId2"/>
            </p:custDataLst>
          </p:nvPr>
        </p:nvSpPr>
        <p:spPr>
          <a:xfrm>
            <a:off x="3090386" y="715331"/>
            <a:ext cx="6442208" cy="276999"/>
          </a:xfrm>
          <a:prstGeom prst="rect">
            <a:avLst/>
          </a:prstGeom>
          <a:noFill/>
        </p:spPr>
        <p:txBody>
          <a:bodyPr wrap="square" rtlCol="0">
            <a:spAutoFit/>
          </a:bodyPr>
          <a:lstStyle/>
          <a:p>
            <a:r>
              <a:rPr lang="en-US" sz="1200" dirty="0">
                <a:latin typeface="Franklin Gothic Medium" panose="020B0603020102020204" pitchFamily="34" charset="0"/>
              </a:rPr>
              <a:t>Source: Department of Children and Families, December 31, 2020 </a:t>
            </a:r>
          </a:p>
        </p:txBody>
      </p:sp>
      <p:sp>
        <p:nvSpPr>
          <p:cNvPr id="8" name="TextBox 7">
            <a:extLst>
              <a:ext uri="{FF2B5EF4-FFF2-40B4-BE49-F238E27FC236}">
                <a16:creationId xmlns:a16="http://schemas.microsoft.com/office/drawing/2014/main" id="{4E1F951F-B0A9-4BFE-BA2F-CF1174204657}"/>
              </a:ext>
            </a:extLst>
          </p:cNvPr>
          <p:cNvSpPr txBox="1"/>
          <p:nvPr>
            <p:custDataLst>
              <p:tags r:id="rId3"/>
            </p:custDataLst>
          </p:nvPr>
        </p:nvSpPr>
        <p:spPr>
          <a:xfrm>
            <a:off x="3107372" y="6295418"/>
            <a:ext cx="9084627" cy="562582"/>
          </a:xfrm>
          <a:prstGeom prst="rect">
            <a:avLst/>
          </a:prstGeom>
          <a:noFill/>
        </p:spPr>
        <p:txBody>
          <a:bodyPr wrap="square" rtlCol="0" anchor="ctr" anchorCtr="0">
            <a:noAutofit/>
          </a:bodyPr>
          <a:lstStyle/>
          <a:p>
            <a:r>
              <a:rPr lang="en-US" sz="1000" dirty="0">
                <a:latin typeface="Franklin Gothic Medium" panose="020B0603020102020204" pitchFamily="34" charset="0"/>
              </a:rPr>
              <a:t>Note: A kinship legal guardian is a relative or close family friend who is appointed by the court to raise a child when the parents are unable to do so.</a:t>
            </a:r>
            <a:br>
              <a:rPr lang="en-US" sz="1000" dirty="0">
                <a:latin typeface="Franklin Gothic Medium" panose="020B0603020102020204" pitchFamily="34" charset="0"/>
              </a:rPr>
            </a:br>
            <a:r>
              <a:rPr lang="en-US" sz="1000" dirty="0">
                <a:latin typeface="Franklin Gothic Medium" panose="020B0603020102020204" pitchFamily="34" charset="0"/>
              </a:rPr>
              <a:t>Note: Non-Kinship Placements include placements with non-kinship resource families, congregate care, and independent living. (Indicator to be included in the HSAC final report). Note that total county population size has not been accounted for in this indicator.</a:t>
            </a:r>
            <a:endParaRPr lang="en-US" sz="1000" dirty="0">
              <a:latin typeface="Franklin Gothic Book"/>
              <a:cs typeface="Calibri"/>
            </a:endParaRPr>
          </a:p>
        </p:txBody>
      </p:sp>
      <p:graphicFrame>
        <p:nvGraphicFramePr>
          <p:cNvPr id="5" name="Chart 4">
            <a:extLst>
              <a:ext uri="{FF2B5EF4-FFF2-40B4-BE49-F238E27FC236}">
                <a16:creationId xmlns:a16="http://schemas.microsoft.com/office/drawing/2014/main" id="{4F292997-B8FF-4EB4-BB5B-86B890275FEA}"/>
              </a:ext>
            </a:extLst>
          </p:cNvPr>
          <p:cNvGraphicFramePr/>
          <p:nvPr>
            <p:custDataLst>
              <p:tags r:id="rId4"/>
            </p:custDataLst>
            <p:extLst>
              <p:ext uri="{D42A27DB-BD31-4B8C-83A1-F6EECF244321}">
                <p14:modId xmlns:p14="http://schemas.microsoft.com/office/powerpoint/2010/main" val="632668740"/>
              </p:ext>
            </p:extLst>
          </p:nvPr>
        </p:nvGraphicFramePr>
        <p:xfrm>
          <a:off x="3208972" y="990153"/>
          <a:ext cx="8830628" cy="5486847"/>
        </p:xfrm>
        <a:graphic>
          <a:graphicData uri="http://schemas.openxmlformats.org/drawingml/2006/chart">
            <c:chart xmlns:c="http://schemas.openxmlformats.org/drawingml/2006/chart" xmlns:r="http://schemas.openxmlformats.org/officeDocument/2006/relationships" r:id="rId8"/>
          </a:graphicData>
        </a:graphic>
      </p:graphicFrame>
      <p:sp>
        <p:nvSpPr>
          <p:cNvPr id="7" name="TextBox 6">
            <a:extLst>
              <a:ext uri="{FF2B5EF4-FFF2-40B4-BE49-F238E27FC236}">
                <a16:creationId xmlns:a16="http://schemas.microsoft.com/office/drawing/2014/main" id="{637C6209-88EE-456E-B8D9-14ED38F43877}"/>
              </a:ext>
            </a:extLst>
          </p:cNvPr>
          <p:cNvSpPr txBox="1"/>
          <p:nvPr>
            <p:custDataLst>
              <p:tags r:id="rId5"/>
            </p:custDataLst>
          </p:nvPr>
        </p:nvSpPr>
        <p:spPr>
          <a:xfrm>
            <a:off x="0" y="2560318"/>
            <a:ext cx="3124200" cy="1754326"/>
          </a:xfrm>
          <a:prstGeom prst="rect">
            <a:avLst/>
          </a:prstGeom>
          <a:noFill/>
        </p:spPr>
        <p:txBody>
          <a:bodyPr wrap="square" rtlCol="0">
            <a:spAutoFit/>
          </a:bodyPr>
          <a:lstStyle/>
          <a:p>
            <a:pPr algn="ctr"/>
            <a:r>
              <a:rPr lang="en-US" sz="3600" dirty="0">
                <a:solidFill>
                  <a:schemeClr val="bg1"/>
                </a:solidFill>
                <a:latin typeface="Franklin Gothic Demi" panose="020B0703020102020204" pitchFamily="34" charset="0"/>
              </a:rPr>
              <a:t>Caring for Kin or Foster Children</a:t>
            </a:r>
          </a:p>
        </p:txBody>
      </p:sp>
    </p:spTree>
    <p:extLst>
      <p:ext uri="{BB962C8B-B14F-4D97-AF65-F5344CB8AC3E}">
        <p14:creationId xmlns:p14="http://schemas.microsoft.com/office/powerpoint/2010/main" val="3036734296"/>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
            <a:extLst>
              <a:ext uri="{FF2B5EF4-FFF2-40B4-BE49-F238E27FC236}">
                <a16:creationId xmlns:a16="http://schemas.microsoft.com/office/drawing/2014/main" id="{2CBA865F-FB5C-42A6-B459-D3BF0E7C9CCE}"/>
              </a:ext>
            </a:extLst>
          </p:cNvPr>
          <p:cNvSpPr txBox="1"/>
          <p:nvPr>
            <p:custDataLst>
              <p:tags r:id="rId1"/>
            </p:custDataLst>
          </p:nvPr>
        </p:nvSpPr>
        <p:spPr>
          <a:xfrm>
            <a:off x="3200400" y="152400"/>
            <a:ext cx="9372600" cy="4001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14.3: Grandparents (#) responsible for own grandchildren under 18 years</a:t>
            </a:r>
          </a:p>
        </p:txBody>
      </p:sp>
      <p:graphicFrame>
        <p:nvGraphicFramePr>
          <p:cNvPr id="13" name="Chart 12">
            <a:extLst>
              <a:ext uri="{FF2B5EF4-FFF2-40B4-BE49-F238E27FC236}">
                <a16:creationId xmlns:a16="http://schemas.microsoft.com/office/drawing/2014/main" id="{D3582146-253E-4F22-A2F5-BCBFD2EBF1F6}"/>
              </a:ext>
            </a:extLst>
          </p:cNvPr>
          <p:cNvGraphicFramePr/>
          <p:nvPr>
            <p:custDataLst>
              <p:tags r:id="rId2"/>
            </p:custDataLst>
            <p:extLst>
              <p:ext uri="{D42A27DB-BD31-4B8C-83A1-F6EECF244321}">
                <p14:modId xmlns:p14="http://schemas.microsoft.com/office/powerpoint/2010/main" val="2944190370"/>
              </p:ext>
            </p:extLst>
          </p:nvPr>
        </p:nvGraphicFramePr>
        <p:xfrm>
          <a:off x="3221754" y="740252"/>
          <a:ext cx="8991600" cy="5660547"/>
        </p:xfrm>
        <a:graphic>
          <a:graphicData uri="http://schemas.openxmlformats.org/drawingml/2006/chart">
            <c:chart xmlns:c="http://schemas.openxmlformats.org/drawingml/2006/chart" xmlns:r="http://schemas.openxmlformats.org/officeDocument/2006/relationships" r:id="rId8"/>
          </a:graphicData>
        </a:graphic>
      </p:graphicFrame>
      <p:sp>
        <p:nvSpPr>
          <p:cNvPr id="14" name="TextBox 6">
            <a:extLst>
              <a:ext uri="{FF2B5EF4-FFF2-40B4-BE49-F238E27FC236}">
                <a16:creationId xmlns:a16="http://schemas.microsoft.com/office/drawing/2014/main" id="{23C3F140-43C9-4DB8-91BF-A9DFD2C0E68A}"/>
              </a:ext>
            </a:extLst>
          </p:cNvPr>
          <p:cNvSpPr txBox="1"/>
          <p:nvPr>
            <p:custDataLst>
              <p:tags r:id="rId3"/>
            </p:custDataLst>
          </p:nvPr>
        </p:nvSpPr>
        <p:spPr>
          <a:xfrm>
            <a:off x="3221754" y="463254"/>
            <a:ext cx="6442208" cy="27699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latin typeface="Franklin Gothic Medium" panose="020B0603020102020204" pitchFamily="34" charset="0"/>
              </a:rPr>
              <a:t>Source: 5-yr American Community Survey, estimates 2019 </a:t>
            </a:r>
          </a:p>
        </p:txBody>
      </p:sp>
      <p:sp>
        <p:nvSpPr>
          <p:cNvPr id="6" name="TextBox 5">
            <a:extLst>
              <a:ext uri="{FF2B5EF4-FFF2-40B4-BE49-F238E27FC236}">
                <a16:creationId xmlns:a16="http://schemas.microsoft.com/office/drawing/2014/main" id="{ED8EE465-EBD6-47CE-9073-394306853D4F}"/>
              </a:ext>
            </a:extLst>
          </p:cNvPr>
          <p:cNvSpPr txBox="1"/>
          <p:nvPr>
            <p:custDataLst>
              <p:tags r:id="rId4"/>
            </p:custDataLst>
          </p:nvPr>
        </p:nvSpPr>
        <p:spPr>
          <a:xfrm>
            <a:off x="3276600" y="6569992"/>
            <a:ext cx="8534400" cy="246221"/>
          </a:xfrm>
          <a:prstGeom prst="rect">
            <a:avLst/>
          </a:prstGeom>
          <a:noFill/>
        </p:spPr>
        <p:txBody>
          <a:bodyPr wrap="square" rtlCol="0">
            <a:spAutoFit/>
          </a:bodyPr>
          <a:lstStyle/>
          <a:p>
            <a:r>
              <a:rPr lang="en-US" sz="1000" dirty="0">
                <a:latin typeface="Franklin Gothic Book" panose="020B0503020102020204" pitchFamily="34" charset="0"/>
              </a:rPr>
              <a:t>Note that total county population has not been accounted for in this indicator</a:t>
            </a:r>
          </a:p>
        </p:txBody>
      </p:sp>
      <p:sp>
        <p:nvSpPr>
          <p:cNvPr id="7" name="TextBox 6">
            <a:extLst>
              <a:ext uri="{FF2B5EF4-FFF2-40B4-BE49-F238E27FC236}">
                <a16:creationId xmlns:a16="http://schemas.microsoft.com/office/drawing/2014/main" id="{637C6209-88EE-456E-B8D9-14ED38F43877}"/>
              </a:ext>
            </a:extLst>
          </p:cNvPr>
          <p:cNvSpPr txBox="1"/>
          <p:nvPr>
            <p:custDataLst>
              <p:tags r:id="rId5"/>
            </p:custDataLst>
          </p:nvPr>
        </p:nvSpPr>
        <p:spPr>
          <a:xfrm>
            <a:off x="0" y="2560318"/>
            <a:ext cx="3124200" cy="1754326"/>
          </a:xfrm>
          <a:prstGeom prst="rect">
            <a:avLst/>
          </a:prstGeom>
          <a:noFill/>
        </p:spPr>
        <p:txBody>
          <a:bodyPr wrap="square" rtlCol="0">
            <a:spAutoFit/>
          </a:bodyPr>
          <a:lstStyle/>
          <a:p>
            <a:pPr algn="ctr"/>
            <a:r>
              <a:rPr lang="en-US" sz="3600" dirty="0">
                <a:solidFill>
                  <a:schemeClr val="bg1"/>
                </a:solidFill>
                <a:latin typeface="Franklin Gothic Demi" panose="020B0703020102020204" pitchFamily="34" charset="0"/>
              </a:rPr>
              <a:t>Caring for Kin or Foster Children</a:t>
            </a:r>
          </a:p>
        </p:txBody>
      </p:sp>
    </p:spTree>
    <p:extLst>
      <p:ext uri="{BB962C8B-B14F-4D97-AF65-F5344CB8AC3E}">
        <p14:creationId xmlns:p14="http://schemas.microsoft.com/office/powerpoint/2010/main" val="996056949"/>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75B0E80-599F-43BA-88E2-C71088FC466C}"/>
              </a:ext>
            </a:extLst>
          </p:cNvPr>
          <p:cNvSpPr/>
          <p:nvPr/>
        </p:nvSpPr>
        <p:spPr>
          <a:xfrm>
            <a:off x="3471385" y="1189352"/>
            <a:ext cx="8305800" cy="5690419"/>
          </a:xfrm>
          <a:prstGeom prst="rect">
            <a:avLst/>
          </a:prstGeom>
        </p:spPr>
        <p:txBody>
          <a:bodyPr wrap="square">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dirty="0">
                <a:latin typeface="Franklin Gothic Medium" panose="020B0603020102020204" pitchFamily="34" charset="0"/>
              </a:rPr>
              <a:t>CASA of Morris and Sussex Counties</a:t>
            </a:r>
          </a:p>
          <a:p>
            <a:endParaRPr lang="en-US" sz="1600" dirty="0">
              <a:latin typeface="Franklin Gothic Medium" panose="020B0603020102020204" pitchFamily="34" charset="0"/>
            </a:endParaRPr>
          </a:p>
          <a:p>
            <a:r>
              <a:rPr lang="en-US" sz="1600" dirty="0">
                <a:latin typeface="Franklin Gothic Medium" panose="020B0603020102020204" pitchFamily="34" charset="0"/>
              </a:rPr>
              <a:t>NORWESCAP </a:t>
            </a:r>
            <a:r>
              <a:rPr lang="en-US" sz="1200" dirty="0">
                <a:solidFill>
                  <a:srgbClr val="C00000"/>
                </a:solidFill>
                <a:latin typeface="Franklin Gothic Medium" panose="020B0603020102020204" pitchFamily="34" charset="0"/>
              </a:rPr>
              <a:t>[Childcare &amp; Family Services]</a:t>
            </a:r>
          </a:p>
          <a:p>
            <a:endParaRPr lang="en-US" sz="1600" dirty="0">
              <a:latin typeface="Franklin Gothic Medium" panose="020B0603020102020204" pitchFamily="34" charset="0"/>
            </a:endParaRPr>
          </a:p>
          <a:p>
            <a:r>
              <a:rPr lang="en-US" sz="1600" dirty="0">
                <a:latin typeface="Franklin Gothic Medium" panose="020B0603020102020204" pitchFamily="34" charset="0"/>
              </a:rPr>
              <a:t>Association for Special Children and Families </a:t>
            </a:r>
            <a:r>
              <a:rPr lang="en-US" sz="1200" dirty="0">
                <a:solidFill>
                  <a:srgbClr val="C00000"/>
                </a:solidFill>
                <a:latin typeface="Franklin Gothic Medium" panose="020B0603020102020204" pitchFamily="34" charset="0"/>
              </a:rPr>
              <a:t>[Special Needs]</a:t>
            </a:r>
          </a:p>
          <a:p>
            <a:endParaRPr lang="en-US" sz="1600" dirty="0">
              <a:latin typeface="Franklin Gothic Medium" panose="020B0603020102020204" pitchFamily="34" charset="0"/>
            </a:endParaRPr>
          </a:p>
          <a:p>
            <a:r>
              <a:rPr lang="en-US" sz="1600" dirty="0">
                <a:latin typeface="Franklin Gothic Medium" panose="020B0603020102020204" pitchFamily="34" charset="0"/>
              </a:rPr>
              <a:t>Center for Prevention and Counseling</a:t>
            </a:r>
          </a:p>
          <a:p>
            <a:endParaRPr lang="en-US" sz="1600" dirty="0">
              <a:latin typeface="Franklin Gothic Medium" panose="020B0603020102020204" pitchFamily="34" charset="0"/>
            </a:endParaRPr>
          </a:p>
          <a:p>
            <a:r>
              <a:rPr lang="en-US" sz="1600" dirty="0">
                <a:latin typeface="Franklin Gothic Medium" panose="020B0603020102020204" pitchFamily="34" charset="0"/>
              </a:rPr>
              <a:t>Ginnie’s House, Sussex County Child Advocacy Center</a:t>
            </a:r>
          </a:p>
          <a:p>
            <a:endParaRPr lang="en-US" sz="1600" dirty="0">
              <a:latin typeface="Franklin Gothic Medium" panose="020B0603020102020204" pitchFamily="34" charset="0"/>
            </a:endParaRPr>
          </a:p>
          <a:p>
            <a:r>
              <a:rPr lang="en-US" sz="1600" dirty="0">
                <a:latin typeface="Franklin Gothic Medium" panose="020B0603020102020204" pitchFamily="34" charset="0"/>
              </a:rPr>
              <a:t>Sussex County Family Success Center</a:t>
            </a:r>
          </a:p>
          <a:p>
            <a:endParaRPr lang="en-US" sz="1600" dirty="0">
              <a:latin typeface="Franklin Gothic Medium" panose="020B0603020102020204" pitchFamily="34" charset="0"/>
            </a:endParaRPr>
          </a:p>
          <a:p>
            <a:r>
              <a:rPr lang="en-US" sz="1600" dirty="0">
                <a:latin typeface="Franklin Gothic Medium" panose="020B0603020102020204" pitchFamily="34" charset="0"/>
              </a:rPr>
              <a:t>Project Self-Sufficiency</a:t>
            </a:r>
          </a:p>
          <a:p>
            <a:endParaRPr lang="en-US" sz="1200" dirty="0">
              <a:latin typeface="Franklin Gothic Medium" panose="020B0603020102020204" pitchFamily="34" charset="0"/>
            </a:endParaRPr>
          </a:p>
        </p:txBody>
      </p:sp>
      <p:sp>
        <p:nvSpPr>
          <p:cNvPr id="4" name="TextBox 3">
            <a:extLst>
              <a:ext uri="{FF2B5EF4-FFF2-40B4-BE49-F238E27FC236}">
                <a16:creationId xmlns:a16="http://schemas.microsoft.com/office/drawing/2014/main" id="{F2F1A772-2FD6-4D6F-8AFF-A44BDF56F699}"/>
              </a:ext>
            </a:extLst>
          </p:cNvPr>
          <p:cNvSpPr txBox="1"/>
          <p:nvPr>
            <p:custDataLst>
              <p:tags r:id="rId1"/>
            </p:custDataLst>
          </p:nvPr>
        </p:nvSpPr>
        <p:spPr>
          <a:xfrm>
            <a:off x="3090385" y="43911"/>
            <a:ext cx="9067799"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dirty="0">
                <a:latin typeface="Franklin Gothic Medium" panose="020B0603020102020204" pitchFamily="34" charset="0"/>
              </a:rPr>
              <a:t>14.4: Support for Families including Kinship</a:t>
            </a:r>
            <a:endParaRPr lang="en-US" sz="1600" spc="-50" dirty="0"/>
          </a:p>
        </p:txBody>
      </p:sp>
      <p:sp>
        <p:nvSpPr>
          <p:cNvPr id="5" name="TextBox 4">
            <a:extLst>
              <a:ext uri="{FF2B5EF4-FFF2-40B4-BE49-F238E27FC236}">
                <a16:creationId xmlns:a16="http://schemas.microsoft.com/office/drawing/2014/main" id="{4B6DB604-6639-4C3A-A85B-0C6AC6704512}"/>
              </a:ext>
            </a:extLst>
          </p:cNvPr>
          <p:cNvSpPr txBox="1"/>
          <p:nvPr>
            <p:custDataLst>
              <p:tags r:id="rId2"/>
            </p:custDataLst>
          </p:nvPr>
        </p:nvSpPr>
        <p:spPr>
          <a:xfrm>
            <a:off x="3124200" y="33855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a:latin typeface="Franklin Gothic Medium" panose="020B0603020102020204" pitchFamily="34" charset="0"/>
              </a:rPr>
              <a:t>Source: www.morrissussexresourcenet.org</a:t>
            </a:r>
          </a:p>
        </p:txBody>
      </p:sp>
      <p:sp>
        <p:nvSpPr>
          <p:cNvPr id="6" name="TextBox 5">
            <a:extLst>
              <a:ext uri="{FF2B5EF4-FFF2-40B4-BE49-F238E27FC236}">
                <a16:creationId xmlns:a16="http://schemas.microsoft.com/office/drawing/2014/main" id="{637C6209-88EE-456E-B8D9-14ED38F43877}"/>
              </a:ext>
            </a:extLst>
          </p:cNvPr>
          <p:cNvSpPr txBox="1"/>
          <p:nvPr>
            <p:custDataLst>
              <p:tags r:id="rId3"/>
            </p:custDataLst>
          </p:nvPr>
        </p:nvSpPr>
        <p:spPr>
          <a:xfrm>
            <a:off x="0" y="2560318"/>
            <a:ext cx="3124200" cy="1754326"/>
          </a:xfrm>
          <a:prstGeom prst="rect">
            <a:avLst/>
          </a:prstGeom>
          <a:noFill/>
        </p:spPr>
        <p:txBody>
          <a:bodyPr wrap="square" rtlCol="0">
            <a:spAutoFit/>
          </a:bodyPr>
          <a:lstStyle/>
          <a:p>
            <a:pPr algn="ctr"/>
            <a:r>
              <a:rPr lang="en-US" sz="3600" dirty="0">
                <a:solidFill>
                  <a:schemeClr val="bg1"/>
                </a:solidFill>
                <a:latin typeface="Franklin Gothic Demi" panose="020B0703020102020204" pitchFamily="34" charset="0"/>
              </a:rPr>
              <a:t>Caring for Kin or Foster Children</a:t>
            </a:r>
          </a:p>
        </p:txBody>
      </p:sp>
    </p:spTree>
    <p:extLst>
      <p:ext uri="{BB962C8B-B14F-4D97-AF65-F5344CB8AC3E}">
        <p14:creationId xmlns:p14="http://schemas.microsoft.com/office/powerpoint/2010/main" val="2307484049"/>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116847500"/>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E060E3A-A72E-4BBE-9A79-AC6BFDFAEB5E}"/>
              </a:ext>
            </a:extLst>
          </p:cNvPr>
          <p:cNvSpPr txBox="1"/>
          <p:nvPr>
            <p:custDataLst>
              <p:tags r:id="rId1"/>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15.1: Same sex couples (per 1,000 households), by county</a:t>
            </a:r>
          </a:p>
        </p:txBody>
      </p:sp>
      <p:sp>
        <p:nvSpPr>
          <p:cNvPr id="3" name="TextBox 2">
            <a:extLst>
              <a:ext uri="{FF2B5EF4-FFF2-40B4-BE49-F238E27FC236}">
                <a16:creationId xmlns:a16="http://schemas.microsoft.com/office/drawing/2014/main" id="{F442D254-E271-4971-833B-DE01120C1424}"/>
              </a:ext>
            </a:extLst>
          </p:cNvPr>
          <p:cNvSpPr txBox="1"/>
          <p:nvPr>
            <p:custDataLst>
              <p:tags r:id="rId2"/>
            </p:custDataLst>
          </p:nvPr>
        </p:nvSpPr>
        <p:spPr>
          <a:xfrm>
            <a:off x="3124200" y="331910"/>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a:t>Source: UCLA William's Institute and Census Data, 2017 </a:t>
            </a:r>
            <a:endParaRPr lang="en-US" sz="1100" dirty="0"/>
          </a:p>
        </p:txBody>
      </p:sp>
      <p:graphicFrame>
        <p:nvGraphicFramePr>
          <p:cNvPr id="4" name="Chart 3">
            <a:extLst>
              <a:ext uri="{FF2B5EF4-FFF2-40B4-BE49-F238E27FC236}">
                <a16:creationId xmlns:a16="http://schemas.microsoft.com/office/drawing/2014/main" id="{66E00E27-8358-46F8-8263-9970F1EAD8ED}"/>
              </a:ext>
            </a:extLst>
          </p:cNvPr>
          <p:cNvGraphicFramePr/>
          <p:nvPr>
            <p:custDataLst>
              <p:tags r:id="rId3"/>
            </p:custDataLst>
            <p:extLst>
              <p:ext uri="{D42A27DB-BD31-4B8C-83A1-F6EECF244321}">
                <p14:modId xmlns:p14="http://schemas.microsoft.com/office/powerpoint/2010/main" val="756198991"/>
              </p:ext>
            </p:extLst>
          </p:nvPr>
        </p:nvGraphicFramePr>
        <p:xfrm>
          <a:off x="3260537" y="566921"/>
          <a:ext cx="8128000" cy="5833534"/>
        </p:xfrm>
        <a:graphic>
          <a:graphicData uri="http://schemas.openxmlformats.org/drawingml/2006/chart">
            <c:chart xmlns:c="http://schemas.openxmlformats.org/drawingml/2006/chart" xmlns:r="http://schemas.openxmlformats.org/officeDocument/2006/relationships" r:id="rId8"/>
          </a:graphicData>
        </a:graphic>
      </p:graphicFrame>
      <p:sp>
        <p:nvSpPr>
          <p:cNvPr id="5" name="TextBox 4">
            <a:extLst>
              <a:ext uri="{FF2B5EF4-FFF2-40B4-BE49-F238E27FC236}">
                <a16:creationId xmlns:a16="http://schemas.microsoft.com/office/drawing/2014/main" id="{41FD7A72-B42F-40D6-9D44-49E76B3F7024}"/>
              </a:ext>
            </a:extLst>
          </p:cNvPr>
          <p:cNvSpPr txBox="1"/>
          <p:nvPr>
            <p:custDataLst>
              <p:tags r:id="rId4"/>
            </p:custDataLst>
          </p:nvPr>
        </p:nvSpPr>
        <p:spPr>
          <a:xfrm>
            <a:off x="3124201" y="6364222"/>
            <a:ext cx="9067800" cy="493777"/>
          </a:xfrm>
          <a:prstGeom prst="rect">
            <a:avLst/>
          </a:prstGeom>
          <a:noFill/>
        </p:spPr>
        <p:txBody>
          <a:bodyPr wrap="square" rtlCol="0" anchor="ctr" anchorCtr="0">
            <a:noAutofit/>
          </a:bodyPr>
          <a:lstStyle/>
          <a:p>
            <a:r>
              <a:rPr lang="en-US" sz="1000" dirty="0">
                <a:latin typeface="Franklin Gothic Book"/>
              </a:rPr>
              <a:t>Note:  Sussex data not available</a:t>
            </a:r>
            <a:endParaRPr lang="en-US" dirty="0"/>
          </a:p>
        </p:txBody>
      </p:sp>
      <p:sp>
        <p:nvSpPr>
          <p:cNvPr id="6" name="TextBox 5">
            <a:extLst>
              <a:ext uri="{FF2B5EF4-FFF2-40B4-BE49-F238E27FC236}">
                <a16:creationId xmlns:a16="http://schemas.microsoft.com/office/drawing/2014/main" id="{637C6209-88EE-456E-B8D9-14ED38F43877}"/>
              </a:ext>
            </a:extLst>
          </p:cNvPr>
          <p:cNvSpPr txBox="1"/>
          <p:nvPr>
            <p:custDataLst>
              <p:tags r:id="rId5"/>
            </p:custDataLst>
          </p:nvPr>
        </p:nvSpPr>
        <p:spPr>
          <a:xfrm>
            <a:off x="-26276" y="3098967"/>
            <a:ext cx="3124200" cy="769441"/>
          </a:xfrm>
          <a:prstGeom prst="rect">
            <a:avLst/>
          </a:prstGeom>
          <a:noFill/>
        </p:spPr>
        <p:txBody>
          <a:bodyPr wrap="square" rtlCol="0">
            <a:spAutoFit/>
          </a:bodyPr>
          <a:lstStyle/>
          <a:p>
            <a:pPr algn="ctr"/>
            <a:r>
              <a:rPr lang="en-US" sz="4400" dirty="0">
                <a:solidFill>
                  <a:schemeClr val="bg1"/>
                </a:solidFill>
                <a:latin typeface="Franklin Gothic Demi" panose="020B0703020102020204" pitchFamily="34" charset="0"/>
              </a:rPr>
              <a:t>Advocacy</a:t>
            </a:r>
          </a:p>
        </p:txBody>
      </p:sp>
    </p:spTree>
    <p:extLst>
      <p:ext uri="{BB962C8B-B14F-4D97-AF65-F5344CB8AC3E}">
        <p14:creationId xmlns:p14="http://schemas.microsoft.com/office/powerpoint/2010/main" val="4195584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2">
            <a:extLst>
              <a:ext uri="{FF2B5EF4-FFF2-40B4-BE49-F238E27FC236}">
                <a16:creationId xmlns:a16="http://schemas.microsoft.com/office/drawing/2014/main" id="{C5FD2A6E-4549-4582-9F6A-E2201AEF5586}"/>
              </a:ext>
            </a:extLst>
          </p:cNvPr>
          <p:cNvSpPr txBox="1">
            <a:spLocks/>
          </p:cNvSpPr>
          <p:nvPr>
            <p:custDataLst>
              <p:tags r:id="rId1"/>
            </p:custDataLst>
          </p:nvPr>
        </p:nvSpPr>
        <p:spPr>
          <a:xfrm>
            <a:off x="4164903" y="52814"/>
            <a:ext cx="7489309" cy="653143"/>
          </a:xfrm>
          <a:prstGeom prst="rect">
            <a:avLst/>
          </a:prstGeom>
        </p:spPr>
        <p:txBody>
          <a:bodyPr>
            <a:normAutofit fontScale="825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b="1" dirty="0">
                <a:latin typeface="Franklin Gothic Medium"/>
              </a:rPr>
              <a:t>0.2 Overview – Sussex County Support/Services</a:t>
            </a:r>
          </a:p>
        </p:txBody>
      </p:sp>
      <p:sp>
        <p:nvSpPr>
          <p:cNvPr id="3" name="TextBox 2">
            <a:extLst>
              <a:ext uri="{FF2B5EF4-FFF2-40B4-BE49-F238E27FC236}">
                <a16:creationId xmlns:a16="http://schemas.microsoft.com/office/drawing/2014/main" id="{CDDCFF91-1C58-4D34-B8C7-9B82799E3EEF}"/>
              </a:ext>
            </a:extLst>
          </p:cNvPr>
          <p:cNvSpPr txBox="1"/>
          <p:nvPr>
            <p:custDataLst>
              <p:tags r:id="rId2"/>
            </p:custDataLst>
          </p:nvPr>
        </p:nvSpPr>
        <p:spPr>
          <a:xfrm>
            <a:off x="7159230" y="734874"/>
            <a:ext cx="4871545" cy="353943"/>
          </a:xfrm>
          <a:prstGeom prst="rect">
            <a:avLst/>
          </a:prstGeom>
          <a:solidFill>
            <a:schemeClr val="bg1">
              <a:lumMod val="85000"/>
            </a:schemeClr>
          </a:solidFill>
          <a:ln>
            <a:solidFill>
              <a:schemeClr val="bg1"/>
            </a:solidFill>
          </a:ln>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700" b="1" dirty="0">
                <a:latin typeface="Franklin Gothic Book"/>
              </a:rPr>
              <a:t>Compared to Other Counties</a:t>
            </a:r>
            <a:endParaRPr lang="en-US" dirty="0"/>
          </a:p>
        </p:txBody>
      </p:sp>
      <p:sp>
        <p:nvSpPr>
          <p:cNvPr id="4" name="TextBox 6"/>
          <p:cNvSpPr txBox="1"/>
          <p:nvPr>
            <p:custDataLst>
              <p:tags r:id="rId3"/>
            </p:custDataLst>
          </p:nvPr>
        </p:nvSpPr>
        <p:spPr>
          <a:xfrm>
            <a:off x="7104100" y="1083150"/>
            <a:ext cx="1275999" cy="323165"/>
          </a:xfrm>
          <a:prstGeom prst="rect">
            <a:avLst/>
          </a:prstGeom>
          <a:noFill/>
        </p:spPr>
        <p:txBody>
          <a:bodyPr wrap="square"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dirty="0">
                <a:solidFill>
                  <a:srgbClr val="FF0000"/>
                </a:solidFill>
                <a:latin typeface="Franklin Gothic Medium"/>
              </a:rPr>
              <a:t>Greater Need</a:t>
            </a:r>
          </a:p>
        </p:txBody>
      </p:sp>
      <p:sp>
        <p:nvSpPr>
          <p:cNvPr id="5" name="TextBox 7"/>
          <p:cNvSpPr txBox="1"/>
          <p:nvPr>
            <p:custDataLst>
              <p:tags r:id="rId4"/>
            </p:custDataLst>
          </p:nvPr>
        </p:nvSpPr>
        <p:spPr>
          <a:xfrm>
            <a:off x="10953168" y="1083151"/>
            <a:ext cx="1238832" cy="323165"/>
          </a:xfrm>
          <a:prstGeom prst="rect">
            <a:avLst/>
          </a:prstGeom>
          <a:noFill/>
        </p:spPr>
        <p:txBody>
          <a:bodyPr wrap="square"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dirty="0">
                <a:solidFill>
                  <a:srgbClr val="92D050"/>
                </a:solidFill>
                <a:latin typeface="Franklin Gothic Medium"/>
              </a:rPr>
              <a:t>Lesser Need</a:t>
            </a:r>
          </a:p>
        </p:txBody>
      </p:sp>
      <p:graphicFrame>
        <p:nvGraphicFramePr>
          <p:cNvPr id="6" name="Table 5"/>
          <p:cNvGraphicFramePr>
            <a:graphicFrameLocks noGrp="1"/>
          </p:cNvGraphicFramePr>
          <p:nvPr>
            <p:custDataLst>
              <p:tags r:id="rId5"/>
            </p:custDataLst>
            <p:extLst>
              <p:ext uri="{D42A27DB-BD31-4B8C-83A1-F6EECF244321}">
                <p14:modId xmlns:p14="http://schemas.microsoft.com/office/powerpoint/2010/main" val="3035494605"/>
              </p:ext>
            </p:extLst>
          </p:nvPr>
        </p:nvGraphicFramePr>
        <p:xfrm>
          <a:off x="3214943" y="734876"/>
          <a:ext cx="3944287" cy="6190173"/>
        </p:xfrm>
        <a:graphic>
          <a:graphicData uri="http://schemas.openxmlformats.org/drawingml/2006/table">
            <a:tbl>
              <a:tblPr firstRow="1" bandRow="1">
                <a:tableStyleId>{C083E6E3-FA7D-4D7B-A595-EF9225AFEA82}</a:tableStyleId>
              </a:tblPr>
              <a:tblGrid>
                <a:gridCol w="1002095">
                  <a:extLst>
                    <a:ext uri="{9D8B030D-6E8A-4147-A177-3AD203B41FA5}">
                      <a16:colId xmlns:a16="http://schemas.microsoft.com/office/drawing/2014/main" val="1629768082"/>
                    </a:ext>
                  </a:extLst>
                </a:gridCol>
                <a:gridCol w="2942192">
                  <a:extLst>
                    <a:ext uri="{9D8B030D-6E8A-4147-A177-3AD203B41FA5}">
                      <a16:colId xmlns:a16="http://schemas.microsoft.com/office/drawing/2014/main" val="2346253339"/>
                    </a:ext>
                  </a:extLst>
                </a:gridCol>
              </a:tblGrid>
              <a:tr h="492795">
                <a:tc>
                  <a:txBody>
                    <a:bodyPr/>
                    <a:lstStyle/>
                    <a:p>
                      <a:r>
                        <a:rPr lang="en-US" dirty="0">
                          <a:latin typeface="Franklin Gothic Book" panose="020B0503020102020204" pitchFamily="34" charset="0"/>
                        </a:rPr>
                        <a:t>Chart #</a:t>
                      </a:r>
                    </a:p>
                  </a:txBody>
                  <a:tcPr>
                    <a:lnL>
                      <a:noFill/>
                    </a:lnL>
                    <a:lnR>
                      <a:noFill/>
                    </a:lnR>
                    <a:lnT w="12700" cmpd="sng">
                      <a:noFill/>
                    </a:lnT>
                    <a:lnB w="12700" cmpd="sng">
                      <a:noFill/>
                    </a:lnB>
                    <a:lnTlToBr w="12700" cmpd="sng">
                      <a:noFill/>
                      <a:prstDash val="solid"/>
                    </a:lnTlToBr>
                    <a:lnBlToTr w="12700" cmpd="sng">
                      <a:noFill/>
                      <a:prstDash val="solid"/>
                    </a:lnBlToTr>
                    <a:solidFill>
                      <a:schemeClr val="bg1">
                        <a:lumMod val="85000"/>
                      </a:schemeClr>
                    </a:solidFill>
                  </a:tcPr>
                </a:tc>
                <a:tc>
                  <a:txBody>
                    <a:bodyPr/>
                    <a:lstStyle/>
                    <a:p>
                      <a:r>
                        <a:rPr lang="en-US" dirty="0">
                          <a:latin typeface="Franklin Gothic Book" panose="020B0503020102020204" pitchFamily="34" charset="0"/>
                        </a:rPr>
                        <a:t>Data Description</a:t>
                      </a:r>
                    </a:p>
                  </a:txBody>
                  <a:tcPr>
                    <a:lnL>
                      <a:noFill/>
                    </a:lnL>
                    <a:lnR>
                      <a:noFill/>
                    </a:lnR>
                    <a:lnT w="12700" cmpd="sng">
                      <a:noFill/>
                    </a:lnT>
                    <a:lnB w="12700" cmpd="sng">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548188193"/>
                  </a:ext>
                </a:extLst>
              </a:tr>
              <a:tr h="620103">
                <a:tc>
                  <a:txBody>
                    <a:bodyPr/>
                    <a:lstStyle/>
                    <a:p>
                      <a:r>
                        <a:rPr lang="en-US" dirty="0">
                          <a:latin typeface="Franklin Gothic Book" panose="020B0503020102020204" pitchFamily="34" charset="0"/>
                        </a:rPr>
                        <a:t>9.1</a:t>
                      </a:r>
                    </a:p>
                  </a:txBody>
                  <a:tcPr>
                    <a:lnL>
                      <a:noFill/>
                    </a:lnL>
                    <a:lnR>
                      <a:noFill/>
                    </a:lnR>
                    <a:lnT w="12700" cmpd="sng">
                      <a:noFill/>
                    </a:lnT>
                    <a:lnB>
                      <a:noFill/>
                    </a:lnB>
                    <a:lnTlToBr w="12700" cmpd="sng">
                      <a:noFill/>
                      <a:prstDash val="solid"/>
                    </a:lnTlToBr>
                    <a:lnBlToTr w="12700" cmpd="sng">
                      <a:noFill/>
                      <a:prstDash val="solid"/>
                    </a:lnBlToTr>
                    <a:solidFill>
                      <a:schemeClr val="bg1"/>
                    </a:solidFill>
                  </a:tcPr>
                </a:tc>
                <a:tc>
                  <a:txBody>
                    <a:bodyPr/>
                    <a:lstStyle/>
                    <a:p>
                      <a:r>
                        <a:rPr lang="en-US" dirty="0">
                          <a:latin typeface="Franklin Gothic Book" panose="020B0503020102020204" pitchFamily="34" charset="0"/>
                        </a:rPr>
                        <a:t>Violent Crime Rate (per 100,000)</a:t>
                      </a:r>
                    </a:p>
                  </a:txBody>
                  <a:tcPr>
                    <a:lnL>
                      <a:noFill/>
                    </a:lnL>
                    <a:lnR>
                      <a:noFill/>
                    </a:lnR>
                    <a:lnT w="12700" cmpd="sng">
                      <a:noFill/>
                    </a:lnT>
                    <a:lnB>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75994391"/>
                  </a:ext>
                </a:extLst>
              </a:tr>
              <a:tr h="620103">
                <a:tc>
                  <a:txBody>
                    <a:bodyPr/>
                    <a:lstStyle/>
                    <a:p>
                      <a:r>
                        <a:rPr lang="en-US" dirty="0">
                          <a:latin typeface="Franklin Gothic Book" panose="020B0503020102020204" pitchFamily="34" charset="0"/>
                        </a:rPr>
                        <a:t>9.3</a:t>
                      </a:r>
                    </a:p>
                  </a:txBody>
                  <a:tcPr>
                    <a:lnL>
                      <a:noFill/>
                    </a:lnL>
                    <a:lnR>
                      <a:noFill/>
                    </a:lnR>
                    <a:lnT>
                      <a:noFill/>
                    </a:lnT>
                    <a:lnB>
                      <a:noFill/>
                    </a:lnB>
                    <a:lnTlToBr w="12700" cmpd="sng">
                      <a:noFill/>
                      <a:prstDash val="solid"/>
                    </a:lnTlToBr>
                    <a:lnBlToTr w="12700" cmpd="sng">
                      <a:noFill/>
                      <a:prstDash val="solid"/>
                    </a:lnBlToTr>
                    <a:solidFill>
                      <a:schemeClr val="bg1">
                        <a:lumMod val="85000"/>
                      </a:schemeClr>
                    </a:solidFill>
                  </a:tcPr>
                </a:tc>
                <a:tc>
                  <a:txBody>
                    <a:bodyPr/>
                    <a:lstStyle/>
                    <a:p>
                      <a:r>
                        <a:rPr lang="en-US" dirty="0">
                          <a:latin typeface="Franklin Gothic Book" panose="020B0503020102020204" pitchFamily="34" charset="0"/>
                        </a:rPr>
                        <a:t>Juvenile arrest rates (per 1,000)</a:t>
                      </a:r>
                    </a:p>
                  </a:txBody>
                  <a:tcPr>
                    <a:lnL>
                      <a:noFill/>
                    </a:lnL>
                    <a:lnR>
                      <a:noFill/>
                    </a:lnR>
                    <a:lnT>
                      <a:noFill/>
                    </a:lnT>
                    <a:lnB>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906344095"/>
                  </a:ext>
                </a:extLst>
              </a:tr>
              <a:tr h="620103">
                <a:tc>
                  <a:txBody>
                    <a:bodyPr/>
                    <a:lstStyle/>
                    <a:p>
                      <a:r>
                        <a:rPr lang="en-US" dirty="0">
                          <a:latin typeface="Franklin Gothic Book" panose="020B0503020102020204" pitchFamily="34" charset="0"/>
                        </a:rPr>
                        <a:t>10.1</a:t>
                      </a:r>
                    </a:p>
                  </a:txBody>
                  <a:tcPr>
                    <a:lnL>
                      <a:noFill/>
                    </a:lnL>
                    <a:lnR>
                      <a:noFill/>
                    </a:lnR>
                    <a:lnT>
                      <a:noFill/>
                    </a:lnT>
                    <a:lnB>
                      <a:noFill/>
                    </a:lnB>
                    <a:lnTlToBr w="12700" cmpd="sng">
                      <a:noFill/>
                      <a:prstDash val="solid"/>
                    </a:lnTlToBr>
                    <a:lnBlToTr w="12700" cmpd="sng">
                      <a:noFill/>
                      <a:prstDash val="solid"/>
                    </a:lnBlToTr>
                    <a:solidFill>
                      <a:schemeClr val="bg1">
                        <a:alpha val="20000"/>
                      </a:schemeClr>
                    </a:solidFill>
                  </a:tcPr>
                </a:tc>
                <a:tc>
                  <a:txBody>
                    <a:bodyPr/>
                    <a:lstStyle/>
                    <a:p>
                      <a:r>
                        <a:rPr lang="en-US" dirty="0">
                          <a:latin typeface="Franklin Gothic Book" panose="020B0503020102020204" pitchFamily="34" charset="0"/>
                        </a:rPr>
                        <a:t>Domestic violence incidents reported to law enforcement</a:t>
                      </a:r>
                    </a:p>
                  </a:txBody>
                  <a:tcPr>
                    <a:lnL>
                      <a:noFill/>
                    </a:lnL>
                    <a:lnR>
                      <a:noFill/>
                    </a:lnR>
                    <a:lnT>
                      <a:noFill/>
                    </a:lnT>
                    <a:lnB>
                      <a:noFill/>
                    </a:lnB>
                    <a:lnTlToBr w="12700" cmpd="sng">
                      <a:noFill/>
                      <a:prstDash val="solid"/>
                    </a:lnTlToBr>
                    <a:lnBlToTr w="12700" cmpd="sng">
                      <a:noFill/>
                      <a:prstDash val="solid"/>
                    </a:lnBlToTr>
                    <a:solidFill>
                      <a:schemeClr val="bg1">
                        <a:alpha val="20000"/>
                      </a:schemeClr>
                    </a:solidFill>
                  </a:tcPr>
                </a:tc>
                <a:extLst>
                  <a:ext uri="{0D108BD9-81ED-4DB2-BD59-A6C34878D82A}">
                    <a16:rowId xmlns:a16="http://schemas.microsoft.com/office/drawing/2014/main" val="444431621"/>
                  </a:ext>
                </a:extLst>
              </a:tr>
              <a:tr h="709323">
                <a:tc>
                  <a:txBody>
                    <a:bodyPr/>
                    <a:lstStyle/>
                    <a:p>
                      <a:r>
                        <a:rPr lang="en-US" dirty="0">
                          <a:latin typeface="Franklin Gothic Book" panose="020B0503020102020204" pitchFamily="34" charset="0"/>
                        </a:rPr>
                        <a:t>11.2</a:t>
                      </a:r>
                    </a:p>
                  </a:txBody>
                  <a:tcPr>
                    <a:lnL>
                      <a:noFill/>
                    </a:lnL>
                    <a:lnR>
                      <a:noFill/>
                    </a:lnR>
                    <a:lnT>
                      <a:noFill/>
                    </a:lnT>
                    <a:lnB>
                      <a:noFill/>
                    </a:lnB>
                    <a:lnTlToBr w="12700" cmpd="sng">
                      <a:noFill/>
                      <a:prstDash val="solid"/>
                    </a:lnTlToBr>
                    <a:lnBlToTr w="12700" cmpd="sng">
                      <a:noFill/>
                      <a:prstDash val="solid"/>
                    </a:lnBlToTr>
                    <a:solidFill>
                      <a:schemeClr val="bg1">
                        <a:lumMod val="85000"/>
                      </a:schemeClr>
                    </a:solidFill>
                  </a:tcPr>
                </a:tc>
                <a:tc>
                  <a:txBody>
                    <a:bodyPr/>
                    <a:lstStyle/>
                    <a:p>
                      <a:r>
                        <a:rPr lang="en-US" dirty="0">
                          <a:latin typeface="Franklin Gothic Book" panose="020B0503020102020204" pitchFamily="34" charset="0"/>
                        </a:rPr>
                        <a:t>Change in suspected opioid overdose deaths</a:t>
                      </a:r>
                    </a:p>
                  </a:txBody>
                  <a:tcPr>
                    <a:lnL>
                      <a:noFill/>
                    </a:lnL>
                    <a:lnR>
                      <a:noFill/>
                    </a:lnR>
                    <a:lnT>
                      <a:noFill/>
                    </a:lnT>
                    <a:lnB>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470909238"/>
                  </a:ext>
                </a:extLst>
              </a:tr>
              <a:tr h="620103">
                <a:tc>
                  <a:txBody>
                    <a:bodyPr/>
                    <a:lstStyle/>
                    <a:p>
                      <a:r>
                        <a:rPr lang="en-US" dirty="0">
                          <a:latin typeface="Franklin Gothic Book" panose="020B0503020102020204" pitchFamily="34" charset="0"/>
                        </a:rPr>
                        <a:t>12.2</a:t>
                      </a:r>
                    </a:p>
                  </a:txBody>
                  <a:tcPr>
                    <a:lnL>
                      <a:noFill/>
                    </a:lnL>
                    <a:lnR>
                      <a:noFill/>
                    </a:lnR>
                    <a:lnT>
                      <a:noFill/>
                    </a:lnT>
                    <a:lnB>
                      <a:noFill/>
                    </a:lnB>
                    <a:lnTlToBr w="12700" cmpd="sng">
                      <a:noFill/>
                      <a:prstDash val="solid"/>
                    </a:lnTlToBr>
                    <a:lnBlToTr w="12700" cmpd="sng">
                      <a:noFill/>
                      <a:prstDash val="solid"/>
                    </a:lnBlToTr>
                    <a:solidFill>
                      <a:schemeClr val="bg1">
                        <a:alpha val="20000"/>
                      </a:schemeClr>
                    </a:solidFill>
                  </a:tcPr>
                </a:tc>
                <a:tc>
                  <a:txBody>
                    <a:bodyPr/>
                    <a:lstStyle/>
                    <a:p>
                      <a:r>
                        <a:rPr lang="en-US" dirty="0">
                          <a:latin typeface="Franklin Gothic Book" panose="020B0503020102020204" pitchFamily="34" charset="0"/>
                        </a:rPr>
                        <a:t>Age adjusted frequency of mental health distress</a:t>
                      </a:r>
                    </a:p>
                  </a:txBody>
                  <a:tcPr>
                    <a:lnL>
                      <a:noFill/>
                    </a:lnL>
                    <a:lnR>
                      <a:noFill/>
                    </a:lnR>
                    <a:lnT>
                      <a:noFill/>
                    </a:lnT>
                    <a:lnB>
                      <a:noFill/>
                    </a:lnB>
                    <a:lnTlToBr w="12700" cmpd="sng">
                      <a:noFill/>
                      <a:prstDash val="solid"/>
                    </a:lnTlToBr>
                    <a:lnBlToTr w="12700" cmpd="sng">
                      <a:noFill/>
                      <a:prstDash val="solid"/>
                    </a:lnBlToTr>
                    <a:solidFill>
                      <a:schemeClr val="bg1">
                        <a:alpha val="20000"/>
                      </a:schemeClr>
                    </a:solidFill>
                  </a:tcPr>
                </a:tc>
                <a:extLst>
                  <a:ext uri="{0D108BD9-81ED-4DB2-BD59-A6C34878D82A}">
                    <a16:rowId xmlns:a16="http://schemas.microsoft.com/office/drawing/2014/main" val="1684732751"/>
                  </a:ext>
                </a:extLst>
              </a:tr>
              <a:tr h="603382">
                <a:tc>
                  <a:txBody>
                    <a:bodyPr/>
                    <a:lstStyle/>
                    <a:p>
                      <a:r>
                        <a:rPr lang="en-US" dirty="0">
                          <a:latin typeface="Franklin Gothic Book" panose="020B0503020102020204" pitchFamily="34" charset="0"/>
                        </a:rPr>
                        <a:t>12.6</a:t>
                      </a:r>
                    </a:p>
                  </a:txBody>
                  <a:tcPr>
                    <a:lnL>
                      <a:noFill/>
                    </a:lnL>
                    <a:lnR>
                      <a:noFill/>
                    </a:lnR>
                    <a:lnT>
                      <a:noFill/>
                    </a:lnT>
                    <a:lnB>
                      <a:noFill/>
                    </a:lnB>
                    <a:lnTlToBr w="12700" cmpd="sng">
                      <a:noFill/>
                      <a:prstDash val="solid"/>
                    </a:lnTlToBr>
                    <a:lnBlToTr w="12700" cmpd="sng">
                      <a:noFill/>
                      <a:prstDash val="solid"/>
                    </a:lnBlToTr>
                    <a:solidFill>
                      <a:schemeClr val="bg1">
                        <a:lumMod val="85000"/>
                      </a:schemeClr>
                    </a:solidFill>
                  </a:tcPr>
                </a:tc>
                <a:tc>
                  <a:txBody>
                    <a:bodyPr/>
                    <a:lstStyle/>
                    <a:p>
                      <a:r>
                        <a:rPr lang="en-US" dirty="0">
                          <a:latin typeface="Franklin Gothic Book" panose="020B0503020102020204" pitchFamily="34" charset="0"/>
                        </a:rPr>
                        <a:t>Frequency of depression</a:t>
                      </a:r>
                    </a:p>
                  </a:txBody>
                  <a:tcPr>
                    <a:lnL>
                      <a:noFill/>
                    </a:lnL>
                    <a:lnR>
                      <a:noFill/>
                    </a:lnR>
                    <a:lnT>
                      <a:noFill/>
                    </a:lnT>
                    <a:lnB>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3285491812"/>
                  </a:ext>
                </a:extLst>
              </a:tr>
              <a:tr h="620103">
                <a:tc>
                  <a:txBody>
                    <a:bodyPr/>
                    <a:lstStyle/>
                    <a:p>
                      <a:r>
                        <a:rPr lang="en-US" dirty="0">
                          <a:latin typeface="Franklin Gothic Book" panose="020B0503020102020204" pitchFamily="34" charset="0"/>
                        </a:rPr>
                        <a:t>13.1</a:t>
                      </a:r>
                    </a:p>
                  </a:txBody>
                  <a:tcPr>
                    <a:lnL>
                      <a:noFill/>
                    </a:lnL>
                    <a:lnR>
                      <a:noFill/>
                    </a:lnR>
                    <a:lnT>
                      <a:noFill/>
                    </a:lnT>
                    <a:lnB>
                      <a:noFill/>
                    </a:lnB>
                    <a:lnTlToBr w="12700" cmpd="sng">
                      <a:noFill/>
                      <a:prstDash val="solid"/>
                    </a:lnTlToBr>
                    <a:lnBlToTr w="12700" cmpd="sng">
                      <a:noFill/>
                      <a:prstDash val="solid"/>
                    </a:lnBlToTr>
                    <a:solidFill>
                      <a:schemeClr val="bg1">
                        <a:alpha val="20000"/>
                      </a:schemeClr>
                    </a:solidFill>
                  </a:tcPr>
                </a:tc>
                <a:tc>
                  <a:txBody>
                    <a:bodyPr/>
                    <a:lstStyle/>
                    <a:p>
                      <a:r>
                        <a:rPr lang="en-US" dirty="0">
                          <a:latin typeface="Franklin Gothic Book" panose="020B0503020102020204" pitchFamily="34" charset="0"/>
                        </a:rPr>
                        <a:t>Children receiving special education services</a:t>
                      </a:r>
                    </a:p>
                  </a:txBody>
                  <a:tcPr>
                    <a:lnL>
                      <a:noFill/>
                    </a:lnL>
                    <a:lnR>
                      <a:noFill/>
                    </a:lnR>
                    <a:lnT>
                      <a:noFill/>
                    </a:lnT>
                    <a:lnB>
                      <a:noFill/>
                    </a:lnB>
                    <a:lnTlToBr w="12700" cmpd="sng">
                      <a:noFill/>
                      <a:prstDash val="solid"/>
                    </a:lnTlToBr>
                    <a:lnBlToTr w="12700" cmpd="sng">
                      <a:noFill/>
                      <a:prstDash val="solid"/>
                    </a:lnBlToTr>
                    <a:solidFill>
                      <a:schemeClr val="bg1">
                        <a:alpha val="20000"/>
                      </a:schemeClr>
                    </a:solidFill>
                  </a:tcPr>
                </a:tc>
                <a:extLst>
                  <a:ext uri="{0D108BD9-81ED-4DB2-BD59-A6C34878D82A}">
                    <a16:rowId xmlns:a16="http://schemas.microsoft.com/office/drawing/2014/main" val="2802183924"/>
                  </a:ext>
                </a:extLst>
              </a:tr>
              <a:tr h="620103">
                <a:tc>
                  <a:txBody>
                    <a:bodyPr/>
                    <a:lstStyle/>
                    <a:p>
                      <a:r>
                        <a:rPr lang="en-US" dirty="0">
                          <a:latin typeface="Franklin Gothic Book" panose="020B0503020102020204" pitchFamily="34" charset="0"/>
                        </a:rPr>
                        <a:t>13.2</a:t>
                      </a:r>
                    </a:p>
                  </a:txBody>
                  <a:tcPr>
                    <a:lnL>
                      <a:noFill/>
                    </a:lnL>
                    <a:lnR>
                      <a:noFill/>
                    </a:lnR>
                    <a:lnT>
                      <a:noFill/>
                    </a:lnT>
                    <a:lnB w="12700" cmpd="sng">
                      <a:noFill/>
                    </a:lnB>
                    <a:lnTlToBr w="12700" cmpd="sng">
                      <a:noFill/>
                      <a:prstDash val="solid"/>
                    </a:lnTlToBr>
                    <a:lnBlToTr w="12700" cmpd="sng">
                      <a:noFill/>
                      <a:prstDash val="solid"/>
                    </a:lnBlToTr>
                    <a:solidFill>
                      <a:schemeClr val="bg1">
                        <a:lumMod val="85000"/>
                      </a:schemeClr>
                    </a:solidFill>
                  </a:tcPr>
                </a:tc>
                <a:tc>
                  <a:txBody>
                    <a:bodyPr/>
                    <a:lstStyle/>
                    <a:p>
                      <a:r>
                        <a:rPr lang="en-US" dirty="0">
                          <a:latin typeface="Franklin Gothic Book" panose="020B0503020102020204" pitchFamily="34" charset="0"/>
                        </a:rPr>
                        <a:t>Children receiving special education services</a:t>
                      </a:r>
                      <a:endParaRPr lang="en-US" baseline="0" dirty="0">
                        <a:latin typeface="Franklin Gothic Book" panose="020B0503020102020204" pitchFamily="34" charset="0"/>
                      </a:endParaRPr>
                    </a:p>
                  </a:txBody>
                  <a:tcPr>
                    <a:lnL>
                      <a:noFill/>
                    </a:lnL>
                    <a:lnR>
                      <a:noFill/>
                    </a:lnR>
                    <a:lnT>
                      <a:noFill/>
                    </a:lnT>
                    <a:lnB w="12700" cmpd="sng">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2523121526"/>
                  </a:ext>
                </a:extLst>
              </a:tr>
              <a:tr h="544193">
                <a:tc>
                  <a:txBody>
                    <a:bodyPr/>
                    <a:lstStyle/>
                    <a:p>
                      <a:r>
                        <a:rPr lang="en-US" dirty="0">
                          <a:latin typeface="Franklin Gothic Book" panose="020B0503020102020204" pitchFamily="34" charset="0"/>
                        </a:rPr>
                        <a:t>14.1</a:t>
                      </a:r>
                    </a:p>
                  </a:txBody>
                  <a:tcPr>
                    <a:lnL>
                      <a:noFill/>
                    </a:lnL>
                    <a:lnR>
                      <a:noFill/>
                    </a:lnR>
                    <a:lnT>
                      <a:noFill/>
                    </a:lnT>
                    <a:lnB w="12700" cmpd="sng">
                      <a:noFill/>
                    </a:lnB>
                    <a:lnTlToBr w="12700" cmpd="sng">
                      <a:noFill/>
                      <a:prstDash val="solid"/>
                    </a:lnTlToBr>
                    <a:lnBlToTr w="12700" cmpd="sng">
                      <a:noFill/>
                      <a:prstDash val="solid"/>
                    </a:lnBlToTr>
                    <a:solidFill>
                      <a:schemeClr val="bg1">
                        <a:alpha val="20000"/>
                      </a:schemeClr>
                    </a:solidFill>
                  </a:tcPr>
                </a:tc>
                <a:tc>
                  <a:txBody>
                    <a:bodyPr/>
                    <a:lstStyle/>
                    <a:p>
                      <a:r>
                        <a:rPr lang="en-US" dirty="0">
                          <a:latin typeface="Franklin Gothic Book" panose="020B0503020102020204" pitchFamily="34" charset="0"/>
                        </a:rPr>
                        <a:t>Children served by CP&amp;P</a:t>
                      </a:r>
                    </a:p>
                  </a:txBody>
                  <a:tcPr>
                    <a:lnL>
                      <a:noFill/>
                    </a:lnL>
                    <a:lnR>
                      <a:noFill/>
                    </a:lnR>
                    <a:lnT>
                      <a:noFill/>
                    </a:lnT>
                    <a:lnB w="12700" cmpd="sng">
                      <a:noFill/>
                    </a:lnB>
                    <a:lnTlToBr w="12700" cmpd="sng">
                      <a:noFill/>
                      <a:prstDash val="solid"/>
                    </a:lnTlToBr>
                    <a:lnBlToTr w="12700" cmpd="sng">
                      <a:noFill/>
                      <a:prstDash val="solid"/>
                    </a:lnBlToTr>
                    <a:solidFill>
                      <a:schemeClr val="bg1">
                        <a:alpha val="20000"/>
                      </a:schemeClr>
                    </a:solidFill>
                  </a:tcPr>
                </a:tc>
                <a:extLst>
                  <a:ext uri="{0D108BD9-81ED-4DB2-BD59-A6C34878D82A}">
                    <a16:rowId xmlns:a16="http://schemas.microsoft.com/office/drawing/2014/main" val="80312173"/>
                  </a:ext>
                </a:extLst>
              </a:tr>
            </a:tbl>
          </a:graphicData>
        </a:graphic>
      </p:graphicFrame>
      <p:sp>
        <p:nvSpPr>
          <p:cNvPr id="9" name="TextBox 8">
            <a:extLst>
              <a:ext uri="{FF2B5EF4-FFF2-40B4-BE49-F238E27FC236}">
                <a16:creationId xmlns:a16="http://schemas.microsoft.com/office/drawing/2014/main" id="{29BA42A2-266A-403E-9C23-CC5751A92D5E}"/>
              </a:ext>
            </a:extLst>
          </p:cNvPr>
          <p:cNvSpPr txBox="1"/>
          <p:nvPr>
            <p:custDataLst>
              <p:tags r:id="rId6"/>
            </p:custDataLst>
          </p:nvPr>
        </p:nvSpPr>
        <p:spPr>
          <a:xfrm>
            <a:off x="381000" y="2151727"/>
            <a:ext cx="2438400" cy="2554545"/>
          </a:xfrm>
          <a:prstGeom prst="rect">
            <a:avLst/>
          </a:prstGeom>
          <a:noFill/>
        </p:spPr>
        <p:txBody>
          <a:bodyPr wrap="square" rtlCol="0">
            <a:spAutoFit/>
          </a:bodyPr>
          <a:lstStyle/>
          <a:p>
            <a:pPr algn="ctr"/>
            <a:r>
              <a:rPr lang="en-US" sz="4000" dirty="0">
                <a:solidFill>
                  <a:schemeClr val="bg1"/>
                </a:solidFill>
                <a:latin typeface="Franklin Gothic Demi" panose="020B0703020102020204" pitchFamily="34" charset="0"/>
              </a:rPr>
              <a:t>County Ranking </a:t>
            </a:r>
          </a:p>
          <a:p>
            <a:pPr algn="ctr"/>
            <a:r>
              <a:rPr lang="en-US" sz="4000" dirty="0">
                <a:solidFill>
                  <a:schemeClr val="bg1"/>
                </a:solidFill>
                <a:latin typeface="Franklin Gothic Demi" panose="020B0703020102020204" pitchFamily="34" charset="0"/>
              </a:rPr>
              <a:t>Support/Services</a:t>
            </a:r>
            <a:endParaRPr lang="en-US" sz="2400" dirty="0">
              <a:solidFill>
                <a:schemeClr val="bg1"/>
              </a:solidFill>
              <a:latin typeface="Franklin Gothic Demi" panose="020B0703020102020204" pitchFamily="34" charset="0"/>
            </a:endParaRPr>
          </a:p>
        </p:txBody>
      </p:sp>
      <p:graphicFrame>
        <p:nvGraphicFramePr>
          <p:cNvPr id="10" name="Chart 9">
            <a:extLst>
              <a:ext uri="{FF2B5EF4-FFF2-40B4-BE49-F238E27FC236}">
                <a16:creationId xmlns:a16="http://schemas.microsoft.com/office/drawing/2014/main" id="{00000000-0008-0000-0100-000005000000}"/>
              </a:ext>
            </a:extLst>
          </p:cNvPr>
          <p:cNvGraphicFramePr>
            <a:graphicFrameLocks/>
          </p:cNvGraphicFramePr>
          <p:nvPr>
            <p:extLst>
              <p:ext uri="{D42A27DB-BD31-4B8C-83A1-F6EECF244321}">
                <p14:modId xmlns:p14="http://schemas.microsoft.com/office/powerpoint/2010/main" val="1434372891"/>
              </p:ext>
            </p:extLst>
          </p:nvPr>
        </p:nvGraphicFramePr>
        <p:xfrm>
          <a:off x="7011497" y="1160182"/>
          <a:ext cx="5332903" cy="5926418"/>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349701896"/>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2F1A772-2FD6-4D6F-8AFF-A44BDF56F699}"/>
              </a:ext>
            </a:extLst>
          </p:cNvPr>
          <p:cNvSpPr txBox="1"/>
          <p:nvPr>
            <p:custDataLst>
              <p:tags r:id="rId1"/>
            </p:custDataLst>
          </p:nvPr>
        </p:nvSpPr>
        <p:spPr>
          <a:xfrm>
            <a:off x="3090386" y="36046"/>
            <a:ext cx="9067799"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dirty="0">
                <a:latin typeface="Franklin Gothic Medium" panose="020B0603020102020204" pitchFamily="34" charset="0"/>
              </a:rPr>
              <a:t>15.2: Pro Bono Legal/Advocacy Services</a:t>
            </a:r>
            <a:endParaRPr lang="en-US" sz="1600" spc="-50" dirty="0"/>
          </a:p>
        </p:txBody>
      </p:sp>
      <p:sp>
        <p:nvSpPr>
          <p:cNvPr id="3" name="Rectangle 2">
            <a:extLst>
              <a:ext uri="{FF2B5EF4-FFF2-40B4-BE49-F238E27FC236}">
                <a16:creationId xmlns:a16="http://schemas.microsoft.com/office/drawing/2014/main" id="{C4C8D5A1-FD7A-47F2-82EE-68F312D0283E}"/>
              </a:ext>
            </a:extLst>
          </p:cNvPr>
          <p:cNvSpPr/>
          <p:nvPr/>
        </p:nvSpPr>
        <p:spPr>
          <a:xfrm>
            <a:off x="3429000" y="762000"/>
            <a:ext cx="8430226" cy="5943600"/>
          </a:xfrm>
          <a:prstGeom prst="rect">
            <a:avLst/>
          </a:prstGeom>
        </p:spPr>
        <p:txBody>
          <a:bodyPr wrap="square">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solidFill>
                  <a:srgbClr val="C00000"/>
                </a:solidFill>
                <a:latin typeface="Franklin Gothic Medium" panose="020B0603020102020204" pitchFamily="34" charset="0"/>
              </a:rPr>
              <a:t>General</a:t>
            </a:r>
          </a:p>
          <a:p>
            <a:r>
              <a:rPr lang="en-US" sz="1400" spc="-20" dirty="0">
                <a:latin typeface="Franklin Gothic Medium" panose="020B0603020102020204" pitchFamily="34" charset="0"/>
              </a:rPr>
              <a:t>  Legal Services of Northwest Jersey</a:t>
            </a:r>
          </a:p>
          <a:p>
            <a:r>
              <a:rPr lang="en-US" sz="1400" spc="-20" dirty="0">
                <a:latin typeface="Franklin Gothic Medium" panose="020B0603020102020204" pitchFamily="34" charset="0"/>
              </a:rPr>
              <a:t>  Legal Services of NJ</a:t>
            </a:r>
          </a:p>
          <a:p>
            <a:r>
              <a:rPr lang="en-US" sz="1400" spc="-20" dirty="0">
                <a:latin typeface="Franklin Gothic Medium" panose="020B0603020102020204" pitchFamily="34" charset="0"/>
              </a:rPr>
              <a:t>  Project Self-Sufficiency</a:t>
            </a:r>
          </a:p>
          <a:p>
            <a:r>
              <a:rPr lang="en-US" sz="1400" spc="-20" dirty="0">
                <a:latin typeface="Franklin Gothic Medium" panose="020B0603020102020204" pitchFamily="34" charset="0"/>
              </a:rPr>
              <a:t>  Volunteer Lawyers for Justice</a:t>
            </a:r>
          </a:p>
          <a:p>
            <a:r>
              <a:rPr lang="en-US" sz="1400" dirty="0">
                <a:solidFill>
                  <a:srgbClr val="C00000"/>
                </a:solidFill>
                <a:latin typeface="Franklin Gothic Medium" panose="020B0603020102020204" pitchFamily="34" charset="0"/>
              </a:rPr>
              <a:t>Immigration</a:t>
            </a:r>
          </a:p>
          <a:p>
            <a:r>
              <a:rPr lang="en-US" sz="1400" spc="-20" dirty="0">
                <a:latin typeface="Franklin Gothic Medium" panose="020B0603020102020204" pitchFamily="34" charset="0"/>
              </a:rPr>
              <a:t>  AFSC Immigrant Rights Program</a:t>
            </a:r>
          </a:p>
          <a:p>
            <a:r>
              <a:rPr lang="en-US" sz="1400" spc="-20" dirty="0">
                <a:latin typeface="Franklin Gothic Medium" panose="020B0603020102020204" pitchFamily="34" charset="0"/>
              </a:rPr>
              <a:t>  KIND</a:t>
            </a:r>
          </a:p>
          <a:p>
            <a:r>
              <a:rPr lang="en-US" sz="1400" dirty="0">
                <a:solidFill>
                  <a:srgbClr val="C00000"/>
                </a:solidFill>
                <a:latin typeface="Franklin Gothic Medium" panose="020B0603020102020204" pitchFamily="34" charset="0"/>
              </a:rPr>
              <a:t>Disability</a:t>
            </a:r>
            <a:r>
              <a:rPr lang="en-US" sz="1400" spc="-20" dirty="0">
                <a:latin typeface="Franklin Gothic Medium" panose="020B0603020102020204" pitchFamily="34" charset="0"/>
              </a:rPr>
              <a:t>	</a:t>
            </a:r>
          </a:p>
          <a:p>
            <a:r>
              <a:rPr lang="en-US" sz="1400" spc="-20" dirty="0">
                <a:latin typeface="Franklin Gothic Medium" panose="020B0603020102020204" pitchFamily="34" charset="0"/>
              </a:rPr>
              <a:t>  Disability Rights NJ</a:t>
            </a:r>
          </a:p>
          <a:p>
            <a:r>
              <a:rPr lang="en-US" sz="1400" dirty="0">
                <a:solidFill>
                  <a:srgbClr val="C00000"/>
                </a:solidFill>
                <a:latin typeface="Franklin Gothic Medium" panose="020B0603020102020204" pitchFamily="34" charset="0"/>
              </a:rPr>
              <a:t>Intimate Partner Violence</a:t>
            </a:r>
          </a:p>
          <a:p>
            <a:r>
              <a:rPr lang="en-US" sz="1400" spc="-20" dirty="0">
                <a:latin typeface="Franklin Gothic Medium" panose="020B0603020102020204" pitchFamily="34" charset="0"/>
              </a:rPr>
              <a:t>  Manavi</a:t>
            </a:r>
            <a:endParaRPr lang="en-US" sz="1400" dirty="0">
              <a:solidFill>
                <a:srgbClr val="C00000"/>
              </a:solidFill>
              <a:latin typeface="Franklin Gothic Medium" panose="020B0603020102020204" pitchFamily="34" charset="0"/>
            </a:endParaRPr>
          </a:p>
          <a:p>
            <a:r>
              <a:rPr lang="en-US" sz="1400" dirty="0">
                <a:solidFill>
                  <a:srgbClr val="C00000"/>
                </a:solidFill>
                <a:latin typeface="Franklin Gothic Medium" panose="020B0603020102020204" pitchFamily="34" charset="0"/>
              </a:rPr>
              <a:t>Military</a:t>
            </a:r>
          </a:p>
          <a:p>
            <a:r>
              <a:rPr lang="en-US" sz="1400" spc="-20" dirty="0">
                <a:latin typeface="Franklin Gothic Medium" panose="020B0603020102020204" pitchFamily="34" charset="0"/>
              </a:rPr>
              <a:t>  Military Legal Assistance Program</a:t>
            </a:r>
          </a:p>
          <a:p>
            <a:r>
              <a:rPr lang="en-US" sz="1400" dirty="0">
                <a:solidFill>
                  <a:srgbClr val="C00000"/>
                </a:solidFill>
                <a:latin typeface="Franklin Gothic Medium" panose="020B0603020102020204" pitchFamily="34" charset="0"/>
              </a:rPr>
              <a:t>LGBTQ</a:t>
            </a:r>
          </a:p>
          <a:p>
            <a:r>
              <a:rPr lang="en-US" sz="1400" spc="-20" dirty="0">
                <a:latin typeface="Franklin Gothic Medium" panose="020B0603020102020204" pitchFamily="34" charset="0"/>
              </a:rPr>
              <a:t>  LGBT Bar Association of Greater NY</a:t>
            </a:r>
          </a:p>
          <a:p>
            <a:r>
              <a:rPr lang="en-US" sz="1400" dirty="0">
                <a:solidFill>
                  <a:srgbClr val="C00000"/>
                </a:solidFill>
                <a:latin typeface="Franklin Gothic Medium" panose="020B0603020102020204" pitchFamily="34" charset="0"/>
              </a:rPr>
              <a:t>Children</a:t>
            </a:r>
          </a:p>
          <a:p>
            <a:r>
              <a:rPr lang="en-US" sz="1400" spc="-20" dirty="0">
                <a:latin typeface="Franklin Gothic Medium" panose="020B0603020102020204" pitchFamily="34" charset="0"/>
              </a:rPr>
              <a:t>  Unchained at Last</a:t>
            </a:r>
            <a:r>
              <a:rPr lang="en-US" sz="1400" dirty="0">
                <a:latin typeface="Franklin Gothic Medium" panose="020B0603020102020204" pitchFamily="34" charset="0"/>
              </a:rPr>
              <a:t> </a:t>
            </a:r>
            <a:r>
              <a:rPr lang="en-US" sz="1400" dirty="0">
                <a:solidFill>
                  <a:srgbClr val="C00000"/>
                </a:solidFill>
                <a:latin typeface="Franklin Gothic Medium" panose="020B0603020102020204" pitchFamily="34" charset="0"/>
              </a:rPr>
              <a:t>[Child Marriage]</a:t>
            </a:r>
          </a:p>
        </p:txBody>
      </p:sp>
      <p:sp>
        <p:nvSpPr>
          <p:cNvPr id="4" name="TextBox 3">
            <a:extLst>
              <a:ext uri="{FF2B5EF4-FFF2-40B4-BE49-F238E27FC236}">
                <a16:creationId xmlns:a16="http://schemas.microsoft.com/office/drawing/2014/main" id="{4B6DB604-6639-4C3A-A85B-0C6AC6704512}"/>
              </a:ext>
            </a:extLst>
          </p:cNvPr>
          <p:cNvSpPr txBox="1"/>
          <p:nvPr>
            <p:custDataLst>
              <p:tags r:id="rId2"/>
            </p:custDataLst>
          </p:nvPr>
        </p:nvSpPr>
        <p:spPr>
          <a:xfrm>
            <a:off x="3124200" y="33855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a:latin typeface="Franklin Gothic Medium" panose="020B0603020102020204" pitchFamily="34" charset="0"/>
              </a:rPr>
              <a:t>Source: probononj.org</a:t>
            </a:r>
            <a:endParaRPr lang="en-US" sz="1200" dirty="0"/>
          </a:p>
        </p:txBody>
      </p:sp>
      <p:sp>
        <p:nvSpPr>
          <p:cNvPr id="6" name="TextBox 5">
            <a:extLst>
              <a:ext uri="{FF2B5EF4-FFF2-40B4-BE49-F238E27FC236}">
                <a16:creationId xmlns:a16="http://schemas.microsoft.com/office/drawing/2014/main" id="{637C6209-88EE-456E-B8D9-14ED38F43877}"/>
              </a:ext>
            </a:extLst>
          </p:cNvPr>
          <p:cNvSpPr txBox="1"/>
          <p:nvPr>
            <p:custDataLst>
              <p:tags r:id="rId3"/>
            </p:custDataLst>
          </p:nvPr>
        </p:nvSpPr>
        <p:spPr>
          <a:xfrm>
            <a:off x="-26276" y="3098967"/>
            <a:ext cx="3124200" cy="769441"/>
          </a:xfrm>
          <a:prstGeom prst="rect">
            <a:avLst/>
          </a:prstGeom>
          <a:noFill/>
        </p:spPr>
        <p:txBody>
          <a:bodyPr wrap="square" rtlCol="0">
            <a:spAutoFit/>
          </a:bodyPr>
          <a:lstStyle/>
          <a:p>
            <a:pPr algn="ctr"/>
            <a:r>
              <a:rPr lang="en-US" sz="4400" dirty="0">
                <a:solidFill>
                  <a:schemeClr val="bg1"/>
                </a:solidFill>
                <a:latin typeface="Franklin Gothic Demi" panose="020B0703020102020204" pitchFamily="34" charset="0"/>
              </a:rPr>
              <a:t>Advocacy</a:t>
            </a:r>
          </a:p>
        </p:txBody>
      </p:sp>
    </p:spTree>
    <p:extLst>
      <p:ext uri="{BB962C8B-B14F-4D97-AF65-F5344CB8AC3E}">
        <p14:creationId xmlns:p14="http://schemas.microsoft.com/office/powerpoint/2010/main" val="2199575888"/>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ENGAGE" val="{&quot;SavedSwatch&quot;:&quot;-1763274|-9800581|-14475488|-16743511|-749539|Rutgers&quot;,&quot;Id&quot;:&quot;61a6fdc741354356f81a85f5&quot;,&quot;SmartGridHorizontal&quot;:0,&quot;LinkedExcelSources&quot;:{&quot;618a971e383938345c058b52&quot;:&quot;{{Desktop}}\\County Workbooks\\Sussex_County_11.08.21 (with Engage).xlsx&quot;},&quot;LinkedProjectSources&quot;:{},&quot;FlowConfig&quot;:{&quot;Canvas&quot;:{&quot;Slide&quot;:-1,&quot;Width&quot;:0,&quot;Height&quot;:0},&quot;Timeline&quot;:{&quot;Actions&quot;:[]}},&quot;LinkedSlideMergeSources&quot;:{},&quot;LinkedSharePointSlideMergeSources&quot;:{}}"/>
</p:tagLst>
</file>

<file path=ppt/tags/tag10.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drhtg4vd7YNHhO0WliNl_1636454607&quot;,&quot;DataType&quot;:1,&quot;ImageAutosize&quot;:1,&quot;ZIndexPreserved&quot;:true,&quot;ValueBgColor&quot;:false,&quot;ValueFontColor&quot;:false}]"/>
</p:tagLst>
</file>

<file path=ppt/tags/tag100.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myP336UDE5OAMqSvhDJE_1636454618&quot;,&quot;DataType&quot;:1,&quot;ImageAutosize&quot;:1,&quot;ZIndexPreserved&quot;:true,&quot;ValueBgColor&quot;:false,&quot;ValueFontColor&quot;:false}]"/>
</p:tagLst>
</file>

<file path=ppt/tags/tag101.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kbYEJnofJT0IuaDU4B6Q_1636454618&quot;,&quot;DataType&quot;:1,&quot;ImageAutosize&quot;:1,&quot;ZIndexPreserved&quot;:true,&quot;ValueBgColor&quot;:false,&quot;ValueFontColor&quot;:false}]"/>
</p:tagLst>
</file>

<file path=ppt/tags/tag102.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nAK5aLuyYJ5NE0r6XwH0_1636454618&quot;,&quot;DataType&quot;:1,&quot;ImageAutosize&quot;:1,&quot;ZIndexPreserved&quot;:true,&quot;ValueBgColor&quot;:false,&quot;ValueFontColor&quot;:false}]"/>
</p:tagLst>
</file>

<file path=ppt/tags/tag103.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bhzzwsl2riu5b6Zbpdml_1636454618&quot;,&quot;DataType&quot;:1,&quot;ImageAutosize&quot;:1,&quot;ZIndexPreserved&quot;:true,&quot;ValueBgColor&quot;:false,&quot;ValueFontColor&quot;:false}]"/>
</p:tagLst>
</file>

<file path=ppt/tags/tag104.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9fakagClIyXfwpkHdOOc_1636454618&quot;,&quot;DataType&quot;:1,&quot;ImageAutosize&quot;:1,&quot;ZIndexPreserved&quot;:true,&quot;ValueBgColor&quot;:false,&quot;ValueFontColor&quot;:false}]"/>
</p:tagLst>
</file>

<file path=ppt/tags/tag105.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bxrAl3fc0gnYY8Go5sTp_1636454618&quot;,&quot;DataType&quot;:1,&quot;ImageAutosize&quot;:1,&quot;ZIndexPreserved&quot;:true,&quot;ValueBgColor&quot;:false,&quot;ValueFontColor&quot;:false}]"/>
</p:tagLst>
</file>

<file path=ppt/tags/tag106.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2S0wDys9MBmWulLaqW1a_1636454619&quot;,&quot;DataType&quot;:1,&quot;ImageAutosize&quot;:1,&quot;ZIndexPreserved&quot;:true,&quot;ValueBgColor&quot;:false,&quot;ValueFontColor&quot;:false}]"/>
</p:tagLst>
</file>

<file path=ppt/tags/tag107.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JLc85zOG6rqXSYfU3Eq7_1636454619&quot;,&quot;DataType&quot;:1,&quot;ImageAutosize&quot;:1,&quot;ZIndexPreserved&quot;:true,&quot;ValueBgColor&quot;:false,&quot;ValueFontColor&quot;:false}]"/>
</p:tagLst>
</file>

<file path=ppt/tags/tag108.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EWtbcRZJZoFcTmR6Yphh_1636454619&quot;,&quot;DataType&quot;:1,&quot;ImageAutosize&quot;:1,&quot;ZIndexPreserved&quot;:true,&quot;ValueBgColor&quot;:false,&quot;ValueFontColor&quot;:false}]"/>
</p:tagLst>
</file>

<file path=ppt/tags/tag109.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MWSKLRl14Hy3Y2Cs4Jc2_1636454620&quot;,&quot;DataType&quot;:1,&quot;ImageAutosize&quot;:1,&quot;ZIndexPreserved&quot;:true,&quot;ValueBgColor&quot;:false,&quot;ValueFontColor&quot;:false}]"/>
</p:tagLst>
</file>

<file path=ppt/tags/tag11.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9JpaSlWu8EP5PTMQUjV8_1636454607&quot;,&quot;DataType&quot;:1,&quot;ImageAutosize&quot;:1,&quot;ZIndexPreserved&quot;:true,&quot;ValueBgColor&quot;:false,&quot;ValueFontColor&quot;:false}]"/>
</p:tagLst>
</file>

<file path=ppt/tags/tag110.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7Xc2c43U64DTa584P19V_1636454620&quot;,&quot;DataType&quot;:1,&quot;ImageAutosize&quot;:1,&quot;ZIndexPreserved&quot;:true,&quot;ValueBgColor&quot;:false,&quot;ValueFontColor&quot;:false}]"/>
</p:tagLst>
</file>

<file path=ppt/tags/tag111.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z1IBuqpk5m0DYHVJT15j_1636454620&quot;,&quot;DataType&quot;:1,&quot;ImageAutosize&quot;:1,&quot;ZIndexPreserved&quot;:true,&quot;ValueBgColor&quot;:false,&quot;ValueFontColor&quot;:false}]"/>
</p:tagLst>
</file>

<file path=ppt/tags/tag112.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W25NTnKTIEC38FNPROqi_1636454620&quot;,&quot;DataType&quot;:1,&quot;ImageAutosize&quot;:1,&quot;ZIndexPreserved&quot;:true,&quot;ValueBgColor&quot;:false,&quot;ValueFontColor&quot;:false}]"/>
</p:tagLst>
</file>

<file path=ppt/tags/tag113.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mINk2h78eU2WjWSUUGZl_1636454620&quot;,&quot;DataType&quot;:1,&quot;ImageAutosize&quot;:1,&quot;ZIndexPreserved&quot;:true,&quot;ValueBgColor&quot;:false,&quot;ValueFontColor&quot;:false}]"/>
</p:tagLst>
</file>

<file path=ppt/tags/tag114.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1z2rYTbmwwfswI0Rghht_1636454620&quot;,&quot;DataType&quot;:1,&quot;ImageAutosize&quot;:1,&quot;ZIndexPreserved&quot;:true,&quot;ValueBgColor&quot;:false,&quot;ValueFontColor&quot;:false}]"/>
</p:tagLst>
</file>

<file path=ppt/tags/tag115.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wtgJYaWiMjPFlv7iagXa_1636454620&quot;,&quot;DataType&quot;:1,&quot;ImageAutosize&quot;:1,&quot;ZIndexPreserved&quot;:true,&quot;ValueBgColor&quot;:false,&quot;ValueFontColor&quot;:false}]"/>
</p:tagLst>
</file>

<file path=ppt/tags/tag116.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jnyc27OSMjlFIs3Hhzqd_1636454620&quot;,&quot;DataType&quot;:1,&quot;ImageAutosize&quot;:1,&quot;ZIndexPreserved&quot;:true,&quot;ValueBgColor&quot;:false,&quot;ValueFontColor&quot;:false}]"/>
</p:tagLst>
</file>

<file path=ppt/tags/tag117.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6uYHV5xqmxZE04rlZN8T_1636454620&quot;,&quot;DataType&quot;:1,&quot;ImageAutosize&quot;:1,&quot;ZIndexPreserved&quot;:true,&quot;ValueBgColor&quot;:false,&quot;ValueFontColor&quot;:false}]"/>
</p:tagLst>
</file>

<file path=ppt/tags/tag118.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TqREOjAx94kIlJUt7WMe_1636454620&quot;,&quot;DataType&quot;:1,&quot;ImageAutosize&quot;:1,&quot;ZIndexPreserved&quot;:true,&quot;ValueBgColor&quot;:false,&quot;ValueFontColor&quot;:false}]"/>
</p:tagLst>
</file>

<file path=ppt/tags/tag119.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JU4Omb6PYXTaaWwNer4E_1636454620&quot;,&quot;DataType&quot;:1,&quot;ImageAutosize&quot;:1,&quot;ZIndexPreserved&quot;:true,&quot;ValueBgColor&quot;:false,&quot;ValueFontColor&quot;:false}]"/>
</p:tagLst>
</file>

<file path=ppt/tags/tag12.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QSWnGOszmfriYyjNWN17_1636454607&quot;,&quot;DataType&quot;:1,&quot;ImageAutosize&quot;:1,&quot;ZIndexPreserved&quot;:true,&quot;ValueBgColor&quot;:false,&quot;ValueFontColor&quot;:false}]"/>
</p:tagLst>
</file>

<file path=ppt/tags/tag120.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XAMene55GILboKqEsjvv_1636454621&quot;,&quot;DataType&quot;:1,&quot;ImageAutosize&quot;:1,&quot;ZIndexPreserved&quot;:true,&quot;ValueBgColor&quot;:false,&quot;ValueFontColor&quot;:false}]"/>
</p:tagLst>
</file>

<file path=ppt/tags/tag121.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1zybqGO4BYFMw9kcE6iS_1636454621&quot;,&quot;DataType&quot;:1,&quot;ImageAutosize&quot;:1,&quot;ZIndexPreserved&quot;:true,&quot;ValueBgColor&quot;:false,&quot;ValueFontColor&quot;:false}]"/>
</p:tagLst>
</file>

<file path=ppt/tags/tag122.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MpQ2JxcQtZB7bmTMDZw6_1636454622&quot;,&quot;DataType&quot;:1,&quot;ImageAutosize&quot;:1,&quot;ZIndexPreserved&quot;:true,&quot;ValueBgColor&quot;:false,&quot;ValueFontColor&quot;:false}]"/>
</p:tagLst>
</file>

<file path=ppt/tags/tag123.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z3JPLlsqP8VJbf4TWCSG_1636454622&quot;,&quot;DataType&quot;:1,&quot;ImageAutosize&quot;:1,&quot;ZIndexPreserved&quot;:true,&quot;ValueBgColor&quot;:false,&quot;ValueFontColor&quot;:false}]"/>
</p:tagLst>
</file>

<file path=ppt/tags/tag124.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DVhNx1dGV21JbRS9Sgmd_1636454622&quot;,&quot;DataType&quot;:1,&quot;ImageAutosize&quot;:1,&quot;ZIndexPreserved&quot;:true,&quot;ValueBgColor&quot;:false,&quot;ValueFontColor&quot;:false}]"/>
</p:tagLst>
</file>

<file path=ppt/tags/tag125.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fRJ4Zuj4QS0uvmTn388E_1636454622&quot;,&quot;DataType&quot;:1,&quot;ImageAutosize&quot;:1,&quot;ZIndexPreserved&quot;:true,&quot;ValueBgColor&quot;:false,&quot;ValueFontColor&quot;:false}]"/>
</p:tagLst>
</file>

<file path=ppt/tags/tag126.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vjVhSRyzER8xgeHYEDcf_1636454622&quot;,&quot;DataType&quot;:1,&quot;ImageAutosize&quot;:1,&quot;ZIndexPreserved&quot;:true,&quot;ValueBgColor&quot;:false,&quot;ValueFontColor&quot;:false}]"/>
</p:tagLst>
</file>

<file path=ppt/tags/tag127.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kImCbMyJnD83STASVnmJ_1636454622&quot;,&quot;DataType&quot;:1,&quot;ImageAutosize&quot;:1,&quot;ZIndexPreserved&quot;:true,&quot;ValueBgColor&quot;:false,&quot;ValueFontColor&quot;:false}]"/>
</p:tagLst>
</file>

<file path=ppt/tags/tag128.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Vfa2nbUyjaRi9jHMKh9A_1636454622&quot;,&quot;DataType&quot;:1,&quot;ImageAutosize&quot;:1,&quot;ZIndexPreserved&quot;:true,&quot;ValueBgColor&quot;:false,&quot;ValueFontColor&quot;:false}]"/>
</p:tagLst>
</file>

<file path=ppt/tags/tag129.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eY5VSDWEF8FpZErqNilo_1636454622&quot;,&quot;DataType&quot;:1,&quot;ImageAutosize&quot;:1,&quot;ZIndexPreserved&quot;:true,&quot;ValueBgColor&quot;:false,&quot;ValueFontColor&quot;:false}]"/>
</p:tagLst>
</file>

<file path=ppt/tags/tag13.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YMeRFMq5Rg4K7WO8NN0d_1636454607&quot;,&quot;DataType&quot;:1,&quot;ImageAutosize&quot;:1,&quot;ZIndexPreserved&quot;:true,&quot;ValueBgColor&quot;:false,&quot;ValueFontColor&quot;:false}]"/>
</p:tagLst>
</file>

<file path=ppt/tags/tag130.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JigP8dBP8u8YXUJQUB0e_1636454622&quot;,&quot;DataType&quot;:1,&quot;ImageAutosize&quot;:1,&quot;ZIndexPreserved&quot;:true,&quot;ValueBgColor&quot;:false,&quot;ValueFontColor&quot;:false}]"/>
</p:tagLst>
</file>

<file path=ppt/tags/tag131.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a95NPtWD7RUUqptueW0O_1636454622&quot;,&quot;DataType&quot;:1,&quot;ImageAutosize&quot;:1,&quot;ZIndexPreserved&quot;:true,&quot;ValueBgColor&quot;:false,&quot;ValueFontColor&quot;:false}]"/>
</p:tagLst>
</file>

<file path=ppt/tags/tag132.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wmcVPIwtctWXcyAYoLFh_1636454623&quot;,&quot;DataType&quot;:1,&quot;ImageAutosize&quot;:1,&quot;ZIndexPreserved&quot;:true,&quot;ValueBgColor&quot;:false,&quot;ValueFontColor&quot;:false}]"/>
</p:tagLst>
</file>

<file path=ppt/tags/tag133.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IikARhgswHNupbvsXtd7_1636454623&quot;,&quot;DataType&quot;:1,&quot;ImageAutosize&quot;:1,&quot;ZIndexPreserved&quot;:true,&quot;ValueBgColor&quot;:false,&quot;ValueFontColor&quot;:false}]"/>
</p:tagLst>
</file>

<file path=ppt/tags/tag134.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aGabds8ajiu5F6MhLRIN_1636454623&quot;,&quot;DataType&quot;:1,&quot;ImageAutosize&quot;:1,&quot;ZIndexPreserved&quot;:true,&quot;ValueBgColor&quot;:false,&quot;ValueFontColor&quot;:false}]"/>
</p:tagLst>
</file>

<file path=ppt/tags/tag135.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PdcgEtDMyzi2Y4iZmCIe_1636454623&quot;,&quot;DataType&quot;:1,&quot;ImageAutosize&quot;:1,&quot;ZIndexPreserved&quot;:true,&quot;ValueBgColor&quot;:false,&quot;ValueFontColor&quot;:false}]"/>
</p:tagLst>
</file>

<file path=ppt/tags/tag136.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xzy512uFKR5xO3cPMbWN_1636454623&quot;,&quot;DataType&quot;:1,&quot;ImageAutosize&quot;:1,&quot;ZIndexPreserved&quot;:true,&quot;ValueBgColor&quot;:false,&quot;ValueFontColor&quot;:false}]"/>
</p:tagLst>
</file>

<file path=ppt/tags/tag137.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88qOmI2EP6mgOd8YvWkR_1636454623&quot;,&quot;DataType&quot;:1,&quot;ImageAutosize&quot;:1,&quot;ZIndexPreserved&quot;:true,&quot;ValueBgColor&quot;:false,&quot;ValueFontColor&quot;:false}]"/>
</p:tagLst>
</file>

<file path=ppt/tags/tag138.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atfDJ2r9ufMW8puEk8Dg_1636454624&quot;,&quot;DataType&quot;:1,&quot;ImageAutosize&quot;:1,&quot;ZIndexPreserved&quot;:true,&quot;ValueBgColor&quot;:false,&quot;ValueFontColor&quot;:false}]"/>
</p:tagLst>
</file>

<file path=ppt/tags/tag139.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EffmoNSiLMTCMslz5fDM_1636454624&quot;,&quot;DataType&quot;:1,&quot;ImageAutosize&quot;:1,&quot;ZIndexPreserved&quot;:true,&quot;ValueBgColor&quot;:false,&quot;ValueFontColor&quot;:false}]"/>
</p:tagLst>
</file>

<file path=ppt/tags/tag14.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O6G23j7l1t5MIZutYlZv_1636454607&quot;,&quot;DataType&quot;:1,&quot;ImageAutosize&quot;:1,&quot;ZIndexPreserved&quot;:true,&quot;ValueBgColor&quot;:false,&quot;ValueFontColor&quot;:false}]"/>
</p:tagLst>
</file>

<file path=ppt/tags/tag140.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eECzZctCL8OvieOT12B7_1636454624&quot;,&quot;DataType&quot;:1,&quot;ImageAutosize&quot;:1,&quot;ZIndexPreserved&quot;:true,&quot;ValueBgColor&quot;:false,&quot;ValueFontColor&quot;:false}]"/>
</p:tagLst>
</file>

<file path=ppt/tags/tag141.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ec40luW4hae0uteaHxuf_1636454624&quot;,&quot;DataType&quot;:1,&quot;ImageAutosize&quot;:1,&quot;ZIndexPreserved&quot;:true,&quot;ValueBgColor&quot;:false,&quot;ValueFontColor&quot;:false}]"/>
</p:tagLst>
</file>

<file path=ppt/tags/tag142.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6LFEhFdMhpsSH5hXZqsR_1636454624&quot;,&quot;DataType&quot;:1,&quot;ImageAutosize&quot;:1,&quot;ZIndexPreserved&quot;:true,&quot;ValueBgColor&quot;:false,&quot;ValueFontColor&quot;:false}]"/>
</p:tagLst>
</file>

<file path=ppt/tags/tag143.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fDRocdnIJ4EOVs0lZfZ9_1636454624&quot;,&quot;DataType&quot;:1,&quot;ImageAutosize&quot;:1,&quot;ZIndexPreserved&quot;:true,&quot;ValueBgColor&quot;:false,&quot;ValueFontColor&quot;:false}]"/>
</p:tagLst>
</file>

<file path=ppt/tags/tag144.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5TR55CMxr51SSUbr4KPN_1636454625&quot;,&quot;DataType&quot;:1,&quot;ImageAutosize&quot;:1,&quot;ZIndexPreserved&quot;:true,&quot;ValueBgColor&quot;:false,&quot;ValueFontColor&quot;:false}]"/>
</p:tagLst>
</file>

<file path=ppt/tags/tag145.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TEYzFT5Pp0MDWRu5uecS_1636454625&quot;,&quot;DataType&quot;:1,&quot;ImageAutosize&quot;:1,&quot;ZIndexPreserved&quot;:true,&quot;ValueBgColor&quot;:false,&quot;ValueFontColor&quot;:false}]"/>
</p:tagLst>
</file>

<file path=ppt/tags/tag146.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ldCsYHmvE2gWaFMOwTR7_1636454625&quot;,&quot;DataType&quot;:1,&quot;ImageAutosize&quot;:1,&quot;ZIndexPreserved&quot;:true,&quot;ValueBgColor&quot;:false,&quot;ValueFontColor&quot;:false}]"/>
</p:tagLst>
</file>

<file path=ppt/tags/tag147.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uyMBv3uqZ8cnmGvbc9iS_1636454625&quot;,&quot;DataType&quot;:1,&quot;ImageAutosize&quot;:1,&quot;ZIndexPreserved&quot;:true,&quot;ValueBgColor&quot;:false,&quot;ValueFontColor&quot;:false}]"/>
</p:tagLst>
</file>

<file path=ppt/tags/tag148.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DkDOjR3l9iQt9bUZKdPn_1636454625&quot;,&quot;DataType&quot;:1,&quot;ImageAutosize&quot;:1,&quot;ZIndexPreserved&quot;:true,&quot;ValueBgColor&quot;:false,&quot;ValueFontColor&quot;:false}]"/>
</p:tagLst>
</file>

<file path=ppt/tags/tag149.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58ozx7oEsIbvlxAlRuJZ_1636454625&quot;,&quot;DataType&quot;:1,&quot;ImageAutosize&quot;:1,&quot;ZIndexPreserved&quot;:true,&quot;ValueBgColor&quot;:false,&quot;ValueFontColor&quot;:false}]"/>
</p:tagLst>
</file>

<file path=ppt/tags/tag15.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94kueL4X1IFUKNyg5Kde_1636454607&quot;,&quot;DataType&quot;:1,&quot;ImageAutosize&quot;:1,&quot;ZIndexPreserved&quot;:true,&quot;ValueBgColor&quot;:false,&quot;ValueFontColor&quot;:false}]"/>
</p:tagLst>
</file>

<file path=ppt/tags/tag150.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ebBABmXn6axH9uvPgp9R_1636454625&quot;,&quot;DataType&quot;:1,&quot;ImageAutosize&quot;:1,&quot;ZIndexPreserved&quot;:true,&quot;ValueBgColor&quot;:false,&quot;ValueFontColor&quot;:false}]"/>
</p:tagLst>
</file>

<file path=ppt/tags/tag151.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wuwF5mexBJPZpJO6B658_1636454625&quot;,&quot;DataType&quot;:1,&quot;ImageAutosize&quot;:1,&quot;ZIndexPreserved&quot;:true,&quot;ValueBgColor&quot;:false,&quot;ValueFontColor&quot;:false}]"/>
</p:tagLst>
</file>

<file path=ppt/tags/tag152.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wfd3rg7nDHjlh9ZbjFvL_1636454625&quot;,&quot;DataType&quot;:1,&quot;ImageAutosize&quot;:1,&quot;ZIndexPreserved&quot;:true,&quot;ValueBgColor&quot;:false,&quot;ValueFontColor&quot;:false}]"/>
</p:tagLst>
</file>

<file path=ppt/tags/tag153.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VAAymkC3uFzQl3gKiH25_1636454625&quot;,&quot;DataType&quot;:1,&quot;ImageAutosize&quot;:1,&quot;ZIndexPreserved&quot;:true,&quot;ValueBgColor&quot;:false,&quot;ValueFontColor&quot;:false}]"/>
</p:tagLst>
</file>

<file path=ppt/tags/tag154.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TPFmIDcShawkzweDyRMJ_1636454625&quot;,&quot;DataType&quot;:1,&quot;ImageAutosize&quot;:1,&quot;ZIndexPreserved&quot;:true,&quot;ValueBgColor&quot;:false,&quot;ValueFontColor&quot;:false}]"/>
</p:tagLst>
</file>

<file path=ppt/tags/tag155.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aKCQLp2UPkgVq1noFuEf_1636454626&quot;,&quot;DataType&quot;:1,&quot;ImageAutosize&quot;:1,&quot;ZIndexPreserved&quot;:true,&quot;ValueBgColor&quot;:false,&quot;ValueFontColor&quot;:false}]"/>
</p:tagLst>
</file>

<file path=ppt/tags/tag156.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9F4IBdE2udpKH3Ecv3VX_1636454626&quot;,&quot;DataType&quot;:1,&quot;ImageAutosize&quot;:1,&quot;ZIndexPreserved&quot;:true,&quot;ValueBgColor&quot;:false,&quot;ValueFontColor&quot;:false}]"/>
</p:tagLst>
</file>

<file path=ppt/tags/tag157.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SJNDIkSx9jZxPWu25XU4_1636454626&quot;,&quot;DataType&quot;:1,&quot;ImageAutosize&quot;:1,&quot;ZIndexPreserved&quot;:true,&quot;ValueBgColor&quot;:false,&quot;ValueFontColor&quot;:false}]"/>
</p:tagLst>
</file>

<file path=ppt/tags/tag158.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W2W8hkF6pV3OyCAzn8gz_1636454626&quot;,&quot;DataType&quot;:1,&quot;ImageAutosize&quot;:1,&quot;ZIndexPreserved&quot;:true,&quot;ValueBgColor&quot;:false,&quot;ValueFontColor&quot;:false}]"/>
</p:tagLst>
</file>

<file path=ppt/tags/tag159.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kg6ZAP1E0cQ1guhsUVyA_1636454626&quot;,&quot;DataType&quot;:1,&quot;ImageAutosize&quot;:1,&quot;ZIndexPreserved&quot;:true,&quot;ValueBgColor&quot;:false,&quot;ValueFontColor&quot;:false}]"/>
</p:tagLst>
</file>

<file path=ppt/tags/tag16.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rC6hnKg4ZT7UfY1AWHmE_1636454607&quot;,&quot;DataType&quot;:1,&quot;ImageAutosize&quot;:1,&quot;ZIndexPreserved&quot;:true,&quot;ValueBgColor&quot;:false,&quot;ValueFontColor&quot;:false}]"/>
</p:tagLst>
</file>

<file path=ppt/tags/tag160.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ddIs6j0Oo4HxjB2zC2hp_1636454626&quot;,&quot;DataType&quot;:1,&quot;ImageAutosize&quot;:1,&quot;ZIndexPreserved&quot;:true,&quot;ValueBgColor&quot;:false,&quot;ValueFontColor&quot;:false}]"/>
</p:tagLst>
</file>

<file path=ppt/tags/tag161.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xu0YdaVbkQIFsrp9bCSZ_1636454626&quot;,&quot;DataType&quot;:1,&quot;ImageAutosize&quot;:1,&quot;ZIndexPreserved&quot;:true,&quot;ValueBgColor&quot;:false,&quot;ValueFontColor&quot;:false}]"/>
</p:tagLst>
</file>

<file path=ppt/tags/tag162.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p200UjCzEed2UOeUTcSp_1636454626&quot;,&quot;DataType&quot;:1,&quot;ImageAutosize&quot;:1,&quot;ZIndexPreserved&quot;:true,&quot;ValueBgColor&quot;:false,&quot;ValueFontColor&quot;:false}]"/>
</p:tagLst>
</file>

<file path=ppt/tags/tag163.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vReYvfr7SmJMxgcmWBx7_1636454626&quot;,&quot;DataType&quot;:1,&quot;ImageAutosize&quot;:1,&quot;ZIndexPreserved&quot;:true,&quot;ValueBgColor&quot;:false,&quot;ValueFontColor&quot;:false}]"/>
</p:tagLst>
</file>

<file path=ppt/tags/tag164.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0QsRTctWhThviTw7JUtQ_1636454626&quot;,&quot;DataType&quot;:1,&quot;ImageAutosize&quot;:1,&quot;ZIndexPreserved&quot;:true,&quot;ValueBgColor&quot;:false,&quot;ValueFontColor&quot;:false}]"/>
</p:tagLst>
</file>

<file path=ppt/tags/tag165.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rTEZhw2kokqpuT9ns1Q6_1636454626&quot;,&quot;DataType&quot;:1,&quot;ImageAutosize&quot;:1,&quot;ZIndexPreserved&quot;:true,&quot;ValueBgColor&quot;:false,&quot;ValueFontColor&quot;:false}]"/>
</p:tagLst>
</file>

<file path=ppt/tags/tag166.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LKHRk6i69KmGMiFwkc9W_1636454627&quot;,&quot;DataType&quot;:1,&quot;ImageAutosize&quot;:1,&quot;ZIndexPreserved&quot;:true,&quot;ValueBgColor&quot;:false,&quot;ValueFontColor&quot;:false}]"/>
</p:tagLst>
</file>

<file path=ppt/tags/tag167.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MHRiuEQwykbaFWVPj0Gt_1636454628&quot;,&quot;DataType&quot;:1,&quot;ImageAutosize&quot;:1,&quot;ZIndexPreserved&quot;:true,&quot;ValueBgColor&quot;:false,&quot;ValueFontColor&quot;:false}]"/>
</p:tagLst>
</file>

<file path=ppt/tags/tag168.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QajxFFkYu1c2K7AdmRyI_1636454628&quot;,&quot;DataType&quot;:1,&quot;ImageAutosize&quot;:1,&quot;ZIndexPreserved&quot;:true,&quot;ValueBgColor&quot;:false,&quot;ValueFontColor&quot;:false}]"/>
</p:tagLst>
</file>

<file path=ppt/tags/tag169.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2LJmTAoOdAm5p9qOieLG_1636454628&quot;,&quot;DataType&quot;:1,&quot;ImageAutosize&quot;:1,&quot;ZIndexPreserved&quot;:true,&quot;ValueBgColor&quot;:false,&quot;ValueFontColor&quot;:false}]"/>
</p:tagLst>
</file>

<file path=ppt/tags/tag17.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zEK3hyF01As6Tt1oFKsi_1636454608&quot;,&quot;DataType&quot;:1,&quot;ImageAutosize&quot;:1,&quot;ZIndexPreserved&quot;:true,&quot;ValueBgColor&quot;:false,&quot;ValueFontColor&quot;:false}]"/>
</p:tagLst>
</file>

<file path=ppt/tags/tag170.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ao8OdJ0G35pb9MZG4VfN_1636454628&quot;,&quot;DataType&quot;:1,&quot;ImageAutosize&quot;:1,&quot;ZIndexPreserved&quot;:true,&quot;ValueBgColor&quot;:false,&quot;ValueFontColor&quot;:false}]"/>
</p:tagLst>
</file>

<file path=ppt/tags/tag171.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8wdAAMyJzAsAiHmZS1Dk_1636454628&quot;,&quot;DataType&quot;:1,&quot;ImageAutosize&quot;:1,&quot;ZIndexPreserved&quot;:true,&quot;ValueBgColor&quot;:false,&quot;ValueFontColor&quot;:false}]"/>
</p:tagLst>
</file>

<file path=ppt/tags/tag172.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eBgmv5wDuZEbE1B0AbTi_1636454628&quot;,&quot;DataType&quot;:1,&quot;ImageAutosize&quot;:1,&quot;ZIndexPreserved&quot;:true,&quot;ValueBgColor&quot;:false,&quot;ValueFontColor&quot;:false}]"/>
</p:tagLst>
</file>

<file path=ppt/tags/tag173.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x8RPVnWidZhQ69FpvB0M_1636454629&quot;,&quot;DataType&quot;:1,&quot;ImageAutosize&quot;:1,&quot;ZIndexPreserved&quot;:true,&quot;ValueBgColor&quot;:false,&quot;ValueFontColor&quot;:false}]"/>
</p:tagLst>
</file>

<file path=ppt/tags/tag174.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HWhK9bp8vOMHlCM8HlYv_1636454629&quot;,&quot;DataType&quot;:1,&quot;ImageAutosize&quot;:1,&quot;ZIndexPreserved&quot;:true,&quot;ValueBgColor&quot;:false,&quot;ValueFontColor&quot;:false}]"/>
</p:tagLst>
</file>

<file path=ppt/tags/tag175.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BHeRN78F80TfY9kKQdDK_1636454629&quot;,&quot;DataType&quot;:1,&quot;ImageAutosize&quot;:1,&quot;ZIndexPreserved&quot;:true,&quot;ValueBgColor&quot;:false,&quot;ValueFontColor&quot;:false}]"/>
</p:tagLst>
</file>

<file path=ppt/tags/tag176.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GIxWRG7E3q1HlcDYf259_1636454629&quot;,&quot;DataType&quot;:1,&quot;ImageAutosize&quot;:1,&quot;ZIndexPreserved&quot;:true,&quot;ValueBgColor&quot;:false,&quot;ValueFontColor&quot;:false}]"/>
</p:tagLst>
</file>

<file path=ppt/tags/tag177.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s4XYVG8Q0Amh4Jjz7QPe_1636454630&quot;,&quot;DataType&quot;:1,&quot;ImageAutosize&quot;:1,&quot;ZIndexPreserved&quot;:true,&quot;ValueBgColor&quot;:false,&quot;ValueFontColor&quot;:false}]"/>
</p:tagLst>
</file>

<file path=ppt/tags/tag178.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z4rYCfmROCboMYhDaP3p_1636454630&quot;,&quot;DataType&quot;:1,&quot;ImageAutosize&quot;:1,&quot;ZIndexPreserved&quot;:true,&quot;ValueBgColor&quot;:false,&quot;ValueFontColor&quot;:false}]"/>
</p:tagLst>
</file>

<file path=ppt/tags/tag179.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3xMMtyzqO6XM4R0CbFCY_1636454630&quot;,&quot;DataType&quot;:1,&quot;ImageAutosize&quot;:1,&quot;ZIndexPreserved&quot;:true,&quot;ValueBgColor&quot;:false,&quot;ValueFontColor&quot;:false}]"/>
</p:tagLst>
</file>

<file path=ppt/tags/tag18.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tEDU5BAlZCAd0QpNBqjf_1636454608&quot;,&quot;DataType&quot;:1,&quot;ImageAutosize&quot;:1,&quot;ZIndexPreserved&quot;:true,&quot;ValueBgColor&quot;:false,&quot;ValueFontColor&quot;:false}]"/>
</p:tagLst>
</file>

<file path=ppt/tags/tag180.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jciz6K69dCgyHGmzCWx2_1636454630&quot;,&quot;DataType&quot;:1,&quot;ImageAutosize&quot;:1,&quot;ZIndexPreserved&quot;:true,&quot;ValueBgColor&quot;:false,&quot;ValueFontColor&quot;:false}]"/>
</p:tagLst>
</file>

<file path=ppt/tags/tag181.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nNJNwe3KZ6KE86uhmDYg_1636454630&quot;,&quot;DataType&quot;:1,&quot;ImageAutosize&quot;:1,&quot;ZIndexPreserved&quot;:true,&quot;ValueBgColor&quot;:false,&quot;ValueFontColor&quot;:false}]"/>
</p:tagLst>
</file>

<file path=ppt/tags/tag182.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J7o5sel2iiBOJfT6qc99_1636454631&quot;,&quot;DataType&quot;:1,&quot;ImageAutosize&quot;:1,&quot;ZIndexPreserved&quot;:true,&quot;ValueBgColor&quot;:false,&quot;ValueFontColor&quot;:false}]"/>
</p:tagLst>
</file>

<file path=ppt/tags/tag183.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cPORgp6HEZUPyTmg38m7_1636454631&quot;,&quot;DataType&quot;:1,&quot;ImageAutosize&quot;:1,&quot;ZIndexPreserved&quot;:true,&quot;ValueBgColor&quot;:false,&quot;ValueFontColor&quot;:false}]"/>
</p:tagLst>
</file>

<file path=ppt/tags/tag184.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juoXwrSVxbQZhI6zjyCb_1636454631&quot;,&quot;DataType&quot;:1,&quot;ImageAutosize&quot;:1,&quot;ZIndexPreserved&quot;:true,&quot;ValueBgColor&quot;:false,&quot;ValueFontColor&quot;:false}]"/>
</p:tagLst>
</file>

<file path=ppt/tags/tag185.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L9BU2wgUII2pfbm3yXJc_1636454631&quot;,&quot;DataType&quot;:1,&quot;ImageAutosize&quot;:1,&quot;ZIndexPreserved&quot;:true,&quot;ValueBgColor&quot;:false,&quot;ValueFontColor&quot;:false}]"/>
</p:tagLst>
</file>

<file path=ppt/tags/tag186.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ZXjGl8Ecf0cMk6XLoViJ_1636454631&quot;,&quot;DataType&quot;:1,&quot;ImageAutosize&quot;:1,&quot;ZIndexPreserved&quot;:true,&quot;ValueBgColor&quot;:false,&quot;ValueFontColor&quot;:false}]"/>
</p:tagLst>
</file>

<file path=ppt/tags/tag187.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3VraqXR9Ro0czjWaleyc_1636454631&quot;,&quot;DataType&quot;:1,&quot;ImageAutosize&quot;:1,&quot;ZIndexPreserved&quot;:true,&quot;ValueBgColor&quot;:false,&quot;ValueFontColor&quot;:false}]"/>
</p:tagLst>
</file>

<file path=ppt/tags/tag188.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WtPDKos5pmDEze1i9U3N_1636454632&quot;,&quot;DataType&quot;:1,&quot;ImageAutosize&quot;:1,&quot;ZIndexPreserved&quot;:true,&quot;ValueBgColor&quot;:false,&quot;ValueFontColor&quot;:false}]"/>
</p:tagLst>
</file>

<file path=ppt/tags/tag189.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3iFfk0y6kylYnhQ3Yt9z_1636454632&quot;,&quot;DataType&quot;:1,&quot;ImageAutosize&quot;:1,&quot;ZIndexPreserved&quot;:true,&quot;ValueBgColor&quot;:false,&quot;ValueFontColor&quot;:false}]"/>
</p:tagLst>
</file>

<file path=ppt/tags/tag19.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FZQCAH2mc33Ly9oUzv6u_1636454608&quot;,&quot;DataType&quot;:1,&quot;ImageAutosize&quot;:1,&quot;ZIndexPreserved&quot;:true,&quot;ValueBgColor&quot;:false,&quot;ValueFontColor&quot;:false}]"/>
</p:tagLst>
</file>

<file path=ppt/tags/tag190.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h7s1kZiHJEy5wjhP1zEy_1636454632&quot;,&quot;DataType&quot;:1,&quot;ImageAutosize&quot;:1,&quot;ZIndexPreserved&quot;:true,&quot;ValueBgColor&quot;:false,&quot;ValueFontColor&quot;:false}]"/>
</p:tagLst>
</file>

<file path=ppt/tags/tag191.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NZ8ItpushWiiJQzNYld4_1636454632&quot;,&quot;DataType&quot;:1,&quot;ImageAutosize&quot;:1,&quot;ZIndexPreserved&quot;:true,&quot;ValueBgColor&quot;:false,&quot;ValueFontColor&quot;:false}]"/>
</p:tagLst>
</file>

<file path=ppt/tags/tag192.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Z5W2yqkHHOODxTN1sr8m_1636454633&quot;,&quot;DataType&quot;:1,&quot;ImageAutosize&quot;:1,&quot;ZIndexPreserved&quot;:true,&quot;ValueBgColor&quot;:false,&quot;ValueFontColor&quot;:false}]"/>
</p:tagLst>
</file>

<file path=ppt/tags/tag193.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uqVkK2wS5LKhtWfRguZU_1636454633&quot;,&quot;DataType&quot;:1,&quot;ImageAutosize&quot;:1,&quot;ZIndexPreserved&quot;:true,&quot;ValueBgColor&quot;:false,&quot;ValueFontColor&quot;:false}]"/>
</p:tagLst>
</file>

<file path=ppt/tags/tag194.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LOwpEdDH34UPfELnMxfs_1636454633&quot;,&quot;DataType&quot;:1,&quot;ImageAutosize&quot;:1,&quot;ZIndexPreserved&quot;:true,&quot;ValueBgColor&quot;:false,&quot;ValueFontColor&quot;:false}]"/>
</p:tagLst>
</file>

<file path=ppt/tags/tag195.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agrn4hJtcvx1z7P5EwrA_1636454633&quot;,&quot;DataType&quot;:1,&quot;ImageAutosize&quot;:1,&quot;ZIndexPreserved&quot;:true,&quot;ValueBgColor&quot;:false,&quot;ValueFontColor&quot;:false}]"/>
</p:tagLst>
</file>

<file path=ppt/tags/tag196.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Vt0TQfv3RmmRyeUiVnh5_1636454633&quot;,&quot;DataType&quot;:1,&quot;ImageAutosize&quot;:1,&quot;ZIndexPreserved&quot;:true,&quot;ValueBgColor&quot;:false,&quot;ValueFontColor&quot;:false}]"/>
</p:tagLst>
</file>

<file path=ppt/tags/tag197.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Omlc6TBl1dhyEAZkrIKH_1636454633&quot;,&quot;DataType&quot;:1,&quot;ImageAutosize&quot;:1,&quot;ZIndexPreserved&quot;:true,&quot;ValueBgColor&quot;:false,&quot;ValueFontColor&quot;:false}]"/>
</p:tagLst>
</file>

<file path=ppt/tags/tag198.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EjBA8LfJThPKkjg16O4p_1636454633&quot;,&quot;DataType&quot;:1,&quot;ImageAutosize&quot;:1,&quot;ZIndexPreserved&quot;:true,&quot;ValueBgColor&quot;:false,&quot;ValueFontColor&quot;:false}]"/>
</p:tagLst>
</file>

<file path=ppt/tags/tag199.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e7NAVU9akrdnI1RhUzXP_1636454633&quot;,&quot;DataType&quot;:1,&quot;ImageAutosize&quot;:1,&quot;ZIndexPreserved&quot;:true,&quot;ValueBgColor&quot;:false,&quot;ValueFontColor&quot;:false}]"/>
</p:tagLst>
</file>

<file path=ppt/tags/tag2.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QU1eQ8Qtr9dvQJcjb1T2_1636454606&quot;,&quot;DataType&quot;:1,&quot;ImageAutosize&quot;:1,&quot;ZIndexPreserved&quot;:true,&quot;ValueBgColor&quot;:false,&quot;ValueFontColor&quot;:false}]"/>
</p:tagLst>
</file>

<file path=ppt/tags/tag20.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4f0xTp6FFqYrZXmK19Fz_1636454608&quot;,&quot;DataType&quot;:1,&quot;ImageAutosize&quot;:1,&quot;ZIndexPreserved&quot;:true,&quot;ValueBgColor&quot;:false,&quot;ValueFontColor&quot;:false}]"/>
</p:tagLst>
</file>

<file path=ppt/tags/tag200.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b0trlxqWdORa9tF1MGq1_1636454633&quot;,&quot;DataType&quot;:1,&quot;ImageAutosize&quot;:1,&quot;ZIndexPreserved&quot;:true,&quot;ValueBgColor&quot;:false,&quot;ValueFontColor&quot;:false}]"/>
</p:tagLst>
</file>

<file path=ppt/tags/tag201.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9uSAQ8uerZyvsBLwK2gM_1636454633&quot;,&quot;DataType&quot;:1,&quot;ImageAutosize&quot;:1,&quot;ZIndexPreserved&quot;:true,&quot;ValueBgColor&quot;:false,&quot;ValueFontColor&quot;:false}]"/>
</p:tagLst>
</file>

<file path=ppt/tags/tag202.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Ux2OvASr7yMOnkA4hoVm_1636454634&quot;,&quot;DataType&quot;:1,&quot;ImageAutosize&quot;:1,&quot;ZIndexPreserved&quot;:true,&quot;ValueBgColor&quot;:false,&quot;ValueFontColor&quot;:false}]"/>
</p:tagLst>
</file>

<file path=ppt/tags/tag203.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W9obIIzYK1TFO2lCaaC7_1636454634&quot;,&quot;DataType&quot;:1,&quot;ImageAutosize&quot;:1,&quot;ZIndexPreserved&quot;:true,&quot;ValueBgColor&quot;:false,&quot;ValueFontColor&quot;:false}]"/>
</p:tagLst>
</file>

<file path=ppt/tags/tag204.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ixeGHxN23VODiD4AXKuo_1636454634&quot;,&quot;DataType&quot;:1,&quot;ImageAutosize&quot;:1,&quot;ZIndexPreserved&quot;:true,&quot;ValueBgColor&quot;:false,&quot;ValueFontColor&quot;:false}]"/>
</p:tagLst>
</file>

<file path=ppt/tags/tag205.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mFkgtOnfVu3QKRgzfk0C_1636454634&quot;,&quot;DataType&quot;:1,&quot;ImageAutosize&quot;:1,&quot;ZIndexPreserved&quot;:true,&quot;ValueBgColor&quot;:false,&quot;ValueFontColor&quot;:false}]"/>
</p:tagLst>
</file>

<file path=ppt/tags/tag206.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SSF0oN1N7uixcYKOgliH_1636454635&quot;,&quot;DataType&quot;:1,&quot;ImageAutosize&quot;:1,&quot;ZIndexPreserved&quot;:true,&quot;ValueBgColor&quot;:false,&quot;ValueFontColor&quot;:false}]"/>
</p:tagLst>
</file>

<file path=ppt/tags/tag207.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nShyHKwIimQ8ERyRuyMj_1636454635&quot;,&quot;DataType&quot;:1,&quot;ImageAutosize&quot;:1,&quot;ZIndexPreserved&quot;:true,&quot;ValueBgColor&quot;:false,&quot;ValueFontColor&quot;:false}]"/>
</p:tagLst>
</file>

<file path=ppt/tags/tag208.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WbfnimeEvtU2H38pBwlZ_1636454635&quot;,&quot;DataType&quot;:1,&quot;ImageAutosize&quot;:1,&quot;ZIndexPreserved&quot;:true,&quot;ValueBgColor&quot;:false,&quot;ValueFontColor&quot;:false}]"/>
</p:tagLst>
</file>

<file path=ppt/tags/tag209.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SxHbLwVV3fH2ANMIzE2F_1636454636&quot;,&quot;DataType&quot;:1,&quot;ImageAutosize&quot;:1,&quot;ZIndexPreserved&quot;:true,&quot;ValueBgColor&quot;:false,&quot;ValueFontColor&quot;:false}]"/>
</p:tagLst>
</file>

<file path=ppt/tags/tag21.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2xWdBjMS4Azi7dckV4OX_1636454608&quot;,&quot;DataType&quot;:1,&quot;ImageAutosize&quot;:1,&quot;ZIndexPreserved&quot;:true,&quot;ValueBgColor&quot;:false,&quot;ValueFontColor&quot;:false}]"/>
</p:tagLst>
</file>

<file path=ppt/tags/tag210.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v53OyzlFnlBuSDgRtgr2_1636454636&quot;,&quot;DataType&quot;:1,&quot;ImageAutosize&quot;:1,&quot;ZIndexPreserved&quot;:true,&quot;ValueBgColor&quot;:false,&quot;ValueFontColor&quot;:false}]"/>
</p:tagLst>
</file>

<file path=ppt/tags/tag211.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Qu0uVcLUuqHWVUq5px50_1636454636&quot;,&quot;DataType&quot;:1,&quot;ImageAutosize&quot;:1,&quot;ZIndexPreserved&quot;:true,&quot;ValueBgColor&quot;:false,&quot;ValueFontColor&quot;:false}]"/>
</p:tagLst>
</file>

<file path=ppt/tags/tag212.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MdKMnlqIk315dBre25ei_1636454636&quot;,&quot;DataType&quot;:1,&quot;ImageAutosize&quot;:1,&quot;ZIndexPreserved&quot;:true,&quot;ValueBgColor&quot;:false,&quot;ValueFontColor&quot;:false}]"/>
</p:tagLst>
</file>

<file path=ppt/tags/tag213.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r31hOdUKxEjoRi0cYGbC_1636454636&quot;,&quot;DataType&quot;:1,&quot;ImageAutosize&quot;:1,&quot;ZIndexPreserved&quot;:true,&quot;ValueBgColor&quot;:false,&quot;ValueFontColor&quot;:false}]"/>
</p:tagLst>
</file>

<file path=ppt/tags/tag214.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kezoCpV4smnuLryxUfhN_1636454636&quot;,&quot;DataType&quot;:1,&quot;ImageAutosize&quot;:1,&quot;ZIndexPreserved&quot;:true,&quot;ValueBgColor&quot;:false,&quot;ValueFontColor&quot;:false}]"/>
</p:tagLst>
</file>

<file path=ppt/tags/tag215.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7pwIWEYOYjHaPSqUNSzJ_1636454636&quot;,&quot;DataType&quot;:1,&quot;ImageAutosize&quot;:1,&quot;ZIndexPreserved&quot;:true,&quot;ValueBgColor&quot;:false,&quot;ValueFontColor&quot;:false}]"/>
</p:tagLst>
</file>

<file path=ppt/tags/tag216.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HoezT8QbIN8Zk9pciNKf_1636454636&quot;,&quot;DataType&quot;:1,&quot;ImageAutosize&quot;:1,&quot;ZIndexPreserved&quot;:true,&quot;ValueBgColor&quot;:false,&quot;ValueFontColor&quot;:false}]"/>
</p:tagLst>
</file>

<file path=ppt/tags/tag217.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LoObKt8dQ1hahjumPEf9_1636454637&quot;,&quot;DataType&quot;:1,&quot;ImageAutosize&quot;:1,&quot;ZIndexPreserved&quot;:true,&quot;ValueBgColor&quot;:false,&quot;ValueFontColor&quot;:false}]"/>
</p:tagLst>
</file>

<file path=ppt/tags/tag218.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HuwWbuVD27166cw8Wxw0_1636454637&quot;,&quot;DataType&quot;:1,&quot;ImageAutosize&quot;:1,&quot;ZIndexPreserved&quot;:true,&quot;ValueBgColor&quot;:false,&quot;ValueFontColor&quot;:false}]"/>
</p:tagLst>
</file>

<file path=ppt/tags/tag219.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0U9gAjV2iS1HiHNwSDrP_1636454637&quot;,&quot;DataType&quot;:1,&quot;ImageAutosize&quot;:1,&quot;ZIndexPreserved&quot;:true,&quot;ValueBgColor&quot;:false,&quot;ValueFontColor&quot;:false}]"/>
</p:tagLst>
</file>

<file path=ppt/tags/tag22.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R6dBgeBQptPEJOt9DdiW_1636454608&quot;,&quot;DataType&quot;:1,&quot;ImageAutosize&quot;:1,&quot;ZIndexPreserved&quot;:true,&quot;ValueBgColor&quot;:false,&quot;ValueFontColor&quot;:false}]"/>
</p:tagLst>
</file>

<file path=ppt/tags/tag220.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qD1xTdJg7EJN9vZypqfX_1636454637&quot;,&quot;DataType&quot;:1,&quot;ImageAutosize&quot;:1,&quot;ZIndexPreserved&quot;:true,&quot;ValueBgColor&quot;:false,&quot;ValueFontColor&quot;:false}]"/>
</p:tagLst>
</file>

<file path=ppt/tags/tag221.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bHUaC9mHS8xdHELkCdas_1636454637&quot;,&quot;DataType&quot;:1,&quot;ImageAutosize&quot;:1,&quot;ZIndexPreserved&quot;:true,&quot;ValueBgColor&quot;:false,&quot;ValueFontColor&quot;:false}]"/>
</p:tagLst>
</file>

<file path=ppt/tags/tag222.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3kcwaQXEpo96qL3XMsdX_1636454637&quot;,&quot;DataType&quot;:1,&quot;ImageAutosize&quot;:1,&quot;ZIndexPreserved&quot;:true,&quot;ValueBgColor&quot;:false,&quot;ValueFontColor&quot;:false}]"/>
</p:tagLst>
</file>

<file path=ppt/tags/tag223.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g5UtmvZaMpM0dAuauB4A_1636454637&quot;,&quot;DataType&quot;:1,&quot;ImageAutosize&quot;:1,&quot;ZIndexPreserved&quot;:true,&quot;ValueBgColor&quot;:false,&quot;ValueFontColor&quot;:false}]"/>
</p:tagLst>
</file>

<file path=ppt/tags/tag224.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F5ArxjJCLvKV6FdWQ41x_1636454637&quot;,&quot;DataType&quot;:1,&quot;ImageAutosize&quot;:1,&quot;ZIndexPreserved&quot;:true,&quot;ValueBgColor&quot;:false,&quot;ValueFontColor&quot;:false}]"/>
</p:tagLst>
</file>

<file path=ppt/tags/tag225.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4GpFy3n1oebv1wSze1bV_1636454637&quot;,&quot;DataType&quot;:1,&quot;ImageAutosize&quot;:1,&quot;ZIndexPreserved&quot;:true,&quot;ValueBgColor&quot;:false,&quot;ValueFontColor&quot;:false}]"/>
</p:tagLst>
</file>

<file path=ppt/tags/tag226.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5489BY94KBAHKPzVc0Ua_1636454637&quot;,&quot;DataType&quot;:1,&quot;ImageAutosize&quot;:1,&quot;ZIndexPreserved&quot;:true,&quot;ValueBgColor&quot;:false,&quot;ValueFontColor&quot;:false}]"/>
</p:tagLst>
</file>

<file path=ppt/tags/tag227.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rrojqov3X89Dm9MshKMI_1636454637&quot;,&quot;DataType&quot;:1,&quot;ImageAutosize&quot;:1,&quot;ZIndexPreserved&quot;:true,&quot;ValueBgColor&quot;:false,&quot;ValueFontColor&quot;:false}]"/>
</p:tagLst>
</file>

<file path=ppt/tags/tag228.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r6OBtiHjR7jVcUe2dZe2_1636454638&quot;,&quot;DataType&quot;:1,&quot;ImageAutosize&quot;:1,&quot;ZIndexPreserved&quot;:true,&quot;ValueBgColor&quot;:false,&quot;ValueFontColor&quot;:false}]"/>
</p:tagLst>
</file>

<file path=ppt/tags/tag229.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5bIzSvGXjEHfKQ9SKgNy_1636454638&quot;,&quot;DataType&quot;:1,&quot;ImageAutosize&quot;:1,&quot;ZIndexPreserved&quot;:true,&quot;ValueBgColor&quot;:false,&quot;ValueFontColor&quot;:false}]"/>
</p:tagLst>
</file>

<file path=ppt/tags/tag23.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B64nnhuh69MoJ7sR5NCY_1636454608&quot;,&quot;DataType&quot;:1,&quot;ImageAutosize&quot;:1,&quot;ZIndexPreserved&quot;:true,&quot;ValueBgColor&quot;:false,&quot;ValueFontColor&quot;:false}]"/>
</p:tagLst>
</file>

<file path=ppt/tags/tag230.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2mdyq0KXOXNgCzxmHcPl_1636454638&quot;,&quot;DataType&quot;:1,&quot;ImageAutosize&quot;:1,&quot;ZIndexPreserved&quot;:true,&quot;ValueBgColor&quot;:false,&quot;ValueFontColor&quot;:false}]"/>
</p:tagLst>
</file>

<file path=ppt/tags/tag231.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5CE9QL8ZEpQcllR7gOyR_1636454638&quot;,&quot;DataType&quot;:1,&quot;ImageAutosize&quot;:1,&quot;ZIndexPreserved&quot;:true,&quot;ValueBgColor&quot;:false,&quot;ValueFontColor&quot;:false}]"/>
</p:tagLst>
</file>

<file path=ppt/tags/tag232.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8eTIDgQFH1L0JaQhcVlv_1636454638&quot;,&quot;DataType&quot;:1,&quot;ImageAutosize&quot;:1,&quot;ZIndexPreserved&quot;:true,&quot;ValueBgColor&quot;:false,&quot;ValueFontColor&quot;:false}]"/>
</p:tagLst>
</file>

<file path=ppt/tags/tag233.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Zl0ujnbIR8GszdJ54tMX_1636454639&quot;,&quot;DataType&quot;:1,&quot;ImageAutosize&quot;:1,&quot;ZIndexPreserved&quot;:true,&quot;ValueBgColor&quot;:false,&quot;ValueFontColor&quot;:false}]"/>
</p:tagLst>
</file>

<file path=ppt/tags/tag234.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ec5b6K2yWLWllcoNKQCn_1636454639&quot;,&quot;DataType&quot;:1,&quot;ImageAutosize&quot;:1,&quot;ZIndexPreserved&quot;:true,&quot;ValueBgColor&quot;:false,&quot;ValueFontColor&quot;:false}]"/>
</p:tagLst>
</file>

<file path=ppt/tags/tag235.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DWRTtPji8InD5pFzKgrE_1636454639&quot;,&quot;DataType&quot;:1,&quot;ImageAutosize&quot;:1,&quot;ZIndexPreserved&quot;:true,&quot;ValueBgColor&quot;:false,&quot;ValueFontColor&quot;:false}]"/>
</p:tagLst>
</file>

<file path=ppt/tags/tag236.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KVNRc5RuD43kSoaYJGNi_1636454639&quot;,&quot;DataType&quot;:1,&quot;ImageAutosize&quot;:1,&quot;ZIndexPreserved&quot;:true,&quot;ValueBgColor&quot;:false,&quot;ValueFontColor&quot;:false}]"/>
</p:tagLst>
</file>

<file path=ppt/tags/tag237.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SHNquvNHKCKWPoeClbi2_1636454639&quot;,&quot;DataType&quot;:1,&quot;ImageAutosize&quot;:1,&quot;ZIndexPreserved&quot;:true,&quot;ValueBgColor&quot;:false,&quot;ValueFontColor&quot;:false}]"/>
</p:tagLst>
</file>

<file path=ppt/tags/tag238.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Jlx8zeTMaifd4YKhKjrB_1636454639&quot;,&quot;DataType&quot;:1,&quot;ImageAutosize&quot;:1,&quot;ZIndexPreserved&quot;:true,&quot;ValueBgColor&quot;:false,&quot;ValueFontColor&quot;:false}]"/>
</p:tagLst>
</file>

<file path=ppt/tags/tag239.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NSQT8Dx4XjsmIaPqUBf9_1636454639&quot;,&quot;DataType&quot;:1,&quot;ImageAutosize&quot;:1,&quot;ZIndexPreserved&quot;:true,&quot;ValueBgColor&quot;:false,&quot;ValueFontColor&quot;:false}]"/>
</p:tagLst>
</file>

<file path=ppt/tags/tag24.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DrJHRa0yryJVzK5Ww16U_1636454608&quot;,&quot;DataType&quot;:1,&quot;ImageAutosize&quot;:1,&quot;ZIndexPreserved&quot;:true,&quot;ValueBgColor&quot;:false,&quot;ValueFontColor&quot;:false}]"/>
</p:tagLst>
</file>

<file path=ppt/tags/tag240.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0iTf2oGTh3qgiFPZm5yR_1636454639&quot;,&quot;DataType&quot;:1,&quot;ImageAutosize&quot;:1,&quot;ZIndexPreserved&quot;:true,&quot;ValueBgColor&quot;:false,&quot;ValueFontColor&quot;:false}]"/>
</p:tagLst>
</file>

<file path=ppt/tags/tag241.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JJWTGagNBzyDGK5sgSRU_1636454640&quot;,&quot;DataType&quot;:1,&quot;ImageAutosize&quot;:1,&quot;ZIndexPreserved&quot;:true,&quot;ValueBgColor&quot;:false,&quot;ValueFontColor&quot;:false}]"/>
</p:tagLst>
</file>

<file path=ppt/tags/tag242.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ax5mgwaMctulsNQC6g6U_1636454640&quot;,&quot;DataType&quot;:1,&quot;ImageAutosize&quot;:1,&quot;ZIndexPreserved&quot;:true,&quot;ValueBgColor&quot;:false,&quot;ValueFontColor&quot;:false}]"/>
</p:tagLst>
</file>

<file path=ppt/tags/tag243.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G3OGDLLpBdsj8zHrgXQd_1636454640&quot;,&quot;DataType&quot;:1,&quot;ImageAutosize&quot;:1,&quot;ZIndexPreserved&quot;:true,&quot;ValueBgColor&quot;:false,&quot;ValueFontColor&quot;:false}]"/>
</p:tagLst>
</file>

<file path=ppt/tags/tag244.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Iqx0PSeaorZQhhSs7uTQ_1636454640&quot;,&quot;DataType&quot;:1,&quot;ImageAutosize&quot;:1,&quot;ZIndexPreserved&quot;:true,&quot;ValueBgColor&quot;:false,&quot;ValueFontColor&quot;:false}]"/>
</p:tagLst>
</file>

<file path=ppt/tags/tag245.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lPiiWxSjfTWXTArY1wty_1636454641&quot;,&quot;DataType&quot;:1,&quot;ImageAutosize&quot;:1,&quot;ZIndexPreserved&quot;:true,&quot;ValueBgColor&quot;:false,&quot;ValueFontColor&quot;:false}]"/>
</p:tagLst>
</file>

<file path=ppt/tags/tag246.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2qTCLSsAtKcyvZO0RXo5_1636454641&quot;,&quot;DataType&quot;:1,&quot;ImageAutosize&quot;:1,&quot;ZIndexPreserved&quot;:true,&quot;ValueBgColor&quot;:false,&quot;ValueFontColor&quot;:false}]"/>
</p:tagLst>
</file>

<file path=ppt/tags/tag247.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G2nYJAIpRzJ0ms3E1aPj_1636454641&quot;,&quot;DataType&quot;:1,&quot;ImageAutosize&quot;:1,&quot;ZIndexPreserved&quot;:true,&quot;ValueBgColor&quot;:false,&quot;ValueFontColor&quot;:false}]"/>
</p:tagLst>
</file>

<file path=ppt/tags/tag248.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h5g9EKQ7irPGns4OC9q4_1636454641&quot;,&quot;DataType&quot;:1,&quot;ImageAutosize&quot;:1,&quot;ZIndexPreserved&quot;:true,&quot;ValueBgColor&quot;:false,&quot;ValueFontColor&quot;:false}]"/>
</p:tagLst>
</file>

<file path=ppt/tags/tag249.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V3IRnaOit66QWobGQFVu_1636454641&quot;,&quot;DataType&quot;:1,&quot;ImageAutosize&quot;:1,&quot;ZIndexPreserved&quot;:true,&quot;ValueBgColor&quot;:false,&quot;ValueFontColor&quot;:false}]"/>
</p:tagLst>
</file>

<file path=ppt/tags/tag25.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SoCpfUaLO7xTAlUkJgcC_1636454608&quot;,&quot;DataType&quot;:1,&quot;ImageAutosize&quot;:1,&quot;ZIndexPreserved&quot;:true,&quot;ValueBgColor&quot;:false,&quot;ValueFontColor&quot;:false}]"/>
</p:tagLst>
</file>

<file path=ppt/tags/tag250.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RnrQDdEgkOb5d3n6R0Th_1636454641&quot;,&quot;DataType&quot;:1,&quot;ImageAutosize&quot;:1,&quot;ZIndexPreserved&quot;:true,&quot;ValueBgColor&quot;:false,&quot;ValueFontColor&quot;:false}]"/>
</p:tagLst>
</file>

<file path=ppt/tags/tag251.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OGrbfGaPhNkgLKx71HoG_1636454642&quot;,&quot;DataType&quot;:1,&quot;ImageAutosize&quot;:1,&quot;ZIndexPreserved&quot;:true,&quot;ValueBgColor&quot;:false,&quot;ValueFontColor&quot;:false}]"/>
</p:tagLst>
</file>

<file path=ppt/tags/tag252.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w7UUl3agcKfbWwMjzsZp_1636454642&quot;,&quot;DataType&quot;:1,&quot;ImageAutosize&quot;:1,&quot;ZIndexPreserved&quot;:true,&quot;ValueBgColor&quot;:false,&quot;ValueFontColor&quot;:false}]"/>
</p:tagLst>
</file>

<file path=ppt/tags/tag253.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CYfIeYb1WHJka1J1AZgQ_1636454642&quot;,&quot;DataType&quot;:1,&quot;ImageAutosize&quot;:1,&quot;ZIndexPreserved&quot;:true,&quot;ValueBgColor&quot;:false,&quot;ValueFontColor&quot;:false}]"/>
</p:tagLst>
</file>

<file path=ppt/tags/tag254.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SEXQTvciNVqLduLQGO5k_1636454642&quot;,&quot;DataType&quot;:1,&quot;ImageAutosize&quot;:1,&quot;ZIndexPreserved&quot;:true,&quot;ValueBgColor&quot;:false,&quot;ValueFontColor&quot;:false}]"/>
</p:tagLst>
</file>

<file path=ppt/tags/tag255.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su0AEuBBFYdjkfenz2T9_1636454642&quot;,&quot;DataType&quot;:1,&quot;ImageAutosize&quot;:1,&quot;ZIndexPreserved&quot;:true,&quot;ValueBgColor&quot;:false,&quot;ValueFontColor&quot;:false}]"/>
</p:tagLst>
</file>

<file path=ppt/tags/tag256.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tXx0Cw16L35f6uWcAlXB_1636454642&quot;,&quot;DataType&quot;:1,&quot;ImageAutosize&quot;:1,&quot;ZIndexPreserved&quot;:true,&quot;ValueBgColor&quot;:false,&quot;ValueFontColor&quot;:false}]"/>
</p:tagLst>
</file>

<file path=ppt/tags/tag257.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cKklEj8H6B2AKuKOonOA_1636454643&quot;,&quot;DataType&quot;:1,&quot;ImageAutosize&quot;:1,&quot;ZIndexPreserved&quot;:true,&quot;ValueBgColor&quot;:false,&quot;ValueFontColor&quot;:false}]"/>
</p:tagLst>
</file>

<file path=ppt/tags/tag258.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k2kkPotF6PWaVR4nmihG_1636454643&quot;,&quot;DataType&quot;:1,&quot;ImageAutosize&quot;:1,&quot;ZIndexPreserved&quot;:true,&quot;ValueBgColor&quot;:false,&quot;ValueFontColor&quot;:false}]"/>
</p:tagLst>
</file>

<file path=ppt/tags/tag259.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CpqcJCBJ7gb909EQTSSf_1636454643&quot;,&quot;DataType&quot;:1,&quot;ImageAutosize&quot;:1,&quot;ZIndexPreserved&quot;:true,&quot;ValueBgColor&quot;:false,&quot;ValueFontColor&quot;:false}]"/>
</p:tagLst>
</file>

<file path=ppt/tags/tag26.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B2fAzghuYYLMNM1Qu6kI_1636454608&quot;,&quot;DataType&quot;:1,&quot;ImageAutosize&quot;:1,&quot;ZIndexPreserved&quot;:true,&quot;ValueBgColor&quot;:false,&quot;ValueFontColor&quot;:false}]"/>
</p:tagLst>
</file>

<file path=ppt/tags/tag260.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ZOdWyaHUQgTmMWjt5ccA_1636454643&quot;,&quot;DataType&quot;:1,&quot;ImageAutosize&quot;:1,&quot;ZIndexPreserved&quot;:true,&quot;ValueBgColor&quot;:false,&quot;ValueFontColor&quot;:false}]"/>
</p:tagLst>
</file>

<file path=ppt/tags/tag261.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ocIbzEUcCp37TunOIX9Y_1636454643&quot;,&quot;DataType&quot;:1,&quot;ImageAutosize&quot;:1,&quot;ZIndexPreserved&quot;:true,&quot;ValueBgColor&quot;:false,&quot;ValueFontColor&quot;:false}]"/>
</p:tagLst>
</file>

<file path=ppt/tags/tag262.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zc0rnCn7f9HkFzok8zbg_1636454643&quot;,&quot;DataType&quot;:1,&quot;ImageAutosize&quot;:1,&quot;ZIndexPreserved&quot;:true,&quot;ValueBgColor&quot;:false,&quot;ValueFontColor&quot;:false}]"/>
</p:tagLst>
</file>

<file path=ppt/tags/tag263.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49qGs0xOBWGUFsr64BMb_1636454643&quot;,&quot;DataType&quot;:1,&quot;ImageAutosize&quot;:1,&quot;ZIndexPreserved&quot;:true,&quot;ValueBgColor&quot;:false,&quot;ValueFontColor&quot;:false}]"/>
</p:tagLst>
</file>

<file path=ppt/tags/tag264.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WpvLNajX1HbHGNaEU27O_1636454644&quot;,&quot;DataType&quot;:1,&quot;ImageAutosize&quot;:1,&quot;ZIndexPreserved&quot;:true,&quot;ValueBgColor&quot;:false,&quot;ValueFontColor&quot;:false}]"/>
</p:tagLst>
</file>

<file path=ppt/tags/tag265.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9mbRGVG4etkDyQVNJV5Q_1636454644&quot;,&quot;DataType&quot;:1,&quot;ImageAutosize&quot;:1,&quot;ZIndexPreserved&quot;:true,&quot;ValueBgColor&quot;:false,&quot;ValueFontColor&quot;:false}]"/>
</p:tagLst>
</file>

<file path=ppt/tags/tag266.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oitIg9NXJUYl0tzW0xYD_1636454644&quot;,&quot;DataType&quot;:1,&quot;ImageAutosize&quot;:1,&quot;ZIndexPreserved&quot;:true,&quot;ValueBgColor&quot;:false,&quot;ValueFontColor&quot;:false}]"/>
</p:tagLst>
</file>

<file path=ppt/tags/tag267.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xZ2UqQwNrL3FuQBD9tzA_1636454644&quot;,&quot;DataType&quot;:1,&quot;ImageAutosize&quot;:1,&quot;ZIndexPreserved&quot;:true,&quot;ValueBgColor&quot;:false,&quot;ValueFontColor&quot;:false}]"/>
</p:tagLst>
</file>

<file path=ppt/tags/tag268.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7coP1PCAphVmdDSZk82f_1636454644&quot;,&quot;DataType&quot;:1,&quot;ImageAutosize&quot;:1,&quot;ZIndexPreserved&quot;:true,&quot;ValueBgColor&quot;:false,&quot;ValueFontColor&quot;:false}]"/>
</p:tagLst>
</file>

<file path=ppt/tags/tag269.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NjtB14M4gqJm4mULaXuw_1636454644&quot;,&quot;DataType&quot;:1,&quot;ImageAutosize&quot;:1,&quot;ZIndexPreserved&quot;:true,&quot;ValueBgColor&quot;:false,&quot;ValueFontColor&quot;:false}]"/>
</p:tagLst>
</file>

<file path=ppt/tags/tag27.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Dja7PDwx5Wi2W4UTPqrn_1636454609&quot;,&quot;DataType&quot;:1,&quot;ImageAutosize&quot;:1,&quot;ZIndexPreserved&quot;:true,&quot;ValueBgColor&quot;:false,&quot;ValueFontColor&quot;:false}]"/>
</p:tagLst>
</file>

<file path=ppt/tags/tag270.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8vKflQLR6xGYbhgxxshZ_1636454644&quot;,&quot;DataType&quot;:1,&quot;ImageAutosize&quot;:1,&quot;ZIndexPreserved&quot;:true,&quot;ValueBgColor&quot;:false,&quot;ValueFontColor&quot;:false}]"/>
</p:tagLst>
</file>

<file path=ppt/tags/tag271.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H4a4vfDcBQf0YpWTqMWN_1636454645&quot;,&quot;DataType&quot;:1,&quot;ImageAutosize&quot;:1,&quot;ZIndexPreserved&quot;:true,&quot;ValueBgColor&quot;:false,&quot;ValueFontColor&quot;:false}]"/>
</p:tagLst>
</file>

<file path=ppt/tags/tag272.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c20tuF5OjgvqLHQnQgSQ_1636454645&quot;,&quot;DataType&quot;:1,&quot;ImageAutosize&quot;:1,&quot;ZIndexPreserved&quot;:true,&quot;ValueBgColor&quot;:false,&quot;ValueFontColor&quot;:false}]"/>
</p:tagLst>
</file>

<file path=ppt/tags/tag273.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yNjQ3FpoLEmp6MITUj5S_1636454645&quot;,&quot;DataType&quot;:1,&quot;ImageAutosize&quot;:1,&quot;ZIndexPreserved&quot;:true,&quot;ValueBgColor&quot;:false,&quot;ValueFontColor&quot;:false}]"/>
</p:tagLst>
</file>

<file path=ppt/tags/tag274.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YqUj29RxKgalJjpEYkkp_1636454645&quot;,&quot;DataType&quot;:1,&quot;ImageAutosize&quot;:1,&quot;ZIndexPreserved&quot;:true,&quot;ValueBgColor&quot;:false,&quot;ValueFontColor&quot;:false}]"/>
</p:tagLst>
</file>

<file path=ppt/tags/tag275.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yuuxU3ViJX4xgx1yNGWI_1636454645&quot;,&quot;DataType&quot;:1,&quot;ImageAutosize&quot;:1,&quot;ZIndexPreserved&quot;:true,&quot;ValueBgColor&quot;:false,&quot;ValueFontColor&quot;:false}]"/>
</p:tagLst>
</file>

<file path=ppt/tags/tag276.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RU4Nv3WoFYI707gO9v0T_1636454645&quot;,&quot;DataType&quot;:1,&quot;ImageAutosize&quot;:1,&quot;ZIndexPreserved&quot;:true,&quot;ValueBgColor&quot;:false,&quot;ValueFontColor&quot;:false}]"/>
</p:tagLst>
</file>

<file path=ppt/tags/tag277.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uRn27HEaIvW5HazhFxD6_1636454645&quot;,&quot;DataType&quot;:1,&quot;ImageAutosize&quot;:1,&quot;ZIndexPreserved&quot;:true,&quot;ValueBgColor&quot;:false,&quot;ValueFontColor&quot;:false}]"/>
</p:tagLst>
</file>

<file path=ppt/tags/tag278.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3GVQXwOLhMOzmMHDubIw_1636454645&quot;,&quot;DataType&quot;:1,&quot;ImageAutosize&quot;:1,&quot;ZIndexPreserved&quot;:true,&quot;ValueBgColor&quot;:false,&quot;ValueFontColor&quot;:false}]"/>
</p:tagLst>
</file>

<file path=ppt/tags/tag279.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eZ95UDPJu8lP3HOUgvon_1636454645&quot;,&quot;DataType&quot;:1,&quot;ImageAutosize&quot;:1,&quot;ZIndexPreserved&quot;:true,&quot;ValueBgColor&quot;:false,&quot;ValueFontColor&quot;:false}]"/>
</p:tagLst>
</file>

<file path=ppt/tags/tag28.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lcFUu0UX7SyndgQ9MQLE_1636454609&quot;,&quot;DataType&quot;:1,&quot;ImageAutosize&quot;:1,&quot;ZIndexPreserved&quot;:true,&quot;ValueBgColor&quot;:false,&quot;ValueFontColor&quot;:false}]"/>
</p:tagLst>
</file>

<file path=ppt/tags/tag280.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MxQ7Yae2zOJoPV6gPSnw_1636454646&quot;,&quot;DataType&quot;:1,&quot;ImageAutosize&quot;:1,&quot;ZIndexPreserved&quot;:true,&quot;ValueBgColor&quot;:false,&quot;ValueFontColor&quot;:false}]"/>
</p:tagLst>
</file>

<file path=ppt/tags/tag281.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Nk2N5Ht23hWYz3Pcz95T_1636454646&quot;,&quot;DataType&quot;:1,&quot;ImageAutosize&quot;:1,&quot;ZIndexPreserved&quot;:true,&quot;ValueBgColor&quot;:false,&quot;ValueFontColor&quot;:false}]"/>
</p:tagLst>
</file>

<file path=ppt/tags/tag282.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vj1JHmw9rUxO85A0yBzC_1636454646&quot;,&quot;DataType&quot;:1,&quot;ImageAutosize&quot;:1,&quot;ZIndexPreserved&quot;:true,&quot;ValueBgColor&quot;:false,&quot;ValueFontColor&quot;:false}]"/>
</p:tagLst>
</file>

<file path=ppt/tags/tag283.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xapn3PhQG4Qc1xEp1AOQ_1636454646&quot;,&quot;DataType&quot;:1,&quot;ImageAutosize&quot;:1,&quot;ZIndexPreserved&quot;:true,&quot;ValueBgColor&quot;:false,&quot;ValueFontColor&quot;:false}]"/>
</p:tagLst>
</file>

<file path=ppt/tags/tag284.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iQR5maFk5wipvplNSjfY_1636454646&quot;,&quot;DataType&quot;:1,&quot;ImageAutosize&quot;:1,&quot;ZIndexPreserved&quot;:true,&quot;ValueBgColor&quot;:false,&quot;ValueFontColor&quot;:false}]"/>
</p:tagLst>
</file>

<file path=ppt/tags/tag285.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dHZnBKszl0qrkmF2NAH1_1636454646&quot;,&quot;DataType&quot;:1,&quot;ImageAutosize&quot;:1,&quot;ZIndexPreserved&quot;:true,&quot;ValueBgColor&quot;:false,&quot;ValueFontColor&quot;:false}]"/>
</p:tagLst>
</file>

<file path=ppt/tags/tag286.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AQrRb8mIERk70fG2BGRH_1636454646&quot;,&quot;DataType&quot;:1,&quot;ImageAutosize&quot;:1,&quot;ZIndexPreserved&quot;:true,&quot;ValueBgColor&quot;:false,&quot;ValueFontColor&quot;:false}]"/>
</p:tagLst>
</file>

<file path=ppt/tags/tag287.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vuYU8rxvG9dcxnhvFo15_1636454646&quot;,&quot;DataType&quot;:1,&quot;ImageAutosize&quot;:1,&quot;ZIndexPreserved&quot;:true,&quot;ValueBgColor&quot;:false,&quot;ValueFontColor&quot;:false}]"/>
</p:tagLst>
</file>

<file path=ppt/tags/tag288.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469Uz4AtkxJisGXy7SdE_1636454647&quot;,&quot;DataType&quot;:1,&quot;ImageAutosize&quot;:1,&quot;ZIndexPreserved&quot;:true,&quot;ValueBgColor&quot;:false,&quot;ValueFontColor&quot;:false}]"/>
</p:tagLst>
</file>

<file path=ppt/tags/tag289.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EQxsrrIjG2MY0kp8HJv8_1636454647&quot;,&quot;DataType&quot;:1,&quot;ImageAutosize&quot;:1,&quot;ZIndexPreserved&quot;:true,&quot;ValueBgColor&quot;:false,&quot;ValueFontColor&quot;:false}]"/>
</p:tagLst>
</file>

<file path=ppt/tags/tag29.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7ZIFjHRMoc8HSooMTE84_1636454609&quot;,&quot;DataType&quot;:1,&quot;ImageAutosize&quot;:1,&quot;ZIndexPreserved&quot;:true,&quot;ValueBgColor&quot;:false,&quot;ValueFontColor&quot;:false}]"/>
</p:tagLst>
</file>

<file path=ppt/tags/tag290.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ifpGPMvYjEVde9p9tPlq_1636454647&quot;,&quot;DataType&quot;:1,&quot;ImageAutosize&quot;:1,&quot;ZIndexPreserved&quot;:true,&quot;ValueBgColor&quot;:false,&quot;ValueFontColor&quot;:false}]"/>
</p:tagLst>
</file>

<file path=ppt/tags/tag291.xml><?xml version="1.0" encoding="utf-8"?>
<p:tagLst xmlns:a="http://schemas.openxmlformats.org/drawingml/2006/main" xmlns:r="http://schemas.openxmlformats.org/officeDocument/2006/relationships" xmlns:p="http://schemas.openxmlformats.org/presentationml/2006/main">
  <p:tag name="ATMTEMSEXCEL" val=""/>
</p:tagLst>
</file>

<file path=ppt/tags/tag292.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2WZj4qDuPaFHFNgo7YFw_1636454647&quot;,&quot;DataType&quot;:1,&quot;ImageAutosize&quot;:1,&quot;ZIndexPreserved&quot;:true,&quot;ValueBgColor&quot;:false,&quot;ValueFontColor&quot;:false}]"/>
</p:tagLst>
</file>

<file path=ppt/tags/tag293.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bm7TzfTvaETO3mebY1xE_1636454648&quot;,&quot;DataType&quot;:1,&quot;ImageAutosize&quot;:1,&quot;ZIndexPreserved&quot;:true,&quot;ValueBgColor&quot;:false,&quot;ValueFontColor&quot;:false}]"/>
</p:tagLst>
</file>

<file path=ppt/tags/tag294.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200ErguYwDLBlOUMssfn_1636454648&quot;,&quot;DataType&quot;:1,&quot;ImageAutosize&quot;:1,&quot;ZIndexPreserved&quot;:true,&quot;ValueBgColor&quot;:false,&quot;ValueFontColor&quot;:false}]"/>
</p:tagLst>
</file>

<file path=ppt/tags/tag295.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X0XxKqOplR85npeVQBkG_1636454648&quot;,&quot;DataType&quot;:1,&quot;ImageAutosize&quot;:1,&quot;ZIndexPreserved&quot;:true,&quot;ValueBgColor&quot;:false,&quot;ValueFontColor&quot;:false}]"/>
</p:tagLst>
</file>

<file path=ppt/tags/tag296.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saBntD9h3IHy1mFo64fg_1636454648&quot;,&quot;DataType&quot;:1,&quot;ImageAutosize&quot;:1,&quot;ZIndexPreserved&quot;:true,&quot;ValueBgColor&quot;:false,&quot;ValueFontColor&quot;:false}]"/>
</p:tagLst>
</file>

<file path=ppt/tags/tag297.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veX23ZrD1MEpsaboW3uG_1636454648&quot;,&quot;DataType&quot;:1,&quot;ImageAutosize&quot;:1,&quot;ZIndexPreserved&quot;:true,&quot;ValueBgColor&quot;:false,&quot;ValueFontColor&quot;:false}]"/>
</p:tagLst>
</file>

<file path=ppt/tags/tag298.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02EjKcPsJlleBl7v5gZI_1636454648&quot;,&quot;DataType&quot;:1,&quot;ImageAutosize&quot;:1,&quot;ZIndexPreserved&quot;:true,&quot;ValueBgColor&quot;:false,&quot;ValueFontColor&quot;:false}]"/>
</p:tagLst>
</file>

<file path=ppt/tags/tag299.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q0LlX77ECgY4FxnFLYsb_1636454648&quot;,&quot;DataType&quot;:1,&quot;ImageAutosize&quot;:1,&quot;ZIndexPreserved&quot;:true,&quot;ValueBgColor&quot;:false,&quot;ValueFontColor&quot;:false}]"/>
</p:tagLst>
</file>

<file path=ppt/tags/tag3.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5UX5fAEVepsVM2JoXgLT_1636454606&quot;,&quot;DataType&quot;:1,&quot;ImageAutosize&quot;:1,&quot;ZIndexPreserved&quot;:true,&quot;ValueBgColor&quot;:false,&quot;ValueFontColor&quot;:false}]"/>
</p:tagLst>
</file>

<file path=ppt/tags/tag30.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CrbBXF88F3wRK0iM8QX5_1636454609&quot;,&quot;DataType&quot;:1,&quot;ImageAutosize&quot;:1,&quot;ZIndexPreserved&quot;:true,&quot;ValueBgColor&quot;:false,&quot;ValueFontColor&quot;:false}]"/>
</p:tagLst>
</file>

<file path=ppt/tags/tag300.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jhdwwbfk0OrcfRmI6lOe_1636454649&quot;,&quot;DataType&quot;:1,&quot;ImageAutosize&quot;:1,&quot;ZIndexPreserved&quot;:true,&quot;ValueBgColor&quot;:false,&quot;ValueFontColor&quot;:false}]"/>
</p:tagLst>
</file>

<file path=ppt/tags/tag301.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gnGHi1mojguuavO45pW0_1636454649&quot;,&quot;DataType&quot;:1,&quot;ImageAutosize&quot;:1,&quot;ZIndexPreserved&quot;:true,&quot;ValueBgColor&quot;:false,&quot;ValueFontColor&quot;:false}]"/>
</p:tagLst>
</file>

<file path=ppt/tags/tag302.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pFhggJ92hiB74KzDKkRa_1636454649&quot;,&quot;DataType&quot;:1,&quot;ImageAutosize&quot;:1,&quot;ZIndexPreserved&quot;:true,&quot;ValueBgColor&quot;:false,&quot;ValueFontColor&quot;:false}]"/>
</p:tagLst>
</file>

<file path=ppt/tags/tag303.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NtfGFusSkxHOSfm1pJJN_1636454649&quot;,&quot;DataType&quot;:1,&quot;ImageAutosize&quot;:1,&quot;ZIndexPreserved&quot;:true,&quot;ValueBgColor&quot;:false,&quot;ValueFontColor&quot;:false}]"/>
</p:tagLst>
</file>

<file path=ppt/tags/tag304.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Fhb8EJEfPPSNo62JVX2N_1636454650&quot;,&quot;DataType&quot;:1,&quot;ImageAutosize&quot;:1,&quot;ZIndexPreserved&quot;:true,&quot;ValueBgColor&quot;:false,&quot;ValueFontColor&quot;:false}]"/>
</p:tagLst>
</file>

<file path=ppt/tags/tag305.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wFCsAHJtH3g9wX6SIcxu_1636454650&quot;,&quot;DataType&quot;:1,&quot;ImageAutosize&quot;:1,&quot;ZIndexPreserved&quot;:true,&quot;ValueBgColor&quot;:false,&quot;ValueFontColor&quot;:false}]"/>
</p:tagLst>
</file>

<file path=ppt/tags/tag306.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M9an9enWxsl5RQ4eI4RK_1636454650&quot;,&quot;DataType&quot;:1,&quot;ImageAutosize&quot;:1,&quot;ZIndexPreserved&quot;:true,&quot;ValueBgColor&quot;:false,&quot;ValueFontColor&quot;:false}]"/>
</p:tagLst>
</file>

<file path=ppt/tags/tag307.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m2L84m78b0h7JBNqkeMP_1636454650&quot;,&quot;DataType&quot;:1,&quot;ImageAutosize&quot;:1,&quot;ZIndexPreserved&quot;:true,&quot;ValueBgColor&quot;:false,&quot;ValueFontColor&quot;:false}]"/>
</p:tagLst>
</file>

<file path=ppt/tags/tag308.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bHLkoE2UL5GQTC6e4z9w_1636454650&quot;,&quot;DataType&quot;:1,&quot;ImageAutosize&quot;:1,&quot;ZIndexPreserved&quot;:true,&quot;ValueBgColor&quot;:false,&quot;ValueFontColor&quot;:false}]"/>
</p:tagLst>
</file>

<file path=ppt/tags/tag309.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7BumdQJQQrh1sRAoN2uM_1636454650&quot;,&quot;DataType&quot;:1,&quot;ImageAutosize&quot;:1,&quot;ZIndexPreserved&quot;:true,&quot;ValueBgColor&quot;:false,&quot;ValueFontColor&quot;:false}]"/>
</p:tagLst>
</file>

<file path=ppt/tags/tag31.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orlFZ9zA5NBGvtfq9xRE_1636454609&quot;,&quot;DataType&quot;:1,&quot;ImageAutosize&quot;:1,&quot;ZIndexPreserved&quot;:true,&quot;ValueBgColor&quot;:false,&quot;ValueFontColor&quot;:false}]"/>
</p:tagLst>
</file>

<file path=ppt/tags/tag310.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LVrcnUMZlOXRIT6HpCj0_1636454650&quot;,&quot;DataType&quot;:1,&quot;ImageAutosize&quot;:1,&quot;ZIndexPreserved&quot;:true,&quot;ValueBgColor&quot;:false,&quot;ValueFontColor&quot;:false}]"/>
</p:tagLst>
</file>

<file path=ppt/tags/tag311.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CK6cy4JSoAAlIjx1k4tz_1636454651&quot;,&quot;DataType&quot;:1,&quot;ImageAutosize&quot;:1,&quot;ZIndexPreserved&quot;:true,&quot;ValueBgColor&quot;:false,&quot;ValueFontColor&quot;:false}]"/>
</p:tagLst>
</file>

<file path=ppt/tags/tag312.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2KrlzGRysMiCN0E1IRYG_1636454651&quot;,&quot;DataType&quot;:1,&quot;ImageAutosize&quot;:1,&quot;ZIndexPreserved&quot;:true,&quot;ValueBgColor&quot;:false,&quot;ValueFontColor&quot;:false}]"/>
</p:tagLst>
</file>

<file path=ppt/tags/tag313.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5jwfsIJ1fS8dkNzLuoEa_1636454651&quot;,&quot;DataType&quot;:1,&quot;ImageAutosize&quot;:1,&quot;ZIndexPreserved&quot;:true,&quot;ValueBgColor&quot;:false,&quot;ValueFontColor&quot;:false}]"/>
</p:tagLst>
</file>

<file path=ppt/tags/tag314.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TPIi1WiGkHzpm9hgM1Sj_1636454651&quot;,&quot;DataType&quot;:1,&quot;ImageAutosize&quot;:1,&quot;ZIndexPreserved&quot;:true,&quot;ValueBgColor&quot;:false,&quot;ValueFontColor&quot;:false}]"/>
</p:tagLst>
</file>

<file path=ppt/tags/tag315.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kZGYz35x32VYKIk5sVCx_1636454651&quot;,&quot;DataType&quot;:1,&quot;ImageAutosize&quot;:1,&quot;ZIndexPreserved&quot;:true,&quot;ValueBgColor&quot;:false,&quot;ValueFontColor&quot;:false}]"/>
</p:tagLst>
</file>

<file path=ppt/tags/tag316.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dkDaTAAhiWa4DdhpGxCe_1636454651&quot;,&quot;DataType&quot;:1,&quot;ImageAutosize&quot;:1,&quot;ZIndexPreserved&quot;:true,&quot;ValueBgColor&quot;:false,&quot;ValueFontColor&quot;:false}]"/>
</p:tagLst>
</file>

<file path=ppt/tags/tag317.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EBA1ONjjSbtUejY7kOOW_1636454651&quot;,&quot;DataType&quot;:1,&quot;ImageAutosize&quot;:1,&quot;ZIndexPreserved&quot;:true,&quot;ValueBgColor&quot;:false,&quot;ValueFontColor&quot;:false}]"/>
</p:tagLst>
</file>

<file path=ppt/tags/tag318.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1UREdWqpP8eeWsNnWgQq_1636454651&quot;,&quot;DataType&quot;:1,&quot;ImageAutosize&quot;:1,&quot;ZIndexPreserved&quot;:true,&quot;ValueBgColor&quot;:false,&quot;ValueFontColor&quot;:false}]"/>
</p:tagLst>
</file>

<file path=ppt/tags/tag319.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XaJJ0aOm5hcpUykuaUov_1636454651&quot;,&quot;DataType&quot;:1,&quot;ImageAutosize&quot;:1,&quot;ZIndexPreserved&quot;:true,&quot;ValueBgColor&quot;:false,&quot;ValueFontColor&quot;:false}]"/>
</p:tagLst>
</file>

<file path=ppt/tags/tag32.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7ojrHcQcGjhiejKWXoC7_1636454609&quot;,&quot;DataType&quot;:1,&quot;ImageAutosize&quot;:1,&quot;ZIndexPreserved&quot;:true,&quot;ValueBgColor&quot;:false,&quot;ValueFontColor&quot;:false}]"/>
</p:tagLst>
</file>

<file path=ppt/tags/tag320.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FQfBtUCHnMIezfhmwWVR_1636454651&quot;,&quot;DataType&quot;:1,&quot;ImageAutosize&quot;:1,&quot;ZIndexPreserved&quot;:true,&quot;ValueBgColor&quot;:false,&quot;ValueFontColor&quot;:false}]"/>
</p:tagLst>
</file>

<file path=ppt/tags/tag321.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LHtjvYUZmEhCUo81yF8P_1636454651&quot;,&quot;DataType&quot;:1,&quot;ImageAutosize&quot;:1,&quot;ZIndexPreserved&quot;:true,&quot;ValueBgColor&quot;:false,&quot;ValueFontColor&quot;:false}]"/>
</p:tagLst>
</file>

<file path=ppt/tags/tag322.xml><?xml version="1.0" encoding="utf-8"?>
<p:tagLst xmlns:a="http://schemas.openxmlformats.org/drawingml/2006/main" xmlns:r="http://schemas.openxmlformats.org/officeDocument/2006/relationships" xmlns:p="http://schemas.openxmlformats.org/presentationml/2006/main">
  <p:tag name="ATMTEMSEXCEL" val=""/>
</p:tagLst>
</file>

<file path=ppt/tags/tag323.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ZBgkJxmBeM1qpBSQK012_1636454651&quot;,&quot;DataType&quot;:1,&quot;ImageAutosize&quot;:1,&quot;ZIndexPreserved&quot;:true,&quot;ValueBgColor&quot;:false,&quot;ValueFontColor&quot;:false}]"/>
</p:tagLst>
</file>

<file path=ppt/tags/tag324.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MfvmKbFsFymjFZSvtax6_1636454652&quot;,&quot;DataType&quot;:1,&quot;ImageAutosize&quot;:1,&quot;ZIndexPreserved&quot;:true,&quot;ValueBgColor&quot;:false,&quot;ValueFontColor&quot;:false}]"/>
</p:tagLst>
</file>

<file path=ppt/tags/tag325.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gPpE1FgMt63ZJXjxyO1m_1636454652&quot;,&quot;DataType&quot;:1,&quot;ImageAutosize&quot;:1,&quot;ZIndexPreserved&quot;:true,&quot;ValueBgColor&quot;:false,&quot;ValueFontColor&quot;:false}]"/>
</p:tagLst>
</file>

<file path=ppt/tags/tag326.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zBIuXtdtcDcGJcQCm4cY_1636454653&quot;,&quot;DataType&quot;:1,&quot;ImageAutosize&quot;:1,&quot;ZIndexPreserved&quot;:true,&quot;ValueBgColor&quot;:false,&quot;ValueFontColor&quot;:false}]"/>
</p:tagLst>
</file>

<file path=ppt/tags/tag327.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EQKuxdoi6uD7Np3RT2KB_1636454653&quot;,&quot;DataType&quot;:1,&quot;ImageAutosize&quot;:1,&quot;ZIndexPreserved&quot;:true,&quot;ValueBgColor&quot;:false,&quot;ValueFontColor&quot;:false}]"/>
</p:tagLst>
</file>

<file path=ppt/tags/tag328.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M5FhTcLeYMMl6aVAyZiI_1636454653&quot;,&quot;DataType&quot;:1,&quot;ImageAutosize&quot;:1,&quot;ZIndexPreserved&quot;:true,&quot;ValueBgColor&quot;:false,&quot;ValueFontColor&quot;:false}]"/>
</p:tagLst>
</file>

<file path=ppt/tags/tag329.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sTKA0Ux2alyXH78rxNH9_1636454653&quot;,&quot;DataType&quot;:1,&quot;ImageAutosize&quot;:1,&quot;ZIndexPreserved&quot;:true,&quot;ValueBgColor&quot;:false,&quot;ValueFontColor&quot;:false}]"/>
</p:tagLst>
</file>

<file path=ppt/tags/tag33.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wA0CW40E7dxzVSrFh8GM_1636454610&quot;,&quot;DataType&quot;:1,&quot;ImageAutosize&quot;:1,&quot;ZIndexPreserved&quot;:true,&quot;ValueBgColor&quot;:false,&quot;ValueFontColor&quot;:false}]"/>
</p:tagLst>
</file>

<file path=ppt/tags/tag330.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Ip1QotQ4vg8Q5VxorvDF_1636454653&quot;,&quot;DataType&quot;:1,&quot;ImageAutosize&quot;:1,&quot;ZIndexPreserved&quot;:true,&quot;ValueBgColor&quot;:false,&quot;ValueFontColor&quot;:false}]"/>
</p:tagLst>
</file>

<file path=ppt/tags/tag331.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jp0mX81WK4hBFcYmLxeW_1636454653&quot;,&quot;DataType&quot;:1,&quot;ImageAutosize&quot;:1,&quot;ZIndexPreserved&quot;:true,&quot;ValueBgColor&quot;:false,&quot;ValueFontColor&quot;:false}]"/>
</p:tagLst>
</file>

<file path=ppt/tags/tag332.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4K8XdQax8OHqVhnxUMn2_1636454653&quot;,&quot;DataType&quot;:1,&quot;ImageAutosize&quot;:1,&quot;ZIndexPreserved&quot;:true,&quot;ValueBgColor&quot;:false,&quot;ValueFontColor&quot;:false}]"/>
</p:tagLst>
</file>

<file path=ppt/tags/tag333.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1oWKyxm0NtIWLBZ6f0ul_1636454654&quot;,&quot;DataType&quot;:1,&quot;ImageAutosize&quot;:1,&quot;ZIndexPreserved&quot;:true,&quot;ValueBgColor&quot;:false,&quot;ValueFontColor&quot;:false}]"/>
</p:tagLst>
</file>

<file path=ppt/tags/tag334.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xhIFYudgSFYYuGrqQQet_1636454654&quot;,&quot;DataType&quot;:1,&quot;ImageAutosize&quot;:1,&quot;ZIndexPreserved&quot;:true,&quot;ValueBgColor&quot;:false,&quot;ValueFontColor&quot;:false}]"/>
</p:tagLst>
</file>

<file path=ppt/tags/tag335.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cLEkYld9UXU1j8y7oOHc_1636454654&quot;,&quot;DataType&quot;:1,&quot;ImageAutosize&quot;:1,&quot;ZIndexPreserved&quot;:true,&quot;ValueBgColor&quot;:false,&quot;ValueFontColor&quot;:false}]"/>
</p:tagLst>
</file>

<file path=ppt/tags/tag336.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LG1gIgcRMHD9oAlRkTWH_1636454654&quot;,&quot;DataType&quot;:1,&quot;ImageAutosize&quot;:1,&quot;ZIndexPreserved&quot;:true,&quot;ValueBgColor&quot;:false,&quot;ValueFontColor&quot;:false}]"/>
</p:tagLst>
</file>

<file path=ppt/tags/tag337.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SO61aFuiUI0lHx6FkAjj_1636454654&quot;,&quot;DataType&quot;:1,&quot;ImageAutosize&quot;:1,&quot;ZIndexPreserved&quot;:true,&quot;ValueBgColor&quot;:false,&quot;ValueFontColor&quot;:false}]"/>
</p:tagLst>
</file>

<file path=ppt/tags/tag338.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1wR7DbBQsosH9JaXtT5u_1636454654&quot;,&quot;DataType&quot;:1,&quot;ImageAutosize&quot;:1,&quot;ZIndexPreserved&quot;:true,&quot;ValueBgColor&quot;:false,&quot;ValueFontColor&quot;:false}]"/>
</p:tagLst>
</file>

<file path=ppt/tags/tag339.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LK3dJLZEbeztCPlJIK8b_1636454654&quot;,&quot;DataType&quot;:1,&quot;ImageAutosize&quot;:1,&quot;ZIndexPreserved&quot;:true,&quot;ValueBgColor&quot;:false,&quot;ValueFontColor&quot;:false}]"/>
</p:tagLst>
</file>

<file path=ppt/tags/tag34.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QwaqtddOcQgVnjOIrDJG_1636454610&quot;,&quot;DataType&quot;:1,&quot;ImageAutosize&quot;:1,&quot;ZIndexPreserved&quot;:true,&quot;ValueBgColor&quot;:false,&quot;ValueFontColor&quot;:false}]"/>
</p:tagLst>
</file>

<file path=ppt/tags/tag340.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fqICSti58OOdfY4EPtyX_1636454654&quot;,&quot;DataType&quot;:1,&quot;ImageAutosize&quot;:1,&quot;ZIndexPreserved&quot;:true,&quot;ValueBgColor&quot;:false,&quot;ValueFontColor&quot;:false}]"/>
</p:tagLst>
</file>

<file path=ppt/tags/tag341.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92NIaJXmn0n04dTjQ4Iv_1636454654&quot;,&quot;DataType&quot;:1,&quot;ImageAutosize&quot;:1,&quot;ZIndexPreserved&quot;:true,&quot;ValueBgColor&quot;:false,&quot;ValueFontColor&quot;:false}]"/>
</p:tagLst>
</file>

<file path=ppt/tags/tag342.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tod9FUwG7HFnZPaFsr6C_1636454655&quot;,&quot;DataType&quot;:1,&quot;ImageAutosize&quot;:1,&quot;ZIndexPreserved&quot;:true,&quot;ValueBgColor&quot;:false,&quot;ValueFontColor&quot;:false}]"/>
</p:tagLst>
</file>

<file path=ppt/tags/tag343.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nh6wZnan11LpEczR7gEH_1636454655&quot;,&quot;DataType&quot;:1,&quot;ImageAutosize&quot;:1,&quot;ZIndexPreserved&quot;:true,&quot;ValueBgColor&quot;:false,&quot;ValueFontColor&quot;:false}]"/>
</p:tagLst>
</file>

<file path=ppt/tags/tag344.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zEe5Hx4yhL9t2rasGyL7_1636454655&quot;,&quot;DataType&quot;:1,&quot;ImageAutosize&quot;:1,&quot;ZIndexPreserved&quot;:true,&quot;ValueBgColor&quot;:false,&quot;ValueFontColor&quot;:false}]"/>
</p:tagLst>
</file>

<file path=ppt/tags/tag345.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GJQqpnxH8BcWopgjDNyh_1636454655&quot;,&quot;DataType&quot;:1,&quot;ImageAutosize&quot;:1,&quot;ZIndexPreserved&quot;:true,&quot;ValueBgColor&quot;:false,&quot;ValueFontColor&quot;:false}]"/>
</p:tagLst>
</file>

<file path=ppt/tags/tag346.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vjICkaGSbTmd0vEMx7dH_1636454655&quot;,&quot;DataType&quot;:1,&quot;ImageAutosize&quot;:1,&quot;ZIndexPreserved&quot;:true,&quot;ValueBgColor&quot;:false,&quot;ValueFontColor&quot;:false}]"/>
</p:tagLst>
</file>

<file path=ppt/tags/tag347.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Xu4BgUFu65UCWnu9yxvp_1636454655&quot;,&quot;DataType&quot;:1,&quot;ImageAutosize&quot;:1,&quot;ZIndexPreserved&quot;:true,&quot;ValueBgColor&quot;:false,&quot;ValueFontColor&quot;:false}]"/>
</p:tagLst>
</file>

<file path=ppt/tags/tag348.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PMMNjv4ctT0KWyoKIwrW_1636454655&quot;,&quot;DataType&quot;:1,&quot;ImageAutosize&quot;:1,&quot;ZIndexPreserved&quot;:true,&quot;ValueBgColor&quot;:false,&quot;ValueFontColor&quot;:false}]"/>
</p:tagLst>
</file>

<file path=ppt/tags/tag349.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NdqXbIkZrvl1YEYBHWI0_1636454656&quot;,&quot;DataType&quot;:1,&quot;ImageAutosize&quot;:1,&quot;ZIndexPreserved&quot;:true,&quot;ValueBgColor&quot;:false,&quot;ValueFontColor&quot;:false}]"/>
</p:tagLst>
</file>

<file path=ppt/tags/tag35.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Np1HJTQgdtfTI9jrOe1d_1636454610&quot;,&quot;DataType&quot;:1,&quot;ImageAutosize&quot;:1,&quot;ZIndexPreserved&quot;:true,&quot;ValueBgColor&quot;:false,&quot;ValueFontColor&quot;:false}]"/>
</p:tagLst>
</file>

<file path=ppt/tags/tag350.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TfRlFOqznCmR4YGnxGD7_1636454656&quot;,&quot;DataType&quot;:1,&quot;ImageAutosize&quot;:1,&quot;ZIndexPreserved&quot;:true,&quot;ValueBgColor&quot;:false,&quot;ValueFontColor&quot;:false}]"/>
</p:tagLst>
</file>

<file path=ppt/tags/tag351.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4J68p83rW6t0plIsveOV_1636454656&quot;,&quot;DataType&quot;:1,&quot;ImageAutosize&quot;:1,&quot;ZIndexPreserved&quot;:true,&quot;ValueBgColor&quot;:false,&quot;ValueFontColor&quot;:false}]"/>
</p:tagLst>
</file>

<file path=ppt/tags/tag352.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qombHL2FbzghakOBhfoG_1636454656&quot;,&quot;DataType&quot;:1,&quot;ImageAutosize&quot;:1,&quot;ZIndexPreserved&quot;:true,&quot;ValueBgColor&quot;:false,&quot;ValueFontColor&quot;:false}]"/>
</p:tagLst>
</file>

<file path=ppt/tags/tag353.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9tYWvAkXCcjtlmS7jRwe_1636454656&quot;,&quot;DataType&quot;:1,&quot;ImageAutosize&quot;:1,&quot;ZIndexPreserved&quot;:true,&quot;ValueBgColor&quot;:false,&quot;ValueFontColor&quot;:false}]"/>
</p:tagLst>
</file>

<file path=ppt/tags/tag354.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ObA4Myym1gGmf5GTpsx5_1636454656&quot;,&quot;DataType&quot;:1,&quot;ImageAutosize&quot;:1,&quot;ZIndexPreserved&quot;:true,&quot;ValueBgColor&quot;:false,&quot;ValueFontColor&quot;:false}]"/>
</p:tagLst>
</file>

<file path=ppt/tags/tag355.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o3ZVoBIKm1GZLU79RJzC_1636454656&quot;,&quot;DataType&quot;:1,&quot;ImageAutosize&quot;:1,&quot;ZIndexPreserved&quot;:true,&quot;ValueBgColor&quot;:false,&quot;ValueFontColor&quot;:false}]"/>
</p:tagLst>
</file>

<file path=ppt/tags/tag356.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6UJn9LApHgiVWGUD0jxQ_1636454656&quot;,&quot;DataType&quot;:1,&quot;ImageAutosize&quot;:1,&quot;ZIndexPreserved&quot;:true,&quot;ValueBgColor&quot;:false,&quot;ValueFontColor&quot;:false}]"/>
</p:tagLst>
</file>

<file path=ppt/tags/tag357.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aMMNWdanAkB9qHAuqjMt_1636454657&quot;,&quot;DataType&quot;:1,&quot;ImageAutosize&quot;:1,&quot;ZIndexPreserved&quot;:true,&quot;ValueBgColor&quot;:false,&quot;ValueFontColor&quot;:false}]"/>
</p:tagLst>
</file>

<file path=ppt/tags/tag358.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62g1CVATl9Fxz7IYixUD_1636454657&quot;,&quot;DataType&quot;:1,&quot;ImageAutosize&quot;:1,&quot;ZIndexPreserved&quot;:true,&quot;ValueBgColor&quot;:false,&quot;ValueFontColor&quot;:false}]"/>
</p:tagLst>
</file>

<file path=ppt/tags/tag359.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8TFlqL6pNhqqmCAHTSeD_1636454657&quot;,&quot;DataType&quot;:1,&quot;ImageAutosize&quot;:1,&quot;ZIndexPreserved&quot;:true,&quot;ValueBgColor&quot;:false,&quot;ValueFontColor&quot;:false}]"/>
</p:tagLst>
</file>

<file path=ppt/tags/tag36.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1NZUd1rZBkxHavNmpwLb_1636454610&quot;,&quot;DataType&quot;:1,&quot;ImageAutosize&quot;:1,&quot;ZIndexPreserved&quot;:true,&quot;ValueBgColor&quot;:false,&quot;ValueFontColor&quot;:false}]"/>
</p:tagLst>
</file>

<file path=ppt/tags/tag360.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9HF4i8KK5wi1FFma3HIh_1636454658&quot;,&quot;DataType&quot;:1,&quot;ImageAutosize&quot;:1,&quot;ZIndexPreserved&quot;:true,&quot;ValueBgColor&quot;:false,&quot;ValueFontColor&quot;:false}]"/>
</p:tagLst>
</file>

<file path=ppt/tags/tag361.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lK7PUHO9y3i5XxDuW8jt_1636454658&quot;,&quot;DataType&quot;:1,&quot;ImageAutosize&quot;:1,&quot;ZIndexPreserved&quot;:true,&quot;ValueBgColor&quot;:false,&quot;ValueFontColor&quot;:false}]"/>
</p:tagLst>
</file>

<file path=ppt/tags/tag362.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Vk92zCsCMn0pd6zOhXx4_1636454658&quot;,&quot;DataType&quot;:1,&quot;ImageAutosize&quot;:1,&quot;ZIndexPreserved&quot;:true,&quot;ValueBgColor&quot;:false,&quot;ValueFontColor&quot;:false}]"/>
</p:tagLst>
</file>

<file path=ppt/tags/tag363.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ahtaDJcGgjZy1DdIzZmw_1636454658&quot;,&quot;DataType&quot;:1,&quot;ImageAutosize&quot;:1,&quot;ZIndexPreserved&quot;:true,&quot;ValueBgColor&quot;:false,&quot;ValueFontColor&quot;:false}]"/>
</p:tagLst>
</file>

<file path=ppt/tags/tag364.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oWciuYzRNrr4zezrrSZh_1636454658&quot;,&quot;DataType&quot;:1,&quot;ImageAutosize&quot;:1,&quot;ZIndexPreserved&quot;:true,&quot;ValueBgColor&quot;:false,&quot;ValueFontColor&quot;:false}]"/>
</p:tagLst>
</file>

<file path=ppt/tags/tag365.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HGi9cDFLF7hnGkqz3cxi_1636454658&quot;,&quot;DataType&quot;:1,&quot;ImageAutosize&quot;:1,&quot;ZIndexPreserved&quot;:true,&quot;ValueBgColor&quot;:false,&quot;ValueFontColor&quot;:false}]"/>
</p:tagLst>
</file>

<file path=ppt/tags/tag366.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ccoysG4MfT8Is3vj468n_1636454658&quot;,&quot;DataType&quot;:1,&quot;ImageAutosize&quot;:1,&quot;ZIndexPreserved&quot;:true,&quot;ValueBgColor&quot;:false,&quot;ValueFontColor&quot;:false}]"/>
</p:tagLst>
</file>

<file path=ppt/tags/tag367.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FIj9Q1BJgpAyewpdTNUy_1636454658&quot;,&quot;DataType&quot;:1,&quot;ImageAutosize&quot;:1,&quot;ZIndexPreserved&quot;:true,&quot;ValueBgColor&quot;:false,&quot;ValueFontColor&quot;:false}]"/>
</p:tagLst>
</file>

<file path=ppt/tags/tag368.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d4x9LdTzrOC0Me87NGUV_1636454658&quot;,&quot;DataType&quot;:1,&quot;ImageAutosize&quot;:1,&quot;ZIndexPreserved&quot;:true,&quot;ValueBgColor&quot;:false,&quot;ValueFontColor&quot;:false}]"/>
</p:tagLst>
</file>

<file path=ppt/tags/tag369.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ObUqV9SFUi8VNspMUdsD_1636454658&quot;,&quot;DataType&quot;:1,&quot;ImageAutosize&quot;:1,&quot;ZIndexPreserved&quot;:true,&quot;ValueBgColor&quot;:false,&quot;ValueFontColor&quot;:false}]"/>
</p:tagLst>
</file>

<file path=ppt/tags/tag37.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lmh5as2cQKVASzPB9Qa3_1636454610&quot;,&quot;DataType&quot;:1,&quot;ImageAutosize&quot;:1,&quot;ZIndexPreserved&quot;:true,&quot;ValueBgColor&quot;:false,&quot;ValueFontColor&quot;:false}]"/>
</p:tagLst>
</file>

<file path=ppt/tags/tag370.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GvZTfBh3ZwvNbXcJNaWB_1636454658&quot;,&quot;DataType&quot;:1,&quot;ImageAutosize&quot;:1,&quot;ZIndexPreserved&quot;:true,&quot;ValueBgColor&quot;:false,&quot;ValueFontColor&quot;:false}]"/>
</p:tagLst>
</file>

<file path=ppt/tags/tag371.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sI6xf0aagVO3N0GYJUke_1636454659&quot;,&quot;DataType&quot;:1,&quot;ImageAutosize&quot;:1,&quot;ZIndexPreserved&quot;:true,&quot;ValueBgColor&quot;:false,&quot;ValueFontColor&quot;:false}]"/>
</p:tagLst>
</file>

<file path=ppt/tags/tag372.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Hcuc1eD70j6fFB6LJUEg_1636454659&quot;,&quot;DataType&quot;:1,&quot;ImageAutosize&quot;:1,&quot;ZIndexPreserved&quot;:true,&quot;ValueBgColor&quot;:false,&quot;ValueFontColor&quot;:false}]"/>
</p:tagLst>
</file>

<file path=ppt/tags/tag373.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R1fpoByqDMt3O4If6p9Y_1636454659&quot;,&quot;DataType&quot;:1,&quot;ImageAutosize&quot;:1,&quot;ZIndexPreserved&quot;:true,&quot;ValueBgColor&quot;:false,&quot;ValueFontColor&quot;:false}]"/>
</p:tagLst>
</file>

<file path=ppt/tags/tag374.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LapLmObxJbgnWfHuFlQi_1636454659&quot;,&quot;DataType&quot;:1,&quot;ImageAutosize&quot;:1,&quot;ZIndexPreserved&quot;:true,&quot;ValueBgColor&quot;:false,&quot;ValueFontColor&quot;:false}]"/>
</p:tagLst>
</file>

<file path=ppt/tags/tag375.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Rcl1ReXh3WLtbZglPEhw_1636454659&quot;,&quot;DataType&quot;:1,&quot;ImageAutosize&quot;:1,&quot;ZIndexPreserved&quot;:true,&quot;ValueBgColor&quot;:false,&quot;ValueFontColor&quot;:false}]"/>
</p:tagLst>
</file>

<file path=ppt/tags/tag376.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LkMUufcfEBvgEv18osOe_1636454659&quot;,&quot;DataType&quot;:1,&quot;ImageAutosize&quot;:1,&quot;ZIndexPreserved&quot;:true,&quot;ValueBgColor&quot;:false,&quot;ValueFontColor&quot;:false}]"/>
</p:tagLst>
</file>

<file path=ppt/tags/tag377.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Z6nKwmnxyDBXBGiG9AL7_1636454660&quot;,&quot;DataType&quot;:1,&quot;ImageAutosize&quot;:1,&quot;ZIndexPreserved&quot;:true,&quot;ValueBgColor&quot;:false,&quot;ValueFontColor&quot;:false}]"/>
</p:tagLst>
</file>

<file path=ppt/tags/tag378.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Iw4gdTUanB3nI2sAbLpF_1636454660&quot;,&quot;DataType&quot;:1,&quot;ImageAutosize&quot;:1,&quot;ZIndexPreserved&quot;:true,&quot;ValueBgColor&quot;:false,&quot;ValueFontColor&quot;:false}]"/>
</p:tagLst>
</file>

<file path=ppt/tags/tag379.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OiNnJKvxJvKfuKwa2Xvy_1636454660&quot;,&quot;DataType&quot;:1,&quot;ImageAutosize&quot;:1,&quot;ZIndexPreserved&quot;:true,&quot;ValueBgColor&quot;:false,&quot;ValueFontColor&quot;:false}]"/>
</p:tagLst>
</file>

<file path=ppt/tags/tag38.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Nu3yjf9ksZ7zfzFj3MXO_1636454610&quot;,&quot;DataType&quot;:1,&quot;ImageAutosize&quot;:1,&quot;ZIndexPreserved&quot;:true,&quot;ValueBgColor&quot;:false,&quot;ValueFontColor&quot;:false}]"/>
</p:tagLst>
</file>

<file path=ppt/tags/tag380.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pnaLYEchMnxHVEDvqpR9_1636454660&quot;,&quot;DataType&quot;:1,&quot;ImageAutosize&quot;:1,&quot;ZIndexPreserved&quot;:true,&quot;ValueBgColor&quot;:false,&quot;ValueFontColor&quot;:false}]"/>
</p:tagLst>
</file>

<file path=ppt/tags/tag381.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l4WQPiU3PUkWxOMeKDol_1636454660&quot;,&quot;DataType&quot;:1,&quot;ImageAutosize&quot;:1,&quot;ZIndexPreserved&quot;:true,&quot;ValueBgColor&quot;:false,&quot;ValueFontColor&quot;:false}]"/>
</p:tagLst>
</file>

<file path=ppt/tags/tag382.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nmoPmsxLUuJKFYVyanmE_1636454660&quot;,&quot;DataType&quot;:1,&quot;ImageAutosize&quot;:1,&quot;ZIndexPreserved&quot;:true,&quot;ValueBgColor&quot;:false,&quot;ValueFontColor&quot;:false}]"/>
</p:tagLst>
</file>

<file path=ppt/tags/tag383.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T5foy1ZJFs6esdQKb77q_1636454660&quot;,&quot;DataType&quot;:1,&quot;ImageAutosize&quot;:1,&quot;ZIndexPreserved&quot;:true,&quot;ValueBgColor&quot;:false,&quot;ValueFontColor&quot;:false}]"/>
</p:tagLst>
</file>

<file path=ppt/tags/tag384.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jWG0Ian68HSr6FQbgiRs_1636454660&quot;,&quot;DataType&quot;:1,&quot;ImageAutosize&quot;:1,&quot;ZIndexPreserved&quot;:true,&quot;ValueBgColor&quot;:false,&quot;ValueFontColor&quot;:false}]"/>
</p:tagLst>
</file>

<file path=ppt/tags/tag385.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kpmV1GVLsabGsa4j1erE_1636454661&quot;,&quot;DataType&quot;:1,&quot;ImageAutosize&quot;:1,&quot;ZIndexPreserved&quot;:true,&quot;ValueBgColor&quot;:false,&quot;ValueFontColor&quot;:false}]"/>
</p:tagLst>
</file>

<file path=ppt/tags/tag386.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vPzVFoGu4GED6DvSl9Bi_1636454661&quot;,&quot;DataType&quot;:1,&quot;ImageAutosize&quot;:1,&quot;ZIndexPreserved&quot;:true,&quot;ValueBgColor&quot;:false,&quot;ValueFontColor&quot;:false}]"/>
</p:tagLst>
</file>

<file path=ppt/tags/tag387.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fizY7dDFEJFE81qGrIMB_1636454661&quot;,&quot;DataType&quot;:1,&quot;ImageAutosize&quot;:1,&quot;ZIndexPreserved&quot;:true,&quot;ValueBgColor&quot;:false,&quot;ValueFontColor&quot;:false}]"/>
</p:tagLst>
</file>

<file path=ppt/tags/tag388.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vN1Y9rTb2eIWz5yLkRDO_1636454661&quot;,&quot;DataType&quot;:1,&quot;ImageAutosize&quot;:1,&quot;ZIndexPreserved&quot;:true,&quot;ValueBgColor&quot;:false,&quot;ValueFontColor&quot;:false}]"/>
</p:tagLst>
</file>

<file path=ppt/tags/tag389.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FmxtQVAEMRfazQpFa0Aa_1636454661&quot;,&quot;DataType&quot;:1,&quot;ImageAutosize&quot;:1,&quot;ZIndexPreserved&quot;:true,&quot;ValueBgColor&quot;:false,&quot;ValueFontColor&quot;:false}]"/>
</p:tagLst>
</file>

<file path=ppt/tags/tag39.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ypelW82jtMuGxhoeElAO_1636454610&quot;,&quot;DataType&quot;:1,&quot;ImageAutosize&quot;:1,&quot;ZIndexPreserved&quot;:true,&quot;ValueBgColor&quot;:false,&quot;ValueFontColor&quot;:false}]"/>
</p:tagLst>
</file>

<file path=ppt/tags/tag390.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sODJVNZM2H3oZWneukPI_1636454661&quot;,&quot;DataType&quot;:1,&quot;ImageAutosize&quot;:1,&quot;ZIndexPreserved&quot;:true,&quot;ValueBgColor&quot;:false,&quot;ValueFontColor&quot;:false}]"/>
</p:tagLst>
</file>

<file path=ppt/tags/tag391.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9WLPaN1WrCRWIRDb3NOn_1636454661&quot;,&quot;DataType&quot;:1,&quot;ImageAutosize&quot;:1,&quot;ZIndexPreserved&quot;:true,&quot;ValueBgColor&quot;:false,&quot;ValueFontColor&quot;:false}]"/>
</p:tagLst>
</file>

<file path=ppt/tags/tag392.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u2O63HO6HTFxf7RUGNft_1636454661&quot;,&quot;DataType&quot;:1,&quot;ImageAutosize&quot;:1,&quot;ZIndexPreserved&quot;:true,&quot;ValueBgColor&quot;:false,&quot;ValueFontColor&quot;:false}]"/>
</p:tagLst>
</file>

<file path=ppt/tags/tag393.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dftQS7Kp65NEbyGODFMT_1636454661&quot;,&quot;DataType&quot;:1,&quot;ImageAutosize&quot;:1,&quot;ZIndexPreserved&quot;:true,&quot;ValueBgColor&quot;:false,&quot;ValueFontColor&quot;:false}]"/>
</p:tagLst>
</file>

<file path=ppt/tags/tag394.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i6JijBMKL0kawKewJ321_1636454662&quot;,&quot;DataType&quot;:1,&quot;ImageAutosize&quot;:1,&quot;ZIndexPreserved&quot;:true,&quot;ValueBgColor&quot;:false,&quot;ValueFontColor&quot;:false}]"/>
</p:tagLst>
</file>

<file path=ppt/tags/tag395.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3CEQzjIPi3N04VWcXmlb_1636454662&quot;,&quot;DataType&quot;:1,&quot;ImageAutosize&quot;:1,&quot;ZIndexPreserved&quot;:true,&quot;ValueBgColor&quot;:false,&quot;ValueFontColor&quot;:false}]"/>
</p:tagLst>
</file>

<file path=ppt/tags/tag396.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CqbhZt4vDiCRaqw0y5sH_1636454662&quot;,&quot;DataType&quot;:1,&quot;ImageAutosize&quot;:1,&quot;ZIndexPreserved&quot;:true,&quot;ValueBgColor&quot;:false,&quot;ValueFontColor&quot;:false}]"/>
</p:tagLst>
</file>

<file path=ppt/tags/tag397.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dJO1HarLj79dCMv19ljI_1636454662&quot;,&quot;DataType&quot;:1,&quot;ImageAutosize&quot;:1,&quot;ZIndexPreserved&quot;:true,&quot;ValueBgColor&quot;:false,&quot;ValueFontColor&quot;:false}]"/>
</p:tagLst>
</file>

<file path=ppt/tags/tag398.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YXQ07cTaeI7o5WLxwwuU_1636454662&quot;,&quot;DataType&quot;:1,&quot;ImageAutosize&quot;:1,&quot;ZIndexPreserved&quot;:true,&quot;ValueBgColor&quot;:false,&quot;ValueFontColor&quot;:false}]"/>
</p:tagLst>
</file>

<file path=ppt/tags/tag399.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qmMcN3f5u9ukrBEdj3qW_1636454662&quot;,&quot;DataType&quot;:1,&quot;ImageAutosize&quot;:1,&quot;ZIndexPreserved&quot;:true,&quot;ValueBgColor&quot;:false,&quot;ValueFontColor&quot;:false}]"/>
</p:tagLst>
</file>

<file path=ppt/tags/tag4.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oeGxLBqeYckJEovhRHTY_1636454606&quot;,&quot;DataType&quot;:1,&quot;ImageAutosize&quot;:1,&quot;ZIndexPreserved&quot;:true,&quot;ValueBgColor&quot;:false,&quot;ValueFontColor&quot;:false}]"/>
</p:tagLst>
</file>

<file path=ppt/tags/tag40.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N4w51IB6V617rH6BCpJm_1636454610&quot;,&quot;DataType&quot;:1,&quot;ImageAutosize&quot;:1,&quot;ZIndexPreserved&quot;:true,&quot;ValueBgColor&quot;:false,&quot;ValueFontColor&quot;:false}]"/>
</p:tagLst>
</file>

<file path=ppt/tags/tag400.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BYGiOA5hUBcR7NPAzLxp_1636454662&quot;,&quot;DataType&quot;:1,&quot;ImageAutosize&quot;:1,&quot;ZIndexPreserved&quot;:true,&quot;ValueBgColor&quot;:false,&quot;ValueFontColor&quot;:false}]"/>
</p:tagLst>
</file>

<file path=ppt/tags/tag401.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Nwskqsg6Cya7tPuAeciK_1636454663&quot;,&quot;DataType&quot;:1,&quot;ImageAutosize&quot;:1,&quot;ZIndexPreserved&quot;:true,&quot;ValueBgColor&quot;:false,&quot;ValueFontColor&quot;:false}]"/>
</p:tagLst>
</file>

<file path=ppt/tags/tag402.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3fkWQkJNJ3nc7OA4d2eD_1636454664&quot;,&quot;DataType&quot;:1,&quot;ImageAutosize&quot;:1,&quot;ZIndexPreserved&quot;:true,&quot;ValueBgColor&quot;:false,&quot;ValueFontColor&quot;:false}]"/>
</p:tagLst>
</file>

<file path=ppt/tags/tag403.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xrjxaYSQJSTrEcbMwPOi_1636454664&quot;,&quot;DataType&quot;:1,&quot;ImageAutosize&quot;:1,&quot;ZIndexPreserved&quot;:true,&quot;ValueBgColor&quot;:false,&quot;ValueFontColor&quot;:false}]"/>
</p:tagLst>
</file>

<file path=ppt/tags/tag404.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iYgO7qlG3LRIKoyJUXaM_1636454664&quot;,&quot;DataType&quot;:1,&quot;ImageAutosize&quot;:1,&quot;ZIndexPreserved&quot;:true,&quot;ValueBgColor&quot;:false,&quot;ValueFontColor&quot;:false}]"/>
</p:tagLst>
</file>

<file path=ppt/tags/tag405.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MriWr0waqShwpFvYpfB5_1636454664&quot;,&quot;DataType&quot;:1,&quot;ImageAutosize&quot;:1,&quot;ZIndexPreserved&quot;:true,&quot;ValueBgColor&quot;:false,&quot;ValueFontColor&quot;:false}]"/>
</p:tagLst>
</file>

<file path=ppt/tags/tag406.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CFcKkFAW5Y1gNItLH8rF_1636454664&quot;,&quot;DataType&quot;:1,&quot;ImageAutosize&quot;:1,&quot;ZIndexPreserved&quot;:true,&quot;ValueBgColor&quot;:false,&quot;ValueFontColor&quot;:false}]"/>
</p:tagLst>
</file>

<file path=ppt/tags/tag407.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uODXatos7f49Si8QXp5z_1636454664&quot;,&quot;DataType&quot;:1,&quot;ImageAutosize&quot;:1,&quot;ZIndexPreserved&quot;:true,&quot;ValueBgColor&quot;:false,&quot;ValueFontColor&quot;:false}]"/>
</p:tagLst>
</file>

<file path=ppt/tags/tag408.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13uCFdwbYZ6fSvR4Tvoj_1636454664&quot;,&quot;DataType&quot;:1,&quot;ImageAutosize&quot;:1,&quot;ZIndexPreserved&quot;:true,&quot;ValueBgColor&quot;:false,&quot;ValueFontColor&quot;:false}]"/>
</p:tagLst>
</file>

<file path=ppt/tags/tag409.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6JKAjg4MNvEbOgUtJZWz_1636454665&quot;,&quot;DataType&quot;:1,&quot;ImageAutosize&quot;:1,&quot;ZIndexPreserved&quot;:true,&quot;ValueBgColor&quot;:false,&quot;ValueFontColor&quot;:false}]"/>
</p:tagLst>
</file>

<file path=ppt/tags/tag41.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IGTAZgFbuZohPIlX6bCm_1636454610&quot;,&quot;DataType&quot;:1,&quot;ImageAutosize&quot;:1,&quot;ZIndexPreserved&quot;:true,&quot;ValueBgColor&quot;:false,&quot;ValueFontColor&quot;:false}]"/>
</p:tagLst>
</file>

<file path=ppt/tags/tag410.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bfdvjj8rg62HDhVKDo41_1636454665&quot;,&quot;DataType&quot;:1,&quot;ImageAutosize&quot;:1,&quot;ZIndexPreserved&quot;:true,&quot;ValueBgColor&quot;:false,&quot;ValueFontColor&quot;:false}]"/>
</p:tagLst>
</file>

<file path=ppt/tags/tag411.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iqBJdIAeHs01NzNdqyuX_1636454665&quot;,&quot;DataType&quot;:1,&quot;ImageAutosize&quot;:1,&quot;ZIndexPreserved&quot;:true,&quot;ValueBgColor&quot;:false,&quot;ValueFontColor&quot;:false}]"/>
</p:tagLst>
</file>

<file path=ppt/tags/tag412.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Szbm8tiGXPcBURd6kTMl_1636454665&quot;,&quot;DataType&quot;:1,&quot;ImageAutosize&quot;:1,&quot;ZIndexPreserved&quot;:true,&quot;ValueBgColor&quot;:false,&quot;ValueFontColor&quot;:false}]"/>
</p:tagLst>
</file>

<file path=ppt/tags/tag413.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SjBTvPuUVTxcZIiRARpH_1636454665&quot;,&quot;DataType&quot;:1,&quot;ImageAutosize&quot;:1,&quot;ZIndexPreserved&quot;:true,&quot;ValueBgColor&quot;:false,&quot;ValueFontColor&quot;:false}]"/>
</p:tagLst>
</file>

<file path=ppt/tags/tag414.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Lf7b46EMgLMYpzKzDwZY_1636454665&quot;,&quot;DataType&quot;:1,&quot;ImageAutosize&quot;:1,&quot;ZIndexPreserved&quot;:true,&quot;ValueBgColor&quot;:false,&quot;ValueFontColor&quot;:false}]"/>
</p:tagLst>
</file>

<file path=ppt/tags/tag415.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qIUVuLoOWfJyFkAg9IGt_1636454665&quot;,&quot;DataType&quot;:1,&quot;ImageAutosize&quot;:1,&quot;ZIndexPreserved&quot;:true,&quot;ValueBgColor&quot;:false,&quot;ValueFontColor&quot;:false}]"/>
</p:tagLst>
</file>

<file path=ppt/tags/tag416.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msE4QDfPM0REQkM3ABLm_1636454666&quot;,&quot;DataType&quot;:1,&quot;ImageAutosize&quot;:1,&quot;ZIndexPreserved&quot;:true,&quot;ValueBgColor&quot;:false,&quot;ValueFontColor&quot;:false}]"/>
</p:tagLst>
</file>

<file path=ppt/tags/tag417.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8Ii84yZnCRCKNYqPRx8p_1636454666&quot;,&quot;DataType&quot;:1,&quot;ImageAutosize&quot;:1,&quot;ZIndexPreserved&quot;:true,&quot;ValueBgColor&quot;:false,&quot;ValueFontColor&quot;:false}]"/>
</p:tagLst>
</file>

<file path=ppt/tags/tag418.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fdt4FnO6HgMYS8LyYUog_1636454667&quot;,&quot;DataType&quot;:1,&quot;ImageAutosize&quot;:1,&quot;ZIndexPreserved&quot;:true,&quot;ValueBgColor&quot;:false,&quot;ValueFontColor&quot;:false}]"/>
</p:tagLst>
</file>

<file path=ppt/tags/tag419.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fyTAHekTHxErFY4LhalR_1636454667&quot;,&quot;DataType&quot;:1,&quot;ImageAutosize&quot;:1,&quot;ZIndexPreserved&quot;:true,&quot;ValueBgColor&quot;:false,&quot;ValueFontColor&quot;:false}]"/>
</p:tagLst>
</file>

<file path=ppt/tags/tag42.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UJB54d0KDwMfewt4ttxh_1636454610&quot;,&quot;DataType&quot;:1,&quot;ImageAutosize&quot;:1,&quot;ZIndexPreserved&quot;:true,&quot;ValueBgColor&quot;:false,&quot;ValueFontColor&quot;:false}]"/>
</p:tagLst>
</file>

<file path=ppt/tags/tag420.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d2ueHTVWqeSKLtv6sXoe_1636454667&quot;,&quot;DataType&quot;:1,&quot;ImageAutosize&quot;:1,&quot;ZIndexPreserved&quot;:true,&quot;ValueBgColor&quot;:false,&quot;ValueFontColor&quot;:false}]"/>
</p:tagLst>
</file>

<file path=ppt/tags/tag421.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gKgX0PnZb5ZVsnlFYjRk_1636454667&quot;,&quot;DataType&quot;:1,&quot;ImageAutosize&quot;:1,&quot;ZIndexPreserved&quot;:true,&quot;ValueBgColor&quot;:false,&quot;ValueFontColor&quot;:false}]"/>
</p:tagLst>
</file>

<file path=ppt/tags/tag422.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5RKSLfcNaWica1bHa1wy_1636454667&quot;,&quot;DataType&quot;:1,&quot;ImageAutosize&quot;:1,&quot;ZIndexPreserved&quot;:true,&quot;ValueBgColor&quot;:false,&quot;ValueFontColor&quot;:false}]"/>
</p:tagLst>
</file>

<file path=ppt/tags/tag423.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OoxJmT4GpoxrnZ58lRPn_1636454667&quot;,&quot;DataType&quot;:1,&quot;ImageAutosize&quot;:1,&quot;ZIndexPreserved&quot;:true,&quot;ValueBgColor&quot;:false,&quot;ValueFontColor&quot;:false}]"/>
</p:tagLst>
</file>

<file path=ppt/tags/tag424.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GigoGGBZjwHDSbrfapeo_1636454668&quot;,&quot;DataType&quot;:1,&quot;ImageAutosize&quot;:1,&quot;ZIndexPreserved&quot;:true,&quot;ValueBgColor&quot;:false,&quot;ValueFontColor&quot;:false}]"/>
</p:tagLst>
</file>

<file path=ppt/tags/tag425.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195djittWtbhMBcjN1Wn_1636454668&quot;,&quot;DataType&quot;:1,&quot;ImageAutosize&quot;:1,&quot;ZIndexPreserved&quot;:true,&quot;ValueBgColor&quot;:false,&quot;ValueFontColor&quot;:false}]"/>
</p:tagLst>
</file>

<file path=ppt/tags/tag426.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IONERExnsqgdOW7aTO2D_1636454668&quot;,&quot;DataType&quot;:1,&quot;ImageAutosize&quot;:1,&quot;ZIndexPreserved&quot;:true,&quot;ValueBgColor&quot;:false,&quot;ValueFontColor&quot;:false}]"/>
</p:tagLst>
</file>

<file path=ppt/tags/tag427.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7pdu7pqd98e9coWrwpCf_1636454668&quot;,&quot;DataType&quot;:1,&quot;ImageAutosize&quot;:1,&quot;ZIndexPreserved&quot;:true,&quot;ValueBgColor&quot;:false,&quot;ValueFontColor&quot;:false}]"/>
</p:tagLst>
</file>

<file path=ppt/tags/tag428.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Y7UwUCgW0u06ERe70NIk_1636454669&quot;,&quot;DataType&quot;:1,&quot;ImageAutosize&quot;:1,&quot;ZIndexPreserved&quot;:true,&quot;ValueBgColor&quot;:false,&quot;ValueFontColor&quot;:false}]"/>
</p:tagLst>
</file>

<file path=ppt/tags/tag429.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gKeVjtkzqncaXZYqI8gZ_1636454669&quot;,&quot;DataType&quot;:1,&quot;ImageAutosize&quot;:1,&quot;ZIndexPreserved&quot;:true,&quot;ValueBgColor&quot;:false,&quot;ValueFontColor&quot;:false}]"/>
</p:tagLst>
</file>

<file path=ppt/tags/tag43.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mgP47wJaOmD4Zv9L6wjE_1636454610&quot;,&quot;DataType&quot;:1,&quot;ImageAutosize&quot;:1,&quot;ZIndexPreserved&quot;:true,&quot;ValueBgColor&quot;:false,&quot;ValueFontColor&quot;:false}]"/>
</p:tagLst>
</file>

<file path=ppt/tags/tag430.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53ZwK8pZe63cg8hCHdag_1636454669&quot;,&quot;DataType&quot;:1,&quot;ImageAutosize&quot;:1,&quot;ZIndexPreserved&quot;:true,&quot;ValueBgColor&quot;:false,&quot;ValueFontColor&quot;:false}]"/>
</p:tagLst>
</file>

<file path=ppt/tags/tag431.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scNqhcd3jPuNlxcqFvEt_1636454669&quot;,&quot;DataType&quot;:1,&quot;ImageAutosize&quot;:1,&quot;ZIndexPreserved&quot;:true,&quot;ValueBgColor&quot;:false,&quot;ValueFontColor&quot;:false}]"/>
</p:tagLst>
</file>

<file path=ppt/tags/tag432.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33zz2w0ODNz6zf9lN1CO_1636454669&quot;,&quot;DataType&quot;:1,&quot;ImageAutosize&quot;:1,&quot;ZIndexPreserved&quot;:true,&quot;ValueBgColor&quot;:false,&quot;ValueFontColor&quot;:false}]"/>
</p:tagLst>
</file>

<file path=ppt/tags/tag433.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5dhRsRK6dAWS6Jm7Dmgg_1636454670&quot;,&quot;DataType&quot;:1,&quot;ImageAutosize&quot;:1,&quot;ZIndexPreserved&quot;:true,&quot;ValueBgColor&quot;:false,&quot;ValueFontColor&quot;:false}]"/>
</p:tagLst>
</file>

<file path=ppt/tags/tag434.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YCWdTRgYHOQTinQMcCeL_1636454670&quot;,&quot;DataType&quot;:1,&quot;ImageAutosize&quot;:1,&quot;ZIndexPreserved&quot;:true,&quot;ValueBgColor&quot;:false,&quot;ValueFontColor&quot;:false}]"/>
</p:tagLst>
</file>

<file path=ppt/tags/tag435.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U8rQpyd11Nw6GLvHXj6s_1636454670&quot;,&quot;DataType&quot;:1,&quot;ImageAutosize&quot;:1,&quot;ZIndexPreserved&quot;:true,&quot;ValueBgColor&quot;:false,&quot;ValueFontColor&quot;:false}]"/>
</p:tagLst>
</file>

<file path=ppt/tags/tag436.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vGYdHNSrPuDzX0zDbDTM_1636454670&quot;,&quot;DataType&quot;:1,&quot;ImageAutosize&quot;:1,&quot;ZIndexPreserved&quot;:true,&quot;ValueBgColor&quot;:false,&quot;ValueFontColor&quot;:false}]"/>
</p:tagLst>
</file>

<file path=ppt/tags/tag437.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Zg2KUsqYyYsZp4yvROEl_1636454670&quot;,&quot;DataType&quot;:1,&quot;ImageAutosize&quot;:1,&quot;ZIndexPreserved&quot;:true,&quot;ValueBgColor&quot;:false,&quot;ValueFontColor&quot;:false}]"/>
</p:tagLst>
</file>

<file path=ppt/tags/tag438.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CLLzkDjnfQwoGZGgiyUf_1636454670&quot;,&quot;DataType&quot;:1,&quot;ImageAutosize&quot;:1,&quot;ZIndexPreserved&quot;:true,&quot;ValueBgColor&quot;:false,&quot;ValueFontColor&quot;:false}]"/>
</p:tagLst>
</file>

<file path=ppt/tags/tag439.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4cjX5KqcAdvaJpeLcpev_1608645003&quot;,&quot;DataType&quot;:1,&quot;ImageAutosize&quot;:1,&quot;ZIndexPreserved&quot;:true,&quot;ValueBgColor&quot;:false,&quot;ValueFontColor&quot;:false}"/>
</p:tagLst>
</file>

<file path=ppt/tags/tag44.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RxOOXvtEmxOC9QACB6yR_1636454610&quot;,&quot;DataType&quot;:1,&quot;ImageAutosize&quot;:1,&quot;ZIndexPreserved&quot;:true,&quot;ValueBgColor&quot;:false,&quot;ValueFontColor&quot;:false}]"/>
</p:tagLst>
</file>

<file path=ppt/tags/tag440.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AHSynn4QtsizSmlIptkl_1608645177&quot;,&quot;DataType&quot;:1,&quot;ImageAutosize&quot;:1,&quot;ZIndexPreserved&quot;:true,&quot;ValueBgColor&quot;:false,&quot;ValueFontColor&quot;:false}"/>
</p:tagLst>
</file>

<file path=ppt/tags/tag441.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7wDYIAQHEpMstWUe4a9x_1608644998&quot;,&quot;DataType&quot;:1,&quot;ImageAutosize&quot;:1,&quot;ZIndexPreserved&quot;:true,&quot;ValueBgColor&quot;:false,&quot;ValueFontColor&quot;:false}"/>
</p:tagLst>
</file>

<file path=ppt/tags/tag442.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mWe6M38A0Wv6gZbIGaYa_1636454671&quot;,&quot;DataType&quot;:1,&quot;ImageAutosize&quot;:1,&quot;ZIndexPreserved&quot;:true,&quot;ValueBgColor&quot;:false,&quot;ValueFontColor&quot;:false}]"/>
</p:tagLst>
</file>

<file path=ppt/tags/tag443.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zrElF5OPdeHCxowdCO1w_1636454671&quot;,&quot;DataType&quot;:1,&quot;ImageAutosize&quot;:1,&quot;ZIndexPreserved&quot;:true,&quot;ValueBgColor&quot;:false,&quot;ValueFontColor&quot;:false}]"/>
</p:tagLst>
</file>

<file path=ppt/tags/tag444.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9N8cIu1zWTOdsznkEONJ_1636454671&quot;,&quot;DataType&quot;:1,&quot;ImageAutosize&quot;:1,&quot;ZIndexPreserved&quot;:true,&quot;ValueBgColor&quot;:false,&quot;ValueFontColor&quot;:false}]"/>
</p:tagLst>
</file>

<file path=ppt/tags/tag445.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rDPVIjqGobzpKRfelu4Z_1636454672&quot;,&quot;DataType&quot;:1,&quot;ImageAutosize&quot;:1,&quot;ZIndexPreserved&quot;:true,&quot;ValueBgColor&quot;:false,&quot;ValueFontColor&quot;:false}]"/>
</p:tagLst>
</file>

<file path=ppt/tags/tag446.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YHGuY3LN7rTB15c5KpZY_1636454672&quot;,&quot;DataType&quot;:1,&quot;ImageAutosize&quot;:1,&quot;ZIndexPreserved&quot;:true,&quot;ValueBgColor&quot;:false,&quot;ValueFontColor&quot;:false}]"/>
</p:tagLst>
</file>

<file path=ppt/tags/tag447.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4cjX5KqcAdvaJpeLcpev_1608645003&quot;,&quot;DataType&quot;:1,&quot;ImageAutosize&quot;:1,&quot;ZIndexPreserved&quot;:true,&quot;ValueBgColor&quot;:false,&quot;ValueFontColor&quot;:false}"/>
</p:tagLst>
</file>

<file path=ppt/tags/tag448.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AHSynn4QtsizSmlIptkl_1608645177&quot;,&quot;DataType&quot;:1,&quot;ImageAutosize&quot;:1,&quot;ZIndexPreserved&quot;:true,&quot;ValueBgColor&quot;:false,&quot;ValueFontColor&quot;:false}"/>
</p:tagLst>
</file>

<file path=ppt/tags/tag449.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7wDYIAQHEpMstWUe4a9x_1608644998&quot;,&quot;DataType&quot;:1,&quot;ImageAutosize&quot;:1,&quot;ZIndexPreserved&quot;:true,&quot;ValueBgColor&quot;:false,&quot;ValueFontColor&quot;:false}"/>
</p:tagLst>
</file>

<file path=ppt/tags/tag45.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KH5tJkSZkv5Q7XwdsHFg_1636454610&quot;,&quot;DataType&quot;:1,&quot;ImageAutosize&quot;:1,&quot;ZIndexPreserved&quot;:true,&quot;ValueBgColor&quot;:false,&quot;ValueFontColor&quot;:false}]"/>
</p:tagLst>
</file>

<file path=ppt/tags/tag46.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57nzP1nl2jrpH7035d8S_1636454611&quot;,&quot;DataType&quot;:1,&quot;ImageAutosize&quot;:1,&quot;ZIndexPreserved&quot;:true,&quot;ValueBgColor&quot;:false,&quot;ValueFontColor&quot;:false}]"/>
</p:tagLst>
</file>

<file path=ppt/tags/tag47.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ggsg9FA0pgjyIFxdB4n2_1636454611&quot;,&quot;DataType&quot;:1,&quot;ImageAutosize&quot;:1,&quot;ZIndexPreserved&quot;:true,&quot;ValueBgColor&quot;:false,&quot;ValueFontColor&quot;:false}]"/>
</p:tagLst>
</file>

<file path=ppt/tags/tag48.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zuSBhlFQotAGCJStclm8_1636454611&quot;,&quot;DataType&quot;:1,&quot;ImageAutosize&quot;:1,&quot;ZIndexPreserved&quot;:true,&quot;ValueBgColor&quot;:false,&quot;ValueFontColor&quot;:false}]"/>
</p:tagLst>
</file>

<file path=ppt/tags/tag49.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na8bfg64GTwB68o43Cwk_1636454612&quot;,&quot;DataType&quot;:1,&quot;ImageAutosize&quot;:1,&quot;ZIndexPreserved&quot;:true,&quot;ValueBgColor&quot;:false,&quot;ValueFontColor&quot;:false}]"/>
</p:tagLst>
</file>

<file path=ppt/tags/tag5.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eZbGaMvrBdjkyInsRp1Z_1636454607&quot;,&quot;DataType&quot;:1,&quot;ImageAutosize&quot;:1,&quot;ZIndexPreserved&quot;:true,&quot;ValueBgColor&quot;:false,&quot;ValueFontColor&quot;:false}]"/>
</p:tagLst>
</file>

<file path=ppt/tags/tag50.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sOCecdPGaMaH7lrXZu0w_1636454612&quot;,&quot;DataType&quot;:1,&quot;ImageAutosize&quot;:1,&quot;ZIndexPreserved&quot;:true,&quot;ValueBgColor&quot;:false,&quot;ValueFontColor&quot;:false}]"/>
</p:tagLst>
</file>

<file path=ppt/tags/tag51.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wFejGqE49RW8ud2b3TRR_1636454612&quot;,&quot;DataType&quot;:1,&quot;ImageAutosize&quot;:1,&quot;ZIndexPreserved&quot;:true,&quot;ValueBgColor&quot;:false,&quot;ValueFontColor&quot;:false}]"/>
</p:tagLst>
</file>

<file path=ppt/tags/tag52.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bLQIPyMQyAjr5fSjE8kZ_1636454612&quot;,&quot;DataType&quot;:1,&quot;ImageAutosize&quot;:1,&quot;ZIndexPreserved&quot;:true,&quot;ValueBgColor&quot;:false,&quot;ValueFontColor&quot;:false}]"/>
</p:tagLst>
</file>

<file path=ppt/tags/tag53.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QmHgNvklxnFSNhJik8cW_1636454612&quot;,&quot;DataType&quot;:1,&quot;ImageAutosize&quot;:1,&quot;ZIndexPreserved&quot;:true,&quot;ValueBgColor&quot;:false,&quot;ValueFontColor&quot;:false}]"/>
</p:tagLst>
</file>

<file path=ppt/tags/tag54.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EvYOzxb5yrNbcgOqInJY_1636454612&quot;,&quot;DataType&quot;:1,&quot;ImageAutosize&quot;:1,&quot;ZIndexPreserved&quot;:true,&quot;ValueBgColor&quot;:false,&quot;ValueFontColor&quot;:false}]"/>
</p:tagLst>
</file>

<file path=ppt/tags/tag55.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chai90auTNRoEA0tePoE_1636454612&quot;,&quot;DataType&quot;:1,&quot;ImageAutosize&quot;:1,&quot;ZIndexPreserved&quot;:true,&quot;ValueBgColor&quot;:false,&quot;ValueFontColor&quot;:false}]"/>
</p:tagLst>
</file>

<file path=ppt/tags/tag56.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oX8oD3pNScp4zDN89W3d_1636454612&quot;,&quot;DataType&quot;:1,&quot;ImageAutosize&quot;:1,&quot;ZIndexPreserved&quot;:true,&quot;ValueBgColor&quot;:false,&quot;ValueFontColor&quot;:false}]"/>
</p:tagLst>
</file>

<file path=ppt/tags/tag57.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xggICu7dqisYIiOtfk0u_1636454612&quot;,&quot;DataType&quot;:1,&quot;ImageAutosize&quot;:1,&quot;ZIndexPreserved&quot;:true,&quot;ValueBgColor&quot;:false,&quot;ValueFontColor&quot;:false}]"/>
</p:tagLst>
</file>

<file path=ppt/tags/tag58.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JzVAew8FNpOHntdce1wb_1636454612&quot;,&quot;DataType&quot;:1,&quot;ImageAutosize&quot;:1,&quot;ZIndexPreserved&quot;:true,&quot;ValueBgColor&quot;:false,&quot;ValueFontColor&quot;:false}]"/>
</p:tagLst>
</file>

<file path=ppt/tags/tag59.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tBukRFnOUhNfwVvygYMp_1636454612&quot;,&quot;DataType&quot;:1,&quot;ImageAutosize&quot;:1,&quot;ZIndexPreserved&quot;:true,&quot;ValueBgColor&quot;:false,&quot;ValueFontColor&quot;:false}]"/>
</p:tagLst>
</file>

<file path=ppt/tags/tag6.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f9XPyjNQ1fvCqmLANFCX_1636454607&quot;,&quot;DataType&quot;:1,&quot;ImageAutosize&quot;:1,&quot;ZIndexPreserved&quot;:true,&quot;ValueBgColor&quot;:false,&quot;ValueFontColor&quot;:false}]"/>
</p:tagLst>
</file>

<file path=ppt/tags/tag60.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1niZ9S3X11JbFWJThDnH_1636454612&quot;,&quot;DataType&quot;:1,&quot;ImageAutosize&quot;:1,&quot;ZIndexPreserved&quot;:true,&quot;ValueBgColor&quot;:false,&quot;ValueFontColor&quot;:false}]"/>
</p:tagLst>
</file>

<file path=ppt/tags/tag61.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3VoECfwWGKSLu9AIFs7I_1636454613&quot;,&quot;DataType&quot;:1,&quot;ImageAutosize&quot;:1,&quot;ZIndexPreserved&quot;:true,&quot;ValueBgColor&quot;:false,&quot;ValueFontColor&quot;:false}]"/>
</p:tagLst>
</file>

<file path=ppt/tags/tag62.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p0i6o8tGqOo1aq4WRDjb_1636454613&quot;,&quot;DataType&quot;:1,&quot;ImageAutosize&quot;:1,&quot;ZIndexPreserved&quot;:true,&quot;ValueBgColor&quot;:false,&quot;ValueFontColor&quot;:false}]"/>
</p:tagLst>
</file>

<file path=ppt/tags/tag63.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JUICtRJZpP9bevTWsbMU_1636454614&quot;,&quot;DataType&quot;:1,&quot;ImageAutosize&quot;:1,&quot;ZIndexPreserved&quot;:true,&quot;ValueBgColor&quot;:false,&quot;ValueFontColor&quot;:false}]"/>
</p:tagLst>
</file>

<file path=ppt/tags/tag64.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QXV1cNmAVtitUIUyryGl_1636454614&quot;,&quot;DataType&quot;:1,&quot;ImageAutosize&quot;:1,&quot;ZIndexPreserved&quot;:true,&quot;ValueBgColor&quot;:false,&quot;ValueFontColor&quot;:false}]"/>
</p:tagLst>
</file>

<file path=ppt/tags/tag65.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2bdgYPa5fn2albbHpwxa_1636454614&quot;,&quot;DataType&quot;:1,&quot;ImageAutosize&quot;:1,&quot;ZIndexPreserved&quot;:true,&quot;ValueBgColor&quot;:false,&quot;ValueFontColor&quot;:false}]"/>
</p:tagLst>
</file>

<file path=ppt/tags/tag66.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MyOnxR5LhDTFZYxDpGpJ_1636454614&quot;,&quot;DataType&quot;:1,&quot;ImageAutosize&quot;:1,&quot;ZIndexPreserved&quot;:true,&quot;ValueBgColor&quot;:false,&quot;ValueFontColor&quot;:false}]"/>
</p:tagLst>
</file>

<file path=ppt/tags/tag67.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LaF9t4y4WxkEQS3As6hY_1636454614&quot;,&quot;DataType&quot;:1,&quot;ImageAutosize&quot;:1,&quot;ZIndexPreserved&quot;:true,&quot;ValueBgColor&quot;:false,&quot;ValueFontColor&quot;:false}]"/>
</p:tagLst>
</file>

<file path=ppt/tags/tag68.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DUKTiBwARfqzqeKgmt9V_1636454614&quot;,&quot;DataType&quot;:1,&quot;ImageAutosize&quot;:1,&quot;ZIndexPreserved&quot;:true,&quot;ValueBgColor&quot;:false,&quot;ValueFontColor&quot;:false}]"/>
</p:tagLst>
</file>

<file path=ppt/tags/tag69.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saIr5OoH14dd9daoXU8K_1636454614&quot;,&quot;DataType&quot;:1,&quot;ImageAutosize&quot;:1,&quot;ZIndexPreserved&quot;:true,&quot;ValueBgColor&quot;:false,&quot;ValueFontColor&quot;:false}]"/>
</p:tagLst>
</file>

<file path=ppt/tags/tag7.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X7j48FsoGZb0D2QliP0F_1636454607&quot;,&quot;DataType&quot;:1,&quot;ImageAutosize&quot;:1,&quot;ZIndexPreserved&quot;:true,&quot;ValueBgColor&quot;:false,&quot;ValueFontColor&quot;:false}]"/>
</p:tagLst>
</file>

<file path=ppt/tags/tag70.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XjBFEXAaiPwoOda5bqka_1636454614&quot;,&quot;DataType&quot;:1,&quot;ImageAutosize&quot;:1,&quot;ZIndexPreserved&quot;:true,&quot;ValueBgColor&quot;:false,&quot;ValueFontColor&quot;:false}]"/>
</p:tagLst>
</file>

<file path=ppt/tags/tag71.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8ztxCH2SKA3yw6PvJPTD_1636454614&quot;,&quot;DataType&quot;:1,&quot;ImageAutosize&quot;:1,&quot;ZIndexPreserved&quot;:true,&quot;ValueBgColor&quot;:false,&quot;ValueFontColor&quot;:false}]"/>
</p:tagLst>
</file>

<file path=ppt/tags/tag72.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S9bh8ogqL72OU0R90xLZ_1636454615&quot;,&quot;DataType&quot;:1,&quot;ImageAutosize&quot;:1,&quot;ZIndexPreserved&quot;:true,&quot;ValueBgColor&quot;:false,&quot;ValueFontColor&quot;:false}]"/>
</p:tagLst>
</file>

<file path=ppt/tags/tag73.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KWMOoPqVDJIEP1WZId0i_1636454615&quot;,&quot;DataType&quot;:1,&quot;ImageAutosize&quot;:1,&quot;ZIndexPreserved&quot;:true,&quot;ValueBgColor&quot;:false,&quot;ValueFontColor&quot;:false}]"/>
</p:tagLst>
</file>

<file path=ppt/tags/tag74.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3CwP2M0RSkl7yEojhPTB_1636454615&quot;,&quot;DataType&quot;:1,&quot;ImageAutosize&quot;:1,&quot;ZIndexPreserved&quot;:true,&quot;ValueBgColor&quot;:false,&quot;ValueFontColor&quot;:false}]"/>
</p:tagLst>
</file>

<file path=ppt/tags/tag75.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q8gxJUjOmQi7j8cByp0r_1636454615&quot;,&quot;DataType&quot;:1,&quot;ImageAutosize&quot;:1,&quot;ZIndexPreserved&quot;:true,&quot;ValueBgColor&quot;:false,&quot;ValueFontColor&quot;:false}]"/>
</p:tagLst>
</file>

<file path=ppt/tags/tag76.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Iye0gDgC22BBciosvLNy_1636454615&quot;,&quot;DataType&quot;:1,&quot;ImageAutosize&quot;:1,&quot;ZIndexPreserved&quot;:true,&quot;ValueBgColor&quot;:false,&quot;ValueFontColor&quot;:false}]"/>
</p:tagLst>
</file>

<file path=ppt/tags/tag77.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Gl2Sbz1V9MuLtMpiD7Ey_1636454615&quot;,&quot;DataType&quot;:1,&quot;ImageAutosize&quot;:1,&quot;ZIndexPreserved&quot;:true,&quot;ValueBgColor&quot;:false,&quot;ValueFontColor&quot;:false}]"/>
</p:tagLst>
</file>

<file path=ppt/tags/tag78.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QKHPjya0ikyMulPwteqY_1636454615&quot;,&quot;DataType&quot;:1,&quot;ImageAutosize&quot;:1,&quot;ZIndexPreserved&quot;:true,&quot;ValueBgColor&quot;:false,&quot;ValueFontColor&quot;:false}]"/>
</p:tagLst>
</file>

<file path=ppt/tags/tag79.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6dVA814OdZTpCT3JBurS_1636454615&quot;,&quot;DataType&quot;:1,&quot;ImageAutosize&quot;:1,&quot;ZIndexPreserved&quot;:true,&quot;ValueBgColor&quot;:false,&quot;ValueFontColor&quot;:false}]"/>
</p:tagLst>
</file>

<file path=ppt/tags/tag8.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B9Yq9wCrrnyQGfRXx5Gz_1636454607&quot;,&quot;DataType&quot;:1,&quot;ImageAutosize&quot;:1,&quot;ZIndexPreserved&quot;:true,&quot;ValueBgColor&quot;:false,&quot;ValueFontColor&quot;:false}]"/>
</p:tagLst>
</file>

<file path=ppt/tags/tag80.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P1WteJV5y8dg2TFRRsNT_1636454615&quot;,&quot;DataType&quot;:1,&quot;ImageAutosize&quot;:1,&quot;ZIndexPreserved&quot;:true,&quot;ValueBgColor&quot;:false,&quot;ValueFontColor&quot;:false}]"/>
</p:tagLst>
</file>

<file path=ppt/tags/tag81.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10gQL4hJ8QAbDy7JtuhF_1636454615&quot;,&quot;DataType&quot;:1,&quot;ImageAutosize&quot;:1,&quot;ZIndexPreserved&quot;:true,&quot;ValueBgColor&quot;:false,&quot;ValueFontColor&quot;:false}]"/>
</p:tagLst>
</file>

<file path=ppt/tags/tag82.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G1gCYEnklR1hq4aznwyR_1636454616&quot;,&quot;DataType&quot;:1,&quot;ImageAutosize&quot;:1,&quot;ZIndexPreserved&quot;:true,&quot;ValueBgColor&quot;:false,&quot;ValueFontColor&quot;:false}]"/>
</p:tagLst>
</file>

<file path=ppt/tags/tag83.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tpuaOFV5ykTdVOkBas4N_1636454616&quot;,&quot;DataType&quot;:1,&quot;ImageAutosize&quot;:1,&quot;ZIndexPreserved&quot;:true,&quot;ValueBgColor&quot;:false,&quot;ValueFontColor&quot;:false}]"/>
</p:tagLst>
</file>

<file path=ppt/tags/tag84.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biIHK0V1zOQnG8rcvnL6_1636454616&quot;,&quot;DataType&quot;:1,&quot;ImageAutosize&quot;:1,&quot;ZIndexPreserved&quot;:true,&quot;ValueBgColor&quot;:false,&quot;ValueFontColor&quot;:false}]"/>
</p:tagLst>
</file>

<file path=ppt/tags/tag85.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QbLKCsT4mqBfvdIBHyeK_1636454616&quot;,&quot;DataType&quot;:1,&quot;ImageAutosize&quot;:1,&quot;ZIndexPreserved&quot;:true,&quot;ValueBgColor&quot;:false,&quot;ValueFontColor&quot;:false}]"/>
</p:tagLst>
</file>

<file path=ppt/tags/tag86.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zU5pkBSNrDX7wGKLjaeA_1636454616&quot;,&quot;DataType&quot;:1,&quot;ImageAutosize&quot;:1,&quot;ZIndexPreserved&quot;:true,&quot;ValueBgColor&quot;:false,&quot;ValueFontColor&quot;:false}]"/>
</p:tagLst>
</file>

<file path=ppt/tags/tag87.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n7RX3zkbl9CUDVPqnYkg_1636454616&quot;,&quot;DataType&quot;:1,&quot;ImageAutosize&quot;:1,&quot;ZIndexPreserved&quot;:true,&quot;ValueBgColor&quot;:false,&quot;ValueFontColor&quot;:false}]"/>
</p:tagLst>
</file>

<file path=ppt/tags/tag88.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8bHFvJQab85kzrNDPMAL_1636454616&quot;,&quot;DataType&quot;:1,&quot;ImageAutosize&quot;:1,&quot;ZIndexPreserved&quot;:true,&quot;ValueBgColor&quot;:false,&quot;ValueFontColor&quot;:false}]"/>
</p:tagLst>
</file>

<file path=ppt/tags/tag89.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01JaTcD3LNifmAUovUrV_1636454617&quot;,&quot;DataType&quot;:1,&quot;ImageAutosize&quot;:1,&quot;ZIndexPreserved&quot;:true,&quot;ValueBgColor&quot;:false,&quot;ValueFontColor&quot;:false}]"/>
</p:tagLst>
</file>

<file path=ppt/tags/tag9.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oXaoUHDoRYS1l8lZfQH1_1636454607&quot;,&quot;DataType&quot;:1,&quot;ImageAutosize&quot;:1,&quot;ZIndexPreserved&quot;:true,&quot;ValueBgColor&quot;:false,&quot;ValueFontColor&quot;:false}]"/>
</p:tagLst>
</file>

<file path=ppt/tags/tag90.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ZllNpfCVZceSbbBex8AJ_1636454617&quot;,&quot;DataType&quot;:1,&quot;ImageAutosize&quot;:1,&quot;ZIndexPreserved&quot;:true,&quot;ValueBgColor&quot;:false,&quot;ValueFontColor&quot;:false}]"/>
</p:tagLst>
</file>

<file path=ppt/tags/tag91.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dd7Cbo9j2tvXQHJ3e3Up_1636454617&quot;,&quot;DataType&quot;:1,&quot;ImageAutosize&quot;:1,&quot;ZIndexPreserved&quot;:true,&quot;ValueBgColor&quot;:false,&quot;ValueFontColor&quot;:false}]"/>
</p:tagLst>
</file>

<file path=ppt/tags/tag92.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WbDnxBYmKHieVwk4EUq6_1636454617&quot;,&quot;DataType&quot;:1,&quot;ImageAutosize&quot;:1,&quot;ZIndexPreserved&quot;:true,&quot;ValueBgColor&quot;:false,&quot;ValueFontColor&quot;:false}]"/>
</p:tagLst>
</file>

<file path=ppt/tags/tag93.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uBui3Sx61V0oyPM4nhF2_1636454617&quot;,&quot;DataType&quot;:1,&quot;ImageAutosize&quot;:1,&quot;ZIndexPreserved&quot;:true,&quot;ValueBgColor&quot;:false,&quot;ValueFontColor&quot;:false}]"/>
</p:tagLst>
</file>

<file path=ppt/tags/tag94.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gpsuQetfPqZIv5P9hVKs_1636454617&quot;,&quot;DataType&quot;:1,&quot;ImageAutosize&quot;:1,&quot;ZIndexPreserved&quot;:true,&quot;ValueBgColor&quot;:false,&quot;ValueFontColor&quot;:false}]"/>
</p:tagLst>
</file>

<file path=ppt/tags/tag95.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QbJtHdMpnD4QqtPJYnlE_1636454617&quot;,&quot;DataType&quot;:1,&quot;ImageAutosize&quot;:1,&quot;ZIndexPreserved&quot;:true,&quot;ValueBgColor&quot;:false,&quot;ValueFontColor&quot;:false}]"/>
</p:tagLst>
</file>

<file path=ppt/tags/tag96.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Kic7QiZSG7qmomwMUVMb_1636454617&quot;,&quot;DataType&quot;:1,&quot;ImageAutosize&quot;:1,&quot;ZIndexPreserved&quot;:true,&quot;ValueBgColor&quot;:false,&quot;ValueFontColor&quot;:false}]"/>
</p:tagLst>
</file>

<file path=ppt/tags/tag97.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9l41FSmIVWh1BlltCCUl_1636454618&quot;,&quot;DataType&quot;:1,&quot;ImageAutosize&quot;:1,&quot;ZIndexPreserved&quot;:true,&quot;ValueBgColor&quot;:false,&quot;ValueFontColor&quot;:false}]"/>
</p:tagLst>
</file>

<file path=ppt/tags/tag98.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nB3WGWYQfj5ZVlSXPIDv_1636454618&quot;,&quot;DataType&quot;:1,&quot;ImageAutosize&quot;:1,&quot;ZIndexPreserved&quot;:true,&quot;ValueBgColor&quot;:false,&quot;ValueFontColor&quot;:false}]"/>
</p:tagLst>
</file>

<file path=ppt/tags/tag99.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e85g0Z6PtqTXxbT64pKg_1636454618&quot;,&quot;DataType&quot;:1,&quot;ImageAutosize&quot;:1,&quot;ZIndexPreserved&quot;:true,&quot;ValueBgColor&quot;:false,&quot;ValueFontColor&quot;:false}]"/>
</p:tagLst>
</file>

<file path=ppt/theme/theme1.xml><?xml version="1.0" encoding="utf-8"?>
<a:theme xmlns:a="http://schemas.openxmlformats.org/drawingml/2006/main" name="Charts">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Charts">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25023</TotalTime>
  <Words>9943</Words>
  <Application>Microsoft Office PowerPoint</Application>
  <PresentationFormat>Widescreen</PresentationFormat>
  <Paragraphs>853</Paragraphs>
  <Slides>90</Slides>
  <Notes>71</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90</vt:i4>
      </vt:variant>
    </vt:vector>
  </HeadingPairs>
  <TitlesOfParts>
    <vt:vector size="99" baseType="lpstr">
      <vt:lpstr>Arial</vt:lpstr>
      <vt:lpstr>Calibri</vt:lpstr>
      <vt:lpstr>Franklin Gothic Book</vt:lpstr>
      <vt:lpstr>Franklin Gothic Demi</vt:lpstr>
      <vt:lpstr>Franklin Gothic Medium</vt:lpstr>
      <vt:lpstr>Franklin Gothic Medium Cond</vt:lpstr>
      <vt:lpstr>Symbol</vt:lpstr>
      <vt:lpstr>Charts</vt:lpstr>
      <vt:lpstr>1_Charts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Kate Golden</dc:creator>
  <cp:lastModifiedBy>Ilona Arnold-Berkovits</cp:lastModifiedBy>
  <cp:revision>1669</cp:revision>
  <dcterms:created xsi:type="dcterms:W3CDTF">2006-08-16T00:00:00Z</dcterms:created>
  <dcterms:modified xsi:type="dcterms:W3CDTF">2021-12-01T04:44:55Z</dcterms:modified>
</cp:coreProperties>
</file>