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467" r:id="rId3"/>
    <p:sldId id="468"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72256" autoAdjust="0"/>
  </p:normalViewPr>
  <p:slideViewPr>
    <p:cSldViewPr>
      <p:cViewPr varScale="1">
        <p:scale>
          <a:sx n="87" d="100"/>
          <a:sy n="87" d="100"/>
        </p:scale>
        <p:origin x="1536" y="60"/>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Sussex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0.94399999999999995</c:v>
                </c:pt>
                <c:pt idx="1">
                  <c:v>2.5999999999999999E-2</c:v>
                </c:pt>
                <c:pt idx="2">
                  <c:v>5.0000000000000001E-3</c:v>
                </c:pt>
                <c:pt idx="3">
                  <c:v>2.5999999999999999E-2</c:v>
                </c:pt>
                <c:pt idx="4">
                  <c:v>1E-3</c:v>
                </c:pt>
                <c:pt idx="5">
                  <c:v>1.4999999999999999E-2</c:v>
                </c:pt>
                <c:pt idx="6">
                  <c:v>7.4999999999999997E-2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640471048"/>
        <c:axId val="640470656"/>
      </c:barChart>
      <c:catAx>
        <c:axId val="6404710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40470656"/>
        <c:crosses val="autoZero"/>
        <c:auto val="1"/>
        <c:lblAlgn val="ctr"/>
        <c:lblOffset val="100"/>
        <c:noMultiLvlLbl val="0"/>
      </c:catAx>
      <c:valAx>
        <c:axId val="640470656"/>
        <c:scaling>
          <c:orientation val="minMax"/>
          <c:max val="1"/>
        </c:scaling>
        <c:delete val="1"/>
        <c:axPos val="l"/>
        <c:numFmt formatCode="0%" sourceLinked="1"/>
        <c:majorTickMark val="none"/>
        <c:minorTickMark val="none"/>
        <c:tickLblPos val="nextTo"/>
        <c:crossAx val="64047104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5">
                  <c:v>35909</c:v>
                </c:pt>
                <c:pt idx="6">
                  <c:v>58004</c:v>
                </c:pt>
                <c:pt idx="7">
                  <c:v>64660</c:v>
                </c:pt>
                <c:pt idx="8">
                  <c:v>74088</c:v>
                </c:pt>
                <c:pt idx="9">
                  <c:v>79885</c:v>
                </c:pt>
                <c:pt idx="10">
                  <c:v>93897</c:v>
                </c:pt>
                <c:pt idx="11">
                  <c:v>107093</c:v>
                </c:pt>
                <c:pt idx="12">
                  <c:v>116574</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4">
                  <c:v>27726</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713993928"/>
        <c:axId val="509626112"/>
      </c:barChart>
      <c:catAx>
        <c:axId val="713993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626112"/>
        <c:crosses val="autoZero"/>
        <c:auto val="1"/>
        <c:lblAlgn val="ctr"/>
        <c:lblOffset val="100"/>
        <c:noMultiLvlLbl val="0"/>
      </c:catAx>
      <c:valAx>
        <c:axId val="50962611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139939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629948088"/>
        <c:axId val="62994769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8">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8">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94067184"/>
        <c:axId val="394066792"/>
      </c:barChart>
      <c:valAx>
        <c:axId val="62994769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29948088"/>
        <c:crosses val="max"/>
        <c:crossBetween val="between"/>
      </c:valAx>
      <c:catAx>
        <c:axId val="62994808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29947696"/>
        <c:crosses val="autoZero"/>
        <c:auto val="1"/>
        <c:lblAlgn val="ctr"/>
        <c:lblOffset val="100"/>
        <c:noMultiLvlLbl val="0"/>
      </c:catAx>
      <c:valAx>
        <c:axId val="394066792"/>
        <c:scaling>
          <c:orientation val="minMax"/>
          <c:max val="1"/>
        </c:scaling>
        <c:delete val="1"/>
        <c:axPos val="b"/>
        <c:numFmt formatCode="General" sourceLinked="1"/>
        <c:majorTickMark val="out"/>
        <c:minorTickMark val="none"/>
        <c:tickLblPos val="nextTo"/>
        <c:crossAx val="394067184"/>
        <c:crosses val="autoZero"/>
        <c:crossBetween val="between"/>
      </c:valAx>
      <c:catAx>
        <c:axId val="394067184"/>
        <c:scaling>
          <c:orientation val="minMax"/>
        </c:scaling>
        <c:delete val="1"/>
        <c:axPos val="r"/>
        <c:numFmt formatCode="General" sourceLinked="1"/>
        <c:majorTickMark val="out"/>
        <c:minorTickMark val="none"/>
        <c:tickLblPos val="nextTo"/>
        <c:crossAx val="394066792"/>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Sheet1!$B$2</c:f>
              <c:numCache>
                <c:formatCode>0%</c:formatCode>
                <c:ptCount val="1"/>
                <c:pt idx="0">
                  <c:v>0.318</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Sheet1!$C$2</c:f>
              <c:numCache>
                <c:formatCode>0%</c:formatCode>
                <c:ptCount val="1"/>
                <c:pt idx="0">
                  <c:v>0.33400000000000002</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Sheet1!$D$2</c:f>
              <c:numCache>
                <c:formatCode>0%</c:formatCode>
                <c:ptCount val="1"/>
                <c:pt idx="0">
                  <c:v>0.34799999999999998</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361210752"/>
        <c:axId val="517092480"/>
      </c:barChart>
      <c:catAx>
        <c:axId val="361210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092480"/>
        <c:crosses val="autoZero"/>
        <c:auto val="1"/>
        <c:lblAlgn val="ctr"/>
        <c:lblOffset val="100"/>
        <c:noMultiLvlLbl val="0"/>
      </c:catAx>
      <c:valAx>
        <c:axId val="517092480"/>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121075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75753968"/>
        <c:axId val="75754360"/>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1">
                  <c:v>505</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1">
                  <c:v>505</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719797480"/>
        <c:axId val="719797088"/>
      </c:barChart>
      <c:catAx>
        <c:axId val="75753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5754360"/>
        <c:crosses val="autoZero"/>
        <c:auto val="1"/>
        <c:lblAlgn val="ctr"/>
        <c:lblOffset val="100"/>
        <c:noMultiLvlLbl val="0"/>
      </c:catAx>
      <c:valAx>
        <c:axId val="75754360"/>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5753968"/>
        <c:crosses val="autoZero"/>
        <c:crossBetween val="between"/>
      </c:valAx>
      <c:valAx>
        <c:axId val="719797088"/>
        <c:scaling>
          <c:orientation val="minMax"/>
          <c:max val="7000"/>
        </c:scaling>
        <c:delete val="1"/>
        <c:axPos val="t"/>
        <c:numFmt formatCode="General" sourceLinked="1"/>
        <c:majorTickMark val="out"/>
        <c:minorTickMark val="none"/>
        <c:tickLblPos val="nextTo"/>
        <c:crossAx val="719797480"/>
        <c:crosses val="max"/>
        <c:crossBetween val="between"/>
      </c:valAx>
      <c:catAx>
        <c:axId val="719797480"/>
        <c:scaling>
          <c:orientation val="minMax"/>
        </c:scaling>
        <c:delete val="1"/>
        <c:axPos val="l"/>
        <c:numFmt formatCode="General" sourceLinked="1"/>
        <c:majorTickMark val="out"/>
        <c:minorTickMark val="none"/>
        <c:tickLblPos val="nextTo"/>
        <c:crossAx val="719797088"/>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13</c:v>
                </c:pt>
                <c:pt idx="1">
                  <c:v>26</c:v>
                </c:pt>
                <c:pt idx="2">
                  <c:v>35</c:v>
                </c:pt>
                <c:pt idx="3">
                  <c:v>21</c:v>
                </c:pt>
                <c:pt idx="4">
                  <c:v>18</c:v>
                </c:pt>
                <c:pt idx="5">
                  <c:v>25</c:v>
                </c:pt>
                <c:pt idx="6">
                  <c:v>10</c:v>
                </c:pt>
                <c:pt idx="7">
                  <c:v>16</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55</c:v>
                </c:pt>
                <c:pt idx="1">
                  <c:v>48</c:v>
                </c:pt>
                <c:pt idx="2">
                  <c:v>56</c:v>
                </c:pt>
                <c:pt idx="3">
                  <c:v>50</c:v>
                </c:pt>
                <c:pt idx="4">
                  <c:v>34</c:v>
                </c:pt>
                <c:pt idx="5">
                  <c:v>35</c:v>
                </c:pt>
                <c:pt idx="6">
                  <c:v>38</c:v>
                </c:pt>
                <c:pt idx="7">
                  <c:v>29</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507847176"/>
        <c:axId val="506634112"/>
      </c:barChart>
      <c:catAx>
        <c:axId val="507847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634112"/>
        <c:crosses val="autoZero"/>
        <c:auto val="1"/>
        <c:lblAlgn val="ctr"/>
        <c:lblOffset val="100"/>
        <c:noMultiLvlLbl val="0"/>
      </c:catAx>
      <c:valAx>
        <c:axId val="506634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847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3">
                  <c:v>0.13600000000000001</c:v>
                </c:pt>
                <c:pt idx="14">
                  <c:v>0.155</c:v>
                </c:pt>
                <c:pt idx="15">
                  <c:v>0.19600000000000001</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3" formatCode="0%">
                  <c:v>5.7000000000000002E-2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517030016"/>
        <c:axId val="517030408"/>
      </c:barChart>
      <c:catAx>
        <c:axId val="517030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030408"/>
        <c:crosses val="autoZero"/>
        <c:auto val="1"/>
        <c:lblAlgn val="ctr"/>
        <c:lblOffset val="100"/>
        <c:noMultiLvlLbl val="0"/>
      </c:catAx>
      <c:valAx>
        <c:axId val="517030408"/>
        <c:scaling>
          <c:orientation val="minMax"/>
          <c:max val="0.25"/>
          <c:min val="0"/>
        </c:scaling>
        <c:delete val="1"/>
        <c:axPos val="b"/>
        <c:numFmt formatCode="0%" sourceLinked="1"/>
        <c:majorTickMark val="out"/>
        <c:minorTickMark val="none"/>
        <c:tickLblPos val="nextTo"/>
        <c:crossAx val="51703001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7.0000000000000007E-2</c:v>
                </c:pt>
                <c:pt idx="1">
                  <c:v>6.8000000000000005E-2</c:v>
                </c:pt>
                <c:pt idx="2">
                  <c:v>6.5000000000000002E-2</c:v>
                </c:pt>
                <c:pt idx="3">
                  <c:v>6.5000000000000002E-2</c:v>
                </c:pt>
                <c:pt idx="4">
                  <c:v>5.7000000000000002E-2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86292592"/>
        <c:axId val="160158960"/>
      </c:lineChart>
      <c:catAx>
        <c:axId val="38629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0158960"/>
        <c:crosses val="autoZero"/>
        <c:auto val="1"/>
        <c:lblAlgn val="ctr"/>
        <c:lblOffset val="100"/>
        <c:noMultiLvlLbl val="0"/>
      </c:catAx>
      <c:valAx>
        <c:axId val="160158960"/>
        <c:scaling>
          <c:orientation val="minMax"/>
          <c:max val="1"/>
          <c:min val="0"/>
        </c:scaling>
        <c:delete val="1"/>
        <c:axPos val="l"/>
        <c:numFmt formatCode="0%" sourceLinked="1"/>
        <c:majorTickMark val="out"/>
        <c:minorTickMark val="none"/>
        <c:tickLblPos val="nextTo"/>
        <c:crossAx val="386292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Newton</c:v>
                </c:pt>
                <c:pt idx="1">
                  <c:v>Sussex Borough</c:v>
                </c:pt>
                <c:pt idx="2">
                  <c:v>Stillwater Township</c:v>
                </c:pt>
                <c:pt idx="3">
                  <c:v>Franklin Borough</c:v>
                </c:pt>
                <c:pt idx="4">
                  <c:v>Hamburg Borough</c:v>
                </c:pt>
                <c:pt idx="5">
                  <c:v>Fredon Township</c:v>
                </c:pt>
                <c:pt idx="6">
                  <c:v>Frankford Township</c:v>
                </c:pt>
                <c:pt idx="7">
                  <c:v>Sandyston Township</c:v>
                </c:pt>
                <c:pt idx="8">
                  <c:v>Lafayette Township</c:v>
                </c:pt>
                <c:pt idx="9">
                  <c:v>Wantage Township</c:v>
                </c:pt>
              </c:strCache>
            </c:strRef>
          </c:cat>
          <c:val>
            <c:numRef>
              <c:f>Sheet1!$B$2:$B$11</c:f>
              <c:numCache>
                <c:formatCode>0%</c:formatCode>
                <c:ptCount val="10"/>
                <c:pt idx="0">
                  <c:v>0.23599999999999999</c:v>
                </c:pt>
                <c:pt idx="1">
                  <c:v>0.184</c:v>
                </c:pt>
                <c:pt idx="2">
                  <c:v>0.11899999999999999</c:v>
                </c:pt>
                <c:pt idx="3">
                  <c:v>0.114</c:v>
                </c:pt>
                <c:pt idx="4">
                  <c:v>0.105</c:v>
                </c:pt>
                <c:pt idx="5">
                  <c:v>0.10199999999999999</c:v>
                </c:pt>
                <c:pt idx="6">
                  <c:v>9.9000000000000005E-2</c:v>
                </c:pt>
                <c:pt idx="7">
                  <c:v>8.1000000000000003E-2</c:v>
                </c:pt>
                <c:pt idx="8">
                  <c:v>7.6999999999999999E-2</c:v>
                </c:pt>
                <c:pt idx="9">
                  <c:v>7.6999999999999999E-2</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Newton</c:v>
                </c:pt>
                <c:pt idx="1">
                  <c:v>Sussex Borough</c:v>
                </c:pt>
                <c:pt idx="2">
                  <c:v>Stillwater Township</c:v>
                </c:pt>
                <c:pt idx="3">
                  <c:v>Franklin Borough</c:v>
                </c:pt>
                <c:pt idx="4">
                  <c:v>Hamburg Borough</c:v>
                </c:pt>
                <c:pt idx="5">
                  <c:v>Fredon Township</c:v>
                </c:pt>
                <c:pt idx="6">
                  <c:v>Frankford Township</c:v>
                </c:pt>
                <c:pt idx="7">
                  <c:v>Sandyston Township</c:v>
                </c:pt>
                <c:pt idx="8">
                  <c:v>Lafayette Township</c:v>
                </c:pt>
                <c:pt idx="9">
                  <c:v>Wantage Township</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Newton</c:v>
                </c:pt>
                <c:pt idx="1">
                  <c:v>Sussex Borough</c:v>
                </c:pt>
                <c:pt idx="2">
                  <c:v>Stillwater Township</c:v>
                </c:pt>
                <c:pt idx="3">
                  <c:v>Franklin Borough</c:v>
                </c:pt>
                <c:pt idx="4">
                  <c:v>Hamburg Borough</c:v>
                </c:pt>
                <c:pt idx="5">
                  <c:v>Fredon Township</c:v>
                </c:pt>
                <c:pt idx="6">
                  <c:v>Frankford Township</c:v>
                </c:pt>
                <c:pt idx="7">
                  <c:v>Sandyston Township</c:v>
                </c:pt>
                <c:pt idx="8">
                  <c:v>Lafayette Township</c:v>
                </c:pt>
                <c:pt idx="9">
                  <c:v>Wantage Township</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Sussex avg. 5.70%</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Newton</c:v>
                </c:pt>
                <c:pt idx="1">
                  <c:v>Sussex Borough</c:v>
                </c:pt>
                <c:pt idx="2">
                  <c:v>Stillwater Township</c:v>
                </c:pt>
                <c:pt idx="3">
                  <c:v>Franklin Borough</c:v>
                </c:pt>
                <c:pt idx="4">
                  <c:v>Hamburg Borough</c:v>
                </c:pt>
                <c:pt idx="5">
                  <c:v>Fredon Township</c:v>
                </c:pt>
                <c:pt idx="6">
                  <c:v>Frankford Township</c:v>
                </c:pt>
                <c:pt idx="7">
                  <c:v>Sandyston Township</c:v>
                </c:pt>
                <c:pt idx="8">
                  <c:v>Lafayette Township</c:v>
                </c:pt>
                <c:pt idx="9">
                  <c:v>Wantage Township</c:v>
                </c:pt>
              </c:strCache>
            </c:strRef>
          </c:cat>
          <c:val>
            <c:numRef>
              <c:f>Sheet1!$E$2:$E$11</c:f>
              <c:numCache>
                <c:formatCode>0%</c:formatCode>
                <c:ptCount val="10"/>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788788776"/>
        <c:axId val="788789168"/>
      </c:barChart>
      <c:catAx>
        <c:axId val="78878877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88789168"/>
        <c:crosses val="autoZero"/>
        <c:auto val="1"/>
        <c:lblAlgn val="ctr"/>
        <c:lblOffset val="100"/>
        <c:noMultiLvlLbl val="0"/>
      </c:catAx>
      <c:valAx>
        <c:axId val="788789168"/>
        <c:scaling>
          <c:orientation val="minMax"/>
          <c:max val="0.8"/>
        </c:scaling>
        <c:delete val="1"/>
        <c:axPos val="b"/>
        <c:numFmt formatCode="0%" sourceLinked="1"/>
        <c:majorTickMark val="out"/>
        <c:minorTickMark val="none"/>
        <c:tickLblPos val="nextTo"/>
        <c:crossAx val="788788776"/>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4.2606881008818438E-2"/>
          <c:y val="0.89723256183886102"/>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Sussex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1.2048192771084338E-2"/>
                  <c:y val="-1.158301246336701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4.0160642570281494E-3"/>
                  <c:y val="2.60617780425758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1385</c:v>
                </c:pt>
                <c:pt idx="1">
                  <c:v>906</c:v>
                </c:pt>
                <c:pt idx="2">
                  <c:v>1539</c:v>
                </c:pt>
                <c:pt idx="3">
                  <c:v>1320</c:v>
                </c:pt>
                <c:pt idx="4">
                  <c:v>1125</c:v>
                </c:pt>
                <c:pt idx="5">
                  <c:v>924</c:v>
                </c:pt>
                <c:pt idx="6">
                  <c:v>1203</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4">
                  <c:v>100814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506620776"/>
        <c:axId val="506621168"/>
      </c:barChart>
      <c:catAx>
        <c:axId val="506620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621168"/>
        <c:crosses val="autoZero"/>
        <c:auto val="1"/>
        <c:lblAlgn val="ctr"/>
        <c:lblOffset val="100"/>
        <c:noMultiLvlLbl val="0"/>
      </c:catAx>
      <c:valAx>
        <c:axId val="506621168"/>
        <c:scaling>
          <c:orientation val="minMax"/>
        </c:scaling>
        <c:delete val="1"/>
        <c:axPos val="b"/>
        <c:numFmt formatCode="&quot;$&quot;#,##0_);[Red]\(&quot;$&quot;#,##0\)" sourceLinked="1"/>
        <c:majorTickMark val="none"/>
        <c:minorTickMark val="none"/>
        <c:tickLblPos val="nextTo"/>
        <c:crossAx val="506620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0.94799999999999995</c:v>
                </c:pt>
                <c:pt idx="1">
                  <c:v>0.94799999999999995</c:v>
                </c:pt>
                <c:pt idx="2">
                  <c:v>0.94699999999999995</c:v>
                </c:pt>
                <c:pt idx="3">
                  <c:v>0.94499999999999995</c:v>
                </c:pt>
                <c:pt idx="4">
                  <c:v>0.94399999999999995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2.4E-2</c:v>
                </c:pt>
                <c:pt idx="1">
                  <c:v>2.5000000000000001E-2</c:v>
                </c:pt>
                <c:pt idx="2">
                  <c:v>2.5999999999999999E-2</c:v>
                </c:pt>
                <c:pt idx="3">
                  <c:v>2.5000000000000001E-2</c:v>
                </c:pt>
                <c:pt idx="4">
                  <c:v>2.5999999999999999E-2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5.0000000000000001E-3</c:v>
                </c:pt>
                <c:pt idx="1">
                  <c:v>5.0000000000000001E-3</c:v>
                </c:pt>
                <c:pt idx="2">
                  <c:v>5.0000000000000001E-3</c:v>
                </c:pt>
                <c:pt idx="3">
                  <c:v>5.0000000000000001E-3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2.4E-2</c:v>
                </c:pt>
                <c:pt idx="1">
                  <c:v>2.5000000000000001E-2</c:v>
                </c:pt>
                <c:pt idx="2">
                  <c:v>2.5000000000000001E-2</c:v>
                </c:pt>
                <c:pt idx="3">
                  <c:v>2.5999999999999999E-2</c:v>
                </c:pt>
                <c:pt idx="4">
                  <c:v>2.5999999999999999E-2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6.7000000000000004E-2</c:v>
                </c:pt>
                <c:pt idx="1">
                  <c:v>6.9000000000000006E-2</c:v>
                </c:pt>
                <c:pt idx="2">
                  <c:v>7.0999999999999994E-2</c:v>
                </c:pt>
                <c:pt idx="3">
                  <c:v>7.1999999999999995E-2</c:v>
                </c:pt>
                <c:pt idx="4">
                  <c:v>7.4999999999999997E-2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640469480"/>
        <c:axId val="640469088"/>
      </c:lineChart>
      <c:catAx>
        <c:axId val="640469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40469088"/>
        <c:crosses val="autoZero"/>
        <c:auto val="1"/>
        <c:lblAlgn val="ctr"/>
        <c:lblOffset val="100"/>
        <c:noMultiLvlLbl val="0"/>
      </c:catAx>
      <c:valAx>
        <c:axId val="640469088"/>
        <c:scaling>
          <c:orientation val="minMax"/>
        </c:scaling>
        <c:delete val="1"/>
        <c:axPos val="l"/>
        <c:numFmt formatCode="0%" sourceLinked="1"/>
        <c:majorTickMark val="none"/>
        <c:minorTickMark val="none"/>
        <c:tickLblPos val="nextTo"/>
        <c:crossAx val="640469480"/>
        <c:crosses val="autoZero"/>
        <c:crossBetween val="between"/>
      </c:valAx>
      <c:spPr>
        <a:noFill/>
        <a:ln w="25400">
          <a:noFill/>
        </a:ln>
        <a:effectLst/>
      </c:spPr>
    </c:plotArea>
    <c:legend>
      <c:legendPos val="b"/>
      <c:layout>
        <c:manualLayout>
          <c:xMode val="edge"/>
          <c:yMode val="edge"/>
          <c:x val="0.10625"/>
          <c:y val="2.8189589801329369E-3"/>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2.115115341447734E-2"/>
                  <c:y val="8.65993946702608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B5-4030-AF58-067BF3BE1E5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87335</c:v>
                </c:pt>
                <c:pt idx="1">
                  <c:v>87397</c:v>
                </c:pt>
                <c:pt idx="2">
                  <c:v>86565</c:v>
                </c:pt>
                <c:pt idx="3">
                  <c:v>87388</c:v>
                </c:pt>
                <c:pt idx="4">
                  <c:v>89238</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82039896"/>
        <c:axId val="382040288"/>
      </c:lineChart>
      <c:catAx>
        <c:axId val="38203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40288"/>
        <c:crosses val="autoZero"/>
        <c:auto val="1"/>
        <c:lblAlgn val="ctr"/>
        <c:lblOffset val="100"/>
        <c:noMultiLvlLbl val="0"/>
      </c:catAx>
      <c:valAx>
        <c:axId val="382040288"/>
        <c:scaling>
          <c:orientation val="minMax"/>
        </c:scaling>
        <c:delete val="1"/>
        <c:axPos val="l"/>
        <c:numFmt formatCode="_(&quot;$&quot;* #,##0_);_(&quot;$&quot;* \(#,##0\);_(&quot;$&quot;* &quot;-&quot;??_);_(@_)" sourceLinked="1"/>
        <c:majorTickMark val="out"/>
        <c:minorTickMark val="none"/>
        <c:tickLblPos val="nextTo"/>
        <c:crossAx val="382039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7">
                  <c:v>65037</c:v>
                </c:pt>
                <c:pt idx="8">
                  <c:v>65771</c:v>
                </c:pt>
                <c:pt idx="9">
                  <c:v>73376</c:v>
                </c:pt>
                <c:pt idx="10">
                  <c:v>75500</c:v>
                </c:pt>
                <c:pt idx="11">
                  <c:v>77027</c:v>
                </c:pt>
                <c:pt idx="12">
                  <c:v>81489</c:v>
                </c:pt>
                <c:pt idx="13">
                  <c:v>82839</c:v>
                </c:pt>
                <c:pt idx="14">
                  <c:v>83133</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15" formatCode="_(&quot;$&quot;* #,##0_);_(&quot;$&quot;* \(#,##0\);_(&quot;$&quot;* &quot;-&quot;??_);_(@_)">
                  <c:v>89238</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82054624"/>
        <c:axId val="517444656"/>
      </c:barChart>
      <c:catAx>
        <c:axId val="382054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444656"/>
        <c:crosses val="autoZero"/>
        <c:auto val="1"/>
        <c:lblAlgn val="ctr"/>
        <c:lblOffset val="100"/>
        <c:noMultiLvlLbl val="0"/>
      </c:catAx>
      <c:valAx>
        <c:axId val="517444656"/>
        <c:scaling>
          <c:orientation val="minMax"/>
        </c:scaling>
        <c:delete val="1"/>
        <c:axPos val="b"/>
        <c:numFmt formatCode="_(&quot;$&quot;* #,##0_);_(&quot;$&quot;* \(#,##0\);_(&quot;$&quot;* &quot;-&quot;??_);_(@_)" sourceLinked="1"/>
        <c:majorTickMark val="none"/>
        <c:minorTickMark val="none"/>
        <c:tickLblPos val="nextTo"/>
        <c:crossAx val="3820546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Sussex</c:v>
                </c:pt>
                <c:pt idx="1">
                  <c:v>Franklin Borough</c:v>
                </c:pt>
                <c:pt idx="2">
                  <c:v>Andover Borough</c:v>
                </c:pt>
                <c:pt idx="3">
                  <c:v>Newton</c:v>
                </c:pt>
                <c:pt idx="4">
                  <c:v>Montague</c:v>
                </c:pt>
                <c:pt idx="5">
                  <c:v>Branchville</c:v>
                </c:pt>
                <c:pt idx="6">
                  <c:v>Hamburg</c:v>
                </c:pt>
                <c:pt idx="7">
                  <c:v>Hampton</c:v>
                </c:pt>
                <c:pt idx="8">
                  <c:v>Hopatcong</c:v>
                </c:pt>
                <c:pt idx="9">
                  <c:v>Sandyston</c:v>
                </c:pt>
              </c:strCache>
            </c:strRef>
          </c:cat>
          <c:val>
            <c:numRef>
              <c:f>Sheet1!$B$2:$B$11</c:f>
              <c:numCache>
                <c:formatCode>_("$"* #,##0_);_("$"* \(#,##0\);_("$"* "-"??_);_(@_)</c:formatCode>
                <c:ptCount val="10"/>
                <c:pt idx="0">
                  <c:v>41667</c:v>
                </c:pt>
                <c:pt idx="1">
                  <c:v>57232</c:v>
                </c:pt>
                <c:pt idx="2">
                  <c:v>61591</c:v>
                </c:pt>
                <c:pt idx="3">
                  <c:v>63661</c:v>
                </c:pt>
                <c:pt idx="4">
                  <c:v>70329</c:v>
                </c:pt>
                <c:pt idx="5">
                  <c:v>70625</c:v>
                </c:pt>
                <c:pt idx="6">
                  <c:v>73735</c:v>
                </c:pt>
                <c:pt idx="7">
                  <c:v>75643</c:v>
                </c:pt>
                <c:pt idx="8">
                  <c:v>79613</c:v>
                </c:pt>
                <c:pt idx="9">
                  <c:v>80190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Sussex County median $89,238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Sussex</c:v>
                </c:pt>
                <c:pt idx="1">
                  <c:v>Franklin Borough</c:v>
                </c:pt>
                <c:pt idx="2">
                  <c:v>Andover Borough</c:v>
                </c:pt>
                <c:pt idx="3">
                  <c:v>Newton</c:v>
                </c:pt>
                <c:pt idx="4">
                  <c:v>Montague</c:v>
                </c:pt>
                <c:pt idx="5">
                  <c:v>Branchville</c:v>
                </c:pt>
                <c:pt idx="6">
                  <c:v>Hamburg</c:v>
                </c:pt>
                <c:pt idx="7">
                  <c:v>Hampton</c:v>
                </c:pt>
                <c:pt idx="8">
                  <c:v>Hopatcong</c:v>
                </c:pt>
                <c:pt idx="9">
                  <c:v>Sandyston</c:v>
                </c:pt>
              </c:strCache>
            </c:strRef>
          </c:cat>
          <c:val>
            <c:numRef>
              <c:f>Sheet1!$C$2:$C$11</c:f>
              <c:numCache>
                <c:formatCode>"$"#,##0</c:formatCode>
                <c:ptCount val="10"/>
                <c:pt idx="0">
                  <c:v>89238</c:v>
                </c:pt>
                <c:pt idx="1">
                  <c:v>89238</c:v>
                </c:pt>
                <c:pt idx="2">
                  <c:v>89238</c:v>
                </c:pt>
                <c:pt idx="3">
                  <c:v>89238</c:v>
                </c:pt>
                <c:pt idx="4">
                  <c:v>89238</c:v>
                </c:pt>
                <c:pt idx="5">
                  <c:v>89238</c:v>
                </c:pt>
                <c:pt idx="6">
                  <c:v>89238</c:v>
                </c:pt>
                <c:pt idx="7">
                  <c:v>89238</c:v>
                </c:pt>
                <c:pt idx="8">
                  <c:v>89238</c:v>
                </c:pt>
                <c:pt idx="9">
                  <c:v>89238</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516490896"/>
        <c:axId val="516491288"/>
      </c:barChart>
      <c:catAx>
        <c:axId val="516490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491288"/>
        <c:crosses val="autoZero"/>
        <c:auto val="1"/>
        <c:lblAlgn val="ctr"/>
        <c:lblOffset val="100"/>
        <c:noMultiLvlLbl val="0"/>
      </c:catAx>
      <c:valAx>
        <c:axId val="516491288"/>
        <c:scaling>
          <c:orientation val="minMax"/>
        </c:scaling>
        <c:delete val="1"/>
        <c:axPos val="b"/>
        <c:numFmt formatCode="_(&quot;$&quot;* #,##0_);_(&quot;$&quot;* \(#,##0\);_(&quot;$&quot;* &quot;-&quot;??_);_(@_)" sourceLinked="1"/>
        <c:majorTickMark val="none"/>
        <c:minorTickMark val="none"/>
        <c:tickLblPos val="nextTo"/>
        <c:crossAx val="516490896"/>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853628082594583"/>
          <c:y val="0.9608046931091585"/>
          <c:w val="0.19512917589393874"/>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4">
                  <c:v>0.15</c:v>
                </c:pt>
                <c:pt idx="5">
                  <c:v>0.15</c:v>
                </c:pt>
                <c:pt idx="6">
                  <c:v>0.15</c:v>
                </c:pt>
                <c:pt idx="7">
                  <c:v>0.16</c:v>
                </c:pt>
                <c:pt idx="8">
                  <c:v>0.17</c:v>
                </c:pt>
                <c:pt idx="9">
                  <c:v>0.17</c:v>
                </c:pt>
                <c:pt idx="10">
                  <c:v>0.18</c:v>
                </c:pt>
                <c:pt idx="11">
                  <c:v>0.19</c:v>
                </c:pt>
                <c:pt idx="12">
                  <c:v>0.19</c:v>
                </c:pt>
                <c:pt idx="13">
                  <c:v>0.2</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3">
                  <c:v>0.14000000000000001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516492072"/>
        <c:axId val="516492464"/>
      </c:barChart>
      <c:catAx>
        <c:axId val="516492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492464"/>
        <c:crosses val="autoZero"/>
        <c:auto val="1"/>
        <c:lblAlgn val="ctr"/>
        <c:lblOffset val="100"/>
        <c:noMultiLvlLbl val="0"/>
      </c:catAx>
      <c:valAx>
        <c:axId val="516492464"/>
        <c:scaling>
          <c:orientation val="minMax"/>
        </c:scaling>
        <c:delete val="1"/>
        <c:axPos val="b"/>
        <c:numFmt formatCode="0%" sourceLinked="1"/>
        <c:majorTickMark val="none"/>
        <c:minorTickMark val="none"/>
        <c:tickLblPos val="nextTo"/>
        <c:crossAx val="51649207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0.18</c:v>
                </c:pt>
                <c:pt idx="1">
                  <c:v>0.19</c:v>
                </c:pt>
                <c:pt idx="2">
                  <c:v>0.19</c:v>
                </c:pt>
                <c:pt idx="3">
                  <c:v>0.18</c:v>
                </c:pt>
                <c:pt idx="4">
                  <c:v>0.18</c:v>
                </c:pt>
                <c:pt idx="5">
                  <c:v>0.17</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81445656"/>
        <c:axId val="381446048"/>
      </c:lineChart>
      <c:catAx>
        <c:axId val="381445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446048"/>
        <c:crosses val="autoZero"/>
        <c:auto val="1"/>
        <c:lblAlgn val="ctr"/>
        <c:lblOffset val="100"/>
        <c:noMultiLvlLbl val="0"/>
      </c:catAx>
      <c:valAx>
        <c:axId val="381446048"/>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1445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Sussex</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7.5999999999999998E-2</c:v>
                </c:pt>
                <c:pt idx="1">
                  <c:v>7.1999999999999995E-2</c:v>
                </c:pt>
                <c:pt idx="2">
                  <c:v>6.7000000000000004E-2</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381446832"/>
        <c:axId val="506407464"/>
      </c:lineChart>
      <c:catAx>
        <c:axId val="38144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6407464"/>
        <c:crosses val="autoZero"/>
        <c:auto val="1"/>
        <c:lblAlgn val="ctr"/>
        <c:lblOffset val="100"/>
        <c:noMultiLvlLbl val="0"/>
      </c:catAx>
      <c:valAx>
        <c:axId val="50640746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1446832"/>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3" formatCode="0.0%">
                  <c:v>6.7000000000000004E-2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506408248"/>
        <c:axId val="506408640"/>
      </c:barChart>
      <c:catAx>
        <c:axId val="506408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408640"/>
        <c:crosses val="autoZero"/>
        <c:auto val="1"/>
        <c:lblAlgn val="ctr"/>
        <c:lblOffset val="100"/>
        <c:noMultiLvlLbl val="0"/>
      </c:catAx>
      <c:valAx>
        <c:axId val="506408640"/>
        <c:scaling>
          <c:orientation val="minMax"/>
        </c:scaling>
        <c:delete val="1"/>
        <c:axPos val="b"/>
        <c:numFmt formatCode="0.0%" sourceLinked="1"/>
        <c:majorTickMark val="none"/>
        <c:minorTickMark val="none"/>
        <c:tickLblPos val="nextTo"/>
        <c:crossAx val="506408248"/>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1004</c:v>
                </c:pt>
                <c:pt idx="1">
                  <c:v>930</c:v>
                </c:pt>
                <c:pt idx="2">
                  <c:v>864</c:v>
                </c:pt>
                <c:pt idx="3">
                  <c:v>866</c:v>
                </c:pt>
                <c:pt idx="4" formatCode="General">
                  <c:v>789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81230360"/>
        <c:axId val="381230752"/>
      </c:lineChart>
      <c:catAx>
        <c:axId val="381230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230752"/>
        <c:crosses val="autoZero"/>
        <c:auto val="1"/>
        <c:lblAlgn val="ctr"/>
        <c:lblOffset val="100"/>
        <c:noMultiLvlLbl val="0"/>
      </c:catAx>
      <c:valAx>
        <c:axId val="3812307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230360"/>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2592</c:v>
                </c:pt>
                <c:pt idx="1">
                  <c:v>2647</c:v>
                </c:pt>
                <c:pt idx="2">
                  <c:v>2350</c:v>
                </c:pt>
                <c:pt idx="3">
                  <c:v>2239</c:v>
                </c:pt>
                <c:pt idx="4">
                  <c:v>2126</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81231536"/>
        <c:axId val="381231928"/>
      </c:lineChart>
      <c:catAx>
        <c:axId val="38123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231928"/>
        <c:crosses val="autoZero"/>
        <c:auto val="1"/>
        <c:lblAlgn val="ctr"/>
        <c:lblOffset val="100"/>
        <c:noMultiLvlLbl val="0"/>
      </c:catAx>
      <c:valAx>
        <c:axId val="3812319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231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2167</c:v>
                </c:pt>
                <c:pt idx="1">
                  <c:v>2004</c:v>
                </c:pt>
                <c:pt idx="2">
                  <c:v>1778</c:v>
                </c:pt>
                <c:pt idx="3">
                  <c:v>1585</c:v>
                </c:pt>
                <c:pt idx="4">
                  <c:v>1521</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81232712"/>
        <c:axId val="381233104"/>
      </c:lineChart>
      <c:catAx>
        <c:axId val="381232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233104"/>
        <c:crosses val="autoZero"/>
        <c:auto val="1"/>
        <c:lblAlgn val="ctr"/>
        <c:lblOffset val="100"/>
        <c:noMultiLvlLbl val="0"/>
      </c:catAx>
      <c:valAx>
        <c:axId val="3812331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232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Stillwater Township</c:v>
                </c:pt>
                <c:pt idx="1">
                  <c:v>Vernon Township</c:v>
                </c:pt>
                <c:pt idx="2">
                  <c:v>Newton</c:v>
                </c:pt>
              </c:strCache>
            </c:strRef>
          </c:cat>
          <c:val>
            <c:numRef>
              <c:f>Sheet1!$B$2:$B$4</c:f>
              <c:numCache>
                <c:formatCode>0%</c:formatCode>
                <c:ptCount val="3"/>
                <c:pt idx="0">
                  <c:v>1</c:v>
                </c:pt>
                <c:pt idx="1">
                  <c:v>0.95499999999999996</c:v>
                </c:pt>
                <c:pt idx="2">
                  <c:v>0.85499999999999998</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Stillwater Township</c:v>
                </c:pt>
                <c:pt idx="1">
                  <c:v>Vernon Township</c:v>
                </c:pt>
                <c:pt idx="2">
                  <c:v>Newton</c:v>
                </c:pt>
              </c:strCache>
            </c:strRef>
          </c:cat>
          <c:val>
            <c:numRef>
              <c:f>Sheet1!$C$2:$C$4</c:f>
              <c:numCache>
                <c:formatCode>0%</c:formatCode>
                <c:ptCount val="3"/>
                <c:pt idx="0">
                  <c:v>0</c:v>
                </c:pt>
                <c:pt idx="1">
                  <c:v>0.03</c:v>
                </c:pt>
                <c:pt idx="2">
                  <c:v>6.7000000000000004E-2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Stillwater Township</c:v>
                </c:pt>
                <c:pt idx="1">
                  <c:v>Vernon Township</c:v>
                </c:pt>
                <c:pt idx="2">
                  <c:v>Newton</c:v>
                </c:pt>
              </c:strCache>
            </c:strRef>
          </c:cat>
          <c:val>
            <c:numRef>
              <c:f>Sheet1!$D$2:$D$4</c:f>
              <c:numCache>
                <c:formatCode>0%</c:formatCode>
                <c:ptCount val="3"/>
                <c:pt idx="0">
                  <c:v>2E-3</c:v>
                </c:pt>
                <c:pt idx="1">
                  <c:v>1.7000000000000001E-2</c:v>
                </c:pt>
                <c:pt idx="2">
                  <c:v>2.3E-2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Stillwater Township</c:v>
                </c:pt>
                <c:pt idx="1">
                  <c:v>Vernon Township</c:v>
                </c:pt>
                <c:pt idx="2">
                  <c:v>Newton</c:v>
                </c:pt>
              </c:strCache>
            </c:strRef>
          </c:cat>
          <c:val>
            <c:numRef>
              <c:f>Sheet1!$E$2:$E$4</c:f>
              <c:numCache>
                <c:formatCode>0%</c:formatCode>
                <c:ptCount val="3"/>
                <c:pt idx="0">
                  <c:v>4.2000000000000003E-2</c:v>
                </c:pt>
                <c:pt idx="1">
                  <c:v>9.7000000000000003E-2</c:v>
                </c:pt>
                <c:pt idx="2">
                  <c:v>0.17</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640468304"/>
        <c:axId val="640467520"/>
      </c:barChart>
      <c:catAx>
        <c:axId val="64046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40467520"/>
        <c:crosses val="autoZero"/>
        <c:auto val="1"/>
        <c:lblAlgn val="ctr"/>
        <c:lblOffset val="100"/>
        <c:noMultiLvlLbl val="0"/>
      </c:catAx>
      <c:valAx>
        <c:axId val="640467520"/>
        <c:scaling>
          <c:orientation val="minMax"/>
        </c:scaling>
        <c:delete val="1"/>
        <c:axPos val="l"/>
        <c:numFmt formatCode="0%" sourceLinked="1"/>
        <c:majorTickMark val="none"/>
        <c:minorTickMark val="none"/>
        <c:tickLblPos val="nextTo"/>
        <c:crossAx val="640468304"/>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Sussex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956.25</c:v>
                </c:pt>
                <c:pt idx="1">
                  <c:v>910</c:v>
                </c:pt>
                <c:pt idx="2">
                  <c:v>800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81233888"/>
        <c:axId val="506580024"/>
      </c:barChart>
      <c:catAx>
        <c:axId val="38123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6580024"/>
        <c:crosses val="autoZero"/>
        <c:auto val="1"/>
        <c:lblAlgn val="ctr"/>
        <c:lblOffset val="100"/>
        <c:noMultiLvlLbl val="0"/>
      </c:catAx>
      <c:valAx>
        <c:axId val="50658002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1233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16" formatCode="&quot;$&quot;#,##0_);[Red]\(&quot;$&quot;#,##0\)">
                  <c:v>956.25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16" formatCode="&quot;$&quot;#,##0_);[Red]\(&quot;$&quot;#,##0\)">
                  <c:v>800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506580808"/>
        <c:axId val="506581200"/>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506581984"/>
        <c:axId val="506581592"/>
      </c:lineChart>
      <c:catAx>
        <c:axId val="506580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581200"/>
        <c:crosses val="autoZero"/>
        <c:auto val="1"/>
        <c:lblAlgn val="ctr"/>
        <c:lblOffset val="100"/>
        <c:noMultiLvlLbl val="0"/>
      </c:catAx>
      <c:valAx>
        <c:axId val="5065812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580808"/>
        <c:crosses val="autoZero"/>
        <c:crossBetween val="between"/>
      </c:valAx>
      <c:valAx>
        <c:axId val="506581592"/>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506581984"/>
        <c:crosses val="max"/>
        <c:crossBetween val="between"/>
      </c:valAx>
      <c:catAx>
        <c:axId val="506581984"/>
        <c:scaling>
          <c:orientation val="minMax"/>
        </c:scaling>
        <c:delete val="1"/>
        <c:axPos val="b"/>
        <c:numFmt formatCode="General" sourceLinked="1"/>
        <c:majorTickMark val="out"/>
        <c:minorTickMark val="none"/>
        <c:tickLblPos val="nextTo"/>
        <c:crossAx val="506581592"/>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1">
                  <c:v>35.700000000000003</c:v>
                </c:pt>
                <c:pt idx="2">
                  <c:v>35.4</c:v>
                </c:pt>
                <c:pt idx="3">
                  <c:v>34.4</c:v>
                </c:pt>
                <c:pt idx="4">
                  <c:v>33.9</c:v>
                </c:pt>
                <c:pt idx="5">
                  <c:v>33.6</c:v>
                </c:pt>
                <c:pt idx="6">
                  <c:v>33.299999999999997</c:v>
                </c:pt>
                <c:pt idx="7">
                  <c:v>32.299999999999997</c:v>
                </c:pt>
                <c:pt idx="8">
                  <c:v>32</c:v>
                </c:pt>
                <c:pt idx="9">
                  <c:v>31.1</c:v>
                </c:pt>
                <c:pt idx="10">
                  <c:v>30.9</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0">
                  <c:v>38.200000000000003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506582768"/>
        <c:axId val="506583160"/>
      </c:barChart>
      <c:catAx>
        <c:axId val="5065827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583160"/>
        <c:crosses val="autoZero"/>
        <c:auto val="1"/>
        <c:lblAlgn val="ctr"/>
        <c:lblOffset val="100"/>
        <c:noMultiLvlLbl val="0"/>
      </c:catAx>
      <c:valAx>
        <c:axId val="506583160"/>
        <c:scaling>
          <c:orientation val="minMax"/>
        </c:scaling>
        <c:delete val="1"/>
        <c:axPos val="t"/>
        <c:numFmt formatCode="General" sourceLinked="1"/>
        <c:majorTickMark val="none"/>
        <c:minorTickMark val="none"/>
        <c:tickLblPos val="nextTo"/>
        <c:crossAx val="5065827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37.700000000000003</c:v>
                </c:pt>
                <c:pt idx="1">
                  <c:v>38.299999999999997</c:v>
                </c:pt>
                <c:pt idx="2">
                  <c:v>38.1</c:v>
                </c:pt>
                <c:pt idx="3" formatCode="0.0">
                  <c:v>38</c:v>
                </c:pt>
                <c:pt idx="4" formatCode="0.0">
                  <c:v>38.200000000000003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624786576"/>
        <c:axId val="624786968"/>
      </c:lineChart>
      <c:catAx>
        <c:axId val="624786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786968"/>
        <c:crosses val="autoZero"/>
        <c:auto val="1"/>
        <c:lblAlgn val="ctr"/>
        <c:lblOffset val="100"/>
        <c:noMultiLvlLbl val="0"/>
      </c:catAx>
      <c:valAx>
        <c:axId val="624786968"/>
        <c:scaling>
          <c:orientation val="minMax"/>
          <c:max val="40"/>
          <c:min val="0"/>
        </c:scaling>
        <c:delete val="1"/>
        <c:axPos val="l"/>
        <c:numFmt formatCode="General" sourceLinked="1"/>
        <c:majorTickMark val="none"/>
        <c:minorTickMark val="none"/>
        <c:tickLblPos val="nextTo"/>
        <c:crossAx val="624786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Vernon Township</c:v>
                </c:pt>
                <c:pt idx="1">
                  <c:v>Sandyston Township</c:v>
                </c:pt>
                <c:pt idx="2">
                  <c:v>Montague Township</c:v>
                </c:pt>
                <c:pt idx="3">
                  <c:v>Hamburg Borough</c:v>
                </c:pt>
                <c:pt idx="4">
                  <c:v>Hardyston Township</c:v>
                </c:pt>
                <c:pt idx="5">
                  <c:v>Byram Township</c:v>
                </c:pt>
                <c:pt idx="6">
                  <c:v>Wantage Township</c:v>
                </c:pt>
                <c:pt idx="7">
                  <c:v>Sparta Township</c:v>
                </c:pt>
                <c:pt idx="8">
                  <c:v>Hopatcong Borough</c:v>
                </c:pt>
                <c:pt idx="9">
                  <c:v>Lafayette Township</c:v>
                </c:pt>
              </c:strCache>
            </c:strRef>
          </c:cat>
          <c:val>
            <c:numRef>
              <c:f>Sheet1!$B$2:$B$11</c:f>
              <c:numCache>
                <c:formatCode>General</c:formatCode>
                <c:ptCount val="10"/>
                <c:pt idx="0">
                  <c:v>42.7</c:v>
                </c:pt>
                <c:pt idx="1">
                  <c:v>41.9</c:v>
                </c:pt>
                <c:pt idx="2">
                  <c:v>41.3</c:v>
                </c:pt>
                <c:pt idx="3" formatCode="0.0">
                  <c:v>40.9</c:v>
                </c:pt>
                <c:pt idx="4">
                  <c:v>40.9</c:v>
                </c:pt>
                <c:pt idx="5">
                  <c:v>40.299999999999997</c:v>
                </c:pt>
                <c:pt idx="6">
                  <c:v>39.799999999999997</c:v>
                </c:pt>
                <c:pt idx="7" formatCode="0.0">
                  <c:v>39.6</c:v>
                </c:pt>
                <c:pt idx="8">
                  <c:v>37.4</c:v>
                </c:pt>
                <c:pt idx="9">
                  <c:v>37.4</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Sussex County avg. 38.2</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Vernon Township</c:v>
                </c:pt>
                <c:pt idx="1">
                  <c:v>Sandyston Township</c:v>
                </c:pt>
                <c:pt idx="2">
                  <c:v>Montague Township</c:v>
                </c:pt>
                <c:pt idx="3">
                  <c:v>Hamburg Borough</c:v>
                </c:pt>
                <c:pt idx="4">
                  <c:v>Hardyston Township</c:v>
                </c:pt>
                <c:pt idx="5">
                  <c:v>Byram Township</c:v>
                </c:pt>
                <c:pt idx="6">
                  <c:v>Wantage Township</c:v>
                </c:pt>
                <c:pt idx="7">
                  <c:v>Sparta Township</c:v>
                </c:pt>
                <c:pt idx="8">
                  <c:v>Hopatcong Borough</c:v>
                </c:pt>
                <c:pt idx="9">
                  <c:v>Lafayette Township</c:v>
                </c:pt>
              </c:strCache>
            </c:strRef>
          </c:cat>
          <c:val>
            <c:numRef>
              <c:f>Sheet1!$C$2:$C$11</c:f>
              <c:numCache>
                <c:formatCode>General</c:formatCode>
                <c:ptCount val="10"/>
                <c:pt idx="0">
                  <c:v>38.200000000000003</c:v>
                </c:pt>
                <c:pt idx="1">
                  <c:v>38.200000000000003</c:v>
                </c:pt>
                <c:pt idx="2">
                  <c:v>38.200000000000003</c:v>
                </c:pt>
                <c:pt idx="3">
                  <c:v>38.200000000000003</c:v>
                </c:pt>
                <c:pt idx="4">
                  <c:v>38.200000000000003</c:v>
                </c:pt>
                <c:pt idx="5">
                  <c:v>38.200000000000003</c:v>
                </c:pt>
                <c:pt idx="6">
                  <c:v>38.200000000000003</c:v>
                </c:pt>
                <c:pt idx="7">
                  <c:v>38.200000000000003</c:v>
                </c:pt>
                <c:pt idx="8">
                  <c:v>38.200000000000003</c:v>
                </c:pt>
                <c:pt idx="9">
                  <c:v>38.200000000000003</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624787752"/>
        <c:axId val="624788144"/>
      </c:barChart>
      <c:catAx>
        <c:axId val="624787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788144"/>
        <c:crosses val="autoZero"/>
        <c:auto val="1"/>
        <c:lblAlgn val="ctr"/>
        <c:lblOffset val="100"/>
        <c:noMultiLvlLbl val="0"/>
      </c:catAx>
      <c:valAx>
        <c:axId val="624788144"/>
        <c:scaling>
          <c:orientation val="minMax"/>
        </c:scaling>
        <c:delete val="1"/>
        <c:axPos val="t"/>
        <c:numFmt formatCode="General" sourceLinked="1"/>
        <c:majorTickMark val="none"/>
        <c:minorTickMark val="none"/>
        <c:tickLblPos val="nextTo"/>
        <c:crossAx val="624787752"/>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36728149606299215"/>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6">
                  <c:v>0.19</c:v>
                </c:pt>
                <c:pt idx="7">
                  <c:v>0.21</c:v>
                </c:pt>
                <c:pt idx="8">
                  <c:v>0.21</c:v>
                </c:pt>
                <c:pt idx="9">
                  <c:v>0.21</c:v>
                </c:pt>
                <c:pt idx="10">
                  <c:v>0.21</c:v>
                </c:pt>
                <c:pt idx="11">
                  <c:v>0.21</c:v>
                </c:pt>
                <c:pt idx="12">
                  <c:v>0.22</c:v>
                </c:pt>
                <c:pt idx="13">
                  <c:v>0.22</c:v>
                </c:pt>
                <c:pt idx="14" formatCode="General">
                  <c:v>0.23</c:v>
                </c:pt>
                <c:pt idx="15">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16" formatCode="0%">
                  <c:v>0.23</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624788928"/>
        <c:axId val="624789320"/>
      </c:barChart>
      <c:catAx>
        <c:axId val="624788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789320"/>
        <c:crosses val="autoZero"/>
        <c:auto val="1"/>
        <c:lblAlgn val="ctr"/>
        <c:lblOffset val="100"/>
        <c:noMultiLvlLbl val="0"/>
      </c:catAx>
      <c:valAx>
        <c:axId val="624789320"/>
        <c:scaling>
          <c:orientation val="minMax"/>
        </c:scaling>
        <c:delete val="1"/>
        <c:axPos val="b"/>
        <c:numFmt formatCode="0%" sourceLinked="1"/>
        <c:majorTickMark val="none"/>
        <c:minorTickMark val="none"/>
        <c:tickLblPos val="nextTo"/>
        <c:crossAx val="624788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7">
                  <c:v>13142</c:v>
                </c:pt>
                <c:pt idx="8">
                  <c:v>13251</c:v>
                </c:pt>
                <c:pt idx="9">
                  <c:v>13307</c:v>
                </c:pt>
                <c:pt idx="10">
                  <c:v>14055</c:v>
                </c:pt>
                <c:pt idx="11">
                  <c:v>14103</c:v>
                </c:pt>
                <c:pt idx="12">
                  <c:v>14119</c:v>
                </c:pt>
                <c:pt idx="13">
                  <c:v>14191</c:v>
                </c:pt>
                <c:pt idx="14">
                  <c:v>14246</c:v>
                </c:pt>
                <c:pt idx="15">
                  <c:v>14303</c:v>
                </c:pt>
                <c:pt idx="16">
                  <c:v>14705</c:v>
                </c:pt>
                <c:pt idx="17">
                  <c:v>14858</c:v>
                </c:pt>
                <c:pt idx="18">
                  <c:v>15106</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9" formatCode="&quot;$&quot;#,##0">
                  <c:v>15640</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624790104"/>
        <c:axId val="710120376"/>
      </c:barChart>
      <c:catAx>
        <c:axId val="624790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120376"/>
        <c:crosses val="autoZero"/>
        <c:auto val="1"/>
        <c:lblAlgn val="ctr"/>
        <c:lblOffset val="100"/>
        <c:noMultiLvlLbl val="0"/>
      </c:catAx>
      <c:valAx>
        <c:axId val="710120376"/>
        <c:scaling>
          <c:orientation val="minMax"/>
        </c:scaling>
        <c:delete val="1"/>
        <c:axPos val="b"/>
        <c:numFmt formatCode="&quot;$&quot;#,##0" sourceLinked="1"/>
        <c:majorTickMark val="none"/>
        <c:minorTickMark val="none"/>
        <c:tickLblPos val="nextTo"/>
        <c:crossAx val="624790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3">
                  <c:v>0.04</c:v>
                </c:pt>
                <c:pt idx="14">
                  <c:v>5.0999999999999997E-2</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5" formatCode="0.0%">
                  <c:v>3.4000000000000002E-2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710121160"/>
        <c:axId val="710121552"/>
      </c:barChart>
      <c:catAx>
        <c:axId val="710121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121552"/>
        <c:crosses val="autoZero"/>
        <c:auto val="1"/>
        <c:lblAlgn val="ctr"/>
        <c:lblOffset val="100"/>
        <c:noMultiLvlLbl val="0"/>
      </c:catAx>
      <c:valAx>
        <c:axId val="710121552"/>
        <c:scaling>
          <c:orientation val="minMax"/>
        </c:scaling>
        <c:delete val="1"/>
        <c:axPos val="b"/>
        <c:numFmt formatCode="0.0%" sourceLinked="1"/>
        <c:majorTickMark val="none"/>
        <c:minorTickMark val="none"/>
        <c:tickLblPos val="nextTo"/>
        <c:crossAx val="710121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5.5E-2</c:v>
                </c:pt>
                <c:pt idx="1">
                  <c:v>5.2999999999999999E-2</c:v>
                </c:pt>
                <c:pt idx="2">
                  <c:v>4.4999999999999998E-2</c:v>
                </c:pt>
                <c:pt idx="3">
                  <c:v>0.04</c:v>
                </c:pt>
                <c:pt idx="4">
                  <c:v>3.4000000000000002E-2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710122336"/>
        <c:axId val="710122728"/>
      </c:lineChart>
      <c:catAx>
        <c:axId val="71012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0122728"/>
        <c:crosses val="autoZero"/>
        <c:auto val="1"/>
        <c:lblAlgn val="ctr"/>
        <c:lblOffset val="100"/>
        <c:noMultiLvlLbl val="0"/>
      </c:catAx>
      <c:valAx>
        <c:axId val="710122728"/>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122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Andover Borough</c:v>
                </c:pt>
                <c:pt idx="1">
                  <c:v>Sussex</c:v>
                </c:pt>
                <c:pt idx="2">
                  <c:v>Vernon</c:v>
                </c:pt>
                <c:pt idx="3">
                  <c:v>Hopatcong</c:v>
                </c:pt>
                <c:pt idx="4">
                  <c:v>Branchville</c:v>
                </c:pt>
                <c:pt idx="5">
                  <c:v>Wantage</c:v>
                </c:pt>
                <c:pt idx="6">
                  <c:v>Hampton</c:v>
                </c:pt>
                <c:pt idx="7">
                  <c:v>Sandyston</c:v>
                </c:pt>
                <c:pt idx="8">
                  <c:v>Ogdensburg</c:v>
                </c:pt>
                <c:pt idx="9">
                  <c:v>Montague</c:v>
                </c:pt>
              </c:strCache>
            </c:strRef>
          </c:cat>
          <c:val>
            <c:numRef>
              <c:f>Sheet1!$B$2:$B$11</c:f>
              <c:numCache>
                <c:formatCode>0.0%</c:formatCode>
                <c:ptCount val="10"/>
                <c:pt idx="0">
                  <c:v>0.129</c:v>
                </c:pt>
                <c:pt idx="1">
                  <c:v>9.5000000000000001E-2</c:v>
                </c:pt>
                <c:pt idx="2">
                  <c:v>7.8E-2</c:v>
                </c:pt>
                <c:pt idx="3">
                  <c:v>6.3E-2</c:v>
                </c:pt>
                <c:pt idx="4">
                  <c:v>0.05</c:v>
                </c:pt>
                <c:pt idx="5">
                  <c:v>4.5999999999999999E-2</c:v>
                </c:pt>
                <c:pt idx="6">
                  <c:v>4.3999999999999997E-2</c:v>
                </c:pt>
                <c:pt idx="7">
                  <c:v>2.8000000000000001E-2</c:v>
                </c:pt>
                <c:pt idx="8">
                  <c:v>2.7E-2</c:v>
                </c:pt>
                <c:pt idx="9">
                  <c:v>2.5999999999999999E-2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Sussex County avg. 3.40%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Andover Borough</c:v>
                </c:pt>
                <c:pt idx="1">
                  <c:v>Sussex</c:v>
                </c:pt>
                <c:pt idx="2">
                  <c:v>Vernon</c:v>
                </c:pt>
                <c:pt idx="3">
                  <c:v>Hopatcong</c:v>
                </c:pt>
                <c:pt idx="4">
                  <c:v>Branchville</c:v>
                </c:pt>
                <c:pt idx="5">
                  <c:v>Wantage</c:v>
                </c:pt>
                <c:pt idx="6">
                  <c:v>Hampton</c:v>
                </c:pt>
                <c:pt idx="7">
                  <c:v>Sandyston</c:v>
                </c:pt>
                <c:pt idx="8">
                  <c:v>Ogdensburg</c:v>
                </c:pt>
                <c:pt idx="9">
                  <c:v>Montague</c:v>
                </c:pt>
              </c:strCache>
            </c:strRef>
          </c:cat>
          <c:val>
            <c:numRef>
              <c:f>Sheet1!$C$2:$C$11</c:f>
              <c:numCache>
                <c:formatCode>0.00%</c:formatCode>
                <c:ptCount val="10"/>
                <c:pt idx="0">
                  <c:v>3.4000000000000002E-2</c:v>
                </c:pt>
                <c:pt idx="1">
                  <c:v>3.4000000000000002E-2</c:v>
                </c:pt>
                <c:pt idx="2">
                  <c:v>3.4000000000000002E-2</c:v>
                </c:pt>
                <c:pt idx="3">
                  <c:v>3.4000000000000002E-2</c:v>
                </c:pt>
                <c:pt idx="4">
                  <c:v>3.4000000000000002E-2</c:v>
                </c:pt>
                <c:pt idx="5">
                  <c:v>3.4000000000000002E-2</c:v>
                </c:pt>
                <c:pt idx="6">
                  <c:v>3.4000000000000002E-2</c:v>
                </c:pt>
                <c:pt idx="7">
                  <c:v>3.4000000000000002E-2</c:v>
                </c:pt>
                <c:pt idx="8">
                  <c:v>3.4000000000000002E-2</c:v>
                </c:pt>
                <c:pt idx="9">
                  <c:v>3.4000000000000002E-2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710123512"/>
        <c:axId val="710123904"/>
      </c:barChart>
      <c:catAx>
        <c:axId val="710123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123904"/>
        <c:crosses val="autoZero"/>
        <c:auto val="1"/>
        <c:lblAlgn val="ctr"/>
        <c:lblOffset val="100"/>
        <c:noMultiLvlLbl val="0"/>
      </c:catAx>
      <c:valAx>
        <c:axId val="710123904"/>
        <c:scaling>
          <c:orientation val="minMax"/>
          <c:max val="0.5"/>
        </c:scaling>
        <c:delete val="1"/>
        <c:axPos val="b"/>
        <c:numFmt formatCode="0.0%" sourceLinked="1"/>
        <c:majorTickMark val="none"/>
        <c:minorTickMark val="none"/>
        <c:tickLblPos val="nextTo"/>
        <c:crossAx val="710123512"/>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0836281988188977"/>
          <c:y val="0.89718582974293437"/>
          <c:w val="0.18639936023622047"/>
          <c:h val="3.64477233659965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7.2999999999999995E-2</c:v>
                </c:pt>
                <c:pt idx="1">
                  <c:v>7.6999999999999999E-2</c:v>
                </c:pt>
                <c:pt idx="2">
                  <c:v>7.8E-2</c:v>
                </c:pt>
                <c:pt idx="3">
                  <c:v>7.8E-2</c:v>
                </c:pt>
                <c:pt idx="4">
                  <c:v>0.08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640467128"/>
        <c:axId val="640466344"/>
      </c:lineChart>
      <c:catAx>
        <c:axId val="640467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40466344"/>
        <c:crosses val="autoZero"/>
        <c:auto val="1"/>
        <c:lblAlgn val="ctr"/>
        <c:lblOffset val="100"/>
        <c:noMultiLvlLbl val="0"/>
      </c:catAx>
      <c:valAx>
        <c:axId val="640466344"/>
        <c:scaling>
          <c:orientation val="minMax"/>
          <c:max val="1"/>
        </c:scaling>
        <c:delete val="1"/>
        <c:axPos val="l"/>
        <c:numFmt formatCode="0%" sourceLinked="1"/>
        <c:majorTickMark val="none"/>
        <c:minorTickMark val="none"/>
        <c:tickLblPos val="nextTo"/>
        <c:crossAx val="640467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9">
                  <c:v>3231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9">
                  <c:v>831</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80895072"/>
        <c:axId val="380895464"/>
      </c:barChart>
      <c:catAx>
        <c:axId val="38089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895464"/>
        <c:crosses val="autoZero"/>
        <c:auto val="1"/>
        <c:lblAlgn val="ctr"/>
        <c:lblOffset val="100"/>
        <c:noMultiLvlLbl val="0"/>
      </c:catAx>
      <c:valAx>
        <c:axId val="380895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8950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8" formatCode="0%">
                  <c:v>0.94099999999999995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9">
                  <c:v>0.94199999999999995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80896248"/>
        <c:axId val="380896640"/>
      </c:barChart>
      <c:catAx>
        <c:axId val="380896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896640"/>
        <c:crosses val="autoZero"/>
        <c:auto val="1"/>
        <c:lblAlgn val="ctr"/>
        <c:lblOffset val="100"/>
        <c:noMultiLvlLbl val="0"/>
      </c:catAx>
      <c:valAx>
        <c:axId val="380896640"/>
        <c:scaling>
          <c:orientation val="minMax"/>
          <c:max val="1"/>
          <c:min val="0.8"/>
        </c:scaling>
        <c:delete val="1"/>
        <c:axPos val="l"/>
        <c:numFmt formatCode="General" sourceLinked="1"/>
        <c:majorTickMark val="out"/>
        <c:minorTickMark val="none"/>
        <c:tickLblPos val="nextTo"/>
        <c:crossAx val="380896248"/>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3.6332062007874019E-2"/>
                  <c:y val="3.03016921017508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5E-42AF-A1B6-A35890A768FE}"/>
                </c:ext>
              </c:extLst>
            </c:dLbl>
            <c:dLbl>
              <c:idx val="2"/>
              <c:layout>
                <c:manualLayout>
                  <c:x val="-2.6957062007874014E-2"/>
                  <c:y val="4.5324196286168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5E-42AF-A1B6-A35890A768F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0.95699999999999996</c:v>
                </c:pt>
                <c:pt idx="1">
                  <c:v>0.89</c:v>
                </c:pt>
                <c:pt idx="2">
                  <c:v>0.95399999999999996</c:v>
                </c:pt>
                <c:pt idx="3">
                  <c:v>0.90400000000000003</c:v>
                </c:pt>
                <c:pt idx="4">
                  <c:v>0.94499999999999995</c:v>
                </c:pt>
                <c:pt idx="5">
                  <c:v>0.94099999999999995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80897424"/>
        <c:axId val="380897816"/>
      </c:lineChart>
      <c:catAx>
        <c:axId val="38089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897816"/>
        <c:crosses val="autoZero"/>
        <c:auto val="1"/>
        <c:lblAlgn val="ctr"/>
        <c:lblOffset val="100"/>
        <c:noMultiLvlLbl val="0"/>
      </c:catAx>
      <c:valAx>
        <c:axId val="38089781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897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0">
                  <c:v>32</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1">
                  <c:v>34</c:v>
                </c:pt>
                <c:pt idx="2">
                  <c:v>36</c:v>
                </c:pt>
                <c:pt idx="3">
                  <c:v>97</c:v>
                </c:pt>
                <c:pt idx="4">
                  <c:v>113</c:v>
                </c:pt>
                <c:pt idx="5">
                  <c:v>133</c:v>
                </c:pt>
                <c:pt idx="6">
                  <c:v>149</c:v>
                </c:pt>
                <c:pt idx="7">
                  <c:v>157</c:v>
                </c:pt>
                <c:pt idx="8">
                  <c:v>198</c:v>
                </c:pt>
                <c:pt idx="9">
                  <c:v>219</c:v>
                </c:pt>
                <c:pt idx="10">
                  <c:v>300</c:v>
                </c:pt>
                <c:pt idx="11">
                  <c:v>312</c:v>
                </c:pt>
                <c:pt idx="12">
                  <c:v>314</c:v>
                </c:pt>
                <c:pt idx="13">
                  <c:v>335</c:v>
                </c:pt>
                <c:pt idx="14">
                  <c:v>435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624925840"/>
        <c:axId val="624926232"/>
      </c:barChart>
      <c:catAx>
        <c:axId val="62492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926232"/>
        <c:crosses val="autoZero"/>
        <c:auto val="1"/>
        <c:lblAlgn val="ctr"/>
        <c:lblOffset val="100"/>
        <c:noMultiLvlLbl val="0"/>
      </c:catAx>
      <c:valAx>
        <c:axId val="624926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49258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52</c:v>
                </c:pt>
                <c:pt idx="1">
                  <c:v>49</c:v>
                </c:pt>
                <c:pt idx="2">
                  <c:v>32</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624927016"/>
        <c:axId val="624927408"/>
      </c:lineChart>
      <c:catAx>
        <c:axId val="624927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927408"/>
        <c:crosses val="autoZero"/>
        <c:auto val="1"/>
        <c:lblAlgn val="ctr"/>
        <c:lblOffset val="100"/>
        <c:noMultiLvlLbl val="0"/>
      </c:catAx>
      <c:valAx>
        <c:axId val="624927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9270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Sussex</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932</c:v>
                </c:pt>
                <c:pt idx="1">
                  <c:v>899</c:v>
                </c:pt>
                <c:pt idx="2">
                  <c:v>845</c:v>
                </c:pt>
                <c:pt idx="3">
                  <c:v>946</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624928192"/>
        <c:axId val="624928584"/>
      </c:lineChart>
      <c:catAx>
        <c:axId val="62492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928584"/>
        <c:crosses val="autoZero"/>
        <c:auto val="1"/>
        <c:lblAlgn val="ctr"/>
        <c:lblOffset val="100"/>
        <c:noMultiLvlLbl val="0"/>
      </c:catAx>
      <c:valAx>
        <c:axId val="624928584"/>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928192"/>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856</c:v>
                </c:pt>
                <c:pt idx="1">
                  <c:v>878</c:v>
                </c:pt>
                <c:pt idx="2">
                  <c:v>906</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624929368"/>
        <c:axId val="385725544"/>
      </c:lineChart>
      <c:catAx>
        <c:axId val="624929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5725544"/>
        <c:crosses val="autoZero"/>
        <c:auto val="1"/>
        <c:lblAlgn val="ctr"/>
        <c:lblOffset val="100"/>
        <c:noMultiLvlLbl val="0"/>
      </c:catAx>
      <c:valAx>
        <c:axId val="38572554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4929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Sussex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0.04</c:v>
                </c:pt>
                <c:pt idx="1">
                  <c:v>4.3999999999999997E-2</c:v>
                </c:pt>
                <c:pt idx="2">
                  <c:v>3.9E-2</c:v>
                </c:pt>
                <c:pt idx="3">
                  <c:v>3.4000000000000002E-2</c:v>
                </c:pt>
                <c:pt idx="4">
                  <c:v>3.2000000000000001E-2</c:v>
                </c:pt>
                <c:pt idx="5">
                  <c:v>0.03</c:v>
                </c:pt>
                <c:pt idx="6">
                  <c:v>3.4000000000000002E-2</c:v>
                </c:pt>
                <c:pt idx="7">
                  <c:v>4.5999999999999999E-2</c:v>
                </c:pt>
                <c:pt idx="8">
                  <c:v>4.8000000000000001E-2</c:v>
                </c:pt>
                <c:pt idx="9">
                  <c:v>4.2000000000000003E-2</c:v>
                </c:pt>
                <c:pt idx="10">
                  <c:v>2.8000000000000001E-2</c:v>
                </c:pt>
                <c:pt idx="11" formatCode="0.00%">
                  <c:v>2.8000000000000001E-2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85726328"/>
        <c:axId val="385726720"/>
      </c:lineChart>
      <c:catAx>
        <c:axId val="385726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5726720"/>
        <c:crosses val="autoZero"/>
        <c:auto val="1"/>
        <c:lblAlgn val="ctr"/>
        <c:lblOffset val="100"/>
        <c:noMultiLvlLbl val="1"/>
      </c:catAx>
      <c:valAx>
        <c:axId val="3857267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5726328"/>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10">
                  <c:v>3.6499999999999998E-2</c:v>
                </c:pt>
                <c:pt idx="11">
                  <c:v>3.95E-2</c:v>
                </c:pt>
                <c:pt idx="12">
                  <c:v>0.04</c:v>
                </c:pt>
                <c:pt idx="13">
                  <c:v>4.1500000000000002E-2</c:v>
                </c:pt>
                <c:pt idx="14">
                  <c:v>4.3999999999999997E-2</c:v>
                </c:pt>
                <c:pt idx="15">
                  <c:v>4.7500000000000001E-2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9" formatCode="0.0">
                  <c:v>3.6499999999999998E-2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85727504"/>
        <c:axId val="385727896"/>
      </c:barChart>
      <c:catAx>
        <c:axId val="385727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5727896"/>
        <c:crosses val="autoZero"/>
        <c:auto val="1"/>
        <c:lblAlgn val="ctr"/>
        <c:lblOffset val="100"/>
        <c:noMultiLvlLbl val="0"/>
      </c:catAx>
      <c:valAx>
        <c:axId val="385727896"/>
        <c:scaling>
          <c:orientation val="minMax"/>
        </c:scaling>
        <c:delete val="1"/>
        <c:axPos val="b"/>
        <c:numFmt formatCode="0.0%" sourceLinked="1"/>
        <c:majorTickMark val="none"/>
        <c:minorTickMark val="none"/>
        <c:tickLblPos val="nextTo"/>
        <c:crossAx val="3857275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15">
                  <c:v>70529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15">
                  <c:v>52096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85728680"/>
        <c:axId val="385729072"/>
      </c:barChart>
      <c:catAx>
        <c:axId val="38572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5729072"/>
        <c:crosses val="autoZero"/>
        <c:auto val="1"/>
        <c:lblAlgn val="ctr"/>
        <c:lblOffset val="100"/>
        <c:noMultiLvlLbl val="0"/>
      </c:catAx>
      <c:valAx>
        <c:axId val="385729072"/>
        <c:scaling>
          <c:orientation val="minMax"/>
        </c:scaling>
        <c:delete val="1"/>
        <c:axPos val="b"/>
        <c:numFmt formatCode="General" sourceLinked="1"/>
        <c:majorTickMark val="none"/>
        <c:minorTickMark val="none"/>
        <c:tickLblPos val="nextTo"/>
        <c:crossAx val="38572868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4">
                  <c:v>0.08</c:v>
                </c:pt>
                <c:pt idx="5">
                  <c:v>8.7999999999999995E-2</c:v>
                </c:pt>
                <c:pt idx="6">
                  <c:v>9.2999999999999999E-2</c:v>
                </c:pt>
                <c:pt idx="7">
                  <c:v>9.4E-2</c:v>
                </c:pt>
                <c:pt idx="8">
                  <c:v>0.105</c:v>
                </c:pt>
                <c:pt idx="9">
                  <c:v>0.111</c:v>
                </c:pt>
                <c:pt idx="10">
                  <c:v>0.13500000000000001</c:v>
                </c:pt>
                <c:pt idx="11">
                  <c:v>0.16300000000000001</c:v>
                </c:pt>
                <c:pt idx="12">
                  <c:v>0.19</c:v>
                </c:pt>
                <c:pt idx="13">
                  <c:v>0.222</c:v>
                </c:pt>
                <c:pt idx="14" formatCode="General">
                  <c:v>0.24603679391328301</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3">
                  <c:v>0.08</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640473792"/>
        <c:axId val="713995496"/>
      </c:barChart>
      <c:catAx>
        <c:axId val="640473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3995496"/>
        <c:crosses val="autoZero"/>
        <c:auto val="1"/>
        <c:lblAlgn val="ctr"/>
        <c:lblOffset val="100"/>
        <c:noMultiLvlLbl val="0"/>
      </c:catAx>
      <c:valAx>
        <c:axId val="713995496"/>
        <c:scaling>
          <c:orientation val="minMax"/>
        </c:scaling>
        <c:delete val="1"/>
        <c:axPos val="b"/>
        <c:numFmt formatCode="0%" sourceLinked="1"/>
        <c:majorTickMark val="none"/>
        <c:minorTickMark val="none"/>
        <c:tickLblPos val="nextTo"/>
        <c:crossAx val="6404737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Sussex</c:v>
                </c:pt>
                <c:pt idx="1">
                  <c:v>New Jersey</c:v>
                </c:pt>
                <c:pt idx="2">
                  <c:v>United States</c:v>
                </c:pt>
              </c:strCache>
            </c:strRef>
          </c:cat>
          <c:val>
            <c:numRef>
              <c:f>Sheet1!$B$2:$B$4</c:f>
              <c:numCache>
                <c:formatCode>_("$"* #,##0_);_("$"* \(#,##0\);_("$"* "-"??_);_(@_)</c:formatCode>
                <c:ptCount val="3"/>
                <c:pt idx="0">
                  <c:v>70529</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Sussex</c:v>
                </c:pt>
                <c:pt idx="1">
                  <c:v>New Jersey</c:v>
                </c:pt>
                <c:pt idx="2">
                  <c:v>United States</c:v>
                </c:pt>
              </c:strCache>
            </c:strRef>
          </c:cat>
          <c:val>
            <c:numRef>
              <c:f>Sheet1!$C$2:$C$4</c:f>
              <c:numCache>
                <c:formatCode>_("$"* #,##0_);_("$"* \(#,##0\);_("$"* "-"??_);_(@_)</c:formatCode>
                <c:ptCount val="3"/>
                <c:pt idx="0">
                  <c:v>52096</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63687272"/>
        <c:axId val="363687664"/>
      </c:barChart>
      <c:catAx>
        <c:axId val="363687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687664"/>
        <c:crosses val="autoZero"/>
        <c:auto val="1"/>
        <c:lblAlgn val="ctr"/>
        <c:lblOffset val="100"/>
        <c:noMultiLvlLbl val="0"/>
      </c:catAx>
      <c:valAx>
        <c:axId val="363687664"/>
        <c:scaling>
          <c:orientation val="minMax"/>
        </c:scaling>
        <c:delete val="1"/>
        <c:axPos val="b"/>
        <c:numFmt formatCode="_(&quot;$&quot;* #,##0_);_(&quot;$&quot;* \(#,##0\);_(&quot;$&quot;* &quot;-&quot;??_);_(@_)" sourceLinked="1"/>
        <c:majorTickMark val="none"/>
        <c:minorTickMark val="none"/>
        <c:tickLblPos val="nextTo"/>
        <c:crossAx val="363687272"/>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71039</c:v>
                </c:pt>
                <c:pt idx="1">
                  <c:v>70765</c:v>
                </c:pt>
                <c:pt idx="2">
                  <c:v>69972</c:v>
                </c:pt>
                <c:pt idx="3">
                  <c:v>69689</c:v>
                </c:pt>
                <c:pt idx="4">
                  <c:v>70529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49502</c:v>
                </c:pt>
                <c:pt idx="1">
                  <c:v>50006</c:v>
                </c:pt>
                <c:pt idx="2">
                  <c:v>50658</c:v>
                </c:pt>
                <c:pt idx="3">
                  <c:v>51622</c:v>
                </c:pt>
                <c:pt idx="4">
                  <c:v>52096</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63688448"/>
        <c:axId val="363688840"/>
      </c:lineChart>
      <c:catAx>
        <c:axId val="36368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3688840"/>
        <c:crosses val="autoZero"/>
        <c:auto val="1"/>
        <c:lblAlgn val="ctr"/>
        <c:lblOffset val="100"/>
        <c:noMultiLvlLbl val="0"/>
      </c:catAx>
      <c:valAx>
        <c:axId val="36368884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3688448"/>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Sparta</c:v>
                </c:pt>
                <c:pt idx="1">
                  <c:v>Lafayette</c:v>
                </c:pt>
                <c:pt idx="2">
                  <c:v>Sussex</c:v>
                </c:pt>
              </c:strCache>
            </c:strRef>
          </c:cat>
          <c:val>
            <c:numRef>
              <c:f>Sheet1!$B$2:$B$4</c:f>
              <c:numCache>
                <c:formatCode>_("$"* #,##0_);_("$"* \(#,##0\);_("$"* "-"??_);_(@_)</c:formatCode>
                <c:ptCount val="3"/>
                <c:pt idx="0">
                  <c:v>105362</c:v>
                </c:pt>
                <c:pt idx="1">
                  <c:v>68824</c:v>
                </c:pt>
                <c:pt idx="2">
                  <c:v>42500</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Sparta</c:v>
                </c:pt>
                <c:pt idx="1">
                  <c:v>Lafayette</c:v>
                </c:pt>
                <c:pt idx="2">
                  <c:v>Sussex</c:v>
                </c:pt>
              </c:strCache>
            </c:strRef>
          </c:cat>
          <c:val>
            <c:numRef>
              <c:f>Sheet1!$C$2:$C$4</c:f>
              <c:numCache>
                <c:formatCode>_("$"* #,##0_);_("$"* \(#,##0\);_("$"* "-"??_);_(@_)</c:formatCode>
                <c:ptCount val="3"/>
                <c:pt idx="0">
                  <c:v>65548</c:v>
                </c:pt>
                <c:pt idx="1">
                  <c:v>67500</c:v>
                </c:pt>
                <c:pt idx="2">
                  <c:v>30893</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63689624"/>
        <c:axId val="363690016"/>
      </c:barChart>
      <c:catAx>
        <c:axId val="363689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690016"/>
        <c:crosses val="autoZero"/>
        <c:auto val="1"/>
        <c:lblAlgn val="ctr"/>
        <c:lblOffset val="100"/>
        <c:noMultiLvlLbl val="0"/>
      </c:catAx>
      <c:valAx>
        <c:axId val="36369001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689624"/>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1">
                  <c:v>81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4.2252574579120074E-3"/>
                  <c:y val="4.6296304734672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F9-4880-A098-25F2C953C38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2">
                  <c:v>73</c:v>
                </c:pt>
                <c:pt idx="3">
                  <c:v>226</c:v>
                </c:pt>
                <c:pt idx="4">
                  <c:v>326</c:v>
                </c:pt>
                <c:pt idx="5">
                  <c:v>804</c:v>
                </c:pt>
                <c:pt idx="6">
                  <c:v>573</c:v>
                </c:pt>
                <c:pt idx="7">
                  <c:v>337</c:v>
                </c:pt>
                <c:pt idx="8">
                  <c:v>1184</c:v>
                </c:pt>
                <c:pt idx="9">
                  <c:v>973</c:v>
                </c:pt>
                <c:pt idx="10">
                  <c:v>719</c:v>
                </c:pt>
                <c:pt idx="11">
                  <c:v>217</c:v>
                </c:pt>
                <c:pt idx="12">
                  <c:v>172</c:v>
                </c:pt>
                <c:pt idx="13">
                  <c:v>2236</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47914128"/>
        <c:axId val="347914520"/>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47915304"/>
        <c:axId val="347914912"/>
      </c:lineChart>
      <c:catAx>
        <c:axId val="34791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7914520"/>
        <c:crosses val="autoZero"/>
        <c:auto val="1"/>
        <c:lblAlgn val="ctr"/>
        <c:lblOffset val="100"/>
        <c:noMultiLvlLbl val="0"/>
      </c:catAx>
      <c:valAx>
        <c:axId val="34791452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7914128"/>
        <c:crosses val="autoZero"/>
        <c:crossBetween val="between"/>
      </c:valAx>
      <c:valAx>
        <c:axId val="34791491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7915304"/>
        <c:crosses val="max"/>
        <c:crossBetween val="between"/>
      </c:valAx>
      <c:catAx>
        <c:axId val="347915304"/>
        <c:scaling>
          <c:orientation val="minMax"/>
        </c:scaling>
        <c:delete val="1"/>
        <c:axPos val="b"/>
        <c:numFmt formatCode="General" sourceLinked="1"/>
        <c:majorTickMark val="out"/>
        <c:minorTickMark val="none"/>
        <c:tickLblPos val="nextTo"/>
        <c:crossAx val="34791491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6008178590210129"/>
          <c:y val="1.471930860296526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1.7025371828521436E-2"/>
                  <c:y val="2.14774049219611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5.0412789310427107E-2"/>
                  <c:y val="-0.5858421072738720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12</c:v>
                </c:pt>
                <c:pt idx="2">
                  <c:v>7</c:v>
                </c:pt>
                <c:pt idx="3">
                  <c:v>62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8655695399838641"/>
                  <c:y val="3.418023743955597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6.3372194549900021E-2"/>
                  <c:y val="1.1230974403900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0.10512373469141031"/>
                  <c:y val="1.11111143514477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233</c:v>
                </c:pt>
                <c:pt idx="1">
                  <c:v>902</c:v>
                </c:pt>
                <c:pt idx="2">
                  <c:v>42</c:v>
                </c:pt>
                <c:pt idx="3">
                  <c:v>11</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9">
                  <c:v>9</c:v>
                </c:pt>
                <c:pt idx="10">
                  <c:v>9</c:v>
                </c:pt>
                <c:pt idx="11">
                  <c:v>10</c:v>
                </c:pt>
                <c:pt idx="12">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8">
                  <c:v>8</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47916872"/>
        <c:axId val="347917264"/>
      </c:barChart>
      <c:catAx>
        <c:axId val="347916872"/>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917264"/>
        <c:crosses val="autoZero"/>
        <c:auto val="1"/>
        <c:lblAlgn val="ctr"/>
        <c:lblOffset val="100"/>
        <c:noMultiLvlLbl val="0"/>
      </c:catAx>
      <c:valAx>
        <c:axId val="347917264"/>
        <c:scaling>
          <c:orientation val="minMax"/>
        </c:scaling>
        <c:delete val="1"/>
        <c:axPos val="b"/>
        <c:numFmt formatCode="General" sourceLinked="1"/>
        <c:majorTickMark val="none"/>
        <c:minorTickMark val="none"/>
        <c:tickLblPos val="nextTo"/>
        <c:crossAx val="34791687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Sussex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11</c:v>
                </c:pt>
                <c:pt idx="1">
                  <c:v>6</c:v>
                </c:pt>
                <c:pt idx="2">
                  <c:v>6</c:v>
                </c:pt>
                <c:pt idx="3">
                  <c:v>7</c:v>
                </c:pt>
                <c:pt idx="4">
                  <c:v>8</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47918048"/>
        <c:axId val="347918440"/>
      </c:lineChart>
      <c:catAx>
        <c:axId val="34791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7918440"/>
        <c:crosses val="autoZero"/>
        <c:auto val="1"/>
        <c:lblAlgn val="ctr"/>
        <c:lblOffset val="100"/>
        <c:noMultiLvlLbl val="0"/>
      </c:catAx>
      <c:valAx>
        <c:axId val="347918440"/>
        <c:scaling>
          <c:orientation val="minMax"/>
          <c:max val="32"/>
          <c:min val="0"/>
        </c:scaling>
        <c:delete val="1"/>
        <c:axPos val="l"/>
        <c:numFmt formatCode="General" sourceLinked="1"/>
        <c:majorTickMark val="none"/>
        <c:minorTickMark val="none"/>
        <c:tickLblPos val="nextTo"/>
        <c:crossAx val="347918048"/>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347919224"/>
        <c:axId val="347919616"/>
      </c:barChart>
      <c:catAx>
        <c:axId val="347919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919616"/>
        <c:crosses val="autoZero"/>
        <c:auto val="1"/>
        <c:lblAlgn val="ctr"/>
        <c:lblOffset val="100"/>
        <c:noMultiLvlLbl val="0"/>
      </c:catAx>
      <c:valAx>
        <c:axId val="347919616"/>
        <c:scaling>
          <c:orientation val="minMax"/>
        </c:scaling>
        <c:delete val="1"/>
        <c:axPos val="b"/>
        <c:numFmt formatCode="General" sourceLinked="1"/>
        <c:majorTickMark val="none"/>
        <c:minorTickMark val="none"/>
        <c:tickLblPos val="nextTo"/>
        <c:crossAx val="347919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Sussex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347920400"/>
        <c:axId val="347920792"/>
      </c:lineChart>
      <c:catAx>
        <c:axId val="34792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7920792"/>
        <c:crosses val="autoZero"/>
        <c:auto val="1"/>
        <c:lblAlgn val="ctr"/>
        <c:lblOffset val="100"/>
        <c:noMultiLvlLbl val="0"/>
      </c:catAx>
      <c:valAx>
        <c:axId val="347920792"/>
        <c:scaling>
          <c:orientation val="minMax"/>
        </c:scaling>
        <c:delete val="1"/>
        <c:axPos val="l"/>
        <c:numFmt formatCode="General" sourceLinked="1"/>
        <c:majorTickMark val="none"/>
        <c:minorTickMark val="none"/>
        <c:tickLblPos val="nextTo"/>
        <c:crossAx val="3479204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Newton</c:v>
                </c:pt>
                <c:pt idx="1">
                  <c:v>Hopatcong Borough</c:v>
                </c:pt>
                <c:pt idx="2">
                  <c:v>Sparta Township</c:v>
                </c:pt>
                <c:pt idx="3">
                  <c:v>Hampton Township</c:v>
                </c:pt>
                <c:pt idx="4">
                  <c:v>Stanhope Borough</c:v>
                </c:pt>
                <c:pt idx="5">
                  <c:v>Hamburg Borough</c:v>
                </c:pt>
                <c:pt idx="6">
                  <c:v>Sussex Borough</c:v>
                </c:pt>
                <c:pt idx="7">
                  <c:v>Green Township</c:v>
                </c:pt>
                <c:pt idx="8">
                  <c:v>Byram Township</c:v>
                </c:pt>
                <c:pt idx="9">
                  <c:v>Lafayette Township</c:v>
                </c:pt>
              </c:strCache>
            </c:strRef>
          </c:cat>
          <c:val>
            <c:numRef>
              <c:f>Sheet1!$B$2:$B$11</c:f>
              <c:numCache>
                <c:formatCode>0.00%</c:formatCode>
                <c:ptCount val="10"/>
                <c:pt idx="0">
                  <c:v>0.16900000000000001</c:v>
                </c:pt>
                <c:pt idx="1">
                  <c:v>0.113</c:v>
                </c:pt>
                <c:pt idx="2">
                  <c:v>9.7000000000000003E-2</c:v>
                </c:pt>
                <c:pt idx="3">
                  <c:v>9.4E-2</c:v>
                </c:pt>
                <c:pt idx="4">
                  <c:v>9.1999999999999998E-2</c:v>
                </c:pt>
                <c:pt idx="5">
                  <c:v>9.0999999999999998E-2</c:v>
                </c:pt>
                <c:pt idx="6">
                  <c:v>8.4000000000000005E-2</c:v>
                </c:pt>
                <c:pt idx="7">
                  <c:v>8.3000000000000004E-2</c:v>
                </c:pt>
                <c:pt idx="8">
                  <c:v>0.08</c:v>
                </c:pt>
                <c:pt idx="9">
                  <c:v>7.6999999999999999E-2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Sussex avg. 8.0%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Newton</c:v>
                </c:pt>
                <c:pt idx="1">
                  <c:v>Hopatcong Borough</c:v>
                </c:pt>
                <c:pt idx="2">
                  <c:v>Sparta Township</c:v>
                </c:pt>
                <c:pt idx="3">
                  <c:v>Hampton Township</c:v>
                </c:pt>
                <c:pt idx="4">
                  <c:v>Stanhope Borough</c:v>
                </c:pt>
                <c:pt idx="5">
                  <c:v>Hamburg Borough</c:v>
                </c:pt>
                <c:pt idx="6">
                  <c:v>Sussex Borough</c:v>
                </c:pt>
                <c:pt idx="7">
                  <c:v>Green Township</c:v>
                </c:pt>
                <c:pt idx="8">
                  <c:v>Byram Township</c:v>
                </c:pt>
                <c:pt idx="9">
                  <c:v>Lafayette Township</c:v>
                </c:pt>
              </c:strCache>
            </c:strRef>
          </c:cat>
          <c:val>
            <c:numRef>
              <c:f>Sheet1!$C$2:$C$11</c:f>
              <c:numCache>
                <c:formatCode>0%</c:formatCode>
                <c:ptCount val="10"/>
                <c:pt idx="0">
                  <c:v>0.08</c:v>
                </c:pt>
                <c:pt idx="1">
                  <c:v>0.08</c:v>
                </c:pt>
                <c:pt idx="2">
                  <c:v>0.08</c:v>
                </c:pt>
                <c:pt idx="3">
                  <c:v>0.08</c:v>
                </c:pt>
                <c:pt idx="4">
                  <c:v>0.08</c:v>
                </c:pt>
                <c:pt idx="5">
                  <c:v>0.08</c:v>
                </c:pt>
                <c:pt idx="6">
                  <c:v>0.08</c:v>
                </c:pt>
                <c:pt idx="7">
                  <c:v>0.08</c:v>
                </c:pt>
                <c:pt idx="8">
                  <c:v>0.08</c:v>
                </c:pt>
                <c:pt idx="9">
                  <c:v>0.08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714001376"/>
        <c:axId val="714000984"/>
      </c:barChart>
      <c:catAx>
        <c:axId val="714001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00984"/>
        <c:crosses val="autoZero"/>
        <c:auto val="1"/>
        <c:lblAlgn val="ctr"/>
        <c:lblOffset val="100"/>
        <c:noMultiLvlLbl val="0"/>
      </c:catAx>
      <c:valAx>
        <c:axId val="714000984"/>
        <c:scaling>
          <c:orientation val="minMax"/>
        </c:scaling>
        <c:delete val="1"/>
        <c:axPos val="b"/>
        <c:numFmt formatCode="0.00%" sourceLinked="1"/>
        <c:majorTickMark val="none"/>
        <c:minorTickMark val="none"/>
        <c:tickLblPos val="nextTo"/>
        <c:crossAx val="71400137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0181323818897637"/>
          <c:y val="0.93987403452012241"/>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cat>
            <c:strRef>
              <c:f>Sheet1!$A$2:$A$4</c:f>
              <c:strCache>
                <c:ptCount val="3"/>
                <c:pt idx="0">
                  <c:v>White, non-Hispanic</c:v>
                </c:pt>
                <c:pt idx="1">
                  <c:v>Black, non-Hispanic</c:v>
                </c:pt>
                <c:pt idx="2">
                  <c:v>Hispanic (any race)</c:v>
                </c:pt>
              </c:strCache>
            </c:strRef>
          </c:cat>
          <c:val>
            <c:numRef>
              <c:f>Sheet1!$B$2:$B$4</c:f>
              <c:numCache>
                <c:formatCode>General</c:formatCode>
                <c:ptCount val="3"/>
              </c:numCache>
            </c:numRef>
          </c:val>
          <c:extLst>
            <c:ext xmlns:c16="http://schemas.microsoft.com/office/drawing/2014/chart" uri="{C3380CC4-5D6E-409C-BE32-E72D297353CC}">
              <c16:uniqueId val="{00000000-E280-418A-9FD8-37C6A7327994}"/>
            </c:ext>
          </c:extLst>
        </c:ser>
        <c:dLbls>
          <c:showLegendKey val="0"/>
          <c:showVal val="0"/>
          <c:showCatName val="0"/>
          <c:showSerName val="0"/>
          <c:showPercent val="0"/>
          <c:showBubbleSize val="0"/>
        </c:dLbls>
        <c:gapWidth val="219"/>
        <c:overlap val="-27"/>
        <c:axId val="347921576"/>
        <c:axId val="633322112"/>
      </c:barChart>
      <c:catAx>
        <c:axId val="347921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22112"/>
        <c:crosses val="autoZero"/>
        <c:auto val="1"/>
        <c:lblAlgn val="ctr"/>
        <c:lblOffset val="100"/>
        <c:noMultiLvlLbl val="0"/>
      </c:catAx>
      <c:valAx>
        <c:axId val="6333221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7921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633322896"/>
        <c:axId val="633323288"/>
      </c:barChart>
      <c:catAx>
        <c:axId val="63332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23288"/>
        <c:crosses val="autoZero"/>
        <c:auto val="1"/>
        <c:lblAlgn val="ctr"/>
        <c:lblOffset val="100"/>
        <c:noMultiLvlLbl val="0"/>
      </c:catAx>
      <c:valAx>
        <c:axId val="633323288"/>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22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4" formatCode="#,##0">
                  <c:v>1262</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3">
                  <c:v>1231</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633324072"/>
        <c:axId val="633324464"/>
      </c:barChart>
      <c:catAx>
        <c:axId val="633324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24464"/>
        <c:crosses val="autoZero"/>
        <c:auto val="1"/>
        <c:lblAlgn val="ctr"/>
        <c:lblOffset val="100"/>
        <c:noMultiLvlLbl val="0"/>
      </c:catAx>
      <c:valAx>
        <c:axId val="633324464"/>
        <c:scaling>
          <c:orientation val="minMax"/>
        </c:scaling>
        <c:delete val="1"/>
        <c:axPos val="b"/>
        <c:numFmt formatCode="General" sourceLinked="1"/>
        <c:majorTickMark val="none"/>
        <c:minorTickMark val="none"/>
        <c:tickLblPos val="nextTo"/>
        <c:crossAx val="633324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4.3793706293706304E-2"/>
                  <c:y val="1.43027796319648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A6-4D4F-9C08-910B06C7BD91}"/>
                </c:ext>
              </c:extLst>
            </c:dLbl>
            <c:dLbl>
              <c:idx val="2"/>
              <c:layout>
                <c:manualLayout>
                  <c:x val="-7.3717948717948716E-3"/>
                  <c:y val="2.60215289110771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8A6-4D4F-9C08-910B06C7BD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1250</c:v>
                </c:pt>
                <c:pt idx="1">
                  <c:v>1093</c:v>
                </c:pt>
                <c:pt idx="2">
                  <c:v>1208</c:v>
                </c:pt>
                <c:pt idx="3">
                  <c:v>1198</c:v>
                </c:pt>
                <c:pt idx="4">
                  <c:v>1231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633325248"/>
        <c:axId val="633325640"/>
      </c:lineChart>
      <c:catAx>
        <c:axId val="63332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25640"/>
        <c:crosses val="autoZero"/>
        <c:auto val="1"/>
        <c:lblAlgn val="ctr"/>
        <c:lblOffset val="100"/>
        <c:noMultiLvlLbl val="0"/>
      </c:catAx>
      <c:valAx>
        <c:axId val="633325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25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Newton</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127</c:v>
                </c:pt>
                <c:pt idx="1">
                  <c:v>159</c:v>
                </c:pt>
                <c:pt idx="2">
                  <c:v>133</c:v>
                </c:pt>
                <c:pt idx="3">
                  <c:v>87</c:v>
                </c:pt>
                <c:pt idx="4">
                  <c:v>126</c:v>
                </c:pt>
                <c:pt idx="5">
                  <c:v>107</c:v>
                </c:pt>
                <c:pt idx="6">
                  <c:v>170</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Hopatcong</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158</c:v>
                </c:pt>
                <c:pt idx="1">
                  <c:v>169</c:v>
                </c:pt>
                <c:pt idx="2">
                  <c:v>160</c:v>
                </c:pt>
                <c:pt idx="3">
                  <c:v>136</c:v>
                </c:pt>
                <c:pt idx="4">
                  <c:v>155</c:v>
                </c:pt>
                <c:pt idx="5">
                  <c:v>133</c:v>
                </c:pt>
                <c:pt idx="6">
                  <c:v>159</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Vernon</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175</c:v>
                </c:pt>
                <c:pt idx="1">
                  <c:v>170</c:v>
                </c:pt>
                <c:pt idx="2">
                  <c:v>95</c:v>
                </c:pt>
                <c:pt idx="3">
                  <c:v>55</c:v>
                </c:pt>
                <c:pt idx="4">
                  <c:v>72</c:v>
                </c:pt>
                <c:pt idx="5">
                  <c:v>123</c:v>
                </c:pt>
                <c:pt idx="6">
                  <c:v>132</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Wantage</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155</c:v>
                </c:pt>
                <c:pt idx="1">
                  <c:v>130</c:v>
                </c:pt>
                <c:pt idx="2">
                  <c:v>82</c:v>
                </c:pt>
                <c:pt idx="3">
                  <c:v>106</c:v>
                </c:pt>
                <c:pt idx="4">
                  <c:v>102</c:v>
                </c:pt>
                <c:pt idx="5">
                  <c:v>108</c:v>
                </c:pt>
                <c:pt idx="6">
                  <c:v>111</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Sussex</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66</c:v>
                </c:pt>
                <c:pt idx="1">
                  <c:v>53</c:v>
                </c:pt>
                <c:pt idx="2">
                  <c:v>79</c:v>
                </c:pt>
                <c:pt idx="3">
                  <c:v>69</c:v>
                </c:pt>
                <c:pt idx="4">
                  <c:v>71</c:v>
                </c:pt>
                <c:pt idx="5">
                  <c:v>61</c:v>
                </c:pt>
                <c:pt idx="6">
                  <c:v>83</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Hardyston</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124</c:v>
                </c:pt>
                <c:pt idx="1">
                  <c:v>107</c:v>
                </c:pt>
                <c:pt idx="2">
                  <c:v>91</c:v>
                </c:pt>
                <c:pt idx="3">
                  <c:v>114</c:v>
                </c:pt>
                <c:pt idx="4">
                  <c:v>93</c:v>
                </c:pt>
                <c:pt idx="5">
                  <c:v>72</c:v>
                </c:pt>
                <c:pt idx="6">
                  <c:v>69</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Sparta</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50</c:v>
                </c:pt>
                <c:pt idx="1">
                  <c:v>52</c:v>
                </c:pt>
                <c:pt idx="2">
                  <c:v>66</c:v>
                </c:pt>
                <c:pt idx="3">
                  <c:v>50</c:v>
                </c:pt>
                <c:pt idx="4">
                  <c:v>63</c:v>
                </c:pt>
                <c:pt idx="5">
                  <c:v>76</c:v>
                </c:pt>
                <c:pt idx="6">
                  <c:v>67</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Franklin Borough</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81</c:v>
                </c:pt>
                <c:pt idx="1">
                  <c:v>73</c:v>
                </c:pt>
                <c:pt idx="2">
                  <c:v>110</c:v>
                </c:pt>
                <c:pt idx="3">
                  <c:v>74</c:v>
                </c:pt>
                <c:pt idx="4">
                  <c:v>89</c:v>
                </c:pt>
                <c:pt idx="5">
                  <c:v>86</c:v>
                </c:pt>
                <c:pt idx="6">
                  <c:v>60</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Montague</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83</c:v>
                </c:pt>
                <c:pt idx="1">
                  <c:v>62</c:v>
                </c:pt>
                <c:pt idx="2">
                  <c:v>56</c:v>
                </c:pt>
                <c:pt idx="3">
                  <c:v>58</c:v>
                </c:pt>
                <c:pt idx="4">
                  <c:v>47</c:v>
                </c:pt>
                <c:pt idx="5">
                  <c:v>70</c:v>
                </c:pt>
                <c:pt idx="6">
                  <c:v>55</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Frankford Township</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56</c:v>
                </c:pt>
                <c:pt idx="1">
                  <c:v>55</c:v>
                </c:pt>
                <c:pt idx="2">
                  <c:v>37</c:v>
                </c:pt>
                <c:pt idx="3">
                  <c:v>48</c:v>
                </c:pt>
                <c:pt idx="4">
                  <c:v>49</c:v>
                </c:pt>
                <c:pt idx="5">
                  <c:v>49</c:v>
                </c:pt>
                <c:pt idx="6">
                  <c:v>54</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633326424"/>
        <c:axId val="633326816"/>
      </c:lineChart>
      <c:catAx>
        <c:axId val="633326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3326816"/>
        <c:crosses val="autoZero"/>
        <c:auto val="1"/>
        <c:lblAlgn val="ctr"/>
        <c:lblOffset val="100"/>
        <c:noMultiLvlLbl val="0"/>
      </c:catAx>
      <c:valAx>
        <c:axId val="633326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33264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375590249582496"/>
                  <c:y val="0.1312574437369611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17</c:v>
                </c:pt>
                <c:pt idx="1">
                  <c:v>25</c:v>
                </c:pt>
                <c:pt idx="2">
                  <c:v>36</c:v>
                </c:pt>
                <c:pt idx="3">
                  <c:v>36</c:v>
                </c:pt>
                <c:pt idx="4">
                  <c:v>35</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633328776"/>
        <c:axId val="633329168"/>
      </c:lineChart>
      <c:catAx>
        <c:axId val="633328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3329168"/>
        <c:crosses val="autoZero"/>
        <c:auto val="1"/>
        <c:lblAlgn val="ctr"/>
        <c:lblOffset val="100"/>
        <c:noMultiLvlLbl val="0"/>
      </c:catAx>
      <c:valAx>
        <c:axId val="6333291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33287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16">
                  <c:v>-2.7777777777777801E-2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160941824"/>
        <c:axId val="160942216"/>
      </c:barChart>
      <c:catAx>
        <c:axId val="16094182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942216"/>
        <c:crosses val="autoZero"/>
        <c:auto val="1"/>
        <c:lblAlgn val="ctr"/>
        <c:lblOffset val="100"/>
        <c:noMultiLvlLbl val="0"/>
      </c:catAx>
      <c:valAx>
        <c:axId val="160942216"/>
        <c:scaling>
          <c:orientation val="minMax"/>
        </c:scaling>
        <c:delete val="1"/>
        <c:axPos val="t"/>
        <c:numFmt formatCode="0%" sourceLinked="1"/>
        <c:majorTickMark val="none"/>
        <c:minorTickMark val="none"/>
        <c:tickLblPos val="nextTo"/>
        <c:crossAx val="160941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852261423153033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4">
                  <c:v>2.5752167261601198E-2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160943000"/>
        <c:axId val="160943392"/>
      </c:barChart>
      <c:catAx>
        <c:axId val="16094300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943392"/>
        <c:crosses val="autoZero"/>
        <c:auto val="1"/>
        <c:lblAlgn val="ctr"/>
        <c:lblOffset val="100"/>
        <c:noMultiLvlLbl val="0"/>
      </c:catAx>
      <c:valAx>
        <c:axId val="160943392"/>
        <c:scaling>
          <c:orientation val="minMax"/>
        </c:scaling>
        <c:delete val="1"/>
        <c:axPos val="t"/>
        <c:numFmt formatCode="0%" sourceLinked="1"/>
        <c:majorTickMark val="none"/>
        <c:minorTickMark val="none"/>
        <c:tickLblPos val="nextTo"/>
        <c:crossAx val="160943000"/>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0.90100000000000002</c:v>
                </c:pt>
                <c:pt idx="1">
                  <c:v>0.89800000000000002</c:v>
                </c:pt>
                <c:pt idx="2">
                  <c:v>0.90100000000000002</c:v>
                </c:pt>
                <c:pt idx="3">
                  <c:v>0.90100000000000002</c:v>
                </c:pt>
                <c:pt idx="4">
                  <c:v>0.90300000000000002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713999416"/>
        <c:axId val="713999808"/>
      </c:lineChart>
      <c:catAx>
        <c:axId val="713999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3999808"/>
        <c:crosses val="autoZero"/>
        <c:auto val="1"/>
        <c:lblAlgn val="ctr"/>
        <c:lblOffset val="100"/>
        <c:noMultiLvlLbl val="0"/>
      </c:catAx>
      <c:valAx>
        <c:axId val="713999808"/>
        <c:scaling>
          <c:orientation val="minMax"/>
          <c:max val="1"/>
        </c:scaling>
        <c:delete val="1"/>
        <c:axPos val="l"/>
        <c:numFmt formatCode="0%" sourceLinked="1"/>
        <c:majorTickMark val="out"/>
        <c:minorTickMark val="none"/>
        <c:tickLblPos val="nextTo"/>
        <c:crossAx val="7139994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2.6385648411809071E-2"/>
                  <c:y val="-5.30852343242393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3E-4832-B088-61FB3C1CFD1C}"/>
                </c:ext>
              </c:extLst>
            </c:dLbl>
            <c:dLbl>
              <c:idx val="2"/>
              <c:layout>
                <c:manualLayout>
                  <c:x val="-1.9904694252057185E-2"/>
                  <c:y val="-3.66017164144428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3E-4832-B088-61FB3C1CFD1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8505</c:v>
                </c:pt>
                <c:pt idx="1">
                  <c:v>5720</c:v>
                </c:pt>
                <c:pt idx="2">
                  <c:v>3943</c:v>
                </c:pt>
                <c:pt idx="3" formatCode="#,##0">
                  <c:v>3922</c:v>
                </c:pt>
                <c:pt idx="4" formatCode="#,##0">
                  <c:v>4023</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160944176"/>
        <c:axId val="160944568"/>
      </c:lineChart>
      <c:catAx>
        <c:axId val="16094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0944568"/>
        <c:crosses val="autoZero"/>
        <c:auto val="1"/>
        <c:lblAlgn val="ctr"/>
        <c:lblOffset val="100"/>
        <c:noMultiLvlLbl val="0"/>
      </c:catAx>
      <c:valAx>
        <c:axId val="16094456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0944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Sussex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781249999999994E-2"/>
                  <c:y val="8.671874466543137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9.0625000000000053E-2"/>
                  <c:y val="-5.15624968280944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0.28999999999999998</c:v>
                </c:pt>
                <c:pt idx="1">
                  <c:v>0.53</c:v>
                </c:pt>
                <c:pt idx="2">
                  <c:v>0.05</c:v>
                </c:pt>
                <c:pt idx="3">
                  <c:v>0.03</c:v>
                </c:pt>
                <c:pt idx="4">
                  <c:v>0.09</c:v>
                </c:pt>
                <c:pt idx="5">
                  <c:v>0.02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0</c:v>
                </c:pt>
                <c:pt idx="7">
                  <c:v>1</c:v>
                </c:pt>
                <c:pt idx="8">
                  <c:v>0</c:v>
                </c:pt>
                <c:pt idx="9">
                  <c:v>2</c:v>
                </c:pt>
                <c:pt idx="10">
                  <c:v>0</c:v>
                </c:pt>
                <c:pt idx="11">
                  <c:v>1</c:v>
                </c:pt>
                <c:pt idx="12">
                  <c:v>0</c:v>
                </c:pt>
                <c:pt idx="13">
                  <c:v>1</c:v>
                </c:pt>
                <c:pt idx="14">
                  <c:v>1</c:v>
                </c:pt>
                <c:pt idx="15">
                  <c:v>1</c:v>
                </c:pt>
                <c:pt idx="16">
                  <c:v>0</c:v>
                </c:pt>
                <c:pt idx="17">
                  <c:v>2</c:v>
                </c:pt>
                <c:pt idx="18">
                  <c:v>3</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160945744"/>
        <c:axId val="160946136"/>
      </c:barChart>
      <c:catAx>
        <c:axId val="160945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0946136"/>
        <c:crosses val="autoZero"/>
        <c:auto val="1"/>
        <c:lblAlgn val="ctr"/>
        <c:lblOffset val="100"/>
        <c:noMultiLvlLbl val="0"/>
      </c:catAx>
      <c:valAx>
        <c:axId val="160946136"/>
        <c:scaling>
          <c:orientation val="minMax"/>
        </c:scaling>
        <c:delete val="1"/>
        <c:axPos val="b"/>
        <c:numFmt formatCode="General" sourceLinked="1"/>
        <c:majorTickMark val="none"/>
        <c:minorTickMark val="none"/>
        <c:tickLblPos val="nextTo"/>
        <c:crossAx val="160945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7">
                  <c:v>0.124</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160946920"/>
        <c:axId val="160947312"/>
      </c:barChart>
      <c:catAx>
        <c:axId val="160946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947312"/>
        <c:crosses val="autoZero"/>
        <c:auto val="1"/>
        <c:lblAlgn val="ctr"/>
        <c:lblOffset val="100"/>
        <c:noMultiLvlLbl val="0"/>
      </c:catAx>
      <c:valAx>
        <c:axId val="160947312"/>
        <c:scaling>
          <c:orientation val="minMax"/>
        </c:scaling>
        <c:delete val="1"/>
        <c:axPos val="b"/>
        <c:numFmt formatCode="0.0%" sourceLinked="1"/>
        <c:majorTickMark val="none"/>
        <c:minorTickMark val="none"/>
        <c:tickLblPos val="nextTo"/>
        <c:crossAx val="1609469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7.5656167979002625E-2"/>
                  <c:y val="-8.78319381291250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96-4B66-9FCF-69BF03662DD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0.114</c:v>
                </c:pt>
                <c:pt idx="1">
                  <c:v>0.09</c:v>
                </c:pt>
                <c:pt idx="2">
                  <c:v>0.06</c:v>
                </c:pt>
                <c:pt idx="3">
                  <c:v>0.13</c:v>
                </c:pt>
                <c:pt idx="4">
                  <c:v>0.124</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160948096"/>
        <c:axId val="160948488"/>
      </c:lineChart>
      <c:catAx>
        <c:axId val="16094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948488"/>
        <c:crosses val="autoZero"/>
        <c:auto val="1"/>
        <c:lblAlgn val="ctr"/>
        <c:lblOffset val="100"/>
        <c:noMultiLvlLbl val="0"/>
      </c:catAx>
      <c:valAx>
        <c:axId val="16094848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948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0.114</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160949272"/>
        <c:axId val="355439552"/>
      </c:barChart>
      <c:catAx>
        <c:axId val="1609492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39552"/>
        <c:crosses val="autoZero"/>
        <c:auto val="1"/>
        <c:lblAlgn val="ctr"/>
        <c:lblOffset val="100"/>
        <c:noMultiLvlLbl val="0"/>
      </c:catAx>
      <c:valAx>
        <c:axId val="355439552"/>
        <c:scaling>
          <c:orientation val="minMax"/>
          <c:max val="0.30000000000000004"/>
        </c:scaling>
        <c:delete val="1"/>
        <c:axPos val="t"/>
        <c:numFmt formatCode="0.00%" sourceLinked="1"/>
        <c:majorTickMark val="none"/>
        <c:minorTickMark val="none"/>
        <c:tickLblPos val="nextTo"/>
        <c:crossAx val="160949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9.2999999999999999E-2</c:v>
                </c:pt>
                <c:pt idx="1">
                  <c:v>0.16400000000000001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55440336"/>
        <c:axId val="355440728"/>
      </c:barChart>
      <c:catAx>
        <c:axId val="355440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40728"/>
        <c:crosses val="autoZero"/>
        <c:auto val="1"/>
        <c:lblAlgn val="ctr"/>
        <c:lblOffset val="100"/>
        <c:noMultiLvlLbl val="0"/>
      </c:catAx>
      <c:valAx>
        <c:axId val="355440728"/>
        <c:scaling>
          <c:orientation val="minMax"/>
          <c:max val="0.30000000000000004"/>
          <c:min val="0"/>
        </c:scaling>
        <c:delete val="1"/>
        <c:axPos val="b"/>
        <c:numFmt formatCode="0.0%" sourceLinked="1"/>
        <c:majorTickMark val="none"/>
        <c:minorTickMark val="none"/>
        <c:tickLblPos val="nextTo"/>
        <c:crossAx val="3554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2">
                  <c:v>0.16600000000000001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55441512"/>
        <c:axId val="355441904"/>
      </c:barChart>
      <c:catAx>
        <c:axId val="355441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41904"/>
        <c:crosses val="autoZero"/>
        <c:auto val="1"/>
        <c:lblAlgn val="ctr"/>
        <c:lblOffset val="100"/>
        <c:noMultiLvlLbl val="0"/>
      </c:catAx>
      <c:valAx>
        <c:axId val="355441904"/>
        <c:scaling>
          <c:orientation val="minMax"/>
        </c:scaling>
        <c:delete val="1"/>
        <c:axPos val="b"/>
        <c:numFmt formatCode="0.0%" sourceLinked="1"/>
        <c:majorTickMark val="none"/>
        <c:minorTickMark val="none"/>
        <c:tickLblPos val="nextTo"/>
        <c:crossAx val="35544151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0.14199999999999999</c:v>
                </c:pt>
                <c:pt idx="1">
                  <c:v>0.14499999999999999</c:v>
                </c:pt>
                <c:pt idx="2">
                  <c:v>0.105</c:v>
                </c:pt>
                <c:pt idx="3">
                  <c:v>0.15</c:v>
                </c:pt>
                <c:pt idx="4">
                  <c:v>0.16600000000000001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55442688"/>
        <c:axId val="355443080"/>
      </c:lineChart>
      <c:catAx>
        <c:axId val="35544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5443080"/>
        <c:crosses val="autoZero"/>
        <c:auto val="1"/>
        <c:lblAlgn val="ctr"/>
        <c:lblOffset val="100"/>
        <c:noMultiLvlLbl val="0"/>
      </c:catAx>
      <c:valAx>
        <c:axId val="355443080"/>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5442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0.14799999999999999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55443864"/>
        <c:axId val="355444256"/>
      </c:barChart>
      <c:catAx>
        <c:axId val="3554438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44256"/>
        <c:crosses val="autoZero"/>
        <c:auto val="1"/>
        <c:lblAlgn val="ctr"/>
        <c:lblOffset val="100"/>
        <c:noMultiLvlLbl val="0"/>
      </c:catAx>
      <c:valAx>
        <c:axId val="355444256"/>
        <c:scaling>
          <c:orientation val="minMax"/>
          <c:max val="0.30000000000000004"/>
        </c:scaling>
        <c:delete val="1"/>
        <c:axPos val="t"/>
        <c:numFmt formatCode="0.00%" sourceLinked="1"/>
        <c:majorTickMark val="none"/>
        <c:minorTickMark val="none"/>
        <c:tickLblPos val="nextTo"/>
        <c:crossAx val="355443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17">
                  <c:v>0.90300000000000002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713998240"/>
        <c:axId val="713997848"/>
      </c:barChart>
      <c:catAx>
        <c:axId val="713998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3997848"/>
        <c:crosses val="autoZero"/>
        <c:auto val="1"/>
        <c:lblAlgn val="ctr"/>
        <c:lblOffset val="100"/>
        <c:noMultiLvlLbl val="0"/>
      </c:catAx>
      <c:valAx>
        <c:axId val="713997848"/>
        <c:scaling>
          <c:orientation val="minMax"/>
        </c:scaling>
        <c:delete val="1"/>
        <c:axPos val="b"/>
        <c:numFmt formatCode="0%" sourceLinked="1"/>
        <c:majorTickMark val="none"/>
        <c:minorTickMark val="none"/>
        <c:tickLblPos val="nextTo"/>
        <c:crossAx val="71399824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0.14099999999999999</c:v>
                </c:pt>
                <c:pt idx="1">
                  <c:v>0.2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55445040"/>
        <c:axId val="355445432"/>
      </c:barChart>
      <c:catAx>
        <c:axId val="355445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45432"/>
        <c:crosses val="autoZero"/>
        <c:auto val="1"/>
        <c:lblAlgn val="ctr"/>
        <c:lblOffset val="100"/>
        <c:noMultiLvlLbl val="0"/>
      </c:catAx>
      <c:valAx>
        <c:axId val="355445432"/>
        <c:scaling>
          <c:orientation val="minMax"/>
          <c:max val="0.30000000000000004"/>
          <c:min val="0"/>
        </c:scaling>
        <c:delete val="1"/>
        <c:axPos val="b"/>
        <c:numFmt formatCode="0.0%" sourceLinked="1"/>
        <c:majorTickMark val="none"/>
        <c:minorTickMark val="none"/>
        <c:tickLblPos val="nextTo"/>
        <c:crossAx val="3554450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4" formatCode="0">
                  <c:v>4259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4">
                  <c:v>4284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55446216"/>
        <c:axId val="355446608"/>
      </c:barChart>
      <c:catAx>
        <c:axId val="355446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46608"/>
        <c:crosses val="autoZero"/>
        <c:auto val="1"/>
        <c:lblAlgn val="ctr"/>
        <c:lblOffset val="100"/>
        <c:noMultiLvlLbl val="0"/>
      </c:catAx>
      <c:valAx>
        <c:axId val="355446608"/>
        <c:scaling>
          <c:orientation val="minMax"/>
        </c:scaling>
        <c:delete val="1"/>
        <c:axPos val="b"/>
        <c:numFmt formatCode="General" sourceLinked="1"/>
        <c:majorTickMark val="none"/>
        <c:minorTickMark val="none"/>
        <c:tickLblPos val="nextTo"/>
        <c:crossAx val="355446216"/>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19" formatCode="0.0%">
                  <c:v>0.21029999999999999</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19" formatCode="0.0%">
                  <c:v>0.215</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163831136"/>
        <c:axId val="163831528"/>
      </c:barChart>
      <c:catAx>
        <c:axId val="16383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831528"/>
        <c:crosses val="autoZero"/>
        <c:auto val="1"/>
        <c:lblAlgn val="ctr"/>
        <c:lblOffset val="100"/>
        <c:noMultiLvlLbl val="0"/>
      </c:catAx>
      <c:valAx>
        <c:axId val="163831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831136"/>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5">
                  <c:v>207</c:v>
                </c:pt>
                <c:pt idx="6">
                  <c:v>340</c:v>
                </c:pt>
                <c:pt idx="7">
                  <c:v>365</c:v>
                </c:pt>
                <c:pt idx="8">
                  <c:v>382</c:v>
                </c:pt>
                <c:pt idx="9">
                  <c:v>461</c:v>
                </c:pt>
                <c:pt idx="10">
                  <c:v>504</c:v>
                </c:pt>
                <c:pt idx="11">
                  <c:v>644</c:v>
                </c:pt>
                <c:pt idx="12">
                  <c:v>650</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4">
                  <c:v>182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163832312"/>
        <c:axId val="163832704"/>
      </c:barChart>
      <c:catAx>
        <c:axId val="163832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832704"/>
        <c:crosses val="autoZero"/>
        <c:auto val="1"/>
        <c:lblAlgn val="ctr"/>
        <c:lblOffset val="100"/>
        <c:noMultiLvlLbl val="0"/>
      </c:catAx>
      <c:valAx>
        <c:axId val="163832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8323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Walpack Township</c:v>
                </c:pt>
                <c:pt idx="1">
                  <c:v>Byram Township</c:v>
                </c:pt>
                <c:pt idx="2">
                  <c:v>Newton</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Sussex avg. 90%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Walpack Township</c:v>
                </c:pt>
                <c:pt idx="1">
                  <c:v>Byram Township</c:v>
                </c:pt>
                <c:pt idx="2">
                  <c:v>Newton</c:v>
                </c:pt>
              </c:strCache>
            </c:strRef>
          </c:cat>
          <c:val>
            <c:numRef>
              <c:f>Sheet1!$D$2:$D$4</c:f>
              <c:numCache>
                <c:formatCode>0%</c:formatCode>
                <c:ptCount val="3"/>
                <c:pt idx="0">
                  <c:v>0.9</c:v>
                </c:pt>
                <c:pt idx="1">
                  <c:v>0.9</c:v>
                </c:pt>
                <c:pt idx="2">
                  <c:v>0.9</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713996672"/>
        <c:axId val="713997064"/>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Walpack Township</c:v>
                </c:pt>
                <c:pt idx="1">
                  <c:v>Byram Township</c:v>
                </c:pt>
                <c:pt idx="2">
                  <c:v>Newton</c:v>
                </c:pt>
              </c:strCache>
            </c:strRef>
          </c:cat>
          <c:val>
            <c:numRef>
              <c:f>Sheet1!$B$2:$B$4</c:f>
              <c:numCache>
                <c:formatCode>0%</c:formatCode>
                <c:ptCount val="3"/>
                <c:pt idx="0">
                  <c:v>1</c:v>
                </c:pt>
                <c:pt idx="1">
                  <c:v>0.91600000000000004</c:v>
                </c:pt>
                <c:pt idx="2">
                  <c:v>0.83399999999999996</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713994712"/>
        <c:axId val="713996280"/>
      </c:barChart>
      <c:catAx>
        <c:axId val="713996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3997064"/>
        <c:crosses val="autoZero"/>
        <c:auto val="1"/>
        <c:lblAlgn val="ctr"/>
        <c:lblOffset val="100"/>
        <c:noMultiLvlLbl val="0"/>
      </c:catAx>
      <c:valAx>
        <c:axId val="713997064"/>
        <c:scaling>
          <c:orientation val="minMax"/>
        </c:scaling>
        <c:delete val="1"/>
        <c:axPos val="b"/>
        <c:numFmt formatCode="0%" sourceLinked="1"/>
        <c:majorTickMark val="none"/>
        <c:minorTickMark val="none"/>
        <c:tickLblPos val="nextTo"/>
        <c:crossAx val="713996672"/>
        <c:crosses val="autoZero"/>
        <c:crossBetween val="between"/>
      </c:valAx>
      <c:valAx>
        <c:axId val="713996280"/>
        <c:scaling>
          <c:orientation val="minMax"/>
        </c:scaling>
        <c:delete val="1"/>
        <c:axPos val="t"/>
        <c:numFmt formatCode="0%" sourceLinked="1"/>
        <c:majorTickMark val="out"/>
        <c:minorTickMark val="none"/>
        <c:tickLblPos val="nextTo"/>
        <c:crossAx val="713994712"/>
        <c:crosses val="max"/>
        <c:crossBetween val="between"/>
      </c:valAx>
      <c:catAx>
        <c:axId val="713994712"/>
        <c:scaling>
          <c:orientation val="minMax"/>
        </c:scaling>
        <c:delete val="1"/>
        <c:axPos val="l"/>
        <c:numFmt formatCode="General" sourceLinked="1"/>
        <c:majorTickMark val="out"/>
        <c:minorTickMark val="none"/>
        <c:tickLblPos val="nextTo"/>
        <c:crossAx val="713996280"/>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3900098425196852"/>
          <c:y val="0.83016265808546663"/>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passaicresourcenet.org/community-services/family-support-service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total number of children in this county is the </a:t>
            </a:r>
            <a:r>
              <a:rPr lang="en-US" sz="1200" kern="1200" dirty="0" smtClean="0">
                <a:solidFill>
                  <a:schemeClr val="tx1"/>
                </a:solidFill>
                <a:effectLst/>
                <a:latin typeface="+mn-lt"/>
                <a:ea typeface="+mn-ea"/>
                <a:cs typeface="+mn-cs"/>
              </a:rPr>
              <a:t>17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highest in NJ. (Note that total county population size has not been accounted for in this indicator).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children between the ages of 12-17 years old is the largest group.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 municipality data is available.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numbers of children in each municipality, and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2018, this county had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to last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table behind graph 1.13):</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a:t>
            </a:r>
            <a:r>
              <a:rPr lang="en-US" sz="1200" kern="1200" dirty="0" smtClean="0">
                <a:solidFill>
                  <a:schemeClr val="tx1"/>
                </a:solidFill>
                <a:effectLst/>
                <a:latin typeface="+mn-lt"/>
                <a:ea typeface="+mn-ea"/>
                <a:cs typeface="+mn-cs"/>
              </a:rPr>
              <a:t>460</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a:t>
            </a:r>
            <a:r>
              <a:rPr lang="en-US" sz="1200" kern="1200" dirty="0" smtClean="0">
                <a:solidFill>
                  <a:schemeClr val="tx1"/>
                </a:solidFill>
                <a:effectLst/>
                <a:latin typeface="+mn-lt"/>
                <a:ea typeface="+mn-ea"/>
                <a:cs typeface="+mn-cs"/>
              </a:rPr>
              <a:t>45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NJ, the numbers of children served: </a:t>
            </a:r>
          </a:p>
          <a:p>
            <a:r>
              <a:rPr lang="en-US" sz="1200" kern="1200" dirty="0">
                <a:solidFill>
                  <a:schemeClr val="tx1"/>
                </a:solidFill>
                <a:effectLst/>
                <a:latin typeface="+mn-lt"/>
                <a:ea typeface="+mn-ea"/>
                <a:cs typeface="+mn-cs"/>
              </a:rPr>
              <a:t>42,918 (in-home); 5,543 (out-of-home placement); 48,461 (total)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slightly lower in 2018 than in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a lower percentage of families living in poverty than the NJ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percentages of families living in poverty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remained steady between 2013 and 2017.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Chart 2.3.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Poverty definition</a:t>
            </a:r>
            <a:r>
              <a:rPr lang="en-US" sz="1200" kern="1200" dirty="0">
                <a:solidFill>
                  <a:schemeClr val="tx1"/>
                </a:solidFill>
                <a:effectLst/>
                <a:latin typeface="+mn-lt"/>
                <a:ea typeface="+mn-ea"/>
                <a:cs typeface="+mn-cs"/>
              </a:rPr>
              <a:t>: The Census Bureau uses a set of dollar value thresholds that vary by family size and composition to determine who is in poverty.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To determine a person's poverty status, </a:t>
            </a:r>
            <a:r>
              <a:rPr lang="en-US" sz="1200" kern="1200" dirty="0">
                <a:solidFill>
                  <a:schemeClr val="tx1"/>
                </a:solidFill>
                <a:effectLst/>
                <a:latin typeface="+mn-lt"/>
                <a:ea typeface="+mn-ea"/>
                <a:cs typeface="+mn-cs"/>
              </a:rPr>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Newton and Sussex Borough have the highest poverty rates in this county.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cost of living budget estimates how much income a family is likely to need (across 7 components) to attain a modest yet adequate standard of living here. The most costly component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An overall value for NJ is also not available.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state </a:t>
            </a:r>
            <a:r>
              <a:rPr lang="en-US" sz="1200" kern="1200" dirty="0" smtClean="0">
                <a:solidFill>
                  <a:schemeClr val="tx1"/>
                </a:solidFill>
                <a:effectLst/>
                <a:latin typeface="+mn-lt"/>
                <a:ea typeface="+mn-ea"/>
                <a:cs typeface="+mn-cs"/>
              </a:rPr>
              <a:t>median </a:t>
            </a:r>
            <a:r>
              <a:rPr lang="en-US" sz="1200" kern="1200" dirty="0">
                <a:solidFill>
                  <a:schemeClr val="tx1"/>
                </a:solidFill>
                <a:effectLst/>
                <a:latin typeface="+mn-lt"/>
                <a:ea typeface="+mn-ea"/>
                <a:cs typeface="+mn-cs"/>
              </a:rPr>
              <a:t>and higher than the national </a:t>
            </a:r>
            <a:r>
              <a:rPr lang="en-US" sz="1200" kern="1200" dirty="0" smtClean="0">
                <a:solidFill>
                  <a:schemeClr val="tx1"/>
                </a:solidFill>
                <a:effectLst/>
                <a:latin typeface="+mn-lt"/>
                <a:ea typeface="+mn-ea"/>
                <a:cs typeface="+mn-cs"/>
              </a:rPr>
              <a:t>median. </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increased between 2013 and 2017.</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Sussex and Franklin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a lower percentage of households experiencing severe cost burden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50% of income or more spent on housing is considered severe cost burden. Household income is based on a 12-month estimate (in 2017 inflation adjusted dollars).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remained steady between 2014 and 2019.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718571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rates have been decreasing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Nationally and in NJ, food insecurity rates have been decreasing slightly over time.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No. County and state levels only.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less than the state average and less than the national average.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No. County and state levels only.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decreased between 2013 and 2017.</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decreased between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decreased between 2013 and 2017.</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infant, toddler, and pre-K median monthly childcare costs in this county tend to be mid-range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infant, toddler and pre-K childcare costs appear lower than expected when compared to the county’s median household income.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longer commute to work than the state average of 31.5 minutes.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average commute times shorter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remained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Chart 8.3.</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Vernon Township and </a:t>
            </a:r>
            <a:r>
              <a:rPr lang="en-US" sz="1200" kern="1200" dirty="0" err="1">
                <a:solidFill>
                  <a:schemeClr val="tx1"/>
                </a:solidFill>
                <a:effectLst/>
                <a:latin typeface="+mn-lt"/>
                <a:ea typeface="+mn-ea"/>
                <a:cs typeface="+mn-cs"/>
              </a:rPr>
              <a:t>Sandyston</a:t>
            </a:r>
            <a:r>
              <a:rPr lang="en-US" sz="1200" kern="1200" dirty="0">
                <a:solidFill>
                  <a:schemeClr val="tx1"/>
                </a:solidFill>
                <a:effectLst/>
                <a:latin typeface="+mn-lt"/>
                <a:ea typeface="+mn-ea"/>
                <a:cs typeface="+mn-cs"/>
              </a:rPr>
              <a:t> Township have the longest average commute times.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all other </a:t>
            </a:r>
            <a:r>
              <a:rPr lang="en-US" sz="1200" kern="1200" dirty="0" smtClean="0">
                <a:solidFill>
                  <a:schemeClr val="tx1"/>
                </a:solidFill>
                <a:effectLst/>
                <a:latin typeface="+mn-lt"/>
                <a:ea typeface="+mn-ea"/>
                <a:cs typeface="+mn-cs"/>
              </a:rPr>
              <a:t>minority group residents </a:t>
            </a:r>
            <a:r>
              <a:rPr lang="en-US" sz="1200" kern="1200" dirty="0">
                <a:solidFill>
                  <a:schemeClr val="tx1"/>
                </a:solidFill>
                <a:effectLst/>
                <a:latin typeface="+mn-lt"/>
                <a:ea typeface="+mn-ea"/>
                <a:cs typeface="+mn-cs"/>
              </a:rPr>
              <a:t>in this county.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 Chart 1.3.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based on "typical regional" family profile.</a:t>
            </a:r>
          </a:p>
          <a:p>
            <a:r>
              <a:rPr lang="en-US" sz="1200" kern="1200" dirty="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annual cost of car ownership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based on "typical regional" family profile.</a:t>
            </a:r>
          </a:p>
          <a:p>
            <a:r>
              <a:rPr lang="en-US" sz="1200" kern="1200" dirty="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a lower percentage of minors without insurance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higher estimated percentages of children without insurance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decreased over time.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Andover Borough and Sussex have the largest percentages of minors without insurance in this county.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remained mostly steady between 2013 and 2019.</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reports of late or lack of prenatal care has </a:t>
            </a:r>
            <a:r>
              <a:rPr lang="en-US" sz="1200" kern="1200">
                <a:solidFill>
                  <a:schemeClr val="tx1"/>
                </a:solidFill>
                <a:effectLst/>
                <a:latin typeface="+mn-lt"/>
                <a:ea typeface="+mn-ea"/>
                <a:cs typeface="+mn-cs"/>
              </a:rPr>
              <a:t>decreased </a:t>
            </a:r>
            <a:r>
              <a:rPr lang="en-US" sz="1200" kern="1200" smtClean="0">
                <a:solidFill>
                  <a:schemeClr val="tx1"/>
                </a:solidFill>
                <a:effectLst/>
                <a:latin typeface="+mn-lt"/>
                <a:ea typeface="+mn-ea"/>
                <a:cs typeface="+mn-cs"/>
              </a:rPr>
              <a:t>2016 </a:t>
            </a:r>
            <a:r>
              <a:rPr lang="en-US" sz="1200" kern="1200" dirty="0">
                <a:solidFill>
                  <a:schemeClr val="tx1"/>
                </a:solidFill>
                <a:effectLst/>
                <a:latin typeface="+mn-lt"/>
                <a:ea typeface="+mn-ea"/>
                <a:cs typeface="+mn-cs"/>
              </a:rPr>
              <a:t>and 2018.</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Employees in this county are estimated to earn a lower weekly wage than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average annual wage has increased slightly between 2016 and 2018.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residents across groups has remained </a:t>
            </a:r>
            <a:r>
              <a:rPr lang="en-US" sz="1200" kern="1200" dirty="0" smtClean="0">
                <a:solidFill>
                  <a:schemeClr val="tx1"/>
                </a:solidFill>
                <a:effectLst/>
                <a:latin typeface="+mn-lt"/>
                <a:ea typeface="+mn-ea"/>
                <a:cs typeface="+mn-cs"/>
              </a:rPr>
              <a:t> mostly steady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county’s unemployment rate is generally similar to the state's rate followed a similar patterns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as with each NJ county, men tend to have higher annual incomes than women.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10.8.</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both males and females tend to have a higher median income than the state and national averages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10.8.</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has remained steady for males and increased slightly for females between 2013 and 2017. Men consistently earn about $20K more than women.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10.8.</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Three municipalities with the highest, lowest, and a middling median income were selected to illustrate the variation of income by sex across municipalities.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crime rate is one of the lowest ones in the state.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All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13</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juvenile arrest rate in the state.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rate has increased slightly between 2012 and 2016, and is below the rate for NJ.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deaths was too small to calculate reliable rates for this county.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County is the decedent's county of residence, not the county where the assault occurred.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Stillwater </a:t>
            </a:r>
            <a:r>
              <a:rPr lang="en-US" sz="1200" kern="1200" dirty="0" smtClean="0">
                <a:solidFill>
                  <a:schemeClr val="tx1"/>
                </a:solidFill>
                <a:effectLst/>
                <a:latin typeface="+mn-lt"/>
                <a:ea typeface="+mn-ea"/>
                <a:cs typeface="+mn-cs"/>
              </a:rPr>
              <a:t>Township, Vernon Township, and Newton are </a:t>
            </a:r>
            <a:r>
              <a:rPr lang="en-US" sz="1200" kern="1200" dirty="0">
                <a:solidFill>
                  <a:schemeClr val="tx1"/>
                </a:solidFill>
                <a:effectLst/>
                <a:latin typeface="+mn-lt"/>
                <a:ea typeface="+mn-ea"/>
                <a:cs typeface="+mn-cs"/>
              </a:rPr>
              <a:t>composed of mostly White residents, </a:t>
            </a:r>
            <a:r>
              <a:rPr lang="en-US" sz="1200" kern="1200" dirty="0" smtClean="0">
                <a:solidFill>
                  <a:schemeClr val="tx1"/>
                </a:solidFill>
                <a:effectLst/>
                <a:latin typeface="+mn-lt"/>
                <a:ea typeface="+mn-ea"/>
                <a:cs typeface="+mn-cs"/>
              </a:rPr>
              <a:t>with Newton including </a:t>
            </a:r>
            <a:r>
              <a:rPr lang="en-US" sz="1200" kern="1200" dirty="0">
                <a:solidFill>
                  <a:schemeClr val="tx1"/>
                </a:solidFill>
                <a:effectLst/>
                <a:latin typeface="+mn-lt"/>
                <a:ea typeface="+mn-ea"/>
                <a:cs typeface="+mn-cs"/>
              </a:rPr>
              <a:t>the highest </a:t>
            </a:r>
            <a:r>
              <a:rPr lang="en-US" sz="1200" kern="1200" dirty="0" smtClean="0">
                <a:solidFill>
                  <a:schemeClr val="tx1"/>
                </a:solidFill>
                <a:effectLst/>
                <a:latin typeface="+mn-lt"/>
                <a:ea typeface="+mn-ea"/>
                <a:cs typeface="+mn-cs"/>
              </a:rPr>
              <a:t>proportions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residents of</a:t>
            </a:r>
            <a:r>
              <a:rPr lang="en-US" sz="1200" kern="1200" baseline="0" dirty="0" smtClean="0">
                <a:solidFill>
                  <a:schemeClr val="tx1"/>
                </a:solidFill>
                <a:effectLst/>
                <a:latin typeface="+mn-lt"/>
                <a:ea typeface="+mn-ea"/>
                <a:cs typeface="+mn-cs"/>
              </a:rPr>
              <a:t> other races/ethnicities</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the municipalities</a:t>
            </a:r>
            <a:r>
              <a:rPr lang="en-US" sz="1200" kern="1200" baseline="0" dirty="0" smtClean="0">
                <a:solidFill>
                  <a:schemeClr val="tx1"/>
                </a:solidFill>
                <a:effectLst/>
                <a:latin typeface="+mn-lt"/>
                <a:ea typeface="+mn-ea"/>
                <a:cs typeface="+mn-cs"/>
              </a:rPr>
              <a:t> with data available </a:t>
            </a:r>
            <a:r>
              <a:rPr lang="en-US" sz="1200" kern="1200" dirty="0" smtClean="0">
                <a:solidFill>
                  <a:schemeClr val="tx1"/>
                </a:solidFill>
                <a:effectLst/>
                <a:latin typeface="+mn-lt"/>
                <a:ea typeface="+mn-ea"/>
                <a:cs typeface="+mn-cs"/>
              </a:rPr>
              <a:t>within </a:t>
            </a:r>
            <a:r>
              <a:rPr lang="en-US" sz="1200" kern="1200" dirty="0">
                <a:solidFill>
                  <a:schemeClr val="tx1"/>
                </a:solidFill>
                <a:effectLst/>
                <a:latin typeface="+mn-lt"/>
                <a:ea typeface="+mn-ea"/>
                <a:cs typeface="+mn-cs"/>
              </a:rPr>
              <a:t>the county.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Blanks indicate the number of deaths was too small to calculate reliable rates. Most counties will have blanks in this section.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County is the decedent's county of residence, not the county where the assault occurred.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domestic violence incidents in NJ.</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Chart 12.3.</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the number of domestic violence incidents in this county has slightly varied between 2012 and 2016.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Chart 12.3.</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and without accounting for population size, </a:t>
            </a:r>
            <a:r>
              <a:rPr lang="en-US" sz="1200" kern="1200" dirty="0" smtClean="0">
                <a:solidFill>
                  <a:schemeClr val="tx1"/>
                </a:solidFill>
                <a:effectLst/>
                <a:latin typeface="+mn-lt"/>
                <a:ea typeface="+mn-ea"/>
                <a:cs typeface="+mn-cs"/>
              </a:rPr>
              <a:t>Newton and Hopatcong </a:t>
            </a:r>
            <a:r>
              <a:rPr lang="en-US" sz="1200" kern="1200" dirty="0">
                <a:solidFill>
                  <a:schemeClr val="tx1"/>
                </a:solidFill>
                <a:effectLst/>
                <a:latin typeface="+mn-lt"/>
                <a:ea typeface="+mn-ea"/>
                <a:cs typeface="+mn-cs"/>
              </a:rPr>
              <a:t>had the highest number of domestic violence incidents reported in the county.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domestic violence offenses in NJ were categorized as assault and harassment.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Municipality/County data available? </a:t>
            </a:r>
            <a:r>
              <a:rPr lang="en-US" sz="1200" kern="1200" dirty="0">
                <a:solidFill>
                  <a:schemeClr val="tx1"/>
                </a:solidFill>
                <a:effectLst/>
                <a:latin typeface="+mn-lt"/>
                <a:ea typeface="+mn-ea"/>
                <a:cs typeface="+mn-cs"/>
              </a:rPr>
              <a:t>No, neither county nor municipality estimates available.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NJ, most domestic violence arrests were related to assault.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Municipality/County data available? </a:t>
            </a:r>
            <a:r>
              <a:rPr lang="en-US" sz="1200" kern="1200" dirty="0">
                <a:solidFill>
                  <a:schemeClr val="tx1"/>
                </a:solidFill>
                <a:effectLst/>
                <a:latin typeface="+mn-lt"/>
                <a:ea typeface="+mn-ea"/>
                <a:cs typeface="+mn-cs"/>
              </a:rPr>
              <a:t>No, neither county nor municipality estimates available.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a two-year period (2016 to 2018), 16 counties experienced an increase in the percentage of opioid deaths, while the remaining 5 NJ counties experienced a decrease.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number of suspected overdose deaths </a:t>
            </a:r>
            <a:r>
              <a:rPr lang="en-US" sz="1200" kern="1200" dirty="0" smtClean="0">
                <a:solidFill>
                  <a:schemeClr val="tx1"/>
                </a:solidFill>
                <a:effectLst/>
                <a:latin typeface="+mn-lt"/>
                <a:ea typeface="+mn-ea"/>
                <a:cs typeface="+mn-cs"/>
              </a:rPr>
              <a:t>decreased </a:t>
            </a:r>
            <a:r>
              <a:rPr lang="en-US" sz="1200" kern="1200" dirty="0">
                <a:solidFill>
                  <a:schemeClr val="tx1"/>
                </a:solidFill>
                <a:effectLst/>
                <a:latin typeface="+mn-lt"/>
                <a:ea typeface="+mn-ea"/>
                <a:cs typeface="+mn-cs"/>
              </a:rPr>
              <a:t>over that </a:t>
            </a:r>
            <a:r>
              <a:rPr lang="en-US" sz="1200" kern="1200" dirty="0" smtClean="0">
                <a:solidFill>
                  <a:schemeClr val="tx1"/>
                </a:solidFill>
                <a:effectLst/>
                <a:latin typeface="+mn-lt"/>
                <a:ea typeface="+mn-ea"/>
                <a:cs typeface="+mn-cs"/>
              </a:rPr>
              <a:t>period.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2014 and 2018, the number of suspected opioid deaths in this county had increased and then remained steady within this 5 year period.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there is a slight decrease in overdose deaths as a proportion of the population from 2017 to 2018.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decreasing line indicates that more people have been dying of overdoses, then evening out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majority of mental health programs available are supportive housing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t>
            </a:r>
            <a:r>
              <a:rPr lang="en-US" sz="1200" kern="1200" dirty="0" smtClean="0">
                <a:solidFill>
                  <a:schemeClr val="tx1"/>
                </a:solidFill>
                <a:effectLst/>
                <a:latin typeface="+mn-lt"/>
                <a:ea typeface="+mn-ea"/>
                <a:cs typeface="+mn-cs"/>
              </a:rPr>
              <a:t>below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counties percentage of foreign-born residents has </a:t>
            </a:r>
            <a:r>
              <a:rPr lang="en-US" sz="1200" kern="1200" dirty="0" smtClean="0">
                <a:solidFill>
                  <a:schemeClr val="tx1"/>
                </a:solidFill>
                <a:effectLst/>
                <a:latin typeface="+mn-lt"/>
                <a:ea typeface="+mn-ea"/>
                <a:cs typeface="+mn-cs"/>
              </a:rPr>
              <a:t>remained</a:t>
            </a:r>
            <a:r>
              <a:rPr lang="en-US" sz="1200" kern="1200" baseline="0" dirty="0" smtClean="0">
                <a:solidFill>
                  <a:schemeClr val="tx1"/>
                </a:solidFill>
                <a:effectLst/>
                <a:latin typeface="+mn-lt"/>
                <a:ea typeface="+mn-ea"/>
                <a:cs typeface="+mn-cs"/>
              </a:rPr>
              <a:t> steady</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over the past 5 years.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estimated frequency of mental health distress found is around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time, the percentage of the population reporting mental health distress in this phone survey has varied.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we cannot make comparisons by race/ethnicity.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estimated frequency of depression is slightly higher than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time, the percentage of the population reporting depression in this phone survey has varied slightly.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we cannot make comparisons relative to depression by race/ethnicity.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Diagnosed depression was reported more frequently by Women than by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No.</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Special Ed services of the NJ counties in 2018.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Yes</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2017 and 2018, the county’s percentage of children receiving Special Education services are above the state average.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2017 NJ Average=17.6%</a:t>
            </a:r>
          </a:p>
          <a:p>
            <a:r>
              <a:rPr lang="en-US" sz="1200" kern="1200" dirty="0">
                <a:solidFill>
                  <a:schemeClr val="tx1"/>
                </a:solidFill>
                <a:effectLst/>
                <a:latin typeface="+mn-lt"/>
                <a:ea typeface="+mn-ea"/>
                <a:cs typeface="+mn-cs"/>
              </a:rPr>
              <a:t>2018 NJ Average=17.9%</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Municipality Data Available?: </a:t>
            </a:r>
            <a:r>
              <a:rPr lang="en-US" sz="1200" kern="1200" dirty="0">
                <a:solidFill>
                  <a:schemeClr val="tx1"/>
                </a:solidFill>
                <a:effectLst/>
                <a:latin typeface="+mn-lt"/>
                <a:ea typeface="+mn-ea"/>
                <a:cs typeface="+mn-cs"/>
              </a:rPr>
              <a:t>Yes</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5th lowest number of children receiving Special Ed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4046"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These lists of supports were identified by searching for providers who work with residents of this county. Many supports are available state-wide. Did not include individual counselors. Is not an exhaustive list. </a:t>
            </a:r>
          </a:p>
          <a:p>
            <a:pPr defTabSz="904046">
              <a:defRPr/>
            </a:pPr>
            <a:endParaRPr lang="en-US" b="1" dirty="0"/>
          </a:p>
          <a:p>
            <a:pPr defTabSz="904046">
              <a:defRPr/>
            </a:pPr>
            <a:r>
              <a:rPr lang="en-US" b="1" dirty="0"/>
              <a:t>Source</a:t>
            </a:r>
            <a:r>
              <a:rPr lang="en-US" dirty="0"/>
              <a:t>: </a:t>
            </a:r>
          </a:p>
          <a:p>
            <a:pPr defTabSz="904046">
              <a:defRPr/>
            </a:pPr>
            <a:r>
              <a:rPr lang="en-US" dirty="0"/>
              <a:t>16.1. </a:t>
            </a:r>
            <a:r>
              <a:rPr lang="en-US" dirty="0">
                <a:hlinkClick r:id="rId3"/>
              </a:rPr>
              <a:t>https://www.Sussexresourcenet.org/community-services/family-support-services/</a:t>
            </a:r>
            <a:r>
              <a:rPr lang="en-US" dirty="0"/>
              <a:t> </a:t>
            </a:r>
          </a:p>
          <a:p>
            <a:pPr defTabSz="904046">
              <a:defRPr/>
            </a:pPr>
            <a:r>
              <a:rPr lang="en-US" dirty="0"/>
              <a:t>16.2. </a:t>
            </a:r>
            <a:r>
              <a:rPr lang="en-US" dirty="0">
                <a:hlinkClick r:id="rId4"/>
              </a:rPr>
              <a:t>https://www.probononj.org/ProviderDirectory.aspx</a:t>
            </a:r>
            <a:endParaRPr lang="en-US" dirty="0"/>
          </a:p>
          <a:p>
            <a:endParaRPr lang="en-US" b="1" dirty="0"/>
          </a:p>
          <a:p>
            <a:r>
              <a:rPr lang="en-US" b="1" dirty="0"/>
              <a:t>Municipality data available? </a:t>
            </a:r>
            <a:r>
              <a:rPr lang="en-US" dirty="0"/>
              <a:t>No.</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Newton and Hopatcong Borough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remained steady over the 5 years for which we have data.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Municipality data available</a:t>
            </a:r>
            <a:r>
              <a:rPr lang="en-US" sz="1200" kern="1200" dirty="0">
                <a:solidFill>
                  <a:schemeClr val="tx1"/>
                </a:solidFill>
                <a:effectLst/>
                <a:latin typeface="+mn-lt"/>
                <a:ea typeface="+mn-ea"/>
                <a:cs typeface="+mn-cs"/>
              </a:rPr>
              <a:t>? Chart 1.9.</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Newton has the lowest proportion of residents who speak English-only, while Walpack has the highest proportion of residents who speak English-only.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illustrate variation of language in this county, municipalities are organized by highest, midrange, and lowest percentages of English-only language speakers.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pic>
        <p:nvPicPr>
          <p:cNvPr id="4" name="Picture 3">
            <a:extLst>
              <a:ext uri="{FF2B5EF4-FFF2-40B4-BE49-F238E27FC236}">
                <a16:creationId xmlns:a16="http://schemas.microsoft.com/office/drawing/2014/main" id="{5AC83569-20C1-4519-9AA4-4AD701F9EF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565" y="174326"/>
            <a:ext cx="2144960" cy="4061124"/>
          </a:xfrm>
          <a:prstGeom prst="rect">
            <a:avLst/>
          </a:prstGeom>
        </p:spPr>
      </p:pic>
      <p:sp>
        <p:nvSpPr>
          <p:cNvPr id="7" name="Title 1">
            <a:extLst>
              <a:ext uri="{FF2B5EF4-FFF2-40B4-BE49-F238E27FC236}">
                <a16:creationId xmlns:a16="http://schemas.microsoft.com/office/drawing/2014/main" id="{2B545711-6D6F-4809-AD1F-04240C5BB3DA}"/>
              </a:ext>
            </a:extLst>
          </p:cNvPr>
          <p:cNvSpPr txBox="1">
            <a:spLocks/>
          </p:cNvSpPr>
          <p:nvPr userDrawn="1"/>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Sussex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pic>
        <p:nvPicPr>
          <p:cNvPr id="8" name="Picture 7">
            <a:extLst>
              <a:ext uri="{FF2B5EF4-FFF2-40B4-BE49-F238E27FC236}">
                <a16:creationId xmlns:a16="http://schemas.microsoft.com/office/drawing/2014/main" id="{AAA0787C-6D95-45C1-8795-533626F1AA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8697" y="173969"/>
            <a:ext cx="6494429" cy="6140729"/>
          </a:xfrm>
          <a:prstGeom prst="rect">
            <a:avLst/>
          </a:prstGeom>
        </p:spPr>
      </p:pic>
    </p:spTree>
    <p:extLst>
      <p:ext uri="{BB962C8B-B14F-4D97-AF65-F5344CB8AC3E}">
        <p14:creationId xmlns:p14="http://schemas.microsoft.com/office/powerpoint/2010/main" val="2850164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 name="TextBox 14">
            <a:extLst>
              <a:ext uri="{FF2B5EF4-FFF2-40B4-BE49-F238E27FC236}">
                <a16:creationId xmlns:a16="http://schemas.microsoft.com/office/drawing/2014/main" id="{DBDEE930-F7E2-487C-959E-8104FC55F13A}"/>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7" name="Picture 4" descr="Image result for sussex county new jersey map red">
            <a:extLst>
              <a:ext uri="{FF2B5EF4-FFF2-40B4-BE49-F238E27FC236}">
                <a16:creationId xmlns:a16="http://schemas.microsoft.com/office/drawing/2014/main" id="{9C479837-76AC-4AA7-AA6A-C5110423962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0" name="TextBox 14">
            <a:extLst>
              <a:ext uri="{FF2B5EF4-FFF2-40B4-BE49-F238E27FC236}">
                <a16:creationId xmlns:a16="http://schemas.microsoft.com/office/drawing/2014/main" id="{F1A0EB65-C4D1-44DC-A676-F95F72BBD10E}"/>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11" name="Picture 4" descr="Image result for sussex county new jersey map red">
            <a:extLst>
              <a:ext uri="{FF2B5EF4-FFF2-40B4-BE49-F238E27FC236}">
                <a16:creationId xmlns:a16="http://schemas.microsoft.com/office/drawing/2014/main" id="{476EA45F-5E49-4DE9-9629-FCB884CA7F8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ACA25E-276E-46CC-BB07-94222B695B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C3FEF5B-F86A-43FB-BC16-52EB066B2694}"/>
              </a:ext>
            </a:extLst>
          </p:cNvPr>
          <p:cNvPicPr>
            <a:picLocks noChangeAspect="1"/>
          </p:cNvPicPr>
          <p:nvPr userDrawn="1"/>
        </p:nvPicPr>
        <p:blipFill>
          <a:blip r:embed="rId3"/>
          <a:stretch>
            <a:fillRect/>
          </a:stretch>
        </p:blipFill>
        <p:spPr>
          <a:xfrm>
            <a:off x="6705600" y="4663535"/>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4">
            <a:extLst>
              <a:ext uri="{FF2B5EF4-FFF2-40B4-BE49-F238E27FC236}">
                <a16:creationId xmlns:a16="http://schemas.microsoft.com/office/drawing/2014/main" id="{B0DDE6C4-9064-48C2-9DA3-109FD77FC815}"/>
              </a:ext>
            </a:extLst>
          </p:cNvPr>
          <p:cNvSpPr txBox="1"/>
          <p:nvPr userDrawn="1"/>
        </p:nvSpPr>
        <p:spPr>
          <a:xfrm>
            <a:off x="7961723" y="4689842"/>
            <a:ext cx="375620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latin typeface="Franklin Gothic Medium Cond" panose="020B0606030402020204" pitchFamily="34" charset="0"/>
              </a:rPr>
              <a:t>Sussex County</a:t>
            </a:r>
          </a:p>
        </p:txBody>
      </p:sp>
      <p:pic>
        <p:nvPicPr>
          <p:cNvPr id="10" name="Picture 9">
            <a:extLst>
              <a:ext uri="{FF2B5EF4-FFF2-40B4-BE49-F238E27FC236}">
                <a16:creationId xmlns:a16="http://schemas.microsoft.com/office/drawing/2014/main" id="{9E032934-7185-4E37-9E51-2E0B289F62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1921" y="5500802"/>
            <a:ext cx="1376588" cy="365760"/>
          </a:xfrm>
          <a:prstGeom prst="rect">
            <a:avLst/>
          </a:prstGeom>
        </p:spPr>
      </p:pic>
      <p:pic>
        <p:nvPicPr>
          <p:cNvPr id="11" name="Picture 10">
            <a:extLst>
              <a:ext uri="{FF2B5EF4-FFF2-40B4-BE49-F238E27FC236}">
                <a16:creationId xmlns:a16="http://schemas.microsoft.com/office/drawing/2014/main" id="{733694E2-6E3E-4175-95C4-9470A9EFF6F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1932" y="5504543"/>
            <a:ext cx="1499616" cy="365760"/>
          </a:xfrm>
          <a:prstGeom prst="rect">
            <a:avLst/>
          </a:prstGeom>
        </p:spPr>
      </p:pic>
      <p:sp>
        <p:nvSpPr>
          <p:cNvPr id="12" name="TextBox 11">
            <a:extLst>
              <a:ext uri="{FF2B5EF4-FFF2-40B4-BE49-F238E27FC236}">
                <a16:creationId xmlns:a16="http://schemas.microsoft.com/office/drawing/2014/main" id="{0F032CBA-BB43-41F9-B4AE-6C1141ACF1D7}"/>
              </a:ext>
            </a:extLst>
          </p:cNvPr>
          <p:cNvSpPr txBox="1"/>
          <p:nvPr userDrawn="1"/>
        </p:nvSpPr>
        <p:spPr>
          <a:xfrm>
            <a:off x="7805286" y="5962467"/>
            <a:ext cx="4069080" cy="369332"/>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a:t>
            </a:r>
          </a:p>
        </p:txBody>
      </p:sp>
      <p:pic>
        <p:nvPicPr>
          <p:cNvPr id="13" name="Picture 12">
            <a:extLst>
              <a:ext uri="{FF2B5EF4-FFF2-40B4-BE49-F238E27FC236}">
                <a16:creationId xmlns:a16="http://schemas.microsoft.com/office/drawing/2014/main" id="{EA116107-1F89-463A-AE41-44BB9A9B534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71625" y="4779965"/>
            <a:ext cx="855889" cy="1620483"/>
          </a:xfrm>
          <a:prstGeom prst="rect">
            <a:avLst/>
          </a:prstGeom>
        </p:spPr>
      </p:pic>
    </p:spTree>
    <p:extLst>
      <p:ext uri="{BB962C8B-B14F-4D97-AF65-F5344CB8AC3E}">
        <p14:creationId xmlns:p14="http://schemas.microsoft.com/office/powerpoint/2010/main" val="2897973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4" descr="Image result for sussex county new jersey map red">
            <a:extLst>
              <a:ext uri="{FF2B5EF4-FFF2-40B4-BE49-F238E27FC236}">
                <a16:creationId xmlns:a16="http://schemas.microsoft.com/office/drawing/2014/main" id="{C56CF18F-F0F6-459E-932E-087FCEB0F8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2686" y="849884"/>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9AF8235C-E13B-4478-B879-625C6B5F3D4A}"/>
              </a:ext>
            </a:extLst>
          </p:cNvPr>
          <p:cNvSpPr txBox="1"/>
          <p:nvPr userDrawn="1"/>
        </p:nvSpPr>
        <p:spPr>
          <a:xfrm>
            <a:off x="498908" y="881833"/>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4" descr="Image result for sussex county new jersey map red">
            <a:extLst>
              <a:ext uri="{FF2B5EF4-FFF2-40B4-BE49-F238E27FC236}">
                <a16:creationId xmlns:a16="http://schemas.microsoft.com/office/drawing/2014/main" id="{F6A6C50C-1D73-4639-A2C1-8A90318EDE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06443" y="4379386"/>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F748D7A8-8141-4D22-8CBD-EC03F5F374F3}"/>
              </a:ext>
            </a:extLst>
          </p:cNvPr>
          <p:cNvSpPr txBox="1"/>
          <p:nvPr userDrawn="1"/>
        </p:nvSpPr>
        <p:spPr>
          <a:xfrm>
            <a:off x="7045512" y="4347178"/>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4" descr="Image result for sussex county new jersey map red">
            <a:extLst>
              <a:ext uri="{FF2B5EF4-FFF2-40B4-BE49-F238E27FC236}">
                <a16:creationId xmlns:a16="http://schemas.microsoft.com/office/drawing/2014/main" id="{206F4C1E-EBAE-4A0A-9355-69C5CEBA6EE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51310" y="366210"/>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1F2E3960-733F-4418-B65B-1766B9F21B49}"/>
              </a:ext>
            </a:extLst>
          </p:cNvPr>
          <p:cNvSpPr txBox="1"/>
          <p:nvPr userDrawn="1"/>
        </p:nvSpPr>
        <p:spPr>
          <a:xfrm>
            <a:off x="639275" y="3048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4" descr="Image result for sussex county new jersey map red">
            <a:extLst>
              <a:ext uri="{FF2B5EF4-FFF2-40B4-BE49-F238E27FC236}">
                <a16:creationId xmlns:a16="http://schemas.microsoft.com/office/drawing/2014/main" id="{73E39E15-8940-4276-83E1-6DC5DF8B01D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51310" y="392684"/>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642499A4-2CB1-4885-99C6-27D67C2B71C7}"/>
              </a:ext>
            </a:extLst>
          </p:cNvPr>
          <p:cNvSpPr txBox="1"/>
          <p:nvPr userDrawn="1"/>
        </p:nvSpPr>
        <p:spPr>
          <a:xfrm>
            <a:off x="648947" y="381761"/>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4" descr="Image result for sussex county new jersey map red">
            <a:extLst>
              <a:ext uri="{FF2B5EF4-FFF2-40B4-BE49-F238E27FC236}">
                <a16:creationId xmlns:a16="http://schemas.microsoft.com/office/drawing/2014/main" id="{C72E9599-DA6B-4984-BF10-E00222DB5CA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28627" y="2590211"/>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DAB2081C-2077-4FCA-A10D-5D4D1FA418DA}"/>
              </a:ext>
            </a:extLst>
          </p:cNvPr>
          <p:cNvSpPr txBox="1"/>
          <p:nvPr userDrawn="1"/>
        </p:nvSpPr>
        <p:spPr>
          <a:xfrm>
            <a:off x="3759200" y="255377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4" descr="Image result for sussex county new jersey map red">
            <a:extLst>
              <a:ext uri="{FF2B5EF4-FFF2-40B4-BE49-F238E27FC236}">
                <a16:creationId xmlns:a16="http://schemas.microsoft.com/office/drawing/2014/main" id="{42B2EA9B-9373-4607-A14A-3D96DF788F8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44246" y="468884"/>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BD9E2EB4-D47D-4ADC-9B9D-D6BCF0F962F1}"/>
              </a:ext>
            </a:extLst>
          </p:cNvPr>
          <p:cNvSpPr txBox="1"/>
          <p:nvPr userDrawn="1"/>
        </p:nvSpPr>
        <p:spPr>
          <a:xfrm>
            <a:off x="498908" y="881833"/>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4" descr="Image result for sussex county new jersey map red">
            <a:extLst>
              <a:ext uri="{FF2B5EF4-FFF2-40B4-BE49-F238E27FC236}">
                <a16:creationId xmlns:a16="http://schemas.microsoft.com/office/drawing/2014/main" id="{3796692E-2943-4451-8919-8B88E7D8BD5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6717" y="443390"/>
            <a:ext cx="729935" cy="13820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4">
            <a:extLst>
              <a:ext uri="{FF2B5EF4-FFF2-40B4-BE49-F238E27FC236}">
                <a16:creationId xmlns:a16="http://schemas.microsoft.com/office/drawing/2014/main" id="{2B5ACB24-17F6-4ACA-9117-51A37941D1CE}"/>
              </a:ext>
            </a:extLst>
          </p:cNvPr>
          <p:cNvSpPr txBox="1"/>
          <p:nvPr userDrawn="1"/>
        </p:nvSpPr>
        <p:spPr>
          <a:xfrm>
            <a:off x="152400" y="386759"/>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5638800"/>
            <a:ext cx="3454400" cy="461665"/>
          </a:xfrm>
          <a:prstGeom prst="rect">
            <a:avLst/>
          </a:prstGeom>
          <a:noFill/>
        </p:spPr>
        <p:txBody>
          <a:bodyPr wrap="square" rtlCol="0">
            <a:spAutoFit/>
          </a:bodyPr>
          <a:lstStyle/>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4" descr="Image result for sussex county new jersey map red">
            <a:extLst>
              <a:ext uri="{FF2B5EF4-FFF2-40B4-BE49-F238E27FC236}">
                <a16:creationId xmlns:a16="http://schemas.microsoft.com/office/drawing/2014/main" id="{5CE35B21-5619-4CF9-82A8-4CA671DB25A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26600" y="4812283"/>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71244999-73F2-402A-8D48-A9E0C42229B6}"/>
              </a:ext>
            </a:extLst>
          </p:cNvPr>
          <p:cNvSpPr txBox="1"/>
          <p:nvPr userDrawn="1"/>
        </p:nvSpPr>
        <p:spPr>
          <a:xfrm>
            <a:off x="7367799" y="4848142"/>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4" descr="Image result for sussex county new jersey map red">
            <a:extLst>
              <a:ext uri="{FF2B5EF4-FFF2-40B4-BE49-F238E27FC236}">
                <a16:creationId xmlns:a16="http://schemas.microsoft.com/office/drawing/2014/main" id="{3865A67A-31F5-4C0E-8A2E-F68949E943F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94427" y="4696922"/>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4">
            <a:extLst>
              <a:ext uri="{FF2B5EF4-FFF2-40B4-BE49-F238E27FC236}">
                <a16:creationId xmlns:a16="http://schemas.microsoft.com/office/drawing/2014/main" id="{5309B3D1-EC62-47D5-8703-D0A239CE2C2C}"/>
              </a:ext>
            </a:extLst>
          </p:cNvPr>
          <p:cNvSpPr txBox="1"/>
          <p:nvPr userDrawn="1"/>
        </p:nvSpPr>
        <p:spPr>
          <a:xfrm>
            <a:off x="531039" y="4792289"/>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4" descr="Image result for sussex county new jersey map red">
            <a:extLst>
              <a:ext uri="{FF2B5EF4-FFF2-40B4-BE49-F238E27FC236}">
                <a16:creationId xmlns:a16="http://schemas.microsoft.com/office/drawing/2014/main" id="{FEB51013-641E-4039-AFA9-BDA4C92B50B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6997" y="251480"/>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4">
            <a:extLst>
              <a:ext uri="{FF2B5EF4-FFF2-40B4-BE49-F238E27FC236}">
                <a16:creationId xmlns:a16="http://schemas.microsoft.com/office/drawing/2014/main" id="{C4B4AA89-DEB6-45F4-B8FE-D5B0D926F4C2}"/>
              </a:ext>
            </a:extLst>
          </p:cNvPr>
          <p:cNvSpPr txBox="1"/>
          <p:nvPr userDrawn="1"/>
        </p:nvSpPr>
        <p:spPr>
          <a:xfrm>
            <a:off x="3599793" y="35645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4" descr="Image result for sussex county new jersey map red">
            <a:extLst>
              <a:ext uri="{FF2B5EF4-FFF2-40B4-BE49-F238E27FC236}">
                <a16:creationId xmlns:a16="http://schemas.microsoft.com/office/drawing/2014/main" id="{F6D95BD5-95ED-4697-A8C7-1659F9DCBCF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59966" y="372000"/>
            <a:ext cx="690821" cy="13079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F5E62615-3706-4245-A31C-3BFDC43BE0B6}"/>
              </a:ext>
            </a:extLst>
          </p:cNvPr>
          <p:cNvSpPr txBox="1"/>
          <p:nvPr userDrawn="1"/>
        </p:nvSpPr>
        <p:spPr>
          <a:xfrm>
            <a:off x="8297117" y="325876"/>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4" descr="Image result for sussex county new jersey map red">
            <a:extLst>
              <a:ext uri="{FF2B5EF4-FFF2-40B4-BE49-F238E27FC236}">
                <a16:creationId xmlns:a16="http://schemas.microsoft.com/office/drawing/2014/main" id="{C2C0D4F6-2A2C-447E-8165-BE01520EED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33932" y="482128"/>
            <a:ext cx="763594" cy="14457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4">
            <a:extLst>
              <a:ext uri="{FF2B5EF4-FFF2-40B4-BE49-F238E27FC236}">
                <a16:creationId xmlns:a16="http://schemas.microsoft.com/office/drawing/2014/main" id="{8430CEBA-A561-4899-A023-643071F1EAAB}"/>
              </a:ext>
            </a:extLst>
          </p:cNvPr>
          <p:cNvSpPr txBox="1"/>
          <p:nvPr userDrawn="1"/>
        </p:nvSpPr>
        <p:spPr>
          <a:xfrm>
            <a:off x="8170753" y="33638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4" descr="Image result for sussex county new jersey map red">
            <a:extLst>
              <a:ext uri="{FF2B5EF4-FFF2-40B4-BE49-F238E27FC236}">
                <a16:creationId xmlns:a16="http://schemas.microsoft.com/office/drawing/2014/main" id="{19895BFD-7658-419A-BCBD-24A6E3BFDF3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21423" y="742137"/>
            <a:ext cx="830310" cy="15720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4">
            <a:extLst>
              <a:ext uri="{FF2B5EF4-FFF2-40B4-BE49-F238E27FC236}">
                <a16:creationId xmlns:a16="http://schemas.microsoft.com/office/drawing/2014/main" id="{853D63EB-1C63-456C-BC62-116B54869DEE}"/>
              </a:ext>
            </a:extLst>
          </p:cNvPr>
          <p:cNvSpPr txBox="1"/>
          <p:nvPr userDrawn="1"/>
        </p:nvSpPr>
        <p:spPr>
          <a:xfrm>
            <a:off x="8058530" y="734798"/>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4" descr="Image result for sussex county new jersey map red">
            <a:extLst>
              <a:ext uri="{FF2B5EF4-FFF2-40B4-BE49-F238E27FC236}">
                <a16:creationId xmlns:a16="http://schemas.microsoft.com/office/drawing/2014/main" id="{4F78D414-63ED-4719-B42E-949268A8CC1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37600" y="667957"/>
            <a:ext cx="595421" cy="112733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4">
            <a:extLst>
              <a:ext uri="{FF2B5EF4-FFF2-40B4-BE49-F238E27FC236}">
                <a16:creationId xmlns:a16="http://schemas.microsoft.com/office/drawing/2014/main" id="{E6D5C8C0-B53C-4D0E-8574-15C2C5B6D525}"/>
              </a:ext>
            </a:extLst>
          </p:cNvPr>
          <p:cNvSpPr txBox="1"/>
          <p:nvPr userDrawn="1"/>
        </p:nvSpPr>
        <p:spPr>
          <a:xfrm>
            <a:off x="7962734" y="459498"/>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690377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4" descr="Image result for sussex county new jersey map red">
            <a:extLst>
              <a:ext uri="{FF2B5EF4-FFF2-40B4-BE49-F238E27FC236}">
                <a16:creationId xmlns:a16="http://schemas.microsoft.com/office/drawing/2014/main" id="{3717AF63-10B1-402A-A2BC-BB8E52B5A4B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96465" y="291393"/>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092431BA-39FE-4E5C-9CDA-D31286BC7168}"/>
              </a:ext>
            </a:extLst>
          </p:cNvPr>
          <p:cNvSpPr txBox="1"/>
          <p:nvPr userDrawn="1"/>
        </p:nvSpPr>
        <p:spPr>
          <a:xfrm>
            <a:off x="7457913" y="291393"/>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4" descr="Image result for sussex county new jersey map red">
            <a:extLst>
              <a:ext uri="{FF2B5EF4-FFF2-40B4-BE49-F238E27FC236}">
                <a16:creationId xmlns:a16="http://schemas.microsoft.com/office/drawing/2014/main" id="{43A32B19-11D6-4853-ACDF-3856C8A47B0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2686" y="849884"/>
            <a:ext cx="886043" cy="16775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4F41C890-0A44-4C9E-A859-A40A9E7ECA27}"/>
              </a:ext>
            </a:extLst>
          </p:cNvPr>
          <p:cNvSpPr txBox="1"/>
          <p:nvPr userDrawn="1"/>
        </p:nvSpPr>
        <p:spPr>
          <a:xfrm>
            <a:off x="498908" y="881833"/>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4" descr="Image result for sussex county new jersey map red">
            <a:extLst>
              <a:ext uri="{FF2B5EF4-FFF2-40B4-BE49-F238E27FC236}">
                <a16:creationId xmlns:a16="http://schemas.microsoft.com/office/drawing/2014/main" id="{34D9BBAE-8431-4C1C-BB79-7781E821AE7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263C47DC-CEC4-4279-81BF-68D6A0EAA5E2}"/>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a:ea typeface="+mn-lt"/>
                <a:cs typeface="+mn-lt"/>
              </a:rPr>
              <a:t>Households</a:t>
            </a:r>
            <a:r>
              <a:rPr lang="en-US" sz="1200" b="1" baseline="0" dirty="0">
                <a:ea typeface="+mn-lt"/>
                <a:cs typeface="+mn-lt"/>
              </a:rPr>
              <a:t> </a:t>
            </a:r>
            <a:r>
              <a:rPr lang="en-US" sz="1200" b="1" dirty="0">
                <a:ea typeface="+mn-lt"/>
                <a:cs typeface="+mn-lt"/>
              </a:rPr>
              <a:t>(%) with severe cost burden</a:t>
            </a:r>
            <a:r>
              <a:rPr lang="en-US" sz="1200" b="1" baseline="0" dirty="0">
                <a:ea typeface="+mn-lt"/>
                <a:cs typeface="+mn-lt"/>
              </a:rPr>
              <a:t> for housing </a:t>
            </a:r>
            <a:r>
              <a:rPr lang="en-US" sz="1200" b="1" dirty="0"/>
              <a:t>(by 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sp>
        <p:nvSpPr>
          <p:cNvPr id="8" name="TextBox 14">
            <a:extLst>
              <a:ext uri="{FF2B5EF4-FFF2-40B4-BE49-F238E27FC236}">
                <a16:creationId xmlns:a16="http://schemas.microsoft.com/office/drawing/2014/main" id="{22B21815-CDA5-4ECF-A13F-D4D509B51F66}"/>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9" name="Picture 4" descr="Image result for sussex county new jersey map red">
            <a:extLst>
              <a:ext uri="{FF2B5EF4-FFF2-40B4-BE49-F238E27FC236}">
                <a16:creationId xmlns:a16="http://schemas.microsoft.com/office/drawing/2014/main" id="{C2566F60-07D6-4790-BBA1-C2CD884958C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sp>
        <p:nvSpPr>
          <p:cNvPr id="8" name="TextBox 14">
            <a:extLst>
              <a:ext uri="{FF2B5EF4-FFF2-40B4-BE49-F238E27FC236}">
                <a16:creationId xmlns:a16="http://schemas.microsoft.com/office/drawing/2014/main" id="{8B72F1FA-58B6-4F1B-A066-59B3E012A58C}"/>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9" name="Picture 4" descr="Image result for sussex county new jersey map red">
            <a:extLst>
              <a:ext uri="{FF2B5EF4-FFF2-40B4-BE49-F238E27FC236}">
                <a16:creationId xmlns:a16="http://schemas.microsoft.com/office/drawing/2014/main" id="{ED3F9A71-CA96-4831-8677-8D36A914E82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sp>
        <p:nvSpPr>
          <p:cNvPr id="8" name="TextBox 14">
            <a:extLst>
              <a:ext uri="{FF2B5EF4-FFF2-40B4-BE49-F238E27FC236}">
                <a16:creationId xmlns:a16="http://schemas.microsoft.com/office/drawing/2014/main" id="{23CE2036-A083-4D13-B23A-25F5B6296445}"/>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9" name="Picture 4" descr="Image result for sussex county new jersey map red">
            <a:extLst>
              <a:ext uri="{FF2B5EF4-FFF2-40B4-BE49-F238E27FC236}">
                <a16:creationId xmlns:a16="http://schemas.microsoft.com/office/drawing/2014/main" id="{3E03F469-465C-49DE-984C-B2B870F1A70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sp>
        <p:nvSpPr>
          <p:cNvPr id="8" name="TextBox 14">
            <a:extLst>
              <a:ext uri="{FF2B5EF4-FFF2-40B4-BE49-F238E27FC236}">
                <a16:creationId xmlns:a16="http://schemas.microsoft.com/office/drawing/2014/main" id="{33A77593-6670-4366-A1D8-1F74135DBD20}"/>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9" name="Picture 4" descr="Image result for sussex county new jersey map red">
            <a:extLst>
              <a:ext uri="{FF2B5EF4-FFF2-40B4-BE49-F238E27FC236}">
                <a16:creationId xmlns:a16="http://schemas.microsoft.com/office/drawing/2014/main" id="{D5B28962-DC08-44D1-A715-97ACFC3F30A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sp>
        <p:nvSpPr>
          <p:cNvPr id="7" name="TextBox 14">
            <a:extLst>
              <a:ext uri="{FF2B5EF4-FFF2-40B4-BE49-F238E27FC236}">
                <a16:creationId xmlns:a16="http://schemas.microsoft.com/office/drawing/2014/main" id="{2BB4AF6F-C0AD-410A-85CE-B905143AEDFF}"/>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8" name="Picture 4" descr="Image result for sussex county new jersey map red">
            <a:extLst>
              <a:ext uri="{FF2B5EF4-FFF2-40B4-BE49-F238E27FC236}">
                <a16:creationId xmlns:a16="http://schemas.microsoft.com/office/drawing/2014/main" id="{EDF35985-75E5-45BF-9750-E0323D80EAA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6" name="TextBox 14">
            <a:extLst>
              <a:ext uri="{FF2B5EF4-FFF2-40B4-BE49-F238E27FC236}">
                <a16:creationId xmlns:a16="http://schemas.microsoft.com/office/drawing/2014/main" id="{5F4E65C7-53FE-43B5-958F-9EE3969D65EC}"/>
              </a:ext>
            </a:extLst>
          </p:cNvPr>
          <p:cNvSpPr txBox="1"/>
          <p:nvPr userDrawn="1"/>
        </p:nvSpPr>
        <p:spPr>
          <a:xfrm>
            <a:off x="715513" y="341157"/>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Sussex</a:t>
            </a:r>
          </a:p>
          <a:p>
            <a:r>
              <a:rPr lang="en-US" dirty="0">
                <a:latin typeface="Franklin Gothic Medium Cond" panose="020B0606030402020204" pitchFamily="34" charset="0"/>
              </a:rPr>
              <a:t>County</a:t>
            </a:r>
          </a:p>
        </p:txBody>
      </p:sp>
      <p:pic>
        <p:nvPicPr>
          <p:cNvPr id="7" name="Picture 4" descr="Image result for sussex county new jersey map red">
            <a:extLst>
              <a:ext uri="{FF2B5EF4-FFF2-40B4-BE49-F238E27FC236}">
                <a16:creationId xmlns:a16="http://schemas.microsoft.com/office/drawing/2014/main" id="{0BF7D193-6FF4-4EBA-8F69-E9F767B5BF0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036" y="-1"/>
            <a:ext cx="562156" cy="98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92" r:id="rId1"/>
    <p:sldLayoutId id="2147483654" r:id="rId2"/>
    <p:sldLayoutId id="2147483685" r:id="rId3"/>
    <p:sldLayoutId id="2147483686" r:id="rId4"/>
    <p:sldLayoutId id="2147483687" r:id="rId5"/>
    <p:sldLayoutId id="2147483688" r:id="rId6"/>
    <p:sldLayoutId id="2147483689"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93" r:id="rId1"/>
    <p:sldLayoutId id="2147483653" r:id="rId2"/>
    <p:sldLayoutId id="2147483656" r:id="rId3"/>
    <p:sldLayoutId id="2147483660" r:id="rId4"/>
    <p:sldLayoutId id="2147483678" r:id="rId5"/>
    <p:sldLayoutId id="2147483661" r:id="rId6"/>
    <p:sldLayoutId id="2147483677" r:id="rId7"/>
    <p:sldLayoutId id="2147483663" r:id="rId8"/>
    <p:sldLayoutId id="2147483657" r:id="rId9"/>
    <p:sldLayoutId id="2147483679" r:id="rId10"/>
    <p:sldLayoutId id="2147483664" r:id="rId11"/>
    <p:sldLayoutId id="2147483681" r:id="rId12"/>
    <p:sldLayoutId id="2147483680" r:id="rId13"/>
    <p:sldLayoutId id="2147483665" r:id="rId14"/>
    <p:sldLayoutId id="2147483672" r:id="rId15"/>
    <p:sldLayoutId id="2147483675" r:id="rId16"/>
    <p:sldLayoutId id="214748367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1.xml"/><Relationship Id="rId7" Type="http://schemas.openxmlformats.org/officeDocument/2006/relationships/slideLayout" Target="../slideLayouts/slideLayout9.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7.xml"/><Relationship Id="rId7" Type="http://schemas.openxmlformats.org/officeDocument/2006/relationships/slideLayout" Target="../slideLayouts/slideLayout9.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chart" Target="../charts/chart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notesSlide" Target="../notesSlides/notesSlide5.xml"/><Relationship Id="rId5" Type="http://schemas.openxmlformats.org/officeDocument/2006/relationships/tags" Target="../tags/tag25.xml"/><Relationship Id="rId10" Type="http://schemas.openxmlformats.org/officeDocument/2006/relationships/slideLayout" Target="../slideLayouts/slideLayout9.xml"/><Relationship Id="rId4" Type="http://schemas.openxmlformats.org/officeDocument/2006/relationships/tags" Target="../tags/tag24.xml"/><Relationship Id="rId9" Type="http://schemas.openxmlformats.org/officeDocument/2006/relationships/tags" Target="../tags/tag29.xml"/></Relationships>
</file>

<file path=ppt/slides/_rels/slide14.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chart" Target="../charts/chart5.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chart" Target="../charts/chart4.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notesSlide" Target="../notesSlides/notesSlide6.xml"/><Relationship Id="rId5" Type="http://schemas.openxmlformats.org/officeDocument/2006/relationships/tags" Target="../tags/tag34.xml"/><Relationship Id="rId10" Type="http://schemas.openxmlformats.org/officeDocument/2006/relationships/slideLayout" Target="../slideLayouts/slideLayout9.xml"/><Relationship Id="rId4" Type="http://schemas.openxmlformats.org/officeDocument/2006/relationships/tags" Target="../tags/tag33.xml"/><Relationship Id="rId9" Type="http://schemas.openxmlformats.org/officeDocument/2006/relationships/tags" Target="../tags/tag3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1.xml"/><Relationship Id="rId7" Type="http://schemas.openxmlformats.org/officeDocument/2006/relationships/slideLayout" Target="../slideLayouts/slideLayout9.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chart" Target="../charts/chart8.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chart" Target="../charts/chart7.xml"/><Relationship Id="rId5" Type="http://schemas.openxmlformats.org/officeDocument/2006/relationships/tags" Target="../tags/tag49.xml"/><Relationship Id="rId10" Type="http://schemas.openxmlformats.org/officeDocument/2006/relationships/notesSlide" Target="../notesSlides/notesSlide8.xml"/><Relationship Id="rId4" Type="http://schemas.openxmlformats.org/officeDocument/2006/relationships/tags" Target="../tags/tag4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9.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4.xml"/><Relationship Id="rId7" Type="http://schemas.openxmlformats.org/officeDocument/2006/relationships/notesSlide" Target="../notesSlides/notesSlide10.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9.xml"/><Relationship Id="rId5" Type="http://schemas.openxmlformats.org/officeDocument/2006/relationships/tags" Target="../tags/tag66.xml"/><Relationship Id="rId4" Type="http://schemas.openxmlformats.org/officeDocument/2006/relationships/tags" Target="../tags/tag65.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9.xml"/><Relationship Id="rId7" Type="http://schemas.openxmlformats.org/officeDocument/2006/relationships/slideLayout" Target="../slideLayouts/slideLayout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chart" Target="../charts/chart1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notesSlide" Target="../notesSlides/notesSlide12.xml"/><Relationship Id="rId5" Type="http://schemas.openxmlformats.org/officeDocument/2006/relationships/tags" Target="../tags/tag77.xml"/><Relationship Id="rId10" Type="http://schemas.openxmlformats.org/officeDocument/2006/relationships/slideLayout" Target="../slideLayouts/slideLayout9.xml"/><Relationship Id="rId4" Type="http://schemas.openxmlformats.org/officeDocument/2006/relationships/tags" Target="../tags/tag76.xml"/><Relationship Id="rId9" Type="http://schemas.openxmlformats.org/officeDocument/2006/relationships/tags" Target="../tags/tag8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4.xml"/><Relationship Id="rId7" Type="http://schemas.openxmlformats.org/officeDocument/2006/relationships/slideLayout" Target="../slideLayouts/slideLayout9.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0.xml"/><Relationship Id="rId7" Type="http://schemas.openxmlformats.org/officeDocument/2006/relationships/slideLayout" Target="../slideLayouts/slideLayout9.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5.xml"/><Relationship Id="rId5" Type="http://schemas.openxmlformats.org/officeDocument/2006/relationships/tags" Target="../tags/tag98.xml"/><Relationship Id="rId10" Type="http://schemas.openxmlformats.org/officeDocument/2006/relationships/notesSlide" Target="../notesSlides/notesSlide15.xml"/><Relationship Id="rId4" Type="http://schemas.openxmlformats.org/officeDocument/2006/relationships/tags" Target="../tags/tag97.xml"/><Relationship Id="rId9"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4.xml"/><Relationship Id="rId7" Type="http://schemas.openxmlformats.org/officeDocument/2006/relationships/notesSlide" Target="../notesSlides/notesSlide16.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9.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09.xml"/><Relationship Id="rId7" Type="http://schemas.openxmlformats.org/officeDocument/2006/relationships/slideLayout" Target="../slideLayouts/slideLayout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5.xml"/><Relationship Id="rId7" Type="http://schemas.openxmlformats.org/officeDocument/2006/relationships/notesSlide" Target="../notesSlides/notesSlide18.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9.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1.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0.xml"/><Relationship Id="rId5" Type="http://schemas.openxmlformats.org/officeDocument/2006/relationships/tags" Target="../tags/tag122.xml"/><Relationship Id="rId10" Type="http://schemas.openxmlformats.org/officeDocument/2006/relationships/notesSlide" Target="../notesSlides/notesSlide19.xml"/><Relationship Id="rId4" Type="http://schemas.openxmlformats.org/officeDocument/2006/relationships/tags" Target="../tags/tag121.xml"/><Relationship Id="rId9"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28.xml"/><Relationship Id="rId7" Type="http://schemas.openxmlformats.org/officeDocument/2006/relationships/notesSlide" Target="../notesSlides/notesSlide20.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9.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3.xml"/><Relationship Id="rId7" Type="http://schemas.openxmlformats.org/officeDocument/2006/relationships/slideLayout" Target="../slideLayouts/slideLayout9.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9.xml"/><Relationship Id="rId7" Type="http://schemas.openxmlformats.org/officeDocument/2006/relationships/slideLayout" Target="../slideLayouts/slideLayout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5.xml"/><Relationship Id="rId7" Type="http://schemas.openxmlformats.org/officeDocument/2006/relationships/notesSlide" Target="../notesSlides/notesSlide23.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9.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0.xml"/><Relationship Id="rId7" Type="http://schemas.openxmlformats.org/officeDocument/2006/relationships/notesSlide" Target="../notesSlides/notesSlide2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9.xml"/><Relationship Id="rId5" Type="http://schemas.openxmlformats.org/officeDocument/2006/relationships/tags" Target="../tags/tag152.xml"/><Relationship Id="rId4" Type="http://schemas.openxmlformats.org/officeDocument/2006/relationships/tags" Target="../tags/tag151.xml"/></Relationships>
</file>

<file path=ppt/slides/_rels/slide38.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chart" Target="../charts/chart27.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notesSlide" Target="../notesSlides/notesSlide2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slideLayout" Target="../slideLayouts/slideLayout9.xml"/><Relationship Id="rId5" Type="http://schemas.openxmlformats.org/officeDocument/2006/relationships/tags" Target="../tags/tag157.xml"/><Relationship Id="rId15" Type="http://schemas.openxmlformats.org/officeDocument/2006/relationships/chart" Target="../charts/chart29.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5.xml"/><Relationship Id="rId7" Type="http://schemas.openxmlformats.org/officeDocument/2006/relationships/notesSlide" Target="../notesSlides/notesSlide26.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9.xml"/><Relationship Id="rId5" Type="http://schemas.openxmlformats.org/officeDocument/2006/relationships/tags" Target="../tags/tag167.xml"/><Relationship Id="rId4" Type="http://schemas.openxmlformats.org/officeDocument/2006/relationships/tags" Target="../tags/tag166.xml"/></Relationships>
</file>

<file path=ppt/slides/_rels/slide41.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chart" Target="../charts/chart31.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27.xml"/><Relationship Id="rId5" Type="http://schemas.openxmlformats.org/officeDocument/2006/relationships/slideLayout" Target="../slideLayouts/slideLayout9.xml"/><Relationship Id="rId4" Type="http://schemas.openxmlformats.org/officeDocument/2006/relationships/tags" Target="../tags/tag1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chart" Target="../charts/chart32.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notesSlide" Target="../notesSlides/notesSlide28.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slideLayout" Target="../slideLayouts/slideLayout9.xml"/><Relationship Id="rId5" Type="http://schemas.openxmlformats.org/officeDocument/2006/relationships/tags" Target="../tags/tag176.xml"/><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4.xml"/><Relationship Id="rId7" Type="http://schemas.openxmlformats.org/officeDocument/2006/relationships/slideLayout" Target="../slideLayouts/slideLayout9.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0.xml"/><Relationship Id="rId7" Type="http://schemas.openxmlformats.org/officeDocument/2006/relationships/slideLayout" Target="../slideLayouts/slideLayout9.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6.xml"/><Relationship Id="rId7" Type="http://schemas.openxmlformats.org/officeDocument/2006/relationships/slideLayout" Target="../slideLayouts/slideLayout9.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chart" Target="../charts/chart38.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chart" Target="../charts/chart37.xml"/><Relationship Id="rId5" Type="http://schemas.openxmlformats.org/officeDocument/2006/relationships/tags" Target="../tags/tag204.xml"/><Relationship Id="rId10" Type="http://schemas.openxmlformats.org/officeDocument/2006/relationships/notesSlide" Target="../notesSlides/notesSlide32.xml"/><Relationship Id="rId4" Type="http://schemas.openxmlformats.org/officeDocument/2006/relationships/tags" Target="../tags/tag203.xml"/><Relationship Id="rId9"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0.xml"/><Relationship Id="rId7" Type="http://schemas.openxmlformats.org/officeDocument/2006/relationships/notesSlide" Target="../notesSlides/notesSlide33.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9.xml"/><Relationship Id="rId5" Type="http://schemas.openxmlformats.org/officeDocument/2006/relationships/tags" Target="../tags/tag212.xml"/><Relationship Id="rId4" Type="http://schemas.openxmlformats.org/officeDocument/2006/relationships/tags" Target="../tags/tag21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5.xml"/><Relationship Id="rId7" Type="http://schemas.openxmlformats.org/officeDocument/2006/relationships/notesSlide" Target="../notesSlides/notesSlide34.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9.xml"/><Relationship Id="rId5" Type="http://schemas.openxmlformats.org/officeDocument/2006/relationships/tags" Target="../tags/tag217.xml"/><Relationship Id="rId4" Type="http://schemas.openxmlformats.org/officeDocument/2006/relationships/tags" Target="../tags/tag216.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0.xml"/><Relationship Id="rId7" Type="http://schemas.openxmlformats.org/officeDocument/2006/relationships/notesSlide" Target="../notesSlides/notesSlide35.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Layout" Target="../slideLayouts/slideLayout9.xml"/><Relationship Id="rId5" Type="http://schemas.openxmlformats.org/officeDocument/2006/relationships/tags" Target="../tags/tag222.xml"/><Relationship Id="rId4" Type="http://schemas.openxmlformats.org/officeDocument/2006/relationships/tags" Target="../tags/tag221.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5.xml"/><Relationship Id="rId7" Type="http://schemas.openxmlformats.org/officeDocument/2006/relationships/notesSlide" Target="../notesSlides/notesSlide36.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Layout" Target="../slideLayouts/slideLayout9.xml"/><Relationship Id="rId5" Type="http://schemas.openxmlformats.org/officeDocument/2006/relationships/tags" Target="../tags/tag227.xml"/><Relationship Id="rId4" Type="http://schemas.openxmlformats.org/officeDocument/2006/relationships/tags" Target="../tags/tag226.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0.xml"/><Relationship Id="rId7" Type="http://schemas.openxmlformats.org/officeDocument/2006/relationships/notesSlide" Target="../notesSlides/notesSlide37.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slideLayout" Target="../slideLayouts/slideLayout9.xml"/><Relationship Id="rId5" Type="http://schemas.openxmlformats.org/officeDocument/2006/relationships/tags" Target="../tags/tag232.xml"/><Relationship Id="rId4" Type="http://schemas.openxmlformats.org/officeDocument/2006/relationships/tags" Target="../tags/tag231.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5.xml"/><Relationship Id="rId7" Type="http://schemas.openxmlformats.org/officeDocument/2006/relationships/notesSlide" Target="../notesSlides/notesSlide38.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Layout" Target="../slideLayouts/slideLayout9.xml"/><Relationship Id="rId5" Type="http://schemas.openxmlformats.org/officeDocument/2006/relationships/tags" Target="../tags/tag237.xml"/><Relationship Id="rId4" Type="http://schemas.openxmlformats.org/officeDocument/2006/relationships/tags" Target="../tags/tag2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chart" Target="../charts/chart46.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chart" Target="../charts/chart45.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notesSlide" Target="../notesSlides/notesSlide39.xml"/><Relationship Id="rId5" Type="http://schemas.openxmlformats.org/officeDocument/2006/relationships/tags" Target="../tags/tag242.xml"/><Relationship Id="rId10" Type="http://schemas.openxmlformats.org/officeDocument/2006/relationships/slideLayout" Target="../slideLayouts/slideLayout9.xml"/><Relationship Id="rId4" Type="http://schemas.openxmlformats.org/officeDocument/2006/relationships/tags" Target="../tags/tag241.xml"/><Relationship Id="rId9" Type="http://schemas.openxmlformats.org/officeDocument/2006/relationships/tags" Target="../tags/tag24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9.xml"/><Relationship Id="rId7" Type="http://schemas.openxmlformats.org/officeDocument/2006/relationships/slideLayout" Target="../slideLayouts/slideLayout9.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5.xml"/><Relationship Id="rId7" Type="http://schemas.openxmlformats.org/officeDocument/2006/relationships/slideLayout" Target="../slideLayouts/slideLayout9.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1.xml"/><Relationship Id="rId7" Type="http://schemas.openxmlformats.org/officeDocument/2006/relationships/slideLayout" Target="../slideLayouts/slideLayout9.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7.xml"/><Relationship Id="rId7" Type="http://schemas.openxmlformats.org/officeDocument/2006/relationships/notesSlide" Target="../notesSlides/notesSlide43.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Layout" Target="../slideLayouts/slideLayout9.xml"/><Relationship Id="rId5" Type="http://schemas.openxmlformats.org/officeDocument/2006/relationships/tags" Target="../tags/tag269.xml"/><Relationship Id="rId4" Type="http://schemas.openxmlformats.org/officeDocument/2006/relationships/tags" Target="../tags/tag268.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2.xml"/><Relationship Id="rId7" Type="http://schemas.openxmlformats.org/officeDocument/2006/relationships/notesSlide" Target="../notesSlides/notesSlide44.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Layout" Target="../slideLayouts/slideLayout9.xml"/><Relationship Id="rId5" Type="http://schemas.openxmlformats.org/officeDocument/2006/relationships/tags" Target="../tags/tag274.xml"/><Relationship Id="rId4" Type="http://schemas.openxmlformats.org/officeDocument/2006/relationships/tags" Target="../tags/tag273.xml"/></Relationships>
</file>

<file path=ppt/slides/_rels/slide62.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2.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notesSlide" Target="../notesSlides/notesSlide45.xml"/><Relationship Id="rId5" Type="http://schemas.openxmlformats.org/officeDocument/2006/relationships/tags" Target="../tags/tag279.xml"/><Relationship Id="rId10" Type="http://schemas.openxmlformats.org/officeDocument/2006/relationships/slideLayout" Target="../slideLayouts/slideLayout9.xml"/><Relationship Id="rId4" Type="http://schemas.openxmlformats.org/officeDocument/2006/relationships/tags" Target="../tags/tag278.xml"/><Relationship Id="rId9" Type="http://schemas.openxmlformats.org/officeDocument/2006/relationships/tags" Target="../tags/tag28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6.xml"/><Relationship Id="rId7" Type="http://schemas.openxmlformats.org/officeDocument/2006/relationships/slideLayout" Target="../slideLayouts/slideLayout9.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7.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chart" Target="../charts/chart55.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chart" Target="../charts/chart54.xml"/><Relationship Id="rId5" Type="http://schemas.openxmlformats.org/officeDocument/2006/relationships/tags" Target="../tags/tag294.xml"/><Relationship Id="rId10" Type="http://schemas.openxmlformats.org/officeDocument/2006/relationships/notesSlide" Target="../notesSlides/notesSlide47.xml"/><Relationship Id="rId4" Type="http://schemas.openxmlformats.org/officeDocument/2006/relationships/tags" Target="../tags/tag293.xml"/><Relationship Id="rId9"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57.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6.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8.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7.xml.rels><?xml version="1.0" encoding="UTF-8" standalone="yes"?>
<Relationships xmlns="http://schemas.openxmlformats.org/package/2006/relationships"><Relationship Id="rId8" Type="http://schemas.openxmlformats.org/officeDocument/2006/relationships/tags" Target="../tags/tag314.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chart" Target="../charts/chart5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chart" Target="../charts/chart58.xml"/><Relationship Id="rId5" Type="http://schemas.openxmlformats.org/officeDocument/2006/relationships/tags" Target="../tags/tag311.xml"/><Relationship Id="rId10" Type="http://schemas.openxmlformats.org/officeDocument/2006/relationships/notesSlide" Target="../notesSlides/notesSlide49.xml"/><Relationship Id="rId4" Type="http://schemas.openxmlformats.org/officeDocument/2006/relationships/tags" Target="../tags/tag310.xml"/><Relationship Id="rId9"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chart" Target="../charts/chart61.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chart" Target="../charts/chart60.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notesSlide" Target="../notesSlides/notesSlide50.xml"/><Relationship Id="rId5" Type="http://schemas.openxmlformats.org/officeDocument/2006/relationships/tags" Target="../tags/tag319.xml"/><Relationship Id="rId10" Type="http://schemas.openxmlformats.org/officeDocument/2006/relationships/slideLayout" Target="../slideLayouts/slideLayout9.xml"/><Relationship Id="rId4" Type="http://schemas.openxmlformats.org/officeDocument/2006/relationships/tags" Target="../tags/tag318.xml"/><Relationship Id="rId9" Type="http://schemas.openxmlformats.org/officeDocument/2006/relationships/tags" Target="../tags/tag3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6.xml"/><Relationship Id="rId7" Type="http://schemas.openxmlformats.org/officeDocument/2006/relationships/notesSlide" Target="../notesSlides/notesSlide51.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10.xml"/><Relationship Id="rId5" Type="http://schemas.openxmlformats.org/officeDocument/2006/relationships/tags" Target="../tags/tag328.xml"/><Relationship Id="rId4" Type="http://schemas.openxmlformats.org/officeDocument/2006/relationships/tags" Target="../tags/tag327.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1.xml"/><Relationship Id="rId7" Type="http://schemas.openxmlformats.org/officeDocument/2006/relationships/notesSlide" Target="../notesSlides/notesSlide52.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10.xml"/><Relationship Id="rId5" Type="http://schemas.openxmlformats.org/officeDocument/2006/relationships/tags" Target="../tags/tag333.xml"/><Relationship Id="rId4" Type="http://schemas.openxmlformats.org/officeDocument/2006/relationships/tags" Target="../tags/tag332.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6.xml"/><Relationship Id="rId7" Type="http://schemas.openxmlformats.org/officeDocument/2006/relationships/notesSlide" Target="../notesSlides/notesSlide53.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slideLayout" Target="../slideLayouts/slideLayout10.xml"/><Relationship Id="rId5" Type="http://schemas.openxmlformats.org/officeDocument/2006/relationships/tags" Target="../tags/tag338.xml"/><Relationship Id="rId4" Type="http://schemas.openxmlformats.org/officeDocument/2006/relationships/tags" Target="../tags/tag337.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1.xml"/><Relationship Id="rId7" Type="http://schemas.openxmlformats.org/officeDocument/2006/relationships/notesSlide" Target="../notesSlides/notesSlide54.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slideLayout" Target="../slideLayouts/slideLayout10.xml"/><Relationship Id="rId5" Type="http://schemas.openxmlformats.org/officeDocument/2006/relationships/tags" Target="../tags/tag343.xml"/><Relationship Id="rId4" Type="http://schemas.openxmlformats.org/officeDocument/2006/relationships/tags" Target="../tags/tag342.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6.xml"/><Relationship Id="rId7" Type="http://schemas.openxmlformats.org/officeDocument/2006/relationships/notesSlide" Target="../notesSlides/notesSlide55.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slideLayout" Target="../slideLayouts/slideLayout10.xml"/><Relationship Id="rId5" Type="http://schemas.openxmlformats.org/officeDocument/2006/relationships/tags" Target="../tags/tag348.xml"/><Relationship Id="rId4" Type="http://schemas.openxmlformats.org/officeDocument/2006/relationships/tags" Target="../tags/tag3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8" Type="http://schemas.openxmlformats.org/officeDocument/2006/relationships/tags" Target="../tags/tag356.xml"/><Relationship Id="rId3" Type="http://schemas.openxmlformats.org/officeDocument/2006/relationships/tags" Target="../tags/tag351.xml"/><Relationship Id="rId7" Type="http://schemas.openxmlformats.org/officeDocument/2006/relationships/tags" Target="../tags/tag355.xml"/><Relationship Id="rId12" Type="http://schemas.openxmlformats.org/officeDocument/2006/relationships/chart" Target="../charts/chart68.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chart" Target="../charts/chart67.xml"/><Relationship Id="rId5" Type="http://schemas.openxmlformats.org/officeDocument/2006/relationships/tags" Target="../tags/tag353.xml"/><Relationship Id="rId10" Type="http://schemas.openxmlformats.org/officeDocument/2006/relationships/notesSlide" Target="../notesSlides/notesSlide56.xml"/><Relationship Id="rId4" Type="http://schemas.openxmlformats.org/officeDocument/2006/relationships/tags" Target="../tags/tag352.xml"/><Relationship Id="rId9"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chart" Target="../charts/chart70.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chart" Target="../charts/chart69.xml"/><Relationship Id="rId5" Type="http://schemas.openxmlformats.org/officeDocument/2006/relationships/tags" Target="../tags/tag361.xml"/><Relationship Id="rId10" Type="http://schemas.openxmlformats.org/officeDocument/2006/relationships/notesSlide" Target="../notesSlides/notesSlide57.xml"/><Relationship Id="rId4" Type="http://schemas.openxmlformats.org/officeDocument/2006/relationships/tags" Target="../tags/tag360.xml"/><Relationship Id="rId9"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tags" Target="../tags/tag367.xml"/><Relationship Id="rId7" Type="http://schemas.openxmlformats.org/officeDocument/2006/relationships/chart" Target="../charts/chart71.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notesSlide" Target="../notesSlides/notesSlide58.xml"/><Relationship Id="rId5" Type="http://schemas.openxmlformats.org/officeDocument/2006/relationships/slideLayout" Target="../slideLayouts/slideLayout10.xml"/><Relationship Id="rId4" Type="http://schemas.openxmlformats.org/officeDocument/2006/relationships/tags" Target="../tags/tag3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1.xml"/><Relationship Id="rId7" Type="http://schemas.openxmlformats.org/officeDocument/2006/relationships/notesSlide" Target="../notesSlides/notesSlide59.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Layout" Target="../slideLayouts/slideLayout10.xml"/><Relationship Id="rId5" Type="http://schemas.openxmlformats.org/officeDocument/2006/relationships/tags" Target="../tags/tag373.xml"/><Relationship Id="rId4" Type="http://schemas.openxmlformats.org/officeDocument/2006/relationships/tags" Target="../tags/tag372.xml"/></Relationships>
</file>

<file path=ppt/slides/_rels/slide81.xml.rels><?xml version="1.0" encoding="UTF-8" standalone="yes"?>
<Relationships xmlns="http://schemas.openxmlformats.org/package/2006/relationships"><Relationship Id="rId8" Type="http://schemas.openxmlformats.org/officeDocument/2006/relationships/tags" Target="../tags/tag381.xml"/><Relationship Id="rId3" Type="http://schemas.openxmlformats.org/officeDocument/2006/relationships/tags" Target="../tags/tag376.xml"/><Relationship Id="rId7" Type="http://schemas.openxmlformats.org/officeDocument/2006/relationships/tags" Target="../tags/tag380.xml"/><Relationship Id="rId12" Type="http://schemas.openxmlformats.org/officeDocument/2006/relationships/chart" Target="../charts/chart74.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chart" Target="../charts/chart73.xml"/><Relationship Id="rId5" Type="http://schemas.openxmlformats.org/officeDocument/2006/relationships/tags" Target="../tags/tag378.xml"/><Relationship Id="rId10" Type="http://schemas.openxmlformats.org/officeDocument/2006/relationships/notesSlide" Target="../notesSlides/notesSlide60.xml"/><Relationship Id="rId4" Type="http://schemas.openxmlformats.org/officeDocument/2006/relationships/tags" Target="../tags/tag377.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5.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61.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chart" Target="../charts/chart78.xml"/><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chart" Target="../charts/chart77.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notesSlide" Target="../notesSlides/notesSlide62.xml"/><Relationship Id="rId5" Type="http://schemas.openxmlformats.org/officeDocument/2006/relationships/tags" Target="../tags/tag396.xml"/><Relationship Id="rId10" Type="http://schemas.openxmlformats.org/officeDocument/2006/relationships/slideLayout" Target="../slideLayouts/slideLayout10.xml"/><Relationship Id="rId4" Type="http://schemas.openxmlformats.org/officeDocument/2006/relationships/tags" Target="../tags/tag395.xml"/><Relationship Id="rId9" Type="http://schemas.openxmlformats.org/officeDocument/2006/relationships/tags" Target="../tags/tag400.xml"/></Relationships>
</file>

<file path=ppt/slides/_rels/slide84.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chart" Target="../charts/chart79.xml"/><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notesSlide" Target="../notesSlides/notesSlide6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slideLayout" Target="../slideLayouts/slideLayout10.xml"/><Relationship Id="rId5" Type="http://schemas.openxmlformats.org/officeDocument/2006/relationships/tags" Target="../tags/tag405.xml"/><Relationship Id="rId10" Type="http://schemas.openxmlformats.org/officeDocument/2006/relationships/tags" Target="../tags/tag410.xml"/><Relationship Id="rId4" Type="http://schemas.openxmlformats.org/officeDocument/2006/relationships/tags" Target="../tags/tag404.xml"/><Relationship Id="rId9" Type="http://schemas.openxmlformats.org/officeDocument/2006/relationships/tags" Target="../tags/tag409.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3.xml"/><Relationship Id="rId7" Type="http://schemas.openxmlformats.org/officeDocument/2006/relationships/slideLayout" Target="../slideLayouts/slideLayout10.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5" Type="http://schemas.openxmlformats.org/officeDocument/2006/relationships/tags" Target="../tags/tag421.xml"/><Relationship Id="rId10" Type="http://schemas.openxmlformats.org/officeDocument/2006/relationships/chart" Target="../charts/chart82.xml"/><Relationship Id="rId4" Type="http://schemas.openxmlformats.org/officeDocument/2006/relationships/tags" Target="../tags/tag420.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26.pn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7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71919468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030717059"/>
              </p:ext>
            </p:extLst>
          </p:nvPr>
        </p:nvGraphicFramePr>
        <p:xfrm>
          <a:off x="3438345" y="671443"/>
          <a:ext cx="8128000" cy="5662741"/>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Three municipalities were selected to illustrate how diversity ranges within the county</a:t>
            </a:r>
          </a:p>
          <a:p>
            <a:pPr algn="just"/>
            <a:r>
              <a:rPr lang="en-US" sz="100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985566013"/>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695272746"/>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00085599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209758690"/>
              </p:ext>
            </p:extLst>
          </p:nvPr>
        </p:nvGraphicFramePr>
        <p:xfrm>
          <a:off x="3327400" y="731469"/>
          <a:ext cx="8128000" cy="566933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117981601"/>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02976185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3357604806"/>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762515980"/>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a:t>
            </a: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2315762374"/>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776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1906708428"/>
              </p:ext>
            </p:extLst>
          </p:nvPr>
        </p:nvGraphicFramePr>
        <p:xfrm>
          <a:off x="3487189" y="734092"/>
          <a:ext cx="8128000" cy="5059921"/>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801766324"/>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4129942178"/>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10330287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042571420"/>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110958418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94955466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38456041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299554945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3147990902"/>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2238862598"/>
              </p:ext>
            </p:extLst>
          </p:nvPr>
        </p:nvGraphicFramePr>
        <p:xfrm>
          <a:off x="3124200" y="581798"/>
          <a:ext cx="9017201" cy="549944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037111109"/>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289542911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https://map.feedingamerica.org/county/2015/overall</a:t>
            </a:r>
            <a:endParaRPr lang="en-US" sz="1200" dirty="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2789204861"/>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78833772"/>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82749686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29858621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416283942"/>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825666032"/>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195529751"/>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36961935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50834992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3413928378"/>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057669683"/>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711170943"/>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566596693"/>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568947351"/>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a:t>
            </a:r>
            <a:r>
              <a:rPr lang="en-US" sz="900" dirty="0" smtClean="0">
                <a:latin typeface="Franklin Gothic Medium" panose="020B0603020102020204" pitchFamily="34" charset="0"/>
              </a:rPr>
              <a:t>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4044705882"/>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11875619"/>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1562432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16052261"/>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273217779"/>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3228568732"/>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2924125088"/>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214015649"/>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804279538"/>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2797701159"/>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3699726712"/>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2414915168"/>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442814117"/>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971409368"/>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73629639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0010698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711519697"/>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312474616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647368624"/>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3178995659"/>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1924676375"/>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1946950545"/>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1362069402"/>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40278657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306160981"/>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805142395"/>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Domestic violence offenses by type (#) in NJ </a:t>
            </a:r>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4105157421"/>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Domestic violence arrests by offense (#) in NJ </a:t>
            </a:r>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4235843532"/>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23958281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994968745"/>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3351974046"/>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4001835818"/>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071765229"/>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67AA7B-88C1-4052-9833-DBBAEE48394B}"/>
              </a:ext>
            </a:extLst>
          </p:cNvPr>
          <p:cNvPicPr>
            <a:picLocks noChangeAspect="1"/>
          </p:cNvPicPr>
          <p:nvPr/>
        </p:nvPicPr>
        <p:blipFill>
          <a:blip r:embed="rId4"/>
          <a:stretch>
            <a:fillRect/>
          </a:stretch>
        </p:blipFill>
        <p:spPr>
          <a:xfrm>
            <a:off x="7819696" y="602787"/>
            <a:ext cx="4219904" cy="6211386"/>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Sussex County Basic Needs</a:t>
            </a:r>
          </a:p>
        </p:txBody>
      </p:sp>
      <p:pic>
        <p:nvPicPr>
          <p:cNvPr id="4" name="table">
            <a:extLst>
              <a:ext uri="{FF2B5EF4-FFF2-40B4-BE49-F238E27FC236}">
                <a16:creationId xmlns:a16="http://schemas.microsoft.com/office/drawing/2014/main" id="{19306D45-0886-48BF-8AB1-875509BBDFD0}"/>
              </a:ext>
            </a:extLst>
          </p:cNvPr>
          <p:cNvPicPr>
            <a:picLocks noChangeAspect="1"/>
          </p:cNvPicPr>
          <p:nvPr/>
        </p:nvPicPr>
        <p:blipFill>
          <a:blip r:embed="rId5"/>
          <a:stretch>
            <a:fillRect/>
          </a:stretch>
        </p:blipFill>
        <p:spPr>
          <a:xfrm>
            <a:off x="3352800" y="630936"/>
            <a:ext cx="4457187" cy="5998464"/>
          </a:xfrm>
          <a:prstGeom prst="rect">
            <a:avLst/>
          </a:prstGeom>
        </p:spPr>
      </p:pic>
      <p:sp>
        <p:nvSpPr>
          <p:cNvPr id="5" name="TextBox 12">
            <a:extLst>
              <a:ext uri="{FF2B5EF4-FFF2-40B4-BE49-F238E27FC236}">
                <a16:creationId xmlns:a16="http://schemas.microsoft.com/office/drawing/2014/main" id="{C930BC7D-94F5-4A40-A6BB-CB148FB641CB}"/>
              </a:ext>
            </a:extLst>
          </p:cNvPr>
          <p:cNvSpPr txBox="1"/>
          <p:nvPr/>
        </p:nvSpPr>
        <p:spPr>
          <a:xfrm>
            <a:off x="7819696" y="609600"/>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6" name="TextBox 1">
            <a:extLst>
              <a:ext uri="{FF2B5EF4-FFF2-40B4-BE49-F238E27FC236}">
                <a16:creationId xmlns:a16="http://schemas.microsoft.com/office/drawing/2014/main" id="{6648A8A2-C902-4ABF-B720-34928CF1C9A2}"/>
              </a:ext>
            </a:extLst>
          </p:cNvPr>
          <p:cNvSpPr txBox="1"/>
          <p:nvPr/>
        </p:nvSpPr>
        <p:spPr>
          <a:xfrm>
            <a:off x="7809987" y="905871"/>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7" name="TextBox 6">
            <a:extLst>
              <a:ext uri="{FF2B5EF4-FFF2-40B4-BE49-F238E27FC236}">
                <a16:creationId xmlns:a16="http://schemas.microsoft.com/office/drawing/2014/main" id="{8A3A31A4-7BE6-4F33-AC22-03873FA119E5}"/>
              </a:ext>
            </a:extLst>
          </p:cNvPr>
          <p:cNvSpPr txBox="1"/>
          <p:nvPr/>
        </p:nvSpPr>
        <p:spPr>
          <a:xfrm>
            <a:off x="10907577" y="939578"/>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632205961"/>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450140296"/>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127776232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02356373"/>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61923882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1773450842"/>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904702548"/>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1675774927"/>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51165820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4244855302"/>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675263815"/>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21906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87CFD8-39D8-4361-A243-3E7E836E549E}"/>
              </a:ext>
            </a:extLst>
          </p:cNvPr>
          <p:cNvPicPr>
            <a:picLocks noChangeAspect="1"/>
          </p:cNvPicPr>
          <p:nvPr/>
        </p:nvPicPr>
        <p:blipFill>
          <a:blip r:embed="rId4"/>
          <a:stretch>
            <a:fillRect/>
          </a:stretch>
        </p:blipFill>
        <p:spPr>
          <a:xfrm>
            <a:off x="7311490" y="705957"/>
            <a:ext cx="4880510" cy="5923443"/>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Sussex County Service Needs</a:t>
            </a:r>
          </a:p>
        </p:txBody>
      </p:sp>
      <p:pic>
        <p:nvPicPr>
          <p:cNvPr id="3" name="table">
            <a:extLst>
              <a:ext uri="{FF2B5EF4-FFF2-40B4-BE49-F238E27FC236}">
                <a16:creationId xmlns:a16="http://schemas.microsoft.com/office/drawing/2014/main" id="{ABC1C6F1-88AF-4BBC-8A41-EE42C77C92CC}"/>
              </a:ext>
            </a:extLst>
          </p:cNvPr>
          <p:cNvPicPr>
            <a:picLocks noChangeAspect="1"/>
          </p:cNvPicPr>
          <p:nvPr/>
        </p:nvPicPr>
        <p:blipFill>
          <a:blip r:embed="rId5"/>
          <a:stretch>
            <a:fillRect/>
          </a:stretch>
        </p:blipFill>
        <p:spPr>
          <a:xfrm>
            <a:off x="3200400" y="756193"/>
            <a:ext cx="3958830" cy="5720807"/>
          </a:xfrm>
          <a:prstGeom prst="rect">
            <a:avLst/>
          </a:prstGeom>
        </p:spPr>
      </p:pic>
      <p:sp>
        <p:nvSpPr>
          <p:cNvPr id="4" name="TextBox 3">
            <a:extLst>
              <a:ext uri="{FF2B5EF4-FFF2-40B4-BE49-F238E27FC236}">
                <a16:creationId xmlns:a16="http://schemas.microsoft.com/office/drawing/2014/main" id="{CDDCFF91-1C58-4D34-B8C7-9B82799E3EEF}"/>
              </a:ext>
            </a:extLst>
          </p:cNvPr>
          <p:cNvSpPr txBox="1"/>
          <p:nvPr/>
        </p:nvSpPr>
        <p:spPr>
          <a:xfrm>
            <a:off x="7311490" y="756193"/>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5" name="TextBox 6">
            <a:extLst>
              <a:ext uri="{FF2B5EF4-FFF2-40B4-BE49-F238E27FC236}">
                <a16:creationId xmlns:a16="http://schemas.microsoft.com/office/drawing/2014/main" id="{2A092E83-A684-40D1-947C-BB2C4BBB7DCD}"/>
              </a:ext>
            </a:extLst>
          </p:cNvPr>
          <p:cNvSpPr txBox="1"/>
          <p:nvPr/>
        </p:nvSpPr>
        <p:spPr>
          <a:xfrm>
            <a:off x="7334601" y="106680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7">
            <a:extLst>
              <a:ext uri="{FF2B5EF4-FFF2-40B4-BE49-F238E27FC236}">
                <a16:creationId xmlns:a16="http://schemas.microsoft.com/office/drawing/2014/main" id="{DB498337-5E6D-4125-BC74-3A0195FF58D4}"/>
              </a:ext>
            </a:extLst>
          </p:cNvPr>
          <p:cNvSpPr txBox="1"/>
          <p:nvPr/>
        </p:nvSpPr>
        <p:spPr>
          <a:xfrm>
            <a:off x="10944203" y="1110136"/>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1ACD96-7629-4F3F-89DD-75A4F9B1DD21}"/>
              </a:ext>
            </a:extLst>
          </p:cNvPr>
          <p:cNvSpPr/>
          <p:nvPr/>
        </p:nvSpPr>
        <p:spPr>
          <a:xfrm>
            <a:off x="3474720" y="560439"/>
            <a:ext cx="4343400" cy="5702710"/>
          </a:xfrm>
          <a:prstGeom prst="rect">
            <a:avLst/>
          </a:prstGeom>
        </p:spPr>
        <p:txBody>
          <a:bodyPr wrap="square">
            <a:noAutofit/>
          </a:bodyPr>
          <a:lstStyle/>
          <a:p>
            <a:r>
              <a:rPr lang="en-US" sz="1000" dirty="0">
                <a:latin typeface="Franklin Gothic Medium" panose="020B0603020102020204" pitchFamily="34" charset="0"/>
              </a:rPr>
              <a:t>Source: Sussexresourcenet.org</a:t>
            </a:r>
          </a:p>
          <a:p>
            <a:endParaRPr lang="en-US" sz="1100" dirty="0">
              <a:latin typeface="Franklin Gothic Medium" panose="020B0603020102020204" pitchFamily="34" charset="0"/>
            </a:endParaRPr>
          </a:p>
          <a:p>
            <a:r>
              <a:rPr lang="en-US" sz="1600" spc="-20" dirty="0">
                <a:latin typeface="Franklin Gothic Medium" panose="020B0603020102020204" pitchFamily="34" charset="0"/>
              </a:rPr>
              <a:t>CASA of Morris and Sussex Counties</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NORWESCAP</a:t>
            </a:r>
            <a:r>
              <a:rPr lang="en-US" sz="1400" spc="-2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[Childcare &amp; Family Services]</a:t>
            </a:r>
          </a:p>
          <a:p>
            <a:endParaRPr lang="en-US" sz="1200" dirty="0">
              <a:latin typeface="Franklin Gothic Medium" panose="020B0603020102020204" pitchFamily="34" charset="0"/>
            </a:endParaRPr>
          </a:p>
          <a:p>
            <a:r>
              <a:rPr lang="en-US" sz="1600" spc="-20" dirty="0" err="1">
                <a:latin typeface="Franklin Gothic Medium" panose="020B0603020102020204" pitchFamily="34" charset="0"/>
              </a:rPr>
              <a:t>CarePlus</a:t>
            </a:r>
            <a:r>
              <a:rPr lang="en-US" sz="1600" spc="-20" dirty="0">
                <a:latin typeface="Franklin Gothic Medium" panose="020B0603020102020204" pitchFamily="34" charset="0"/>
              </a:rPr>
              <a:t>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Association for Special Children and Families</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[Special Needs]</a:t>
            </a:r>
          </a:p>
          <a:p>
            <a:endParaRPr lang="en-US" sz="1200" dirty="0">
              <a:solidFill>
                <a:srgbClr val="C00000"/>
              </a:solidFill>
              <a:latin typeface="Franklin Gothic Medium" panose="020B0603020102020204" pitchFamily="34" charset="0"/>
            </a:endParaRPr>
          </a:p>
          <a:p>
            <a:r>
              <a:rPr lang="en-US" sz="1600" spc="-20" dirty="0">
                <a:latin typeface="Franklin Gothic Medium" panose="020B0603020102020204" pitchFamily="34" charset="0"/>
              </a:rPr>
              <a:t>Center for Prevention and Counseling</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Ginny’s House, Sussex County Child Advocacy Center</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SPAN Parent Advocacy Network</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Sussex County Family Success Center</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Project Self-Sufficiency</a:t>
            </a:r>
          </a:p>
        </p:txBody>
      </p:sp>
      <p:sp>
        <p:nvSpPr>
          <p:cNvPr id="3" name="Rectangle 2">
            <a:extLst>
              <a:ext uri="{FF2B5EF4-FFF2-40B4-BE49-F238E27FC236}">
                <a16:creationId xmlns:a16="http://schemas.microsoft.com/office/drawing/2014/main" id="{2A1066CC-9418-4ED5-A479-69D3E2C660CF}"/>
              </a:ext>
            </a:extLst>
          </p:cNvPr>
          <p:cNvSpPr/>
          <p:nvPr/>
        </p:nvSpPr>
        <p:spPr>
          <a:xfrm>
            <a:off x="8001000" y="622874"/>
            <a:ext cx="3886200" cy="5577840"/>
          </a:xfrm>
          <a:prstGeom prst="rect">
            <a:avLst/>
          </a:prstGeom>
        </p:spPr>
        <p:txBody>
          <a:bodyPr wrap="square" anchor="t">
            <a:noAutofit/>
          </a:bodyPr>
          <a:lstStyle/>
          <a:p>
            <a:r>
              <a:rPr lang="en-US" sz="1200" dirty="0">
                <a:solidFill>
                  <a:srgbClr val="C00000"/>
                </a:solidFill>
                <a:latin typeface="Franklin Gothic Medium" panose="020B0603020102020204" pitchFamily="34" charset="0"/>
              </a:rPr>
              <a:t>General</a:t>
            </a:r>
          </a:p>
          <a:p>
            <a:r>
              <a:rPr lang="en-US" sz="1600" spc="-20" dirty="0">
                <a:latin typeface="Franklin Gothic Medium" panose="020B0603020102020204" pitchFamily="34" charset="0"/>
              </a:rPr>
              <a:t>Legal Services of Northwest Jersey</a:t>
            </a:r>
          </a:p>
          <a:p>
            <a:r>
              <a:rPr lang="en-US" sz="1600" spc="-20" dirty="0">
                <a:latin typeface="Franklin Gothic Medium" panose="020B0603020102020204" pitchFamily="34" charset="0"/>
              </a:rPr>
              <a:t>Legal Services of NJ</a:t>
            </a:r>
          </a:p>
          <a:p>
            <a:r>
              <a:rPr lang="en-US" sz="1600" spc="-20" dirty="0">
                <a:latin typeface="Franklin Gothic Medium" panose="020B0603020102020204" pitchFamily="34" charset="0"/>
              </a:rPr>
              <a:t>Community Health Law Project - North</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Immigration</a:t>
            </a:r>
          </a:p>
          <a:p>
            <a:r>
              <a:rPr lang="en-US" sz="1600" spc="-20" dirty="0">
                <a:latin typeface="Franklin Gothic Medium" panose="020B0603020102020204" pitchFamily="34" charset="0"/>
              </a:rPr>
              <a:t>AFSC Immigrant Rights Program</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Disability</a:t>
            </a:r>
          </a:p>
          <a:p>
            <a:r>
              <a:rPr lang="en-US" sz="1600" spc="-20" dirty="0">
                <a:latin typeface="Franklin Gothic Medium" panose="020B0603020102020204" pitchFamily="34" charset="0"/>
              </a:rPr>
              <a:t>Disability Rights NJ</a:t>
            </a:r>
          </a:p>
          <a:p>
            <a:endParaRPr lang="en-US" sz="9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Education</a:t>
            </a:r>
          </a:p>
          <a:p>
            <a:r>
              <a:rPr lang="en-US" sz="1600" spc="-20" dirty="0">
                <a:latin typeface="Franklin Gothic Medium" panose="020B0603020102020204" pitchFamily="34" charset="0"/>
              </a:rPr>
              <a:t>Education Law Center</a:t>
            </a:r>
          </a:p>
          <a:p>
            <a:endParaRPr lang="en-US" sz="900" dirty="0">
              <a:latin typeface="Franklin Gothic Medium" panose="020B0603020102020204" pitchFamily="34" charset="0"/>
            </a:endParaRPr>
          </a:p>
          <a:p>
            <a:r>
              <a:rPr lang="en-US" sz="1200" dirty="0">
                <a:solidFill>
                  <a:srgbClr val="C00000"/>
                </a:solidFill>
                <a:latin typeface="Franklin Gothic Medium"/>
              </a:rPr>
              <a:t>Military</a:t>
            </a:r>
          </a:p>
          <a:p>
            <a:r>
              <a:rPr lang="en-US" sz="1600" spc="-20" dirty="0">
                <a:latin typeface="Franklin Gothic Medium" panose="020B0603020102020204" pitchFamily="34" charset="0"/>
              </a:rPr>
              <a:t>Military Legal Assistance Program</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LGBTQ</a:t>
            </a:r>
          </a:p>
          <a:p>
            <a:r>
              <a:rPr lang="en-US" sz="1600" spc="-20" dirty="0">
                <a:latin typeface="Franklin Gothic Medium" panose="020B0603020102020204" pitchFamily="34" charset="0"/>
              </a:rPr>
              <a:t>LGBT Bar Association of Greater NY</a:t>
            </a:r>
          </a:p>
          <a:p>
            <a:endParaRPr lang="en-US" sz="1200" dirty="0">
              <a:latin typeface="Franklin Gothic Medium" panose="020B0603020102020204" pitchFamily="34" charset="0"/>
            </a:endParaRPr>
          </a:p>
          <a:p>
            <a:r>
              <a:rPr lang="en-US" sz="1200" dirty="0">
                <a:solidFill>
                  <a:srgbClr val="C00000"/>
                </a:solidFill>
                <a:latin typeface="Franklin Gothic Medium" panose="020B0603020102020204" pitchFamily="34" charset="0"/>
              </a:rPr>
              <a:t>Children</a:t>
            </a:r>
          </a:p>
          <a:p>
            <a:r>
              <a:rPr lang="en-US" sz="1600" spc="-20" dirty="0">
                <a:latin typeface="Franklin Gothic Medium" panose="020B0603020102020204" pitchFamily="34" charset="0"/>
              </a:rPr>
              <a:t>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p>
          <a:p>
            <a:endParaRPr lang="en-US" sz="1200" dirty="0">
              <a:solidFill>
                <a:srgbClr val="C00000"/>
              </a:solidFill>
              <a:latin typeface="Franklin Gothic Medium" panose="020B0603020102020204" pitchFamily="34" charset="0"/>
            </a:endParaRPr>
          </a:p>
          <a:p>
            <a:r>
              <a:rPr lang="en-US" sz="1200" dirty="0">
                <a:solidFill>
                  <a:srgbClr val="C00000"/>
                </a:solidFill>
                <a:latin typeface="Franklin Gothic Medium" panose="020B0603020102020204" pitchFamily="34" charset="0"/>
              </a:rPr>
              <a:t>Intimate Partner Violence</a:t>
            </a:r>
          </a:p>
          <a:p>
            <a:r>
              <a:rPr lang="en-US" sz="1600" spc="-20" dirty="0">
                <a:latin typeface="Franklin Gothic Medium"/>
              </a:rPr>
              <a:t>DASI – Domestic Abuse and Assault Intervention Services</a:t>
            </a:r>
            <a:endParaRPr lang="en-US" sz="2000" dirty="0">
              <a:solidFill>
                <a:srgbClr val="C00000"/>
              </a:solidFill>
              <a:latin typeface="Franklin Gothic Medium" panose="020B0603020102020204" pitchFamily="34" charset="0"/>
            </a:endParaRPr>
          </a:p>
          <a:p>
            <a:endParaRPr lang="en-US" sz="2000" dirty="0">
              <a:solidFill>
                <a:srgbClr val="C00000"/>
              </a:solidFill>
              <a:latin typeface="Franklin Gothic Medium" panose="020B0603020102020204" pitchFamily="34" charset="0"/>
            </a:endParaRPr>
          </a:p>
          <a:p>
            <a:endParaRPr lang="en-US" sz="1600" spc="-20" dirty="0">
              <a:solidFill>
                <a:srgbClr val="0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60932343721849909a6&quot;,&quot;SmartGridHorizontal&quot;:0,&quot;LinkedExcelSources&quot;:{&quot;5e271508383938077ce0e0d8&quot;:&quot;{{Desktop}}\\Linked Files\\workbooks\\Sussex County QA_01-15-2020_v06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8386</TotalTime>
  <Words>9300</Words>
  <Application>Microsoft Office PowerPoint</Application>
  <PresentationFormat>Widescreen</PresentationFormat>
  <Paragraphs>840</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1317</cp:revision>
  <dcterms:created xsi:type="dcterms:W3CDTF">2006-08-16T00:00:00Z</dcterms:created>
  <dcterms:modified xsi:type="dcterms:W3CDTF">2020-01-31T22:13:49Z</dcterms:modified>
</cp:coreProperties>
</file>