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7.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8.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9.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30.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1.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2.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2.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33.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34.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35.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6.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37.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38.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39.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40.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1.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2.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43.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44.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45.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6.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47.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48.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9.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50.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1"/>
  </p:notesMasterIdLst>
  <p:handoutMasterIdLst>
    <p:handoutMasterId r:id="rId92"/>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6" r:id="rId38"/>
    <p:sldId id="387" r:id="rId39"/>
    <p:sldId id="396" r:id="rId40"/>
    <p:sldId id="394" r:id="rId41"/>
    <p:sldId id="395" r:id="rId42"/>
    <p:sldId id="397" r:id="rId43"/>
    <p:sldId id="401" r:id="rId44"/>
    <p:sldId id="417" r:id="rId45"/>
    <p:sldId id="415" r:id="rId46"/>
    <p:sldId id="416" r:id="rId47"/>
    <p:sldId id="402" r:id="rId48"/>
    <p:sldId id="403" r:id="rId49"/>
    <p:sldId id="404" r:id="rId50"/>
    <p:sldId id="405" r:id="rId51"/>
    <p:sldId id="406" r:id="rId52"/>
    <p:sldId id="407" r:id="rId53"/>
    <p:sldId id="408" r:id="rId54"/>
    <p:sldId id="409" r:id="rId55"/>
    <p:sldId id="410" r:id="rId56"/>
    <p:sldId id="411" r:id="rId57"/>
    <p:sldId id="412" r:id="rId58"/>
    <p:sldId id="462" r:id="rId59"/>
    <p:sldId id="425" r:id="rId60"/>
    <p:sldId id="419" r:id="rId61"/>
    <p:sldId id="420" r:id="rId62"/>
    <p:sldId id="422" r:id="rId63"/>
    <p:sldId id="423" r:id="rId64"/>
    <p:sldId id="424" r:id="rId65"/>
    <p:sldId id="426" r:id="rId66"/>
    <p:sldId id="427" r:id="rId67"/>
    <p:sldId id="429" r:id="rId68"/>
    <p:sldId id="430" r:id="rId69"/>
    <p:sldId id="431" r:id="rId70"/>
    <p:sldId id="436" r:id="rId71"/>
    <p:sldId id="437" r:id="rId72"/>
    <p:sldId id="438" r:id="rId73"/>
    <p:sldId id="440" r:id="rId74"/>
    <p:sldId id="441" r:id="rId75"/>
    <p:sldId id="432" r:id="rId76"/>
    <p:sldId id="442" r:id="rId77"/>
    <p:sldId id="443" r:id="rId78"/>
    <p:sldId id="466" r:id="rId79"/>
    <p:sldId id="433" r:id="rId80"/>
    <p:sldId id="445" r:id="rId81"/>
    <p:sldId id="446" r:id="rId82"/>
    <p:sldId id="447" r:id="rId83"/>
    <p:sldId id="448" r:id="rId84"/>
    <p:sldId id="463" r:id="rId85"/>
    <p:sldId id="434" r:id="rId86"/>
    <p:sldId id="449" r:id="rId87"/>
    <p:sldId id="452" r:id="rId88"/>
    <p:sldId id="435" r:id="rId89"/>
    <p:sldId id="464" r:id="rId90"/>
  </p:sldIdLst>
  <p:sldSz cx="12192000" cy="6858000"/>
  <p:notesSz cx="6858000" cy="9144000"/>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85733" autoAdjust="0"/>
  </p:normalViewPr>
  <p:slideViewPr>
    <p:cSldViewPr>
      <p:cViewPr varScale="1">
        <p:scale>
          <a:sx n="62" d="100"/>
          <a:sy n="62" d="100"/>
        </p:scale>
        <p:origin x="564" y="72"/>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Somerset_Slid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Somerset_Slider.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0000">
                  <a:srgbClr val="FFFF00"/>
                </a:gs>
                <a:gs pos="100000">
                  <a:srgbClr val="FF0000"/>
                </a:gs>
              </a:gsLst>
              <a:path path="circle">
                <a:fillToRect l="100000" t="100000"/>
              </a:path>
              <a:tileRect r="-100000" b="-100000"/>
            </a:gradFill>
            <a:ln>
              <a:noFill/>
            </a:ln>
            <a:effectLst/>
          </c:spPr>
          <c:invertIfNegative val="0"/>
          <c:cat>
            <c:strRef>
              <c:f>'[Somerset_Slider.xlsx]0. Overview'!$A$4,'[Somerset_Slider.xlsx]0. Overview'!$A$27,'[Somerset_Slider.xlsx]0. Overview'!$A$53,'[Somerset_Slider.xlsx]0. Overview'!$A$75,'[Somerset_Slider.xlsx]0. Overview'!$A$102,'[Somerset_Slider.xlsx]0. Overview'!$A$120,'[Somerset_Slider.xlsx]0. Overview'!$A$153,'[Somerset_Slider.xlsx]0. Overview'!$A$162,'[Somerset_Slider.xlsx]0. Overview'!$A$184,'[Somerset_Slider.xlsx]0. Overview'!$A$206,'[Somerset_Slider.xlsx]0. Overview'!$A$223</c:f>
              <c:strCache>
                <c:ptCount val="11"/>
                <c:pt idx="0">
                  <c:v>Somerset</c:v>
                </c:pt>
                <c:pt idx="1">
                  <c:v>Somerset</c:v>
                </c:pt>
                <c:pt idx="2">
                  <c:v>Somerset</c:v>
                </c:pt>
                <c:pt idx="3">
                  <c:v>Somerset</c:v>
                </c:pt>
                <c:pt idx="4">
                  <c:v>Somerset</c:v>
                </c:pt>
                <c:pt idx="5">
                  <c:v>Somerset</c:v>
                </c:pt>
                <c:pt idx="6">
                  <c:v>Somerset</c:v>
                </c:pt>
                <c:pt idx="7">
                  <c:v>Somerset</c:v>
                </c:pt>
                <c:pt idx="8">
                  <c:v>Somerset</c:v>
                </c:pt>
                <c:pt idx="9">
                  <c:v>Somerset</c:v>
                </c:pt>
                <c:pt idx="10">
                  <c:v>Somerset</c:v>
                </c:pt>
              </c:strCache>
            </c:strRef>
          </c:cat>
          <c:val>
            <c:numRef>
              <c:f>'[Somerset_Slider.xlsx]0. Overview'!$C$4,'[Somerset_Slider.xlsx]0. Overview'!$C$27,'[Somerset_Slider.xlsx]0. Overview'!$C$53,'[Somerset_Slider.xlsx]0. Overview'!$C$75,'[Somerset_Slider.xlsx]0. Overview'!$C$102,'[Somerset_Slider.xlsx]0. Overview'!$C$120,'[Somerset_Slider.xlsx]0. Overview'!$C$153,'[Somerset_Slider.xlsx]0. Overview'!$C$162,'[Somerset_Slider.xlsx]0. Overview'!$C$184,'[Somerset_Slider.xlsx]0. Overview'!$C$206,'[Somerset_Slider.xlsx]0. Overview'!$C$223</c:f>
              <c:numCache>
                <c:formatCode>General</c:formatCode>
                <c:ptCount val="11"/>
                <c:pt idx="0">
                  <c:v>22</c:v>
                </c:pt>
                <c:pt idx="1">
                  <c:v>22</c:v>
                </c:pt>
                <c:pt idx="2">
                  <c:v>22</c:v>
                </c:pt>
                <c:pt idx="3">
                  <c:v>22</c:v>
                </c:pt>
                <c:pt idx="4">
                  <c:v>22</c:v>
                </c:pt>
                <c:pt idx="5">
                  <c:v>22</c:v>
                </c:pt>
                <c:pt idx="6">
                  <c:v>22</c:v>
                </c:pt>
                <c:pt idx="7">
                  <c:v>22</c:v>
                </c:pt>
                <c:pt idx="8">
                  <c:v>22</c:v>
                </c:pt>
                <c:pt idx="9">
                  <c:v>22</c:v>
                </c:pt>
                <c:pt idx="10">
                  <c:v>22</c:v>
                </c:pt>
              </c:numCache>
            </c:numRef>
          </c:val>
          <c:extLst>
            <c:ext xmlns:c16="http://schemas.microsoft.com/office/drawing/2014/chart" uri="{C3380CC4-5D6E-409C-BE32-E72D297353CC}">
              <c16:uniqueId val="{00000000-6AE5-4DE3-9880-3C15CB9AB5D3}"/>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'[Somerset_Slider.xlsx]0. Overview'!$A$4,'[Somerset_Slider.xlsx]0. Overview'!$A$27,'[Somerset_Slider.xlsx]0. Overview'!$A$53,'[Somerset_Slider.xlsx]0. Overview'!$A$75,'[Somerset_Slider.xlsx]0. Overview'!$A$102,'[Somerset_Slider.xlsx]0. Overview'!$A$120,'[Somerset_Slider.xlsx]0. Overview'!$A$153,'[Somerset_Slider.xlsx]0. Overview'!$A$162,'[Somerset_Slider.xlsx]0. Overview'!$A$184,'[Somerset_Slider.xlsx]0. Overview'!$A$206,'[Somerset_Slider.xlsx]0. Overview'!$A$223</c:f>
              <c:strCache>
                <c:ptCount val="11"/>
                <c:pt idx="0">
                  <c:v>Somerset</c:v>
                </c:pt>
                <c:pt idx="1">
                  <c:v>Somerset</c:v>
                </c:pt>
                <c:pt idx="2">
                  <c:v>Somerset</c:v>
                </c:pt>
                <c:pt idx="3">
                  <c:v>Somerset</c:v>
                </c:pt>
                <c:pt idx="4">
                  <c:v>Somerset</c:v>
                </c:pt>
                <c:pt idx="5">
                  <c:v>Somerset</c:v>
                </c:pt>
                <c:pt idx="6">
                  <c:v>Somerset</c:v>
                </c:pt>
                <c:pt idx="7">
                  <c:v>Somerset</c:v>
                </c:pt>
                <c:pt idx="8">
                  <c:v>Somerset</c:v>
                </c:pt>
                <c:pt idx="9">
                  <c:v>Somerset</c:v>
                </c:pt>
                <c:pt idx="10">
                  <c:v>Somerset</c:v>
                </c:pt>
              </c:strCache>
            </c:strRef>
          </c:cat>
          <c:val>
            <c:numRef>
              <c:f>'[Somerset_Slider.xlsx]0. Overview'!$D$4,'[Somerset_Slider.xlsx]0. Overview'!$D$27,'[Somerset_Slider.xlsx]0. Overview'!$D$53,'[Somerset_Slider.xlsx]0. Overview'!$D$75,'[Somerset_Slider.xlsx]0. Overview'!$D$102,'[Somerset_Slider.xlsx]0. Overview'!$D$120,'[Somerset_Slider.xlsx]0. Overview'!$D$153,'[Somerset_Slider.xlsx]0. Overview'!$D$162,'[Somerset_Slider.xlsx]0. Overview'!$D$184,'[Somerset_Slider.xlsx]0. Overview'!$D$206,'[Somerset_Slider.xlsx]0. Overview'!$D$223</c:f>
              <c:numCache>
                <c:formatCode>General</c:formatCode>
                <c:ptCount val="11"/>
                <c:pt idx="0">
                  <c:v>19.875</c:v>
                </c:pt>
                <c:pt idx="1">
                  <c:v>18.875</c:v>
                </c:pt>
                <c:pt idx="2">
                  <c:v>14.875</c:v>
                </c:pt>
                <c:pt idx="3">
                  <c:v>14.875</c:v>
                </c:pt>
                <c:pt idx="4">
                  <c:v>9.875</c:v>
                </c:pt>
                <c:pt idx="5">
                  <c:v>13.875</c:v>
                </c:pt>
                <c:pt idx="6">
                  <c:v>2.875</c:v>
                </c:pt>
                <c:pt idx="7">
                  <c:v>15.875</c:v>
                </c:pt>
                <c:pt idx="8">
                  <c:v>15.875</c:v>
                </c:pt>
                <c:pt idx="9">
                  <c:v>13.875</c:v>
                </c:pt>
                <c:pt idx="10">
                  <c:v>18.875</c:v>
                </c:pt>
              </c:numCache>
            </c:numRef>
          </c:val>
          <c:extLst>
            <c:ext xmlns:c16="http://schemas.microsoft.com/office/drawing/2014/chart" uri="{C3380CC4-5D6E-409C-BE32-E72D297353CC}">
              <c16:uniqueId val="{00000001-6AE5-4DE3-9880-3C15CB9AB5D3}"/>
            </c:ext>
          </c:extLst>
        </c:ser>
        <c:ser>
          <c:idx val="3"/>
          <c:order val="2"/>
          <c:spPr>
            <a:solidFill>
              <a:schemeClr val="bg2">
                <a:lumMod val="75000"/>
              </a:schemeClr>
            </a:solidFill>
            <a:ln>
              <a:solidFill>
                <a:schemeClr val="tx1"/>
              </a:solidFill>
            </a:ln>
            <a:effectLst/>
          </c:spPr>
          <c:invertIfNegative val="0"/>
          <c:cat>
            <c:strRef>
              <c:f>'[Somerset_Slider.xlsx]0. Overview'!$A$4,'[Somerset_Slider.xlsx]0. Overview'!$A$27,'[Somerset_Slider.xlsx]0. Overview'!$A$53,'[Somerset_Slider.xlsx]0. Overview'!$A$75,'[Somerset_Slider.xlsx]0. Overview'!$A$102,'[Somerset_Slider.xlsx]0. Overview'!$A$120,'[Somerset_Slider.xlsx]0. Overview'!$A$153,'[Somerset_Slider.xlsx]0. Overview'!$A$162,'[Somerset_Slider.xlsx]0. Overview'!$A$184,'[Somerset_Slider.xlsx]0. Overview'!$A$206,'[Somerset_Slider.xlsx]0. Overview'!$A$223</c:f>
              <c:strCache>
                <c:ptCount val="11"/>
                <c:pt idx="0">
                  <c:v>Somerset</c:v>
                </c:pt>
                <c:pt idx="1">
                  <c:v>Somerset</c:v>
                </c:pt>
                <c:pt idx="2">
                  <c:v>Somerset</c:v>
                </c:pt>
                <c:pt idx="3">
                  <c:v>Somerset</c:v>
                </c:pt>
                <c:pt idx="4">
                  <c:v>Somerset</c:v>
                </c:pt>
                <c:pt idx="5">
                  <c:v>Somerset</c:v>
                </c:pt>
                <c:pt idx="6">
                  <c:v>Somerset</c:v>
                </c:pt>
                <c:pt idx="7">
                  <c:v>Somerset</c:v>
                </c:pt>
                <c:pt idx="8">
                  <c:v>Somerset</c:v>
                </c:pt>
                <c:pt idx="9">
                  <c:v>Somerset</c:v>
                </c:pt>
                <c:pt idx="10">
                  <c:v>Somerset</c:v>
                </c:pt>
              </c:strCache>
            </c:strRef>
          </c:cat>
          <c:val>
            <c:numRef>
              <c:f>'[Somerset_Slider.xlsx]0. Overview'!$E$4,'[Somerset_Slider.xlsx]0. Overview'!$E$27,'[Somerset_Slider.xlsx]0. Overview'!$E$53,'[Somerset_Slider.xlsx]0. Overview'!$E$75,'[Somerset_Slider.xlsx]0. Overview'!$E$102,'[Somerset_Slider.xlsx]0. Overview'!$E$120,'[Somerset_Slider.xlsx]0. Overview'!$E$153,'[Somerset_Slider.xlsx]0. Overview'!$E$162,'[Somerset_Slider.xlsx]0. Overview'!$E$184,'[Somerset_Slider.xlsx]0. Overview'!$E$206,'[Somerset_Slider.xlsx]0. Overview'!$E$223</c:f>
              <c:numCache>
                <c:formatCode>General</c:formatCode>
                <c:ptCount val="11"/>
                <c:pt idx="0">
                  <c:v>0.25</c:v>
                </c:pt>
                <c:pt idx="1">
                  <c:v>0.25</c:v>
                </c:pt>
                <c:pt idx="2">
                  <c:v>0.25</c:v>
                </c:pt>
                <c:pt idx="3">
                  <c:v>0.25</c:v>
                </c:pt>
                <c:pt idx="4">
                  <c:v>0.25</c:v>
                </c:pt>
                <c:pt idx="5">
                  <c:v>0.25</c:v>
                </c:pt>
                <c:pt idx="6">
                  <c:v>0.25</c:v>
                </c:pt>
                <c:pt idx="7">
                  <c:v>0.25</c:v>
                </c:pt>
                <c:pt idx="8">
                  <c:v>0.25</c:v>
                </c:pt>
                <c:pt idx="9">
                  <c:v>0.25</c:v>
                </c:pt>
                <c:pt idx="10">
                  <c:v>0.25</c:v>
                </c:pt>
              </c:numCache>
            </c:numRef>
          </c:val>
          <c:extLst>
            <c:ext xmlns:c16="http://schemas.microsoft.com/office/drawing/2014/chart" uri="{C3380CC4-5D6E-409C-BE32-E72D297353CC}">
              <c16:uniqueId val="{00000002-6AE5-4DE3-9880-3C15CB9AB5D3}"/>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5" formatCode="0%">
                  <c:v>0.628</c:v>
                </c:pt>
                <c:pt idx="7" formatCode="0%">
                  <c:v>0.68</c:v>
                </c:pt>
                <c:pt idx="8" formatCode="0%">
                  <c:v>0.71199999999999997</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6">
                  <c:v>0.64800000000000002</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68%</c:v>
                </c:pt>
              </c:strCache>
            </c:strRef>
          </c:tx>
          <c:spPr>
            <a:solidFill>
              <a:schemeClr val="bg1"/>
            </a:solidFill>
            <a:ln>
              <a:solidFill>
                <a:schemeClr val="bg1"/>
              </a:solidFill>
            </a:ln>
            <a:effectLst/>
          </c:spPr>
          <c:invertIfNegative val="0"/>
          <c:cat>
            <c:strRef>
              <c:f>Sheet1!$A$2:$A$4</c:f>
              <c:strCache>
                <c:ptCount val="3"/>
                <c:pt idx="0">
                  <c:v>Rocky Hill</c:v>
                </c:pt>
                <c:pt idx="1">
                  <c:v>Bernards</c:v>
                </c:pt>
                <c:pt idx="2">
                  <c:v>Bound Brook</c:v>
                </c:pt>
              </c:strCache>
            </c:strRef>
          </c:cat>
          <c:val>
            <c:numRef>
              <c:f>Sheet1!$C$2:$C$4</c:f>
              <c:numCache>
                <c:formatCode>0%</c:formatCode>
                <c:ptCount val="3"/>
                <c:pt idx="0">
                  <c:v>0.67800000000000005</c:v>
                </c:pt>
                <c:pt idx="1">
                  <c:v>0.67800000000000005</c:v>
                </c:pt>
                <c:pt idx="2">
                  <c:v>0.67800000000000005</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Somerset county avg 68.6%</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Rocky Hill</c:v>
                </c:pt>
                <c:pt idx="1">
                  <c:v>Bernards</c:v>
                </c:pt>
                <c:pt idx="2">
                  <c:v>Bound Brook</c:v>
                </c:pt>
              </c:strCache>
            </c:strRef>
          </c:cat>
          <c:val>
            <c:numRef>
              <c:f>Sheet1!$D$2:$D$4</c:f>
              <c:numCache>
                <c:formatCode>0%</c:formatCode>
                <c:ptCount val="3"/>
                <c:pt idx="0">
                  <c:v>0.68600000000000005</c:v>
                </c:pt>
                <c:pt idx="1">
                  <c:v>0.68600000000000005</c:v>
                </c:pt>
                <c:pt idx="2">
                  <c:v>0.68600000000000005</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341897584"/>
        <c:axId val="341897976"/>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Rocky Hill</c:v>
                </c:pt>
                <c:pt idx="1">
                  <c:v>Bernards</c:v>
                </c:pt>
                <c:pt idx="2">
                  <c:v>Bound Brook</c:v>
                </c:pt>
              </c:strCache>
            </c:strRef>
          </c:cat>
          <c:val>
            <c:numRef>
              <c:f>Sheet1!$B$2:$B$4</c:f>
              <c:numCache>
                <c:formatCode>0%</c:formatCode>
                <c:ptCount val="3"/>
                <c:pt idx="0">
                  <c:v>0.89300000000000002</c:v>
                </c:pt>
                <c:pt idx="1">
                  <c:v>0.71699999999999997</c:v>
                </c:pt>
                <c:pt idx="2">
                  <c:v>0.47399999999999998</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341898760"/>
        <c:axId val="341898368"/>
      </c:barChart>
      <c:catAx>
        <c:axId val="341897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897976"/>
        <c:crosses val="autoZero"/>
        <c:auto val="1"/>
        <c:lblAlgn val="ctr"/>
        <c:lblOffset val="100"/>
        <c:noMultiLvlLbl val="0"/>
      </c:catAx>
      <c:valAx>
        <c:axId val="341897976"/>
        <c:scaling>
          <c:orientation val="minMax"/>
        </c:scaling>
        <c:delete val="1"/>
        <c:axPos val="b"/>
        <c:numFmt formatCode="0%" sourceLinked="1"/>
        <c:majorTickMark val="none"/>
        <c:minorTickMark val="none"/>
        <c:tickLblPos val="nextTo"/>
        <c:crossAx val="341897584"/>
        <c:crosses val="autoZero"/>
        <c:crossBetween val="between"/>
      </c:valAx>
      <c:valAx>
        <c:axId val="341898368"/>
        <c:scaling>
          <c:orientation val="minMax"/>
        </c:scaling>
        <c:delete val="1"/>
        <c:axPos val="t"/>
        <c:numFmt formatCode="0%" sourceLinked="1"/>
        <c:majorTickMark val="out"/>
        <c:minorTickMark val="none"/>
        <c:tickLblPos val="nextTo"/>
        <c:crossAx val="341898760"/>
        <c:crosses val="max"/>
        <c:crossBetween val="between"/>
      </c:valAx>
      <c:catAx>
        <c:axId val="341898760"/>
        <c:scaling>
          <c:orientation val="minMax"/>
        </c:scaling>
        <c:delete val="1"/>
        <c:axPos val="l"/>
        <c:numFmt formatCode="General" sourceLinked="1"/>
        <c:majorTickMark val="out"/>
        <c:minorTickMark val="none"/>
        <c:tickLblPos val="nextTo"/>
        <c:crossAx val="341898368"/>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9056348425196844"/>
          <c:y val="0.80438140967141913"/>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3">
                  <c:v>22811</c:v>
                </c:pt>
                <c:pt idx="4">
                  <c:v>27195</c:v>
                </c:pt>
                <c:pt idx="5">
                  <c:v>35460</c:v>
                </c:pt>
                <c:pt idx="6">
                  <c:v>55412</c:v>
                </c:pt>
                <c:pt idx="7">
                  <c:v>62962</c:v>
                </c:pt>
                <c:pt idx="9">
                  <c:v>77967</c:v>
                </c:pt>
                <c:pt idx="10">
                  <c:v>91220</c:v>
                </c:pt>
                <c:pt idx="11">
                  <c:v>102167</c:v>
                </c:pt>
                <c:pt idx="12">
                  <c:v>113661</c:v>
                </c:pt>
                <c:pt idx="13">
                  <c:v>118661</c:v>
                </c:pt>
                <c:pt idx="14">
                  <c:v>129478</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8">
                  <c:v>69973</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16156</c:v>
                </c:pt>
                <c:pt idx="1">
                  <c:v>58936</c:v>
                </c:pt>
                <c:pt idx="2">
                  <c:v>28176</c:v>
                </c:pt>
                <c:pt idx="3">
                  <c:v>36314</c:v>
                </c:pt>
                <c:pt idx="4">
                  <c:v>4640</c:v>
                </c:pt>
                <c:pt idx="5">
                  <c:v>10707</c:v>
                </c:pt>
                <c:pt idx="6">
                  <c:v>62175</c:v>
                </c:pt>
                <c:pt idx="7">
                  <c:v>19052</c:v>
                </c:pt>
                <c:pt idx="8">
                  <c:v>53905</c:v>
                </c:pt>
                <c:pt idx="9">
                  <c:v>5971</c:v>
                </c:pt>
                <c:pt idx="10">
                  <c:v>25727</c:v>
                </c:pt>
                <c:pt idx="11">
                  <c:v>56466</c:v>
                </c:pt>
                <c:pt idx="12">
                  <c:v>36043</c:v>
                </c:pt>
                <c:pt idx="13">
                  <c:v>28636</c:v>
                </c:pt>
                <c:pt idx="14">
                  <c:v>50386</c:v>
                </c:pt>
                <c:pt idx="15">
                  <c:v>39400</c:v>
                </c:pt>
                <c:pt idx="16">
                  <c:v>4409</c:v>
                </c:pt>
                <c:pt idx="17">
                  <c:v>20000</c:v>
                </c:pt>
                <c:pt idx="18">
                  <c:v>7191</c:v>
                </c:pt>
                <c:pt idx="19">
                  <c:v>42413</c:v>
                </c:pt>
                <c:pt idx="20">
                  <c:v>6641</c:v>
                </c:pt>
                <c:pt idx="21">
                  <c:v>613344</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19384</c:v>
                </c:pt>
                <c:pt idx="1">
                  <c:v>64666</c:v>
                </c:pt>
                <c:pt idx="2">
                  <c:v>30467</c:v>
                </c:pt>
                <c:pt idx="3">
                  <c:v>38497</c:v>
                </c:pt>
                <c:pt idx="4">
                  <c:v>5636</c:v>
                </c:pt>
                <c:pt idx="5">
                  <c:v>12902</c:v>
                </c:pt>
                <c:pt idx="6">
                  <c:v>62140</c:v>
                </c:pt>
                <c:pt idx="7">
                  <c:v>20063</c:v>
                </c:pt>
                <c:pt idx="8">
                  <c:v>43302</c:v>
                </c:pt>
                <c:pt idx="9">
                  <c:v>8349</c:v>
                </c:pt>
                <c:pt idx="10">
                  <c:v>25465</c:v>
                </c:pt>
                <c:pt idx="11">
                  <c:v>57469</c:v>
                </c:pt>
                <c:pt idx="12">
                  <c:v>45883</c:v>
                </c:pt>
                <c:pt idx="13">
                  <c:v>35735</c:v>
                </c:pt>
                <c:pt idx="14">
                  <c:v>49841</c:v>
                </c:pt>
                <c:pt idx="15">
                  <c:v>37002</c:v>
                </c:pt>
                <c:pt idx="16">
                  <c:v>4045</c:v>
                </c:pt>
                <c:pt idx="17">
                  <c:v>23739</c:v>
                </c:pt>
                <c:pt idx="18">
                  <c:v>9909</c:v>
                </c:pt>
                <c:pt idx="19">
                  <c:v>41993</c:v>
                </c:pt>
                <c:pt idx="20">
                  <c:v>5786</c:v>
                </c:pt>
                <c:pt idx="21">
                  <c:v>642273</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19872</c:v>
                </c:pt>
                <c:pt idx="1">
                  <c:v>72465</c:v>
                </c:pt>
                <c:pt idx="2">
                  <c:v>32577</c:v>
                </c:pt>
                <c:pt idx="3">
                  <c:v>38850</c:v>
                </c:pt>
                <c:pt idx="4">
                  <c:v>5665</c:v>
                </c:pt>
                <c:pt idx="5">
                  <c:v>11851</c:v>
                </c:pt>
                <c:pt idx="6">
                  <c:v>64645</c:v>
                </c:pt>
                <c:pt idx="7">
                  <c:v>23847</c:v>
                </c:pt>
                <c:pt idx="8">
                  <c:v>39149</c:v>
                </c:pt>
                <c:pt idx="9">
                  <c:v>8491</c:v>
                </c:pt>
                <c:pt idx="10">
                  <c:v>26775</c:v>
                </c:pt>
                <c:pt idx="11">
                  <c:v>63991</c:v>
                </c:pt>
                <c:pt idx="12">
                  <c:v>47552</c:v>
                </c:pt>
                <c:pt idx="13">
                  <c:v>37796</c:v>
                </c:pt>
                <c:pt idx="14">
                  <c:v>46313</c:v>
                </c:pt>
                <c:pt idx="15">
                  <c:v>42259</c:v>
                </c:pt>
                <c:pt idx="16">
                  <c:v>4494</c:v>
                </c:pt>
                <c:pt idx="17">
                  <c:v>26234</c:v>
                </c:pt>
                <c:pt idx="18">
                  <c:v>10095</c:v>
                </c:pt>
                <c:pt idx="19">
                  <c:v>45354</c:v>
                </c:pt>
                <c:pt idx="20">
                  <c:v>7879</c:v>
                </c:pt>
                <c:pt idx="21">
                  <c:v>676154</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42398808"/>
        <c:axId val="342398416"/>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17">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17">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342399592"/>
        <c:axId val="342399200"/>
      </c:barChart>
      <c:valAx>
        <c:axId val="342398416"/>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808"/>
        <c:crosses val="max"/>
        <c:crossBetween val="between"/>
      </c:valAx>
      <c:catAx>
        <c:axId val="34239880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416"/>
        <c:crosses val="autoZero"/>
        <c:auto val="1"/>
        <c:lblAlgn val="ctr"/>
        <c:lblOffset val="100"/>
        <c:noMultiLvlLbl val="0"/>
      </c:catAx>
      <c:valAx>
        <c:axId val="342399200"/>
        <c:scaling>
          <c:orientation val="minMax"/>
          <c:max val="1"/>
        </c:scaling>
        <c:delete val="1"/>
        <c:axPos val="b"/>
        <c:numFmt formatCode="General" sourceLinked="1"/>
        <c:majorTickMark val="out"/>
        <c:minorTickMark val="none"/>
        <c:tickLblPos val="nextTo"/>
        <c:crossAx val="342399592"/>
        <c:crosses val="autoZero"/>
        <c:crossBetween val="between"/>
      </c:valAx>
      <c:catAx>
        <c:axId val="342399592"/>
        <c:scaling>
          <c:orientation val="minMax"/>
        </c:scaling>
        <c:delete val="1"/>
        <c:axPos val="r"/>
        <c:numFmt formatCode="General" sourceLinked="1"/>
        <c:majorTickMark val="out"/>
        <c:minorTickMark val="none"/>
        <c:tickLblPos val="nextTo"/>
        <c:crossAx val="342399200"/>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Franklin</c:v>
                </c:pt>
                <c:pt idx="1">
                  <c:v>Bridgewater</c:v>
                </c:pt>
                <c:pt idx="2">
                  <c:v>Hillsborough</c:v>
                </c:pt>
                <c:pt idx="3">
                  <c:v>Bernards</c:v>
                </c:pt>
                <c:pt idx="4">
                  <c:v>Montgomery</c:v>
                </c:pt>
                <c:pt idx="5">
                  <c:v>North Plainfield</c:v>
                </c:pt>
                <c:pt idx="6">
                  <c:v>Warren</c:v>
                </c:pt>
                <c:pt idx="7">
                  <c:v>Branchburg</c:v>
                </c:pt>
                <c:pt idx="8">
                  <c:v>Bound Brook</c:v>
                </c:pt>
                <c:pt idx="9">
                  <c:v>Manville</c:v>
                </c:pt>
                <c:pt idx="10">
                  <c:v>Somerville</c:v>
                </c:pt>
                <c:pt idx="11">
                  <c:v>Bernardsville</c:v>
                </c:pt>
                <c:pt idx="12">
                  <c:v>Green Brook</c:v>
                </c:pt>
                <c:pt idx="13">
                  <c:v>Raritan</c:v>
                </c:pt>
                <c:pt idx="14">
                  <c:v>Watchung</c:v>
                </c:pt>
                <c:pt idx="15">
                  <c:v>Bedminster</c:v>
                </c:pt>
                <c:pt idx="16">
                  <c:v>South Bound Brook</c:v>
                </c:pt>
                <c:pt idx="17">
                  <c:v>Peapack and Gladstone</c:v>
                </c:pt>
                <c:pt idx="18">
                  <c:v>Far Hills</c:v>
                </c:pt>
                <c:pt idx="19">
                  <c:v>Millstone</c:v>
                </c:pt>
              </c:strCache>
            </c:strRef>
          </c:cat>
          <c:val>
            <c:numRef>
              <c:f>Sheet1!$B$2:$B$21</c:f>
              <c:numCache>
                <c:formatCode>0</c:formatCode>
                <c:ptCount val="20"/>
                <c:pt idx="0">
                  <c:v>12396</c:v>
                </c:pt>
                <c:pt idx="1">
                  <c:v>9981</c:v>
                </c:pt>
                <c:pt idx="2">
                  <c:v>8961</c:v>
                </c:pt>
                <c:pt idx="3">
                  <c:v>6634</c:v>
                </c:pt>
                <c:pt idx="4">
                  <c:v>5891</c:v>
                </c:pt>
                <c:pt idx="5">
                  <c:v>5207</c:v>
                </c:pt>
                <c:pt idx="6">
                  <c:v>3494</c:v>
                </c:pt>
                <c:pt idx="7">
                  <c:v>3124</c:v>
                </c:pt>
                <c:pt idx="8">
                  <c:v>2553</c:v>
                </c:pt>
                <c:pt idx="9">
                  <c:v>2524</c:v>
                </c:pt>
                <c:pt idx="10">
                  <c:v>2519</c:v>
                </c:pt>
                <c:pt idx="11">
                  <c:v>1884</c:v>
                </c:pt>
                <c:pt idx="12">
                  <c:v>1625</c:v>
                </c:pt>
                <c:pt idx="13">
                  <c:v>1360</c:v>
                </c:pt>
                <c:pt idx="14">
                  <c:v>1291</c:v>
                </c:pt>
                <c:pt idx="15">
                  <c:v>1113</c:v>
                </c:pt>
                <c:pt idx="16">
                  <c:v>1092</c:v>
                </c:pt>
                <c:pt idx="17">
                  <c:v>638</c:v>
                </c:pt>
                <c:pt idx="18">
                  <c:v>177</c:v>
                </c:pt>
                <c:pt idx="19">
                  <c:v>140</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Sheet1!$C$2:$C$22</c:f>
              <c:numCache>
                <c:formatCode>General</c:formatCode>
                <c:ptCount val="21"/>
                <c:pt idx="0">
                  <c:v>310</c:v>
                </c:pt>
                <c:pt idx="1">
                  <c:v>536</c:v>
                </c:pt>
                <c:pt idx="2">
                  <c:v>595</c:v>
                </c:pt>
                <c:pt idx="3">
                  <c:v>606</c:v>
                </c:pt>
                <c:pt idx="4">
                  <c:v>665</c:v>
                </c:pt>
                <c:pt idx="5">
                  <c:v>781</c:v>
                </c:pt>
                <c:pt idx="6">
                  <c:v>1140</c:v>
                </c:pt>
                <c:pt idx="7">
                  <c:v>1362</c:v>
                </c:pt>
                <c:pt idx="8">
                  <c:v>1556</c:v>
                </c:pt>
                <c:pt idx="9">
                  <c:v>1592</c:v>
                </c:pt>
                <c:pt idx="10">
                  <c:v>1626</c:v>
                </c:pt>
                <c:pt idx="11">
                  <c:v>1673</c:v>
                </c:pt>
                <c:pt idx="12">
                  <c:v>1694</c:v>
                </c:pt>
                <c:pt idx="13">
                  <c:v>1739</c:v>
                </c:pt>
                <c:pt idx="14">
                  <c:v>1982</c:v>
                </c:pt>
                <c:pt idx="15">
                  <c:v>2317</c:v>
                </c:pt>
                <c:pt idx="16">
                  <c:v>2446</c:v>
                </c:pt>
                <c:pt idx="17">
                  <c:v>2869</c:v>
                </c:pt>
                <c:pt idx="18">
                  <c:v>2937</c:v>
                </c:pt>
                <c:pt idx="19">
                  <c:v>4144</c:v>
                </c:pt>
                <c:pt idx="20">
                  <c:v>4600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Sheet1!$D$2:$D$22</c:f>
              <c:numCache>
                <c:formatCode>General</c:formatCode>
                <c:ptCount val="21"/>
                <c:pt idx="0">
                  <c:v>11</c:v>
                </c:pt>
                <c:pt idx="1">
                  <c:v>45</c:v>
                </c:pt>
                <c:pt idx="2">
                  <c:v>83</c:v>
                </c:pt>
                <c:pt idx="3">
                  <c:v>107</c:v>
                </c:pt>
                <c:pt idx="4">
                  <c:v>42</c:v>
                </c:pt>
                <c:pt idx="5">
                  <c:v>55</c:v>
                </c:pt>
                <c:pt idx="6">
                  <c:v>70</c:v>
                </c:pt>
                <c:pt idx="7">
                  <c:v>312</c:v>
                </c:pt>
                <c:pt idx="8">
                  <c:v>157</c:v>
                </c:pt>
                <c:pt idx="9">
                  <c:v>204</c:v>
                </c:pt>
                <c:pt idx="10">
                  <c:v>261</c:v>
                </c:pt>
                <c:pt idx="11">
                  <c:v>157</c:v>
                </c:pt>
                <c:pt idx="12">
                  <c:v>239</c:v>
                </c:pt>
                <c:pt idx="13">
                  <c:v>232</c:v>
                </c:pt>
                <c:pt idx="14">
                  <c:v>243</c:v>
                </c:pt>
                <c:pt idx="15">
                  <c:v>196</c:v>
                </c:pt>
                <c:pt idx="16">
                  <c:v>297</c:v>
                </c:pt>
                <c:pt idx="17">
                  <c:v>251</c:v>
                </c:pt>
                <c:pt idx="18">
                  <c:v>186</c:v>
                </c:pt>
                <c:pt idx="19">
                  <c:v>752</c:v>
                </c:pt>
                <c:pt idx="20">
                  <c:v>542</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Sheet1!$E$2:$E$22</c:f>
              <c:numCache>
                <c:formatCode>General</c:formatCode>
                <c:ptCount val="21"/>
                <c:pt idx="0">
                  <c:v>321</c:v>
                </c:pt>
                <c:pt idx="1">
                  <c:v>581</c:v>
                </c:pt>
                <c:pt idx="2">
                  <c:v>678</c:v>
                </c:pt>
                <c:pt idx="3">
                  <c:v>713</c:v>
                </c:pt>
                <c:pt idx="4">
                  <c:v>707</c:v>
                </c:pt>
                <c:pt idx="5">
                  <c:v>836</c:v>
                </c:pt>
                <c:pt idx="6">
                  <c:v>1210</c:v>
                </c:pt>
                <c:pt idx="7">
                  <c:v>1674</c:v>
                </c:pt>
                <c:pt idx="8">
                  <c:v>1713</c:v>
                </c:pt>
                <c:pt idx="9">
                  <c:v>1796</c:v>
                </c:pt>
                <c:pt idx="10">
                  <c:v>1887</c:v>
                </c:pt>
                <c:pt idx="11">
                  <c:v>1830</c:v>
                </c:pt>
                <c:pt idx="12">
                  <c:v>1933</c:v>
                </c:pt>
                <c:pt idx="13">
                  <c:v>1971</c:v>
                </c:pt>
                <c:pt idx="14">
                  <c:v>2225</c:v>
                </c:pt>
                <c:pt idx="15">
                  <c:v>2513</c:v>
                </c:pt>
                <c:pt idx="16">
                  <c:v>2743</c:v>
                </c:pt>
                <c:pt idx="17">
                  <c:v>3120</c:v>
                </c:pt>
                <c:pt idx="18">
                  <c:v>3123</c:v>
                </c:pt>
                <c:pt idx="19">
                  <c:v>4896</c:v>
                </c:pt>
                <c:pt idx="20">
                  <c:v>5142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Sheet1!$B$2:$B$22</c:f>
              <c:numCache>
                <c:formatCode>General</c:formatCode>
                <c:ptCount val="21"/>
                <c:pt idx="5">
                  <c:v>836</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Sheet1!$F$2:$F$22</c:f>
              <c:numCache>
                <c:formatCode>General</c:formatCode>
                <c:ptCount val="21"/>
                <c:pt idx="5">
                  <c:v>836</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General</c:formatCode>
                <c:ptCount val="8"/>
                <c:pt idx="0">
                  <c:v>54</c:v>
                </c:pt>
                <c:pt idx="1">
                  <c:v>59</c:v>
                </c:pt>
                <c:pt idx="2">
                  <c:v>55</c:v>
                </c:pt>
                <c:pt idx="3">
                  <c:v>66</c:v>
                </c:pt>
                <c:pt idx="4">
                  <c:v>50</c:v>
                </c:pt>
                <c:pt idx="5">
                  <c:v>49</c:v>
                </c:pt>
                <c:pt idx="6">
                  <c:v>36</c:v>
                </c:pt>
                <c:pt idx="7">
                  <c:v>26</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Sheet1!$C$2:$C$9</c:f>
              <c:numCache>
                <c:formatCode>General</c:formatCode>
                <c:ptCount val="8"/>
                <c:pt idx="0">
                  <c:v>95</c:v>
                </c:pt>
                <c:pt idx="1">
                  <c:v>85</c:v>
                </c:pt>
                <c:pt idx="2">
                  <c:v>88</c:v>
                </c:pt>
                <c:pt idx="3">
                  <c:v>85</c:v>
                </c:pt>
                <c:pt idx="4">
                  <c:v>74</c:v>
                </c:pt>
                <c:pt idx="5">
                  <c:v>46</c:v>
                </c:pt>
                <c:pt idx="6">
                  <c:v>35</c:v>
                </c:pt>
                <c:pt idx="7">
                  <c:v>29</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General</c:formatCode>
                <c:ptCount val="21"/>
                <c:pt idx="0" formatCode="0.00%">
                  <c:v>1.2999999999999999E-2</c:v>
                </c:pt>
                <c:pt idx="2" formatCode="0.00%">
                  <c:v>4.9000000000000002E-2</c:v>
                </c:pt>
                <c:pt idx="3" formatCode="0.00%">
                  <c:v>0.05</c:v>
                </c:pt>
                <c:pt idx="4" formatCode="0.00%">
                  <c:v>5.2999999999999999E-2</c:v>
                </c:pt>
                <c:pt idx="5" formatCode="0.00%">
                  <c:v>0.06</c:v>
                </c:pt>
                <c:pt idx="6" formatCode="0.00%">
                  <c:v>6.2E-2</c:v>
                </c:pt>
                <c:pt idx="7" formatCode="0.00%">
                  <c:v>6.3E-2</c:v>
                </c:pt>
                <c:pt idx="8" formatCode="0.00%">
                  <c:v>7.0999999999999994E-2</c:v>
                </c:pt>
                <c:pt idx="9" formatCode="0.00%">
                  <c:v>8.6999999999999994E-2</c:v>
                </c:pt>
                <c:pt idx="10" formatCode="0.00%">
                  <c:v>9.2999999999999999E-2</c:v>
                </c:pt>
                <c:pt idx="11" formatCode="0.00%">
                  <c:v>9.9000000000000005E-2</c:v>
                </c:pt>
                <c:pt idx="12" formatCode="0.00%">
                  <c:v>0.111</c:v>
                </c:pt>
                <c:pt idx="13" formatCode="0.00%">
                  <c:v>0.11600000000000001</c:v>
                </c:pt>
                <c:pt idx="14" formatCode="0.00%">
                  <c:v>0.11899999999999999</c:v>
                </c:pt>
                <c:pt idx="15" formatCode="0.00%">
                  <c:v>0.13400000000000001</c:v>
                </c:pt>
                <c:pt idx="16" formatCode="0.00%">
                  <c:v>0.13400000000000001</c:v>
                </c:pt>
                <c:pt idx="17" formatCode="0.00%">
                  <c:v>0.151</c:v>
                </c:pt>
                <c:pt idx="18" formatCode="0.00%">
                  <c:v>0.161</c:v>
                </c:pt>
                <c:pt idx="19" formatCode="0.00%">
                  <c:v>0.16200000000000001</c:v>
                </c:pt>
                <c:pt idx="20" formatCode="0.0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0.00%</c:formatCode>
                <c:ptCount val="21"/>
                <c:pt idx="1">
                  <c:v>4.2000000000000003E-2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0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79131360934467"/>
          <c:y val="0.80485724347617438"/>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6.3E-2</c:v>
                </c:pt>
                <c:pt idx="1">
                  <c:v>4.5999999999999999E-2</c:v>
                </c:pt>
                <c:pt idx="2">
                  <c:v>3.5999999999999997E-2</c:v>
                </c:pt>
                <c:pt idx="3">
                  <c:v>3.4000000000000002E-2</c:v>
                </c:pt>
                <c:pt idx="4">
                  <c:v>4.2000000000000003E-2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Manville</c:v>
                </c:pt>
                <c:pt idx="1">
                  <c:v>North Plainfield</c:v>
                </c:pt>
                <c:pt idx="2">
                  <c:v>Far Hills</c:v>
                </c:pt>
                <c:pt idx="3">
                  <c:v>Bound Brook</c:v>
                </c:pt>
                <c:pt idx="4">
                  <c:v>Bedminster</c:v>
                </c:pt>
                <c:pt idx="5">
                  <c:v>Somerville</c:v>
                </c:pt>
                <c:pt idx="6">
                  <c:v>Raritan</c:v>
                </c:pt>
                <c:pt idx="7">
                  <c:v>Franklin</c:v>
                </c:pt>
                <c:pt idx="8">
                  <c:v>Montgomery</c:v>
                </c:pt>
                <c:pt idx="9">
                  <c:v>Green Brook</c:v>
                </c:pt>
              </c:strCache>
            </c:strRef>
          </c:cat>
          <c:val>
            <c:numRef>
              <c:f>Sheet1!$B$2:$B$11</c:f>
              <c:numCache>
                <c:formatCode>0%</c:formatCode>
                <c:ptCount val="10"/>
                <c:pt idx="0">
                  <c:v>0.153</c:v>
                </c:pt>
                <c:pt idx="1">
                  <c:v>0.14799999999999999</c:v>
                </c:pt>
                <c:pt idx="2">
                  <c:v>0.114</c:v>
                </c:pt>
                <c:pt idx="3">
                  <c:v>9.4E-2</c:v>
                </c:pt>
                <c:pt idx="4">
                  <c:v>8.3000000000000004E-2</c:v>
                </c:pt>
                <c:pt idx="5">
                  <c:v>0.08</c:v>
                </c:pt>
                <c:pt idx="6">
                  <c:v>6.4000000000000001E-2</c:v>
                </c:pt>
                <c:pt idx="7">
                  <c:v>5.8000000000000003E-2</c:v>
                </c:pt>
                <c:pt idx="8">
                  <c:v>4.5999999999999999E-2</c:v>
                </c:pt>
                <c:pt idx="9">
                  <c:v>3.5000000000000003E-2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Somerset county avg 4.6%</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Manville</c:v>
                </c:pt>
                <c:pt idx="1">
                  <c:v>North Plainfield</c:v>
                </c:pt>
                <c:pt idx="2">
                  <c:v>Far Hills</c:v>
                </c:pt>
                <c:pt idx="3">
                  <c:v>Bound Brook</c:v>
                </c:pt>
                <c:pt idx="4">
                  <c:v>Bedminster</c:v>
                </c:pt>
                <c:pt idx="5">
                  <c:v>Somerville</c:v>
                </c:pt>
                <c:pt idx="6">
                  <c:v>Raritan</c:v>
                </c:pt>
                <c:pt idx="7">
                  <c:v>Franklin</c:v>
                </c:pt>
                <c:pt idx="8">
                  <c:v>Montgomery</c:v>
                </c:pt>
                <c:pt idx="9">
                  <c:v>Green Brook</c:v>
                </c:pt>
              </c:strCache>
            </c:strRef>
          </c:cat>
          <c:val>
            <c:numRef>
              <c:f>Sheet1!$C$2:$C$11</c:f>
              <c:numCache>
                <c:formatCode>0%</c:formatCode>
                <c:ptCount val="10"/>
                <c:pt idx="0">
                  <c:v>4.5999999999999999E-2</c:v>
                </c:pt>
                <c:pt idx="1">
                  <c:v>4.5999999999999999E-2</c:v>
                </c:pt>
                <c:pt idx="2">
                  <c:v>4.5999999999999999E-2</c:v>
                </c:pt>
                <c:pt idx="3">
                  <c:v>4.5999999999999999E-2</c:v>
                </c:pt>
                <c:pt idx="4">
                  <c:v>4.5999999999999999E-2</c:v>
                </c:pt>
                <c:pt idx="5">
                  <c:v>4.5999999999999999E-2</c:v>
                </c:pt>
                <c:pt idx="6">
                  <c:v>4.5999999999999999E-2</c:v>
                </c:pt>
                <c:pt idx="7">
                  <c:v>4.5999999999999999E-2</c:v>
                </c:pt>
                <c:pt idx="8">
                  <c:v>4.5999999999999999E-2</c:v>
                </c:pt>
                <c:pt idx="9">
                  <c:v>4.5999999999999999E-2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5.1549474487672713E-2"/>
          <c:y val="0.90985882446512367"/>
          <c:w val="0.17886653918581089"/>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960784313725492E-2"/>
          <c:y val="6.4279387574338858E-3"/>
          <c:w val="0.94607843137254899"/>
          <c:h val="0.95286178244548481"/>
        </c:manualLayout>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'[Somerset_Slider.xlsx]0. Overview'!$A$252,'[Somerset_Slider.xlsx]0. Overview'!$A$272,'[Somerset_Slider.xlsx]0. Overview'!$A$293,'[Somerset_Slider.xlsx]0. Overview'!$A$319,'[Somerset_Slider.xlsx]0. Overview'!$A$342,'[Somerset_Slider.xlsx]0. Overview'!$A$371,'[Somerset_Slider.xlsx]0. Overview'!$A$394,'[Somerset_Slider.xlsx]0. Overview'!$A$412,'[Somerset_Slider.xlsx]0. Overview'!$A$433</c:f>
              <c:strCache>
                <c:ptCount val="9"/>
                <c:pt idx="0">
                  <c:v>Somerset</c:v>
                </c:pt>
                <c:pt idx="1">
                  <c:v>Somerset</c:v>
                </c:pt>
                <c:pt idx="2">
                  <c:v>Somerset</c:v>
                </c:pt>
                <c:pt idx="3">
                  <c:v>Somerset</c:v>
                </c:pt>
                <c:pt idx="4">
                  <c:v>Somerset</c:v>
                </c:pt>
                <c:pt idx="5">
                  <c:v>Somerset</c:v>
                </c:pt>
                <c:pt idx="6">
                  <c:v>Somerset</c:v>
                </c:pt>
                <c:pt idx="7">
                  <c:v>Somerset</c:v>
                </c:pt>
                <c:pt idx="8">
                  <c:v>Somerset</c:v>
                </c:pt>
              </c:strCache>
            </c:strRef>
          </c:cat>
          <c:val>
            <c:numRef>
              <c:f>'[Somerset_Slider.xlsx]0. Overview'!$C$252,'[Somerset_Slider.xlsx]0. Overview'!$C$272,'[Somerset_Slider.xlsx]0. Overview'!$C$293,'[Somerset_Slider.xlsx]0. Overview'!$C$319,'[Somerset_Slider.xlsx]0. Overview'!$C$342,'[Somerset_Slider.xlsx]0. Overview'!$C$371,'[Somerset_Slider.xlsx]0. Overview'!$C$394,'[Somerset_Slider.xlsx]0. Overview'!$C$412,'[Somerset_Slider.xlsx]0. Overview'!$C$433</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F20D-49C2-8684-09B67D0AFF96}"/>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'[Somerset_Slider.xlsx]0. Overview'!$A$252,'[Somerset_Slider.xlsx]0. Overview'!$A$272,'[Somerset_Slider.xlsx]0. Overview'!$A$293,'[Somerset_Slider.xlsx]0. Overview'!$A$319,'[Somerset_Slider.xlsx]0. Overview'!$A$342,'[Somerset_Slider.xlsx]0. Overview'!$A$371,'[Somerset_Slider.xlsx]0. Overview'!$A$394,'[Somerset_Slider.xlsx]0. Overview'!$A$412,'[Somerset_Slider.xlsx]0. Overview'!$A$433</c:f>
              <c:strCache>
                <c:ptCount val="9"/>
                <c:pt idx="0">
                  <c:v>Somerset</c:v>
                </c:pt>
                <c:pt idx="1">
                  <c:v>Somerset</c:v>
                </c:pt>
                <c:pt idx="2">
                  <c:v>Somerset</c:v>
                </c:pt>
                <c:pt idx="3">
                  <c:v>Somerset</c:v>
                </c:pt>
                <c:pt idx="4">
                  <c:v>Somerset</c:v>
                </c:pt>
                <c:pt idx="5">
                  <c:v>Somerset</c:v>
                </c:pt>
                <c:pt idx="6">
                  <c:v>Somerset</c:v>
                </c:pt>
                <c:pt idx="7">
                  <c:v>Somerset</c:v>
                </c:pt>
                <c:pt idx="8">
                  <c:v>Somerset</c:v>
                </c:pt>
              </c:strCache>
            </c:strRef>
          </c:cat>
          <c:val>
            <c:numRef>
              <c:f>'[Somerset_Slider.xlsx]0. Overview'!$D$252,'[Somerset_Slider.xlsx]0. Overview'!$D$272,'[Somerset_Slider.xlsx]0. Overview'!$D$293,'[Somerset_Slider.xlsx]0. Overview'!$D$319,'[Somerset_Slider.xlsx]0. Overview'!$D$342,'[Somerset_Slider.xlsx]0. Overview'!$D$371,'[Somerset_Slider.xlsx]0. Overview'!$D$394,'[Somerset_Slider.xlsx]0. Overview'!$D$412,'[Somerset_Slider.xlsx]0. Overview'!$D$433</c:f>
              <c:numCache>
                <c:formatCode>General</c:formatCode>
                <c:ptCount val="9"/>
                <c:pt idx="0">
                  <c:v>15.875</c:v>
                </c:pt>
                <c:pt idx="1">
                  <c:v>17.875</c:v>
                </c:pt>
                <c:pt idx="2">
                  <c:v>18.875</c:v>
                </c:pt>
                <c:pt idx="3">
                  <c:v>14.875</c:v>
                </c:pt>
                <c:pt idx="4">
                  <c:v>14.875</c:v>
                </c:pt>
                <c:pt idx="5">
                  <c:v>7.875</c:v>
                </c:pt>
                <c:pt idx="6">
                  <c:v>6.875</c:v>
                </c:pt>
                <c:pt idx="7">
                  <c:v>12.875</c:v>
                </c:pt>
                <c:pt idx="8">
                  <c:v>13.875</c:v>
                </c:pt>
              </c:numCache>
            </c:numRef>
          </c:val>
          <c:extLst>
            <c:ext xmlns:c16="http://schemas.microsoft.com/office/drawing/2014/chart" uri="{C3380CC4-5D6E-409C-BE32-E72D297353CC}">
              <c16:uniqueId val="{00000001-F20D-49C2-8684-09B67D0AFF96}"/>
            </c:ext>
          </c:extLst>
        </c:ser>
        <c:ser>
          <c:idx val="3"/>
          <c:order val="2"/>
          <c:spPr>
            <a:solidFill>
              <a:schemeClr val="bg2">
                <a:lumMod val="75000"/>
              </a:schemeClr>
            </a:solidFill>
            <a:ln>
              <a:solidFill>
                <a:schemeClr val="tx1"/>
              </a:solidFill>
            </a:ln>
            <a:effectLst/>
          </c:spPr>
          <c:invertIfNegative val="0"/>
          <c:cat>
            <c:strRef>
              <c:f>'[Somerset_Slider.xlsx]0. Overview'!$A$252,'[Somerset_Slider.xlsx]0. Overview'!$A$272,'[Somerset_Slider.xlsx]0. Overview'!$A$293,'[Somerset_Slider.xlsx]0. Overview'!$A$319,'[Somerset_Slider.xlsx]0. Overview'!$A$342,'[Somerset_Slider.xlsx]0. Overview'!$A$371,'[Somerset_Slider.xlsx]0. Overview'!$A$394,'[Somerset_Slider.xlsx]0. Overview'!$A$412,'[Somerset_Slider.xlsx]0. Overview'!$A$433</c:f>
              <c:strCache>
                <c:ptCount val="9"/>
                <c:pt idx="0">
                  <c:v>Somerset</c:v>
                </c:pt>
                <c:pt idx="1">
                  <c:v>Somerset</c:v>
                </c:pt>
                <c:pt idx="2">
                  <c:v>Somerset</c:v>
                </c:pt>
                <c:pt idx="3">
                  <c:v>Somerset</c:v>
                </c:pt>
                <c:pt idx="4">
                  <c:v>Somerset</c:v>
                </c:pt>
                <c:pt idx="5">
                  <c:v>Somerset</c:v>
                </c:pt>
                <c:pt idx="6">
                  <c:v>Somerset</c:v>
                </c:pt>
                <c:pt idx="7">
                  <c:v>Somerset</c:v>
                </c:pt>
                <c:pt idx="8">
                  <c:v>Somerset</c:v>
                </c:pt>
              </c:strCache>
            </c:strRef>
          </c:cat>
          <c:val>
            <c:numRef>
              <c:f>'[Somerset_Slider.xlsx]0. Overview'!$E$252,'[Somerset_Slider.xlsx]0. Overview'!$E$272,'[Somerset_Slider.xlsx]0. Overview'!$E$293,'[Somerset_Slider.xlsx]0. Overview'!$E$319,'[Somerset_Slider.xlsx]0. Overview'!$E$342,'[Somerset_Slider.xlsx]0. Overview'!$E$371,'[Somerset_Slider.xlsx]0. Overview'!$E$394,'[Somerset_Slider.xlsx]0. Overview'!$E$412,'[Somerset_Slider.xlsx]0. Overview'!$E$433</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F20D-49C2-8684-09B67D0AFF96}"/>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Somerset</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1736</c:v>
                </c:pt>
                <c:pt idx="1">
                  <c:v>863</c:v>
                </c:pt>
                <c:pt idx="2">
                  <c:v>1734</c:v>
                </c:pt>
                <c:pt idx="3">
                  <c:v>1241</c:v>
                </c:pt>
                <c:pt idx="4">
                  <c:v>1125</c:v>
                </c:pt>
                <c:pt idx="5">
                  <c:v>1048</c:v>
                </c:pt>
                <c:pt idx="6">
                  <c:v>1441</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9">
                  <c:v>110247</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98440</c:v>
                </c:pt>
                <c:pt idx="1">
                  <c:v>104478</c:v>
                </c:pt>
                <c:pt idx="2">
                  <c:v>112153</c:v>
                </c:pt>
                <c:pt idx="3">
                  <c:v>121378</c:v>
                </c:pt>
                <c:pt idx="4">
                  <c:v>111587</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18" formatCode="_(&quot;$&quot;* #,##0_);_(&quot;$&quot;* \(#,##0\);_(&quot;$&quot;* &quot;-&quot;??_);_(@_)">
                  <c:v>111587</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8319997686567919"/>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North Plainfield</c:v>
                </c:pt>
                <c:pt idx="1">
                  <c:v>Manville</c:v>
                </c:pt>
                <c:pt idx="2">
                  <c:v>Bound Brook</c:v>
                </c:pt>
                <c:pt idx="3">
                  <c:v>Somerville</c:v>
                </c:pt>
                <c:pt idx="4">
                  <c:v>Raritan</c:v>
                </c:pt>
                <c:pt idx="5">
                  <c:v>South Bound Brook</c:v>
                </c:pt>
                <c:pt idx="6">
                  <c:v>Franklin</c:v>
                </c:pt>
                <c:pt idx="7">
                  <c:v>Rocky Hill</c:v>
                </c:pt>
                <c:pt idx="8">
                  <c:v>Bedminster</c:v>
                </c:pt>
                <c:pt idx="9">
                  <c:v>Millstone</c:v>
                </c:pt>
              </c:strCache>
            </c:strRef>
          </c:cat>
          <c:val>
            <c:numRef>
              <c:f>Sheet1!$B$2:$B$11</c:f>
              <c:numCache>
                <c:formatCode>_("$"* #,##0_);_("$"* \(#,##0\);_("$"* "-"??_);_(@_)</c:formatCode>
                <c:ptCount val="10"/>
                <c:pt idx="0">
                  <c:v>69566</c:v>
                </c:pt>
                <c:pt idx="1">
                  <c:v>69625</c:v>
                </c:pt>
                <c:pt idx="2">
                  <c:v>70540</c:v>
                </c:pt>
                <c:pt idx="3">
                  <c:v>77104</c:v>
                </c:pt>
                <c:pt idx="4">
                  <c:v>79362</c:v>
                </c:pt>
                <c:pt idx="5">
                  <c:v>85223</c:v>
                </c:pt>
                <c:pt idx="6">
                  <c:v>93347</c:v>
                </c:pt>
                <c:pt idx="7">
                  <c:v>111688</c:v>
                </c:pt>
                <c:pt idx="8">
                  <c:v>116733</c:v>
                </c:pt>
                <c:pt idx="9">
                  <c:v>117500</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Somerset county avg $113,611</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North Plainfield</c:v>
                </c:pt>
                <c:pt idx="1">
                  <c:v>Manville</c:v>
                </c:pt>
                <c:pt idx="2">
                  <c:v>Bound Brook</c:v>
                </c:pt>
                <c:pt idx="3">
                  <c:v>Somerville</c:v>
                </c:pt>
                <c:pt idx="4">
                  <c:v>Raritan</c:v>
                </c:pt>
                <c:pt idx="5">
                  <c:v>South Bound Brook</c:v>
                </c:pt>
                <c:pt idx="6">
                  <c:v>Franklin</c:v>
                </c:pt>
                <c:pt idx="7">
                  <c:v>Rocky Hill</c:v>
                </c:pt>
                <c:pt idx="8">
                  <c:v>Bedminster</c:v>
                </c:pt>
                <c:pt idx="9">
                  <c:v>Millstone</c:v>
                </c:pt>
              </c:strCache>
            </c:strRef>
          </c:cat>
          <c:val>
            <c:numRef>
              <c:f>Sheet1!$C$2:$C$11</c:f>
              <c:numCache>
                <c:formatCode>"$"#,##0</c:formatCode>
                <c:ptCount val="10"/>
                <c:pt idx="0">
                  <c:v>113611</c:v>
                </c:pt>
                <c:pt idx="1">
                  <c:v>113611</c:v>
                </c:pt>
                <c:pt idx="2">
                  <c:v>113611</c:v>
                </c:pt>
                <c:pt idx="3">
                  <c:v>113611</c:v>
                </c:pt>
                <c:pt idx="4">
                  <c:v>113611</c:v>
                </c:pt>
                <c:pt idx="5">
                  <c:v>113611</c:v>
                </c:pt>
                <c:pt idx="6">
                  <c:v>113611</c:v>
                </c:pt>
                <c:pt idx="7">
                  <c:v>113611</c:v>
                </c:pt>
                <c:pt idx="8">
                  <c:v>113611</c:v>
                </c:pt>
                <c:pt idx="9">
                  <c:v>113611</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6403112229615371"/>
          <c:y val="0.9608046931091585"/>
          <c:w val="0.20921336898223741"/>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Sheet1!$B$2:$B$22</c:f>
              <c:numCache>
                <c:formatCode>0%</c:formatCode>
                <c:ptCount val="21"/>
                <c:pt idx="0">
                  <c:v>0.13553594490000001</c:v>
                </c:pt>
                <c:pt idx="1">
                  <c:v>0.1385342551</c:v>
                </c:pt>
                <c:pt idx="2">
                  <c:v>0.13930187459999999</c:v>
                </c:pt>
                <c:pt idx="3">
                  <c:v>0.14153445579000001</c:v>
                </c:pt>
                <c:pt idx="4">
                  <c:v>0.14162754304</c:v>
                </c:pt>
                <c:pt idx="6">
                  <c:v>0.14720072195</c:v>
                </c:pt>
                <c:pt idx="7">
                  <c:v>0.16485344937999999</c:v>
                </c:pt>
                <c:pt idx="8">
                  <c:v>0.17056929659</c:v>
                </c:pt>
                <c:pt idx="9">
                  <c:v>0.17180856519000001</c:v>
                </c:pt>
                <c:pt idx="10">
                  <c:v>0.1806347724</c:v>
                </c:pt>
                <c:pt idx="11">
                  <c:v>0.18181075301999999</c:v>
                </c:pt>
                <c:pt idx="12">
                  <c:v>0.18308577693</c:v>
                </c:pt>
                <c:pt idx="13">
                  <c:v>0.19370698132</c:v>
                </c:pt>
                <c:pt idx="14">
                  <c:v>0.19535095162999999</c:v>
                </c:pt>
                <c:pt idx="15">
                  <c:v>0.20591247242999999</c:v>
                </c:pt>
                <c:pt idx="16">
                  <c:v>0.20844871146999999</c:v>
                </c:pt>
                <c:pt idx="17">
                  <c:v>0.21206187985</c:v>
                </c:pt>
                <c:pt idx="18">
                  <c:v>0.22015802783999999</c:v>
                </c:pt>
                <c:pt idx="19">
                  <c:v>0.25126403166</c:v>
                </c:pt>
                <c:pt idx="20">
                  <c:v>0.25300676363000002</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Sheet1!$C$2:$C$22</c:f>
              <c:numCache>
                <c:formatCode>General</c:formatCode>
                <c:ptCount val="21"/>
                <c:pt idx="5">
                  <c:v>0.14280635076000001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2015</c:v>
                </c:pt>
                <c:pt idx="1">
                  <c:v>2016</c:v>
                </c:pt>
                <c:pt idx="2">
                  <c:v>2017</c:v>
                </c:pt>
                <c:pt idx="3">
                  <c:v>2018</c:v>
                </c:pt>
                <c:pt idx="4">
                  <c:v>2019</c:v>
                </c:pt>
                <c:pt idx="5">
                  <c:v>2020</c:v>
                </c:pt>
              </c:numCache>
            </c:numRef>
          </c:cat>
          <c:val>
            <c:numRef>
              <c:f>Sheet1!$B$2:$B$7</c:f>
              <c:numCache>
                <c:formatCode>0%</c:formatCode>
                <c:ptCount val="6"/>
                <c:pt idx="0">
                  <c:v>0.18</c:v>
                </c:pt>
                <c:pt idx="1">
                  <c:v>0.19</c:v>
                </c:pt>
                <c:pt idx="2">
                  <c:v>0.19</c:v>
                </c:pt>
                <c:pt idx="3">
                  <c:v>0.18</c:v>
                </c:pt>
                <c:pt idx="4">
                  <c:v>0.17</c:v>
                </c:pt>
                <c:pt idx="5">
                  <c:v>0.16</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Sheet1!$B$2:$B$22</c:f>
              <c:numCache>
                <c:formatCode>0.0%</c:formatCode>
                <c:ptCount val="21"/>
                <c:pt idx="0">
                  <c:v>5.1999999999999998E-2</c:v>
                </c:pt>
                <c:pt idx="1">
                  <c:v>5.2999999999999999E-2</c:v>
                </c:pt>
                <c:pt idx="3">
                  <c:v>6.4000000000000001E-2</c:v>
                </c:pt>
                <c:pt idx="4">
                  <c:v>6.5000000000000002E-2</c:v>
                </c:pt>
                <c:pt idx="5">
                  <c:v>7.0999999999999994E-2</c:v>
                </c:pt>
                <c:pt idx="6">
                  <c:v>7.2999999999999995E-2</c:v>
                </c:pt>
                <c:pt idx="7">
                  <c:v>7.4999999999999997E-2</c:v>
                </c:pt>
                <c:pt idx="8">
                  <c:v>7.8E-2</c:v>
                </c:pt>
                <c:pt idx="9">
                  <c:v>8.2000000000000003E-2</c:v>
                </c:pt>
                <c:pt idx="10">
                  <c:v>8.2000000000000003E-2</c:v>
                </c:pt>
                <c:pt idx="11">
                  <c:v>8.8999999999999996E-2</c:v>
                </c:pt>
                <c:pt idx="12" formatCode="General">
                  <c:v>8.8999999999999996E-2</c:v>
                </c:pt>
                <c:pt idx="13">
                  <c:v>0.10299999999999999</c:v>
                </c:pt>
                <c:pt idx="14">
                  <c:v>0.104</c:v>
                </c:pt>
                <c:pt idx="15">
                  <c:v>0.109</c:v>
                </c:pt>
                <c:pt idx="16">
                  <c:v>0.113</c:v>
                </c:pt>
                <c:pt idx="17">
                  <c:v>0.114</c:v>
                </c:pt>
                <c:pt idx="18">
                  <c:v>0.11700000000000001</c:v>
                </c:pt>
                <c:pt idx="19">
                  <c:v>0.126</c:v>
                </c:pt>
                <c:pt idx="20">
                  <c:v>0.127</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Sheet1!$C$2:$C$22</c:f>
              <c:numCache>
                <c:formatCode>General</c:formatCode>
                <c:ptCount val="21"/>
                <c:pt idx="2" formatCode="0.0%">
                  <c:v>5.2999999999999999E-2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Sheet1!$D$2:$D$22</c:f>
              <c:numCache>
                <c:formatCode>0.00%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Sheet1!$E$2:$E$22</c:f>
              <c:numCache>
                <c:formatCode>0.00%</c:formatCode>
                <c:ptCount val="21"/>
                <c:pt idx="0">
                  <c:v>8.6999999999999994E-2</c:v>
                </c:pt>
                <c:pt idx="1">
                  <c:v>8.6999999999999994E-2</c:v>
                </c:pt>
                <c:pt idx="2">
                  <c:v>8.6999999999999994E-2</c:v>
                </c:pt>
                <c:pt idx="3">
                  <c:v>8.6999999999999994E-2</c:v>
                </c:pt>
                <c:pt idx="4">
                  <c:v>8.6999999999999994E-2</c:v>
                </c:pt>
                <c:pt idx="5">
                  <c:v>8.6999999999999994E-2</c:v>
                </c:pt>
                <c:pt idx="6">
                  <c:v>8.6999999999999994E-2</c:v>
                </c:pt>
                <c:pt idx="7">
                  <c:v>8.6999999999999994E-2</c:v>
                </c:pt>
                <c:pt idx="8">
                  <c:v>8.6999999999999994E-2</c:v>
                </c:pt>
                <c:pt idx="9">
                  <c:v>8.6999999999999994E-2</c:v>
                </c:pt>
                <c:pt idx="10">
                  <c:v>8.6999999999999994E-2</c:v>
                </c:pt>
                <c:pt idx="11">
                  <c:v>8.6999999999999994E-2</c:v>
                </c:pt>
                <c:pt idx="12">
                  <c:v>8.6999999999999994E-2</c:v>
                </c:pt>
                <c:pt idx="13">
                  <c:v>8.6999999999999994E-2</c:v>
                </c:pt>
                <c:pt idx="14">
                  <c:v>8.6999999999999994E-2</c:v>
                </c:pt>
                <c:pt idx="15">
                  <c:v>8.6999999999999994E-2</c:v>
                </c:pt>
                <c:pt idx="16">
                  <c:v>8.6999999999999994E-2</c:v>
                </c:pt>
                <c:pt idx="17">
                  <c:v>8.6999999999999994E-2</c:v>
                </c:pt>
                <c:pt idx="18">
                  <c:v>8.6999999999999994E-2</c:v>
                </c:pt>
                <c:pt idx="19">
                  <c:v>8.6999999999999994E-2</c:v>
                </c:pt>
                <c:pt idx="20">
                  <c:v>8.6999999999999994E-2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3075258366141731"/>
          <c:y val="0.90222293488742389"/>
          <c:w val="0.38380720964566928"/>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2014</c:v>
                </c:pt>
                <c:pt idx="1">
                  <c:v>2015</c:v>
                </c:pt>
                <c:pt idx="2">
                  <c:v>2016</c:v>
                </c:pt>
                <c:pt idx="3">
                  <c:v>2017</c:v>
                </c:pt>
                <c:pt idx="4">
                  <c:v>2018</c:v>
                </c:pt>
              </c:strCache>
            </c:strRef>
          </c:cat>
          <c:val>
            <c:numRef>
              <c:f>Sheet1!$A$2:$E$2</c:f>
              <c:numCache>
                <c:formatCode>_(* #,##0_);_(* \(#,##0\);_(* "-"??_);_(@_)</c:formatCode>
                <c:ptCount val="5"/>
                <c:pt idx="0">
                  <c:v>3618</c:v>
                </c:pt>
                <c:pt idx="1">
                  <c:v>3471</c:v>
                </c:pt>
                <c:pt idx="2">
                  <c:v>3307</c:v>
                </c:pt>
                <c:pt idx="3">
                  <c:v>3023</c:v>
                </c:pt>
                <c:pt idx="4">
                  <c:v>2796</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8197</c:v>
                </c:pt>
                <c:pt idx="1">
                  <c:v>8213</c:v>
                </c:pt>
                <c:pt idx="2">
                  <c:v>7914</c:v>
                </c:pt>
                <c:pt idx="3">
                  <c:v>7910</c:v>
                </c:pt>
                <c:pt idx="4">
                  <c:v>7897</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Somerset</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0.628</c:v>
                </c:pt>
                <c:pt idx="1">
                  <c:v>0.108</c:v>
                </c:pt>
                <c:pt idx="2">
                  <c:v>8.0000000000000002E-3</c:v>
                </c:pt>
                <c:pt idx="3">
                  <c:v>0.19600000000000001</c:v>
                </c:pt>
                <c:pt idx="4">
                  <c:v>0</c:v>
                </c:pt>
                <c:pt idx="5">
                  <c:v>8.5000000000000006E-2</c:v>
                </c:pt>
                <c:pt idx="6">
                  <c:v>0.152</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5860</c:v>
                </c:pt>
                <c:pt idx="1">
                  <c:v>5316</c:v>
                </c:pt>
                <c:pt idx="2">
                  <c:v>4589</c:v>
                </c:pt>
                <c:pt idx="3">
                  <c:v>3828</c:v>
                </c:pt>
                <c:pt idx="4">
                  <c:v>4143</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Somerset</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1000</c:v>
                </c:pt>
                <c:pt idx="1">
                  <c:v>970</c:v>
                </c:pt>
                <c:pt idx="2">
                  <c:v>945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 </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18">
                  <c:v>1000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18" formatCode="&quot;$&quot;#,##0_);[Red]\(&quot;$&quot;#,##0\)">
                  <c:v>945</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4">
                  <c:v>36.200000000000003</c:v>
                </c:pt>
                <c:pt idx="5">
                  <c:v>36.1</c:v>
                </c:pt>
                <c:pt idx="6">
                  <c:v>34.9</c:v>
                </c:pt>
                <c:pt idx="7">
                  <c:v>34.200000000000003</c:v>
                </c:pt>
                <c:pt idx="8">
                  <c:v>33.700000000000003</c:v>
                </c:pt>
                <c:pt idx="10">
                  <c:v>32.4</c:v>
                </c:pt>
                <c:pt idx="11">
                  <c:v>32.200000000000003</c:v>
                </c:pt>
                <c:pt idx="12">
                  <c:v>30.5</c:v>
                </c:pt>
                <c:pt idx="13">
                  <c:v>30.5</c:v>
                </c:pt>
                <c:pt idx="14">
                  <c:v>29.7</c:v>
                </c:pt>
                <c:pt idx="15">
                  <c:v>29.6</c:v>
                </c:pt>
                <c:pt idx="16">
                  <c:v>29.3</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9">
                  <c:v>32.9</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32.799999999999997</c:v>
                </c:pt>
                <c:pt idx="1">
                  <c:v>31.8</c:v>
                </c:pt>
                <c:pt idx="2">
                  <c:v>32</c:v>
                </c:pt>
                <c:pt idx="3" formatCode="0.0">
                  <c:v>32.5</c:v>
                </c:pt>
                <c:pt idx="4" formatCode="0.0">
                  <c:v>32.9</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Watchung</c:v>
                </c:pt>
                <c:pt idx="1">
                  <c:v>Montgomery</c:v>
                </c:pt>
                <c:pt idx="2">
                  <c:v>Warren</c:v>
                </c:pt>
                <c:pt idx="3">
                  <c:v>Bernards</c:v>
                </c:pt>
                <c:pt idx="4">
                  <c:v>Franklin</c:v>
                </c:pt>
                <c:pt idx="5">
                  <c:v>Green Brook</c:v>
                </c:pt>
                <c:pt idx="6">
                  <c:v>Hillsborough</c:v>
                </c:pt>
                <c:pt idx="7">
                  <c:v>North Plainfield</c:v>
                </c:pt>
                <c:pt idx="8">
                  <c:v>Branchburg</c:v>
                </c:pt>
                <c:pt idx="9">
                  <c:v>Far Hills</c:v>
                </c:pt>
              </c:strCache>
            </c:strRef>
          </c:cat>
          <c:val>
            <c:numRef>
              <c:f>Sheet1!$B$2:$B$11</c:f>
              <c:numCache>
                <c:formatCode>General</c:formatCode>
                <c:ptCount val="10"/>
                <c:pt idx="0">
                  <c:v>41</c:v>
                </c:pt>
                <c:pt idx="1">
                  <c:v>40.1</c:v>
                </c:pt>
                <c:pt idx="2">
                  <c:v>36.299999999999997</c:v>
                </c:pt>
                <c:pt idx="3" formatCode="0.0">
                  <c:v>34.299999999999997</c:v>
                </c:pt>
                <c:pt idx="4">
                  <c:v>34</c:v>
                </c:pt>
                <c:pt idx="5">
                  <c:v>32.9</c:v>
                </c:pt>
                <c:pt idx="6">
                  <c:v>32.799999999999997</c:v>
                </c:pt>
                <c:pt idx="7" formatCode="0.0">
                  <c:v>32.700000000000003</c:v>
                </c:pt>
                <c:pt idx="8">
                  <c:v>32.5</c:v>
                </c:pt>
                <c:pt idx="9">
                  <c:v>32.200000000000003</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Somerset county avg 32.5</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Watchung</c:v>
                </c:pt>
                <c:pt idx="1">
                  <c:v>Montgomery</c:v>
                </c:pt>
                <c:pt idx="2">
                  <c:v>Warren</c:v>
                </c:pt>
                <c:pt idx="3">
                  <c:v>Bernards</c:v>
                </c:pt>
                <c:pt idx="4">
                  <c:v>Franklin</c:v>
                </c:pt>
                <c:pt idx="5">
                  <c:v>Green Brook</c:v>
                </c:pt>
                <c:pt idx="6">
                  <c:v>Hillsborough</c:v>
                </c:pt>
                <c:pt idx="7">
                  <c:v>North Plainfield</c:v>
                </c:pt>
                <c:pt idx="8">
                  <c:v>Branchburg</c:v>
                </c:pt>
                <c:pt idx="9">
                  <c:v>Far Hills</c:v>
                </c:pt>
              </c:strCache>
            </c:strRef>
          </c:cat>
          <c:val>
            <c:numRef>
              <c:f>Sheet1!$C$2:$C$11</c:f>
              <c:numCache>
                <c:formatCode>General</c:formatCode>
                <c:ptCount val="10"/>
                <c:pt idx="0">
                  <c:v>32.5</c:v>
                </c:pt>
                <c:pt idx="1">
                  <c:v>32.5</c:v>
                </c:pt>
                <c:pt idx="2">
                  <c:v>32.5</c:v>
                </c:pt>
                <c:pt idx="3">
                  <c:v>32.5</c:v>
                </c:pt>
                <c:pt idx="4">
                  <c:v>32.5</c:v>
                </c:pt>
                <c:pt idx="5">
                  <c:v>32.5</c:v>
                </c:pt>
                <c:pt idx="6">
                  <c:v>32.5</c:v>
                </c:pt>
                <c:pt idx="7">
                  <c:v>32.5</c:v>
                </c:pt>
                <c:pt idx="8">
                  <c:v>32.5</c:v>
                </c:pt>
                <c:pt idx="9">
                  <c:v>32.5</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345215320"/>
        <c:axId val="345215712"/>
      </c:barChart>
      <c:catAx>
        <c:axId val="345215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5712"/>
        <c:crosses val="autoZero"/>
        <c:auto val="1"/>
        <c:lblAlgn val="ctr"/>
        <c:lblOffset val="100"/>
        <c:noMultiLvlLbl val="0"/>
      </c:catAx>
      <c:valAx>
        <c:axId val="345215712"/>
        <c:scaling>
          <c:orientation val="minMax"/>
        </c:scaling>
        <c:delete val="1"/>
        <c:axPos val="t"/>
        <c:numFmt formatCode="General" sourceLinked="1"/>
        <c:majorTickMark val="none"/>
        <c:minorTickMark val="none"/>
        <c:tickLblPos val="nextTo"/>
        <c:crossAx val="345215320"/>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61103149606299212"/>
          <c:y val="0.89194630339897252"/>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5">
                  <c:v>0.23</c:v>
                </c:pt>
                <c:pt idx="6">
                  <c:v>0.23</c:v>
                </c:pt>
                <c:pt idx="7">
                  <c:v>0.22</c:v>
                </c:pt>
                <c:pt idx="8">
                  <c:v>0.22</c:v>
                </c:pt>
                <c:pt idx="9">
                  <c:v>0.21</c:v>
                </c:pt>
                <c:pt idx="10">
                  <c:v>0.21</c:v>
                </c:pt>
                <c:pt idx="11">
                  <c:v>0.21</c:v>
                </c:pt>
                <c:pt idx="12">
                  <c:v>0.21</c:v>
                </c:pt>
                <c:pt idx="14" formatCode="General">
                  <c:v>0.19</c:v>
                </c:pt>
                <c:pt idx="15">
                  <c:v>0.18</c:v>
                </c:pt>
                <c:pt idx="16">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3" formatCode="0%">
                  <c:v>0.21</c:v>
                </c:pt>
              </c:numCache>
            </c:numRef>
          </c:val>
          <c:extLst>
            <c:ext xmlns:c16="http://schemas.microsoft.com/office/drawing/2014/chart" uri="{C3380CC4-5D6E-409C-BE32-E72D297353CC}">
              <c16:uniqueId val="{00000002-F0B7-43ED-A3D1-798AB923E08D}"/>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6912</c:v>
                </c:pt>
                <c:pt idx="1">
                  <c:v>10139</c:v>
                </c:pt>
                <c:pt idx="2">
                  <c:v>11584</c:v>
                </c:pt>
                <c:pt idx="3">
                  <c:v>11658</c:v>
                </c:pt>
                <c:pt idx="4" formatCode="&quot;$&quot;#,##0_);[Red]\(&quot;$&quot;#,##0\)">
                  <c:v>11672</c:v>
                </c:pt>
                <c:pt idx="5">
                  <c:v>12657</c:v>
                </c:pt>
                <c:pt idx="6">
                  <c:v>12658</c:v>
                </c:pt>
                <c:pt idx="7">
                  <c:v>12680</c:v>
                </c:pt>
                <c:pt idx="8">
                  <c:v>12778</c:v>
                </c:pt>
                <c:pt idx="9">
                  <c:v>12807</c:v>
                </c:pt>
                <c:pt idx="10">
                  <c:v>13524</c:v>
                </c:pt>
                <c:pt idx="11">
                  <c:v>13568</c:v>
                </c:pt>
                <c:pt idx="12">
                  <c:v>13607</c:v>
                </c:pt>
                <c:pt idx="13">
                  <c:v>13686</c:v>
                </c:pt>
                <c:pt idx="14">
                  <c:v>13735</c:v>
                </c:pt>
                <c:pt idx="16">
                  <c:v>14173</c:v>
                </c:pt>
                <c:pt idx="17">
                  <c:v>14329</c:v>
                </c:pt>
                <c:pt idx="18">
                  <c:v>14559</c:v>
                </c:pt>
                <c:pt idx="19">
                  <c:v>15068</c:v>
                </c:pt>
                <c:pt idx="20">
                  <c:v>15283</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15" formatCode="&quot;$&quot;#,##0">
                  <c:v>13789</c:v>
                </c:pt>
              </c:numCache>
            </c:numRef>
          </c:val>
          <c:extLst>
            <c:ext xmlns:c16="http://schemas.microsoft.com/office/drawing/2014/chart" uri="{C3380CC4-5D6E-409C-BE32-E72D297353CC}">
              <c16:uniqueId val="{00000001-6C66-44D8-98E8-3426CDBA57DF}"/>
            </c:ext>
          </c:extLst>
        </c:ser>
        <c:dLbls>
          <c:showLegendKey val="0"/>
          <c:showVal val="0"/>
          <c:showCatName val="0"/>
          <c:showSerName val="0"/>
          <c:showPercent val="0"/>
          <c:showBubbleSize val="0"/>
        </c:dLbls>
        <c:gapWidth val="182"/>
        <c:axId val="345217672"/>
        <c:axId val="345919424"/>
      </c:barChart>
      <c:catAx>
        <c:axId val="345217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19424"/>
        <c:crosses val="autoZero"/>
        <c:auto val="1"/>
        <c:lblAlgn val="ctr"/>
        <c:lblOffset val="100"/>
        <c:noMultiLvlLbl val="0"/>
      </c:catAx>
      <c:valAx>
        <c:axId val="345919424"/>
        <c:scaling>
          <c:orientation val="minMax"/>
        </c:scaling>
        <c:delete val="1"/>
        <c:axPos val="b"/>
        <c:numFmt formatCode="&quot;$&quot;#,##0" sourceLinked="1"/>
        <c:majorTickMark val="none"/>
        <c:minorTickMark val="none"/>
        <c:tickLblPos val="nextTo"/>
        <c:crossAx val="345217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2">
                  <c:v>1.4999999999999999E-2</c:v>
                </c:pt>
                <c:pt idx="3">
                  <c:v>1.9E-2</c:v>
                </c:pt>
                <c:pt idx="4">
                  <c:v>2.1999999999999999E-2</c:v>
                </c:pt>
                <c:pt idx="5">
                  <c:v>2.5000000000000001E-2</c:v>
                </c:pt>
                <c:pt idx="6">
                  <c:v>2.5000000000000001E-2</c:v>
                </c:pt>
                <c:pt idx="7">
                  <c:v>2.7E-2</c:v>
                </c:pt>
                <c:pt idx="8">
                  <c:v>2.9000000000000001E-2</c:v>
                </c:pt>
                <c:pt idx="9">
                  <c:v>2.9000000000000001E-2</c:v>
                </c:pt>
                <c:pt idx="10">
                  <c:v>0.03</c:v>
                </c:pt>
                <c:pt idx="11">
                  <c:v>3.6999999999999998E-2</c:v>
                </c:pt>
                <c:pt idx="12">
                  <c:v>3.9E-2</c:v>
                </c:pt>
                <c:pt idx="13">
                  <c:v>4.5999999999999999E-2</c:v>
                </c:pt>
                <c:pt idx="14">
                  <c:v>0.05</c:v>
                </c:pt>
                <c:pt idx="15">
                  <c:v>5.0999999999999997E-2</c:v>
                </c:pt>
                <c:pt idx="16">
                  <c:v>5.1999999999999998E-2</c:v>
                </c:pt>
                <c:pt idx="17">
                  <c:v>5.8000000000000003E-2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18" formatCode="0.0%">
                  <c:v>6.3E-2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2.3E-2</c:v>
                </c:pt>
                <c:pt idx="1">
                  <c:v>4.5999999999999999E-2</c:v>
                </c:pt>
                <c:pt idx="2">
                  <c:v>2.4E-2</c:v>
                </c:pt>
                <c:pt idx="3">
                  <c:v>7.0000000000000001E-3</c:v>
                </c:pt>
                <c:pt idx="4">
                  <c:v>6.3E-2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0.67400000000000004</c:v>
                </c:pt>
                <c:pt idx="1">
                  <c:v>0.69</c:v>
                </c:pt>
                <c:pt idx="2">
                  <c:v>0.69599999999999995</c:v>
                </c:pt>
                <c:pt idx="3">
                  <c:v>0.68899999999999995</c:v>
                </c:pt>
                <c:pt idx="4">
                  <c:v>0.628</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0.109</c:v>
                </c:pt>
                <c:pt idx="1">
                  <c:v>0.105</c:v>
                </c:pt>
                <c:pt idx="2">
                  <c:v>0.105</c:v>
                </c:pt>
                <c:pt idx="3">
                  <c:v>0.109</c:v>
                </c:pt>
                <c:pt idx="4">
                  <c:v>0.108</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7.0000000000000001E-3</c:v>
                </c:pt>
                <c:pt idx="1">
                  <c:v>7.0000000000000001E-3</c:v>
                </c:pt>
                <c:pt idx="2">
                  <c:v>3.0000000000000001E-3</c:v>
                </c:pt>
                <c:pt idx="3">
                  <c:v>6.0000000000000001E-3</c:v>
                </c:pt>
                <c:pt idx="4">
                  <c:v>8.0000000000000002E-3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0.183</c:v>
                </c:pt>
                <c:pt idx="1">
                  <c:v>0.186</c:v>
                </c:pt>
                <c:pt idx="2">
                  <c:v>0.19600000000000001</c:v>
                </c:pt>
                <c:pt idx="3">
                  <c:v>0.19700000000000001</c:v>
                </c:pt>
                <c:pt idx="4">
                  <c:v>0.19600000000000001</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0.14499999999999999</c:v>
                </c:pt>
                <c:pt idx="1">
                  <c:v>0.14599999999999999</c:v>
                </c:pt>
                <c:pt idx="2">
                  <c:v>0.14799999999999999</c:v>
                </c:pt>
                <c:pt idx="3">
                  <c:v>0.15</c:v>
                </c:pt>
                <c:pt idx="4">
                  <c:v>0.152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Bound Brook</c:v>
                </c:pt>
                <c:pt idx="1">
                  <c:v>Manville</c:v>
                </c:pt>
                <c:pt idx="2">
                  <c:v>Franklin</c:v>
                </c:pt>
                <c:pt idx="3">
                  <c:v>South Bound Brook</c:v>
                </c:pt>
                <c:pt idx="4">
                  <c:v>North Plainfield</c:v>
                </c:pt>
                <c:pt idx="5">
                  <c:v>Bedminster</c:v>
                </c:pt>
                <c:pt idx="6">
                  <c:v>Hillsborough</c:v>
                </c:pt>
                <c:pt idx="7">
                  <c:v>Green Brook</c:v>
                </c:pt>
                <c:pt idx="8">
                  <c:v>Rocky Hill</c:v>
                </c:pt>
                <c:pt idx="9">
                  <c:v>Raritan</c:v>
                </c:pt>
              </c:strCache>
            </c:strRef>
          </c:cat>
          <c:val>
            <c:numRef>
              <c:f>Sheet1!$B$2:$B$11</c:f>
              <c:numCache>
                <c:formatCode>0.0%</c:formatCode>
                <c:ptCount val="10"/>
                <c:pt idx="0">
                  <c:v>0.17100000000000001</c:v>
                </c:pt>
                <c:pt idx="1">
                  <c:v>0.14000000000000001</c:v>
                </c:pt>
                <c:pt idx="2">
                  <c:v>7.0000000000000007E-2</c:v>
                </c:pt>
                <c:pt idx="3">
                  <c:v>4.9000000000000002E-2</c:v>
                </c:pt>
                <c:pt idx="4">
                  <c:v>4.4999999999999998E-2</c:v>
                </c:pt>
                <c:pt idx="5">
                  <c:v>3.4000000000000002E-2</c:v>
                </c:pt>
                <c:pt idx="6">
                  <c:v>0.03</c:v>
                </c:pt>
                <c:pt idx="7">
                  <c:v>2.9000000000000001E-2</c:v>
                </c:pt>
                <c:pt idx="8">
                  <c:v>2.1000000000000001E-2</c:v>
                </c:pt>
                <c:pt idx="9">
                  <c:v>0.02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Somerset county avg 3.60%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Bound Brook</c:v>
                </c:pt>
                <c:pt idx="1">
                  <c:v>Manville</c:v>
                </c:pt>
                <c:pt idx="2">
                  <c:v>Franklin</c:v>
                </c:pt>
                <c:pt idx="3">
                  <c:v>South Bound Brook</c:v>
                </c:pt>
                <c:pt idx="4">
                  <c:v>North Plainfield</c:v>
                </c:pt>
                <c:pt idx="5">
                  <c:v>Bedminster</c:v>
                </c:pt>
                <c:pt idx="6">
                  <c:v>Hillsborough</c:v>
                </c:pt>
                <c:pt idx="7">
                  <c:v>Green Brook</c:v>
                </c:pt>
                <c:pt idx="8">
                  <c:v>Rocky Hill</c:v>
                </c:pt>
                <c:pt idx="9">
                  <c:v>Raritan</c:v>
                </c:pt>
              </c:strCache>
            </c:strRef>
          </c:cat>
          <c:val>
            <c:numRef>
              <c:f>Sheet1!$C$2:$C$11</c:f>
              <c:numCache>
                <c:formatCode>0.00%</c:formatCode>
                <c:ptCount val="10"/>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6.1487819881889762E-2"/>
          <c:y val="0.89718582974293437"/>
          <c:w val="0.2332743602362205"/>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5">
                  <c:v>9956</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(Nov, 2020)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79677</c:v>
                </c:pt>
                <c:pt idx="1">
                  <c:v>57900</c:v>
                </c:pt>
                <c:pt idx="2">
                  <c:v>57416</c:v>
                </c:pt>
                <c:pt idx="3">
                  <c:v>55927</c:v>
                </c:pt>
                <c:pt idx="4">
                  <c:v>45352</c:v>
                </c:pt>
                <c:pt idx="5">
                  <c:v>43298</c:v>
                </c:pt>
                <c:pt idx="6">
                  <c:v>38895</c:v>
                </c:pt>
                <c:pt idx="7">
                  <c:v>31083</c:v>
                </c:pt>
                <c:pt idx="8">
                  <c:v>24661</c:v>
                </c:pt>
                <c:pt idx="9">
                  <c:v>24631</c:v>
                </c:pt>
                <c:pt idx="10">
                  <c:v>24093</c:v>
                </c:pt>
                <c:pt idx="11">
                  <c:v>18966</c:v>
                </c:pt>
                <c:pt idx="12">
                  <c:v>17950</c:v>
                </c:pt>
                <c:pt idx="13">
                  <c:v>14552</c:v>
                </c:pt>
                <c:pt idx="14">
                  <c:v>11320</c:v>
                </c:pt>
                <c:pt idx="15">
                  <c:v>9956</c:v>
                </c:pt>
                <c:pt idx="16">
                  <c:v>5462</c:v>
                </c:pt>
                <c:pt idx="17">
                  <c:v>5224</c:v>
                </c:pt>
                <c:pt idx="18">
                  <c:v>4893</c:v>
                </c:pt>
                <c:pt idx="19">
                  <c:v>3811</c:v>
                </c:pt>
                <c:pt idx="20">
                  <c:v>2443</c:v>
                </c:pt>
                <c:pt idx="21">
                  <c:v>5</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(Nov, 2020)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18896</c:v>
                </c:pt>
                <c:pt idx="1">
                  <c:v>11473</c:v>
                </c:pt>
                <c:pt idx="2">
                  <c:v>9371</c:v>
                </c:pt>
                <c:pt idx="3">
                  <c:v>10716</c:v>
                </c:pt>
                <c:pt idx="4">
                  <c:v>12082</c:v>
                </c:pt>
                <c:pt idx="5">
                  <c:v>10148</c:v>
                </c:pt>
                <c:pt idx="6">
                  <c:v>7790</c:v>
                </c:pt>
                <c:pt idx="7">
                  <c:v>7524</c:v>
                </c:pt>
                <c:pt idx="8">
                  <c:v>5133</c:v>
                </c:pt>
                <c:pt idx="9">
                  <c:v>4906</c:v>
                </c:pt>
                <c:pt idx="10">
                  <c:v>5362</c:v>
                </c:pt>
                <c:pt idx="11">
                  <c:v>5533</c:v>
                </c:pt>
                <c:pt idx="12">
                  <c:v>3768</c:v>
                </c:pt>
                <c:pt idx="13">
                  <c:v>3968</c:v>
                </c:pt>
                <c:pt idx="14">
                  <c:v>2665</c:v>
                </c:pt>
                <c:pt idx="15">
                  <c:v>2035</c:v>
                </c:pt>
                <c:pt idx="16">
                  <c:v>1317</c:v>
                </c:pt>
                <c:pt idx="17">
                  <c:v>1365</c:v>
                </c:pt>
                <c:pt idx="18">
                  <c:v>2837</c:v>
                </c:pt>
                <c:pt idx="19">
                  <c:v>1056</c:v>
                </c:pt>
                <c:pt idx="20">
                  <c:v>544</c:v>
                </c:pt>
                <c:pt idx="21">
                  <c:v>3</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5">
                  <c:v>2035</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8610575775930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Sheet1!$B$2:$B$22</c:f>
              <c:numCache>
                <c:formatCode>General</c:formatCode>
                <c:ptCount val="21"/>
                <c:pt idx="15">
                  <c:v>0.95399999999999996</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Sheet1!$C$2:$C$22</c:f>
              <c:numCache>
                <c:formatCode>0%</c:formatCode>
                <c:ptCount val="21"/>
                <c:pt idx="0">
                  <c:v>0.91400000000000003</c:v>
                </c:pt>
                <c:pt idx="1">
                  <c:v>0.91900000000000004</c:v>
                </c:pt>
                <c:pt idx="2">
                  <c:v>0.93100000000000005</c:v>
                </c:pt>
                <c:pt idx="3">
                  <c:v>0.93400000000000005</c:v>
                </c:pt>
                <c:pt idx="4">
                  <c:v>0.93600000000000005</c:v>
                </c:pt>
                <c:pt idx="5">
                  <c:v>0.93600000000000005</c:v>
                </c:pt>
                <c:pt idx="6">
                  <c:v>0.93899999999999995</c:v>
                </c:pt>
                <c:pt idx="7">
                  <c:v>0.94099999999999995</c:v>
                </c:pt>
                <c:pt idx="8">
                  <c:v>0.94399999999999995</c:v>
                </c:pt>
                <c:pt idx="9">
                  <c:v>0.94499999999999995</c:v>
                </c:pt>
                <c:pt idx="10">
                  <c:v>0.94599999999999995</c:v>
                </c:pt>
                <c:pt idx="11">
                  <c:v>0.94799999999999995</c:v>
                </c:pt>
                <c:pt idx="12">
                  <c:v>0.95099999999999996</c:v>
                </c:pt>
                <c:pt idx="13">
                  <c:v>0.95299999999999996</c:v>
                </c:pt>
                <c:pt idx="14">
                  <c:v>0.95299999999999996</c:v>
                </c:pt>
                <c:pt idx="16">
                  <c:v>0.95599999999999996</c:v>
                </c:pt>
                <c:pt idx="17">
                  <c:v>0.95899999999999996</c:v>
                </c:pt>
                <c:pt idx="18">
                  <c:v>0.96399999999999997</c:v>
                </c:pt>
                <c:pt idx="19">
                  <c:v>0.96599999999999997</c:v>
                </c:pt>
                <c:pt idx="20">
                  <c:v>0.96899999999999997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Sheet1!$D$2:$D$22</c:f>
              <c:numCache>
                <c:formatCode>0%</c:formatCode>
                <c:ptCount val="21"/>
                <c:pt idx="0">
                  <c:v>0.94399999999999995</c:v>
                </c:pt>
                <c:pt idx="1">
                  <c:v>0.94399999999999995</c:v>
                </c:pt>
                <c:pt idx="2">
                  <c:v>0.94399999999999995</c:v>
                </c:pt>
                <c:pt idx="3">
                  <c:v>0.94399999999999995</c:v>
                </c:pt>
                <c:pt idx="4">
                  <c:v>0.94399999999999995</c:v>
                </c:pt>
                <c:pt idx="5">
                  <c:v>0.94399999999999995</c:v>
                </c:pt>
                <c:pt idx="6">
                  <c:v>0.94399999999999995</c:v>
                </c:pt>
                <c:pt idx="7">
                  <c:v>0.94399999999999995</c:v>
                </c:pt>
                <c:pt idx="8">
                  <c:v>0.94399999999999995</c:v>
                </c:pt>
                <c:pt idx="9">
                  <c:v>0.94399999999999995</c:v>
                </c:pt>
                <c:pt idx="10">
                  <c:v>0.94399999999999995</c:v>
                </c:pt>
                <c:pt idx="11">
                  <c:v>0.94399999999999995</c:v>
                </c:pt>
                <c:pt idx="12">
                  <c:v>0.94399999999999995</c:v>
                </c:pt>
                <c:pt idx="13">
                  <c:v>0.94399999999999995</c:v>
                </c:pt>
                <c:pt idx="14">
                  <c:v>0.94399999999999995</c:v>
                </c:pt>
                <c:pt idx="15">
                  <c:v>0.94399999999999995</c:v>
                </c:pt>
                <c:pt idx="16">
                  <c:v>0.94399999999999995</c:v>
                </c:pt>
                <c:pt idx="17">
                  <c:v>0.94399999999999995</c:v>
                </c:pt>
                <c:pt idx="18">
                  <c:v>0.94399999999999995</c:v>
                </c:pt>
                <c:pt idx="19">
                  <c:v>0.94399999999999995</c:v>
                </c:pt>
                <c:pt idx="20">
                  <c:v>0.94399999999999995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754859313914445"/>
          <c:y val="0.25595775689303563"/>
          <c:w val="0.12225327166272049"/>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layout>
                <c:manualLayout>
                  <c:x val="-4.5707062007874014E-2"/>
                  <c:y val="-3.03016921017508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4C-4950-971F-D8F6DB249F7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2014-2015</c:v>
                </c:pt>
                <c:pt idx="1">
                  <c:v>2015-2016</c:v>
                </c:pt>
                <c:pt idx="2">
                  <c:v>2016-2017</c:v>
                </c:pt>
                <c:pt idx="3">
                  <c:v>2017-2018</c:v>
                </c:pt>
                <c:pt idx="4">
                  <c:v>2018-2019</c:v>
                </c:pt>
                <c:pt idx="5">
                  <c:v>2019-2020</c:v>
                </c:pt>
              </c:strCache>
            </c:strRef>
          </c:cat>
          <c:val>
            <c:numRef>
              <c:f>Sheet1!$B$2:$B$7</c:f>
              <c:numCache>
                <c:formatCode>0%</c:formatCode>
                <c:ptCount val="6"/>
                <c:pt idx="0">
                  <c:v>0.84499999999999997</c:v>
                </c:pt>
                <c:pt idx="1">
                  <c:v>0.95699999999999996</c:v>
                </c:pt>
                <c:pt idx="2">
                  <c:v>0.95699999999999996</c:v>
                </c:pt>
                <c:pt idx="3">
                  <c:v>0.94099999999999995</c:v>
                </c:pt>
                <c:pt idx="4">
                  <c:v>0.95699999999999996</c:v>
                </c:pt>
                <c:pt idx="5">
                  <c:v>0.95399999999999996</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6">
                  <c:v>161</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7">
                  <c:v>183</c:v>
                </c:pt>
                <c:pt idx="8">
                  <c:v>189</c:v>
                </c:pt>
                <c:pt idx="9">
                  <c:v>240</c:v>
                </c:pt>
                <c:pt idx="10">
                  <c:v>242</c:v>
                </c:pt>
                <c:pt idx="11">
                  <c:v>319</c:v>
                </c:pt>
                <c:pt idx="12">
                  <c:v>373</c:v>
                </c:pt>
                <c:pt idx="13">
                  <c:v>401</c:v>
                </c:pt>
                <c:pt idx="14">
                  <c:v>472</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Sheet1!$B$2:$D$2</c:f>
              <c:numCache>
                <c:formatCode>General</c:formatCode>
                <c:ptCount val="3"/>
                <c:pt idx="0">
                  <c:v>129</c:v>
                </c:pt>
                <c:pt idx="1">
                  <c:v>149</c:v>
                </c:pt>
                <c:pt idx="2">
                  <c:v>161</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378085880"/>
        <c:axId val="378086272"/>
      </c:lineChart>
      <c:catAx>
        <c:axId val="378085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6272"/>
        <c:crosses val="autoZero"/>
        <c:auto val="1"/>
        <c:lblAlgn val="ctr"/>
        <c:lblOffset val="100"/>
        <c:noMultiLvlLbl val="0"/>
      </c:catAx>
      <c:valAx>
        <c:axId val="3780862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5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1400</c:v>
                </c:pt>
                <c:pt idx="1">
                  <c:v>1236</c:v>
                </c:pt>
                <c:pt idx="2">
                  <c:v>1216</c:v>
                </c:pt>
                <c:pt idx="3">
                  <c:v>1332</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Somerset</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2144</c:v>
                </c:pt>
                <c:pt idx="1">
                  <c:v>1628</c:v>
                </c:pt>
                <c:pt idx="2">
                  <c:v>1516</c:v>
                </c:pt>
                <c:pt idx="3">
                  <c:v>1622</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378087056"/>
        <c:axId val="378087448"/>
      </c:lineChart>
      <c:catAx>
        <c:axId val="37808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448"/>
        <c:crosses val="autoZero"/>
        <c:auto val="1"/>
        <c:lblAlgn val="ctr"/>
        <c:lblOffset val="100"/>
        <c:noMultiLvlLbl val="0"/>
      </c:catAx>
      <c:valAx>
        <c:axId val="378087448"/>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056"/>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Sheet1!$B$2:$B$4</c:f>
              <c:numCache>
                <c:formatCode>_("$"* #,##0_);_("$"* \(#,##0\);_("$"* "-"??_);_(@_)</c:formatCode>
                <c:ptCount val="3"/>
                <c:pt idx="0">
                  <c:v>1621</c:v>
                </c:pt>
                <c:pt idx="1">
                  <c:v>1683</c:v>
                </c:pt>
                <c:pt idx="2">
                  <c:v>1726</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378088232"/>
        <c:axId val="378088624"/>
      </c:lineChart>
      <c:catAx>
        <c:axId val="378088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624"/>
        <c:crosses val="autoZero"/>
        <c:auto val="1"/>
        <c:lblAlgn val="ctr"/>
        <c:lblOffset val="100"/>
        <c:noMultiLvlLbl val="0"/>
      </c:catAx>
      <c:valAx>
        <c:axId val="378088624"/>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Somerset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Sheet1!$B$2:$M$2</c:f>
              <c:numCache>
                <c:formatCode>0.0%</c:formatCode>
                <c:ptCount val="12"/>
                <c:pt idx="0">
                  <c:v>2.9000000000000001E-2</c:v>
                </c:pt>
                <c:pt idx="1">
                  <c:v>2.9000000000000001E-2</c:v>
                </c:pt>
                <c:pt idx="2">
                  <c:v>0.03</c:v>
                </c:pt>
                <c:pt idx="3">
                  <c:v>3.5999999999999997E-2</c:v>
                </c:pt>
                <c:pt idx="4">
                  <c:v>3.5000000000000003E-2</c:v>
                </c:pt>
                <c:pt idx="5">
                  <c:v>3.1E-2</c:v>
                </c:pt>
                <c:pt idx="6">
                  <c:v>0.124</c:v>
                </c:pt>
                <c:pt idx="7">
                  <c:v>0.11799999999999999</c:v>
                </c:pt>
                <c:pt idx="8">
                  <c:v>0.13200000000000001</c:v>
                </c:pt>
                <c:pt idx="9">
                  <c:v>0.11600000000000001</c:v>
                </c:pt>
                <c:pt idx="10">
                  <c:v>8.8999999999999996E-2</c:v>
                </c:pt>
                <c:pt idx="11" formatCode="0.00%">
                  <c:v>5.0999999999999997E-2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Sheet1!$B$3:$M$3</c:f>
              <c:numCache>
                <c:formatCode>0.0%</c:formatCode>
                <c:ptCount val="12"/>
                <c:pt idx="0">
                  <c:v>3.4000000000000002E-2</c:v>
                </c:pt>
                <c:pt idx="1">
                  <c:v>3.5000000000000003E-2</c:v>
                </c:pt>
                <c:pt idx="2">
                  <c:v>3.5999999999999997E-2</c:v>
                </c:pt>
                <c:pt idx="3">
                  <c:v>4.3999999999999997E-2</c:v>
                </c:pt>
                <c:pt idx="4">
                  <c:v>4.2000000000000003E-2</c:v>
                </c:pt>
                <c:pt idx="5">
                  <c:v>3.6999999999999998E-2</c:v>
                </c:pt>
                <c:pt idx="6">
                  <c:v>0.159</c:v>
                </c:pt>
                <c:pt idx="7">
                  <c:v>0.151</c:v>
                </c:pt>
                <c:pt idx="8">
                  <c:v>0.16600000000000001</c:v>
                </c:pt>
                <c:pt idx="9">
                  <c:v>0.14399999999999999</c:v>
                </c:pt>
                <c:pt idx="10">
                  <c:v>0.111</c:v>
                </c:pt>
                <c:pt idx="11" formatCode="0.00%">
                  <c:v>6.5000000000000002E-2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0.04</c:v>
                </c:pt>
                <c:pt idx="1">
                  <c:v>4.2000000000000003E-2</c:v>
                </c:pt>
                <c:pt idx="3">
                  <c:v>4.4999999999999998E-2</c:v>
                </c:pt>
                <c:pt idx="4">
                  <c:v>4.5499999999999999E-2</c:v>
                </c:pt>
                <c:pt idx="5">
                  <c:v>4.8000000000000001E-2</c:v>
                </c:pt>
                <c:pt idx="6">
                  <c:v>4.8000000000000001E-2</c:v>
                </c:pt>
                <c:pt idx="7">
                  <c:v>4.8000000000000001E-2</c:v>
                </c:pt>
                <c:pt idx="8">
                  <c:v>0.05</c:v>
                </c:pt>
                <c:pt idx="9">
                  <c:v>5.1499999999999997E-2</c:v>
                </c:pt>
                <c:pt idx="10">
                  <c:v>5.1499999999999997E-2</c:v>
                </c:pt>
                <c:pt idx="11">
                  <c:v>5.2999999999999999E-2</c:v>
                </c:pt>
                <c:pt idx="12">
                  <c:v>5.6500000000000002E-2</c:v>
                </c:pt>
                <c:pt idx="13">
                  <c:v>5.6500000000000002E-2</c:v>
                </c:pt>
                <c:pt idx="14">
                  <c:v>5.7000000000000002E-2</c:v>
                </c:pt>
                <c:pt idx="15">
                  <c:v>6.2E-2</c:v>
                </c:pt>
                <c:pt idx="16">
                  <c:v>6.8500000000000005E-2</c:v>
                </c:pt>
                <c:pt idx="17">
                  <c:v>7.0000000000000007E-2</c:v>
                </c:pt>
                <c:pt idx="18">
                  <c:v>7.0499999999999993E-2</c:v>
                </c:pt>
                <c:pt idx="19">
                  <c:v>8.4500000000000006E-2</c:v>
                </c:pt>
                <c:pt idx="20">
                  <c:v>0.11650000000000001</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2">
                  <c:v>4.3499999999999997E-2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5.5%</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5.5E-2</c:v>
                </c:pt>
                <c:pt idx="1">
                  <c:v>5.5E-2</c:v>
                </c:pt>
                <c:pt idx="2">
                  <c:v>5.5E-2</c:v>
                </c:pt>
                <c:pt idx="3">
                  <c:v>5.5E-2</c:v>
                </c:pt>
                <c:pt idx="4">
                  <c:v>5.5E-2</c:v>
                </c:pt>
                <c:pt idx="5">
                  <c:v>5.5E-2</c:v>
                </c:pt>
                <c:pt idx="6">
                  <c:v>5.5E-2</c:v>
                </c:pt>
                <c:pt idx="7">
                  <c:v>5.5E-2</c:v>
                </c:pt>
                <c:pt idx="8">
                  <c:v>5.5E-2</c:v>
                </c:pt>
                <c:pt idx="9">
                  <c:v>5.5E-2</c:v>
                </c:pt>
                <c:pt idx="10">
                  <c:v>5.5E-2</c:v>
                </c:pt>
                <c:pt idx="11">
                  <c:v>5.5E-2</c:v>
                </c:pt>
                <c:pt idx="12">
                  <c:v>5.5E-2</c:v>
                </c:pt>
                <c:pt idx="13">
                  <c:v>5.5E-2</c:v>
                </c:pt>
                <c:pt idx="14">
                  <c:v>5.5E-2</c:v>
                </c:pt>
                <c:pt idx="15">
                  <c:v>5.5E-2</c:v>
                </c:pt>
                <c:pt idx="16">
                  <c:v>5.5E-2</c:v>
                </c:pt>
                <c:pt idx="17">
                  <c:v>5.5E-2</c:v>
                </c:pt>
                <c:pt idx="18">
                  <c:v>5.5E-2</c:v>
                </c:pt>
                <c:pt idx="19">
                  <c:v>5.5E-2</c:v>
                </c:pt>
                <c:pt idx="20">
                  <c:v>5.5E-2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37811181643365427"/>
          <c:y val="0.8957876540484957"/>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Millstone</c:v>
                </c:pt>
                <c:pt idx="1">
                  <c:v>Bound Brook</c:v>
                </c:pt>
                <c:pt idx="2">
                  <c:v>Franklin</c:v>
                </c:pt>
              </c:strCache>
            </c:strRef>
          </c:cat>
          <c:val>
            <c:numRef>
              <c:f>Sheet1!$B$2:$B$4</c:f>
              <c:numCache>
                <c:formatCode>0%</c:formatCode>
                <c:ptCount val="3"/>
                <c:pt idx="0">
                  <c:v>0.94799999999999995</c:v>
                </c:pt>
                <c:pt idx="1">
                  <c:v>0.77900000000000003</c:v>
                </c:pt>
                <c:pt idx="2">
                  <c:v>0.45100000000000001</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Millstone</c:v>
                </c:pt>
                <c:pt idx="1">
                  <c:v>Bound Brook</c:v>
                </c:pt>
                <c:pt idx="2">
                  <c:v>Franklin</c:v>
                </c:pt>
              </c:strCache>
            </c:strRef>
          </c:cat>
          <c:val>
            <c:numRef>
              <c:f>Sheet1!$C$2:$C$4</c:f>
              <c:numCache>
                <c:formatCode>0%</c:formatCode>
                <c:ptCount val="3"/>
                <c:pt idx="0">
                  <c:v>3.7999999999999999E-2</c:v>
                </c:pt>
                <c:pt idx="1">
                  <c:v>5.8000000000000003E-2</c:v>
                </c:pt>
                <c:pt idx="2">
                  <c:v>0.31</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Millstone</c:v>
                </c:pt>
                <c:pt idx="1">
                  <c:v>Bound Brook</c:v>
                </c:pt>
                <c:pt idx="2">
                  <c:v>Franklin</c:v>
                </c:pt>
              </c:strCache>
            </c:strRef>
          </c:cat>
          <c:val>
            <c:numRef>
              <c:f>Sheet1!$D$2:$D$4</c:f>
              <c:numCache>
                <c:formatCode>0%</c:formatCode>
                <c:ptCount val="3"/>
                <c:pt idx="0">
                  <c:v>5.1999999999999998E-2</c:v>
                </c:pt>
                <c:pt idx="1">
                  <c:v>4.5999999999999999E-2</c:v>
                </c:pt>
                <c:pt idx="2">
                  <c:v>0.221</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0B-4088-AE19-C4FF4BC17644}"/>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E0B-4088-AE19-C4FF4BC17644}"/>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Millstone</c:v>
                </c:pt>
                <c:pt idx="1">
                  <c:v>Bound Brook</c:v>
                </c:pt>
                <c:pt idx="2">
                  <c:v>Franklin</c:v>
                </c:pt>
              </c:strCache>
            </c:strRef>
          </c:cat>
          <c:val>
            <c:numRef>
              <c:f>Sheet1!$E$2:$E$4</c:f>
              <c:numCache>
                <c:formatCode>0%</c:formatCode>
                <c:ptCount val="3"/>
                <c:pt idx="0">
                  <c:v>0.08</c:v>
                </c:pt>
                <c:pt idx="1">
                  <c:v>0.52300000000000002</c:v>
                </c:pt>
                <c:pt idx="2">
                  <c:v>0.14499999999999999</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341696016"/>
        <c:axId val="341095016"/>
      </c:barChart>
      <c:catAx>
        <c:axId val="34169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095016"/>
        <c:crosses val="autoZero"/>
        <c:auto val="1"/>
        <c:lblAlgn val="ctr"/>
        <c:lblOffset val="100"/>
        <c:noMultiLvlLbl val="0"/>
      </c:catAx>
      <c:valAx>
        <c:axId val="341095016"/>
        <c:scaling>
          <c:orientation val="minMax"/>
        </c:scaling>
        <c:delete val="1"/>
        <c:axPos val="l"/>
        <c:numFmt formatCode="0%" sourceLinked="1"/>
        <c:majorTickMark val="none"/>
        <c:minorTickMark val="none"/>
        <c:tickLblPos val="nextTo"/>
        <c:crossAx val="341696016"/>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19">
                  <c:v>90100</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19">
                  <c:v>65402</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Somerset</c:v>
                </c:pt>
                <c:pt idx="1">
                  <c:v>New Jersey</c:v>
                </c:pt>
                <c:pt idx="2">
                  <c:v>United States</c:v>
                </c:pt>
              </c:strCache>
            </c:strRef>
          </c:cat>
          <c:val>
            <c:numRef>
              <c:f>Sheet1!$B$2:$B$4</c:f>
              <c:numCache>
                <c:formatCode>_("$"* #,##0_);_("$"* \(#,##0\);_("$"* "-"??_);_(@_)</c:formatCode>
                <c:ptCount val="3"/>
                <c:pt idx="0">
                  <c:v>90100</c:v>
                </c:pt>
                <c:pt idx="1">
                  <c:v>67007</c:v>
                </c:pt>
                <c:pt idx="2">
                  <c:v>52989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Somerset</c:v>
                </c:pt>
                <c:pt idx="1">
                  <c:v>New Jersey</c:v>
                </c:pt>
                <c:pt idx="2">
                  <c:v>United States</c:v>
                </c:pt>
              </c:strCache>
            </c:strRef>
          </c:cat>
          <c:val>
            <c:numRef>
              <c:f>Sheet1!$C$2:$C$4</c:f>
              <c:numCache>
                <c:formatCode>_("$"* #,##0_);_("$"* \(#,##0\);_("$"* "-"??_);_(@_)</c:formatCode>
                <c:ptCount val="3"/>
                <c:pt idx="0">
                  <c:v>65402</c:v>
                </c:pt>
                <c:pt idx="1">
                  <c:v>53810</c:v>
                </c:pt>
                <c:pt idx="2">
                  <c:v>43215</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78092936"/>
        <c:axId val="379072648"/>
      </c:barChart>
      <c:catAx>
        <c:axId val="378092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2648"/>
        <c:crosses val="autoZero"/>
        <c:auto val="1"/>
        <c:lblAlgn val="ctr"/>
        <c:lblOffset val="100"/>
        <c:noMultiLvlLbl val="0"/>
      </c:catAx>
      <c:valAx>
        <c:axId val="379072648"/>
        <c:scaling>
          <c:orientation val="minMax"/>
        </c:scaling>
        <c:delete val="1"/>
        <c:axPos val="b"/>
        <c:numFmt formatCode="_(&quot;$&quot;* #,##0_);_(&quot;$&quot;* \(#,##0\);_(&quot;$&quot;* &quot;-&quot;??_);_(@_)" sourceLinked="1"/>
        <c:majorTickMark val="none"/>
        <c:minorTickMark val="none"/>
        <c:tickLblPos val="nextTo"/>
        <c:crossAx val="378092936"/>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78615</c:v>
                </c:pt>
                <c:pt idx="1">
                  <c:v>86555</c:v>
                </c:pt>
                <c:pt idx="2">
                  <c:v>80026</c:v>
                </c:pt>
                <c:pt idx="3">
                  <c:v>89108</c:v>
                </c:pt>
                <c:pt idx="4">
                  <c:v>90100</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62017</c:v>
                </c:pt>
                <c:pt idx="1">
                  <c:v>57750</c:v>
                </c:pt>
                <c:pt idx="2">
                  <c:v>61176</c:v>
                </c:pt>
                <c:pt idx="3">
                  <c:v>71402</c:v>
                </c:pt>
                <c:pt idx="4">
                  <c:v>65402</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Montgomery</c:v>
                </c:pt>
                <c:pt idx="1">
                  <c:v>Far Hills</c:v>
                </c:pt>
                <c:pt idx="2">
                  <c:v>North Plainfield</c:v>
                </c:pt>
              </c:strCache>
            </c:strRef>
          </c:cat>
          <c:val>
            <c:numRef>
              <c:f>Sheet1!$B$2:$B$4</c:f>
              <c:numCache>
                <c:formatCode>"$"#,##0</c:formatCode>
                <c:ptCount val="3"/>
                <c:pt idx="0">
                  <c:v>141284</c:v>
                </c:pt>
                <c:pt idx="1">
                  <c:v>106389</c:v>
                </c:pt>
                <c:pt idx="2">
                  <c:v>51594</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Montgomery</c:v>
                </c:pt>
                <c:pt idx="1">
                  <c:v>Far Hills</c:v>
                </c:pt>
                <c:pt idx="2">
                  <c:v>North Plainfield</c:v>
                </c:pt>
              </c:strCache>
            </c:strRef>
          </c:cat>
          <c:val>
            <c:numRef>
              <c:f>Sheet1!$C$2:$C$4</c:f>
              <c:numCache>
                <c:formatCode>"$"#,##0</c:formatCode>
                <c:ptCount val="3"/>
                <c:pt idx="0">
                  <c:v>90152</c:v>
                </c:pt>
                <c:pt idx="1">
                  <c:v>61364</c:v>
                </c:pt>
                <c:pt idx="2">
                  <c:v>34543</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79074608"/>
        <c:axId val="379075000"/>
      </c:barChart>
      <c:catAx>
        <c:axId val="37907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5000"/>
        <c:crosses val="autoZero"/>
        <c:auto val="1"/>
        <c:lblAlgn val="ctr"/>
        <c:lblOffset val="100"/>
        <c:noMultiLvlLbl val="0"/>
      </c:catAx>
      <c:valAx>
        <c:axId val="37907500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4608"/>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Sheet1!$B$2:$B$22</c:f>
              <c:numCache>
                <c:formatCode>General</c:formatCode>
                <c:ptCount val="21"/>
                <c:pt idx="3">
                  <c:v>183</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Sheet1!$C$2:$C$22</c:f>
              <c:numCache>
                <c:formatCode>General</c:formatCode>
                <c:ptCount val="21"/>
                <c:pt idx="0">
                  <c:v>58</c:v>
                </c:pt>
                <c:pt idx="1">
                  <c:v>267</c:v>
                </c:pt>
                <c:pt idx="2">
                  <c:v>76</c:v>
                </c:pt>
                <c:pt idx="4">
                  <c:v>78</c:v>
                </c:pt>
                <c:pt idx="5">
                  <c:v>709</c:v>
                </c:pt>
                <c:pt idx="6">
                  <c:v>555</c:v>
                </c:pt>
                <c:pt idx="7">
                  <c:v>301</c:v>
                </c:pt>
                <c:pt idx="8">
                  <c:v>1059</c:v>
                </c:pt>
                <c:pt idx="9">
                  <c:v>830</c:v>
                </c:pt>
                <c:pt idx="10">
                  <c:v>663</c:v>
                </c:pt>
                <c:pt idx="11">
                  <c:v>161</c:v>
                </c:pt>
                <c:pt idx="12">
                  <c:v>672</c:v>
                </c:pt>
                <c:pt idx="13">
                  <c:v>1578</c:v>
                </c:pt>
                <c:pt idx="14">
                  <c:v>181</c:v>
                </c:pt>
                <c:pt idx="15">
                  <c:v>2275</c:v>
                </c:pt>
                <c:pt idx="16">
                  <c:v>1842</c:v>
                </c:pt>
                <c:pt idx="17">
                  <c:v>1364</c:v>
                </c:pt>
                <c:pt idx="18">
                  <c:v>1924</c:v>
                </c:pt>
                <c:pt idx="19">
                  <c:v>3028</c:v>
                </c:pt>
                <c:pt idx="20">
                  <c:v>631</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Sheet1!$D$2:$D$22</c:f>
              <c:numCache>
                <c:formatCode>General</c:formatCode>
                <c:ptCount val="21"/>
                <c:pt idx="0">
                  <c:v>0.5</c:v>
                </c:pt>
                <c:pt idx="1">
                  <c:v>0.5</c:v>
                </c:pt>
                <c:pt idx="2">
                  <c:v>0.5</c:v>
                </c:pt>
                <c:pt idx="3">
                  <c:v>0.6</c:v>
                </c:pt>
                <c:pt idx="4">
                  <c:v>0.7</c:v>
                </c:pt>
                <c:pt idx="5">
                  <c:v>0.8</c:v>
                </c:pt>
                <c:pt idx="6">
                  <c:v>0.9</c:v>
                </c:pt>
                <c:pt idx="7">
                  <c:v>1</c:v>
                </c:pt>
                <c:pt idx="8">
                  <c:v>1.3</c:v>
                </c:pt>
                <c:pt idx="9">
                  <c:v>1.3</c:v>
                </c:pt>
                <c:pt idx="10">
                  <c:v>1.5</c:v>
                </c:pt>
                <c:pt idx="11">
                  <c:v>1.8</c:v>
                </c:pt>
                <c:pt idx="12">
                  <c:v>2.5</c:v>
                </c:pt>
                <c:pt idx="13">
                  <c:v>2.8</c:v>
                </c:pt>
                <c:pt idx="14">
                  <c:v>2.9</c:v>
                </c:pt>
                <c:pt idx="15">
                  <c:v>3.3</c:v>
                </c:pt>
                <c:pt idx="16">
                  <c:v>3.6</c:v>
                </c:pt>
                <c:pt idx="17">
                  <c:v>3.7</c:v>
                </c:pt>
                <c:pt idx="18">
                  <c:v>3.8</c:v>
                </c:pt>
                <c:pt idx="19">
                  <c:v>3.8</c:v>
                </c:pt>
                <c:pt idx="20">
                  <c:v>4.2</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379076960"/>
        <c:axId val="379076568"/>
      </c:line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valAx>
        <c:axId val="37907656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6960"/>
        <c:crosses val="max"/>
        <c:crossBetween val="between"/>
      </c:valAx>
      <c:catAx>
        <c:axId val="379076960"/>
        <c:scaling>
          <c:orientation val="minMax"/>
        </c:scaling>
        <c:delete val="1"/>
        <c:axPos val="b"/>
        <c:numFmt formatCode="General" sourceLinked="1"/>
        <c:majorTickMark val="out"/>
        <c:minorTickMark val="none"/>
        <c:tickLblPos val="nextTo"/>
        <c:crossAx val="379076568"/>
        <c:crosses val="autoZero"/>
        <c:auto val="1"/>
        <c:lblAlgn val="ctr"/>
        <c:lblOffset val="100"/>
        <c:noMultiLvlLbl val="0"/>
      </c:cat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0698416514904617E-2"/>
                  <c:y val="-0.311767992854510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6</c:v>
                </c:pt>
                <c:pt idx="1">
                  <c:v>36</c:v>
                </c:pt>
                <c:pt idx="2">
                  <c:v>67</c:v>
                </c:pt>
                <c:pt idx="3">
                  <c:v>74</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6.6590987026238738E-2"/>
                  <c:y val="2.9749498322979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360</c:v>
                </c:pt>
                <c:pt idx="1">
                  <c:v>2370</c:v>
                </c:pt>
                <c:pt idx="2">
                  <c:v>151</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3">
                  <c:v>6</c:v>
                </c:pt>
                <c:pt idx="4">
                  <c:v>6</c:v>
                </c:pt>
                <c:pt idx="5">
                  <c:v>7</c:v>
                </c:pt>
                <c:pt idx="6">
                  <c:v>7</c:v>
                </c:pt>
                <c:pt idx="7">
                  <c:v>8</c:v>
                </c:pt>
                <c:pt idx="8">
                  <c:v>8</c:v>
                </c:pt>
                <c:pt idx="9">
                  <c:v>9</c:v>
                </c:pt>
                <c:pt idx="10">
                  <c:v>9</c:v>
                </c:pt>
                <c:pt idx="11">
                  <c:v>10</c:v>
                </c:pt>
                <c:pt idx="12">
                  <c:v>10</c:v>
                </c:pt>
                <c:pt idx="13">
                  <c:v>12</c:v>
                </c:pt>
                <c:pt idx="14">
                  <c:v>12</c:v>
                </c:pt>
                <c:pt idx="15">
                  <c:v>15</c:v>
                </c:pt>
                <c:pt idx="16">
                  <c:v>15</c:v>
                </c:pt>
                <c:pt idx="17">
                  <c:v>16</c:v>
                </c:pt>
                <c:pt idx="18">
                  <c:v>17</c:v>
                </c:pt>
                <c:pt idx="19">
                  <c:v>24</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2">
                  <c:v>6</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Somerset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11</c:v>
                </c:pt>
                <c:pt idx="1">
                  <c:v>9</c:v>
                </c:pt>
                <c:pt idx="2">
                  <c:v>8</c:v>
                </c:pt>
                <c:pt idx="3">
                  <c:v>8</c:v>
                </c:pt>
                <c:pt idx="4">
                  <c:v>6</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Sheet1!$B$2:$B$22</c:f>
              <c:numCache>
                <c:formatCode>General</c:formatCode>
                <c:ptCount val="21"/>
                <c:pt idx="0">
                  <c:v>2</c:v>
                </c:pt>
                <c:pt idx="1">
                  <c:v>2</c:v>
                </c:pt>
                <c:pt idx="2">
                  <c:v>3</c:v>
                </c:pt>
                <c:pt idx="3">
                  <c:v>5</c:v>
                </c:pt>
                <c:pt idx="4">
                  <c:v>5</c:v>
                </c:pt>
                <c:pt idx="6">
                  <c:v>8</c:v>
                </c:pt>
                <c:pt idx="7">
                  <c:v>10</c:v>
                </c:pt>
                <c:pt idx="8">
                  <c:v>11</c:v>
                </c:pt>
                <c:pt idx="9">
                  <c:v>12</c:v>
                </c:pt>
                <c:pt idx="10">
                  <c:v>13</c:v>
                </c:pt>
                <c:pt idx="11">
                  <c:v>15</c:v>
                </c:pt>
                <c:pt idx="12">
                  <c:v>16</c:v>
                </c:pt>
                <c:pt idx="13">
                  <c:v>16</c:v>
                </c:pt>
                <c:pt idx="14">
                  <c:v>18</c:v>
                </c:pt>
                <c:pt idx="15">
                  <c:v>19</c:v>
                </c:pt>
                <c:pt idx="16">
                  <c:v>19</c:v>
                </c:pt>
                <c:pt idx="17">
                  <c:v>20</c:v>
                </c:pt>
                <c:pt idx="18">
                  <c:v>51</c:v>
                </c:pt>
                <c:pt idx="19">
                  <c:v>59</c:v>
                </c:pt>
                <c:pt idx="20">
                  <c:v>66</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Sheet1!$C$2:$C$22</c:f>
              <c:numCache>
                <c:formatCode>General</c:formatCode>
                <c:ptCount val="21"/>
                <c:pt idx="5">
                  <c:v>6</c:v>
                </c:pt>
              </c:numCache>
            </c:numRef>
          </c:val>
          <c:extLst>
            <c:ext xmlns:c16="http://schemas.microsoft.com/office/drawing/2014/chart" uri="{C3380CC4-5D6E-409C-BE32-E72D297353CC}">
              <c16:uniqueId val="{00000001-A602-4D18-B643-EB6B7BDC8976}"/>
            </c:ext>
          </c:extLst>
        </c:ser>
        <c:dLbls>
          <c:showLegendKey val="0"/>
          <c:showVal val="0"/>
          <c:showCatName val="0"/>
          <c:showSerName val="0"/>
          <c:showPercent val="0"/>
          <c:showBubbleSize val="0"/>
        </c:dLbls>
        <c:gapWidth val="182"/>
        <c:axId val="379945520"/>
        <c:axId val="379945912"/>
      </c:barChart>
      <c:catAx>
        <c:axId val="379945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45912"/>
        <c:crosses val="autoZero"/>
        <c:auto val="1"/>
        <c:lblAlgn val="ctr"/>
        <c:lblOffset val="100"/>
        <c:noMultiLvlLbl val="0"/>
      </c:catAx>
      <c:valAx>
        <c:axId val="379945912"/>
        <c:scaling>
          <c:orientation val="minMax"/>
        </c:scaling>
        <c:delete val="1"/>
        <c:axPos val="b"/>
        <c:numFmt formatCode="General" sourceLinked="1"/>
        <c:majorTickMark val="none"/>
        <c:minorTickMark val="none"/>
        <c:tickLblPos val="nextTo"/>
        <c:crossAx val="379945520"/>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0.248</c:v>
                </c:pt>
                <c:pt idx="1">
                  <c:v>0.245</c:v>
                </c:pt>
                <c:pt idx="2">
                  <c:v>0.25800000000000001</c:v>
                </c:pt>
                <c:pt idx="3">
                  <c:v>0.255</c:v>
                </c:pt>
                <c:pt idx="4">
                  <c:v>0.26100000000000001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Somerset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19-Nov</c:v>
                </c:pt>
                <c:pt idx="1">
                  <c:v>19-Dec</c:v>
                </c:pt>
                <c:pt idx="2">
                  <c:v>20-Jan</c:v>
                </c:pt>
                <c:pt idx="3">
                  <c:v>20-Feb</c:v>
                </c:pt>
                <c:pt idx="4">
                  <c:v>20-Mar</c:v>
                </c:pt>
                <c:pt idx="5">
                  <c:v>20-Apr</c:v>
                </c:pt>
                <c:pt idx="6">
                  <c:v>20-May</c:v>
                </c:pt>
                <c:pt idx="7">
                  <c:v>20-Jun</c:v>
                </c:pt>
                <c:pt idx="8">
                  <c:v>20-Jul</c:v>
                </c:pt>
                <c:pt idx="9">
                  <c:v>20-Aug</c:v>
                </c:pt>
                <c:pt idx="10">
                  <c:v>20-Sep</c:v>
                </c:pt>
                <c:pt idx="11">
                  <c:v>20-Oct</c:v>
                </c:pt>
              </c:strCache>
            </c:strRef>
          </c:cat>
          <c:val>
            <c:numRef>
              <c:f>Sheet1!$B$2:$B$13</c:f>
              <c:numCache>
                <c:formatCode>General</c:formatCode>
                <c:ptCount val="12"/>
                <c:pt idx="0">
                  <c:v>2</c:v>
                </c:pt>
                <c:pt idx="1">
                  <c:v>1</c:v>
                </c:pt>
                <c:pt idx="2">
                  <c:v>11</c:v>
                </c:pt>
                <c:pt idx="3">
                  <c:v>5</c:v>
                </c:pt>
                <c:pt idx="4">
                  <c:v>4</c:v>
                </c:pt>
                <c:pt idx="5">
                  <c:v>1</c:v>
                </c:pt>
                <c:pt idx="6">
                  <c:v>3</c:v>
                </c:pt>
                <c:pt idx="7">
                  <c:v>6</c:v>
                </c:pt>
                <c:pt idx="8">
                  <c:v>0</c:v>
                </c:pt>
                <c:pt idx="9">
                  <c:v>10</c:v>
                </c:pt>
                <c:pt idx="10">
                  <c:v>4</c:v>
                </c:pt>
                <c:pt idx="11">
                  <c:v>6</c:v>
                </c:pt>
              </c:numCache>
            </c:numRef>
          </c:val>
          <c:smooth val="0"/>
          <c:extLst>
            <c:ext xmlns:c16="http://schemas.microsoft.com/office/drawing/2014/chart" uri="{C3380CC4-5D6E-409C-BE32-E72D297353CC}">
              <c16:uniqueId val="{00000000-9830-4563-B5F8-0E191FF24018}"/>
            </c:ext>
          </c:extLst>
        </c:ser>
        <c:dLbls>
          <c:showLegendKey val="0"/>
          <c:showVal val="0"/>
          <c:showCatName val="0"/>
          <c:showSerName val="0"/>
          <c:showPercent val="0"/>
          <c:showBubbleSize val="0"/>
        </c:dLbls>
        <c:marker val="1"/>
        <c:smooth val="0"/>
        <c:axId val="379946696"/>
        <c:axId val="379947088"/>
      </c:lineChart>
      <c:catAx>
        <c:axId val="3799466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47088"/>
        <c:crosses val="autoZero"/>
        <c:auto val="1"/>
        <c:lblAlgn val="ctr"/>
        <c:lblOffset val="100"/>
        <c:noMultiLvlLbl val="1"/>
      </c:catAx>
      <c:valAx>
        <c:axId val="379947088"/>
        <c:scaling>
          <c:orientation val="minMax"/>
        </c:scaling>
        <c:delete val="1"/>
        <c:axPos val="l"/>
        <c:numFmt formatCode="General" sourceLinked="1"/>
        <c:majorTickMark val="none"/>
        <c:minorTickMark val="none"/>
        <c:tickLblPos val="nextTo"/>
        <c:crossAx val="3799466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Depford</c:v>
                </c:pt>
                <c:pt idx="1">
                  <c:v>North Brunswick</c:v>
                </c:pt>
                <c:pt idx="2">
                  <c:v>New Brunsiwck</c:v>
                </c:pt>
                <c:pt idx="3">
                  <c:v>Paulsboro</c:v>
                </c:pt>
                <c:pt idx="4">
                  <c:v>Franklin Township</c:v>
                </c:pt>
                <c:pt idx="5">
                  <c:v>Marlboro</c:v>
                </c:pt>
                <c:pt idx="6">
                  <c:v>Woodridge</c:v>
                </c:pt>
                <c:pt idx="7">
                  <c:v>Linden</c:v>
                </c:pt>
                <c:pt idx="8">
                  <c:v>Asbury Park</c:v>
                </c:pt>
                <c:pt idx="9">
                  <c:v>Blackwood</c:v>
                </c:pt>
                <c:pt idx="10">
                  <c:v>Orange</c:v>
                </c:pt>
                <c:pt idx="11">
                  <c:v>Irvington</c:v>
                </c:pt>
                <c:pt idx="12">
                  <c:v>Ocean View</c:v>
                </c:pt>
                <c:pt idx="13">
                  <c:v>Hamilton</c:v>
                </c:pt>
                <c:pt idx="14">
                  <c:v>East Orange</c:v>
                </c:pt>
                <c:pt idx="15">
                  <c:v>Millville</c:v>
                </c:pt>
                <c:pt idx="16">
                  <c:v>Seaside Park</c:v>
                </c:pt>
                <c:pt idx="17">
                  <c:v>Ewing</c:v>
                </c:pt>
                <c:pt idx="18">
                  <c:v>Elizabeth</c:v>
                </c:pt>
                <c:pt idx="19">
                  <c:v>Atlantic City</c:v>
                </c:pt>
                <c:pt idx="20">
                  <c:v>Jersey City</c:v>
                </c:pt>
                <c:pt idx="21">
                  <c:v>Paterson</c:v>
                </c:pt>
                <c:pt idx="22">
                  <c:v>Camden</c:v>
                </c:pt>
                <c:pt idx="23">
                  <c:v>Trenton</c:v>
                </c:pt>
                <c:pt idx="24">
                  <c:v>Newark</c:v>
                </c:pt>
              </c:strCache>
            </c:strRef>
          </c:cat>
          <c:val>
            <c:numRef>
              <c:f>Sheet1!$B$2:$B$26</c:f>
              <c:numCache>
                <c:formatCode>General</c:formatCode>
                <c:ptCount val="25"/>
                <c:pt idx="0">
                  <c:v>3</c:v>
                </c:pt>
                <c:pt idx="1">
                  <c:v>3</c:v>
                </c:pt>
                <c:pt idx="2">
                  <c:v>3</c:v>
                </c:pt>
                <c:pt idx="3">
                  <c:v>3</c:v>
                </c:pt>
                <c:pt idx="4">
                  <c:v>3</c:v>
                </c:pt>
                <c:pt idx="5">
                  <c:v>3</c:v>
                </c:pt>
                <c:pt idx="6">
                  <c:v>4</c:v>
                </c:pt>
                <c:pt idx="7">
                  <c:v>4</c:v>
                </c:pt>
                <c:pt idx="8">
                  <c:v>4</c:v>
                </c:pt>
                <c:pt idx="9">
                  <c:v>4</c:v>
                </c:pt>
                <c:pt idx="10">
                  <c:v>5</c:v>
                </c:pt>
                <c:pt idx="11">
                  <c:v>5</c:v>
                </c:pt>
                <c:pt idx="12">
                  <c:v>5</c:v>
                </c:pt>
                <c:pt idx="13">
                  <c:v>6</c:v>
                </c:pt>
                <c:pt idx="14">
                  <c:v>6</c:v>
                </c:pt>
                <c:pt idx="15">
                  <c:v>6</c:v>
                </c:pt>
                <c:pt idx="16">
                  <c:v>7</c:v>
                </c:pt>
                <c:pt idx="17">
                  <c:v>9</c:v>
                </c:pt>
                <c:pt idx="18">
                  <c:v>9</c:v>
                </c:pt>
                <c:pt idx="19">
                  <c:v>10</c:v>
                </c:pt>
                <c:pt idx="20">
                  <c:v>13</c:v>
                </c:pt>
                <c:pt idx="21">
                  <c:v>16</c:v>
                </c:pt>
                <c:pt idx="22">
                  <c:v>39</c:v>
                </c:pt>
                <c:pt idx="23">
                  <c:v>42</c:v>
                </c:pt>
                <c:pt idx="24">
                  <c:v>44</c:v>
                </c:pt>
              </c:numCache>
            </c:numRef>
          </c:val>
          <c:extLst>
            <c:ext xmlns:c16="http://schemas.microsoft.com/office/drawing/2014/chart" uri="{C3380CC4-5D6E-409C-BE32-E72D297353CC}">
              <c16:uniqueId val="{00000000-2D6F-4CDA-A50B-0F48185ACA6B}"/>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4" formatCode="#,##0">
                  <c:v>1339</c:v>
                </c:pt>
                <c:pt idx="5" formatCode="#,##0">
                  <c:v>1802</c:v>
                </c:pt>
                <c:pt idx="7" formatCode="#,##0">
                  <c:v>2139</c:v>
                </c:pt>
                <c:pt idx="8" formatCode="#,##0">
                  <c:v>2417</c:v>
                </c:pt>
                <c:pt idx="9" formatCode="#,##0">
                  <c:v>2451</c:v>
                </c:pt>
                <c:pt idx="10">
                  <c:v>2510</c:v>
                </c:pt>
                <c:pt idx="11" formatCode="#,##0">
                  <c:v>2656</c:v>
                </c:pt>
                <c:pt idx="12" formatCode="#,##0">
                  <c:v>3054</c:v>
                </c:pt>
                <c:pt idx="13" formatCode="#,##0">
                  <c:v>3187</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Total</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6">
                  <c:v>1840</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1.6113053613053721E-2"/>
                  <c:y val="-4.00840280460120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12-490B-B794-DC6C3B3DCD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2064</c:v>
                </c:pt>
                <c:pt idx="1">
                  <c:v>2048</c:v>
                </c:pt>
                <c:pt idx="2">
                  <c:v>1858</c:v>
                </c:pt>
                <c:pt idx="3">
                  <c:v>1849</c:v>
                </c:pt>
                <c:pt idx="4">
                  <c:v>1840</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Franklin</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Sheet1!$B$2:$H$2</c:f>
              <c:numCache>
                <c:formatCode>General</c:formatCode>
                <c:ptCount val="7"/>
                <c:pt idx="0">
                  <c:v>404</c:v>
                </c:pt>
                <c:pt idx="1">
                  <c:v>471</c:v>
                </c:pt>
                <c:pt idx="2">
                  <c:v>412</c:v>
                </c:pt>
                <c:pt idx="3">
                  <c:v>437</c:v>
                </c:pt>
                <c:pt idx="4">
                  <c:v>429</c:v>
                </c:pt>
                <c:pt idx="5">
                  <c:v>460</c:v>
                </c:pt>
                <c:pt idx="6">
                  <c:v>440</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North Plainfield</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Sheet1!$B$3:$H$3</c:f>
              <c:numCache>
                <c:formatCode>General</c:formatCode>
                <c:ptCount val="7"/>
                <c:pt idx="0">
                  <c:v>193</c:v>
                </c:pt>
                <c:pt idx="1">
                  <c:v>210</c:v>
                </c:pt>
                <c:pt idx="2">
                  <c:v>177</c:v>
                </c:pt>
                <c:pt idx="3">
                  <c:v>209</c:v>
                </c:pt>
                <c:pt idx="4">
                  <c:v>170</c:v>
                </c:pt>
                <c:pt idx="5">
                  <c:v>221</c:v>
                </c:pt>
                <c:pt idx="6">
                  <c:v>239</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Hillsborough</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Sheet1!$B$4:$H$4</c:f>
              <c:numCache>
                <c:formatCode>General</c:formatCode>
                <c:ptCount val="7"/>
                <c:pt idx="0">
                  <c:v>274</c:v>
                </c:pt>
                <c:pt idx="1">
                  <c:v>243</c:v>
                </c:pt>
                <c:pt idx="2">
                  <c:v>244</c:v>
                </c:pt>
                <c:pt idx="3">
                  <c:v>255</c:v>
                </c:pt>
                <c:pt idx="4">
                  <c:v>224</c:v>
                </c:pt>
                <c:pt idx="5">
                  <c:v>244</c:v>
                </c:pt>
                <c:pt idx="6">
                  <c:v>219</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Bound Brook</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Sheet1!$B$5:$H$5</c:f>
              <c:numCache>
                <c:formatCode>General</c:formatCode>
                <c:ptCount val="7"/>
                <c:pt idx="0">
                  <c:v>255</c:v>
                </c:pt>
                <c:pt idx="1">
                  <c:v>269</c:v>
                </c:pt>
                <c:pt idx="2">
                  <c:v>264</c:v>
                </c:pt>
                <c:pt idx="3">
                  <c:v>246</c:v>
                </c:pt>
                <c:pt idx="4">
                  <c:v>227</c:v>
                </c:pt>
                <c:pt idx="5">
                  <c:v>205</c:v>
                </c:pt>
                <c:pt idx="6">
                  <c:v>193</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Bridgewater</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Sheet1!$B$6:$H$6</c:f>
              <c:numCache>
                <c:formatCode>General</c:formatCode>
                <c:ptCount val="7"/>
                <c:pt idx="0">
                  <c:v>136</c:v>
                </c:pt>
                <c:pt idx="1">
                  <c:v>151</c:v>
                </c:pt>
                <c:pt idx="2">
                  <c:v>124</c:v>
                </c:pt>
                <c:pt idx="3">
                  <c:v>125</c:v>
                </c:pt>
                <c:pt idx="4">
                  <c:v>136</c:v>
                </c:pt>
                <c:pt idx="5">
                  <c:v>118</c:v>
                </c:pt>
                <c:pt idx="6">
                  <c:v>121</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Branchburg</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Sheet1!$B$7:$H$7</c:f>
              <c:numCache>
                <c:formatCode>General</c:formatCode>
                <c:ptCount val="7"/>
                <c:pt idx="0">
                  <c:v>99</c:v>
                </c:pt>
                <c:pt idx="1">
                  <c:v>77</c:v>
                </c:pt>
                <c:pt idx="2">
                  <c:v>90</c:v>
                </c:pt>
                <c:pt idx="3">
                  <c:v>113</c:v>
                </c:pt>
                <c:pt idx="4">
                  <c:v>92</c:v>
                </c:pt>
                <c:pt idx="5">
                  <c:v>96</c:v>
                </c:pt>
                <c:pt idx="6">
                  <c:v>94</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Manville</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Sheet1!$B$8:$H$8</c:f>
              <c:numCache>
                <c:formatCode>General</c:formatCode>
                <c:ptCount val="7"/>
                <c:pt idx="0">
                  <c:v>125</c:v>
                </c:pt>
                <c:pt idx="1">
                  <c:v>152</c:v>
                </c:pt>
                <c:pt idx="2">
                  <c:v>156</c:v>
                </c:pt>
                <c:pt idx="3">
                  <c:v>105</c:v>
                </c:pt>
                <c:pt idx="4">
                  <c:v>115</c:v>
                </c:pt>
                <c:pt idx="5">
                  <c:v>80</c:v>
                </c:pt>
                <c:pt idx="6">
                  <c:v>93</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Raritan</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Sheet1!$B$9:$H$9</c:f>
              <c:numCache>
                <c:formatCode>General</c:formatCode>
                <c:ptCount val="7"/>
                <c:pt idx="0">
                  <c:v>98</c:v>
                </c:pt>
                <c:pt idx="1">
                  <c:v>123</c:v>
                </c:pt>
                <c:pt idx="2">
                  <c:v>100</c:v>
                </c:pt>
                <c:pt idx="3">
                  <c:v>71</c:v>
                </c:pt>
                <c:pt idx="4">
                  <c:v>81</c:v>
                </c:pt>
                <c:pt idx="5">
                  <c:v>76</c:v>
                </c:pt>
                <c:pt idx="6">
                  <c:v>82</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Somerville</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Sheet1!$B$10:$H$10</c:f>
              <c:numCache>
                <c:formatCode>General</c:formatCode>
                <c:ptCount val="7"/>
                <c:pt idx="0">
                  <c:v>119</c:v>
                </c:pt>
                <c:pt idx="1">
                  <c:v>104</c:v>
                </c:pt>
                <c:pt idx="2">
                  <c:v>112</c:v>
                </c:pt>
                <c:pt idx="3">
                  <c:v>114</c:v>
                </c:pt>
                <c:pt idx="4">
                  <c:v>114</c:v>
                </c:pt>
                <c:pt idx="5">
                  <c:v>62</c:v>
                </c:pt>
                <c:pt idx="6">
                  <c:v>78</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Bernards</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Sheet1!$B$11:$H$11</c:f>
              <c:numCache>
                <c:formatCode>General</c:formatCode>
                <c:ptCount val="7"/>
                <c:pt idx="0">
                  <c:v>101</c:v>
                </c:pt>
                <c:pt idx="1">
                  <c:v>100</c:v>
                </c:pt>
                <c:pt idx="2">
                  <c:v>68</c:v>
                </c:pt>
                <c:pt idx="3">
                  <c:v>58</c:v>
                </c:pt>
                <c:pt idx="4">
                  <c:v>68</c:v>
                </c:pt>
                <c:pt idx="5">
                  <c:v>55</c:v>
                </c:pt>
                <c:pt idx="6">
                  <c:v>64</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379952576"/>
        <c:axId val="380649656"/>
      </c:lineChart>
      <c:catAx>
        <c:axId val="37995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0649656"/>
        <c:crosses val="autoZero"/>
        <c:auto val="1"/>
        <c:lblAlgn val="ctr"/>
        <c:lblOffset val="100"/>
        <c:noMultiLvlLbl val="0"/>
      </c:catAx>
      <c:valAx>
        <c:axId val="380649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525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17602721046745"/>
          <c:y val="7.4219517157482609E-2"/>
          <c:w val="0.55601096998575128"/>
          <c:h val="0.80116143448338228"/>
        </c:manualLayout>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5C32-4293-8D3D-2F76DA07A176}"/>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5C32-4293-8D3D-2F76DA07A176}"/>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5C32-4293-8D3D-2F76DA07A176}"/>
              </c:ext>
            </c:extLst>
          </c:dPt>
          <c:dPt>
            <c:idx val="17"/>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23-5C32-4293-8D3D-2F76DA07A176}"/>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5C32-4293-8D3D-2F76DA07A176}"/>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0-4A31-BCFD-13DA331548F2}"/>
                </c:ext>
              </c:extLst>
            </c:dLbl>
            <c:dLbl>
              <c:idx val="14"/>
              <c:layout>
                <c:manualLayout>
                  <c:x val="-6.2265393984893287E-2"/>
                  <c:y val="-0.1256063082907228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5C32-4293-8D3D-2F76DA07A176}"/>
                </c:ext>
              </c:extLst>
            </c:dLbl>
            <c:dLbl>
              <c:idx val="15"/>
              <c:layout>
                <c:manualLayout>
                  <c:x val="1.8679618195467988E-2"/>
                  <c:y val="0.1031766103816651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5C32-4293-8D3D-2F76DA07A176}"/>
                </c:ext>
              </c:extLst>
            </c:dLbl>
            <c:dLbl>
              <c:idx val="16"/>
              <c:layout>
                <c:manualLayout>
                  <c:x val="-7.6275107631494338E-2"/>
                  <c:y val="-7.177503330898447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5C32-4293-8D3D-2F76DA07A176}"/>
                </c:ext>
              </c:extLst>
            </c:dLbl>
            <c:dLbl>
              <c:idx val="17"/>
              <c:layout>
                <c:manualLayout>
                  <c:x val="5.2925584887159351E-2"/>
                  <c:y val="-8.523285205441903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5C32-4293-8D3D-2F76DA07A176}"/>
                </c:ext>
              </c:extLst>
            </c:dLbl>
            <c:dLbl>
              <c:idx val="18"/>
              <c:layout>
                <c:manualLayout>
                  <c:x val="6.8491933383382497E-2"/>
                  <c:y val="-0.109521035877626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5C32-4293-8D3D-2F76DA07A1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pt idx="14">
                  <c:v>Criminal coercion</c:v>
                </c:pt>
                <c:pt idx="15">
                  <c:v>Contempt of Court</c:v>
                </c:pt>
                <c:pt idx="16">
                  <c:v>Other Crime Causing SBI</c:v>
                </c:pt>
                <c:pt idx="17">
                  <c:v>Robbery</c:v>
                </c:pt>
                <c:pt idx="18">
                  <c:v>Cyber Harassment</c:v>
                </c:pt>
              </c:strCache>
            </c:strRef>
          </c:cat>
          <c:val>
            <c:numRef>
              <c:f>Sheet1!$B$2:$B$20</c:f>
              <c:numCache>
                <c:formatCode>#,##0</c:formatCode>
                <c:ptCount val="19"/>
                <c:pt idx="0" formatCode="General">
                  <c:v>39</c:v>
                </c:pt>
                <c:pt idx="1">
                  <c:v>25693</c:v>
                </c:pt>
                <c:pt idx="2">
                  <c:v>2040</c:v>
                </c:pt>
                <c:pt idx="3" formatCode="General">
                  <c:v>26</c:v>
                </c:pt>
                <c:pt idx="4" formatCode="General">
                  <c:v>129</c:v>
                </c:pt>
                <c:pt idx="5" formatCode="General">
                  <c:v>67</c:v>
                </c:pt>
                <c:pt idx="6" formatCode="General">
                  <c:v>224</c:v>
                </c:pt>
                <c:pt idx="7" formatCode="General">
                  <c:v>56</c:v>
                </c:pt>
                <c:pt idx="8" formatCode="General">
                  <c:v>7</c:v>
                </c:pt>
                <c:pt idx="9">
                  <c:v>4092</c:v>
                </c:pt>
                <c:pt idx="10" formatCode="General">
                  <c:v>577</c:v>
                </c:pt>
                <c:pt idx="11" formatCode="General">
                  <c:v>264</c:v>
                </c:pt>
                <c:pt idx="12">
                  <c:v>24679</c:v>
                </c:pt>
                <c:pt idx="13" formatCode="General">
                  <c:v>245</c:v>
                </c:pt>
                <c:pt idx="14" formatCode="General">
                  <c:v>16</c:v>
                </c:pt>
                <c:pt idx="15" formatCode="General">
                  <c:v>2492</c:v>
                </c:pt>
                <c:pt idx="16" formatCode="General">
                  <c:v>56</c:v>
                </c:pt>
                <c:pt idx="17" formatCode="General">
                  <c:v>161</c:v>
                </c:pt>
                <c:pt idx="18" formatCode="General">
                  <c:v>287</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3715064115594811"/>
          <c:y val="8.8281121537824719E-2"/>
          <c:w val="0.51978091066895571"/>
          <c:h val="0.82343775692435062"/>
        </c:manualLayout>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rgbClr val="C00000"/>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4.4845094994199267E-2"/>
                  <c:y val="-0.119531242646946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9.3392896604611628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5.9863860150570908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9932024434019421"/>
                  <c:y val="-1.171874927911237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6923285533839197"/>
                  <c:y val="-3.984374754898208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0.13618667931927977"/>
                  <c:y val="-6.796874581885177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2.3929840903020073E-2"/>
                  <c:y val="9.374999423289898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7.997939484831601E-2"/>
                  <c:y val="-0.1359374916377035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9.4841594401661372E-2"/>
                  <c:y val="-8.437499480960909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0.11894349437884053"/>
                  <c:y val="-3.281249798151466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5403504157201184"/>
                  <c:y val="-2.3437498558224745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9.5770503716045091E-2"/>
                  <c:y val="-3.281249798151466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5.6089860268694065E-2"/>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7.626713586644208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2.5150679831379776E-2"/>
                  <c:y val="-7.968749509796421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8.8767105287222745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4.8821907907972403E-2"/>
                  <c:y val="0.1054687435120113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1539723687338957"/>
                  <c:y val="-8.5936501967686754E-1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5.3260263172333698E-2"/>
                  <c:y val="-0.1242187423585911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Criminal restraint</c:v>
                </c:pt>
                <c:pt idx="2">
                  <c:v>False imprisonment</c:v>
                </c:pt>
                <c:pt idx="3">
                  <c:v>Criminal Sexual Contact</c:v>
                </c:pt>
                <c:pt idx="4">
                  <c:v>Lewdness</c:v>
                </c:pt>
                <c:pt idx="5">
                  <c:v>Criminal trespass</c:v>
                </c:pt>
                <c:pt idx="6">
                  <c:v>Criminal mischief</c:v>
                </c:pt>
                <c:pt idx="7">
                  <c:v>Stalking</c:v>
                </c:pt>
                <c:pt idx="8">
                  <c:v>Criminal Coercion</c:v>
                </c:pt>
                <c:pt idx="9">
                  <c:v>Contempt of Court</c:v>
                </c:pt>
                <c:pt idx="10">
                  <c:v>Other Crime Causing SBI</c:v>
                </c:pt>
                <c:pt idx="11">
                  <c:v>Sexual Assault</c:v>
                </c:pt>
                <c:pt idx="12">
                  <c:v>Robbery</c:v>
                </c:pt>
                <c:pt idx="13">
                  <c:v>Assault</c:v>
                </c:pt>
                <c:pt idx="14">
                  <c:v>Burglary</c:v>
                </c:pt>
                <c:pt idx="15">
                  <c:v>Kidnapping</c:v>
                </c:pt>
                <c:pt idx="16">
                  <c:v>Terroristic Threats</c:v>
                </c:pt>
                <c:pt idx="17">
                  <c:v>Harassment</c:v>
                </c:pt>
                <c:pt idx="18">
                  <c:v>Cyber Harassment</c:v>
                </c:pt>
              </c:strCache>
            </c:strRef>
          </c:cat>
          <c:val>
            <c:numRef>
              <c:f>Sheet1!$B$2:$B$20</c:f>
              <c:numCache>
                <c:formatCode>#,##0</c:formatCode>
                <c:ptCount val="19"/>
                <c:pt idx="0" formatCode="General">
                  <c:v>0</c:v>
                </c:pt>
                <c:pt idx="1">
                  <c:v>2</c:v>
                </c:pt>
                <c:pt idx="2" formatCode="General">
                  <c:v>0</c:v>
                </c:pt>
                <c:pt idx="3" formatCode="General">
                  <c:v>2</c:v>
                </c:pt>
                <c:pt idx="4" formatCode="General">
                  <c:v>0</c:v>
                </c:pt>
                <c:pt idx="5" formatCode="General">
                  <c:v>4</c:v>
                </c:pt>
                <c:pt idx="6" formatCode="General">
                  <c:v>105</c:v>
                </c:pt>
                <c:pt idx="7" formatCode="General">
                  <c:v>4</c:v>
                </c:pt>
                <c:pt idx="8" formatCode="General">
                  <c:v>0</c:v>
                </c:pt>
                <c:pt idx="9">
                  <c:v>73</c:v>
                </c:pt>
                <c:pt idx="10" formatCode="General">
                  <c:v>1</c:v>
                </c:pt>
                <c:pt idx="11" formatCode="General">
                  <c:v>9</c:v>
                </c:pt>
                <c:pt idx="12">
                  <c:v>4</c:v>
                </c:pt>
                <c:pt idx="13" formatCode="General">
                  <c:v>569</c:v>
                </c:pt>
                <c:pt idx="14" formatCode="General">
                  <c:v>2</c:v>
                </c:pt>
                <c:pt idx="15" formatCode="General">
                  <c:v>0</c:v>
                </c:pt>
                <c:pt idx="16" formatCode="General">
                  <c:v>7</c:v>
                </c:pt>
                <c:pt idx="17" formatCode="General">
                  <c:v>1054</c:v>
                </c:pt>
                <c:pt idx="18" formatCode="General">
                  <c:v>13</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35</c:v>
                </c:pt>
                <c:pt idx="1">
                  <c:v>44</c:v>
                </c:pt>
                <c:pt idx="2">
                  <c:v>49</c:v>
                </c:pt>
                <c:pt idx="3">
                  <c:v>52</c:v>
                </c:pt>
                <c:pt idx="4">
                  <c:v>47</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Sheet1!$B$2:$B$22</c:f>
              <c:numCache>
                <c:formatCode>0%</c:formatCode>
                <c:ptCount val="21"/>
                <c:pt idx="0">
                  <c:v>0.38709677419354838</c:v>
                </c:pt>
                <c:pt idx="1">
                  <c:v>0.25531914893617019</c:v>
                </c:pt>
                <c:pt idx="2">
                  <c:v>0.17142857142857143</c:v>
                </c:pt>
                <c:pt idx="3">
                  <c:v>9.7435897435897437E-2</c:v>
                </c:pt>
                <c:pt idx="4">
                  <c:v>3.3434650455927049E-2</c:v>
                </c:pt>
                <c:pt idx="5">
                  <c:v>3.1847133757961783E-2</c:v>
                </c:pt>
                <c:pt idx="6">
                  <c:v>1.8633540372670808E-2</c:v>
                </c:pt>
                <c:pt idx="7">
                  <c:v>-1.4354066985645933E-2</c:v>
                </c:pt>
                <c:pt idx="8">
                  <c:v>-0.02</c:v>
                </c:pt>
                <c:pt idx="9">
                  <c:v>-2.717391304347826E-2</c:v>
                </c:pt>
                <c:pt idx="10">
                  <c:v>-4.8275862068965517E-2</c:v>
                </c:pt>
                <c:pt idx="11">
                  <c:v>-5.2631578947368418E-2</c:v>
                </c:pt>
                <c:pt idx="12">
                  <c:v>-5.9907834101382486E-2</c:v>
                </c:pt>
                <c:pt idx="13">
                  <c:v>-8.5106382978723402E-2</c:v>
                </c:pt>
                <c:pt idx="15">
                  <c:v>-0.12755102040816327</c:v>
                </c:pt>
                <c:pt idx="16">
                  <c:v>-0.15384615384615385</c:v>
                </c:pt>
                <c:pt idx="17">
                  <c:v>-0.19469026548672566</c:v>
                </c:pt>
                <c:pt idx="18">
                  <c:v>-0.21768707482993196</c:v>
                </c:pt>
                <c:pt idx="19">
                  <c:v>-0.33333333333333331</c:v>
                </c:pt>
                <c:pt idx="20">
                  <c:v>-0.35</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Sheet1!$C$2:$C$22</c:f>
              <c:numCache>
                <c:formatCode>General</c:formatCode>
                <c:ptCount val="21"/>
                <c:pt idx="14" formatCode="0%">
                  <c:v>-9.6153846153846159E-2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-3%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Sheet1!$D$2:$D$22</c:f>
              <c:numCache>
                <c:formatCode>0%</c:formatCode>
                <c:ptCount val="21"/>
                <c:pt idx="0">
                  <c:v>-0.03</c:v>
                </c:pt>
                <c:pt idx="1">
                  <c:v>-0.03</c:v>
                </c:pt>
                <c:pt idx="2">
                  <c:v>-0.03</c:v>
                </c:pt>
                <c:pt idx="3">
                  <c:v>-0.03</c:v>
                </c:pt>
                <c:pt idx="4">
                  <c:v>-0.03</c:v>
                </c:pt>
                <c:pt idx="5">
                  <c:v>-0.03</c:v>
                </c:pt>
                <c:pt idx="6">
                  <c:v>-0.03</c:v>
                </c:pt>
                <c:pt idx="7">
                  <c:v>-0.03</c:v>
                </c:pt>
                <c:pt idx="8">
                  <c:v>-0.03</c:v>
                </c:pt>
                <c:pt idx="9">
                  <c:v>-0.03</c:v>
                </c:pt>
                <c:pt idx="10">
                  <c:v>-0.03</c:v>
                </c:pt>
                <c:pt idx="11">
                  <c:v>-0.03</c:v>
                </c:pt>
                <c:pt idx="12">
                  <c:v>-0.03</c:v>
                </c:pt>
                <c:pt idx="13">
                  <c:v>-0.03</c:v>
                </c:pt>
                <c:pt idx="14">
                  <c:v>-0.03</c:v>
                </c:pt>
                <c:pt idx="15">
                  <c:v>-0.03</c:v>
                </c:pt>
                <c:pt idx="16">
                  <c:v>-0.03</c:v>
                </c:pt>
                <c:pt idx="17">
                  <c:v>-0.03</c:v>
                </c:pt>
                <c:pt idx="18">
                  <c:v>-0.03</c:v>
                </c:pt>
                <c:pt idx="19">
                  <c:v>-0.03</c:v>
                </c:pt>
                <c:pt idx="20">
                  <c:v>-0.03</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21320728111827608"/>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5">
                  <c:v>-4.6490004649000501E-2</c:v>
                </c:pt>
                <c:pt idx="6">
                  <c:v>-5.3124437241130897E-2</c:v>
                </c:pt>
                <c:pt idx="8">
                  <c:v>-6.5494238932686494E-2</c:v>
                </c:pt>
                <c:pt idx="9">
                  <c:v>-7.4297188755020102E-2</c:v>
                </c:pt>
                <c:pt idx="10">
                  <c:v>-0.113578680203046</c:v>
                </c:pt>
                <c:pt idx="11">
                  <c:v>-0.119961916851793</c:v>
                </c:pt>
                <c:pt idx="12">
                  <c:v>-0.140679140679141</c:v>
                </c:pt>
                <c:pt idx="13">
                  <c:v>-0.150105708245243</c:v>
                </c:pt>
                <c:pt idx="14">
                  <c:v>-0.175625259085256</c:v>
                </c:pt>
                <c:pt idx="15">
                  <c:v>-0.22277501381979001</c:v>
                </c:pt>
                <c:pt idx="16">
                  <c:v>-0.230092204526404</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7">
                  <c:v>-5.63046377241073E-2</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380653968"/>
        <c:axId val="380654360"/>
      </c:barChart>
      <c:catAx>
        <c:axId val="38065396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4360"/>
        <c:crosses val="autoZero"/>
        <c:auto val="1"/>
        <c:lblAlgn val="ctr"/>
        <c:lblOffset val="100"/>
        <c:noMultiLvlLbl val="0"/>
      </c:catAx>
      <c:valAx>
        <c:axId val="380654360"/>
        <c:scaling>
          <c:orientation val="minMax"/>
        </c:scaling>
        <c:delete val="1"/>
        <c:axPos val="t"/>
        <c:numFmt formatCode="0%" sourceLinked="1"/>
        <c:majorTickMark val="none"/>
        <c:minorTickMark val="none"/>
        <c:tickLblPos val="nextTo"/>
        <c:crossAx val="380653968"/>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4">
                  <c:v>7.9000000000000001E-2</c:v>
                </c:pt>
                <c:pt idx="5">
                  <c:v>9.2999999999999999E-2</c:v>
                </c:pt>
                <c:pt idx="6">
                  <c:v>0.10199999999999999</c:v>
                </c:pt>
                <c:pt idx="7">
                  <c:v>0.106</c:v>
                </c:pt>
                <c:pt idx="8">
                  <c:v>0.11700000000000001</c:v>
                </c:pt>
                <c:pt idx="9">
                  <c:v>0.122</c:v>
                </c:pt>
                <c:pt idx="10">
                  <c:v>0.13700000000000001</c:v>
                </c:pt>
                <c:pt idx="11">
                  <c:v>0.16300000000000001</c:v>
                </c:pt>
                <c:pt idx="12">
                  <c:v>0.20599999999999999</c:v>
                </c:pt>
                <c:pt idx="13">
                  <c:v>0.24199999999999999</c:v>
                </c:pt>
                <c:pt idx="15">
                  <c:v>0.28999999999999998</c:v>
                </c:pt>
                <c:pt idx="16">
                  <c:v>0.315</c:v>
                </c:pt>
                <c:pt idx="17">
                  <c:v>0.32</c:v>
                </c:pt>
                <c:pt idx="18">
                  <c:v>0.33600000000000002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14" formatCode="0%">
                  <c:v>0.26100000000000001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formatCode="General">
                  <c:v>0.23</c:v>
                </c:pt>
                <c:pt idx="20" formatCode="General">
                  <c:v>0.23</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476005167322834"/>
          <c:y val="0.94031890130912266"/>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layout>
                <c:manualLayout>
                  <c:x val="9.7214312396278618E-3"/>
                  <c:y val="-3.62637394015522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13-439F-ABAD-F6C0E902C01D}"/>
                </c:ext>
              </c:extLst>
            </c:dLbl>
            <c:dLbl>
              <c:idx val="3"/>
              <c:layout>
                <c:manualLayout>
                  <c:x val="6.4809541597519475E-3"/>
                  <c:y val="-1.9780221491755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7BD-4837-BE81-C1AA66414C7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9980</c:v>
                </c:pt>
                <c:pt idx="1">
                  <c:v>9419</c:v>
                </c:pt>
                <c:pt idx="2">
                  <c:v>7500</c:v>
                </c:pt>
                <c:pt idx="3" formatCode="#,##0">
                  <c:v>6749</c:v>
                </c:pt>
                <c:pt idx="4" formatCode="#,##0">
                  <c:v>6369</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380655144"/>
        <c:axId val="380655536"/>
      </c:lineChart>
      <c:catAx>
        <c:axId val="380655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536"/>
        <c:crosses val="autoZero"/>
        <c:auto val="1"/>
        <c:lblAlgn val="ctr"/>
        <c:lblOffset val="100"/>
        <c:noMultiLvlLbl val="0"/>
      </c:catAx>
      <c:valAx>
        <c:axId val="380655536"/>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Somerset</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1.7187500000000001E-2"/>
                  <c:y val="0.13828124149352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0.45</c:v>
                </c:pt>
                <c:pt idx="1">
                  <c:v>0.32</c:v>
                </c:pt>
                <c:pt idx="2">
                  <c:v>0.05</c:v>
                </c:pt>
                <c:pt idx="3">
                  <c:v>0.05</c:v>
                </c:pt>
                <c:pt idx="4">
                  <c:v>0.1</c:v>
                </c:pt>
                <c:pt idx="5">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0</c:v>
                </c:pt>
                <c:pt idx="1">
                  <c:v>1</c:v>
                </c:pt>
                <c:pt idx="2">
                  <c:v>0</c:v>
                </c:pt>
                <c:pt idx="3">
                  <c:v>1</c:v>
                </c:pt>
                <c:pt idx="4">
                  <c:v>1</c:v>
                </c:pt>
                <c:pt idx="5">
                  <c:v>2</c:v>
                </c:pt>
                <c:pt idx="6">
                  <c:v>1</c:v>
                </c:pt>
                <c:pt idx="7">
                  <c:v>1</c:v>
                </c:pt>
                <c:pt idx="8">
                  <c:v>0</c:v>
                </c:pt>
                <c:pt idx="9">
                  <c:v>1</c:v>
                </c:pt>
                <c:pt idx="10">
                  <c:v>1</c:v>
                </c:pt>
                <c:pt idx="11">
                  <c:v>1</c:v>
                </c:pt>
                <c:pt idx="12">
                  <c:v>0</c:v>
                </c:pt>
                <c:pt idx="13">
                  <c:v>1</c:v>
                </c:pt>
                <c:pt idx="14">
                  <c:v>1</c:v>
                </c:pt>
                <c:pt idx="15">
                  <c:v>2</c:v>
                </c:pt>
                <c:pt idx="16">
                  <c:v>0</c:v>
                </c:pt>
                <c:pt idx="17">
                  <c:v>1</c:v>
                </c:pt>
                <c:pt idx="18">
                  <c:v>5</c:v>
                </c:pt>
                <c:pt idx="19">
                  <c:v>0</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6">
                  <c:v>0.12</c:v>
                </c:pt>
                <c:pt idx="7">
                  <c:v>0.124</c:v>
                </c:pt>
                <c:pt idx="8">
                  <c:v>0.129</c:v>
                </c:pt>
                <c:pt idx="9">
                  <c:v>0.13300000000000001</c:v>
                </c:pt>
                <c:pt idx="10">
                  <c:v>0.13500000000000001</c:v>
                </c:pt>
                <c:pt idx="11">
                  <c:v>0.13500000000000001</c:v>
                </c:pt>
                <c:pt idx="12">
                  <c:v>0.13800000000000001</c:v>
                </c:pt>
                <c:pt idx="14">
                  <c:v>0.14000000000000001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13">
                  <c:v>0.13900000000000001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6.8000000000000005E-2</c:v>
                </c:pt>
                <c:pt idx="1">
                  <c:v>5.6000000000000001E-2</c:v>
                </c:pt>
                <c:pt idx="2">
                  <c:v>8.4000000000000005E-2</c:v>
                </c:pt>
                <c:pt idx="3">
                  <c:v>0.107</c:v>
                </c:pt>
                <c:pt idx="4">
                  <c:v>0.13900000000000001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7.5999999999999998E-2</c:v>
                </c:pt>
                <c:pt idx="1">
                  <c:v>0.193</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6">
                  <c:v>0.14399999999999999</c:v>
                </c:pt>
                <c:pt idx="7">
                  <c:v>0.14699999999999999</c:v>
                </c:pt>
                <c:pt idx="8">
                  <c:v>0.14899999999999999</c:v>
                </c:pt>
                <c:pt idx="9">
                  <c:v>0.14899999999999999</c:v>
                </c:pt>
                <c:pt idx="10">
                  <c:v>0.151</c:v>
                </c:pt>
                <c:pt idx="11">
                  <c:v>0.16400000000000001</c:v>
                </c:pt>
                <c:pt idx="12">
                  <c:v>0.16600000000000001</c:v>
                </c:pt>
                <c:pt idx="13">
                  <c:v>0.18</c:v>
                </c:pt>
                <c:pt idx="15">
                  <c:v>0.187</c:v>
                </c:pt>
                <c:pt idx="16">
                  <c:v>0.19</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14">
                  <c:v>0.185</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0.13</c:v>
                </c:pt>
                <c:pt idx="1">
                  <c:v>0.111</c:v>
                </c:pt>
                <c:pt idx="2">
                  <c:v>0.14299999999999999</c:v>
                </c:pt>
                <c:pt idx="3">
                  <c:v>0.13600000000000001</c:v>
                </c:pt>
                <c:pt idx="4">
                  <c:v>0.185</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0.20499999999999999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Bound Brook</c:v>
                </c:pt>
                <c:pt idx="1">
                  <c:v>Montgomery</c:v>
                </c:pt>
                <c:pt idx="2">
                  <c:v>South Bound Brook</c:v>
                </c:pt>
                <c:pt idx="3">
                  <c:v>North Plainfield</c:v>
                </c:pt>
                <c:pt idx="4">
                  <c:v>Raritan</c:v>
                </c:pt>
                <c:pt idx="5">
                  <c:v>Franklin</c:v>
                </c:pt>
                <c:pt idx="6">
                  <c:v>Bridgewater</c:v>
                </c:pt>
                <c:pt idx="7">
                  <c:v>Green Brook</c:v>
                </c:pt>
                <c:pt idx="8">
                  <c:v>Warren</c:v>
                </c:pt>
                <c:pt idx="9">
                  <c:v>Somerville</c:v>
                </c:pt>
              </c:strCache>
            </c:strRef>
          </c:cat>
          <c:val>
            <c:numRef>
              <c:f>Sheet1!$B$2:$B$11</c:f>
              <c:numCache>
                <c:formatCode>0.00%</c:formatCode>
                <c:ptCount val="10"/>
                <c:pt idx="0">
                  <c:v>0.32500000000000001</c:v>
                </c:pt>
                <c:pt idx="1">
                  <c:v>0.31900000000000001</c:v>
                </c:pt>
                <c:pt idx="2">
                  <c:v>0.30499999999999999</c:v>
                </c:pt>
                <c:pt idx="3">
                  <c:v>0.30299999999999999</c:v>
                </c:pt>
                <c:pt idx="4">
                  <c:v>0.30099999999999999</c:v>
                </c:pt>
                <c:pt idx="5">
                  <c:v>0.28899999999999998</c:v>
                </c:pt>
                <c:pt idx="6">
                  <c:v>0.27400000000000002</c:v>
                </c:pt>
                <c:pt idx="7">
                  <c:v>0.27400000000000002</c:v>
                </c:pt>
                <c:pt idx="8">
                  <c:v>0.25600000000000001</c:v>
                </c:pt>
                <c:pt idx="9">
                  <c:v>0.249</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Somerset county avg 25.1%</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Bound Brook</c:v>
                </c:pt>
                <c:pt idx="1">
                  <c:v>Montgomery</c:v>
                </c:pt>
                <c:pt idx="2">
                  <c:v>South Bound Brook</c:v>
                </c:pt>
                <c:pt idx="3">
                  <c:v>North Plainfield</c:v>
                </c:pt>
                <c:pt idx="4">
                  <c:v>Raritan</c:v>
                </c:pt>
                <c:pt idx="5">
                  <c:v>Franklin</c:v>
                </c:pt>
                <c:pt idx="6">
                  <c:v>Bridgewater</c:v>
                </c:pt>
                <c:pt idx="7">
                  <c:v>Green Brook</c:v>
                </c:pt>
                <c:pt idx="8">
                  <c:v>Warren</c:v>
                </c:pt>
                <c:pt idx="9">
                  <c:v>Somerville</c:v>
                </c:pt>
              </c:strCache>
            </c:strRef>
          </c:cat>
          <c:val>
            <c:numRef>
              <c:f>Sheet1!$C$2:$C$11</c:f>
              <c:numCache>
                <c:formatCode>0%</c:formatCode>
                <c:ptCount val="10"/>
                <c:pt idx="0">
                  <c:v>0.251</c:v>
                </c:pt>
                <c:pt idx="1">
                  <c:v>0.251</c:v>
                </c:pt>
                <c:pt idx="2">
                  <c:v>0.251</c:v>
                </c:pt>
                <c:pt idx="3">
                  <c:v>0.251</c:v>
                </c:pt>
                <c:pt idx="4">
                  <c:v>0.251</c:v>
                </c:pt>
                <c:pt idx="5">
                  <c:v>0.251</c:v>
                </c:pt>
                <c:pt idx="6">
                  <c:v>0.251</c:v>
                </c:pt>
                <c:pt idx="7">
                  <c:v>0.251</c:v>
                </c:pt>
                <c:pt idx="8">
                  <c:v>0.251</c:v>
                </c:pt>
                <c:pt idx="9">
                  <c:v>0.251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45337573818897636"/>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0.11899999999999999</c:v>
                </c:pt>
                <c:pt idx="1">
                  <c:v>0.23</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8" formatCode="0">
                  <c:v>9004</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2018</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2059</c:v>
                </c:pt>
                <c:pt idx="1">
                  <c:v>2411</c:v>
                </c:pt>
                <c:pt idx="2" formatCode="General">
                  <c:v>2970</c:v>
                </c:pt>
                <c:pt idx="3">
                  <c:v>3500</c:v>
                </c:pt>
                <c:pt idx="4">
                  <c:v>4284</c:v>
                </c:pt>
                <c:pt idx="5">
                  <c:v>5051</c:v>
                </c:pt>
                <c:pt idx="6">
                  <c:v>7754</c:v>
                </c:pt>
                <c:pt idx="7">
                  <c:v>8997</c:v>
                </c:pt>
                <c:pt idx="8">
                  <c:v>9004</c:v>
                </c:pt>
                <c:pt idx="9">
                  <c:v>10275</c:v>
                </c:pt>
                <c:pt idx="10">
                  <c:v>12627</c:v>
                </c:pt>
                <c:pt idx="11">
                  <c:v>13526</c:v>
                </c:pt>
                <c:pt idx="12">
                  <c:v>13311</c:v>
                </c:pt>
                <c:pt idx="13" formatCode="General">
                  <c:v>14469</c:v>
                </c:pt>
                <c:pt idx="14">
                  <c:v>16605</c:v>
                </c:pt>
                <c:pt idx="15">
                  <c:v>15638</c:v>
                </c:pt>
                <c:pt idx="16">
                  <c:v>15217</c:v>
                </c:pt>
                <c:pt idx="17">
                  <c:v>18203</c:v>
                </c:pt>
                <c:pt idx="18">
                  <c:v>18515</c:v>
                </c:pt>
                <c:pt idx="19">
                  <c:v>22189</c:v>
                </c:pt>
                <c:pt idx="20">
                  <c:v>24354</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General</c:formatCode>
                <c:ptCount val="21"/>
                <c:pt idx="0">
                  <c:v>2056</c:v>
                </c:pt>
                <c:pt idx="1">
                  <c:v>2359</c:v>
                </c:pt>
                <c:pt idx="2">
                  <c:v>2936</c:v>
                </c:pt>
                <c:pt idx="3">
                  <c:v>3529</c:v>
                </c:pt>
                <c:pt idx="4">
                  <c:v>4177</c:v>
                </c:pt>
                <c:pt idx="5">
                  <c:v>4995</c:v>
                </c:pt>
                <c:pt idx="6">
                  <c:v>7577</c:v>
                </c:pt>
                <c:pt idx="7">
                  <c:v>8896</c:v>
                </c:pt>
                <c:pt idx="8">
                  <c:v>9004</c:v>
                </c:pt>
                <c:pt idx="9">
                  <c:v>9860</c:v>
                </c:pt>
                <c:pt idx="10">
                  <c:v>12496</c:v>
                </c:pt>
                <c:pt idx="11">
                  <c:v>13101</c:v>
                </c:pt>
                <c:pt idx="12">
                  <c:v>13284</c:v>
                </c:pt>
                <c:pt idx="13">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8">
                  <c:v>9004</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Sheet1!$B$2:$B$22</c:f>
              <c:numCache>
                <c:formatCode>General</c:formatCode>
                <c:ptCount val="21"/>
                <c:pt idx="0">
                  <c:v>75</c:v>
                </c:pt>
                <c:pt idx="1">
                  <c:v>97</c:v>
                </c:pt>
                <c:pt idx="2">
                  <c:v>116</c:v>
                </c:pt>
                <c:pt idx="3">
                  <c:v>126</c:v>
                </c:pt>
                <c:pt idx="4">
                  <c:v>171</c:v>
                </c:pt>
                <c:pt idx="5">
                  <c:v>196</c:v>
                </c:pt>
                <c:pt idx="6">
                  <c:v>386</c:v>
                </c:pt>
                <c:pt idx="8">
                  <c:v>418</c:v>
                </c:pt>
                <c:pt idx="9">
                  <c:v>459</c:v>
                </c:pt>
                <c:pt idx="10">
                  <c:v>509</c:v>
                </c:pt>
                <c:pt idx="11">
                  <c:v>715</c:v>
                </c:pt>
                <c:pt idx="12">
                  <c:v>740</c:v>
                </c:pt>
                <c:pt idx="13">
                  <c:v>904</c:v>
                </c:pt>
                <c:pt idx="14">
                  <c:v>931</c:v>
                </c:pt>
                <c:pt idx="15">
                  <c:v>1036</c:v>
                </c:pt>
                <c:pt idx="16">
                  <c:v>1073</c:v>
                </c:pt>
                <c:pt idx="17">
                  <c:v>1381</c:v>
                </c:pt>
                <c:pt idx="18">
                  <c:v>1401</c:v>
                </c:pt>
                <c:pt idx="19">
                  <c:v>1411</c:v>
                </c:pt>
                <c:pt idx="20">
                  <c:v>1667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Sheet1!$C$2:$C$22</c:f>
              <c:numCache>
                <c:formatCode>General</c:formatCode>
                <c:ptCount val="21"/>
                <c:pt idx="7">
                  <c:v>404</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0.68799999999999994</c:v>
                </c:pt>
                <c:pt idx="1">
                  <c:v>0.69399999999999995</c:v>
                </c:pt>
                <c:pt idx="2">
                  <c:v>0.69799999999999995</c:v>
                </c:pt>
                <c:pt idx="3">
                  <c:v>0.68799999999999994</c:v>
                </c:pt>
                <c:pt idx="4">
                  <c:v>0.64800000000000002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0.50572</cdr:x>
      <cdr:y>0.78561</cdr:y>
    </cdr:from>
    <cdr:to>
      <cdr:x>0.65992</cdr:x>
      <cdr:y>0.82451</cdr:y>
    </cdr:to>
    <cdr:sp macro="" textlink="">
      <cdr:nvSpPr>
        <cdr:cNvPr id="2" name="TextBox 5"/>
        <cdr:cNvSpPr txBox="1"/>
      </cdr:nvSpPr>
      <cdr:spPr>
        <a:xfrm xmlns:a="http://schemas.openxmlformats.org/drawingml/2006/main">
          <a:off x="3072949" y="4662347"/>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4.3%</a:t>
          </a:r>
          <a:endParaRPr lang="en-US" sz="900" dirty="0">
            <a:latin typeface="Franklin Gothic Medium" panose="020B06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2/15/2021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ww.tricountyresourcenet.org/" TargetMode="External"/><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hyperlink" Target="https://www.probononj.org/ProviderDirectory.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Revision </a:t>
            </a:r>
            <a:r>
              <a:rPr lang="en-US" smtClean="0"/>
              <a:t>2/15/2021</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Bound</a:t>
            </a:r>
            <a:r>
              <a:rPr lang="en-US" sz="1200" kern="1200" baseline="0" dirty="0" smtClean="0">
                <a:solidFill>
                  <a:schemeClr val="tx1"/>
                </a:solidFill>
                <a:effectLst/>
                <a:latin typeface="+mn-lt"/>
                <a:ea typeface="+mn-ea"/>
                <a:cs typeface="+mn-cs"/>
              </a:rPr>
              <a:t> Brook</a:t>
            </a:r>
            <a:r>
              <a:rPr lang="en-US" sz="1200" kern="1200" dirty="0" smtClean="0">
                <a:solidFill>
                  <a:schemeClr val="tx1"/>
                </a:solidFill>
                <a:effectLst/>
                <a:latin typeface="+mn-lt"/>
                <a:ea typeface="+mn-ea"/>
                <a:cs typeface="+mn-cs"/>
              </a:rPr>
              <a:t> has the lowest proportion of residents who speak English-only, while Rocky Hill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has the highest proportion of residents who speak English-only.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variation of language in this county, municipalities are organized by lowest, midrange, and highest percentages of English-only language speakers.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total number of children in this county is the 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NJ. (Note that total county population size has not been accounted for in this indicator).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children between the ages of 12-17 years old is the largest group. </a:t>
            </a:r>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Franklin and Bridgewater have the highest numbers of children.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2019, this county had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6th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served (from workbook and the data table behind graph 1.13):</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In-home: 781</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Out-of-home placement: 55</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NJ, the numbers of children served: </a:t>
            </a:r>
          </a:p>
          <a:p>
            <a:r>
              <a:rPr lang="en-US" sz="1200" kern="1200" dirty="0" smtClean="0">
                <a:solidFill>
                  <a:schemeClr val="tx1"/>
                </a:solidFill>
                <a:effectLst/>
                <a:latin typeface="+mn-lt"/>
                <a:ea typeface="+mn-ea"/>
                <a:cs typeface="+mn-cs"/>
              </a:rPr>
              <a:t>40,147 (in-home); 4,458 (out-of-home placement); 44,632 (total)</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each year, the number of children in CP&amp;P out-of-home placements was lower in 2019 as compared to most previous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4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families living in poverty has tended to decrease slightly over time.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Census Bureau’s determination of poverty status: </a:t>
            </a:r>
            <a:r>
              <a:rPr lang="en-US" sz="1200" kern="1200" dirty="0" smtClean="0">
                <a:solidFill>
                  <a:schemeClr val="tx1"/>
                </a:solidFill>
                <a:effectLst/>
                <a:latin typeface="+mn-lt"/>
                <a:ea typeface="+mn-ea"/>
                <a:cs typeface="+mn-cs"/>
              </a:rPr>
              <a:t>Poverty</a:t>
            </a:r>
            <a:r>
              <a:rPr lang="en-US" sz="1200" kern="1200" baseline="0" dirty="0" smtClean="0">
                <a:solidFill>
                  <a:schemeClr val="tx1"/>
                </a:solidFill>
                <a:effectLst/>
                <a:latin typeface="+mn-lt"/>
                <a:ea typeface="+mn-ea"/>
                <a:cs typeface="+mn-cs"/>
              </a:rPr>
              <a:t> status is based on </a:t>
            </a:r>
            <a:r>
              <a:rPr lang="en-US" sz="1200" kern="1200" dirty="0" smtClean="0">
                <a:solidFill>
                  <a:schemeClr val="tx1"/>
                </a:solidFill>
                <a:effectLst/>
                <a:latin typeface="+mn-lt"/>
                <a:ea typeface="+mn-ea"/>
                <a:cs typeface="+mn-cs"/>
              </a:rPr>
              <a:t>total family income in the last 12 months, which is compared to a poverty threshold related to their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family size, number of related children,</a:t>
            </a:r>
            <a:r>
              <a:rPr lang="en-US" sz="1200" kern="1200" baseline="0" dirty="0" smtClean="0">
                <a:solidFill>
                  <a:schemeClr val="tx1"/>
                </a:solidFill>
                <a:effectLst/>
                <a:latin typeface="+mn-lt"/>
                <a:ea typeface="+mn-ea"/>
                <a:cs typeface="+mn-cs"/>
              </a:rPr>
              <a:t> and for 1- and 2- person families, age of householder</a:t>
            </a:r>
            <a:r>
              <a:rPr lang="en-US" sz="1200" kern="1200" dirty="0" smtClean="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Manville and North</a:t>
            </a:r>
            <a:r>
              <a:rPr lang="en-US" sz="1200" kern="1200" baseline="0" dirty="0" smtClean="0">
                <a:solidFill>
                  <a:schemeClr val="tx1"/>
                </a:solidFill>
                <a:effectLst/>
                <a:latin typeface="+mn-lt"/>
                <a:ea typeface="+mn-ea"/>
                <a:cs typeface="+mn-cs"/>
              </a:rPr>
              <a:t> Plainfield </a:t>
            </a:r>
            <a:r>
              <a:rPr lang="en-US" sz="1200" kern="1200" dirty="0" smtClean="0">
                <a:solidFill>
                  <a:schemeClr val="tx1"/>
                </a:solidFill>
                <a:effectLst/>
                <a:latin typeface="+mn-lt"/>
                <a:ea typeface="+mn-ea"/>
                <a:cs typeface="+mn-cs"/>
              </a:rPr>
              <a:t>have the highest poverty rates.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most costly of</a:t>
            </a:r>
            <a:r>
              <a:rPr lang="en-US" sz="1200" kern="1200" baseline="0" dirty="0" smtClean="0">
                <a:solidFill>
                  <a:schemeClr val="tx1"/>
                </a:solidFill>
                <a:effectLst/>
                <a:latin typeface="+mn-lt"/>
                <a:ea typeface="+mn-ea"/>
                <a:cs typeface="+mn-cs"/>
              </a:rPr>
              <a:t> these </a:t>
            </a:r>
            <a:r>
              <a:rPr lang="en-US" sz="1200" kern="1200" dirty="0" smtClean="0">
                <a:solidFill>
                  <a:schemeClr val="tx1"/>
                </a:solidFill>
                <a:effectLst/>
                <a:latin typeface="+mn-lt"/>
                <a:ea typeface="+mn-ea"/>
                <a:cs typeface="+mn-cs"/>
              </a:rPr>
              <a:t>budget components in this county tends to be housing.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is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expensive NJ county to live in, based on EPI’s Family Budget Calculator total annual cost of living estimates.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Economic Policy Institute’s Family Budget Calculator estimates community-specific costs for a two-parent,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two-child family to provide a measure of economic security in America.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a:t>
            </a:r>
            <a:r>
              <a:rPr lang="en-US" sz="1200" kern="1200" baseline="0" dirty="0" smtClean="0">
                <a:solidFill>
                  <a:schemeClr val="tx1"/>
                </a:solidFill>
                <a:effectLst/>
                <a:latin typeface="+mn-lt"/>
                <a:ea typeface="+mn-ea"/>
                <a:cs typeface="+mn-cs"/>
              </a:rPr>
              <a:t> has tended to increase </a:t>
            </a:r>
            <a:r>
              <a:rPr lang="en-US" sz="1200" kern="1200" dirty="0" smtClean="0">
                <a:solidFill>
                  <a:schemeClr val="tx1"/>
                </a:solidFill>
                <a:effectLst/>
                <a:latin typeface="+mn-lt"/>
                <a:ea typeface="+mn-ea"/>
                <a:cs typeface="+mn-cs"/>
              </a:rPr>
              <a:t>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North Plainfield</a:t>
            </a:r>
            <a:r>
              <a:rPr lang="en-US" sz="1200" kern="1200" baseline="0" dirty="0" smtClean="0">
                <a:solidFill>
                  <a:schemeClr val="tx1"/>
                </a:solidFill>
                <a:effectLst/>
                <a:latin typeface="+mn-lt"/>
                <a:ea typeface="+mn-ea"/>
                <a:cs typeface="+mn-cs"/>
              </a:rPr>
              <a:t> and Manville </a:t>
            </a:r>
            <a:r>
              <a:rPr lang="en-US" sz="1200" kern="1200" dirty="0" smtClean="0">
                <a:solidFill>
                  <a:schemeClr val="tx1"/>
                </a:solidFill>
                <a:effectLst/>
                <a:latin typeface="+mn-lt"/>
                <a:ea typeface="+mn-ea"/>
                <a:cs typeface="+mn-cs"/>
              </a:rPr>
              <a:t>have the lowest median household income.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cost burden is lower than the NJ average.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housing burden has tended to decrease </a:t>
            </a:r>
            <a:r>
              <a:rPr lang="en-US" sz="1200" kern="1200" dirty="0" err="1" smtClean="0">
                <a:solidFill>
                  <a:schemeClr val="tx1"/>
                </a:solidFill>
                <a:effectLst/>
                <a:latin typeface="+mn-lt"/>
                <a:ea typeface="+mn-ea"/>
                <a:cs typeface="+mn-cs"/>
              </a:rPr>
              <a:t>slighlty</a:t>
            </a:r>
            <a:r>
              <a:rPr lang="en-US" sz="1200" kern="1200" dirty="0" smtClean="0">
                <a:solidFill>
                  <a:schemeClr val="tx1"/>
                </a:solidFill>
                <a:effectLst/>
                <a:latin typeface="+mn-lt"/>
                <a:ea typeface="+mn-ea"/>
                <a:cs typeface="+mn-cs"/>
              </a:rPr>
              <a:t> over</a:t>
            </a:r>
            <a:r>
              <a:rPr lang="en-US" sz="1200" kern="1200" baseline="0" dirty="0" smtClean="0">
                <a:solidFill>
                  <a:schemeClr val="tx1"/>
                </a:solidFill>
                <a:effectLst/>
                <a:latin typeface="+mn-lt"/>
                <a:ea typeface="+mn-ea"/>
                <a:cs typeface="+mn-cs"/>
              </a:rPr>
              <a:t> time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3976587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 is lower</a:t>
            </a:r>
            <a:r>
              <a:rPr lang="en-US" sz="1200" kern="1200" baseline="0" dirty="0" smtClean="0">
                <a:solidFill>
                  <a:schemeClr val="tx1"/>
                </a:solidFill>
                <a:effectLst/>
                <a:latin typeface="+mn-lt"/>
                <a:ea typeface="+mn-ea"/>
                <a:cs typeface="+mn-cs"/>
              </a:rPr>
              <a:t> than </a:t>
            </a:r>
            <a:r>
              <a:rPr lang="en-US" sz="1200" kern="1200" dirty="0" smtClean="0">
                <a:solidFill>
                  <a:schemeClr val="tx1"/>
                </a:solidFill>
                <a:effectLst/>
                <a:latin typeface="+mn-lt"/>
                <a:ea typeface="+mn-ea"/>
                <a:cs typeface="+mn-cs"/>
              </a:rPr>
              <a:t>the state average and is lower than the U.S. national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Food insecurity rates decreased for most counties from 2015-2017.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b="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women, infants and children enrolled in the WIC Nutrition Program has tended to decrease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2014 and 2018.</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FRL has tended to decrease across the school years shown.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NJ SNAP benefits (formerly food stamps) has tended to decrease between 2016 and 2020.</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NJ SNAP</a:t>
            </a:r>
            <a:r>
              <a:rPr lang="en-US" sz="1200" kern="1200" dirty="0" smtClean="0">
                <a:solidFill>
                  <a:schemeClr val="tx1"/>
                </a:solidFill>
                <a:effectLst/>
                <a:latin typeface="+mn-lt"/>
                <a:ea typeface="+mn-ea"/>
                <a:cs typeface="+mn-cs"/>
              </a:rPr>
              <a:t>, formerly </a:t>
            </a:r>
            <a:r>
              <a:rPr lang="en-US" sz="1200" b="1" kern="1200" dirty="0" smtClean="0">
                <a:solidFill>
                  <a:schemeClr val="tx1"/>
                </a:solidFill>
                <a:effectLst/>
                <a:latin typeface="+mn-lt"/>
                <a:ea typeface="+mn-ea"/>
                <a:cs typeface="+mn-cs"/>
              </a:rPr>
              <a:t>Food Stamps</a:t>
            </a:r>
            <a:r>
              <a:rPr lang="en-US" sz="1200" kern="1200" dirty="0" smtClean="0">
                <a:solidFill>
                  <a:schemeClr val="tx1"/>
                </a:solidFill>
                <a:effectLst/>
                <a:latin typeface="+mn-lt"/>
                <a:ea typeface="+mn-ea"/>
                <a:cs typeface="+mn-cs"/>
              </a:rPr>
              <a:t>, is </a:t>
            </a:r>
            <a:r>
              <a:rPr lang="en-US" sz="1200" b="1" kern="1200" dirty="0" smtClean="0">
                <a:solidFill>
                  <a:schemeClr val="tx1"/>
                </a:solidFill>
                <a:effectLst/>
                <a:latin typeface="+mn-lt"/>
                <a:ea typeface="+mn-ea"/>
                <a:cs typeface="+mn-cs"/>
              </a:rPr>
              <a:t>New Jersey's Supplemental Nutrition Assistance Program</a:t>
            </a:r>
            <a:r>
              <a:rPr lang="en-US" sz="1200" kern="1200" dirty="0" smtClean="0">
                <a:solidFill>
                  <a:schemeClr val="tx1"/>
                </a:solidFill>
                <a:effectLst/>
                <a:latin typeface="+mn-lt"/>
                <a:ea typeface="+mn-ea"/>
                <a:cs typeface="+mn-cs"/>
              </a:rPr>
              <a:t> that can help low-income families buy the groceries they need to eat healthy. </a:t>
            </a:r>
          </a:p>
          <a:p>
            <a:r>
              <a:rPr lang="en-US" sz="1200" kern="1200" dirty="0" smtClean="0">
                <a:solidFill>
                  <a:schemeClr val="tx1"/>
                </a:solidFill>
                <a:effectLst/>
                <a:latin typeface="+mn-lt"/>
                <a:ea typeface="+mn-ea"/>
                <a:cs typeface="+mn-cs"/>
              </a:rPr>
              <a:t>Eligibility depends on several factors like income, household size, resources, etc.  Visit </a:t>
            </a:r>
            <a:r>
              <a:rPr lang="en-US" sz="1200" u="sng" kern="1200" dirty="0" smtClean="0">
                <a:solidFill>
                  <a:schemeClr val="tx1"/>
                </a:solidFill>
                <a:effectLst/>
                <a:latin typeface="+mn-lt"/>
                <a:ea typeface="+mn-ea"/>
                <a:cs typeface="+mn-cs"/>
              </a:rPr>
              <a:t>https://www.nj.gov/humanservices/dfd/programs/njsnap/</a:t>
            </a:r>
            <a:r>
              <a:rPr lang="en-US" sz="1200" kern="1200" dirty="0" smtClean="0">
                <a:solidFill>
                  <a:schemeClr val="tx1"/>
                </a:solidFill>
                <a:effectLst/>
                <a:latin typeface="+mn-lt"/>
                <a:ea typeface="+mn-ea"/>
                <a:cs typeface="+mn-cs"/>
              </a:rPr>
              <a:t>  for  information on eligibility standards and program participation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Infant, toddler, and pre-K median monthly childcare costs in this county tend to be on the middling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 the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compared to the county’s median household income, costs appear lower than expected for Infant, Toddler, and</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PreK</a:t>
            </a:r>
            <a:r>
              <a:rPr lang="en-US" sz="1200" kern="1200" dirty="0" smtClean="0">
                <a:solidFill>
                  <a:schemeClr val="tx1"/>
                </a:solidFill>
                <a:effectLst/>
                <a:latin typeface="+mn-lt"/>
                <a:ea typeface="+mn-ea"/>
                <a:cs typeface="+mn-cs"/>
              </a:rPr>
              <a:t> childcare.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commuters tend to have a similar commute time to work as compared to the state average of 33.1 minutes.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average travel time to work has tended to remain mostly steady 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t>
            </a:r>
            <a:r>
              <a:rPr lang="en-US" sz="1200" kern="1200" dirty="0" err="1" smtClean="0">
                <a:solidFill>
                  <a:schemeClr val="tx1"/>
                </a:solidFill>
                <a:effectLst/>
                <a:latin typeface="+mn-lt"/>
                <a:ea typeface="+mn-ea"/>
                <a:cs typeface="+mn-cs"/>
              </a:rPr>
              <a:t>Watchung</a:t>
            </a:r>
            <a:r>
              <a:rPr lang="en-US" sz="1200" kern="1200" dirty="0" smtClean="0">
                <a:solidFill>
                  <a:schemeClr val="tx1"/>
                </a:solidFill>
                <a:effectLst/>
                <a:latin typeface="+mn-lt"/>
                <a:ea typeface="+mn-ea"/>
                <a:cs typeface="+mn-cs"/>
              </a:rPr>
              <a:t> and Montgomery have the longest average commute times.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Residents in this county spend the 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proportion of their income on transportation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Results are based on a "typical regional" profile for income, commuters, and household size for the county. These values are included in Table 8.4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annual cost of car ownership in this county is estimated to be the 6th highest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Auto Cost" is the sum of "Annual Auto Ownership Cost" and "Annual Gas Cost". [“Annual Gas Cost” is based on the NJ state average of $2.30/gallon from December 10, 2020].  These values are included in Table 8.5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minors without insurance is higher</a:t>
            </a:r>
            <a:r>
              <a:rPr lang="en-US" sz="1200" kern="1200" baseline="0" dirty="0" smtClean="0">
                <a:solidFill>
                  <a:schemeClr val="tx1"/>
                </a:solidFill>
                <a:effectLst/>
                <a:latin typeface="+mn-lt"/>
                <a:ea typeface="+mn-ea"/>
                <a:cs typeface="+mn-cs"/>
              </a:rPr>
              <a:t> than </a:t>
            </a:r>
            <a:r>
              <a:rPr lang="en-US" sz="1200" kern="1200" dirty="0" smtClean="0">
                <a:solidFill>
                  <a:schemeClr val="tx1"/>
                </a:solidFill>
                <a:effectLst/>
                <a:latin typeface="+mn-lt"/>
                <a:ea typeface="+mn-ea"/>
                <a:cs typeface="+mn-cs"/>
              </a:rPr>
              <a:t>the state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minors without insurance has tended to vary over time.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Bound Brook and Manville have the largest percentages of minors without insurance.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smtClean="0">
                <a:solidFill>
                  <a:schemeClr val="tx1"/>
                </a:solidFill>
                <a:effectLst/>
                <a:latin typeface="+mn-lt"/>
                <a:ea typeface="+mn-ea"/>
                <a:cs typeface="+mn-cs"/>
              </a:rPr>
              <a:t>Note:</a:t>
            </a:r>
            <a:r>
              <a:rPr lang="en-US" sz="1200" kern="120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Without accounting for population size, this county has the 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child immunization rates have tended to remain steady, after an</a:t>
            </a:r>
            <a:r>
              <a:rPr lang="en-US" sz="1200" kern="1200" baseline="0" dirty="0" smtClean="0">
                <a:solidFill>
                  <a:schemeClr val="tx1"/>
                </a:solidFill>
                <a:effectLst/>
                <a:latin typeface="+mn-lt"/>
                <a:ea typeface="+mn-ea"/>
                <a:cs typeface="+mn-cs"/>
              </a:rPr>
              <a:t> increase between 2014-2015 and 2015-2016 </a:t>
            </a:r>
            <a:r>
              <a:rPr lang="en-US" sz="1200" kern="1200" dirty="0" smtClean="0">
                <a:solidFill>
                  <a:schemeClr val="tx1"/>
                </a:solidFill>
                <a:effectLst/>
                <a:latin typeface="+mn-lt"/>
                <a:ea typeface="+mn-ea"/>
                <a:cs typeface="+mn-cs"/>
              </a:rPr>
              <a:t>over time.</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6</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lowest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reports of late or lack of prenatal care of the NJ counties.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reports of late or lack of prenatal care has increased slightly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Employees in this county tend to earn a higher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weekly wage as compared to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average weekly wage has slightly increased over time. </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Differences between the county and the state’s demographic make-up include higher proportions of Asian and “Other” minority residents, and lower proportions of White,</a:t>
            </a:r>
            <a:r>
              <a:rPr lang="en-US" sz="1200" kern="1200" baseline="0" dirty="0" smtClean="0">
                <a:solidFill>
                  <a:schemeClr val="tx1"/>
                </a:solidFill>
                <a:effectLst/>
                <a:latin typeface="+mn-lt"/>
                <a:ea typeface="+mn-ea"/>
                <a:cs typeface="+mn-cs"/>
              </a:rPr>
              <a:t> Black/African-American, and Hispanic/Latino</a:t>
            </a:r>
            <a:r>
              <a:rPr lang="en-US" sz="1200" kern="1200" dirty="0" smtClean="0">
                <a:solidFill>
                  <a:schemeClr val="tx1"/>
                </a:solidFill>
                <a:effectLst/>
                <a:latin typeface="+mn-lt"/>
                <a:ea typeface="+mn-ea"/>
                <a:cs typeface="+mn-cs"/>
              </a:rPr>
              <a:t> residents in this county.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county’s unemployment rate tends to be slightly lower than the state's rate, and tends to follow a similar pattern across the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Starting in March 2020, unemployment rates tended to increase due to the COVID-19 pandemic</a:t>
            </a:r>
            <a:r>
              <a:rPr lang="en-US" sz="1200" kern="1200" baseline="0" dirty="0" smtClean="0">
                <a:solidFill>
                  <a:schemeClr val="tx1"/>
                </a:solidFill>
                <a:effectLst/>
                <a:latin typeface="+mn-lt"/>
                <a:ea typeface="+mn-ea"/>
                <a:cs typeface="+mn-cs"/>
              </a:rPr>
              <a:t> and associated shutdowns.</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unemployment rate is lower</a:t>
            </a:r>
            <a:r>
              <a:rPr lang="en-US" sz="1200" kern="1200" baseline="0" dirty="0" smtClean="0">
                <a:solidFill>
                  <a:schemeClr val="tx1"/>
                </a:solidFill>
                <a:effectLst/>
                <a:latin typeface="+mn-lt"/>
                <a:ea typeface="+mn-ea"/>
                <a:cs typeface="+mn-cs"/>
              </a:rPr>
              <a:t> than</a:t>
            </a:r>
            <a:r>
              <a:rPr lang="en-US" sz="1200" kern="1200" dirty="0" smtClean="0">
                <a:solidFill>
                  <a:schemeClr val="tx1"/>
                </a:solidFill>
                <a:effectLst/>
                <a:latin typeface="+mn-lt"/>
                <a:ea typeface="+mn-ea"/>
                <a:cs typeface="+mn-cs"/>
              </a:rPr>
              <a:t> the state median.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each NJ county, with the exception of Cape May,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state median income is higher than the national median income for both males and females.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both males and females tend to have a higher median income than the state average, and a higher median income than the national average.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females has varied over time.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Men tended to earned about $16K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$29K more than women.</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Three municipalities,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highest, lowest, and a middling median income, were selected to illustrate the variation of income across municipalities.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violent crime rate [black line] is the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in the state. </a:t>
            </a:r>
          </a:p>
          <a:p>
            <a:r>
              <a:rPr lang="en-US" sz="1200" kern="1200" dirty="0" smtClean="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Info</a:t>
            </a:r>
            <a:r>
              <a:rPr lang="en-US" sz="1200" kern="1200" dirty="0" smtClean="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violent crimes were attributed to aggravated assault and robbery and most nonviolent crimes were attributed to larceny.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juvenile arrest rate is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This county’s rate has tended to decrease over time, and is generally below the rate for NJ.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number of crime guns recovered of the NJ counties.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the year, this county's number of recovered crime guns has varied.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the last 5 years for which we have Census data, this county’s proportion of White residents has decreased slightly while the proportion of Asian residents has increased slightly. Other ethnic/racial groups appear fairly steady.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October, 2020, and without accounting for population size, municipalities with the most crime guns recovered were Newark, Trenton, and Camden.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number of reported domestic violence incidents of</a:t>
            </a:r>
            <a:r>
              <a:rPr lang="en-US" sz="1200" kern="1200" baseline="0" dirty="0" smtClean="0">
                <a:solidFill>
                  <a:schemeClr val="tx1"/>
                </a:solidFill>
                <a:effectLst/>
                <a:latin typeface="+mn-lt"/>
                <a:ea typeface="+mn-ea"/>
                <a:cs typeface="+mn-cs"/>
              </a:rPr>
              <a:t> the</a:t>
            </a:r>
            <a:r>
              <a:rPr lang="en-US" sz="1200" kern="1200" dirty="0" smtClean="0">
                <a:solidFill>
                  <a:schemeClr val="tx1"/>
                </a:solidFill>
                <a:effectLst/>
                <a:latin typeface="+mn-lt"/>
                <a:ea typeface="+mn-ea"/>
                <a:cs typeface="+mn-cs"/>
              </a:rPr>
              <a:t> NJ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domestic violence incidents in this county has tended to decrease over 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and without accounting for population size, Franklin</a:t>
            </a:r>
            <a:r>
              <a:rPr lang="en-US" sz="1200" kern="1200" baseline="0" dirty="0" smtClean="0">
                <a:solidFill>
                  <a:schemeClr val="tx1"/>
                </a:solidFill>
                <a:effectLst/>
                <a:latin typeface="+mn-lt"/>
                <a:ea typeface="+mn-ea"/>
                <a:cs typeface="+mn-cs"/>
              </a:rPr>
              <a:t> and North Plainfield </a:t>
            </a:r>
            <a:r>
              <a:rPr lang="en-US" sz="1200" kern="1200" dirty="0" smtClean="0">
                <a:solidFill>
                  <a:schemeClr val="tx1"/>
                </a:solidFill>
                <a:effectLst/>
                <a:latin typeface="+mn-lt"/>
                <a:ea typeface="+mn-ea"/>
                <a:cs typeface="+mn-cs"/>
              </a:rPr>
              <a:t>had the highest number of domestic violence incidents reported in the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NJ, most domestic violence offenses were categorized as assault and harassment.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the county, most domestic violence offenses were categorized as harassment</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Across a two-year period (2018 to 2019), 7 counties experienced an increase in the percentage of suspected opioid deaths (positive percentages), while the remaining 14 NJ counties experienced a decrease (negative percentages).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-9.62% change indicates a</a:t>
            </a:r>
            <a:r>
              <a:rPr lang="en-US" sz="1200" kern="1200" baseline="0" dirty="0" smtClean="0">
                <a:solidFill>
                  <a:schemeClr val="tx1"/>
                </a:solidFill>
                <a:effectLst/>
                <a:latin typeface="+mn-lt"/>
                <a:ea typeface="+mn-ea"/>
                <a:cs typeface="+mn-cs"/>
              </a:rPr>
              <a:t> decrease </a:t>
            </a:r>
            <a:r>
              <a:rPr lang="en-US" sz="1200" kern="1200" dirty="0" smtClean="0">
                <a:solidFill>
                  <a:schemeClr val="tx1"/>
                </a:solidFill>
                <a:effectLst/>
                <a:latin typeface="+mn-lt"/>
                <a:ea typeface="+mn-ea"/>
                <a:cs typeface="+mn-cs"/>
              </a:rPr>
              <a:t>in suspected overdose deaths across 2018 to 2019.</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Between 2015 and 2019, the number of suspected opioid deaths in this county has tended to increase</a:t>
            </a:r>
            <a:r>
              <a:rPr lang="en-US" sz="1200" kern="1200" baseline="0" dirty="0" smtClean="0">
                <a:solidFill>
                  <a:schemeClr val="tx1"/>
                </a:solidFill>
                <a:effectLst/>
                <a:latin typeface="+mn-lt"/>
                <a:ea typeface="+mn-ea"/>
                <a:cs typeface="+mn-cs"/>
              </a:rPr>
              <a:t> with a decrease between 2018 and 2019.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measures indicate overdose deaths relative to the county population.</a:t>
            </a:r>
          </a:p>
          <a:p>
            <a:r>
              <a:rPr lang="en-US" sz="1200" kern="1200" dirty="0" smtClean="0">
                <a:solidFill>
                  <a:schemeClr val="tx1"/>
                </a:solidFill>
                <a:effectLst/>
                <a:latin typeface="+mn-lt"/>
                <a:ea typeface="+mn-ea"/>
                <a:cs typeface="+mn-cs"/>
              </a:rPr>
              <a:t>Across a two-year period (2017 to 2018),  16 counties experienced an increasing trend of overdose deaths as a proportion of the population (negative % change), while the remaining 5 NJ counties experienced a decreasing trend (positive % change).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2017 to 2018, the -5.6% change indicates an increasing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trend in overdose deaths as a proportion of the population 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2014-2018, the decreasing line indicates that more people have been dying of overdoses over time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treatment center admissions were due to alcohol usage.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statewide Substance Abuse Overview provides statistics on substance abuse treatment in New Jersey for calendar year 2018. In 2018, there were 89,629 treatment admissions and 87,516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June 2019 NJSAMS download data.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largest numbers of mental health programs available include supportive housing, followed by</a:t>
            </a:r>
            <a:r>
              <a:rPr lang="en-US" sz="1200" kern="1200" baseline="0" dirty="0" smtClean="0">
                <a:solidFill>
                  <a:schemeClr val="tx1"/>
                </a:solidFill>
                <a:effectLst/>
                <a:latin typeface="+mn-lt"/>
                <a:ea typeface="+mn-ea"/>
                <a:cs typeface="+mn-cs"/>
              </a:rPr>
              <a:t> short term care facility and Intensive Family Support.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Millstone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composed of mostly White residents, while Franklin</a:t>
            </a:r>
            <a:r>
              <a:rPr lang="en-US" sz="1200" kern="1200" baseline="0" dirty="0" smtClean="0">
                <a:solidFill>
                  <a:schemeClr val="tx1"/>
                </a:solidFill>
                <a:effectLst/>
                <a:latin typeface="+mn-lt"/>
                <a:ea typeface="+mn-ea"/>
                <a:cs typeface="+mn-cs"/>
              </a:rPr>
              <a:t>’s residents are more diverse</a:t>
            </a:r>
            <a:r>
              <a:rPr lang="en-US" sz="1200" kern="1200" dirty="0" smtClean="0">
                <a:solidFill>
                  <a:schemeClr val="tx1"/>
                </a:solidFill>
                <a:effectLst/>
                <a:latin typeface="+mn-lt"/>
                <a:ea typeface="+mn-ea"/>
                <a:cs typeface="+mn-cs"/>
              </a:rPr>
              <a:t>.</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mental health distress in this county is estimated to be the 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mental health distress in this phone survey has tended to increase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White residents reported symptoms of mental health distress most frequently.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Symptoms of mental health distress were reported by Women at a higher rate as compared to 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diagnosed depression in this county is estimated to be the 7</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highest </a:t>
            </a:r>
            <a:r>
              <a:rPr lang="en-US" sz="1200" kern="1200" dirty="0" smtClean="0">
                <a:solidFill>
                  <a:schemeClr val="tx1"/>
                </a:solidFill>
                <a:effectLst/>
                <a:latin typeface="+mn-lt"/>
                <a:ea typeface="+mn-ea"/>
                <a:cs typeface="+mn-cs"/>
              </a:rPr>
              <a:t>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depression in this phone survey has tended to increase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endParaRPr lang="en-US" sz="1200" b="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this county, White residents reported diagnosed depression most frequently.</a:t>
            </a:r>
          </a:p>
          <a:p>
            <a:pPr lvl="0"/>
            <a:r>
              <a:rPr lang="en-US" sz="1200" kern="1200" dirty="0" smtClean="0">
                <a:solidFill>
                  <a:schemeClr val="tx1"/>
                </a:solidFill>
                <a:effectLst/>
                <a:latin typeface="+mn-lt"/>
                <a:ea typeface="+mn-ea"/>
                <a:cs typeface="+mn-cs"/>
              </a:rPr>
              <a:t>Diagnosed depression was reported by Women at a higher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rate as compared to Men.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number of children enrolled in Special Ed services of the NJ counties.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number of children receiving early intervention services of the NJ counties.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Did not include individual counselors. Is not an exhaustive list.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Sources include:</a:t>
            </a:r>
            <a:endParaRPr lang="en-US" sz="1200" kern="1200" dirty="0" smtClean="0">
              <a:solidFill>
                <a:schemeClr val="tx1"/>
              </a:solidFill>
              <a:effectLst/>
              <a:latin typeface="+mn-lt"/>
              <a:ea typeface="+mn-ea"/>
              <a:cs typeface="+mn-cs"/>
            </a:endParaRPr>
          </a:p>
          <a:p>
            <a:pPr defTabSz="904046">
              <a:defRPr/>
            </a:pPr>
            <a:r>
              <a:rPr lang="en-US" dirty="0" smtClean="0"/>
              <a:t>16.1. </a:t>
            </a:r>
            <a:r>
              <a:rPr lang="en-US" dirty="0" smtClean="0">
                <a:hlinkClick r:id="rId3"/>
              </a:rPr>
              <a:t>http://www.tricountyresourcenet.org/</a:t>
            </a:r>
            <a:endParaRPr lang="en-US" dirty="0" smtClean="0"/>
          </a:p>
          <a:p>
            <a:pPr defTabSz="904046">
              <a:defRPr/>
            </a:pPr>
            <a:endParaRPr lang="en-US" dirty="0" smtClean="0"/>
          </a:p>
          <a:p>
            <a:pPr defTabSz="904046">
              <a:defRPr/>
            </a:pPr>
            <a:r>
              <a:rPr lang="en-US" dirty="0" smtClean="0"/>
              <a:t>16.2. </a:t>
            </a:r>
            <a:r>
              <a:rPr lang="en-US" dirty="0" smtClean="0">
                <a:hlinkClick r:id="rId4"/>
              </a:rPr>
              <a:t>https://www.probononj.org/ProviderDirectory.aspx</a:t>
            </a:r>
            <a:endParaRPr lang="en-US" dirty="0" smtClean="0"/>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has tended to increase slightly 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Bound Brook and Montgomery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the highest proportions of foreign-born residents.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proportion of residents who speak English ONLY is below</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who speaks English ONLY has tended to decrease over time.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smtClean="0">
                <a:solidFill>
                  <a:schemeClr val="tx1"/>
                </a:solidFill>
                <a:effectLst/>
                <a:latin typeface="+mn-lt"/>
                <a:ea typeface="+mn-ea"/>
                <a:cs typeface="+mn-cs"/>
              </a:rPr>
              <a:t>For chart 1.7, all counties used 1-year 2019 ACS estimates except </a:t>
            </a:r>
            <a:r>
              <a:rPr lang="en-US" sz="1200" kern="1200" dirty="0" smtClean="0">
                <a:solidFill>
                  <a:schemeClr val="tx1"/>
                </a:solidFill>
                <a:effectLst/>
                <a:latin typeface="+mn-lt"/>
                <a:ea typeface="+mn-ea"/>
                <a:cs typeface="+mn-cs"/>
              </a:rPr>
              <a:t>Salem</a:t>
            </a:r>
            <a:r>
              <a:rPr lang="en-US" sz="1200" kern="1200" baseline="0" dirty="0" smtClean="0">
                <a:solidFill>
                  <a:schemeClr val="tx1"/>
                </a:solidFill>
                <a:effectLst/>
                <a:latin typeface="+mn-lt"/>
                <a:ea typeface="+mn-ea"/>
                <a:cs typeface="+mn-cs"/>
              </a:rPr>
              <a:t> County, which did not have 1-year ACS estimates available. Instead, the 5-year ACS estimate was used for Salem. </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5562600"/>
            <a:ext cx="3454400" cy="954107"/>
          </a:xfrm>
          <a:prstGeom prst="rect">
            <a:avLst/>
          </a:prstGeom>
          <a:noFill/>
        </p:spPr>
        <p:txBody>
          <a:bodyPr wrap="square" rtlCol="0">
            <a:spAutoFit/>
          </a:bodyPr>
          <a:lstStyle/>
          <a:p>
            <a:pPr algn="ctr"/>
            <a:r>
              <a:rPr lang="en-US" sz="3200" b="1" dirty="0" smtClean="0">
                <a:solidFill>
                  <a:schemeClr val="bg1"/>
                </a:solidFill>
                <a:latin typeface="Franklin Gothic Demi" panose="020B0703020102020204" pitchFamily="34" charset="0"/>
              </a:rPr>
              <a:t>Somerset County</a:t>
            </a:r>
          </a:p>
          <a:p>
            <a:pPr algn="ctr"/>
            <a:r>
              <a:rPr lang="en-US" sz="2400" b="0" dirty="0" smtClean="0">
                <a:solidFill>
                  <a:schemeClr val="bg1"/>
                </a:solidFill>
                <a:latin typeface="Franklin Gothic Demi" panose="020B0703020102020204" pitchFamily="34" charset="0"/>
              </a:rPr>
              <a:t>New </a:t>
            </a:r>
            <a:r>
              <a:rPr lang="en-US" sz="2400" b="0" dirty="0">
                <a:solidFill>
                  <a:schemeClr val="bg1"/>
                </a:solidFill>
                <a:latin typeface="Franklin Gothic Demi" panose="020B0703020102020204" pitchFamily="34" charset="0"/>
              </a:rPr>
              <a:t>Jersey</a:t>
            </a:r>
          </a:p>
        </p:txBody>
      </p:sp>
    </p:spTree>
    <p:extLst>
      <p:ext uri="{BB962C8B-B14F-4D97-AF65-F5344CB8AC3E}">
        <p14:creationId xmlns:p14="http://schemas.microsoft.com/office/powerpoint/2010/main" val="297001868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9" name="Picture 8" descr="Image result for somerset county nj map wikipedia"/>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297" y="76200"/>
            <a:ext cx="699407" cy="990600"/>
          </a:xfrm>
          <a:prstGeom prst="rect">
            <a:avLst/>
          </a:prstGeom>
          <a:noFill/>
          <a:ln>
            <a:noFill/>
          </a:ln>
        </p:spPr>
      </p:pic>
      <p:sp>
        <p:nvSpPr>
          <p:cNvPr id="10" name="TextBox 9"/>
          <p:cNvSpPr txBox="1"/>
          <p:nvPr userDrawn="1"/>
        </p:nvSpPr>
        <p:spPr>
          <a:xfrm>
            <a:off x="609600" y="487960"/>
            <a:ext cx="1143000" cy="584775"/>
          </a:xfrm>
          <a:prstGeom prst="rect">
            <a:avLst/>
          </a:prstGeom>
          <a:noFill/>
        </p:spPr>
        <p:txBody>
          <a:bodyPr wrap="square" rtlCol="0">
            <a:spAutoFit/>
          </a:bodyPr>
          <a:lstStyle/>
          <a:p>
            <a:r>
              <a:rPr lang="en-US" sz="1600" b="1" dirty="0" smtClean="0"/>
              <a:t>Somerset</a:t>
            </a:r>
            <a:r>
              <a:rPr lang="en-US" sz="1600" b="1" baseline="0" dirty="0" smtClean="0"/>
              <a:t> County</a:t>
            </a:r>
            <a:endParaRPr lang="en-US" sz="1600" b="1" dirty="0"/>
          </a:p>
        </p:txBody>
      </p:sp>
    </p:spTree>
    <p:extLst>
      <p:ext uri="{BB962C8B-B14F-4D97-AF65-F5344CB8AC3E}">
        <p14:creationId xmlns:p14="http://schemas.microsoft.com/office/powerpoint/2010/main" val="28282037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70853" y="904654"/>
            <a:ext cx="962025" cy="1568035"/>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405110" y="4409853"/>
            <a:ext cx="962025" cy="1568035"/>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6"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25874" y="447454"/>
            <a:ext cx="962025" cy="1568035"/>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0137" y="381761"/>
            <a:ext cx="962025" cy="1568035"/>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082168" y="2644981"/>
            <a:ext cx="962025" cy="1568035"/>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09455" y="523654"/>
            <a:ext cx="962025" cy="1568035"/>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somerset county nj map wikipedia"/>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3720" y="360947"/>
            <a:ext cx="962025" cy="1568035"/>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25426" y="4867053"/>
            <a:ext cx="962025" cy="1568035"/>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20914" y="4790854"/>
            <a:ext cx="962025" cy="1568035"/>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7" name="Picture 6" descr="Image result for somerset county nj map wikipedia"/>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297" y="76200"/>
            <a:ext cx="699407" cy="990600"/>
          </a:xfrm>
          <a:prstGeom prst="rect">
            <a:avLst/>
          </a:prstGeom>
          <a:noFill/>
          <a:ln>
            <a:noFill/>
          </a:ln>
        </p:spPr>
      </p:pic>
      <p:sp>
        <p:nvSpPr>
          <p:cNvPr id="8" name="TextBox 7"/>
          <p:cNvSpPr txBox="1"/>
          <p:nvPr userDrawn="1"/>
        </p:nvSpPr>
        <p:spPr>
          <a:xfrm>
            <a:off x="609600" y="487960"/>
            <a:ext cx="1143000" cy="584775"/>
          </a:xfrm>
          <a:prstGeom prst="rect">
            <a:avLst/>
          </a:prstGeom>
          <a:noFill/>
        </p:spPr>
        <p:txBody>
          <a:bodyPr wrap="square" rtlCol="0">
            <a:spAutoFit/>
          </a:bodyPr>
          <a:lstStyle/>
          <a:p>
            <a:r>
              <a:rPr lang="en-US" sz="1600" b="1" dirty="0" smtClean="0"/>
              <a:t>Somerset</a:t>
            </a:r>
            <a:r>
              <a:rPr lang="en-US" sz="1600" b="1" baseline="0" dirty="0" smtClean="0"/>
              <a:t> County</a:t>
            </a:r>
            <a:endParaRPr lang="en-US" sz="1600" b="1" dirty="0"/>
          </a:p>
        </p:txBody>
      </p:sp>
    </p:spTree>
    <p:extLst>
      <p:ext uri="{BB962C8B-B14F-4D97-AF65-F5344CB8AC3E}">
        <p14:creationId xmlns:p14="http://schemas.microsoft.com/office/powerpoint/2010/main" val="1237119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somerset county nj map wikipedia"/>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007276" y="371254"/>
            <a:ext cx="962025" cy="1568035"/>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736438" y="244501"/>
            <a:ext cx="962025" cy="1568035"/>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19375" y="463219"/>
            <a:ext cx="962025" cy="1568035"/>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48983" y="831081"/>
            <a:ext cx="962025" cy="1568035"/>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73638" y="425867"/>
            <a:ext cx="962025" cy="1568035"/>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812088" y="346163"/>
            <a:ext cx="962025" cy="1568035"/>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20722" y="904654"/>
            <a:ext cx="962025" cy="1568035"/>
          </a:xfrm>
          <a:prstGeom prst="rect">
            <a:avLst/>
          </a:prstGeom>
          <a:noFill/>
          <a:ln>
            <a:noFill/>
          </a:ln>
        </p:spPr>
      </p:pic>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524315"/>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smtClean="0">
                <a:cs typeface="Calibri"/>
              </a:rPr>
              <a:t>6.1: </a:t>
            </a:r>
            <a:r>
              <a:rPr lang="en-US" sz="1200" b="1" dirty="0">
                <a:cs typeface="Calibri"/>
              </a:rPr>
              <a:t>Food insecurity (%) </a:t>
            </a:r>
            <a:r>
              <a:rPr lang="en-US" sz="1200" b="1" dirty="0"/>
              <a:t>in NJ (by county)</a:t>
            </a:r>
            <a:endParaRPr lang="en-US" sz="1200" b="1" dirty="0">
              <a:cs typeface="Calibri"/>
            </a:endParaRPr>
          </a:p>
          <a:p>
            <a:pPr lvl="1"/>
            <a:r>
              <a:rPr lang="en-US" sz="1200" dirty="0" smtClean="0"/>
              <a:t>6.2: </a:t>
            </a:r>
            <a:r>
              <a:rPr lang="en-US" sz="1200" b="1" dirty="0"/>
              <a:t>Individuals (#) enrolled in WIC nutrition program </a:t>
            </a:r>
            <a:endParaRPr lang="en-US" sz="1200" b="1" dirty="0">
              <a:cs typeface="Calibri"/>
            </a:endParaRPr>
          </a:p>
          <a:p>
            <a:pPr lvl="1"/>
            <a:r>
              <a:rPr lang="en-US" sz="1200" dirty="0" smtClean="0"/>
              <a:t>6.3: </a:t>
            </a:r>
            <a:r>
              <a:rPr lang="en-US" sz="1200" b="1" dirty="0"/>
              <a:t>Children (#) receiving free or reduced lunch</a:t>
            </a:r>
            <a:endParaRPr lang="en-US" sz="1200" dirty="0"/>
          </a:p>
          <a:p>
            <a:pPr lvl="1"/>
            <a:r>
              <a:rPr lang="en-US" sz="1200" dirty="0" smtClean="0"/>
              <a:t>6.4: </a:t>
            </a:r>
            <a:r>
              <a:rPr lang="en-US" sz="1200" b="1" dirty="0"/>
              <a:t>Children (#) receiving NJ SNAP supplemental nutrition assistance</a:t>
            </a:r>
            <a:endParaRPr lang="en-US" sz="1200" b="1" dirty="0">
              <a:cs typeface="Calibri"/>
            </a:endParaRPr>
          </a:p>
        </p:txBody>
      </p:sp>
      <p:pic>
        <p:nvPicPr>
          <p:cNvPr id="7" name="Picture 6" descr="Image result for somerset county nj map wikipedia"/>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297" y="76200"/>
            <a:ext cx="699407" cy="990600"/>
          </a:xfrm>
          <a:prstGeom prst="rect">
            <a:avLst/>
          </a:prstGeom>
          <a:noFill/>
          <a:ln>
            <a:noFill/>
          </a:ln>
        </p:spPr>
      </p:pic>
      <p:sp>
        <p:nvSpPr>
          <p:cNvPr id="8" name="TextBox 7"/>
          <p:cNvSpPr txBox="1"/>
          <p:nvPr userDrawn="1"/>
        </p:nvSpPr>
        <p:spPr>
          <a:xfrm>
            <a:off x="609600" y="487960"/>
            <a:ext cx="1143000" cy="584775"/>
          </a:xfrm>
          <a:prstGeom prst="rect">
            <a:avLst/>
          </a:prstGeom>
          <a:noFill/>
        </p:spPr>
        <p:txBody>
          <a:bodyPr wrap="square" rtlCol="0">
            <a:spAutoFit/>
          </a:bodyPr>
          <a:lstStyle/>
          <a:p>
            <a:r>
              <a:rPr lang="en-US" sz="1600" b="1" dirty="0" smtClean="0"/>
              <a:t>Somerset</a:t>
            </a:r>
            <a:r>
              <a:rPr lang="en-US" sz="1600" b="1" baseline="0" dirty="0" smtClean="0"/>
              <a:t> County</a:t>
            </a:r>
            <a:endParaRPr lang="en-US" sz="1600" b="1" dirty="0"/>
          </a:p>
        </p:txBody>
      </p:sp>
    </p:spTree>
    <p:extLst>
      <p:ext uri="{BB962C8B-B14F-4D97-AF65-F5344CB8AC3E}">
        <p14:creationId xmlns:p14="http://schemas.microsoft.com/office/powerpoint/2010/main" val="2196335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7" name="Picture 6" descr="Image result for somerset county nj map wikipedia"/>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297" y="76200"/>
            <a:ext cx="699407" cy="990600"/>
          </a:xfrm>
          <a:prstGeom prst="rect">
            <a:avLst/>
          </a:prstGeom>
          <a:noFill/>
          <a:ln>
            <a:noFill/>
          </a:ln>
        </p:spPr>
      </p:pic>
      <p:sp>
        <p:nvSpPr>
          <p:cNvPr id="8" name="TextBox 7"/>
          <p:cNvSpPr txBox="1"/>
          <p:nvPr userDrawn="1"/>
        </p:nvSpPr>
        <p:spPr>
          <a:xfrm>
            <a:off x="609600" y="487960"/>
            <a:ext cx="1143000" cy="584775"/>
          </a:xfrm>
          <a:prstGeom prst="rect">
            <a:avLst/>
          </a:prstGeom>
          <a:noFill/>
        </p:spPr>
        <p:txBody>
          <a:bodyPr wrap="square" rtlCol="0">
            <a:spAutoFit/>
          </a:bodyPr>
          <a:lstStyle/>
          <a:p>
            <a:r>
              <a:rPr lang="en-US" sz="1600" b="1" dirty="0" smtClean="0"/>
              <a:t>Somerset</a:t>
            </a:r>
            <a:r>
              <a:rPr lang="en-US" sz="1600" b="1" baseline="0" dirty="0" smtClean="0"/>
              <a:t> County</a:t>
            </a:r>
            <a:endParaRPr lang="en-US" sz="1600" b="1" dirty="0"/>
          </a:p>
        </p:txBody>
      </p:sp>
    </p:spTree>
    <p:extLst>
      <p:ext uri="{BB962C8B-B14F-4D97-AF65-F5344CB8AC3E}">
        <p14:creationId xmlns:p14="http://schemas.microsoft.com/office/powerpoint/2010/main" val="13510597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32092"/>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smtClean="0"/>
              <a:t>11.5: </a:t>
            </a:r>
            <a:r>
              <a:rPr lang="en-US" sz="1200" b="1" dirty="0" smtClean="0"/>
              <a:t>Crime guns recovered (#)</a:t>
            </a:r>
            <a:r>
              <a:rPr lang="en-US" sz="1200" b="1" baseline="0" dirty="0" smtClean="0"/>
              <a:t> in NJ (by county) </a:t>
            </a:r>
            <a:endParaRPr lang="en-US" sz="1200" b="1" dirty="0" smtClean="0">
              <a:cs typeface="Calibri"/>
            </a:endParaRPr>
          </a:p>
          <a:p>
            <a:pPr lvl="1"/>
            <a:r>
              <a:rPr lang="en-US" sz="1200" dirty="0" smtClean="0"/>
              <a:t>11.6: </a:t>
            </a:r>
            <a:r>
              <a:rPr lang="en-US" sz="1200" b="1" dirty="0" smtClean="0"/>
              <a:t>Crime</a:t>
            </a:r>
            <a:r>
              <a:rPr lang="en-US" sz="1200" b="1" baseline="0" dirty="0" smtClean="0"/>
              <a:t> guns recovered (#) across 6 months, in county</a:t>
            </a:r>
            <a:r>
              <a:rPr lang="en-US" sz="1200" b="1" dirty="0" smtClean="0"/>
              <a:t> </a:t>
            </a:r>
            <a:endParaRPr lang="en-US" sz="1200" b="1" dirty="0" smtClean="0">
              <a:cs typeface="Calibri"/>
            </a:endParaRPr>
          </a:p>
          <a:p>
            <a:pPr lvl="1"/>
            <a:r>
              <a:rPr lang="en-US" sz="1200" dirty="0" smtClean="0"/>
              <a:t>11.7</a:t>
            </a:r>
            <a:r>
              <a:rPr lang="en-US" sz="1200" dirty="0"/>
              <a:t>:</a:t>
            </a:r>
            <a:r>
              <a:rPr lang="en-US" sz="1200" b="1" dirty="0"/>
              <a:t> </a:t>
            </a:r>
            <a:r>
              <a:rPr lang="en-US" sz="1200" b="1" dirty="0" smtClean="0"/>
              <a:t>Municipalities in NJ with most crime guns recovered (#)</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6" descr="Image result for somerset county nj map wikipedia"/>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297" y="76200"/>
            <a:ext cx="699407" cy="990600"/>
          </a:xfrm>
          <a:prstGeom prst="rect">
            <a:avLst/>
          </a:prstGeom>
          <a:noFill/>
          <a:ln>
            <a:noFill/>
          </a:ln>
        </p:spPr>
      </p:pic>
      <p:sp>
        <p:nvSpPr>
          <p:cNvPr id="8" name="TextBox 7"/>
          <p:cNvSpPr txBox="1"/>
          <p:nvPr userDrawn="1"/>
        </p:nvSpPr>
        <p:spPr>
          <a:xfrm>
            <a:off x="609600" y="487960"/>
            <a:ext cx="1143000" cy="584775"/>
          </a:xfrm>
          <a:prstGeom prst="rect">
            <a:avLst/>
          </a:prstGeom>
          <a:noFill/>
        </p:spPr>
        <p:txBody>
          <a:bodyPr wrap="square" rtlCol="0">
            <a:spAutoFit/>
          </a:bodyPr>
          <a:lstStyle/>
          <a:p>
            <a:r>
              <a:rPr lang="en-US" sz="1600" b="1" dirty="0" smtClean="0"/>
              <a:t>Somerset</a:t>
            </a:r>
            <a:r>
              <a:rPr lang="en-US" sz="1600" b="1" baseline="0" dirty="0" smtClean="0"/>
              <a:t> County</a:t>
            </a:r>
            <a:endParaRPr lang="en-US" sz="1600" b="1" dirty="0"/>
          </a:p>
        </p:txBody>
      </p:sp>
    </p:spTree>
    <p:extLst>
      <p:ext uri="{BB962C8B-B14F-4D97-AF65-F5344CB8AC3E}">
        <p14:creationId xmlns:p14="http://schemas.microsoft.com/office/powerpoint/2010/main" val="3260365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93647"/>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15.2:</a:t>
            </a:r>
            <a:r>
              <a:rPr lang="en-US" sz="1200" b="1" dirty="0" smtClean="0"/>
              <a:t> </a:t>
            </a:r>
            <a:r>
              <a:rPr lang="en-US" sz="1200" b="1" dirty="0"/>
              <a:t>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6" descr="Image result for somerset county nj map wikipedia"/>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297" y="76200"/>
            <a:ext cx="699407" cy="990600"/>
          </a:xfrm>
          <a:prstGeom prst="rect">
            <a:avLst/>
          </a:prstGeom>
          <a:noFill/>
          <a:ln>
            <a:noFill/>
          </a:ln>
        </p:spPr>
      </p:pic>
      <p:sp>
        <p:nvSpPr>
          <p:cNvPr id="8" name="TextBox 7"/>
          <p:cNvSpPr txBox="1"/>
          <p:nvPr userDrawn="1"/>
        </p:nvSpPr>
        <p:spPr>
          <a:xfrm>
            <a:off x="609600" y="487960"/>
            <a:ext cx="1143000" cy="584775"/>
          </a:xfrm>
          <a:prstGeom prst="rect">
            <a:avLst/>
          </a:prstGeom>
          <a:noFill/>
        </p:spPr>
        <p:txBody>
          <a:bodyPr wrap="square" rtlCol="0">
            <a:spAutoFit/>
          </a:bodyPr>
          <a:lstStyle/>
          <a:p>
            <a:r>
              <a:rPr lang="en-US" sz="1600" b="1" dirty="0" smtClean="0"/>
              <a:t>Somerset</a:t>
            </a:r>
            <a:r>
              <a:rPr lang="en-US" sz="1600" b="1" baseline="0" dirty="0" smtClean="0"/>
              <a:t> County</a:t>
            </a:r>
            <a:endParaRPr lang="en-US" sz="1600" b="1" dirty="0"/>
          </a:p>
        </p:txBody>
      </p:sp>
    </p:spTree>
    <p:extLst>
      <p:ext uri="{BB962C8B-B14F-4D97-AF65-F5344CB8AC3E}">
        <p14:creationId xmlns:p14="http://schemas.microsoft.com/office/powerpoint/2010/main" val="1558753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2062103"/>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smtClean="0">
                <a:solidFill>
                  <a:schemeClr val="bg1"/>
                </a:solidFill>
                <a:latin typeface="Franklin Gothic Demi" panose="020B0703020102020204" pitchFamily="34" charset="0"/>
              </a:rPr>
              <a:t>Service Needs</a:t>
            </a:r>
          </a:p>
        </p:txBody>
      </p:sp>
      <p:pic>
        <p:nvPicPr>
          <p:cNvPr id="6" name="Picture 5" descr="Image result for somerset county nj map wikipedia"/>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297" y="76200"/>
            <a:ext cx="699407" cy="990600"/>
          </a:xfrm>
          <a:prstGeom prst="rect">
            <a:avLst/>
          </a:prstGeom>
          <a:noFill/>
          <a:ln>
            <a:noFill/>
          </a:ln>
        </p:spPr>
      </p:pic>
      <p:sp>
        <p:nvSpPr>
          <p:cNvPr id="7" name="TextBox 6"/>
          <p:cNvSpPr txBox="1"/>
          <p:nvPr userDrawn="1"/>
        </p:nvSpPr>
        <p:spPr>
          <a:xfrm>
            <a:off x="609600" y="487960"/>
            <a:ext cx="1143000" cy="584775"/>
          </a:xfrm>
          <a:prstGeom prst="rect">
            <a:avLst/>
          </a:prstGeom>
          <a:noFill/>
        </p:spPr>
        <p:txBody>
          <a:bodyPr wrap="square" rtlCol="0">
            <a:spAutoFit/>
          </a:bodyPr>
          <a:lstStyle/>
          <a:p>
            <a:r>
              <a:rPr lang="en-US" sz="1600" b="1" dirty="0" smtClean="0"/>
              <a:t>Somerset</a:t>
            </a:r>
            <a:r>
              <a:rPr lang="en-US" sz="1600" b="1" baseline="0" dirty="0" smtClean="0"/>
              <a:t> County</a:t>
            </a:r>
            <a:endParaRPr lang="en-US" sz="1600" b="1" dirty="0"/>
          </a:p>
        </p:txBody>
      </p:sp>
    </p:spTree>
    <p:extLst>
      <p:ext uri="{BB962C8B-B14F-4D97-AF65-F5344CB8AC3E}">
        <p14:creationId xmlns:p14="http://schemas.microsoft.com/office/powerpoint/2010/main" val="3509444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somerset county nj map wikipedia"/>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297" y="76200"/>
            <a:ext cx="699407" cy="990600"/>
          </a:xfrm>
          <a:prstGeom prst="rect">
            <a:avLst/>
          </a:prstGeom>
          <a:noFill/>
          <a:ln>
            <a:noFill/>
          </a:ln>
        </p:spPr>
      </p:pic>
      <p:sp>
        <p:nvSpPr>
          <p:cNvPr id="6" name="TextBox 5"/>
          <p:cNvSpPr txBox="1"/>
          <p:nvPr userDrawn="1"/>
        </p:nvSpPr>
        <p:spPr>
          <a:xfrm>
            <a:off x="609600" y="487960"/>
            <a:ext cx="1143000" cy="584775"/>
          </a:xfrm>
          <a:prstGeom prst="rect">
            <a:avLst/>
          </a:prstGeom>
          <a:noFill/>
        </p:spPr>
        <p:txBody>
          <a:bodyPr wrap="square" rtlCol="0">
            <a:spAutoFit/>
          </a:bodyPr>
          <a:lstStyle/>
          <a:p>
            <a:r>
              <a:rPr lang="en-US" sz="1600" b="1" dirty="0" smtClean="0"/>
              <a:t>Somerset</a:t>
            </a:r>
            <a:r>
              <a:rPr lang="en-US" sz="1600" b="1" baseline="0" dirty="0" smtClean="0"/>
              <a:t> County</a:t>
            </a:r>
            <a:endParaRPr lang="en-US" sz="1600" b="1" dirty="0"/>
          </a:p>
        </p:txBody>
      </p:sp>
    </p:spTree>
    <p:extLst>
      <p:ext uri="{BB962C8B-B14F-4D97-AF65-F5344CB8AC3E}">
        <p14:creationId xmlns:p14="http://schemas.microsoft.com/office/powerpoint/2010/main" val="3693901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somerset county nj map wikipedia"/>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297" y="76200"/>
            <a:ext cx="699407" cy="990600"/>
          </a:xfrm>
          <a:prstGeom prst="rect">
            <a:avLst/>
          </a:prstGeom>
          <a:noFill/>
          <a:ln>
            <a:noFill/>
          </a:ln>
        </p:spPr>
      </p:pic>
      <p:sp>
        <p:nvSpPr>
          <p:cNvPr id="6" name="TextBox 5"/>
          <p:cNvSpPr txBox="1"/>
          <p:nvPr userDrawn="1"/>
        </p:nvSpPr>
        <p:spPr>
          <a:xfrm>
            <a:off x="609600" y="487960"/>
            <a:ext cx="1143000" cy="584775"/>
          </a:xfrm>
          <a:prstGeom prst="rect">
            <a:avLst/>
          </a:prstGeom>
          <a:noFill/>
        </p:spPr>
        <p:txBody>
          <a:bodyPr wrap="square" rtlCol="0">
            <a:spAutoFit/>
          </a:bodyPr>
          <a:lstStyle/>
          <a:p>
            <a:r>
              <a:rPr lang="en-US" sz="1600" b="1" dirty="0" smtClean="0"/>
              <a:t>Somerset</a:t>
            </a:r>
            <a:r>
              <a:rPr lang="en-US" sz="1600" b="1" baseline="0" dirty="0" smtClean="0"/>
              <a:t> County</a:t>
            </a:r>
            <a:endParaRPr lang="en-US" sz="1600" b="1" dirty="0"/>
          </a:p>
        </p:txBody>
      </p:sp>
    </p:spTree>
    <p:extLst>
      <p:ext uri="{BB962C8B-B14F-4D97-AF65-F5344CB8AC3E}">
        <p14:creationId xmlns:p14="http://schemas.microsoft.com/office/powerpoint/2010/main" val="7936579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7.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6.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7.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6.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7.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10.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9.xml"/><Relationship Id="rId5" Type="http://schemas.openxmlformats.org/officeDocument/2006/relationships/tags" Target="../tags/tag51.xml"/><Relationship Id="rId10" Type="http://schemas.openxmlformats.org/officeDocument/2006/relationships/notesSlide" Target="../notesSlides/notesSlide9.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10.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66.xml"/><Relationship Id="rId7" Type="http://schemas.openxmlformats.org/officeDocument/2006/relationships/slideLayout" Target="../slideLayouts/slideLayout8.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chart" Target="../charts/chart12.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72.xml"/><Relationship Id="rId7" Type="http://schemas.openxmlformats.org/officeDocument/2006/relationships/slideLayout" Target="../slideLayouts/slideLayout8.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9" Type="http://schemas.openxmlformats.org/officeDocument/2006/relationships/chart" Target="../charts/chart1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8.xml"/><Relationship Id="rId7" Type="http://schemas.openxmlformats.org/officeDocument/2006/relationships/slideLayout" Target="../slideLayouts/slideLayout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chart" Target="../charts/chart14.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84.xml"/><Relationship Id="rId7" Type="http://schemas.openxmlformats.org/officeDocument/2006/relationships/slideLayout" Target="../slideLayouts/slideLayout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chart" Target="../charts/chart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90.xml"/><Relationship Id="rId7" Type="http://schemas.openxmlformats.org/officeDocument/2006/relationships/slideLayout" Target="../slideLayouts/slideLayout8.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chart" Target="../charts/char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chart" Target="../charts/chart18.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chart" Target="../charts/chart17.xml"/><Relationship Id="rId5" Type="http://schemas.openxmlformats.org/officeDocument/2006/relationships/tags" Target="../tags/tag98.xml"/><Relationship Id="rId10" Type="http://schemas.openxmlformats.org/officeDocument/2006/relationships/notesSlide" Target="../notesSlides/notesSlide16.xml"/><Relationship Id="rId4" Type="http://schemas.openxmlformats.org/officeDocument/2006/relationships/tags" Target="../tags/tag97.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04.xml"/><Relationship Id="rId7" Type="http://schemas.openxmlformats.org/officeDocument/2006/relationships/notesSlide" Target="../notesSlides/notesSlide17.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8.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09.xml"/><Relationship Id="rId7"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chart" Target="../charts/chart20.xml"/></Relationships>
</file>

<file path=ppt/slides/_rels/slide28.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tags" Target="../tags/tag115.xml"/><Relationship Id="rId7" Type="http://schemas.openxmlformats.org/officeDocument/2006/relationships/notesSlide" Target="../notesSlides/notesSlide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8.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chart" Target="../charts/chart23.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chart" Target="../charts/chart22.xml"/><Relationship Id="rId5" Type="http://schemas.openxmlformats.org/officeDocument/2006/relationships/tags" Target="../tags/tag122.xml"/><Relationship Id="rId10" Type="http://schemas.openxmlformats.org/officeDocument/2006/relationships/notesSlide" Target="../notesSlides/notesSlide20.xml"/><Relationship Id="rId4" Type="http://schemas.openxmlformats.org/officeDocument/2006/relationships/tags" Target="../tags/tag121.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tags" Target="../tags/tag128.xml"/><Relationship Id="rId7" Type="http://schemas.openxmlformats.org/officeDocument/2006/relationships/notesSlide" Target="../notesSlides/notesSlide21.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8.xml"/><Relationship Id="rId5" Type="http://schemas.openxmlformats.org/officeDocument/2006/relationships/tags" Target="../tags/tag130.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3.xml"/><Relationship Id="rId7"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9" Type="http://schemas.openxmlformats.org/officeDocument/2006/relationships/chart" Target="../charts/chart25.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39.xml"/><Relationship Id="rId7" Type="http://schemas.openxmlformats.org/officeDocument/2006/relationships/slideLayout" Target="../slideLayouts/slideLayout8.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chart" Target="../charts/char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tags" Target="../tags/tag145.xml"/><Relationship Id="rId7" Type="http://schemas.openxmlformats.org/officeDocument/2006/relationships/notesSlide" Target="../notesSlides/notesSlide24.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8.xml"/><Relationship Id="rId5" Type="http://schemas.openxmlformats.org/officeDocument/2006/relationships/tags" Target="../tags/tag147.xml"/><Relationship Id="rId4" Type="http://schemas.openxmlformats.org/officeDocument/2006/relationships/tags" Target="../tags/tag146.xml"/></Relationships>
</file>

<file path=ppt/slides/_rels/slide37.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5.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8.xml"/><Relationship Id="rId2" Type="http://schemas.openxmlformats.org/officeDocument/2006/relationships/tags" Target="../tags/tag149.xml"/><Relationship Id="rId16" Type="http://schemas.openxmlformats.org/officeDocument/2006/relationships/chart" Target="../charts/chart30.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29.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tags" Target="../tags/tag161.xml"/><Relationship Id="rId7" Type="http://schemas.openxmlformats.org/officeDocument/2006/relationships/notesSlide" Target="../notesSlides/notesSlide26.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8.xml"/><Relationship Id="rId5" Type="http://schemas.openxmlformats.org/officeDocument/2006/relationships/tags" Target="../tags/tag163.xml"/><Relationship Id="rId4" Type="http://schemas.openxmlformats.org/officeDocument/2006/relationships/tags" Target="../tags/tag16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2.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6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3.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8.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8.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4.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0.xml"/><Relationship Id="rId7" Type="http://schemas.openxmlformats.org/officeDocument/2006/relationships/slideLayout" Target="../slideLayouts/slideLayout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9" Type="http://schemas.openxmlformats.org/officeDocument/2006/relationships/chart" Target="../charts/chart35.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6.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chart" Target="../charts/chart39.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chart" Target="../charts/chart38.xml"/><Relationship Id="rId5" Type="http://schemas.openxmlformats.org/officeDocument/2006/relationships/tags" Target="../tags/tag200.xml"/><Relationship Id="rId10" Type="http://schemas.openxmlformats.org/officeDocument/2006/relationships/notesSlide" Target="../notesSlides/notesSlide32.xml"/><Relationship Id="rId4" Type="http://schemas.openxmlformats.org/officeDocument/2006/relationships/tags" Target="../tags/tag199.xml"/><Relationship Id="rId9"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06.xml"/><Relationship Id="rId7" Type="http://schemas.openxmlformats.org/officeDocument/2006/relationships/notesSlide" Target="../notesSlides/notesSlide33.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slideLayout" Target="../slideLayouts/slideLayout8.xml"/><Relationship Id="rId5" Type="http://schemas.openxmlformats.org/officeDocument/2006/relationships/tags" Target="../tags/tag208.xml"/><Relationship Id="rId4" Type="http://schemas.openxmlformats.org/officeDocument/2006/relationships/tags" Target="../tags/tag207.xml"/></Relationships>
</file>

<file path=ppt/slides/_rels/slide49.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11.xml"/><Relationship Id="rId7" Type="http://schemas.openxmlformats.org/officeDocument/2006/relationships/notesSlide" Target="../notesSlides/notesSlide34.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slideLayout" Target="../slideLayouts/slideLayout8.xml"/><Relationship Id="rId5" Type="http://schemas.openxmlformats.org/officeDocument/2006/relationships/tags" Target="../tags/tag213.xml"/><Relationship Id="rId4" Type="http://schemas.openxmlformats.org/officeDocument/2006/relationships/tags" Target="../tags/tag21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6.xml"/><Relationship Id="rId7" Type="http://schemas.openxmlformats.org/officeDocument/2006/relationships/notesSlide" Target="../notesSlides/notesSlide35.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slideLayout" Target="../slideLayouts/slideLayout8.xml"/><Relationship Id="rId5" Type="http://schemas.openxmlformats.org/officeDocument/2006/relationships/tags" Target="../tags/tag218.xml"/><Relationship Id="rId4" Type="http://schemas.openxmlformats.org/officeDocument/2006/relationships/tags" Target="../tags/tag217.xml"/></Relationships>
</file>

<file path=ppt/slides/_rels/slide51.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21.xml"/><Relationship Id="rId7" Type="http://schemas.openxmlformats.org/officeDocument/2006/relationships/notesSlide" Target="../notesSlides/notesSlide36.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slideLayout" Target="../slideLayouts/slideLayout8.xml"/><Relationship Id="rId5" Type="http://schemas.openxmlformats.org/officeDocument/2006/relationships/tags" Target="../tags/tag223.xml"/><Relationship Id="rId4" Type="http://schemas.openxmlformats.org/officeDocument/2006/relationships/tags" Target="../tags/tag222.xml"/></Relationships>
</file>

<file path=ppt/slides/_rels/slide52.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26.xml"/><Relationship Id="rId7" Type="http://schemas.openxmlformats.org/officeDocument/2006/relationships/notesSlide" Target="../notesSlides/notesSlide37.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slideLayout" Target="../slideLayouts/slideLayout8.xml"/><Relationship Id="rId5" Type="http://schemas.openxmlformats.org/officeDocument/2006/relationships/tags" Target="../tags/tag228.xml"/><Relationship Id="rId4" Type="http://schemas.openxmlformats.org/officeDocument/2006/relationships/tags" Target="../tags/tag227.xml"/></Relationships>
</file>

<file path=ppt/slides/_rels/slide53.xml.rels><?xml version="1.0" encoding="UTF-8" standalone="yes"?>
<Relationships xmlns="http://schemas.openxmlformats.org/package/2006/relationships"><Relationship Id="rId8" Type="http://schemas.openxmlformats.org/officeDocument/2006/relationships/chart" Target="../charts/chart45.xml"/><Relationship Id="rId3" Type="http://schemas.openxmlformats.org/officeDocument/2006/relationships/tags" Target="../tags/tag231.xml"/><Relationship Id="rId7" Type="http://schemas.openxmlformats.org/officeDocument/2006/relationships/notesSlide" Target="../notesSlides/notesSlide38.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slideLayout" Target="../slideLayouts/slideLayout8.xml"/><Relationship Id="rId5" Type="http://schemas.openxmlformats.org/officeDocument/2006/relationships/tags" Target="../tags/tag233.xml"/><Relationship Id="rId4" Type="http://schemas.openxmlformats.org/officeDocument/2006/relationships/tags" Target="../tags/tag2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8" Type="http://schemas.openxmlformats.org/officeDocument/2006/relationships/tags" Target="../tags/tag241.xml"/><Relationship Id="rId13" Type="http://schemas.openxmlformats.org/officeDocument/2006/relationships/chart" Target="../charts/chart47.xml"/><Relationship Id="rId3" Type="http://schemas.openxmlformats.org/officeDocument/2006/relationships/tags" Target="../tags/tag236.xml"/><Relationship Id="rId7" Type="http://schemas.openxmlformats.org/officeDocument/2006/relationships/tags" Target="../tags/tag240.xml"/><Relationship Id="rId12" Type="http://schemas.openxmlformats.org/officeDocument/2006/relationships/chart" Target="../charts/chart46.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notesSlide" Target="../notesSlides/notesSlide39.xml"/><Relationship Id="rId5" Type="http://schemas.openxmlformats.org/officeDocument/2006/relationships/tags" Target="../tags/tag238.xml"/><Relationship Id="rId10" Type="http://schemas.openxmlformats.org/officeDocument/2006/relationships/slideLayout" Target="../slideLayouts/slideLayout8.xml"/><Relationship Id="rId4" Type="http://schemas.openxmlformats.org/officeDocument/2006/relationships/tags" Target="../tags/tag237.xml"/><Relationship Id="rId9" Type="http://schemas.openxmlformats.org/officeDocument/2006/relationships/tags" Target="../tags/tag242.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45.xml"/><Relationship Id="rId7" Type="http://schemas.openxmlformats.org/officeDocument/2006/relationships/slideLayout" Target="../slideLayouts/slideLayout8.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9" Type="http://schemas.openxmlformats.org/officeDocument/2006/relationships/chart" Target="../charts/chart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9.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50.xml"/></Relationships>
</file>

<file path=ppt/slides/_rels/slide59.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63.xml"/><Relationship Id="rId7" Type="http://schemas.openxmlformats.org/officeDocument/2006/relationships/notesSlide" Target="../notesSlides/notesSlide43.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slideLayout" Target="../slideLayouts/slideLayout8.xml"/><Relationship Id="rId5" Type="http://schemas.openxmlformats.org/officeDocument/2006/relationships/tags" Target="../tags/tag265.xml"/><Relationship Id="rId4" Type="http://schemas.openxmlformats.org/officeDocument/2006/relationships/tags" Target="../tags/tag26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2.xml"/><Relationship Id="rId3" Type="http://schemas.openxmlformats.org/officeDocument/2006/relationships/tags" Target="../tags/tag268.xml"/><Relationship Id="rId7" Type="http://schemas.openxmlformats.org/officeDocument/2006/relationships/notesSlide" Target="../notesSlides/notesSlide44.xm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slideLayout" Target="../slideLayouts/slideLayout8.xml"/><Relationship Id="rId5" Type="http://schemas.openxmlformats.org/officeDocument/2006/relationships/tags" Target="../tags/tag270.xml"/><Relationship Id="rId4" Type="http://schemas.openxmlformats.org/officeDocument/2006/relationships/tags" Target="../tags/tag269.xml"/></Relationships>
</file>

<file path=ppt/slides/_rels/slide61.xml.rels><?xml version="1.0" encoding="UTF-8" standalone="yes"?>
<Relationships xmlns="http://schemas.openxmlformats.org/package/2006/relationships"><Relationship Id="rId8" Type="http://schemas.openxmlformats.org/officeDocument/2006/relationships/tags" Target="../tags/tag278.xml"/><Relationship Id="rId3" Type="http://schemas.openxmlformats.org/officeDocument/2006/relationships/tags" Target="../tags/tag273.xml"/><Relationship Id="rId7" Type="http://schemas.openxmlformats.org/officeDocument/2006/relationships/tags" Target="../tags/tag277.xml"/><Relationship Id="rId12" Type="http://schemas.openxmlformats.org/officeDocument/2006/relationships/chart" Target="../charts/chart53.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notesSlide" Target="../notesSlides/notesSlide45.xml"/><Relationship Id="rId5" Type="http://schemas.openxmlformats.org/officeDocument/2006/relationships/tags" Target="../tags/tag275.xml"/><Relationship Id="rId10" Type="http://schemas.openxmlformats.org/officeDocument/2006/relationships/slideLayout" Target="../slideLayouts/slideLayout8.xml"/><Relationship Id="rId4" Type="http://schemas.openxmlformats.org/officeDocument/2006/relationships/tags" Target="../tags/tag274.xml"/><Relationship Id="rId9" Type="http://schemas.openxmlformats.org/officeDocument/2006/relationships/tags" Target="../tags/tag27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2.xml"/><Relationship Id="rId7" Type="http://schemas.openxmlformats.org/officeDocument/2006/relationships/slideLayout" Target="../slideLayouts/slideLayout8.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9" Type="http://schemas.openxmlformats.org/officeDocument/2006/relationships/chart" Target="../charts/chart54.xml"/></Relationships>
</file>

<file path=ppt/slides/_rels/slide64.xml.rels><?xml version="1.0" encoding="UTF-8" standalone="yes"?>
<Relationships xmlns="http://schemas.openxmlformats.org/package/2006/relationships"><Relationship Id="rId8" Type="http://schemas.openxmlformats.org/officeDocument/2006/relationships/tags" Target="../tags/tag293.xml"/><Relationship Id="rId13" Type="http://schemas.openxmlformats.org/officeDocument/2006/relationships/chart" Target="../charts/chart56.xml"/><Relationship Id="rId3" Type="http://schemas.openxmlformats.org/officeDocument/2006/relationships/tags" Target="../tags/tag288.xml"/><Relationship Id="rId7" Type="http://schemas.openxmlformats.org/officeDocument/2006/relationships/tags" Target="../tags/tag292.xml"/><Relationship Id="rId12" Type="http://schemas.openxmlformats.org/officeDocument/2006/relationships/chart" Target="../charts/chart55.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11" Type="http://schemas.openxmlformats.org/officeDocument/2006/relationships/notesSlide" Target="../notesSlides/notesSlide47.xml"/><Relationship Id="rId5" Type="http://schemas.openxmlformats.org/officeDocument/2006/relationships/tags" Target="../tags/tag290.xml"/><Relationship Id="rId10" Type="http://schemas.openxmlformats.org/officeDocument/2006/relationships/slideLayout" Target="../slideLayouts/slideLayout8.xml"/><Relationship Id="rId4" Type="http://schemas.openxmlformats.org/officeDocument/2006/relationships/tags" Target="../tags/tag289.xml"/><Relationship Id="rId9" Type="http://schemas.openxmlformats.org/officeDocument/2006/relationships/tags" Target="../tags/tag294.xml"/></Relationships>
</file>

<file path=ppt/slides/_rels/slide65.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chart" Target="../charts/chart58.xml"/><Relationship Id="rId3" Type="http://schemas.openxmlformats.org/officeDocument/2006/relationships/tags" Target="../tags/tag297.xml"/><Relationship Id="rId7" Type="http://schemas.openxmlformats.org/officeDocument/2006/relationships/tags" Target="../tags/tag301.xml"/><Relationship Id="rId12" Type="http://schemas.openxmlformats.org/officeDocument/2006/relationships/chart" Target="../charts/chart57.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notesSlide" Target="../notesSlides/notesSlide48.xml"/><Relationship Id="rId5" Type="http://schemas.openxmlformats.org/officeDocument/2006/relationships/tags" Target="../tags/tag299.xml"/><Relationship Id="rId10" Type="http://schemas.openxmlformats.org/officeDocument/2006/relationships/slideLayout" Target="../slideLayouts/slideLayout8.xml"/><Relationship Id="rId4" Type="http://schemas.openxmlformats.org/officeDocument/2006/relationships/tags" Target="../tags/tag298.xml"/><Relationship Id="rId9" Type="http://schemas.openxmlformats.org/officeDocument/2006/relationships/tags" Target="../tags/tag303.xml"/></Relationships>
</file>

<file path=ppt/slides/_rels/slide66.xml.rels><?xml version="1.0" encoding="UTF-8" standalone="yes"?>
<Relationships xmlns="http://schemas.openxmlformats.org/package/2006/relationships"><Relationship Id="rId8" Type="http://schemas.openxmlformats.org/officeDocument/2006/relationships/tags" Target="../tags/tag311.xml"/><Relationship Id="rId3" Type="http://schemas.openxmlformats.org/officeDocument/2006/relationships/tags" Target="../tags/tag306.xml"/><Relationship Id="rId7" Type="http://schemas.openxmlformats.org/officeDocument/2006/relationships/tags" Target="../tags/tag310.xml"/><Relationship Id="rId12" Type="http://schemas.openxmlformats.org/officeDocument/2006/relationships/chart" Target="../charts/chart60.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chart" Target="../charts/chart59.xml"/><Relationship Id="rId5" Type="http://schemas.openxmlformats.org/officeDocument/2006/relationships/tags" Target="../tags/tag308.xml"/><Relationship Id="rId10" Type="http://schemas.openxmlformats.org/officeDocument/2006/relationships/notesSlide" Target="../notesSlides/notesSlide49.xml"/><Relationship Id="rId4" Type="http://schemas.openxmlformats.org/officeDocument/2006/relationships/tags" Target="../tags/tag307.xml"/><Relationship Id="rId9"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14.xml"/><Relationship Id="rId7" Type="http://schemas.openxmlformats.org/officeDocument/2006/relationships/notesSlide" Target="../notesSlides/notesSlide50.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8.xml"/><Relationship Id="rId5" Type="http://schemas.openxmlformats.org/officeDocument/2006/relationships/tags" Target="../tags/tag316.xml"/><Relationship Id="rId4" Type="http://schemas.openxmlformats.org/officeDocument/2006/relationships/tags" Target="../tags/tag3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9.xml"/><Relationship Id="rId7" Type="http://schemas.openxmlformats.org/officeDocument/2006/relationships/notesSlide" Target="../notesSlides/notesSlide51.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9.xml"/><Relationship Id="rId5" Type="http://schemas.openxmlformats.org/officeDocument/2006/relationships/tags" Target="../tags/tag321.xml"/><Relationship Id="rId4" Type="http://schemas.openxmlformats.org/officeDocument/2006/relationships/tags" Target="../tags/tag32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24.xml"/><Relationship Id="rId7" Type="http://schemas.openxmlformats.org/officeDocument/2006/relationships/notesSlide" Target="../notesSlides/notesSlide52.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71.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9.xml"/><Relationship Id="rId7" Type="http://schemas.openxmlformats.org/officeDocument/2006/relationships/notesSlide" Target="../notesSlides/notesSlide53.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72.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34.xml"/><Relationship Id="rId7" Type="http://schemas.openxmlformats.org/officeDocument/2006/relationships/notesSlide" Target="../notesSlides/notesSlide54.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9.xml"/><Relationship Id="rId5" Type="http://schemas.openxmlformats.org/officeDocument/2006/relationships/tags" Target="../tags/tag336.xml"/><Relationship Id="rId4" Type="http://schemas.openxmlformats.org/officeDocument/2006/relationships/tags" Target="../tags/tag335.xml"/></Relationships>
</file>

<file path=ppt/slides/_rels/slide73.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39.xml"/><Relationship Id="rId7" Type="http://schemas.openxmlformats.org/officeDocument/2006/relationships/slideLayout" Target="../slideLayouts/slideLayout9.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9" Type="http://schemas.openxmlformats.org/officeDocument/2006/relationships/chart" Target="../charts/chart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chart" Target="../charts/chart68.xml"/><Relationship Id="rId3" Type="http://schemas.openxmlformats.org/officeDocument/2006/relationships/tags" Target="../tags/tag345.xml"/><Relationship Id="rId7" Type="http://schemas.openxmlformats.org/officeDocument/2006/relationships/tags" Target="../tags/tag349.xml"/><Relationship Id="rId12" Type="http://schemas.openxmlformats.org/officeDocument/2006/relationships/chart" Target="../charts/chart67.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notesSlide" Target="../notesSlides/notesSlide56.xml"/><Relationship Id="rId5" Type="http://schemas.openxmlformats.org/officeDocument/2006/relationships/tags" Target="../tags/tag347.xml"/><Relationship Id="rId10" Type="http://schemas.openxmlformats.org/officeDocument/2006/relationships/slideLayout" Target="../slideLayouts/slideLayout9.xml"/><Relationship Id="rId4" Type="http://schemas.openxmlformats.org/officeDocument/2006/relationships/tags" Target="../tags/tag346.xml"/><Relationship Id="rId9" Type="http://schemas.openxmlformats.org/officeDocument/2006/relationships/tags" Target="../tags/tag351.xml"/></Relationships>
</file>

<file path=ppt/slides/_rels/slide76.xml.rels><?xml version="1.0" encoding="UTF-8" standalone="yes"?>
<Relationships xmlns="http://schemas.openxmlformats.org/package/2006/relationships"><Relationship Id="rId8" Type="http://schemas.openxmlformats.org/officeDocument/2006/relationships/tags" Target="../tags/tag359.xml"/><Relationship Id="rId3" Type="http://schemas.openxmlformats.org/officeDocument/2006/relationships/tags" Target="../tags/tag354.xml"/><Relationship Id="rId7" Type="http://schemas.openxmlformats.org/officeDocument/2006/relationships/tags" Target="../tags/tag358.xml"/><Relationship Id="rId12" Type="http://schemas.openxmlformats.org/officeDocument/2006/relationships/chart" Target="../charts/chart7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11" Type="http://schemas.openxmlformats.org/officeDocument/2006/relationships/chart" Target="../charts/chart69.xml"/><Relationship Id="rId5" Type="http://schemas.openxmlformats.org/officeDocument/2006/relationships/tags" Target="../tags/tag356.xml"/><Relationship Id="rId10" Type="http://schemas.openxmlformats.org/officeDocument/2006/relationships/notesSlide" Target="../notesSlides/notesSlide57.xml"/><Relationship Id="rId4" Type="http://schemas.openxmlformats.org/officeDocument/2006/relationships/tags" Target="../tags/tag355.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tags" Target="../tags/tag362.xml"/><Relationship Id="rId7" Type="http://schemas.openxmlformats.org/officeDocument/2006/relationships/chart" Target="../charts/chart71.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6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66.xml"/><Relationship Id="rId7" Type="http://schemas.openxmlformats.org/officeDocument/2006/relationships/notesSlide" Target="../notesSlides/notesSlide59.xm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slideLayout" Target="../slideLayouts/slideLayout9.xml"/><Relationship Id="rId5" Type="http://schemas.openxmlformats.org/officeDocument/2006/relationships/tags" Target="../tags/tag368.xml"/><Relationship Id="rId4" Type="http://schemas.openxmlformats.org/officeDocument/2006/relationships/tags" Target="../tags/tag36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376.xml"/><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chart" Target="../charts/chart74.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chart" Target="../charts/chart73.xml"/><Relationship Id="rId5" Type="http://schemas.openxmlformats.org/officeDocument/2006/relationships/tags" Target="../tags/tag373.xml"/><Relationship Id="rId10" Type="http://schemas.openxmlformats.org/officeDocument/2006/relationships/notesSlide" Target="../notesSlides/notesSlide60.xml"/><Relationship Id="rId4" Type="http://schemas.openxmlformats.org/officeDocument/2006/relationships/tags" Target="../tags/tag372.xml"/><Relationship Id="rId9"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8" Type="http://schemas.openxmlformats.org/officeDocument/2006/relationships/tags" Target="../tags/tag384.xml"/><Relationship Id="rId13" Type="http://schemas.openxmlformats.org/officeDocument/2006/relationships/chart" Target="../charts/chart75.xml"/><Relationship Id="rId3" Type="http://schemas.openxmlformats.org/officeDocument/2006/relationships/tags" Target="../tags/tag379.xml"/><Relationship Id="rId7" Type="http://schemas.openxmlformats.org/officeDocument/2006/relationships/tags" Target="../tags/tag383.xml"/><Relationship Id="rId12" Type="http://schemas.openxmlformats.org/officeDocument/2006/relationships/notesSlide" Target="../notesSlides/notesSlide61.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tags" Target="../tags/tag382.xml"/><Relationship Id="rId11" Type="http://schemas.openxmlformats.org/officeDocument/2006/relationships/slideLayout" Target="../slideLayouts/slideLayout9.xml"/><Relationship Id="rId5" Type="http://schemas.openxmlformats.org/officeDocument/2006/relationships/tags" Target="../tags/tag381.xml"/><Relationship Id="rId10" Type="http://schemas.openxmlformats.org/officeDocument/2006/relationships/tags" Target="../tags/tag386.xml"/><Relationship Id="rId4" Type="http://schemas.openxmlformats.org/officeDocument/2006/relationships/tags" Target="../tags/tag380.xml"/><Relationship Id="rId9" Type="http://schemas.openxmlformats.org/officeDocument/2006/relationships/tags" Target="../tags/tag385.xml"/><Relationship Id="rId14" Type="http://schemas.openxmlformats.org/officeDocument/2006/relationships/chart" Target="../charts/chart76.xml"/></Relationships>
</file>

<file path=ppt/slides/_rels/slide82.xml.rels><?xml version="1.0" encoding="UTF-8" standalone="yes"?>
<Relationships xmlns="http://schemas.openxmlformats.org/package/2006/relationships"><Relationship Id="rId8" Type="http://schemas.openxmlformats.org/officeDocument/2006/relationships/tags" Target="../tags/tag394.xml"/><Relationship Id="rId13" Type="http://schemas.openxmlformats.org/officeDocument/2006/relationships/chart" Target="../charts/chart78.xml"/><Relationship Id="rId3" Type="http://schemas.openxmlformats.org/officeDocument/2006/relationships/tags" Target="../tags/tag389.xml"/><Relationship Id="rId7" Type="http://schemas.openxmlformats.org/officeDocument/2006/relationships/tags" Target="../tags/tag393.xml"/><Relationship Id="rId12" Type="http://schemas.openxmlformats.org/officeDocument/2006/relationships/chart" Target="../charts/chart77.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notesSlide" Target="../notesSlides/notesSlide62.xml"/><Relationship Id="rId5" Type="http://schemas.openxmlformats.org/officeDocument/2006/relationships/tags" Target="../tags/tag391.xml"/><Relationship Id="rId10" Type="http://schemas.openxmlformats.org/officeDocument/2006/relationships/slideLayout" Target="../slideLayouts/slideLayout9.xml"/><Relationship Id="rId4" Type="http://schemas.openxmlformats.org/officeDocument/2006/relationships/tags" Target="../tags/tag390.xml"/><Relationship Id="rId9" Type="http://schemas.openxmlformats.org/officeDocument/2006/relationships/tags" Target="../tags/tag395.xml"/></Relationships>
</file>

<file path=ppt/slides/_rels/slide83.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chart" Target="../charts/chart79.xml"/><Relationship Id="rId3" Type="http://schemas.openxmlformats.org/officeDocument/2006/relationships/tags" Target="../tags/tag398.xml"/><Relationship Id="rId7" Type="http://schemas.openxmlformats.org/officeDocument/2006/relationships/tags" Target="../tags/tag402.xml"/><Relationship Id="rId12" Type="http://schemas.openxmlformats.org/officeDocument/2006/relationships/notesSlide" Target="../notesSlides/notesSlide63.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slideLayout" Target="../slideLayouts/slideLayout9.xml"/><Relationship Id="rId5" Type="http://schemas.openxmlformats.org/officeDocument/2006/relationships/tags" Target="../tags/tag400.xml"/><Relationship Id="rId10" Type="http://schemas.openxmlformats.org/officeDocument/2006/relationships/tags" Target="../tags/tag405.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chart" Target="../charts/chart8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08.xml"/><Relationship Id="rId7" Type="http://schemas.openxmlformats.org/officeDocument/2006/relationships/slideLayout" Target="../slideLayouts/slideLayout9.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 Id="rId9" Type="http://schemas.openxmlformats.org/officeDocument/2006/relationships/chart" Target="../charts/chart81.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5.xml"/><Relationship Id="rId3" Type="http://schemas.openxmlformats.org/officeDocument/2006/relationships/tags" Target="../tags/tag414.xml"/><Relationship Id="rId7" Type="http://schemas.openxmlformats.org/officeDocument/2006/relationships/slideLayout" Target="../slideLayouts/slideLayout9.xm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 Id="rId9" Type="http://schemas.openxmlformats.org/officeDocument/2006/relationships/chart" Target="../charts/chart8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200" y="-381000"/>
            <a:ext cx="12496800" cy="7241144"/>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smtClean="0">
                  <a:latin typeface="Franklin Gothic Medium Cond" panose="020B0606030402020204" pitchFamily="34" charset="0"/>
                </a:rPr>
                <a:t>Somerset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smtClean="0">
                  <a:solidFill>
                    <a:srgbClr val="C00000"/>
                  </a:solidFill>
                  <a:latin typeface="Franklin Gothic Medium Cond" panose="020B0606030402020204" pitchFamily="34" charset="0"/>
                </a:rPr>
                <a:t>A Profile of Family and Community Indicators
Updated February 2021</a:t>
              </a:r>
              <a:endParaRPr lang="en-US" b="1" dirty="0">
                <a:solidFill>
                  <a:srgbClr val="C00000"/>
                </a:solidFill>
                <a:latin typeface="Franklin Gothic Medium Cond" panose="020B0606030402020204" pitchFamily="34" charset="0"/>
              </a:endParaRPr>
            </a:p>
          </p:txBody>
        </p:sp>
      </p:grpSp>
      <p:pic>
        <p:nvPicPr>
          <p:cNvPr id="11" name="Picture 10" descr="Image result for somerset county nj map wikipedia"/>
          <p:cNvPicPr/>
          <p:nvPr/>
        </p:nvPicPr>
        <p:blipFill>
          <a:blip r:embed="rId9" cstate="email">
            <a:extLst>
              <a:ext uri="{28A0092B-C50C-407E-A947-70E740481C1C}">
                <a14:useLocalDpi xmlns:a14="http://schemas.microsoft.com/office/drawing/2010/main"/>
              </a:ext>
            </a:extLst>
          </a:blip>
          <a:srcRect/>
          <a:stretch>
            <a:fillRect/>
          </a:stretch>
        </p:blipFill>
        <p:spPr bwMode="auto">
          <a:xfrm>
            <a:off x="6863359" y="4747618"/>
            <a:ext cx="923605" cy="1685177"/>
          </a:xfrm>
          <a:prstGeom prst="rect">
            <a:avLst/>
          </a:prstGeom>
          <a:noFill/>
          <a:ln>
            <a:noFill/>
          </a:ln>
        </p:spPr>
      </p:pic>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653157355"/>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2015-19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427930171"/>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Three municipalities were selected to illustrate how diversity ranges within the county</a:t>
            </a:r>
          </a:p>
          <a:p>
            <a:pPr algn="just"/>
            <a:r>
              <a:rPr lang="en-US" sz="1000" smtClean="0">
                <a:latin typeface="Franklin Gothic Book" panose="020B0503020102020204" pitchFamily="34" charset="0"/>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2444354504"/>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4083793655"/>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505482537"/>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smtClean="0">
                <a:latin typeface="Franklin Gothic Book" panose="020B0503020102020204" pitchFamily="34" charset="0"/>
              </a:rPr>
              <a:t>Note: The 10 municipalities with the highest percentage of foreign born are displayed</a:t>
            </a:r>
          </a:p>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3746811209"/>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061823921"/>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1560217595"/>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1617250642"/>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024470952"/>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9"/>
          </a:graphicData>
        </a:graphic>
      </p:graphicFrame>
      <p:sp>
        <p:nvSpPr>
          <p:cNvPr id="2" name="TextBox 1"/>
          <p:cNvSpPr txBox="1"/>
          <p:nvPr>
            <p:custDataLst>
              <p:tags r:id="rId6"/>
            </p:custDataLst>
          </p:nvPr>
        </p:nvSpPr>
        <p:spPr>
          <a:xfrm>
            <a:off x="3208973" y="6393212"/>
            <a:ext cx="7315200" cy="400110"/>
          </a:xfrm>
          <a:prstGeom prst="rect">
            <a:avLst/>
          </a:prstGeom>
          <a:noFill/>
        </p:spPr>
        <p:txBody>
          <a:bodyPr wrap="square" rtlCol="0">
            <a:spAutoFit/>
          </a:bodyPr>
          <a:lstStyle/>
          <a:p>
            <a:r>
              <a:rPr lang="en-US" sz="1000" smtClean="0">
                <a:latin typeface="Franklin Gothic Book" panose="020B0503020102020204" pitchFamily="34" charset="0"/>
              </a:rPr>
              <a:t>Note that county population size has not been accounted for in this indicator.The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a:rPr>
              <a:t>Note. The number of children estimated to be in group settings across the state (6,253 or 0.32%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4262722227"/>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ondoroofing.com/wp-content/themes/html5blank-stable/img/sections/county/Somerse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10200" y="461211"/>
            <a:ext cx="4953000" cy="58450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somerset county nj map wikipedia"/>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152400"/>
            <a:ext cx="2311400" cy="4495800"/>
          </a:xfrm>
          <a:prstGeom prst="rect">
            <a:avLst/>
          </a:prstGeom>
          <a:noFill/>
          <a:ln>
            <a:noFill/>
          </a:ln>
        </p:spPr>
      </p:pic>
    </p:spTree>
    <p:extLst>
      <p:ext uri="{BB962C8B-B14F-4D97-AF65-F5344CB8AC3E}">
        <p14:creationId xmlns:p14="http://schemas.microsoft.com/office/powerpoint/2010/main" val="362840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652049100"/>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861258954"/>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smtClean="0">
                <a:latin typeface="Franklin Gothic Book"/>
              </a:rPr>
              <a:t>Source: Department of Children and Families, December 31, 2019</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2500864425"/>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4129331044"/>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193231853"/>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smtClean="0">
                <a:latin typeface="Franklin Gothic Book" panose="020B0503020102020204" pitchFamily="34" charset="0"/>
              </a:rPr>
              <a:t> (up to 10 municipalities). Dashed line represents % of families in poverty across the county</a:t>
            </a:r>
          </a:p>
          <a:p>
            <a:pPr algn="just"/>
            <a:r>
              <a:rPr lang="en-US" sz="1000" smtClean="0">
                <a:latin typeface="Franklin Gothic Book" panose="020B0503020102020204" pitchFamily="34" charset="0"/>
              </a:rPr>
              <a:t>Projection errors may reduce the accuracy of some forecasts</a:t>
            </a:r>
          </a:p>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2720780152"/>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758749771"/>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1090200765"/>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2019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2471777412"/>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553311228"/>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income in past 12 months, 2019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smtClean="0">
                <a:latin typeface="Franklin Gothic Book"/>
              </a:rPr>
              <a:t>Note: The municipalities with the lowest median income are displayed (up to 10 municipalities). </a:t>
            </a:r>
          </a:p>
          <a:p>
            <a:pPr algn="just"/>
            <a:r>
              <a:rPr lang="en-US" sz="100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2503659449"/>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2623959617"/>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2020 data obtained from the County Health Rankings and Roadmaps – Robert Wood Johnson Foundation, American Community Survey (US Census)</a:t>
            </a:r>
            <a:endParaRPr lang="en-US" sz="1200" dirty="0"/>
          </a:p>
        </p:txBody>
      </p:sp>
    </p:spTree>
    <p:extLst>
      <p:ext uri="{BB962C8B-B14F-4D97-AF65-F5344CB8AC3E}">
        <p14:creationId xmlns:p14="http://schemas.microsoft.com/office/powerpoint/2010/main" val="34076050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2020 data obtained from the County Health Rankings and Roadmaps – Robert Wood Johnson Foundation, American Community Survey (US Census)</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1435480744"/>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https://map.feedingamerica.org/county/2018/overall/new-jersey/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816297213"/>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6.2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6.3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6.4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76999"/>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smtClean="0"/>
              <a:t>Sources: New Jersey Department of Agriculture via Annie E Casey Kids County</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186172366"/>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425575976"/>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491496991"/>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767261606"/>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 Median household income is sourced from ACS, Income in the past 12 months (in 2019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225842112"/>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2015-19</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729792069"/>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1430905361"/>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896038" y="6088481"/>
            <a:ext cx="1524000" cy="230832"/>
          </a:xfrm>
          <a:prstGeom prst="rect">
            <a:avLst/>
          </a:prstGeom>
          <a:noFill/>
        </p:spPr>
        <p:txBody>
          <a:bodyPr wrap="square" rtlCol="0">
            <a:spAutoFit/>
          </a:bodyPr>
          <a:lstStyle/>
          <a:p>
            <a:r>
              <a:rPr lang="en-US" sz="900" dirty="0" smtClean="0">
                <a:latin typeface="Franklin Gothic Medium" panose="020B0603020102020204" pitchFamily="34" charset="0"/>
              </a:rPr>
              <a:t>NJ avg. 33.1</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162800" y="6086381"/>
            <a:ext cx="1524000" cy="230832"/>
          </a:xfrm>
          <a:prstGeom prst="rect">
            <a:avLst/>
          </a:prstGeom>
          <a:noFill/>
        </p:spPr>
        <p:txBody>
          <a:bodyPr wrap="square" rtlCol="0">
            <a:spAutoFit/>
          </a:bodyPr>
          <a:lstStyle/>
          <a:p>
            <a:r>
              <a:rPr lang="en-US" sz="900" smtClean="0">
                <a:latin typeface="Franklin Gothic Medium" panose="020B0603020102020204" pitchFamily="34" charset="0"/>
              </a:rPr>
              <a:t>US avg. 27.6</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4073958596"/>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2017,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328862874"/>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2020,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1803508428"/>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2015-19</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172638931"/>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2522922570"/>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164334" y="51816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989643276"/>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smtClean="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4122889397"/>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The New Jersey Annual Immunization Status Reports, 2019-2020</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582618909"/>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Annual Immunization Status Reports, 2014-2020</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044267574"/>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smtClean="0">
                <a:latin typeface="Franklin Gothic Medium" panose="020B0603020102020204" pitchFamily="34" charset="0"/>
              </a:rPr>
              <a:t>Source: Center for Disease Control and Prevention (2018-2019)</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776154825"/>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1255384341"/>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Wages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2019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 2017-2019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3723935984"/>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1255050540"/>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10.3: Monthly unemployment rate from Oct 2019-Sept 2020: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2019-2020</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3303382648"/>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10.4: Median unemployment rates, Oct 2019-Sept 2020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4280056831"/>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smtClean="0"/>
              <a:t>Source: American Community Survey. Selected economic characteristics. 2019,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1783675743"/>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representing median earnings in dollars for full-time, year-round workers in 2019</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570277847"/>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for median earnings for full-time, year-round workers, 2015-19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2698042224"/>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2019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To illustrate diversity in median income, the highest, the middling, and the lowest median income municipalities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1102223914"/>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3596975467"/>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Uniform Crime Reports, 2019</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Uniform Crime Report, 2019</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947391813"/>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2397385617"/>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3167424" y="6385615"/>
            <a:ext cx="6553200"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smtClean="0">
              <a:latin typeface="Franklin Gothic Book" panose="020B0503020102020204" pitchFamily="34" charset="0"/>
            </a:endParaRPr>
          </a:p>
        </p:txBody>
      </p:sp>
    </p:spTree>
    <p:extLst>
      <p:ext uri="{BB962C8B-B14F-4D97-AF65-F5344CB8AC3E}">
        <p14:creationId xmlns:p14="http://schemas.microsoft.com/office/powerpoint/2010/main" val="3771806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Annie E Casey Kids Count Data using raw data from NJ Department of Law and Public Safety, Division of NJ State Police, Uniform Crime Reports, updated 5.1.2020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Safety, Division of NJ State Police, Uniform Crime Reports. Updated 5.1.2020</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4057364868"/>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3778062493"/>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11.5: Crime guns recovered (#) in NJ (by county)</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NJGUNStat reports, NJ State Police, Office of the Attorney General (October, 2020)</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11.6: Crime guns recovered (#) November 2019-October 2020, in county</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a:t>
            </a:r>
            <a:r>
              <a:rPr lang="en-US" sz="900" dirty="0" err="1" smtClean="0"/>
              <a:t>NJGUNStat</a:t>
            </a:r>
            <a:r>
              <a:rPr lang="en-US" sz="900" dirty="0" smtClean="0"/>
              <a:t> reports, NJ State Police, Office of the Attorney General (November 2019-October 2020)</a:t>
            </a: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3480672797"/>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1514093069"/>
              </p:ext>
            </p:extLst>
          </p:nvPr>
        </p:nvGraphicFramePr>
        <p:xfrm>
          <a:off x="8561196" y="4255532"/>
          <a:ext cx="3478404" cy="24947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11.7: Municipalities in NJ with most crime guns recovered (#)</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NJGUNStat reports, NJ State Police, Office of the Attorney General (October, 2020)</a:t>
            </a:r>
            <a:endParaRPr lang="en-US" sz="1200" dirty="0"/>
          </a:p>
        </p:txBody>
      </p:sp>
      <p:graphicFrame>
        <p:nvGraphicFramePr>
          <p:cNvPr id="12" name="Chart 11">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1859733662"/>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972409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2019</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2332790981"/>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2015-2019</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1179161905"/>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2013-2019</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smtClean="0">
                <a:latin typeface="Franklin Gothic Book" panose="020B0503020102020204" pitchFamily="34" charset="0"/>
              </a:rPr>
              <a:t>Note. These are the 10 municipalities (if available) with the highest rates in the county in 2019.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3131283008"/>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1506603299"/>
              </p:ext>
            </p:extLst>
          </p:nvPr>
        </p:nvGraphicFramePr>
        <p:xfrm>
          <a:off x="3581400" y="738665"/>
          <a:ext cx="8158625" cy="566213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188879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countywide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12.5: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2713313593"/>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246120" y="6453222"/>
            <a:ext cx="7746062"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13.1: Change (%) in suspected opioid overdose deaths in NJ (by county) between 2018 and 2019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444661996"/>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1363397898"/>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8536709" y="6355372"/>
            <a:ext cx="3617726" cy="400110"/>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3925769360"/>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1875924471"/>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Department of Health Division of Mental Health and Addiction Services Office of Planning, Research, Evaluation and Prevention, September 2019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617692729"/>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028294309"/>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0.1 Overview – Somerset County Basic Needs</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1447272127"/>
              </p:ext>
            </p:extLst>
          </p:nvPr>
        </p:nvGraphicFramePr>
        <p:xfrm>
          <a:off x="3235258" y="544374"/>
          <a:ext cx="4450403" cy="6230149"/>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442788">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94949">
                <a:tc>
                  <a:txBody>
                    <a:bodyPr/>
                    <a:lstStyle/>
                    <a:p>
                      <a:r>
                        <a:rPr lang="en-US" sz="1400" dirty="0" smtClean="0">
                          <a:latin typeface="Franklin Gothic Book" panose="020B0503020102020204" pitchFamily="34" charset="0"/>
                        </a:rPr>
                        <a:t>2.1</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Families</a:t>
                      </a:r>
                      <a:r>
                        <a:rPr lang="en-US" sz="1400" baseline="0" dirty="0" smtClean="0">
                          <a:latin typeface="Franklin Gothic Book" panose="020B0503020102020204" pitchFamily="34" charset="0"/>
                        </a:rPr>
                        <a:t> with children under the age of 18 living in poverty</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488970">
                <a:tc>
                  <a:txBody>
                    <a:bodyPr/>
                    <a:lstStyle/>
                    <a:p>
                      <a:r>
                        <a:rPr lang="en-US" sz="1400" dirty="0" smtClean="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smtClean="0">
                          <a:latin typeface="Franklin Gothic Book" panose="020B0503020102020204" pitchFamily="34" charset="0"/>
                        </a:rPr>
                        <a:t>Median </a:t>
                      </a:r>
                      <a:r>
                        <a:rPr lang="en-US" sz="1400" dirty="0" smtClean="0">
                          <a:latin typeface="Franklin Gothic Book" panose="020B0503020102020204" pitchFamily="34" charset="0"/>
                        </a:rPr>
                        <a:t>household income</a:t>
                      </a:r>
                      <a:endParaRPr lang="en-US" sz="1400" baseline="0" dirty="0" smtClean="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488970">
                <a:tc>
                  <a:txBody>
                    <a:bodyPr/>
                    <a:lstStyle/>
                    <a:p>
                      <a:r>
                        <a:rPr lang="en-US" sz="1400" dirty="0" smtClean="0">
                          <a:latin typeface="Franklin Gothic Book" panose="020B0503020102020204" pitchFamily="34" charset="0"/>
                        </a:rPr>
                        <a:t>5.1*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Household income</a:t>
                      </a:r>
                      <a:r>
                        <a:rPr lang="en-US" sz="1400" baseline="0" dirty="0" smtClean="0">
                          <a:latin typeface="Franklin Gothic Book" panose="020B0503020102020204" pitchFamily="34" charset="0"/>
                        </a:rPr>
                        <a:t>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98529">
                <a:tc>
                  <a:txBody>
                    <a:bodyPr/>
                    <a:lstStyle/>
                    <a:p>
                      <a:r>
                        <a:rPr lang="en-US" sz="1400" dirty="0" smtClean="0">
                          <a:latin typeface="Franklin Gothic Book" panose="020B0503020102020204" pitchFamily="34" charset="0"/>
                        </a:rPr>
                        <a:t>6.1*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488970">
                <a:tc>
                  <a:txBody>
                    <a:bodyPr/>
                    <a:lstStyle/>
                    <a:p>
                      <a:r>
                        <a:rPr lang="en-US" sz="1400" dirty="0" smtClean="0">
                          <a:latin typeface="Franklin Gothic Book" panose="020B0503020102020204" pitchFamily="34" charset="0"/>
                        </a:rPr>
                        <a:t>8.1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Average minutes of travel time to work</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542152">
                <a:tc>
                  <a:txBody>
                    <a:bodyPr/>
                    <a:lstStyle/>
                    <a:p>
                      <a:r>
                        <a:rPr lang="en-US" sz="1400" dirty="0" smtClean="0">
                          <a:latin typeface="Franklin Gothic Book" panose="020B0503020102020204" pitchFamily="34" charset="0"/>
                        </a:rPr>
                        <a:t>8.4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Cost of transportation</a:t>
                      </a:r>
                      <a:r>
                        <a:rPr lang="en-US" sz="1400" baseline="0" dirty="0" smtClean="0">
                          <a:latin typeface="Franklin Gothic Book" panose="020B0503020102020204" pitchFamily="34" charset="0"/>
                        </a:rPr>
                        <a:t>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494949">
                <a:tc>
                  <a:txBody>
                    <a:bodyPr/>
                    <a:lstStyle/>
                    <a:p>
                      <a:r>
                        <a:rPr lang="en-US" sz="1400" dirty="0" smtClean="0">
                          <a:latin typeface="Franklin Gothic Book" panose="020B0503020102020204" pitchFamily="34" charset="0"/>
                        </a:rPr>
                        <a:t>9.1*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Children</a:t>
                      </a:r>
                      <a:r>
                        <a:rPr lang="en-US" sz="1400" baseline="0" dirty="0" smtClean="0">
                          <a:latin typeface="Franklin Gothic Book" panose="020B0503020102020204" pitchFamily="34" charset="0"/>
                        </a:rPr>
                        <a:t>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494949">
                <a:tc>
                  <a:txBody>
                    <a:bodyPr/>
                    <a:lstStyle/>
                    <a:p>
                      <a:r>
                        <a:rPr lang="en-US" sz="1400" dirty="0" smtClean="0">
                          <a:latin typeface="Franklin Gothic Book" panose="020B0503020102020204" pitchFamily="34" charset="0"/>
                        </a:rPr>
                        <a:t>9.4*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dirty="0" smtClean="0">
                          <a:latin typeface="Franklin Gothic Book" panose="020B0503020102020204" pitchFamily="34" charset="0"/>
                        </a:rPr>
                        <a:t>NJ Family Care Medicaid Participation (Children only)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3781309256"/>
                  </a:ext>
                </a:extLst>
              </a:tr>
              <a:tr h="494949">
                <a:tc>
                  <a:txBody>
                    <a:bodyPr/>
                    <a:lstStyle/>
                    <a:p>
                      <a:r>
                        <a:rPr lang="en-US" sz="1400" dirty="0" smtClean="0">
                          <a:latin typeface="Franklin Gothic Book" panose="020B0503020102020204" pitchFamily="34" charset="0"/>
                        </a:rPr>
                        <a:t>9.5*</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Percent of children meeting all immunization</a:t>
                      </a:r>
                      <a:r>
                        <a:rPr lang="en-US" sz="1400" baseline="0" dirty="0" smtClean="0">
                          <a:latin typeface="Franklin Gothic Book" panose="020B0503020102020204" pitchFamily="34" charset="0"/>
                        </a:rPr>
                        <a:t> requirements</a:t>
                      </a: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3121526"/>
                  </a:ext>
                </a:extLst>
              </a:tr>
              <a:tr h="488970">
                <a:tc>
                  <a:txBody>
                    <a:bodyPr/>
                    <a:lstStyle/>
                    <a:p>
                      <a:r>
                        <a:rPr lang="en-US" sz="1400" dirty="0" smtClean="0">
                          <a:latin typeface="Franklin Gothic Book" panose="020B0503020102020204" pitchFamily="34" charset="0"/>
                        </a:rPr>
                        <a:t>9.7*</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baseline="0" dirty="0" smtClean="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1880348913"/>
                  </a:ext>
                </a:extLst>
              </a:tr>
              <a:tr h="494949">
                <a:tc>
                  <a:txBody>
                    <a:bodyPr/>
                    <a:lstStyle/>
                    <a:p>
                      <a:r>
                        <a:rPr lang="en-US" sz="1400" dirty="0" smtClean="0">
                          <a:latin typeface="Franklin Gothic Book" panose="020B0503020102020204" pitchFamily="34" charset="0"/>
                        </a:rPr>
                        <a:t>10.4*</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sz="1400" baseline="0" dirty="0" smtClean="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275588799"/>
              </p:ext>
            </p:extLst>
          </p:nvPr>
        </p:nvGraphicFramePr>
        <p:xfrm>
          <a:off x="7543801" y="814978"/>
          <a:ext cx="4648200" cy="61954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4186247876"/>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2224927070"/>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3261870228"/>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1206314019"/>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603637915"/>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3018123156"/>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637116629"/>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3327463790"/>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2019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686977864"/>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Early Intervention System, 2018-2019</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114711243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319000" y="6477000"/>
            <a:ext cx="8534400"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D2A644-37F4-4386-BE01-AF4CF38A86DF}"/>
              </a:ext>
            </a:extLst>
          </p:cNvPr>
          <p:cNvSpPr/>
          <p:nvPr/>
        </p:nvSpPr>
        <p:spPr>
          <a:xfrm>
            <a:off x="3352800" y="684564"/>
            <a:ext cx="4317816" cy="6066966"/>
          </a:xfrm>
          <a:prstGeom prst="rect">
            <a:avLst/>
          </a:prstGeom>
        </p:spPr>
        <p:txBody>
          <a:bodyPr wrap="square">
            <a:noAutofit/>
          </a:bodyPr>
          <a:lstStyle/>
          <a:p>
            <a:r>
              <a:rPr lang="en-US" sz="1400" spc="-20" dirty="0">
                <a:latin typeface="Franklin Gothic Medium" panose="020B0603020102020204" pitchFamily="34" charset="0"/>
              </a:rPr>
              <a:t>Agape House – Volunteers of America Delaware Valley </a:t>
            </a:r>
            <a:r>
              <a:rPr lang="en-US" sz="1100" dirty="0">
                <a:solidFill>
                  <a:srgbClr val="C00000"/>
                </a:solidFill>
                <a:latin typeface="Franklin Gothic Medium" panose="020B0603020102020204" pitchFamily="34" charset="0"/>
              </a:rPr>
              <a:t>[Community-based Assistance]</a:t>
            </a:r>
            <a:endParaRPr lang="en-US" sz="1400" spc="-20" dirty="0">
              <a:latin typeface="Franklin Gothic Medium" panose="020B0603020102020204" pitchFamily="34" charset="0"/>
            </a:endParaRPr>
          </a:p>
          <a:p>
            <a:endParaRPr lang="en-US" sz="1100" dirty="0">
              <a:latin typeface="Franklin Gothic Medium" panose="020B0603020102020204" pitchFamily="34" charset="0"/>
            </a:endParaRPr>
          </a:p>
          <a:p>
            <a:r>
              <a:rPr lang="en-US" sz="1400" spc="-20" dirty="0" smtClean="0">
                <a:latin typeface="Franklin Gothic Medium" panose="020B0603020102020204" pitchFamily="34" charset="0"/>
              </a:rPr>
              <a:t>Al-Anon / </a:t>
            </a:r>
            <a:r>
              <a:rPr lang="en-US" sz="1400" spc="-20" dirty="0" err="1">
                <a:latin typeface="Franklin Gothic Medium" panose="020B0603020102020204" pitchFamily="34" charset="0"/>
              </a:rPr>
              <a:t>Alateen</a:t>
            </a:r>
            <a:r>
              <a:rPr lang="en-US" sz="1400" spc="-20" dirty="0">
                <a:latin typeface="Franklin Gothic Medium" panose="020B0603020102020204" pitchFamily="34" charset="0"/>
              </a:rPr>
              <a:t> </a:t>
            </a:r>
            <a:r>
              <a:rPr lang="en-US" sz="1100" dirty="0">
                <a:solidFill>
                  <a:srgbClr val="C00000"/>
                </a:solidFill>
                <a:latin typeface="Franklin Gothic Medium" panose="020B0603020102020204" pitchFamily="34" charset="0"/>
              </a:rPr>
              <a:t>[Addiction]</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The Arc of Somerset County </a:t>
            </a:r>
            <a:r>
              <a:rPr lang="en-US" sz="1100" dirty="0">
                <a:solidFill>
                  <a:srgbClr val="C00000"/>
                </a:solidFill>
                <a:latin typeface="Franklin Gothic Medium" panose="020B0603020102020204" pitchFamily="34" charset="0"/>
              </a:rPr>
              <a:t>[Developmental Disabilities]</a:t>
            </a:r>
          </a:p>
          <a:p>
            <a:endParaRPr lang="en-US" sz="1100" dirty="0">
              <a:latin typeface="Franklin Gothic Medium" panose="020B0603020102020204" pitchFamily="34" charset="0"/>
            </a:endParaRPr>
          </a:p>
          <a:p>
            <a:pPr lvl="0"/>
            <a:r>
              <a:rPr lang="en-US" sz="1400" spc="-20" dirty="0">
                <a:latin typeface="Franklin Gothic Medium" panose="020B0603020102020204" pitchFamily="34" charset="0"/>
              </a:rPr>
              <a:t>ASAPP Healthcare, Inc. </a:t>
            </a:r>
            <a:r>
              <a:rPr lang="en-US" sz="1100" dirty="0">
                <a:solidFill>
                  <a:srgbClr val="C00000"/>
                </a:solidFill>
                <a:latin typeface="Franklin Gothic Medium" panose="020B0603020102020204" pitchFamily="34" charset="0"/>
              </a:rPr>
              <a:t>[Behavioral Health]</a:t>
            </a:r>
          </a:p>
          <a:p>
            <a:pPr lvl="0"/>
            <a:endParaRPr lang="en-US" sz="1400" spc="-20" dirty="0">
              <a:latin typeface="Franklin Gothic Medium" panose="020B0603020102020204" pitchFamily="34" charset="0"/>
            </a:endParaRPr>
          </a:p>
          <a:p>
            <a:pPr lvl="0"/>
            <a:r>
              <a:rPr lang="en-US" sz="1400" spc="-20" dirty="0">
                <a:latin typeface="Franklin Gothic Medium" panose="020B0603020102020204" pitchFamily="34" charset="0"/>
              </a:rPr>
              <a:t>Aspen </a:t>
            </a:r>
            <a:r>
              <a:rPr lang="en-US" sz="1100" dirty="0">
                <a:solidFill>
                  <a:srgbClr val="C00000"/>
                </a:solidFill>
                <a:latin typeface="Franklin Gothic Medium" panose="020B0603020102020204" pitchFamily="34" charset="0"/>
              </a:rPr>
              <a:t>[Autism]</a:t>
            </a:r>
          </a:p>
          <a:p>
            <a:endParaRPr lang="en-US" sz="1400" spc="-20" dirty="0">
              <a:latin typeface="Franklin Gothic Medium" panose="020B0603020102020204" pitchFamily="34" charset="0"/>
            </a:endParaRPr>
          </a:p>
          <a:p>
            <a:pPr lvl="0"/>
            <a:r>
              <a:rPr lang="en-US" sz="1400" spc="-20" dirty="0">
                <a:latin typeface="Franklin Gothic Medium" panose="020B0603020102020204" pitchFamily="34" charset="0"/>
              </a:rPr>
              <a:t>Big Brothers Big Sisters of Northern NJ </a:t>
            </a:r>
            <a:r>
              <a:rPr lang="en-US" sz="1100" dirty="0">
                <a:solidFill>
                  <a:srgbClr val="C00000"/>
                </a:solidFill>
                <a:latin typeface="Franklin Gothic Medium" panose="020B0603020102020204" pitchFamily="34" charset="0"/>
              </a:rPr>
              <a:t>[Youth]</a:t>
            </a:r>
          </a:p>
          <a:p>
            <a:pPr lvl="0"/>
            <a:endParaRPr lang="en-US" sz="1100" dirty="0">
              <a:solidFill>
                <a:srgbClr val="C00000"/>
              </a:solidFill>
              <a:latin typeface="Franklin Gothic Medium" panose="020B0603020102020204" pitchFamily="34" charset="0"/>
            </a:endParaRPr>
          </a:p>
          <a:p>
            <a:pPr lvl="0"/>
            <a:r>
              <a:rPr lang="en-US" sz="1400" spc="-20" dirty="0">
                <a:latin typeface="Franklin Gothic Medium" panose="020B0603020102020204" pitchFamily="34" charset="0"/>
              </a:rPr>
              <a:t>Broadway Respite and Home Care </a:t>
            </a:r>
            <a:r>
              <a:rPr lang="en-US" sz="1100" dirty="0">
                <a:solidFill>
                  <a:srgbClr val="C00000"/>
                </a:solidFill>
                <a:latin typeface="Franklin Gothic Medium" panose="020B0603020102020204" pitchFamily="34" charset="0"/>
              </a:rPr>
              <a:t>[End of Life]</a:t>
            </a:r>
          </a:p>
          <a:p>
            <a:endParaRPr lang="en-US" sz="1400" spc="-20" dirty="0">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CASA </a:t>
            </a:r>
            <a:r>
              <a:rPr lang="en-US" sz="1400" spc="-20" dirty="0" err="1">
                <a:solidFill>
                  <a:prstClr val="black"/>
                </a:solidFill>
                <a:latin typeface="Franklin Gothic Medium" panose="020B0603020102020204" pitchFamily="34" charset="0"/>
              </a:rPr>
              <a:t>SHaW</a:t>
            </a:r>
            <a:r>
              <a:rPr lang="en-US" sz="1400" spc="-20" dirty="0">
                <a:solidFill>
                  <a:prstClr val="black"/>
                </a:solidFill>
                <a:latin typeface="Franklin Gothic Medium" panose="020B0603020102020204" pitchFamily="34" charset="0"/>
              </a:rPr>
              <a:t> </a:t>
            </a:r>
            <a:r>
              <a:rPr lang="en-US" sz="1100" dirty="0">
                <a:solidFill>
                  <a:srgbClr val="C00000"/>
                </a:solidFill>
                <a:latin typeface="Franklin Gothic Medium" panose="020B0603020102020204" pitchFamily="34" charset="0"/>
              </a:rPr>
              <a:t>[Advocacy for Court Involved Youth]</a:t>
            </a:r>
          </a:p>
          <a:p>
            <a:endParaRPr lang="en-US" sz="1400" spc="-20" dirty="0">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Catholic Charities </a:t>
            </a:r>
            <a:r>
              <a:rPr lang="en-US" sz="1100" dirty="0">
                <a:solidFill>
                  <a:srgbClr val="C00000"/>
                </a:solidFill>
                <a:latin typeface="Franklin Gothic Medium" panose="020B0603020102020204" pitchFamily="34" charset="0"/>
              </a:rPr>
              <a:t>[Adoption]</a:t>
            </a:r>
          </a:p>
          <a:p>
            <a:endParaRPr lang="en-US" sz="1400" spc="-20" dirty="0">
              <a:latin typeface="Franklin Gothic Medium" panose="020B0603020102020204" pitchFamily="34" charset="0"/>
            </a:endParaRPr>
          </a:p>
          <a:p>
            <a:r>
              <a:rPr lang="en-US" sz="1400" spc="-20" dirty="0">
                <a:solidFill>
                  <a:prstClr val="black"/>
                </a:solidFill>
                <a:latin typeface="Franklin Gothic Medium" panose="020B0603020102020204" pitchFamily="34" charset="0"/>
              </a:rPr>
              <a:t>Center for Discovery </a:t>
            </a:r>
            <a:r>
              <a:rPr lang="en-US" sz="1100" dirty="0">
                <a:solidFill>
                  <a:srgbClr val="C00000"/>
                </a:solidFill>
                <a:latin typeface="Franklin Gothic Medium" panose="020B0603020102020204" pitchFamily="34" charset="0"/>
              </a:rPr>
              <a:t>[Eating Disorders]</a:t>
            </a:r>
          </a:p>
          <a:p>
            <a:endParaRPr lang="en-US" sz="1400" spc="-20" dirty="0">
              <a:latin typeface="Franklin Gothic Medium" panose="020B0603020102020204" pitchFamily="34" charset="0"/>
            </a:endParaRPr>
          </a:p>
          <a:p>
            <a:r>
              <a:rPr lang="en-US" sz="1400" spc="-20" dirty="0">
                <a:solidFill>
                  <a:prstClr val="black"/>
                </a:solidFill>
                <a:latin typeface="Franklin Gothic Medium" panose="020B0603020102020204" pitchFamily="34" charset="0"/>
              </a:rPr>
              <a:t>Center for Great Expectations </a:t>
            </a:r>
            <a:r>
              <a:rPr lang="en-US" sz="1100" dirty="0">
                <a:solidFill>
                  <a:srgbClr val="C00000"/>
                </a:solidFill>
                <a:latin typeface="Franklin Gothic Medium" panose="020B0603020102020204" pitchFamily="34" charset="0"/>
              </a:rPr>
              <a:t>[Maternal Services]</a:t>
            </a:r>
          </a:p>
          <a:p>
            <a:endParaRPr lang="en-US" sz="1400" spc="-20" dirty="0">
              <a:latin typeface="Franklin Gothic Medium" panose="020B0603020102020204" pitchFamily="34" charset="0"/>
            </a:endParaRPr>
          </a:p>
          <a:p>
            <a:r>
              <a:rPr lang="en-US" sz="1400" spc="-20" dirty="0">
                <a:solidFill>
                  <a:prstClr val="black"/>
                </a:solidFill>
                <a:latin typeface="Franklin Gothic Medium" panose="020B0603020102020204" pitchFamily="34" charset="0"/>
              </a:rPr>
              <a:t>Central Jersey Family Health Consortium </a:t>
            </a:r>
            <a:r>
              <a:rPr lang="en-US" sz="1100" dirty="0">
                <a:solidFill>
                  <a:srgbClr val="C00000"/>
                </a:solidFill>
                <a:latin typeface="Franklin Gothic Medium" panose="020B0603020102020204" pitchFamily="34" charset="0"/>
              </a:rPr>
              <a:t>[Health]</a:t>
            </a:r>
          </a:p>
          <a:p>
            <a:endParaRPr lang="en-US" sz="1100" spc="-20" dirty="0">
              <a:solidFill>
                <a:prstClr val="black"/>
              </a:solidFill>
              <a:latin typeface="Franklin Gothic Medium" panose="020B0603020102020204" pitchFamily="34" charset="0"/>
            </a:endParaRPr>
          </a:p>
          <a:p>
            <a:r>
              <a:rPr lang="en-US" sz="1400" spc="-20" dirty="0">
                <a:solidFill>
                  <a:prstClr val="black"/>
                </a:solidFill>
                <a:latin typeface="Franklin Gothic Medium" panose="020B0603020102020204" pitchFamily="34" charset="0"/>
              </a:rPr>
              <a:t>Community Access Unlimited  </a:t>
            </a:r>
            <a:r>
              <a:rPr lang="en-US" sz="1100" spc="-20" dirty="0">
                <a:solidFill>
                  <a:prstClr val="black"/>
                </a:solidFill>
                <a:latin typeface="Franklin Gothic Medium" panose="020B0603020102020204" pitchFamily="34" charset="0"/>
              </a:rPr>
              <a:t>[</a:t>
            </a:r>
            <a:r>
              <a:rPr lang="en-US" sz="1100" dirty="0">
                <a:solidFill>
                  <a:srgbClr val="C00000"/>
                </a:solidFill>
                <a:latin typeface="Franklin Gothic Medium" panose="020B0603020102020204" pitchFamily="34" charset="0"/>
              </a:rPr>
              <a:t>Disabilities]</a:t>
            </a:r>
          </a:p>
          <a:p>
            <a:endParaRPr lang="en-US" sz="1100" dirty="0">
              <a:solidFill>
                <a:srgbClr val="C00000"/>
              </a:solidFill>
              <a:latin typeface="Franklin Gothic Medium" panose="020B0603020102020204" pitchFamily="34" charset="0"/>
            </a:endParaRPr>
          </a:p>
          <a:p>
            <a:endParaRPr lang="en-US" sz="1400" spc="-2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972AD65A-27C7-4B4D-938A-7768E7A01964}"/>
              </a:ext>
            </a:extLst>
          </p:cNvPr>
          <p:cNvSpPr/>
          <p:nvPr/>
        </p:nvSpPr>
        <p:spPr>
          <a:xfrm>
            <a:off x="8001000" y="684564"/>
            <a:ext cx="3886200" cy="5577840"/>
          </a:xfrm>
          <a:prstGeom prst="rect">
            <a:avLst/>
          </a:prstGeom>
        </p:spPr>
        <p:txBody>
          <a:bodyPr wrap="square">
            <a:noAutofit/>
          </a:bodyPr>
          <a:lstStyle/>
          <a:p>
            <a:r>
              <a:rPr lang="en-US" sz="1400" dirty="0">
                <a:solidFill>
                  <a:srgbClr val="C00000"/>
                </a:solidFill>
                <a:latin typeface="Franklin Gothic Medium" panose="020B0603020102020204" pitchFamily="34" charset="0"/>
              </a:rPr>
              <a:t>General</a:t>
            </a:r>
          </a:p>
          <a:p>
            <a:pPr fontAlgn="base"/>
            <a:r>
              <a:rPr lang="en-US" sz="1400" spc="-20" dirty="0">
                <a:latin typeface="Franklin Gothic Medium" panose="020B0603020102020204" pitchFamily="34" charset="0"/>
              </a:rPr>
              <a:t>  Legal Services of Northwest Jersey</a:t>
            </a:r>
          </a:p>
          <a:p>
            <a:pPr fontAlgn="base"/>
            <a:r>
              <a:rPr lang="en-US" sz="1400" spc="-20" dirty="0">
                <a:latin typeface="Franklin Gothic Medium" panose="020B0603020102020204" pitchFamily="34" charset="0"/>
              </a:rPr>
              <a:t>  Legal Services of NJ</a:t>
            </a:r>
          </a:p>
          <a:p>
            <a:pPr fontAlgn="base"/>
            <a:r>
              <a:rPr lang="en-US" sz="1400" spc="-20" dirty="0">
                <a:latin typeface="Franklin Gothic Medium" panose="020B0603020102020204" pitchFamily="34" charset="0"/>
              </a:rPr>
              <a:t>  ACLU of New Jersey</a:t>
            </a:r>
          </a:p>
          <a:p>
            <a:pPr fontAlgn="base"/>
            <a:r>
              <a:rPr lang="en-US" sz="1400" spc="-20" dirty="0">
                <a:latin typeface="Franklin Gothic Medium" panose="020B0603020102020204" pitchFamily="34" charset="0"/>
              </a:rPr>
              <a:t>  Volunteer Lawyers for </a:t>
            </a:r>
            <a:r>
              <a:rPr lang="en-US" sz="1400" spc="-20" dirty="0" smtClean="0">
                <a:latin typeface="Franklin Gothic Medium" panose="020B0603020102020204" pitchFamily="34" charset="0"/>
              </a:rPr>
              <a:t>Justice</a:t>
            </a:r>
          </a:p>
          <a:p>
            <a:pPr fontAlgn="base"/>
            <a:endParaRPr lang="en-US" sz="1400" spc="-20" dirty="0">
              <a:latin typeface="Franklin Gothic Medium" panose="020B0603020102020204" pitchFamily="34" charset="0"/>
            </a:endParaRP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a:t>
            </a:r>
            <a:r>
              <a:rPr lang="en-US" sz="1400" spc="-20" dirty="0" smtClean="0">
                <a:latin typeface="Franklin Gothic Medium" panose="020B0603020102020204" pitchFamily="34" charset="0"/>
              </a:rPr>
              <a:t>Program</a:t>
            </a:r>
          </a:p>
          <a:p>
            <a:endParaRPr lang="en-US" sz="1400" spc="-20" dirty="0">
              <a:latin typeface="Franklin Gothic Medium" panose="020B0603020102020204" pitchFamily="34" charset="0"/>
            </a:endParaRPr>
          </a:p>
          <a:p>
            <a:r>
              <a:rPr lang="en-US" sz="1400" dirty="0" smtClean="0">
                <a:solidFill>
                  <a:srgbClr val="C00000"/>
                </a:solidFill>
                <a:latin typeface="Franklin Gothic Medium" panose="020B0603020102020204" pitchFamily="34" charset="0"/>
              </a:rPr>
              <a:t>Disability</a:t>
            </a:r>
            <a:endParaRPr lang="en-US" sz="1400" dirty="0">
              <a:solidFill>
                <a:srgbClr val="C00000"/>
              </a:solidFill>
              <a:latin typeface="Franklin Gothic Medium" panose="020B0603020102020204" pitchFamily="34" charset="0"/>
            </a:endParaRPr>
          </a:p>
          <a:p>
            <a:r>
              <a:rPr lang="en-US" sz="1400" spc="-20" dirty="0">
                <a:latin typeface="Franklin Gothic Medium" panose="020B0603020102020204" pitchFamily="34" charset="0"/>
              </a:rPr>
              <a:t>  Disability Rights NJ</a:t>
            </a:r>
          </a:p>
          <a:p>
            <a:endParaRPr lang="en-US" sz="1400" dirty="0" smtClean="0">
              <a:solidFill>
                <a:srgbClr val="C00000"/>
              </a:solidFill>
              <a:latin typeface="Franklin Gothic Medium" panose="020B0603020102020204" pitchFamily="34" charset="0"/>
            </a:endParaRPr>
          </a:p>
          <a:p>
            <a:r>
              <a:rPr lang="en-US" sz="1400" dirty="0" smtClean="0">
                <a:solidFill>
                  <a:srgbClr val="C00000"/>
                </a:solidFill>
                <a:latin typeface="Franklin Gothic Medium" panose="020B0603020102020204" pitchFamily="34" charset="0"/>
              </a:rPr>
              <a:t>Education</a:t>
            </a:r>
            <a:endParaRPr lang="en-US" sz="1400" dirty="0">
              <a:solidFill>
                <a:srgbClr val="C00000"/>
              </a:solidFill>
              <a:latin typeface="Franklin Gothic Medium" panose="020B0603020102020204" pitchFamily="34" charset="0"/>
            </a:endParaRPr>
          </a:p>
          <a:p>
            <a:r>
              <a:rPr lang="en-US" sz="1400" spc="-20" dirty="0">
                <a:latin typeface="Franklin Gothic Medium" panose="020B0603020102020204" pitchFamily="34" charset="0"/>
              </a:rPr>
              <a:t>  Education Law Center</a:t>
            </a:r>
          </a:p>
          <a:p>
            <a:pPr fontAlgn="base"/>
            <a:endParaRPr lang="en-US" sz="1400" dirty="0" smtClean="0">
              <a:solidFill>
                <a:srgbClr val="C00000"/>
              </a:solidFill>
              <a:latin typeface="Franklin Gothic Medium" panose="020B0603020102020204" pitchFamily="34" charset="0"/>
            </a:endParaRPr>
          </a:p>
          <a:p>
            <a:pPr fontAlgn="base"/>
            <a:r>
              <a:rPr lang="en-US" sz="1400" dirty="0" smtClean="0">
                <a:solidFill>
                  <a:srgbClr val="C00000"/>
                </a:solidFill>
                <a:latin typeface="Franklin Gothic Medium" panose="020B0603020102020204" pitchFamily="34" charset="0"/>
              </a:rPr>
              <a:t>Intimate </a:t>
            </a:r>
            <a:r>
              <a:rPr lang="en-US" sz="1400" dirty="0">
                <a:solidFill>
                  <a:srgbClr val="C00000"/>
                </a:solidFill>
                <a:latin typeface="Franklin Gothic Medium" panose="020B0603020102020204" pitchFamily="34" charset="0"/>
              </a:rPr>
              <a:t>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r>
              <a:rPr lang="en-US" sz="1400" dirty="0">
                <a:latin typeface="Franklin Gothic Medium" panose="020B0603020102020204" pitchFamily="34" charset="0"/>
              </a:rPr>
              <a:t> </a:t>
            </a:r>
          </a:p>
          <a:p>
            <a:r>
              <a:rPr lang="en-US" sz="1400" dirty="0">
                <a:latin typeface="Franklin Gothic Medium" panose="020B0603020102020204" pitchFamily="34" charset="0"/>
              </a:rPr>
              <a:t>  </a:t>
            </a:r>
            <a:r>
              <a:rPr lang="en-US" sz="1400" dirty="0" smtClean="0">
                <a:latin typeface="Franklin Gothic Medium" panose="020B0603020102020204" pitchFamily="34" charset="0"/>
              </a:rPr>
              <a:t>Resource </a:t>
            </a:r>
            <a:r>
              <a:rPr lang="en-US" sz="1400" dirty="0">
                <a:latin typeface="Franklin Gothic Medium" panose="020B0603020102020204" pitchFamily="34" charset="0"/>
              </a:rPr>
              <a:t>Center of Somerset</a:t>
            </a:r>
          </a:p>
          <a:p>
            <a:endParaRPr lang="en-US" sz="1400" dirty="0" smtClean="0">
              <a:solidFill>
                <a:srgbClr val="C00000"/>
              </a:solidFill>
              <a:latin typeface="Franklin Gothic Medium" panose="020B0603020102020204" pitchFamily="34" charset="0"/>
            </a:endParaRPr>
          </a:p>
          <a:p>
            <a:r>
              <a:rPr lang="en-US" sz="1400" dirty="0" smtClean="0">
                <a:solidFill>
                  <a:srgbClr val="C00000"/>
                </a:solidFill>
                <a:latin typeface="Franklin Gothic Medium" panose="020B0603020102020204" pitchFamily="34" charset="0"/>
              </a:rPr>
              <a:t>Military</a:t>
            </a:r>
            <a:endParaRPr lang="en-US" sz="1400" dirty="0">
              <a:solidFill>
                <a:srgbClr val="C00000"/>
              </a:solidFill>
              <a:latin typeface="Franklin Gothic Medium" panose="020B0603020102020204" pitchFamily="34" charset="0"/>
            </a:endParaRPr>
          </a:p>
          <a:p>
            <a:r>
              <a:rPr lang="en-US" sz="1400" spc="-20" dirty="0">
                <a:latin typeface="Franklin Gothic Medium" panose="020B0603020102020204" pitchFamily="34" charset="0"/>
              </a:rPr>
              <a:t>  Military Legal Assistance Program</a:t>
            </a:r>
          </a:p>
          <a:p>
            <a:endParaRPr lang="en-US" sz="1400" dirty="0" smtClean="0">
              <a:solidFill>
                <a:srgbClr val="C00000"/>
              </a:solidFill>
              <a:latin typeface="Franklin Gothic Medium" panose="020B0603020102020204" pitchFamily="34" charset="0"/>
            </a:endParaRPr>
          </a:p>
          <a:p>
            <a:r>
              <a:rPr lang="en-US" sz="1400" dirty="0" smtClean="0">
                <a:solidFill>
                  <a:srgbClr val="C00000"/>
                </a:solidFill>
                <a:latin typeface="Franklin Gothic Medium" panose="020B0603020102020204" pitchFamily="34" charset="0"/>
              </a:rPr>
              <a:t>LGBTQ</a:t>
            </a:r>
            <a:endParaRPr lang="en-US" sz="1400" dirty="0">
              <a:solidFill>
                <a:srgbClr val="C00000"/>
              </a:solidFill>
              <a:latin typeface="Franklin Gothic Medium" panose="020B0603020102020204" pitchFamily="34" charset="0"/>
            </a:endParaRPr>
          </a:p>
          <a:p>
            <a:r>
              <a:rPr lang="en-US" sz="1400" spc="-20" dirty="0">
                <a:latin typeface="Franklin Gothic Medium" panose="020B0603020102020204" pitchFamily="34" charset="0"/>
              </a:rPr>
              <a:t>  LGBT Bar Association of Greater NY</a:t>
            </a:r>
          </a:p>
          <a:p>
            <a:endParaRPr lang="en-US" sz="1400" dirty="0" smtClean="0">
              <a:solidFill>
                <a:srgbClr val="C00000"/>
              </a:solidFill>
              <a:latin typeface="Franklin Gothic Medium" panose="020B0603020102020204" pitchFamily="34" charset="0"/>
            </a:endParaRPr>
          </a:p>
          <a:p>
            <a:r>
              <a:rPr lang="en-US" sz="1400" dirty="0" smtClean="0">
                <a:solidFill>
                  <a:srgbClr val="C00000"/>
                </a:solidFill>
                <a:latin typeface="Franklin Gothic Medium" panose="020B0603020102020204" pitchFamily="34" charset="0"/>
              </a:rPr>
              <a:t>Children</a:t>
            </a:r>
            <a:endParaRPr lang="en-US" sz="1400" dirty="0">
              <a:solidFill>
                <a:srgbClr val="C00000"/>
              </a:solidFill>
              <a:latin typeface="Franklin Gothic Medium" panose="020B0603020102020204" pitchFamily="34" charset="0"/>
            </a:endParaRPr>
          </a:p>
          <a:p>
            <a:r>
              <a:rPr lang="en-US" sz="1400" spc="-20" dirty="0" smtClean="0">
                <a:latin typeface="Franklin Gothic Medium" panose="020B0603020102020204" pitchFamily="34" charset="0"/>
              </a:rPr>
              <a:t>  </a:t>
            </a:r>
            <a:r>
              <a:rPr lang="en-US" sz="1400" spc="-20" dirty="0">
                <a:latin typeface="Franklin Gothic Medium" panose="020B0603020102020204" pitchFamily="34" charset="0"/>
              </a:rPr>
              <a:t>Unchained at Last</a:t>
            </a:r>
            <a:r>
              <a:rPr lang="en-US" sz="1400" dirty="0">
                <a:latin typeface="Franklin Gothic Medium" panose="020B0603020102020204" pitchFamily="34" charset="0"/>
              </a:rPr>
              <a:t> </a:t>
            </a:r>
            <a:r>
              <a:rPr lang="en-US" sz="1100" dirty="0">
                <a:solidFill>
                  <a:srgbClr val="C00000"/>
                </a:solidFill>
                <a:latin typeface="Franklin Gothic Medium" panose="020B0603020102020204" pitchFamily="34" charset="0"/>
              </a:rPr>
              <a:t>[Child Marriage]</a:t>
            </a:r>
            <a:endParaRPr lang="en-US" sz="1400" spc="-20" dirty="0">
              <a:latin typeface="Franklin Gothic Medium" panose="020B0603020102020204" pitchFamily="34" charset="0"/>
            </a:endParaRPr>
          </a:p>
          <a:p>
            <a:pPr fontAlgn="base"/>
            <a:r>
              <a:rPr lang="en-US" sz="1400" spc="-20" dirty="0">
                <a:latin typeface="Franklin Gothic Medium" panose="020B0603020102020204" pitchFamily="34" charset="0"/>
              </a:rPr>
              <a:t>  </a:t>
            </a:r>
          </a:p>
          <a:p>
            <a:pPr fontAlgn="base"/>
            <a:r>
              <a:rPr lang="en-US" sz="1400" spc="-20" dirty="0">
                <a:latin typeface="Franklin Gothic Medium" panose="020B0603020102020204" pitchFamily="34" charset="0"/>
              </a:rPr>
              <a:t>  </a:t>
            </a:r>
          </a:p>
          <a:p>
            <a:endParaRPr lang="en-US" sz="200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0.2 Overview – Somerset County Service Needs</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3873782737"/>
              </p:ext>
            </p:extLst>
          </p:nvPr>
        </p:nvGraphicFramePr>
        <p:xfrm>
          <a:off x="3214943" y="734876"/>
          <a:ext cx="3944287" cy="589119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551889">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372493">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smtClean="0">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09451">
                <a:tc>
                  <a:txBody>
                    <a:bodyPr/>
                    <a:lstStyle/>
                    <a:p>
                      <a:r>
                        <a:rPr lang="en-US" dirty="0" smtClean="0">
                          <a:latin typeface="Franklin Gothic Book" panose="020B0503020102020204" pitchFamily="34" charset="0"/>
                        </a:rPr>
                        <a:t>11.1*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Violent</a:t>
                      </a:r>
                      <a:r>
                        <a:rPr lang="en-US" baseline="0" dirty="0" smtClean="0">
                          <a:latin typeface="Franklin Gothic Book" panose="020B0503020102020204" pitchFamily="34" charset="0"/>
                        </a:rPr>
                        <a:t> Crime Rate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09451">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Juvenile</a:t>
                      </a:r>
                      <a:r>
                        <a:rPr lang="en-US" baseline="0" dirty="0" smtClean="0">
                          <a:latin typeface="Franklin Gothic Book" panose="020B0503020102020204" pitchFamily="34" charset="0"/>
                        </a:rPr>
                        <a:t>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18182">
                <a:tc>
                  <a:txBody>
                    <a:bodyPr/>
                    <a:lstStyle/>
                    <a:p>
                      <a:r>
                        <a:rPr lang="en-US" dirty="0" smtClean="0">
                          <a:latin typeface="Franklin Gothic Book" panose="020B0503020102020204" pitchFamily="34" charset="0"/>
                        </a:rPr>
                        <a:t>12.1*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Domestic</a:t>
                      </a:r>
                      <a:r>
                        <a:rPr lang="en-US" baseline="0" dirty="0" smtClean="0">
                          <a:latin typeface="Franklin Gothic Book" panose="020B0503020102020204" pitchFamily="34" charset="0"/>
                        </a:rPr>
                        <a:t>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09451">
                <a:tc>
                  <a:txBody>
                    <a:bodyPr/>
                    <a:lstStyle/>
                    <a:p>
                      <a:r>
                        <a:rPr lang="en-US" dirty="0" smtClean="0">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Change in suspected opioid</a:t>
                      </a:r>
                      <a:r>
                        <a:rPr lang="en-US" baseline="0" dirty="0" smtClean="0">
                          <a:latin typeface="Franklin Gothic Book" panose="020B0503020102020204" pitchFamily="34" charset="0"/>
                        </a:rPr>
                        <a:t>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75736">
                <a:tc>
                  <a:txBody>
                    <a:bodyPr/>
                    <a:lstStyle/>
                    <a:p>
                      <a:r>
                        <a:rPr lang="en-US" dirty="0" smtClean="0">
                          <a:latin typeface="Franklin Gothic Book" panose="020B0503020102020204" pitchFamily="34" charset="0"/>
                        </a:rPr>
                        <a:t>14.2*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Age adjusted frequency of mental</a:t>
                      </a:r>
                      <a:r>
                        <a:rPr lang="en-US" baseline="0" dirty="0" smtClean="0">
                          <a:latin typeface="Franklin Gothic Book" panose="020B0503020102020204" pitchFamily="34" charset="0"/>
                        </a:rPr>
                        <a:t>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372493">
                <a:tc>
                  <a:txBody>
                    <a:bodyPr/>
                    <a:lstStyle/>
                    <a:p>
                      <a:r>
                        <a:rPr lang="en-US" dirty="0" smtClean="0">
                          <a:latin typeface="Franklin Gothic Book" panose="020B0503020102020204" pitchFamily="34" charset="0"/>
                        </a:rPr>
                        <a:t>14.6*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Frequency</a:t>
                      </a:r>
                      <a:r>
                        <a:rPr lang="en-US" baseline="0" dirty="0" smtClean="0">
                          <a:latin typeface="Franklin Gothic Book" panose="020B0503020102020204" pitchFamily="34" charset="0"/>
                        </a:rPr>
                        <a:t>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09451">
                <a:tc>
                  <a:txBody>
                    <a:bodyPr/>
                    <a:lstStyle/>
                    <a:p>
                      <a:r>
                        <a:rPr lang="en-US" dirty="0" smtClean="0">
                          <a:latin typeface="Franklin Gothic Book" panose="020B0503020102020204" pitchFamily="34" charset="0"/>
                        </a:rPr>
                        <a:t>15.1*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Children receiving</a:t>
                      </a:r>
                      <a:r>
                        <a:rPr lang="en-US" baseline="0" dirty="0" smtClean="0">
                          <a:latin typeface="Franklin Gothic Book" panose="020B0503020102020204" pitchFamily="34" charset="0"/>
                        </a:rPr>
                        <a:t> special education services</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609451">
                <a:tc>
                  <a:txBody>
                    <a:bodyPr/>
                    <a:lstStyle/>
                    <a:p>
                      <a:r>
                        <a:rPr lang="en-US" dirty="0" smtClean="0">
                          <a:latin typeface="Franklin Gothic Book" panose="020B0503020102020204" pitchFamily="34" charset="0"/>
                        </a:rPr>
                        <a:t>15.2*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baseline="0" dirty="0" smtClean="0">
                          <a:latin typeface="Franklin Gothic Book" panose="020B0503020102020204" pitchFamily="34" charset="0"/>
                        </a:rPr>
                        <a:t>Children receiving early intervention services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816082074"/>
              </p:ext>
            </p:extLst>
          </p:nvPr>
        </p:nvGraphicFramePr>
        <p:xfrm>
          <a:off x="7010401" y="1083150"/>
          <a:ext cx="5181600" cy="59272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7018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02ac31b3234371d2cb8bd76&quot;,&quot;SmartGridHorizontal&quot;:0,&quot;LinkedExcelSources&quot;:{&quot;5fe23fb73839382b0c757267&quot;:&quot;{{Desktop}}\\Workbooks (Engage Attached)\\Somerset_County_1-26-2021.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a6jii8In03BYmVzGCd9_1608644969&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SUsi8LLE4hweNP5IQM_1608645006&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utXdxelVk7lE7H6s8XT_1608645010&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a8tniLwxMxjwrFdZdHH_1608645010&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M13iHZL7VbOjCpVm9G_1608645010&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eJ7IOF6Ah68hOOVwD9o_1608645011&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IDnz7CW4w6Gvu6Bwp5_1608645011&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hJifqJUtgD6vJNjokN_1608645011&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Hixf8Y9uWGqdItdRdsw_160864501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8sP3wKeMyggq70sTlvw_160864501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XJFFdpE2KpFvVKJg8Wm_160864501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8OkzKjCrvMUdOozfODI_1608644969&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6tOuPaUu8ei5eU4fbCO_160864501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4RlWso7VNrVuUf6VvJr_160864501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mtD67UDqXSvRg4hpv_160864501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BRhREW7sg225orTjKU_160864501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U1CKbjtDxjzdLmsB1N_1608645015&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TyCwsSa4dFJie8LIQeu_1608645015&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2alPVrg3zGmQKvtW7GC_160864501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nzXuKfNsCeXhDhg2PUa_160864501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0WEsFla42O75YmCskCP_1608645017&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BBA8Mz3o1qVNCLRHejR_1608645018&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R57ROe4sAvY68YpORI_1608644970&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aMyrae2tJb8Yxh6LKLY_160864501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9I5r9HOB9X8l8EP9Le_1608645018&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ekuuZhSLpG5AlWGRqk9_1608645018&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LSiM8OFnyfV8KYPpAip_1608645018&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ryjwy7MmRu7DQJxwSmz_1608645018&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qmchBgfV9dYaBNOcILg_160864501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0xF5arNtH3UtfkveCBD_1608645023&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c6yCBDrFCzPqRDzxDN_1608645023&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cSxqAsTiqe1qd265pPY_1608645024&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f3bRosVdFjPuxnKCNRS_1608645024&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DD9BvN4drARIC5l1za_1608644970&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rWRNAQ2qibZD1Eq7xBr_1608645024&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HR8C5QLSCYati4Jaid_1608645025&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NvBXSqlMhkMTBLPQD0J_1608645025&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aap4Iiuccxn1CEsOxsm_1608645025&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NgbMSZDsuJOaPoRgs1a_1608645026&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ElfPMuyapFZ0U2TdO2a_1608645028&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GdTyym4siWn9Q6FsEYz_1608645028&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rBg2Uv9N0kI7SdGcHQd_1608645029&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1B4NQoWc1CpoeaFm4cF_1608645029&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19s5DNFRQuomTUghsgL_1608645029&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TgC8YASw1u0XTwcVDx_1608644970&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H89nPRziKRzfrZaFfv_1608645029&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ZqzG1eO3qd1j8CdZPv_1608645029&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Q9ULl8X5E1CMGFIuuNU_1608645030&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c63Xr7PjTzPeOCwooR_1608645031&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SlsSZYvST1vhDHzloyW_1608645031&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5wIRGPymXixMzEhtLNp_1608645031&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zzIesg0QgbBgH2VYWjN_1608645031&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yqXLGigxQbl2GSwyBQK_1608645032&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aEgxINWjQFYObcaiZNZ_1608645036&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TFjaanYaQPaq4NBkWb_1608645036&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tIGzGq2uiBWFsCIsGMv_1608644971&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1jfnooFcptFqS4SVkQA_1608645036&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jeenQumjNh8amoEYTOW_1608645036&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Zlanz6vSN83LFtWn4q_1608645036&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53ZMeuNCiQqaICtS3Ax_1608645037&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dt2wdSqLoF20Sha5X63_1608645037&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JTA3zBVrDZrzF6DMlNS_1608645037&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gEcPCGvkSUctEGaGbNP_1608645038&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Ji1p2C61sWE3UHvFznq_1608645038&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9koEeBc24lVrqmg2eY_1608645039&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DVt4fOd0uIQdvEX4Kev_1608645039&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7Hrfu9IayN0iAM335ji_1608644971&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ixNn8TNt9kxpMZnKwY_1608645040&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hKvuf4yZTQtkETQ1LOa_1608645040&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sXQHrxse6Bw0CAsBMV_1608645040&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pbeiXXGGIgkvnjThVt_1608645040&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jwSirUn8yEB9gvPvoF_1608645041&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2FiWZJVW6paDhH4qbI1_1608645041&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8IH55AYW5gDtQILcGkj_1608645041&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4ihrPzCCByqovsQ8Thq_160864504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RSwnXW9qkdBTyYqw2t7_160864504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3rwgzUdTPKfgpGF3dVa_160864504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mtReFTbHag5Bhm4DHLl_1608644971&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0jFthvR0k4IZWph4jJ_160864504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2K71NxhnNAe9k0cKBUb_1608645047&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nN6XXgH95iwkkz1Nom3_160864504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wXSTf3KBsce2yDCoai_160864504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OgauO9FzM2RA4np3Aqv_160864504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Jza9aoo53fmnPZkqc_1608645052&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ofA1AFVvJ6MHM7Xiu0m_1608645053&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qhpOs6IL6xRlDbDvCCu_1608645053&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NcY50UaxZm2upHe65bl_1608645054&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JoG7zKoWxCT8EhEsx3C_1608645054&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awZzBllEroHMg3qkaw_1608644971&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2sVhn8Kq4abVs1SRdc_1608645054&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CwXyN4yXc5uNVRMVlZo_1608645054&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03YD1xLxZzqPfxWPHvN_1608645054&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8pYgXlArR4tAB20t5eZ_1608645056&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9PCMZ87WEIo84vJOlTy_1608645056&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EIftkrjQ8PnYLivqE1_1608645056&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gPbvCuqN2kzgQDXJjN_1608645056&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4KjvPSRLteW6vfZddhb_1608645056&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ZzpHGYVakG9Kz7bwqyo_160864505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LhQ3qvq1RHdAfHNTVg_160864505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1LZ9pa2fzzpiX6cDh6_1608644971&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2OAy2pWEdt4Te2LnYO4_1608645060&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j3z8I9VUNmhArnqPdhe_1608645061&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mSoHU4Ia2lKAiojeQHZ_1608645061&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zTLoJrzpysUtMG6iHiO_1608645061&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VaZK0Y7vxTykbPX4zG_160864506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HZwoYjGEo64YhyqtiFe_160864506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6hBDNlpvdkmaGNR1OQt_1608645065&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kt62jKMSrVCT8ZhMaR_1608645065&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DFCDXlBJgpu7uMBG33O_1608645065&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2zR7uiWJRCdOMEsr8t_1608645065&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E1NYvShwAjTT73VWNrj_1608644967&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2aHu2OvBKXjVI1I5RzS_160864497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fHDEsL1yEok91OcD7D_1608645065&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VMnd4IGqNVILOCyxfwo_1608645066&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sz1UOls6Hwmvkp3uV3_1608645070&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DmyjjHzc88c35lNPufG_1608645070&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0CqFzqTL9FQGzfFpESM_1608645071&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5jsRTX5SRMIASHUTWI2_1608645071&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d8pmI4stAN4hZo4VmdW_1608645071&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elRpmCzCI6ghB5yoFDI_1608645071&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i330Kbp7GqjrIQwqBh_1608645072&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GMBiYvY6UE2fny34XKU_1608645073&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fQ805qNpcLc7syJOn6P_1608644972&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ktoEjbk6KpEhYqol0j_1608645073&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aZvBDueLlN9DaWcpO88_1608645073&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eEWKjTGpduhu424UxFd_1608645073&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FrYR5lkAqiwQ3tai82w_1608645074&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CooI2x6mC3oXEcdsTQc_1608645079&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FpepGGdFphiWMplKhrt_1608645079&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MCdYEwtQBfPHrVwdmA7_1608645079&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7RqYUKp1ADJQJoT9fcW_1608645079&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mMNAS5VUChUv55pFhy6_1608645079&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SlY8uXrU5nBIH03cAZd_1608645083&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Ano9ANlSh2ZeyHSXOO_160864497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f5rPlepZNOFy80R9du_1608645083&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fN8mZ9R2PNcFCmiQHH_1608645083&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3JCAi6NMiVFxRqwDVVd_1608645083&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htxSGNSg4LKdpuoKhAf_1608645084&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p2R5a0X7p9yiA5CWr5_1608645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icjFqjnzGHLTN47kfEJ_1608645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z9wHlKfNa4hvjYIYge_1608645085&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2Xlr6cvsugxS0t6qcJM_1608645085&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9gU9yxRDUVh1WkFhc1_1608645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aWG9WfyGIwEFZlpLoc4_160864508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54WWIGOVmg2xE3U1G9O_160864497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mENOao3UuhZ8NG6iagn_160864508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dCkGu670bcOqE0ys0Fh_1608645089&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9MaPiodqYpiTlvCdoD1_1608645089&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iFS1LFs1nLUi5m9xs9T_1608645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rwavjEIMirC173mpJxy_1608645090&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3tE8IpAJGalF2EbZJK_1608645090&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Yl3tlaEFEHkMWuheOWQ_1608645090&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r6KhBKzomLoRI59E4l_1608645090&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zcK7vNwqNxkDYuqmww0_1608645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lObCgMKsoiNv4nnjkF_1608645091&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hKlznzkocvPYDDZcLv_160864497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LpwWJfrY8RZAhttEUXr_1608645091&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gqr9kQYAAlogWJ3cAm_1608645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wLBVLRBNtEBw7s87YaV_1608645092&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9WPW2PTIlHB30pSYmjk_1608645092&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wyN0Dvn8mpvIBQgH7bB_1608645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BuKwR86fRkJUpSNGj9o_1608645093&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hY1utORyJg7ws9ZbFGi_1608645093&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mqSgav8UoUGXFAEkx1_1608645093&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0DHYoipbjtyapSmwnfo_1608645093&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FD8MOqY3vuCmpy7bJFR_1608645095&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XEhO8KUiiu8QeZLkN5V_160864497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YadU7qH3nU1Lj4G4Myq_1608645095&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NiT0m6y82QK5TDZDK1y_1608645095&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xP1SPF2uzFbP72Q0ibc_1608645095&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Ld4N6TGXBSfXrWJ2SDN_1608645096&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wJDcupDTvbVADoqCTs_1608645096&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eL4arrG8j9iugroAmi_1608645099&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qYiFBLZiBAshOA7Owiw_1608645099&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HIIX3hl0Y67PEY1z4O_1608645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dD0F6vzUD8sPxdTp9P0_1608645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zZxpXIO2AoaVvGBXAkQ_1608644974&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VRDa87xuhiKXLwxk4O_160864510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lh3MhD5vXUuaVyaj0bi_1608645104&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RBHjMaxO4w1E4smYxHA_1608645104&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HTqvzG3nwVp8B4Sgfhb_1608645105&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ZbCm4kUl6AMnABmcZdx_1608645105&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y7cdDex0tgYQELdNsoJ_1608645105&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fJoGyEiZWB3BLYxCGi_1608645106&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ZopifUbq0TujoqLeeaM_1608645106&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Cb5Ime0KKR68OHWS2z_1608645106&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NmWNJSPt67rXgc8buaO_1608645106&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9hHGqEk1mbpQh3SO41j_1608644974&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v2Xvnf9B2RgSRAYFUt8_1608645107&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v8h0wUfC6EJfYTuoEjK_1608645108&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OlD37tr1IluECxG9kD0_1608645108&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ufJBKcLWoSmmYi4L4l_1608645108&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BaB0xGw7b3NEV6itjYR_1608645108&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fTuHUiCmRq4B0S9gZof_1608645108&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JB0cRQ3w556vKmYnu3K_1608645109&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73brppatZRP9PDg7ul_1608645109&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QPNHx0tqKv52jaepj5D_1608645109&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DX73Sc0JLGgnC712TE_1608645109&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G0wZsouklpg34SRIJvT_160864497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8LjRhkJvmU1FWDYvGig_1608645110&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i2PAIRt5MgoYzfXV88o_1608645110&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dEiDiRPQDUVIb8ysNa_1608645110&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qYAIumoRD20liPXzl8_1608645113&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rudNQkntMEjr3AUZ2jj_1608645113&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fePx3oJcwGr6HHAUJMV_1608645113&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QUoJ72dALpz2dJKKkU_1608645114&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hWu92FjoYJVBiDhACe_1608645114&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q1WRXq9KYErG8d2xaE_1608645114&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WCbwPd067rdgTbs6vid_1608645114&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haPVDlvGMSJjOG5ImD_160864497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nLxUg61vPgYBxmqDgbj_1608645115&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FiUxqUB4hvbSyHmFkmu_1608645115&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ZmxfSWTqDvH6zDkWwB_1608645115&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o8twBe0cheKfaY6s9B6_1608645116&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dxZktgGj156hvlb7CUE_1608645116&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hm9l2VtDB5WujbViUh_1608645116&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hyUk66y0sXXD0esZO10_1608645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xzQxwRbqCl5LP5EwC4V_1608645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5tdeSYTvieDkIkMa5E_1608645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DlQBaT1gdX1DdywFIM_1608645117&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f0XESNV7UIekYxdz2n_1608644967&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tE4D3qQjoyD42sUrWmv_1608644974&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UJu3EuvNHv6h93SYu7n_1608645117&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3GrJXcsEX8xfmBgtRB_1608645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PFzwQQQgiGzWzf0ViJs_1608645121&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Bbod8ewuic3j6VG22gO_1608645122&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uSUJcpWMPYV3AnAix7T_1608645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EumatfRrjX3ez5PMEI_1608645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R3LvInEY39RHAj6R65W_1608645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z7oZbF40fs8R18LBgZ1_1608645122&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fIafW5R51ZJIoRa7cpB_1608645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vdqxvfEMnXcMgldBJa_1608645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k0YJclm6sXVDmItOwFZ_1608644975&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f4LBC3XcdlDXF164g17_1608645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nYiDx7t2VlNURzbPeOU_1608645126&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SDYS2OWD5fgcJ9WaGS_1608645127&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qQk1dQpj93pRB6tguI_1608645127&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16A1rHqk8lpPftMUKoj_1608645127&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ntvFFxGFynyJPM9MXlH_1608645127&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Br18OHJllGpC5pAqEC_1608645128&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3AmUfffDEpqCOmfycFO_1608645130&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wlpPQv2N2ZySRNM3gut_1608645130&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3Zj0vIZBrjrjdSewKhT_1608645130&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atGZWC5W48oH8GoUiF_1608644975&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jiKtM4nagq6Hl6u2RZ_160864513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lDuzVUX78ls5bhBRALW_160864513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yGZajn44s3YsuVbZrQu_1608645134&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M12beuuI1EFvC8Tt6w_1608645134&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2ACAuvWAx80DZNy8R5s_1608645134&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eTVrsD0ja1XiMwfrhTQ_1608645134&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CsXKN3PVuSUssg5oLbY_1608645134&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zj8rGLBr2nOoXfyij3D_1608645135&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oLrZJOI5ESi0Go44NH_1608645135&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w9bGe0sKrY077D3D76K_1608645135&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D2yJjtQtJR15gzzFqO_1608644975&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L87cN19vpzynWxF4lEC_1608645136&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qP8nfYC8maaWhobyZxR_1608645136&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UmAd0IWtDs8nJg8Hx2A_1608645139&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ceHaXEx78SXCjDH1adS_1608645139&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l80g74vdNzikvrGByD_1608645139&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bxmF61awT6Lns76obe_1608645139&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Lb9GvCxoXSbsegnKytv_1608645140&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VucvjtCKbx4OSUB6hgR_1608645141&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YWuHg6lnyYRb9aAIK5d_1608645142&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vY1bPF8BBwDIToxfCef_1608645142&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TIND1T5jgYKuwfAWpQA_160864497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OAkhKkN1YozylTUSS5V_1608645142&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B1VnFPi4BOtHX293S5_1608645142&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Ffe3YrDLNyUrABGy2L_1608645143&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JRbyzqjK8dh9gg2UYzr_1608645144&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9ANBYqGiLiyScb8sSMc_1608645144&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CYLt02ISOBygIBhJkb_1608645144&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qzR16YVRBYZahZRrmj_1608645144&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rCcbBFXIiOCsqZdiPO_160864514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l53c7ajlQQImtlCxC5z_160864514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rO6OZZjA73iatKxY7ns_1608645145&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Wr7s8W7r9jPISAI518u_160864497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4QGOUoktosyjFIhCt7_160864514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rXDle5oPDR1r6mhPlJ_1608645149&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9UAKKk8SOCz1UPTUNzM_1608645149&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fZ7lOnPU4w1bFxpADbz_1608645149&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yMz97bUpOdEnScKAPyG_1608645150&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OjSPSxG95eOwoNjCT3L_1608645150&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ZFrU676CWX9iBJB04V_1608645150&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a3xFOmVy5UjM2YhRLM0_1608645150&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79USNGBB8PPKE6ZcbZb_1608645151&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lrywkgkT4FeP51ltMB_1608645154&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a3FNLjgsL7AlG6TQxt_160864497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k56DgnDPWisDUccsQmk_1608645155&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dwB7l0oFYxENmCIKliv_1608645155&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36TjnsRYzmGnnzyP4Tf_1608645155&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SBBwJPeSRrckPnThaZ_1608645155&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VHTP2zUZGtM1QKymXh_1608645156&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FHSidwtU4HQQVfi5iFo_1608645156&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69q0LNCkdsavDxsddBP_1608645156&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4RFtjR6obCCiuzi596Z_1608645156&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pfmAYGYT9r8EK4JXxkz_1608645157&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mYWv0plErFAhumxgBjj_160864515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5VIXSLrMH4UFrnm93HM_160864497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c0cM5MPWcoy0fBbh8F_160864515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EegzDCw53xM7j33kMU_1608645160&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9AzeSE7jr0CybkXuz15_160864516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hSit76hcBAXI4lMip2P_160864516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nRtJBznDAAGaSStZHFK_1608645163&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ZvNYbOwp4B4Pjf3fHT9_1608645163&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83pzSa0C50EtX8ZHTAp_1608645164&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3mnzaRD3JUuY1M0k3rR_1608645165&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Xv8vYL9Pm7r1axxffB_1608645165&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YBKZbdZUqAm9YA8joq_1608645165&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wJo4cYN6tnIsXUWUG9_1608644976&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vzL8STaH0ayz9FW6KcV_1608645165&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2qFMxrNsHSYNyDPhwKR_1608645165&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Edqthrdx4lPfJs8Fs9p_1608645166&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OQYd026b4yrDAemAfqu_1608645166&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evQDJLVRRsUsmltSeKx_1608645166&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ottDeJM2XNAYDZKDAON_1608645167&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PaaXpF8kGlzUihbYxsB_1608645167&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5YFUMtme0lEUmRzSEwo_1608645167&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IE4pBNZjMEYlNZlreR_1608645168&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aUDjx4ACv0WwjHgnqfT_1608645168&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r5NFSUVP1T9yzBFOE5_160864497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Ht4HVBXIryi1JZ0eHs_1608645168&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2frT2kNKhvISDAATVyc_1608645168&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65dsB8JF4TT4MDiKn4e_1608645168&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ZbsiorM0MfruBTOGbJS_1608645169&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wcUbfrwQZONbAI1lbd3_1608645169&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RzikmPKRjtCgt8i9e9H_160864517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Hw9PwtQ1BzvyC14oBNr_1608645173&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1vhmOBXoFQ5MUCA7YDs_1608645173&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1Ebes8KBS6qFN83BCR_1608645173&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52iQkmpYQdRTvJnr9v_1608645174&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OEunTVTvyBD6paNMIQn_1608644968&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g68cqGCSbJxnIM5rX2l_160864498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5795tdrwIU7vassn0K_1608645174&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6FEPfr7SxrsPpRwv3G_1608645174&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3QLaMjfGujHHOFvICsn_160864517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wKCdoqiWDtkPPBMWfTL_160864517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WXSaW6vZfkfpq5KkJOH_160864517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CO3Y5ckESwgRUvd3DfT_1608645176&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t8GfJjvbccnFkm3WSNc_1608645176&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d5ndGe194v1KlD5D416_1608645176&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P2a5PqnA2seyWUEYQ4p_1608645176&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coTMlCGpBc0VHkFRkeI_160864498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SaMqhaBCFwh5GDvd9N_1608645177&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qEKvLgeNfZduu8sSph_1608645177&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GDNwZNvWqPiXbyph7w_1608645181&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Tnp7v0RdOHpPCCz9Qow_1608645181&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lLtgGSiLubsyQtG33z8_1608645181&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Z93lYw7CwRxq11rFJ9_1608645182&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sCgwFImmABW6a2L1T9I_1608645182&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fJUCmbArQDZkt2KJgf6_160864518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WvV39jiYMX8T11sa1N_1608644980&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Gc5u8tNycMhgUSWNd9q_1608644980&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lvKUapeOt55Bg4Vvxu9_1608644980&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o0gV6W21BHpU4iDQ2ch_160864498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GkOADSxoGSwP46f4UWz_160864498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9NBMaqgIGTmS1QEGUB7_1608644982&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Br4De141A14jq5Z0P44_1608644982&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L4ig1AQmrQkISTbyWB1_160864498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ZU6gY4Nh9N4WHwqS8QJ_1608644968&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McT2cyfAlorYUyWNfEf_160864498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h3yHUBdQPnVWPpZwwq_160864498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4r1lczBETWajUQMIJxx_1608644983&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9n1ah9V1QkLs7DtIRIj_160864498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gdkWJE2pgJxEmi5ocf_160864498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DgpWF6WtupCar3AhJmv_1608644986&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kKvPfjHajcEvl5izIe_1608644986&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8wEOU1aN8eRJvE8xth_1608644986&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hgNHxgc07QEuTNazyD6_1608644987&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f4xtR6gs0fxf5wHs8Z_1608644987&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bVe1V04M9cshHw76fRj_1608644968&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YtIvHYvJmJJkKpRGTNI_1608644987&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gjMlPKW8ljQIsdJ1stl_1608644987&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OjhjQvUmOJyhodaP6D_1608644988&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4zA5G1mvcYQUjE1IJwD_1608644988&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hzrBNAbTZ1FtUTLWaV_1608644988&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PBmlXNiCkyU1Gf3qLtN_1608644988&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H3eFaAhfkrLLteMyxpd_1608644988&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bYitvmtQavKUEKU8sdW_1608644989&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M6afAX77kjB275uj6u_1608644989&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X9bIEdWvyVdgNyMk3c_1608644991&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WhBzZOrJ5dC9NmU7UcS_1608644968&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6zlWUkacnutlPi6eDNW_1608644991&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CeQhX39WSpZph8bXfk_1608644991&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BleALAiJKi4wbF25kJX_1608644991&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Oayj8ZyjKeYYRoPnxs_1608644991&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Ee5WnyebBw3gcrvK0R2_1608644992&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zKUSgIP8qCar6lxuEf_1608644992&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uWDpN3DRCwqfd7vgsI_1608644996&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0b6sS1YOMCq38cYrvjv_1608644996&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vKOFioH25mIBFEo5f6_1608644996&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MbrcK3BCq42pQKfjjRP_1608644996&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Pg0tJStF6GSfccW5ZI_1608644969&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4IzqupJKGXT9tHpZbA_1608644997&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T9xk5CFrmiiZitIHoSs_1608644997&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G107gDdB7S1Y9zKPjn4_1608644998&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UyjSzVjyJJ9dW09vaMw_1608644998&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meQlQsLeFVRBKWkcrax_1608644999&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7JeVPesA0CQOWSGFzvY_1608644999&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d2VTcT8qwTNC2OPhytK_1608645003&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kd87yKRRMKwsV6rVkXw_1608645003&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5tAavLQLUPQvEeaEOW8_1608644969&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YM8JHzk1KACssCfQIUE_160864500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Xy9ck2Nq4IJVv1WyAKp_1608645004&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G9jismIH7buI1C9NJD_1608645004&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7eW7zWmXzhEnaxG12ne_1608645004&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YtXSfLjhgmoPs0nvnLa_160864500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9ev9u2LY5M0eKuYBUOs_160864500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J5bha7KhUNX4P6Wcoz_1608645005&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kvB7Zu9LA0vBtr9OvJM_1608645006&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BxqReR2X8VGHrErDhMN_1608645006&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OCdte0MZHZhIoc20BcS_1608645006&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22264</TotalTime>
  <Words>9524</Words>
  <Application>Microsoft Office PowerPoint</Application>
  <PresentationFormat>Widescreen</PresentationFormat>
  <Paragraphs>826</Paragraphs>
  <Slides>88</Slides>
  <Notes>66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88</vt:i4>
      </vt:variant>
    </vt:vector>
  </HeadingPairs>
  <TitlesOfParts>
    <vt:vector size="96"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p:lastModifiedBy>
  <cp:revision>1465</cp:revision>
  <dcterms:created xsi:type="dcterms:W3CDTF">2006-08-16T00:00:00Z</dcterms:created>
  <dcterms:modified xsi:type="dcterms:W3CDTF">2021-02-15T18:53:16Z</dcterms:modified>
</cp:coreProperties>
</file>