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79053" autoAdjust="0"/>
  </p:normalViewPr>
  <p:slideViewPr>
    <p:cSldViewPr>
      <p:cViewPr varScale="1">
        <p:scale>
          <a:sx n="72" d="100"/>
          <a:sy n="72" d="100"/>
        </p:scale>
        <p:origin x="1018" y="67"/>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Somerset_County_11.05.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Somerset_County_11.05.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Overview'!$A$5,'0. Overview'!$A$26,'0. Overview'!$A$53,'0. Overview'!$A$69,'0. Overview'!$A$102,'0. Overview'!$A$127,'0. Overview'!$A$153,'0. Overview'!$A$163,'0. Overview'!$A$184,'0. Overview'!$A$203)</c:f>
              <c:strCache>
                <c:ptCount val="10"/>
                <c:pt idx="0">
                  <c:v>Somerset</c:v>
                </c:pt>
                <c:pt idx="1">
                  <c:v>Somerset</c:v>
                </c:pt>
                <c:pt idx="2">
                  <c:v>Somerset</c:v>
                </c:pt>
                <c:pt idx="3">
                  <c:v>Somerset</c:v>
                </c:pt>
                <c:pt idx="4">
                  <c:v>Somerset</c:v>
                </c:pt>
                <c:pt idx="5">
                  <c:v>Somerset</c:v>
                </c:pt>
                <c:pt idx="6">
                  <c:v>Somerset</c:v>
                </c:pt>
                <c:pt idx="7">
                  <c:v>Somerset</c:v>
                </c:pt>
                <c:pt idx="8">
                  <c:v>Somerset</c:v>
                </c:pt>
                <c:pt idx="9">
                  <c:v>Somerset</c:v>
                </c:pt>
              </c:strCache>
            </c:strRef>
          </c:cat>
          <c:val>
            <c:numRef>
              <c:f>('0. Overview'!$C$5,'0. Overview'!$C$26,'0. Overview'!$C$53,'0. Overview'!$C$69,'0. Overview'!$C$102,'0. Overview'!$C$127,'0. Overview'!$C$153,'0. Overview'!$C$163,'0. Overview'!$C$184,'0. Overview'!$C$203)</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39F2-40DC-ABDF-EB0A742A0853}"/>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Overview'!$A$5,'0. Overview'!$A$26,'0. Overview'!$A$53,'0. Overview'!$A$69,'0. Overview'!$A$102,'0. Overview'!$A$127,'0. Overview'!$A$153,'0. Overview'!$A$163,'0. Overview'!$A$184,'0. Overview'!$A$203)</c:f>
              <c:strCache>
                <c:ptCount val="10"/>
                <c:pt idx="0">
                  <c:v>Somerset</c:v>
                </c:pt>
                <c:pt idx="1">
                  <c:v>Somerset</c:v>
                </c:pt>
                <c:pt idx="2">
                  <c:v>Somerset</c:v>
                </c:pt>
                <c:pt idx="3">
                  <c:v>Somerset</c:v>
                </c:pt>
                <c:pt idx="4">
                  <c:v>Somerset</c:v>
                </c:pt>
                <c:pt idx="5">
                  <c:v>Somerset</c:v>
                </c:pt>
                <c:pt idx="6">
                  <c:v>Somerset</c:v>
                </c:pt>
                <c:pt idx="7">
                  <c:v>Somerset</c:v>
                </c:pt>
                <c:pt idx="8">
                  <c:v>Somerset</c:v>
                </c:pt>
                <c:pt idx="9">
                  <c:v>Somerset</c:v>
                </c:pt>
              </c:strCache>
            </c:strRef>
          </c:cat>
          <c:val>
            <c:numRef>
              <c:f>('0. Overview'!$D$5,'0. Overview'!$D$26,'0. Overview'!$D$53,'0. Overview'!$D$69,'0. Overview'!$D$102,'0. Overview'!$D$127,'0. Overview'!$D$153,'0. Overview'!$D$163,'0. Overview'!$D$184,'0. Overview'!$D$203)</c:f>
              <c:numCache>
                <c:formatCode>General</c:formatCode>
                <c:ptCount val="10"/>
                <c:pt idx="0">
                  <c:v>18.875</c:v>
                </c:pt>
                <c:pt idx="1">
                  <c:v>19.875</c:v>
                </c:pt>
                <c:pt idx="2">
                  <c:v>14.875</c:v>
                </c:pt>
                <c:pt idx="3">
                  <c:v>20.875</c:v>
                </c:pt>
                <c:pt idx="4">
                  <c:v>9.875</c:v>
                </c:pt>
                <c:pt idx="5">
                  <c:v>6.875</c:v>
                </c:pt>
                <c:pt idx="6">
                  <c:v>2.875</c:v>
                </c:pt>
                <c:pt idx="7">
                  <c:v>14.875</c:v>
                </c:pt>
                <c:pt idx="8">
                  <c:v>13.875</c:v>
                </c:pt>
                <c:pt idx="9">
                  <c:v>18.875</c:v>
                </c:pt>
              </c:numCache>
            </c:numRef>
          </c:val>
          <c:extLst>
            <c:ext xmlns:c16="http://schemas.microsoft.com/office/drawing/2014/chart" uri="{C3380CC4-5D6E-409C-BE32-E72D297353CC}">
              <c16:uniqueId val="{00000001-39F2-40DC-ABDF-EB0A742A0853}"/>
            </c:ext>
          </c:extLst>
        </c:ser>
        <c:ser>
          <c:idx val="3"/>
          <c:order val="2"/>
          <c:spPr>
            <a:solidFill>
              <a:schemeClr val="bg1">
                <a:lumMod val="65000"/>
              </a:schemeClr>
            </a:solidFill>
            <a:ln>
              <a:solidFill>
                <a:schemeClr val="tx1">
                  <a:lumMod val="95000"/>
                  <a:lumOff val="5000"/>
                </a:schemeClr>
              </a:solidFill>
            </a:ln>
            <a:effectLst/>
          </c:spPr>
          <c:invertIfNegative val="0"/>
          <c:cat>
            <c:strRef>
              <c:f>('0. Overview'!$A$5,'0. Overview'!$A$26,'0. Overview'!$A$53,'0. Overview'!$A$69,'0. Overview'!$A$102,'0. Overview'!$A$127,'0. Overview'!$A$153,'0. Overview'!$A$163,'0. Overview'!$A$184,'0. Overview'!$A$203)</c:f>
              <c:strCache>
                <c:ptCount val="10"/>
                <c:pt idx="0">
                  <c:v>Somerset</c:v>
                </c:pt>
                <c:pt idx="1">
                  <c:v>Somerset</c:v>
                </c:pt>
                <c:pt idx="2">
                  <c:v>Somerset</c:v>
                </c:pt>
                <c:pt idx="3">
                  <c:v>Somerset</c:v>
                </c:pt>
                <c:pt idx="4">
                  <c:v>Somerset</c:v>
                </c:pt>
                <c:pt idx="5">
                  <c:v>Somerset</c:v>
                </c:pt>
                <c:pt idx="6">
                  <c:v>Somerset</c:v>
                </c:pt>
                <c:pt idx="7">
                  <c:v>Somerset</c:v>
                </c:pt>
                <c:pt idx="8">
                  <c:v>Somerset</c:v>
                </c:pt>
                <c:pt idx="9">
                  <c:v>Somerset</c:v>
                </c:pt>
              </c:strCache>
            </c:strRef>
          </c:cat>
          <c:val>
            <c:numRef>
              <c:f>('0. Overview'!$E$5,'0. Overview'!$E$26,'0. Overview'!$E$53,'0. Overview'!$E$69,'0. Overview'!$E$102,'0. Overview'!$E$127,'0. Overview'!$E$153,'0. Overview'!$E$163,'0. Overview'!$E$184,'0. Overview'!$E$203)</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39F2-40DC-ABDF-EB0A742A0853}"/>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0.68799999999999994</c:v>
                </c:pt>
                <c:pt idx="1">
                  <c:v>0.69399999999999995</c:v>
                </c:pt>
                <c:pt idx="2">
                  <c:v>0.69799999999999995</c:v>
                </c:pt>
                <c:pt idx="3">
                  <c:v>0.68799999999999994</c:v>
                </c:pt>
                <c:pt idx="4">
                  <c:v>0.64800000000000002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6">
                  <c:v>0.64800000000000002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8">
                  <c:v>69973</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20000</c:v>
                </c:pt>
                <c:pt idx="1">
                  <c:v>23739</c:v>
                </c:pt>
                <c:pt idx="2">
                  <c:v>26234</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Franklin</c:v>
                </c:pt>
                <c:pt idx="1">
                  <c:v>Bridgewater</c:v>
                </c:pt>
                <c:pt idx="2">
                  <c:v>Hillsborough</c:v>
                </c:pt>
                <c:pt idx="3">
                  <c:v>Bernards</c:v>
                </c:pt>
                <c:pt idx="4">
                  <c:v>Montgomery</c:v>
                </c:pt>
                <c:pt idx="5">
                  <c:v>North Plainfield</c:v>
                </c:pt>
                <c:pt idx="6">
                  <c:v>Warren</c:v>
                </c:pt>
                <c:pt idx="7">
                  <c:v>Branchburg</c:v>
                </c:pt>
                <c:pt idx="8">
                  <c:v>Bound Brook</c:v>
                </c:pt>
                <c:pt idx="9">
                  <c:v>Manville</c:v>
                </c:pt>
                <c:pt idx="10">
                  <c:v>Somerville</c:v>
                </c:pt>
                <c:pt idx="11">
                  <c:v>Bernardsville</c:v>
                </c:pt>
                <c:pt idx="12">
                  <c:v>Green Brook</c:v>
                </c:pt>
                <c:pt idx="13">
                  <c:v>Raritan</c:v>
                </c:pt>
                <c:pt idx="14">
                  <c:v>Watchung</c:v>
                </c:pt>
                <c:pt idx="15">
                  <c:v>Bedminster</c:v>
                </c:pt>
                <c:pt idx="16">
                  <c:v>South Bound Brook</c:v>
                </c:pt>
                <c:pt idx="17">
                  <c:v>Peapack and Gladstone</c:v>
                </c:pt>
                <c:pt idx="18">
                  <c:v>Far Hills</c:v>
                </c:pt>
                <c:pt idx="19">
                  <c:v>Millstone</c:v>
                </c:pt>
              </c:strCache>
            </c:strRef>
          </c:cat>
          <c:val>
            <c:numRef>
              <c:f>Sheet1!$B$2:$B$21</c:f>
              <c:numCache>
                <c:formatCode>0</c:formatCode>
                <c:ptCount val="20"/>
                <c:pt idx="0">
                  <c:v>12396</c:v>
                </c:pt>
                <c:pt idx="1">
                  <c:v>9981</c:v>
                </c:pt>
                <c:pt idx="2">
                  <c:v>8961</c:v>
                </c:pt>
                <c:pt idx="3">
                  <c:v>6634</c:v>
                </c:pt>
                <c:pt idx="4">
                  <c:v>5891</c:v>
                </c:pt>
                <c:pt idx="5">
                  <c:v>5207</c:v>
                </c:pt>
                <c:pt idx="6">
                  <c:v>3494</c:v>
                </c:pt>
                <c:pt idx="7">
                  <c:v>3124</c:v>
                </c:pt>
                <c:pt idx="8">
                  <c:v>2553</c:v>
                </c:pt>
                <c:pt idx="9">
                  <c:v>2524</c:v>
                </c:pt>
                <c:pt idx="10">
                  <c:v>2519</c:v>
                </c:pt>
                <c:pt idx="11">
                  <c:v>1884</c:v>
                </c:pt>
                <c:pt idx="12">
                  <c:v>1625</c:v>
                </c:pt>
                <c:pt idx="13">
                  <c:v>1360</c:v>
                </c:pt>
                <c:pt idx="14">
                  <c:v>1291</c:v>
                </c:pt>
                <c:pt idx="15">
                  <c:v>1113</c:v>
                </c:pt>
                <c:pt idx="16">
                  <c:v>1092</c:v>
                </c:pt>
                <c:pt idx="17">
                  <c:v>638</c:v>
                </c:pt>
                <c:pt idx="18">
                  <c:v>177</c:v>
                </c:pt>
                <c:pt idx="19">
                  <c:v>140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0.17</c:v>
                </c:pt>
                <c:pt idx="1">
                  <c:v>0.18</c:v>
                </c:pt>
                <c:pt idx="2">
                  <c:v>0.17</c:v>
                </c:pt>
                <c:pt idx="3">
                  <c:v>0.17</c:v>
                </c:pt>
                <c:pt idx="4">
                  <c:v>0.14000000000000001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6" formatCode="General">
                  <c:v>0.28999999999999998</c:v>
                </c:pt>
                <c:pt idx="7">
                  <c:v>0.28000000000000003</c:v>
                </c:pt>
                <c:pt idx="8">
                  <c:v>0.23</c:v>
                </c:pt>
                <c:pt idx="9">
                  <c:v>0.22</c:v>
                </c:pt>
                <c:pt idx="10">
                  <c:v>0.21</c:v>
                </c:pt>
                <c:pt idx="11">
                  <c:v>0.2</c:v>
                </c:pt>
                <c:pt idx="12">
                  <c:v>0.19</c:v>
                </c:pt>
                <c:pt idx="13">
                  <c:v>0.19</c:v>
                </c:pt>
                <c:pt idx="14">
                  <c:v>0.17</c:v>
                </c:pt>
                <c:pt idx="15">
                  <c:v>0.15</c:v>
                </c:pt>
                <c:pt idx="16">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17">
                  <c:v>0.14000000000000001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Somerset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3"/>
              <c:layout>
                <c:manualLayout>
                  <c:x val="-2.0080321285140562E-2"/>
                  <c:y val="5.2123556085151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1D-4CBD-B4A3-29AB7ABBFF98}"/>
                </c:ext>
              </c:extLst>
            </c:dLbl>
            <c:dLbl>
              <c:idx val="5"/>
              <c:layout>
                <c:manualLayout>
                  <c:x val="2.008032128514056E-3"/>
                  <c:y val="2.60617780425757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1736</c:v>
                </c:pt>
                <c:pt idx="1">
                  <c:v>863</c:v>
                </c:pt>
                <c:pt idx="2">
                  <c:v>1734</c:v>
                </c:pt>
                <c:pt idx="3">
                  <c:v>1241</c:v>
                </c:pt>
                <c:pt idx="4">
                  <c:v>1125</c:v>
                </c:pt>
                <c:pt idx="5">
                  <c:v>1048</c:v>
                </c:pt>
                <c:pt idx="6">
                  <c:v>1441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9">
                  <c:v>110247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98440</c:v>
                </c:pt>
                <c:pt idx="1">
                  <c:v>104478</c:v>
                </c:pt>
                <c:pt idx="2">
                  <c:v>112153</c:v>
                </c:pt>
                <c:pt idx="3">
                  <c:v>121378</c:v>
                </c:pt>
                <c:pt idx="4">
                  <c:v>111587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Overview'!$A$230,'0. Overview'!$A$256,'0. Overview'!$A$278,'0. Overview'!$A$301,'0. Overview'!$A$319,'0. Overview'!$A$354,'0. Overview'!$A$368,'0. Overview'!$A$392,'0. Overview'!$A$412)</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('0. Overview'!$C$230,'0. Overview'!$C$256,'0. Overview'!$C$278,'0. Overview'!$C$301,'0. Overview'!$C$319,'0. Overview'!$C$354,'0. Overview'!$C$368,'0. Overview'!$C$392,'0. Overview'!$C$412)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C66-414A-B6E2-697EE548976B}"/>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Overview'!$A$230,'0. Overview'!$A$256,'0. Overview'!$A$278,'0. Overview'!$A$301,'0. Overview'!$A$319,'0. Overview'!$A$354,'0. Overview'!$A$368,'0. Overview'!$A$392,'0. Overview'!$A$412)</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('0. Overview'!$D$230,'0. Overview'!$D$256,'0. Overview'!$D$278,'0. Overview'!$D$301,'0. Overview'!$D$319,'0. Overview'!$D$354,'0. Overview'!$D$368,'0. Overview'!$D$392,'0. Overview'!$D$412)</c:f>
              <c:numCache>
                <c:formatCode>General</c:formatCode>
                <c:ptCount val="9"/>
                <c:pt idx="0">
                  <c:v>18.875</c:v>
                </c:pt>
                <c:pt idx="1">
                  <c:v>14.875</c:v>
                </c:pt>
                <c:pt idx="2">
                  <c:v>14.875</c:v>
                </c:pt>
                <c:pt idx="3">
                  <c:v>13.875</c:v>
                </c:pt>
                <c:pt idx="4">
                  <c:v>18.875</c:v>
                </c:pt>
                <c:pt idx="5">
                  <c:v>5.875</c:v>
                </c:pt>
                <c:pt idx="6">
                  <c:v>13.875</c:v>
                </c:pt>
                <c:pt idx="7">
                  <c:v>13.875</c:v>
                </c:pt>
                <c:pt idx="8">
                  <c:v>15.875</c:v>
                </c:pt>
              </c:numCache>
            </c:numRef>
          </c:val>
          <c:extLst>
            <c:ext xmlns:c16="http://schemas.microsoft.com/office/drawing/2014/chart" uri="{C3380CC4-5D6E-409C-BE32-E72D297353CC}">
              <c16:uniqueId val="{00000001-9C66-414A-B6E2-697EE548976B}"/>
            </c:ext>
          </c:extLst>
        </c:ser>
        <c:ser>
          <c:idx val="3"/>
          <c:order val="2"/>
          <c:spPr>
            <a:solidFill>
              <a:schemeClr val="bg2">
                <a:lumMod val="75000"/>
              </a:schemeClr>
            </a:solidFill>
            <a:ln>
              <a:solidFill>
                <a:schemeClr val="tx1"/>
              </a:solidFill>
            </a:ln>
            <a:effectLst/>
          </c:spPr>
          <c:invertIfNegative val="0"/>
          <c:cat>
            <c:strRef>
              <c:f>('0. Overview'!$A$230,'0. Overview'!$A$256,'0. Overview'!$A$278,'0. Overview'!$A$301,'0. Overview'!$A$319,'0. Overview'!$A$354,'0. Overview'!$A$368,'0. Overview'!$A$392,'0. Overview'!$A$412)</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('0. Overview'!$E$230,'0. Overview'!$E$256,'0. Overview'!$E$278,'0. Overview'!$E$301,'0. Overview'!$E$319,'0. Overview'!$E$354,'0. Overview'!$E$368,'0. Overview'!$E$392,'0. Overview'!$E$412)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C66-414A-B6E2-697EE548976B}"/>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8" formatCode="_(&quot;$&quot;* #,##0_);_(&quot;$&quot;* \(#,##0\);_(&quot;$&quot;* &quot;-&quot;??_);_(@_)">
                  <c:v>111587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North Plainfield</c:v>
                </c:pt>
                <c:pt idx="1">
                  <c:v>Manville</c:v>
                </c:pt>
                <c:pt idx="2">
                  <c:v>Bound Brook</c:v>
                </c:pt>
                <c:pt idx="3">
                  <c:v>Somerville</c:v>
                </c:pt>
                <c:pt idx="4">
                  <c:v>Raritan</c:v>
                </c:pt>
                <c:pt idx="5">
                  <c:v>South Bound Brook</c:v>
                </c:pt>
                <c:pt idx="6">
                  <c:v>Franklin</c:v>
                </c:pt>
                <c:pt idx="7">
                  <c:v>Rocky Hill</c:v>
                </c:pt>
                <c:pt idx="8">
                  <c:v>Bedminster</c:v>
                </c:pt>
                <c:pt idx="9">
                  <c:v>Millstone</c:v>
                </c:pt>
              </c:strCache>
            </c:strRef>
          </c:cat>
          <c:val>
            <c:numRef>
              <c:f>Sheet1!$B$2:$B$11</c:f>
              <c:numCache>
                <c:formatCode>_("$"* #,##0_);_("$"* \(#,##0\);_("$"* "-"??_);_(@_)</c:formatCode>
                <c:ptCount val="10"/>
                <c:pt idx="0">
                  <c:v>69566</c:v>
                </c:pt>
                <c:pt idx="1">
                  <c:v>69625</c:v>
                </c:pt>
                <c:pt idx="2">
                  <c:v>70540</c:v>
                </c:pt>
                <c:pt idx="3">
                  <c:v>77104</c:v>
                </c:pt>
                <c:pt idx="4">
                  <c:v>79362</c:v>
                </c:pt>
                <c:pt idx="5">
                  <c:v>85223</c:v>
                </c:pt>
                <c:pt idx="6">
                  <c:v>93347</c:v>
                </c:pt>
                <c:pt idx="7">
                  <c:v>111688</c:v>
                </c:pt>
                <c:pt idx="8">
                  <c:v>116733</c:v>
                </c:pt>
                <c:pt idx="9">
                  <c:v>117500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Somerset county avg $113,611</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North Plainfield</c:v>
                </c:pt>
                <c:pt idx="1">
                  <c:v>Manville</c:v>
                </c:pt>
                <c:pt idx="2">
                  <c:v>Bound Brook</c:v>
                </c:pt>
                <c:pt idx="3">
                  <c:v>Somerville</c:v>
                </c:pt>
                <c:pt idx="4">
                  <c:v>Raritan</c:v>
                </c:pt>
                <c:pt idx="5">
                  <c:v>South Bound Brook</c:v>
                </c:pt>
                <c:pt idx="6">
                  <c:v>Franklin</c:v>
                </c:pt>
                <c:pt idx="7">
                  <c:v>Rocky Hill</c:v>
                </c:pt>
                <c:pt idx="8">
                  <c:v>Bedminster</c:v>
                </c:pt>
                <c:pt idx="9">
                  <c:v>Millstone</c:v>
                </c:pt>
              </c:strCache>
            </c:strRef>
          </c:cat>
          <c:val>
            <c:numRef>
              <c:f>Sheet1!$C$2:$C$11</c:f>
              <c:numCache>
                <c:formatCode>"$"#,##0</c:formatCode>
                <c:ptCount val="10"/>
                <c:pt idx="0">
                  <c:v>113611</c:v>
                </c:pt>
                <c:pt idx="1">
                  <c:v>113611</c:v>
                </c:pt>
                <c:pt idx="2">
                  <c:v>113611</c:v>
                </c:pt>
                <c:pt idx="3">
                  <c:v>113611</c:v>
                </c:pt>
                <c:pt idx="4">
                  <c:v>113611</c:v>
                </c:pt>
                <c:pt idx="5">
                  <c:v>113611</c:v>
                </c:pt>
                <c:pt idx="6">
                  <c:v>113611</c:v>
                </c:pt>
                <c:pt idx="7">
                  <c:v>113611</c:v>
                </c:pt>
                <c:pt idx="8">
                  <c:v>113611</c:v>
                </c:pt>
                <c:pt idx="9">
                  <c:v>113611</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6543954160498366"/>
          <c:y val="0.9608046931091585"/>
          <c:w val="0.2204807234528763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General</c:formatCode>
                <c:ptCount val="21"/>
                <c:pt idx="0" formatCode="0%">
                  <c:v>1.2999999999999999E-2</c:v>
                </c:pt>
                <c:pt idx="2" formatCode="0%">
                  <c:v>4.9000000000000002E-2</c:v>
                </c:pt>
                <c:pt idx="3" formatCode="0%">
                  <c:v>0.05</c:v>
                </c:pt>
                <c:pt idx="4" formatCode="0%">
                  <c:v>5.2999999999999999E-2</c:v>
                </c:pt>
                <c:pt idx="5" formatCode="0%">
                  <c:v>0.06</c:v>
                </c:pt>
                <c:pt idx="6" formatCode="0%">
                  <c:v>6.2E-2</c:v>
                </c:pt>
                <c:pt idx="7" formatCode="0%">
                  <c:v>6.3E-2</c:v>
                </c:pt>
                <c:pt idx="8" formatCode="0%">
                  <c:v>7.0999999999999994E-2</c:v>
                </c:pt>
                <c:pt idx="9" formatCode="0%">
                  <c:v>8.6999999999999994E-2</c:v>
                </c:pt>
                <c:pt idx="10" formatCode="0%">
                  <c:v>9.2999999999999999E-2</c:v>
                </c:pt>
                <c:pt idx="11" formatCode="0%">
                  <c:v>9.9000000000000005E-2</c:v>
                </c:pt>
                <c:pt idx="12" formatCode="0%">
                  <c:v>0.111</c:v>
                </c:pt>
                <c:pt idx="13" formatCode="0%">
                  <c:v>0.11600000000000001</c:v>
                </c:pt>
                <c:pt idx="14" formatCode="0%">
                  <c:v>0.11899999999999999</c:v>
                </c:pt>
                <c:pt idx="15" formatCode="0%">
                  <c:v>0.13400000000000001</c:v>
                </c:pt>
                <c:pt idx="16" formatCode="0%">
                  <c:v>0.13400000000000001</c:v>
                </c:pt>
                <c:pt idx="17" formatCode="0%">
                  <c:v>0.151</c:v>
                </c:pt>
                <c:pt idx="18" formatCode="0%">
                  <c:v>0.161</c:v>
                </c:pt>
                <c:pt idx="19" formatCode="0%">
                  <c:v>0.16200000000000001</c:v>
                </c:pt>
                <c:pt idx="20" formatCode="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0%</c:formatCode>
                <c:ptCount val="21"/>
                <c:pt idx="1">
                  <c:v>4.2000000000000003E-2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6.3E-2</c:v>
                </c:pt>
                <c:pt idx="1">
                  <c:v>4.5999999999999999E-2</c:v>
                </c:pt>
                <c:pt idx="2">
                  <c:v>3.5999999999999997E-2</c:v>
                </c:pt>
                <c:pt idx="3">
                  <c:v>3.4000000000000002E-2</c:v>
                </c:pt>
                <c:pt idx="4">
                  <c:v>4.2000000000000003E-2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Manville</c:v>
                </c:pt>
                <c:pt idx="1">
                  <c:v>North Plainfield</c:v>
                </c:pt>
                <c:pt idx="2">
                  <c:v>Far Hills</c:v>
                </c:pt>
                <c:pt idx="3">
                  <c:v>Bound Brook</c:v>
                </c:pt>
                <c:pt idx="4">
                  <c:v>Bedminster</c:v>
                </c:pt>
                <c:pt idx="5">
                  <c:v>Somerville</c:v>
                </c:pt>
                <c:pt idx="6">
                  <c:v>Raritan</c:v>
                </c:pt>
                <c:pt idx="7">
                  <c:v>Franklin</c:v>
                </c:pt>
                <c:pt idx="8">
                  <c:v>Montgomery</c:v>
                </c:pt>
                <c:pt idx="9">
                  <c:v>Green Brook</c:v>
                </c:pt>
              </c:strCache>
            </c:strRef>
          </c:cat>
          <c:val>
            <c:numRef>
              <c:f>Sheet1!$B$2:$B$11</c:f>
              <c:numCache>
                <c:formatCode>0%</c:formatCode>
                <c:ptCount val="10"/>
                <c:pt idx="0">
                  <c:v>0.153</c:v>
                </c:pt>
                <c:pt idx="1">
                  <c:v>0.14799999999999999</c:v>
                </c:pt>
                <c:pt idx="2">
                  <c:v>0.114</c:v>
                </c:pt>
                <c:pt idx="3">
                  <c:v>9.4E-2</c:v>
                </c:pt>
                <c:pt idx="4">
                  <c:v>8.3000000000000004E-2</c:v>
                </c:pt>
                <c:pt idx="5">
                  <c:v>0.08</c:v>
                </c:pt>
                <c:pt idx="6">
                  <c:v>6.4000000000000001E-2</c:v>
                </c:pt>
                <c:pt idx="7">
                  <c:v>5.8000000000000003E-2</c:v>
                </c:pt>
                <c:pt idx="8">
                  <c:v>4.5999999999999999E-2</c:v>
                </c:pt>
                <c:pt idx="9">
                  <c:v>3.5000000000000003E-2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Somerset county avg 4.6%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Manville</c:v>
                </c:pt>
                <c:pt idx="1">
                  <c:v>North Plainfield</c:v>
                </c:pt>
                <c:pt idx="2">
                  <c:v>Far Hills</c:v>
                </c:pt>
                <c:pt idx="3">
                  <c:v>Bound Brook</c:v>
                </c:pt>
                <c:pt idx="4">
                  <c:v>Bedminster</c:v>
                </c:pt>
                <c:pt idx="5">
                  <c:v>Somerville</c:v>
                </c:pt>
                <c:pt idx="6">
                  <c:v>Raritan</c:v>
                </c:pt>
                <c:pt idx="7">
                  <c:v>Franklin</c:v>
                </c:pt>
                <c:pt idx="8">
                  <c:v>Montgomery</c:v>
                </c:pt>
                <c:pt idx="9">
                  <c:v>Green Brook</c:v>
                </c:pt>
              </c:strCache>
            </c:strRef>
          </c:cat>
          <c:val>
            <c:numRef>
              <c:f>Sheet1!$C$2:$C$11</c:f>
              <c:numCache>
                <c:formatCode>0%</c:formatCode>
                <c:ptCount val="10"/>
                <c:pt idx="0">
                  <c:v>4.5999999999999999E-2</c:v>
                </c:pt>
                <c:pt idx="1">
                  <c:v>4.5999999999999999E-2</c:v>
                </c:pt>
                <c:pt idx="2">
                  <c:v>4.5999999999999999E-2</c:v>
                </c:pt>
                <c:pt idx="3">
                  <c:v>4.5999999999999999E-2</c:v>
                </c:pt>
                <c:pt idx="4">
                  <c:v>4.5999999999999999E-2</c:v>
                </c:pt>
                <c:pt idx="5">
                  <c:v>4.5999999999999999E-2</c:v>
                </c:pt>
                <c:pt idx="6">
                  <c:v>4.5999999999999999E-2</c:v>
                </c:pt>
                <c:pt idx="7">
                  <c:v>4.5999999999999999E-2</c:v>
                </c:pt>
                <c:pt idx="8">
                  <c:v>4.5999999999999999E-2</c:v>
                </c:pt>
                <c:pt idx="9">
                  <c:v>4.5999999999999999E-2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2.4721694051109858E-2"/>
          <c:y val="0.92248508709138632"/>
          <c:w val="0.26978290622082951"/>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7">
                  <c:v>0.16169886146000001</c:v>
                </c:pt>
                <c:pt idx="8">
                  <c:v>0.16297946497999999</c:v>
                </c:pt>
                <c:pt idx="9">
                  <c:v>0.16881366086999999</c:v>
                </c:pt>
                <c:pt idx="10">
                  <c:v>0.17273906539</c:v>
                </c:pt>
                <c:pt idx="11">
                  <c:v>0.17577162096000001</c:v>
                </c:pt>
                <c:pt idx="12">
                  <c:v>0.17687299102000001</c:v>
                </c:pt>
                <c:pt idx="13">
                  <c:v>0.18500990251999999</c:v>
                </c:pt>
                <c:pt idx="14">
                  <c:v>0.18584412023999999</c:v>
                </c:pt>
                <c:pt idx="15">
                  <c:v>0.19205607979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6">
                  <c:v>0.14638657342</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5541301673228349"/>
          <c:y val="0.8969137068875061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0.19</c:v>
                </c:pt>
                <c:pt idx="1">
                  <c:v>0.19</c:v>
                </c:pt>
                <c:pt idx="2">
                  <c:v>0.18</c:v>
                </c:pt>
                <c:pt idx="3">
                  <c:v>0.17</c:v>
                </c:pt>
                <c:pt idx="4">
                  <c:v>0.16</c:v>
                </c:pt>
                <c:pt idx="5">
                  <c:v>0.16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5">
                  <c:v>0.106</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0" formatCode="0.0%">
                  <c:v>5.1999999999999998E-2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862155966740068"/>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5.1999999999999998E-2</c:v>
                </c:pt>
                <c:pt idx="1">
                  <c:v>5.1999999999999998E-2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3471</c:v>
                </c:pt>
                <c:pt idx="1">
                  <c:v>3307</c:v>
                </c:pt>
                <c:pt idx="2">
                  <c:v>3023</c:v>
                </c:pt>
                <c:pt idx="3">
                  <c:v>2796</c:v>
                </c:pt>
                <c:pt idx="4">
                  <c:v>2826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Somerset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0.628</c:v>
                </c:pt>
                <c:pt idx="1">
                  <c:v>0.108</c:v>
                </c:pt>
                <c:pt idx="2">
                  <c:v>8.0000000000000002E-3</c:v>
                </c:pt>
                <c:pt idx="3">
                  <c:v>0.19600000000000001</c:v>
                </c:pt>
                <c:pt idx="4">
                  <c:v>0</c:v>
                </c:pt>
                <c:pt idx="5">
                  <c:v>8.5000000000000006E-2</c:v>
                </c:pt>
                <c:pt idx="6">
                  <c:v>0.152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8197</c:v>
                </c:pt>
                <c:pt idx="1">
                  <c:v>8213</c:v>
                </c:pt>
                <c:pt idx="2">
                  <c:v>7914</c:v>
                </c:pt>
                <c:pt idx="3">
                  <c:v>7910</c:v>
                </c:pt>
                <c:pt idx="4">
                  <c:v>7897</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5860</c:v>
                </c:pt>
                <c:pt idx="1">
                  <c:v>5316</c:v>
                </c:pt>
                <c:pt idx="2">
                  <c:v>4589</c:v>
                </c:pt>
                <c:pt idx="3">
                  <c:v>3828</c:v>
                </c:pt>
                <c:pt idx="4">
                  <c:v>4143</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Somerset</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1000</c:v>
                </c:pt>
                <c:pt idx="1">
                  <c:v>970</c:v>
                </c:pt>
                <c:pt idx="2">
                  <c:v>945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8">
                  <c:v>1000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8" formatCode="&quot;$&quot;#,##0_);[Red]\(&quot;$&quot;#,##0\)">
                  <c:v>945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9">
                  <c:v>32.9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32.799999999999997</c:v>
                </c:pt>
                <c:pt idx="1">
                  <c:v>31.8</c:v>
                </c:pt>
                <c:pt idx="2">
                  <c:v>32</c:v>
                </c:pt>
                <c:pt idx="3" formatCode="0.0">
                  <c:v>32.5</c:v>
                </c:pt>
                <c:pt idx="4" formatCode="0.0">
                  <c:v>32.9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3" formatCode="0%">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7" formatCode="0%">
                  <c:v>2.2999999999999998</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8" formatCode="0.0%">
                  <c:v>6.3E-2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8.6294465851343052E-2"/>
                  <c:y val="-0.1034711543424095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5D-4584-A05B-64C979BF4AF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2.3E-2</c:v>
                </c:pt>
                <c:pt idx="1">
                  <c:v>4.5999999999999999E-2</c:v>
                </c:pt>
                <c:pt idx="2">
                  <c:v>2.4E-2</c:v>
                </c:pt>
                <c:pt idx="3">
                  <c:v>7.0000000000000001E-3</c:v>
                </c:pt>
                <c:pt idx="4">
                  <c:v>6.3E-2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0.67400000000000004</c:v>
                </c:pt>
                <c:pt idx="1">
                  <c:v>0.69</c:v>
                </c:pt>
                <c:pt idx="2">
                  <c:v>0.69599999999999995</c:v>
                </c:pt>
                <c:pt idx="3">
                  <c:v>0.68899999999999995</c:v>
                </c:pt>
                <c:pt idx="4">
                  <c:v>0.628</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0.109</c:v>
                </c:pt>
                <c:pt idx="1">
                  <c:v>0.105</c:v>
                </c:pt>
                <c:pt idx="2">
                  <c:v>0.105</c:v>
                </c:pt>
                <c:pt idx="3">
                  <c:v>0.109</c:v>
                </c:pt>
                <c:pt idx="4">
                  <c:v>0.108</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7.0000000000000001E-3</c:v>
                </c:pt>
                <c:pt idx="1">
                  <c:v>7.0000000000000001E-3</c:v>
                </c:pt>
                <c:pt idx="2">
                  <c:v>3.0000000000000001E-3</c:v>
                </c:pt>
                <c:pt idx="3">
                  <c:v>6.0000000000000001E-3</c:v>
                </c:pt>
                <c:pt idx="4">
                  <c:v>8.0000000000000002E-3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0.183</c:v>
                </c:pt>
                <c:pt idx="1">
                  <c:v>0.186</c:v>
                </c:pt>
                <c:pt idx="2">
                  <c:v>0.19600000000000001</c:v>
                </c:pt>
                <c:pt idx="3">
                  <c:v>0.19700000000000001</c:v>
                </c:pt>
                <c:pt idx="4">
                  <c:v>0.19600000000000001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0.14499999999999999</c:v>
                </c:pt>
                <c:pt idx="1">
                  <c:v>0.14599999999999999</c:v>
                </c:pt>
                <c:pt idx="2">
                  <c:v>0.14799999999999999</c:v>
                </c:pt>
                <c:pt idx="3">
                  <c:v>0.15</c:v>
                </c:pt>
                <c:pt idx="4">
                  <c:v>0.152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Bound Brook</c:v>
                </c:pt>
                <c:pt idx="1">
                  <c:v>Manville</c:v>
                </c:pt>
                <c:pt idx="2">
                  <c:v>Franklin</c:v>
                </c:pt>
                <c:pt idx="3">
                  <c:v>South Bound Brook</c:v>
                </c:pt>
                <c:pt idx="4">
                  <c:v>North Plainfield</c:v>
                </c:pt>
                <c:pt idx="5">
                  <c:v>Bedminster</c:v>
                </c:pt>
                <c:pt idx="6">
                  <c:v>Hillsborough</c:v>
                </c:pt>
                <c:pt idx="7">
                  <c:v>Green Brook</c:v>
                </c:pt>
                <c:pt idx="8">
                  <c:v>Rocky Hill</c:v>
                </c:pt>
                <c:pt idx="9">
                  <c:v>Raritan</c:v>
                </c:pt>
              </c:strCache>
            </c:strRef>
          </c:cat>
          <c:val>
            <c:numRef>
              <c:f>Sheet1!$B$2:$B$11</c:f>
              <c:numCache>
                <c:formatCode>0.0%</c:formatCode>
                <c:ptCount val="10"/>
                <c:pt idx="0">
                  <c:v>0.17100000000000001</c:v>
                </c:pt>
                <c:pt idx="1">
                  <c:v>0.14000000000000001</c:v>
                </c:pt>
                <c:pt idx="2">
                  <c:v>7.0000000000000007E-2</c:v>
                </c:pt>
                <c:pt idx="3">
                  <c:v>4.9000000000000002E-2</c:v>
                </c:pt>
                <c:pt idx="4">
                  <c:v>4.4999999999999998E-2</c:v>
                </c:pt>
                <c:pt idx="5">
                  <c:v>3.4000000000000002E-2</c:v>
                </c:pt>
                <c:pt idx="6">
                  <c:v>0.03</c:v>
                </c:pt>
                <c:pt idx="7">
                  <c:v>2.9000000000000001E-2</c:v>
                </c:pt>
                <c:pt idx="8">
                  <c:v>2.1000000000000001E-2</c:v>
                </c:pt>
                <c:pt idx="9">
                  <c:v>0.02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Somerset county avg 3.60%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Bound Brook</c:v>
                </c:pt>
                <c:pt idx="1">
                  <c:v>Manville</c:v>
                </c:pt>
                <c:pt idx="2">
                  <c:v>Franklin</c:v>
                </c:pt>
                <c:pt idx="3">
                  <c:v>South Bound Brook</c:v>
                </c:pt>
                <c:pt idx="4">
                  <c:v>North Plainfield</c:v>
                </c:pt>
                <c:pt idx="5">
                  <c:v>Bedminster</c:v>
                </c:pt>
                <c:pt idx="6">
                  <c:v>Hillsborough</c:v>
                </c:pt>
                <c:pt idx="7">
                  <c:v>Green Brook</c:v>
                </c:pt>
                <c:pt idx="8">
                  <c:v>Rocky Hill</c:v>
                </c:pt>
                <c:pt idx="9">
                  <c:v>Raritan</c:v>
                </c:pt>
              </c:strCache>
            </c:strRef>
          </c:cat>
          <c:val>
            <c:numRef>
              <c:f>Sheet1!$C$2:$C$11</c:f>
              <c:numCache>
                <c:formatCode>0.00%</c:formatCode>
                <c:ptCount val="10"/>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0862819881889763E-2"/>
          <c:y val="0.89505474701195353"/>
          <c:w val="0.20514936023622046"/>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5">
                  <c:v>10859</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5">
                  <c:v>2727</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17">
                  <c:v>0.83440000000000003</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17">
                  <c:v>0.7167</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14">
                  <c:v>0.94199999999999995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7">
                  <c:v>0.92800000000000005</c:v>
                </c:pt>
                <c:pt idx="8">
                  <c:v>0.93200000000000005</c:v>
                </c:pt>
                <c:pt idx="9">
                  <c:v>0.93200000000000005</c:v>
                </c:pt>
                <c:pt idx="10">
                  <c:v>0.93200000000000005</c:v>
                </c:pt>
                <c:pt idx="11">
                  <c:v>0.93799999999999994</c:v>
                </c:pt>
                <c:pt idx="12">
                  <c:v>0.93899999999999995</c:v>
                </c:pt>
                <c:pt idx="13">
                  <c:v>0.94</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0.95699999999999996</c:v>
                </c:pt>
                <c:pt idx="1">
                  <c:v>0.95699999999999996</c:v>
                </c:pt>
                <c:pt idx="2">
                  <c:v>0.94099999999999995</c:v>
                </c:pt>
                <c:pt idx="3">
                  <c:v>0.95699999999999996</c:v>
                </c:pt>
                <c:pt idx="4">
                  <c:v>0.95399999999999996</c:v>
                </c:pt>
                <c:pt idx="5">
                  <c:v>0.94199999999999995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6">
                  <c:v>161</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Somerset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3.065379219838902E-2"/>
                  <c:y val="5.26301901557371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36-405A-BB46-2DC06C13BCA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6.0999999999999999E-2</c:v>
                </c:pt>
                <c:pt idx="1">
                  <c:v>5.8000000000000003E-2</c:v>
                </c:pt>
                <c:pt idx="2">
                  <c:v>7.9000000000000001E-2</c:v>
                </c:pt>
                <c:pt idx="3">
                  <c:v>5.8000000000000003E-2</c:v>
                </c:pt>
                <c:pt idx="4">
                  <c:v>6.4000000000000001E-2</c:v>
                </c:pt>
                <c:pt idx="5">
                  <c:v>6.7000000000000004E-2</c:v>
                </c:pt>
                <c:pt idx="6">
                  <c:v>6.3E-2</c:v>
                </c:pt>
                <c:pt idx="7">
                  <c:v>5.6000000000000001E-2</c:v>
                </c:pt>
                <c:pt idx="8">
                  <c:v>5.6000000000000001E-2</c:v>
                </c:pt>
                <c:pt idx="9">
                  <c:v>6.4000000000000001E-2</c:v>
                </c:pt>
                <c:pt idx="10">
                  <c:v>0.06</c:v>
                </c:pt>
                <c:pt idx="11" formatCode="0.00%">
                  <c:v>5.3999999999999999E-2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2">
                  <c:v>6.0499999999999998E-2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8">
                  <c:v>6.0172900000000001E-2</c:v>
                </c:pt>
                <c:pt idx="9">
                  <c:v>5.88604E-2</c:v>
                </c:pt>
                <c:pt idx="10">
                  <c:v>5.8737499999999998E-2</c:v>
                </c:pt>
                <c:pt idx="11">
                  <c:v>5.6517600000000001E-2</c:v>
                </c:pt>
                <c:pt idx="12">
                  <c:v>5.0314499999999998E-2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13" formatCode="0.0%">
                  <c:v>4.5295000000000002E-2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2.9799800000000001E-2</c:v>
                </c:pt>
                <c:pt idx="1">
                  <c:v>3.32953E-2</c:v>
                </c:pt>
                <c:pt idx="2">
                  <c:v>4.1004600000000002E-2</c:v>
                </c:pt>
                <c:pt idx="3">
                  <c:v>4.3985200000000002E-2</c:v>
                </c:pt>
                <c:pt idx="4">
                  <c:v>4.5295000000000002E-2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0.1"/>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57</c:v>
                </c:pt>
                <c:pt idx="1">
                  <c:v>59</c:v>
                </c:pt>
                <c:pt idx="2">
                  <c:v>59</c:v>
                </c:pt>
                <c:pt idx="3">
                  <c:v>61</c:v>
                </c:pt>
                <c:pt idx="4">
                  <c:v>61</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0.94282509999999997</c:v>
                </c:pt>
                <c:pt idx="1">
                  <c:v>0.94351940000000001</c:v>
                </c:pt>
                <c:pt idx="2">
                  <c:v>0.93769400000000003</c:v>
                </c:pt>
                <c:pt idx="3">
                  <c:v>0.93768079999999998</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in val="0.5"/>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6">
                  <c:v>0.89</c:v>
                </c:pt>
                <c:pt idx="7">
                  <c:v>0.89</c:v>
                </c:pt>
                <c:pt idx="8">
                  <c:v>0.91</c:v>
                </c:pt>
                <c:pt idx="9">
                  <c:v>0.91</c:v>
                </c:pt>
                <c:pt idx="10">
                  <c:v>0.91</c:v>
                </c:pt>
                <c:pt idx="11">
                  <c:v>0.93</c:v>
                </c:pt>
                <c:pt idx="12">
                  <c:v>0.93</c:v>
                </c:pt>
                <c:pt idx="13">
                  <c:v>0.93</c:v>
                </c:pt>
                <c:pt idx="14">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15">
                  <c:v>0.94</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0.89600000000000002</c:v>
                </c:pt>
                <c:pt idx="1">
                  <c:v>0.90600000000000003</c:v>
                </c:pt>
                <c:pt idx="2">
                  <c:v>0.92600000000000005</c:v>
                </c:pt>
                <c:pt idx="3">
                  <c:v>0.93799999999999994</c:v>
                </c:pt>
                <c:pt idx="4">
                  <c:v>0.94499999999999995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9">
                  <c:v>0.89200000000000002</c:v>
                </c:pt>
                <c:pt idx="10">
                  <c:v>0.89300000000000002</c:v>
                </c:pt>
                <c:pt idx="11">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20">
                  <c:v>0.94499999999999995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2">
                  <c:v>41.2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8274079376441588E-2"/>
                  <c:y val="0.3474914982477393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4</c:v>
                </c:pt>
                <c:pt idx="1">
                  <c:v>21</c:v>
                </c:pt>
                <c:pt idx="2">
                  <c:v>48</c:v>
                </c:pt>
                <c:pt idx="3">
                  <c:v>64</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305</c:v>
                </c:pt>
                <c:pt idx="1">
                  <c:v>2037</c:v>
                </c:pt>
                <c:pt idx="2">
                  <c:v>201</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6">
                  <c:v>5.8228299999999997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833956692913391"/>
          <c:y val="0.87893986242298117"/>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Somerset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7.90618</c:v>
                </c:pt>
                <c:pt idx="1">
                  <c:v>6.3813199999999997</c:v>
                </c:pt>
                <c:pt idx="2">
                  <c:v>6.0551599999999999</c:v>
                </c:pt>
                <c:pt idx="3">
                  <c:v>5.1432099999999998</c:v>
                </c:pt>
                <c:pt idx="4">
                  <c:v>5.8228299999999997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0.0</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0.0"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0.219661015849255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11">
                  <c:v>59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11">
                  <c:v>229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5">
                  <c:v>58</c:v>
                </c:pt>
                <c:pt idx="6">
                  <c:v>57</c:v>
                </c:pt>
                <c:pt idx="7">
                  <c:v>57</c:v>
                </c:pt>
                <c:pt idx="8">
                  <c:v>56</c:v>
                </c:pt>
                <c:pt idx="9">
                  <c:v>55</c:v>
                </c:pt>
                <c:pt idx="10">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4" formatCode="0.00">
                  <c:v>61</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9.6</c:v>
                </c:pt>
                <c:pt idx="1">
                  <c:v>9.6</c:v>
                </c:pt>
                <c:pt idx="2">
                  <c:v>9.6999999999999993</c:v>
                </c:pt>
                <c:pt idx="3">
                  <c:v>9.6</c:v>
                </c:pt>
                <c:pt idx="4">
                  <c:v>9.9</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7">
                  <c:v>9.9</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8">
                  <c:v>9.5</c:v>
                </c:pt>
                <c:pt idx="9">
                  <c:v>9.4</c:v>
                </c:pt>
                <c:pt idx="10">
                  <c:v>8.9</c:v>
                </c:pt>
                <c:pt idx="11">
                  <c:v>8.6999999999999993</c:v>
                </c:pt>
                <c:pt idx="12">
                  <c:v>8.6</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6">
                  <c:v>1840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4.6707459207459209E-2"/>
                  <c:y val="3.0709028622722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D1-45BD-86B8-D8A4F9EAFC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2064</c:v>
                </c:pt>
                <c:pt idx="1">
                  <c:v>2048</c:v>
                </c:pt>
                <c:pt idx="2">
                  <c:v>1858</c:v>
                </c:pt>
                <c:pt idx="3">
                  <c:v>1849</c:v>
                </c:pt>
                <c:pt idx="4">
                  <c:v>1840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0.11437932746919031"/>
                  <c:y val="-8.9062449606132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679717683327662"/>
                  <c:y val="-6.509689133578507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388021636341206"/>
                      <c:h val="4.2521136005257962E-2"/>
                    </c:manualLayout>
                  </c15:layout>
                </c:ext>
                <c:ext xmlns:c16="http://schemas.microsoft.com/office/drawing/2014/chart" uri="{C3380CC4-5D6E-409C-BE32-E72D297353CC}">
                  <c16:uniqueId val="{00000006-8FDA-461A-863D-0289773ABB37}"/>
                </c:ext>
              </c:extLst>
            </c:dLbl>
            <c:dLbl>
              <c:idx val="3"/>
              <c:layout>
                <c:manualLayout>
                  <c:x val="-0.13126546361999011"/>
                  <c:y val="-6.796872071707696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6.8630136012872864E-2"/>
                  <c:y val="-9.974381392121602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8.799592649850644E-3"/>
                  <c:y val="-0.1244874317149474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8.5549588951221306E-2"/>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Cyber Harassment</c:v>
                </c:pt>
                <c:pt idx="5">
                  <c:v>Sexual Assault</c:v>
                </c:pt>
                <c:pt idx="6">
                  <c:v>Other</c:v>
                </c:pt>
              </c:strCache>
            </c:strRef>
          </c:cat>
          <c:val>
            <c:numRef>
              <c:f>Sheet1!$B$2:$B$8</c:f>
              <c:numCache>
                <c:formatCode>General</c:formatCode>
                <c:ptCount val="7"/>
                <c:pt idx="0">
                  <c:v>1054</c:v>
                </c:pt>
                <c:pt idx="1">
                  <c:v>569</c:v>
                </c:pt>
                <c:pt idx="2">
                  <c:v>105</c:v>
                </c:pt>
                <c:pt idx="3">
                  <c:v>73</c:v>
                </c:pt>
                <c:pt idx="4" formatCode="#,##0">
                  <c:v>13</c:v>
                </c:pt>
                <c:pt idx="5">
                  <c:v>9</c:v>
                </c:pt>
                <c:pt idx="6">
                  <c:v>26</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9">
                  <c:v>90100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9">
                  <c:v>65402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78615</c:v>
                </c:pt>
                <c:pt idx="1">
                  <c:v>86555</c:v>
                </c:pt>
                <c:pt idx="2">
                  <c:v>80026</c:v>
                </c:pt>
                <c:pt idx="3">
                  <c:v>89108</c:v>
                </c:pt>
                <c:pt idx="4">
                  <c:v>90100</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62017</c:v>
                </c:pt>
                <c:pt idx="1">
                  <c:v>57750</c:v>
                </c:pt>
                <c:pt idx="2">
                  <c:v>61176</c:v>
                </c:pt>
                <c:pt idx="3">
                  <c:v>71402</c:v>
                </c:pt>
                <c:pt idx="4">
                  <c:v>65402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8">
                  <c:v>144</c:v>
                </c:pt>
                <c:pt idx="9">
                  <c:v>169</c:v>
                </c:pt>
                <c:pt idx="10">
                  <c:v>174</c:v>
                </c:pt>
                <c:pt idx="11">
                  <c:v>180</c:v>
                </c:pt>
                <c:pt idx="12">
                  <c:v>182</c:v>
                </c:pt>
                <c:pt idx="13">
                  <c:v>203</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7">
                  <c:v>139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35</c:v>
                </c:pt>
                <c:pt idx="1">
                  <c:v>44</c:v>
                </c:pt>
                <c:pt idx="2">
                  <c:v>49</c:v>
                </c:pt>
                <c:pt idx="3">
                  <c:v>50</c:v>
                </c:pt>
                <c:pt idx="4">
                  <c:v>47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4">
                  <c:v>-6.0439560439560398E-2</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13">
                  <c:v>-0.06</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0.248</c:v>
                </c:pt>
                <c:pt idx="1">
                  <c:v>0.245</c:v>
                </c:pt>
                <c:pt idx="2">
                  <c:v>0.25800000000000001</c:v>
                </c:pt>
                <c:pt idx="3">
                  <c:v>0.255</c:v>
                </c:pt>
                <c:pt idx="4">
                  <c:v>0.26100000000000001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145829232283464"/>
          <c:y val="7.6562372258712333E-2"/>
          <c:w val="0.54895853838582676"/>
          <c:h val="0.82343775692435062"/>
        </c:manualLayout>
      </c:layout>
      <c:doughnutChart>
        <c:varyColors val="1"/>
        <c:ser>
          <c:idx val="0"/>
          <c:order val="0"/>
          <c:tx>
            <c:strRef>
              <c:f>Sheet1!$A$2</c:f>
              <c:strCache>
                <c:ptCount val="1"/>
                <c:pt idx="0">
                  <c:v>Somerset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2.8125000000000001E-2"/>
                  <c:y val="0.1031249936561888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1093750000000002"/>
                  <c:y val="-0.10078124380036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0.45</c:v>
                </c:pt>
                <c:pt idx="1">
                  <c:v>0.31</c:v>
                </c:pt>
                <c:pt idx="2">
                  <c:v>0.06</c:v>
                </c:pt>
                <c:pt idx="3">
                  <c:v>0.04</c:v>
                </c:pt>
                <c:pt idx="4">
                  <c:v>0.09</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0</c:v>
                </c:pt>
                <c:pt idx="1">
                  <c:v>1</c:v>
                </c:pt>
                <c:pt idx="2">
                  <c:v>1</c:v>
                </c:pt>
                <c:pt idx="3">
                  <c:v>1</c:v>
                </c:pt>
                <c:pt idx="4">
                  <c:v>1</c:v>
                </c:pt>
                <c:pt idx="5">
                  <c:v>2</c:v>
                </c:pt>
                <c:pt idx="6">
                  <c:v>1</c:v>
                </c:pt>
                <c:pt idx="7">
                  <c:v>1</c:v>
                </c:pt>
                <c:pt idx="8">
                  <c:v>0</c:v>
                </c:pt>
                <c:pt idx="9">
                  <c:v>1</c:v>
                </c:pt>
                <c:pt idx="10">
                  <c:v>1</c:v>
                </c:pt>
                <c:pt idx="11">
                  <c:v>1</c:v>
                </c:pt>
                <c:pt idx="12">
                  <c:v>0</c:v>
                </c:pt>
                <c:pt idx="13">
                  <c:v>1</c:v>
                </c:pt>
                <c:pt idx="14">
                  <c:v>1</c:v>
                </c:pt>
                <c:pt idx="15">
                  <c:v>2</c:v>
                </c:pt>
                <c:pt idx="16">
                  <c:v>0</c:v>
                </c:pt>
                <c:pt idx="17">
                  <c:v>1</c:v>
                </c:pt>
                <c:pt idx="18">
                  <c:v>5</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3">
                  <c:v>7.3999999999999996E-2</c:v>
                </c:pt>
                <c:pt idx="4">
                  <c:v>7.4999999999999997E-2</c:v>
                </c:pt>
                <c:pt idx="5">
                  <c:v>0.113</c:v>
                </c:pt>
                <c:pt idx="6">
                  <c:v>0.11600000000000001</c:v>
                </c:pt>
                <c:pt idx="7">
                  <c:v>0.11600000000000001</c:v>
                </c:pt>
                <c:pt idx="8">
                  <c:v>0.121</c:v>
                </c:pt>
                <c:pt idx="9">
                  <c:v>0.128</c:v>
                </c:pt>
                <c:pt idx="10">
                  <c:v>0.13</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2">
                  <c:v>7.0999999999999994E-2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660635505668177E-2"/>
          <c:y val="6.5454554825276276E-2"/>
          <c:w val="0.96433936449433177"/>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5.6000000000000001E-2</c:v>
                </c:pt>
                <c:pt idx="1">
                  <c:v>8.4000000000000005E-2</c:v>
                </c:pt>
                <c:pt idx="2">
                  <c:v>0.107</c:v>
                </c:pt>
                <c:pt idx="3">
                  <c:v>0.13900000000000001</c:v>
                </c:pt>
                <c:pt idx="4">
                  <c:v>7.0999999999999994E-2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2.5000000000000001E-2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4.2000000000000003E-2</c:v>
                </c:pt>
                <c:pt idx="1">
                  <c:v>8.4000000000000005E-2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8">
                  <c:v>0.124</c:v>
                </c:pt>
                <c:pt idx="9">
                  <c:v>0.125</c:v>
                </c:pt>
                <c:pt idx="10">
                  <c:v>0.13100000000000001</c:v>
                </c:pt>
                <c:pt idx="11">
                  <c:v>0.14299999999999999</c:v>
                </c:pt>
                <c:pt idx="12">
                  <c:v>0.14699999999999999</c:v>
                </c:pt>
                <c:pt idx="13">
                  <c:v>0.159</c:v>
                </c:pt>
                <c:pt idx="14">
                  <c:v>0.16500000000000001</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15">
                  <c:v>0.186</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7046130619472384"/>
          <c:y val="0.90688836395450567"/>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16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0.111</c:v>
                </c:pt>
                <c:pt idx="1">
                  <c:v>0.14299999999999999</c:v>
                </c:pt>
                <c:pt idx="2">
                  <c:v>0.13600000000000001</c:v>
                </c:pt>
                <c:pt idx="3">
                  <c:v>0.185</c:v>
                </c:pt>
                <c:pt idx="4">
                  <c:v>0.186</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0.246</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0.123</c:v>
                </c:pt>
                <c:pt idx="1">
                  <c:v>0.23300000000000001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4" formatCode="0%">
                  <c:v>0.26100000000000001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7">
                  <c:v>7.6</c:v>
                </c:pt>
                <c:pt idx="8">
                  <c:v>7.9</c:v>
                </c:pt>
                <c:pt idx="9">
                  <c:v>8</c:v>
                </c:pt>
                <c:pt idx="10">
                  <c:v>8.6999999999999993</c:v>
                </c:pt>
                <c:pt idx="11">
                  <c:v>9.6</c:v>
                </c:pt>
                <c:pt idx="12">
                  <c:v>10.1</c:v>
                </c:pt>
                <c:pt idx="13">
                  <c:v>10.4</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6">
                  <c:v>7.6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7" formatCode="0">
                  <c:v>9004</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7">
                  <c:v>8679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8">
                  <c:v>409</c:v>
                </c:pt>
                <c:pt idx="9">
                  <c:v>487</c:v>
                </c:pt>
                <c:pt idx="10">
                  <c:v>596</c:v>
                </c:pt>
                <c:pt idx="11">
                  <c:v>749</c:v>
                </c:pt>
                <c:pt idx="12">
                  <c:v>777</c:v>
                </c:pt>
                <c:pt idx="13">
                  <c:v>951</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7">
                  <c:v>406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8">
                  <c:v>487</c:v>
                </c:pt>
                <c:pt idx="9">
                  <c:v>496</c:v>
                </c:pt>
                <c:pt idx="10">
                  <c:v>606</c:v>
                </c:pt>
                <c:pt idx="11">
                  <c:v>746</c:v>
                </c:pt>
                <c:pt idx="12">
                  <c:v>751</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7">
                  <c:v>461</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4.0325077399380807E-2"/>
                  <c:y val="-6.0559206951926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17-4E79-B192-D05DCF1C5CD4}"/>
                </c:ext>
              </c:extLst>
            </c:dLbl>
            <c:dLbl>
              <c:idx val="2"/>
              <c:layout>
                <c:manualLayout>
                  <c:x val="-9.45046439628483E-2"/>
                  <c:y val="-6.60137531873662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17-4E79-B192-D05DCF1C5C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473</c:v>
                </c:pt>
                <c:pt idx="1">
                  <c:v>457</c:v>
                </c:pt>
                <c:pt idx="2">
                  <c:v>454</c:v>
                </c:pt>
                <c:pt idx="3">
                  <c:v>470</c:v>
                </c:pt>
                <c:pt idx="4">
                  <c:v>461</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max val="500"/>
          <c:min val="400"/>
        </c:scaling>
        <c:delete val="1"/>
        <c:axPos val="l"/>
        <c:numFmt formatCode="General" sourceLinked="1"/>
        <c:majorTickMark val="out"/>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1A9-45A9-85F6-D2981F5875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5" formatCode="0.00%">
                  <c:v>2.8000000000000001E-2</c:v>
                </c:pt>
                <c:pt idx="6">
                  <c:v>2.7E-2</c:v>
                </c:pt>
                <c:pt idx="7">
                  <c:v>2.5000000000000001E-2</c:v>
                </c:pt>
                <c:pt idx="8">
                  <c:v>2.5000000000000001E-2</c:v>
                </c:pt>
                <c:pt idx="9">
                  <c:v>2.3E-2</c:v>
                </c:pt>
                <c:pt idx="10">
                  <c:v>2.3E-2</c:v>
                </c:pt>
                <c:pt idx="11">
                  <c:v>2.1000000000000001E-2</c:v>
                </c:pt>
                <c:pt idx="12">
                  <c:v>0.02</c:v>
                </c:pt>
                <c:pt idx="13">
                  <c:v>1.9E-2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14" formatCode="0.00%">
                  <c:v>1.7000000000000001E-2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229522824138021"/>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6">
                  <c:v>178</c:v>
                </c:pt>
                <c:pt idx="7">
                  <c:v>185</c:v>
                </c:pt>
                <c:pt idx="8">
                  <c:v>190</c:v>
                </c:pt>
                <c:pt idx="10">
                  <c:v>233</c:v>
                </c:pt>
                <c:pt idx="11">
                  <c:v>234</c:v>
                </c:pt>
                <c:pt idx="12">
                  <c:v>258</c:v>
                </c:pt>
                <c:pt idx="13">
                  <c:v>270</c:v>
                </c:pt>
                <c:pt idx="14">
                  <c:v>277</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9">
                  <c:v>201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5">
                  <c:v>589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5">
                  <c:v>589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59</c:v>
                </c:pt>
                <c:pt idx="1">
                  <c:v>55</c:v>
                </c:pt>
                <c:pt idx="2">
                  <c:v>66</c:v>
                </c:pt>
                <c:pt idx="3">
                  <c:v>50</c:v>
                </c:pt>
                <c:pt idx="4">
                  <c:v>49</c:v>
                </c:pt>
                <c:pt idx="5">
                  <c:v>36</c:v>
                </c:pt>
                <c:pt idx="6">
                  <c:v>26</c:v>
                </c:pt>
                <c:pt idx="7">
                  <c:v>22</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85</c:v>
                </c:pt>
                <c:pt idx="1">
                  <c:v>88</c:v>
                </c:pt>
                <c:pt idx="2">
                  <c:v>85</c:v>
                </c:pt>
                <c:pt idx="3">
                  <c:v>74</c:v>
                </c:pt>
                <c:pt idx="4">
                  <c:v>46</c:v>
                </c:pt>
                <c:pt idx="5">
                  <c:v>35</c:v>
                </c:pt>
                <c:pt idx="6">
                  <c:v>29</c:v>
                </c:pt>
                <c:pt idx="7">
                  <c:v>25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7" formatCode="#,##0">
                  <c:v>1127</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6">
                  <c:v>1084</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Bound Brook</c:v>
                </c:pt>
                <c:pt idx="1">
                  <c:v>Montgomery</c:v>
                </c:pt>
                <c:pt idx="2">
                  <c:v>South Bound Brook</c:v>
                </c:pt>
                <c:pt idx="3">
                  <c:v>North Plainfield</c:v>
                </c:pt>
                <c:pt idx="4">
                  <c:v>Raritan</c:v>
                </c:pt>
                <c:pt idx="5">
                  <c:v>Franklin</c:v>
                </c:pt>
                <c:pt idx="6">
                  <c:v>Bridgewater</c:v>
                </c:pt>
                <c:pt idx="7">
                  <c:v>Green Brook</c:v>
                </c:pt>
                <c:pt idx="8">
                  <c:v>Warren</c:v>
                </c:pt>
                <c:pt idx="9">
                  <c:v>Somerville</c:v>
                </c:pt>
              </c:strCache>
            </c:strRef>
          </c:cat>
          <c:val>
            <c:numRef>
              <c:f>Sheet1!$B$2:$B$11</c:f>
              <c:numCache>
                <c:formatCode>0.00%</c:formatCode>
                <c:ptCount val="10"/>
                <c:pt idx="0">
                  <c:v>0.32500000000000001</c:v>
                </c:pt>
                <c:pt idx="1">
                  <c:v>0.31900000000000001</c:v>
                </c:pt>
                <c:pt idx="2">
                  <c:v>0.30499999999999999</c:v>
                </c:pt>
                <c:pt idx="3">
                  <c:v>0.30299999999999999</c:v>
                </c:pt>
                <c:pt idx="4">
                  <c:v>0.30099999999999999</c:v>
                </c:pt>
                <c:pt idx="5">
                  <c:v>0.28899999999999998</c:v>
                </c:pt>
                <c:pt idx="6">
                  <c:v>0.27400000000000002</c:v>
                </c:pt>
                <c:pt idx="7">
                  <c:v>0.27400000000000002</c:v>
                </c:pt>
                <c:pt idx="8">
                  <c:v>0.25600000000000001</c:v>
                </c:pt>
                <c:pt idx="9">
                  <c:v>0.249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Somerset county avg 25.1%</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Bound Brook</c:v>
                </c:pt>
                <c:pt idx="1">
                  <c:v>Montgomery</c:v>
                </c:pt>
                <c:pt idx="2">
                  <c:v>South Bound Brook</c:v>
                </c:pt>
                <c:pt idx="3">
                  <c:v>North Plainfield</c:v>
                </c:pt>
                <c:pt idx="4">
                  <c:v>Raritan</c:v>
                </c:pt>
                <c:pt idx="5">
                  <c:v>Franklin</c:v>
                </c:pt>
                <c:pt idx="6">
                  <c:v>Bridgewater</c:v>
                </c:pt>
                <c:pt idx="7">
                  <c:v>Green Brook</c:v>
                </c:pt>
                <c:pt idx="8">
                  <c:v>Warren</c:v>
                </c:pt>
                <c:pt idx="9">
                  <c:v>Somerville</c:v>
                </c:pt>
              </c:strCache>
            </c:strRef>
          </c:cat>
          <c:val>
            <c:numRef>
              <c:f>Sheet1!$C$2:$C$11</c:f>
              <c:numCache>
                <c:formatCode>0%</c:formatCode>
                <c:ptCount val="10"/>
                <c:pt idx="0">
                  <c:v>0.251</c:v>
                </c:pt>
                <c:pt idx="1">
                  <c:v>0.251</c:v>
                </c:pt>
                <c:pt idx="2">
                  <c:v>0.251</c:v>
                </c:pt>
                <c:pt idx="3">
                  <c:v>0.251</c:v>
                </c:pt>
                <c:pt idx="4">
                  <c:v>0.251</c:v>
                </c:pt>
                <c:pt idx="5">
                  <c:v>0.251</c:v>
                </c:pt>
                <c:pt idx="6">
                  <c:v>0.251</c:v>
                </c:pt>
                <c:pt idx="7">
                  <c:v>0.251</c:v>
                </c:pt>
                <c:pt idx="8">
                  <c:v>0.251</c:v>
                </c:pt>
                <c:pt idx="9">
                  <c:v>0.251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6">
                  <c:v>4.33</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4427239173228348"/>
          <c:y val="0.9097301909957155"/>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casashaw.org/" TargetMode="External"/><Relationship Id="rId3" Type="http://schemas.openxmlformats.org/officeDocument/2006/relationships/hyperlink" Target="https://www.thearcofsomerset.org/" TargetMode="External"/><Relationship Id="rId7" Type="http://schemas.openxmlformats.org/officeDocument/2006/relationships/hyperlink" Target="http://jhcare.org/broadway-respite-home-care-services/"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mentornj.org/" TargetMode="External"/><Relationship Id="rId5" Type="http://schemas.openxmlformats.org/officeDocument/2006/relationships/hyperlink" Target="https://aspennj.org/" TargetMode="External"/><Relationship Id="rId10" Type="http://schemas.openxmlformats.org/officeDocument/2006/relationships/hyperlink" Target="https://www.caunj.org/" TargetMode="External"/><Relationship Id="rId4" Type="http://schemas.openxmlformats.org/officeDocument/2006/relationships/hyperlink" Target="https://asapphealthcare.org/" TargetMode="External"/><Relationship Id="rId9" Type="http://schemas.openxmlformats.org/officeDocument/2006/relationships/hyperlink" Target="https://www.cge-nj.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Bound Brook and Montgomery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children between the ages of 12-17 years old is the largest group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Franklin and Bridgewater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components in this county tends to be housing.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North Plainfield and Manville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Manville and North Plainfield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been staying about the same over the two years shown.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effectLst/>
              <a:highlight>
                <a:srgbClr val="FFFF00"/>
              </a:highligh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effectLst/>
                <a:highlight>
                  <a:srgbClr val="FFFF00"/>
                </a:highlight>
                <a:latin typeface="Calibri" panose="020F0502020204030204" pitchFamily="34" charset="0"/>
                <a:ea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200"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and PreK childcare.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similar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Bound Brook and Manville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71.67% of Somerset County’s population has received at least one dose of the COVID-19 vaccination.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83.44% of County’s population has been fully vaccinated against COVID-19.  </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dirty="0">
                <a:effectLst/>
                <a:highlight>
                  <a:srgbClr val="FFFF00"/>
                </a:highlight>
                <a:latin typeface="Calibri" panose="020F0502020204030204" pitchFamily="34" charset="0"/>
                <a:ea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1911027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slightly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t>
            </a:r>
            <a:r>
              <a:rPr lang="en-US" sz="1200" kern="1200">
                <a:solidFill>
                  <a:schemeClr val="tx1"/>
                </a:solidFill>
                <a:effectLst/>
                <a:latin typeface="+mn-lt"/>
                <a:ea typeface="+mn-ea"/>
                <a:cs typeface="+mn-cs"/>
              </a:rPr>
              <a:t>are combined </a:t>
            </a:r>
            <a:r>
              <a:rPr lang="en-US" sz="1200" kern="1200" dirty="0">
                <a:solidFill>
                  <a:schemeClr val="tx1"/>
                </a:solidFill>
                <a:effectLst/>
                <a:latin typeface="+mn-lt"/>
                <a:ea typeface="+mn-ea"/>
                <a:cs typeface="+mn-cs"/>
              </a:rPr>
              <a:t>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6th highest high school graduation rate of the NJ counties. </a:t>
            </a:r>
          </a:p>
          <a:p>
            <a:pPr marL="285750" indent="-285750">
              <a:buFont typeface="Arial" panose="020B0604020202020204" pitchFamily="34" charset="0"/>
              <a:buChar cha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remain mostly steady over time.</a:t>
            </a:r>
            <a:r>
              <a:rPr lang="en-US"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t>
            </a:r>
            <a:r>
              <a:rPr lang="en-US" sz="1800" dirty="0">
                <a:effectLst/>
                <a:highlight>
                  <a:srgbClr val="FFFF00"/>
                </a:highlight>
                <a:latin typeface="Calibri" panose="020F0502020204030204" pitchFamily="34" charset="0"/>
                <a:ea typeface="Calibri" panose="020F0502020204030204" pitchFamily="34" charset="0"/>
              </a:rPr>
              <a:t>harassment and assault.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$22K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-6.00% change indicates a 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followed by short term care facility and intensive family support services.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a:t>
            </a:r>
            <a:r>
              <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800" kern="1200">
                <a:solidFill>
                  <a:schemeClr val="tx1"/>
                </a:solidFill>
                <a:effectLst/>
                <a:latin typeface="+mn-lt"/>
                <a:ea typeface="+mn-ea"/>
                <a:cs typeface="+mn-cs"/>
              </a:rPr>
              <a:t>reported diagnosed depression rates were not available for most races/ethnicities</a:t>
            </a:r>
            <a:r>
              <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higher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and “Other” minority residents, and lower proportions of White, Black/African American,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6</a:t>
            </a:r>
            <a:r>
              <a:rPr lang="en-US" sz="1200" baseline="30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lowest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542</a:t>
            </a: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47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https://www.thearcofsomerset.org/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https://aspennj.org/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https://mentornj.org/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http://jhcare.org/broadway-respite-home-care-services/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https://casashaw.org/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https://www.cge-nj.org/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https://www.caunj.org/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Asian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7</a:t>
            </a:r>
            <a:r>
              <a:rPr lang="en-US" baseline="30000" dirty="0"/>
              <a:t>th</a:t>
            </a:r>
            <a:r>
              <a:rPr lang="en-US" dirty="0"/>
              <a:t>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5th highest index of Black/White residential segregation of the NJ counties. </a:t>
            </a:r>
          </a:p>
          <a:p>
            <a:pPr marL="285750" indent="-285750">
              <a:buFont typeface="Arial" panose="020B0604020202020204" pitchFamily="34" charset="0"/>
              <a:buChar cha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increase over time.</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200" b="0" dirty="0">
                <a:solidFill>
                  <a:schemeClr val="bg1"/>
                </a:solidFill>
                <a:latin typeface="Franklin Gothic Demi" panose="020B0703020102020204" pitchFamily="34" charset="0"/>
              </a:rPr>
              <a:t>Somerset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12BD3A02-1C12-4377-B97F-C69730D2B820}"/>
              </a:ext>
            </a:extLst>
          </p:cNvPr>
          <p:cNvSpPr txBox="1"/>
          <p:nvPr userDrawn="1"/>
        </p:nvSpPr>
        <p:spPr>
          <a:xfrm>
            <a:off x="657604" y="471558"/>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pic>
        <p:nvPicPr>
          <p:cNvPr id="8" name="Picture 7" descr="Image result for somerset county nj map wikipedia">
            <a:extLst>
              <a:ext uri="{FF2B5EF4-FFF2-40B4-BE49-F238E27FC236}">
                <a16:creationId xmlns:a16="http://schemas.microsoft.com/office/drawing/2014/main" id="{662232E3-B4E1-47D9-AE56-412977F311B9}"/>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1222" y="50050"/>
            <a:ext cx="567946" cy="962452"/>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BF45CDB8-15B3-4D1A-923A-C2C5A2754F78}"/>
              </a:ext>
            </a:extLst>
          </p:cNvPr>
          <p:cNvSpPr txBox="1"/>
          <p:nvPr userDrawn="1"/>
        </p:nvSpPr>
        <p:spPr>
          <a:xfrm>
            <a:off x="657604" y="471558"/>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pic>
        <p:nvPicPr>
          <p:cNvPr id="12" name="Picture 11" descr="Image result for somerset county nj map wikipedia">
            <a:extLst>
              <a:ext uri="{FF2B5EF4-FFF2-40B4-BE49-F238E27FC236}">
                <a16:creationId xmlns:a16="http://schemas.microsoft.com/office/drawing/2014/main" id="{1CF1E3A6-2278-4D42-881B-FD2A8E7B2A5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1222" y="50050"/>
            <a:ext cx="567946" cy="962452"/>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descr="Image result for somerset county nj map wikipedia">
            <a:extLst>
              <a:ext uri="{FF2B5EF4-FFF2-40B4-BE49-F238E27FC236}">
                <a16:creationId xmlns:a16="http://schemas.microsoft.com/office/drawing/2014/main" id="{5A3FE5C8-E12B-4625-B1B8-C938CF39EB9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930414"/>
            <a:ext cx="892067" cy="1600200"/>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9" descr="Image result for somerset county nj map wikipedia">
            <a:extLst>
              <a:ext uri="{FF2B5EF4-FFF2-40B4-BE49-F238E27FC236}">
                <a16:creationId xmlns:a16="http://schemas.microsoft.com/office/drawing/2014/main" id="{7575F333-8166-4E0B-9246-045D074543B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428891" y="4356828"/>
            <a:ext cx="892067" cy="1600200"/>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7" descr="Image result for somerset county nj map wikipedia">
            <a:extLst>
              <a:ext uri="{FF2B5EF4-FFF2-40B4-BE49-F238E27FC236}">
                <a16:creationId xmlns:a16="http://schemas.microsoft.com/office/drawing/2014/main" id="{8E7FC778-DC53-4718-977D-F7F8D8A87FE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05116" y="431372"/>
            <a:ext cx="892067" cy="1600200"/>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7" descr="Image result for somerset county nj map wikipedia">
            <a:extLst>
              <a:ext uri="{FF2B5EF4-FFF2-40B4-BE49-F238E27FC236}">
                <a16:creationId xmlns:a16="http://schemas.microsoft.com/office/drawing/2014/main" id="{685F42A4-82B1-4736-8577-064639D5BCB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05116" y="431372"/>
            <a:ext cx="892067" cy="1600200"/>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descr="Image result for somerset county nj map wikipedia">
            <a:extLst>
              <a:ext uri="{FF2B5EF4-FFF2-40B4-BE49-F238E27FC236}">
                <a16:creationId xmlns:a16="http://schemas.microsoft.com/office/drawing/2014/main" id="{BDA2F7C9-4BD1-4B89-82F1-F0FE953D072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117147" y="2628899"/>
            <a:ext cx="892067" cy="1600200"/>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descr="Image result for somerset county nj map wikipedia">
            <a:extLst>
              <a:ext uri="{FF2B5EF4-FFF2-40B4-BE49-F238E27FC236}">
                <a16:creationId xmlns:a16="http://schemas.microsoft.com/office/drawing/2014/main" id="{338F2043-EBD6-42AF-AD35-DF2FC284BC9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45216" y="507572"/>
            <a:ext cx="892067" cy="1600200"/>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somerset county nj map wikipedia">
            <a:extLst>
              <a:ext uri="{FF2B5EF4-FFF2-40B4-BE49-F238E27FC236}">
                <a16:creationId xmlns:a16="http://schemas.microsoft.com/office/drawing/2014/main" id="{06CF5934-7CD0-4848-9EA9-58F62C4F451A}"/>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21296" y="421207"/>
            <a:ext cx="827555" cy="1447800"/>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descr="Image result for somerset county nj map wikipedia">
            <a:extLst>
              <a:ext uri="{FF2B5EF4-FFF2-40B4-BE49-F238E27FC236}">
                <a16:creationId xmlns:a16="http://schemas.microsoft.com/office/drawing/2014/main" id="{DFF18349-B980-43E1-9665-954EB5CB6B1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92489" y="4850971"/>
            <a:ext cx="892067" cy="1600200"/>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57604" y="471558"/>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8" descr="Image result for somerset county nj map wikipedia">
            <a:extLst>
              <a:ext uri="{FF2B5EF4-FFF2-40B4-BE49-F238E27FC236}">
                <a16:creationId xmlns:a16="http://schemas.microsoft.com/office/drawing/2014/main" id="{2C9E31D1-7D8F-418A-8480-80056826A150}"/>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1222" y="50050"/>
            <a:ext cx="567946" cy="962452"/>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somerset county nj map wikipedia">
            <a:extLst>
              <a:ext uri="{FF2B5EF4-FFF2-40B4-BE49-F238E27FC236}">
                <a16:creationId xmlns:a16="http://schemas.microsoft.com/office/drawing/2014/main" id="{6B51B4C3-3E70-410C-86E3-C4BC1FCFD95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8715" y="4796853"/>
            <a:ext cx="892067" cy="1600200"/>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12" descr="Image result for somerset county nj map wikipedia">
            <a:extLst>
              <a:ext uri="{FF2B5EF4-FFF2-40B4-BE49-F238E27FC236}">
                <a16:creationId xmlns:a16="http://schemas.microsoft.com/office/drawing/2014/main" id="{E9E95EDC-3034-4E01-A331-8193598003A5}"/>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796578" y="350913"/>
            <a:ext cx="892067" cy="1600200"/>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descr="Image result for somerset county nj map wikipedia">
            <a:extLst>
              <a:ext uri="{FF2B5EF4-FFF2-40B4-BE49-F238E27FC236}">
                <a16:creationId xmlns:a16="http://schemas.microsoft.com/office/drawing/2014/main" id="{3609E5BB-5601-4936-ACC9-B7C5B2206E7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73814" y="347535"/>
            <a:ext cx="789937" cy="1435406"/>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10" descr="Image result for somerset county nj map wikipedia">
            <a:extLst>
              <a:ext uri="{FF2B5EF4-FFF2-40B4-BE49-F238E27FC236}">
                <a16:creationId xmlns:a16="http://schemas.microsoft.com/office/drawing/2014/main" id="{B9E49CE7-D662-46B8-B4AB-52CECDC3722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39059" y="376930"/>
            <a:ext cx="892067" cy="1600200"/>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11" descr="Image result for somerset county nj map wikipedia">
            <a:extLst>
              <a:ext uri="{FF2B5EF4-FFF2-40B4-BE49-F238E27FC236}">
                <a16:creationId xmlns:a16="http://schemas.microsoft.com/office/drawing/2014/main" id="{C3CD298B-8D54-4DAC-8E57-C6871308820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45862" y="719961"/>
            <a:ext cx="892067" cy="1600200"/>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13" descr="Image result for somerset county nj map wikipedia">
            <a:extLst>
              <a:ext uri="{FF2B5EF4-FFF2-40B4-BE49-F238E27FC236}">
                <a16:creationId xmlns:a16="http://schemas.microsoft.com/office/drawing/2014/main" id="{6AE7FADF-E55E-4192-9F27-01A59CE45CC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53055" y="419100"/>
            <a:ext cx="892067" cy="1600200"/>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descr="Image result for somerset county nj map wikipedia">
            <a:extLst>
              <a:ext uri="{FF2B5EF4-FFF2-40B4-BE49-F238E27FC236}">
                <a16:creationId xmlns:a16="http://schemas.microsoft.com/office/drawing/2014/main" id="{256D509F-D127-44B7-80E0-62BAEBB6DE3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26492" y="284274"/>
            <a:ext cx="892067" cy="1600200"/>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descr="Image result for somerset county nj map wikipedia">
            <a:extLst>
              <a:ext uri="{FF2B5EF4-FFF2-40B4-BE49-F238E27FC236}">
                <a16:creationId xmlns:a16="http://schemas.microsoft.com/office/drawing/2014/main" id="{149E9758-BD7B-4017-8417-658ED99FDB5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09279" y="330080"/>
            <a:ext cx="892067" cy="1600200"/>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9" descr="Image result for somerset county nj map wikipedia">
            <a:extLst>
              <a:ext uri="{FF2B5EF4-FFF2-40B4-BE49-F238E27FC236}">
                <a16:creationId xmlns:a16="http://schemas.microsoft.com/office/drawing/2014/main" id="{35BBC0E5-86F1-4E84-B9F4-51189D8201B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24800" y="297065"/>
            <a:ext cx="826271" cy="1531735"/>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8" descr="Image result for somerset county nj map wikipedia">
            <a:extLst>
              <a:ext uri="{FF2B5EF4-FFF2-40B4-BE49-F238E27FC236}">
                <a16:creationId xmlns:a16="http://schemas.microsoft.com/office/drawing/2014/main" id="{A8D018A2-2755-49A3-ABA0-7FA9BFA0ACD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930414"/>
            <a:ext cx="892067" cy="1600200"/>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436FC02C-E879-4753-84CB-F2159B2E3E72}"/>
              </a:ext>
            </a:extLst>
          </p:cNvPr>
          <p:cNvSpPr txBox="1"/>
          <p:nvPr userDrawn="1"/>
        </p:nvSpPr>
        <p:spPr>
          <a:xfrm>
            <a:off x="657604" y="471558"/>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pic>
        <p:nvPicPr>
          <p:cNvPr id="11" name="Picture 10" descr="Image result for somerset county nj map wikipedia">
            <a:extLst>
              <a:ext uri="{FF2B5EF4-FFF2-40B4-BE49-F238E27FC236}">
                <a16:creationId xmlns:a16="http://schemas.microsoft.com/office/drawing/2014/main" id="{DA46EB6F-75D4-4077-AD6C-6FD701235E61}"/>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1222" y="50050"/>
            <a:ext cx="567946" cy="962452"/>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54E6C866-78B6-45E7-9208-D409562C88E3}"/>
              </a:ext>
            </a:extLst>
          </p:cNvPr>
          <p:cNvSpPr txBox="1"/>
          <p:nvPr userDrawn="1"/>
        </p:nvSpPr>
        <p:spPr>
          <a:xfrm>
            <a:off x="657604" y="471558"/>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pic>
        <p:nvPicPr>
          <p:cNvPr id="11" name="Picture 10" descr="Image result for somerset county nj map wikipedia">
            <a:extLst>
              <a:ext uri="{FF2B5EF4-FFF2-40B4-BE49-F238E27FC236}">
                <a16:creationId xmlns:a16="http://schemas.microsoft.com/office/drawing/2014/main" id="{A167394B-28C0-4240-8581-29F7E29882C6}"/>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1222" y="50050"/>
            <a:ext cx="567946" cy="962452"/>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072D4801-1CD3-4287-970C-8EC79CB40AEF}"/>
              </a:ext>
            </a:extLst>
          </p:cNvPr>
          <p:cNvSpPr txBox="1"/>
          <p:nvPr userDrawn="1"/>
        </p:nvSpPr>
        <p:spPr>
          <a:xfrm>
            <a:off x="657604" y="471558"/>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pic>
        <p:nvPicPr>
          <p:cNvPr id="11" name="Picture 10" descr="Image result for somerset county nj map wikipedia">
            <a:extLst>
              <a:ext uri="{FF2B5EF4-FFF2-40B4-BE49-F238E27FC236}">
                <a16:creationId xmlns:a16="http://schemas.microsoft.com/office/drawing/2014/main" id="{3FA6C642-4CF0-4D75-AF6E-C2B4A9FBEC4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1222" y="50050"/>
            <a:ext cx="567946" cy="962452"/>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AB36AE73-5BCF-4E77-A3D6-D6B7F0FD452F}"/>
              </a:ext>
            </a:extLst>
          </p:cNvPr>
          <p:cNvSpPr txBox="1"/>
          <p:nvPr userDrawn="1"/>
        </p:nvSpPr>
        <p:spPr>
          <a:xfrm>
            <a:off x="657604" y="471558"/>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pic>
        <p:nvPicPr>
          <p:cNvPr id="11" name="Picture 10" descr="Image result for somerset county nj map wikipedia">
            <a:extLst>
              <a:ext uri="{FF2B5EF4-FFF2-40B4-BE49-F238E27FC236}">
                <a16:creationId xmlns:a16="http://schemas.microsoft.com/office/drawing/2014/main" id="{B354750C-CAF7-4A6F-AFEF-228DD6A35A2D}"/>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1222" y="50050"/>
            <a:ext cx="567946" cy="962452"/>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09EDB9F5-D8CE-42DA-8E8A-2A68DF97A2EB}"/>
              </a:ext>
            </a:extLst>
          </p:cNvPr>
          <p:cNvSpPr txBox="1"/>
          <p:nvPr userDrawn="1"/>
        </p:nvSpPr>
        <p:spPr>
          <a:xfrm>
            <a:off x="657604" y="471558"/>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pic>
        <p:nvPicPr>
          <p:cNvPr id="10" name="Picture 9" descr="Image result for somerset county nj map wikipedia">
            <a:extLst>
              <a:ext uri="{FF2B5EF4-FFF2-40B4-BE49-F238E27FC236}">
                <a16:creationId xmlns:a16="http://schemas.microsoft.com/office/drawing/2014/main" id="{2EBAB7F1-7976-430C-A1E7-B2B55D2DB12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1222" y="50050"/>
            <a:ext cx="567946" cy="962452"/>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EE2F0607-2431-4A1C-AAA3-93EC96213F86}"/>
              </a:ext>
            </a:extLst>
          </p:cNvPr>
          <p:cNvSpPr txBox="1"/>
          <p:nvPr userDrawn="1"/>
        </p:nvSpPr>
        <p:spPr>
          <a:xfrm>
            <a:off x="657604" y="471558"/>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pic>
        <p:nvPicPr>
          <p:cNvPr id="9" name="Picture 8" descr="Image result for somerset county nj map wikipedia">
            <a:extLst>
              <a:ext uri="{FF2B5EF4-FFF2-40B4-BE49-F238E27FC236}">
                <a16:creationId xmlns:a16="http://schemas.microsoft.com/office/drawing/2014/main" id="{18D45986-D5CD-462F-8F2F-AF0CA9372457}"/>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1222" y="50050"/>
            <a:ext cx="567946" cy="962452"/>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9864F830-7EC6-4652-A158-498C96B65698}"/>
              </a:ext>
            </a:extLst>
          </p:cNvPr>
          <p:cNvSpPr txBox="1"/>
          <p:nvPr userDrawn="1"/>
        </p:nvSpPr>
        <p:spPr>
          <a:xfrm>
            <a:off x="657604" y="471558"/>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pic>
        <p:nvPicPr>
          <p:cNvPr id="8" name="Picture 7" descr="Image result for somerset county nj map wikipedia">
            <a:extLst>
              <a:ext uri="{FF2B5EF4-FFF2-40B4-BE49-F238E27FC236}">
                <a16:creationId xmlns:a16="http://schemas.microsoft.com/office/drawing/2014/main" id="{811FE63E-1CB5-47B3-B5E8-126525CA6AA7}"/>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1222" y="50050"/>
            <a:ext cx="567946" cy="962452"/>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EA833B-FEFE-4CF6-8062-7CDD35A3C07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1" y="-191572"/>
            <a:ext cx="13218235" cy="7659172"/>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Somerset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2" name="Picture 11" descr="Image result for somerset county nj map wikipedia">
            <a:extLst>
              <a:ext uri="{FF2B5EF4-FFF2-40B4-BE49-F238E27FC236}">
                <a16:creationId xmlns:a16="http://schemas.microsoft.com/office/drawing/2014/main" id="{96F30487-2A52-45CD-98BB-7C8DE5E05777}"/>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857347" y="4771057"/>
            <a:ext cx="1012930" cy="1638300"/>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651142468"/>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4156742084"/>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852453404"/>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977685384"/>
              </p:ext>
            </p:extLst>
          </p:nvPr>
        </p:nvGraphicFramePr>
        <p:xfrm>
          <a:off x="3249706" y="567672"/>
          <a:ext cx="6520665" cy="5756928"/>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978259488"/>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82898775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64901195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57122346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798090024"/>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687475714"/>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323264241"/>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40275768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950105252"/>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696059756"/>
              </p:ext>
            </p:extLst>
          </p:nvPr>
        </p:nvGraphicFramePr>
        <p:xfrm>
          <a:off x="3478078" y="581799"/>
          <a:ext cx="7844043" cy="62000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3C537E-AA9E-48E3-AC5B-A49910065B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6400" y="457200"/>
            <a:ext cx="4953000" cy="5845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somerset county nj map wikipedia">
            <a:extLst>
              <a:ext uri="{FF2B5EF4-FFF2-40B4-BE49-F238E27FC236}">
                <a16:creationId xmlns:a16="http://schemas.microsoft.com/office/drawing/2014/main" id="{E0445B35-0D96-4EB3-A633-E8B29E886811}"/>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04800"/>
            <a:ext cx="2311400" cy="449580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624827264"/>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253513359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06520662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9503679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091345056"/>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323674271"/>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938813075"/>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416913833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406259268"/>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51390017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734011634"/>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48062711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37741001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105894632"/>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53681892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195948459"/>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92267642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131670501"/>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863821745"/>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48467569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627525481"/>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544108189"/>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208090844"/>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465175317"/>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941258221"/>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446207631"/>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14428611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14228862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18426009"/>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115289826"/>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4182609612"/>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4010983846"/>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831871013"/>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148291738"/>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3494185039"/>
              </p:ext>
            </p:extLst>
          </p:nvPr>
        </p:nvGraphicFramePr>
        <p:xfrm>
          <a:off x="3144347" y="612485"/>
          <a:ext cx="6981872" cy="5638892"/>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515197896"/>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623826685"/>
              </p:ext>
            </p:extLst>
          </p:nvPr>
        </p:nvGraphicFramePr>
        <p:xfrm>
          <a:off x="3158171" y="870405"/>
          <a:ext cx="6916558" cy="5795366"/>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897471070"/>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78645999"/>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943001741"/>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987783349"/>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5046787"/>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4044127645"/>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580437384"/>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954814843"/>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53567999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054501794"/>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932227780"/>
              </p:ext>
            </p:extLst>
          </p:nvPr>
        </p:nvGraphicFramePr>
        <p:xfrm>
          <a:off x="3326992" y="811336"/>
          <a:ext cx="8584261" cy="5736065"/>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267778095"/>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348318578"/>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05030108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88852459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61372977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29290052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654651194"/>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820789961"/>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580947125"/>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578905126"/>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76111754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75461536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79356733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3436089998"/>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91870549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359211776"/>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865628241"/>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88815656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Somerset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812934133"/>
              </p:ext>
            </p:extLst>
          </p:nvPr>
        </p:nvGraphicFramePr>
        <p:xfrm>
          <a:off x="7543800" y="903980"/>
          <a:ext cx="4800599" cy="610642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710869037"/>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353673307"/>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920240475"/>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6841386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166845520"/>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821010949"/>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619450366"/>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4" y="615553"/>
            <a:ext cx="8305800" cy="630903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Agape House – Volunteers of America Delaware Valley </a:t>
            </a:r>
            <a:r>
              <a:rPr lang="en-US" sz="1200" dirty="0">
                <a:solidFill>
                  <a:srgbClr val="C00000"/>
                </a:solidFill>
                <a:latin typeface="Franklin Gothic Medium" panose="020B0603020102020204" pitchFamily="34" charset="0"/>
              </a:rPr>
              <a:t>[Community-based Assistance]</a:t>
            </a:r>
          </a:p>
          <a:p>
            <a:endParaRPr lang="en-US" sz="1200" dirty="0">
              <a:solidFill>
                <a:srgbClr val="C00000"/>
              </a:solidFill>
              <a:latin typeface="Franklin Gothic Medium" panose="020B0603020102020204" pitchFamily="34" charset="0"/>
            </a:endParaRPr>
          </a:p>
          <a:p>
            <a:r>
              <a:rPr lang="en-US" sz="1600" dirty="0">
                <a:latin typeface="Franklin Gothic Medium" panose="020B0603020102020204" pitchFamily="34" charset="0"/>
              </a:rPr>
              <a:t>Al-Anon / Alateen </a:t>
            </a:r>
            <a:r>
              <a:rPr lang="en-US" sz="1200" dirty="0">
                <a:solidFill>
                  <a:srgbClr val="C00000"/>
                </a:solidFill>
                <a:latin typeface="Franklin Gothic Medium" panose="020B0603020102020204" pitchFamily="34" charset="0"/>
              </a:rPr>
              <a:t>[Addiction]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of Somerset County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ASAPP Healthcare, Inc. </a:t>
            </a:r>
            <a:r>
              <a:rPr lang="en-US" sz="1200" dirty="0">
                <a:solidFill>
                  <a:srgbClr val="C00000"/>
                </a:solidFill>
                <a:latin typeface="Franklin Gothic Medium" panose="020B0603020102020204" pitchFamily="34" charset="0"/>
              </a:rPr>
              <a:t>[Behavioral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Autism Spectrum Education Network (Aspen)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Big Brothers Big Sisters of Northern NJ </a:t>
            </a:r>
            <a:r>
              <a:rPr lang="en-US" sz="1200" dirty="0">
                <a:solidFill>
                  <a:srgbClr val="C00000"/>
                </a:solidFill>
                <a:latin typeface="Franklin Gothic Medium" panose="020B0603020102020204" pitchFamily="34" charset="0"/>
              </a:rPr>
              <a:t>[Youth]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Broadway Respite and Home Care </a:t>
            </a:r>
            <a:r>
              <a:rPr lang="en-US" sz="1200" dirty="0">
                <a:solidFill>
                  <a:srgbClr val="C00000"/>
                </a:solidFill>
                <a:latin typeface="Franklin Gothic Medium" panose="020B0603020102020204" pitchFamily="34" charset="0"/>
              </a:rPr>
              <a:t>[End of Life]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CASA SHaW </a:t>
            </a:r>
            <a:r>
              <a:rPr lang="en-US" sz="1200" dirty="0">
                <a:solidFill>
                  <a:srgbClr val="C00000"/>
                </a:solidFill>
                <a:latin typeface="Franklin Gothic Medium" panose="020B0603020102020204" pitchFamily="34" charset="0"/>
              </a:rPr>
              <a:t>[Advocacy for Court Involved 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Catholic Charities </a:t>
            </a:r>
            <a:r>
              <a:rPr lang="en-US" sz="1200" dirty="0">
                <a:solidFill>
                  <a:srgbClr val="C00000"/>
                </a:solidFill>
                <a:latin typeface="Franklin Gothic Medium" panose="020B0603020102020204" pitchFamily="34" charset="0"/>
              </a:rPr>
              <a:t>[Adoption]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Center for Discovery </a:t>
            </a:r>
            <a:r>
              <a:rPr lang="en-US" sz="1200" dirty="0">
                <a:solidFill>
                  <a:srgbClr val="C00000"/>
                </a:solidFill>
                <a:latin typeface="Franklin Gothic Medium" panose="020B0603020102020204" pitchFamily="34" charset="0"/>
              </a:rPr>
              <a:t>[Eating Disorders]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Center for Great Expectations </a:t>
            </a:r>
            <a:r>
              <a:rPr lang="en-US" sz="1200" dirty="0">
                <a:solidFill>
                  <a:srgbClr val="C00000"/>
                </a:solidFill>
                <a:latin typeface="Franklin Gothic Medium" panose="020B0603020102020204" pitchFamily="34" charset="0"/>
              </a:rPr>
              <a:t>[Maternal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Central Jersey Family Health Consortium </a:t>
            </a:r>
            <a:r>
              <a:rPr lang="en-US" sz="1200" dirty="0">
                <a:solidFill>
                  <a:srgbClr val="C00000"/>
                </a:solidFill>
                <a:latin typeface="Franklin Gothic Medium" panose="020B0603020102020204" pitchFamily="34" charset="0"/>
              </a:rPr>
              <a:t>[Health]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Community Access Unlimited  </a:t>
            </a:r>
            <a:r>
              <a:rPr lang="en-US" sz="1200" dirty="0">
                <a:solidFill>
                  <a:srgbClr val="C00000"/>
                </a:solidFill>
                <a:latin typeface="Franklin Gothic Medium" panose="020B0603020102020204" pitchFamily="34" charset="0"/>
              </a:rPr>
              <a:t>[Disabilities]</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www.thearcofsomerset.org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2925067386"/>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Somerset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304800" y="2151727"/>
            <a:ext cx="2438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843121376"/>
              </p:ext>
            </p:extLst>
          </p:nvPr>
        </p:nvGraphicFramePr>
        <p:xfrm>
          <a:off x="7020461" y="1115358"/>
          <a:ext cx="5323939" cy="597124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Services of Northwest Jersey</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New Jersey</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Princeton Justice Initiative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r>
              <a:rPr lang="en-US" sz="1400" spc="-20" dirty="0">
                <a:latin typeface="Franklin Gothic Medium" panose="020B0603020102020204" pitchFamily="34" charset="0"/>
              </a:rPr>
              <a: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p>
          <a:p>
            <a:r>
              <a:rPr lang="en-US" sz="1400" spc="-20" dirty="0">
                <a:latin typeface="Franklin Gothic Medium" panose="020B0603020102020204" pitchFamily="34" charset="0"/>
              </a:rPr>
              <a:t>  Resource Center of Somerset</a:t>
            </a:r>
            <a:endParaRPr lang="en-US" sz="140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faec41354356f81a85f2&quot;,&quot;SmartGridHorizontal&quot;:0,&quot;LinkedExcelSources&quot;:{&quot;618a971e383938345c058b52&quot;:&quot;{{Desktop}}\\County Workbooks\\Somerset_County_11.05.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24955</TotalTime>
  <Words>10007</Words>
  <Application>Microsoft Office PowerPoint</Application>
  <PresentationFormat>Widescreen</PresentationFormat>
  <Paragraphs>859</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1675</cp:revision>
  <dcterms:created xsi:type="dcterms:W3CDTF">2006-08-16T00:00:00Z</dcterms:created>
  <dcterms:modified xsi:type="dcterms:W3CDTF">2021-12-01T04:32:45Z</dcterms:modified>
</cp:coreProperties>
</file>