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2.xml" ContentType="application/vnd.openxmlformats-officedocument.drawingml.chartshapes+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79310" autoAdjust="0"/>
  </p:normalViewPr>
  <p:slideViewPr>
    <p:cSldViewPr>
      <p:cViewPr varScale="1">
        <p:scale>
          <a:sx n="95" d="100"/>
          <a:sy n="95" d="100"/>
        </p:scale>
        <p:origin x="1218" y="90"/>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'[Somerset_01-15-2020_V07 (linked).xlsx]0. Overview'!$A$5,'[Somerset_01-15-2020_V07 (linked).xlsx]0. Overview'!$A$27,'[Somerset_01-15-2020_V07 (linked).xlsx]0. Overview'!$A$52,'[Somerset_01-15-2020_V07 (linked).xlsx]0. Overview'!$A$71,'[Somerset_01-15-2020_V07 (linked).xlsx]0. Overview'!$A$103,'[Somerset_01-15-2020_V07 (linked).xlsx]0. Overview'!$A$124,'[Somerset_01-15-2020_V07 (linked).xlsx]0. Overview'!$A$142,'[Somerset_01-15-2020_V07 (linked).xlsx]0. Overview'!$A$162,'[Somerset_01-15-2020_V07 (linked).xlsx]0. Overview'!$A$180,'[Somerset_01-15-2020_V07 (linked).xlsx]0. Overview'!$A$206,'[Somerset_01-15-2020_V07 (linked).xlsx]0. Overview'!$A$224</c:f>
              <c:strCache>
                <c:ptCount val="11"/>
                <c:pt idx="0">
                  <c:v>Somerset</c:v>
                </c:pt>
                <c:pt idx="1">
                  <c:v>Somerset</c:v>
                </c:pt>
                <c:pt idx="2">
                  <c:v>Somerset</c:v>
                </c:pt>
                <c:pt idx="3">
                  <c:v>Somerset</c:v>
                </c:pt>
                <c:pt idx="4">
                  <c:v>Somerset</c:v>
                </c:pt>
                <c:pt idx="5">
                  <c:v>Somerset</c:v>
                </c:pt>
                <c:pt idx="6">
                  <c:v>Somerset</c:v>
                </c:pt>
                <c:pt idx="7">
                  <c:v>Somerset</c:v>
                </c:pt>
                <c:pt idx="8">
                  <c:v>Somerset</c:v>
                </c:pt>
                <c:pt idx="9">
                  <c:v>Somerset</c:v>
                </c:pt>
                <c:pt idx="10">
                  <c:v>Somerset</c:v>
                </c:pt>
              </c:strCache>
            </c:strRef>
          </c:cat>
          <c:val>
            <c:numRef>
              <c:f>'[Somerset_01-15-2020_V07 (linked).xlsx]0. Overview'!$C$5,'[Somerset_01-15-2020_V07 (linked).xlsx]0. Overview'!$C$27,'[Somerset_01-15-2020_V07 (linked).xlsx]0. Overview'!$C$52,'[Somerset_01-15-2020_V07 (linked).xlsx]0. Overview'!$C$71,'[Somerset_01-15-2020_V07 (linked).xlsx]0. Overview'!$C$103,'[Somerset_01-15-2020_V07 (linked).xlsx]0. Overview'!$C$124,'[Somerset_01-15-2020_V07 (linked).xlsx]0. Overview'!$C$142,'[Somerset_01-15-2020_V07 (linked).xlsx]0. Overview'!$C$162,'[Somerset_01-15-2020_V07 (linked).xlsx]0. Overview'!$C$180,'[Somerset_01-15-2020_V07 (linked).xlsx]0. Overview'!$C$206,'[Somerset_01-15-2020_V07 (linked).xlsx]0. Overview'!$C$224</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DF1F-44C6-9CD0-83FB5A3A57E5}"/>
            </c:ext>
          </c:extLst>
        </c:ser>
        <c:dLbls>
          <c:showLegendKey val="0"/>
          <c:showVal val="0"/>
          <c:showCatName val="0"/>
          <c:showSerName val="0"/>
          <c:showPercent val="0"/>
          <c:showBubbleSize val="0"/>
        </c:dLbls>
        <c:gapWidth val="150"/>
        <c:overlap val="100"/>
        <c:axId val="392825432"/>
        <c:axId val="392825824"/>
      </c:barChart>
      <c:barChart>
        <c:barDir val="bar"/>
        <c:grouping val="stacked"/>
        <c:varyColors val="0"/>
        <c:ser>
          <c:idx val="2"/>
          <c:order val="1"/>
          <c:spPr>
            <a:noFill/>
            <a:ln>
              <a:noFill/>
            </a:ln>
            <a:effectLst/>
          </c:spPr>
          <c:invertIfNegative val="0"/>
          <c:cat>
            <c:strRef>
              <c:f>'[Somerset_01-15-2020_V07 (linked).xlsx]0. Overview'!$A$5,'[Somerset_01-15-2020_V07 (linked).xlsx]0. Overview'!$A$27,'[Somerset_01-15-2020_V07 (linked).xlsx]0. Overview'!$A$52,'[Somerset_01-15-2020_V07 (linked).xlsx]0. Overview'!$A$71,'[Somerset_01-15-2020_V07 (linked).xlsx]0. Overview'!$A$103,'[Somerset_01-15-2020_V07 (linked).xlsx]0. Overview'!$A$124,'[Somerset_01-15-2020_V07 (linked).xlsx]0. Overview'!$A$142,'[Somerset_01-15-2020_V07 (linked).xlsx]0. Overview'!$A$162,'[Somerset_01-15-2020_V07 (linked).xlsx]0. Overview'!$A$180,'[Somerset_01-15-2020_V07 (linked).xlsx]0. Overview'!$A$206,'[Somerset_01-15-2020_V07 (linked).xlsx]0. Overview'!$A$224</c:f>
              <c:strCache>
                <c:ptCount val="11"/>
                <c:pt idx="0">
                  <c:v>Somerset</c:v>
                </c:pt>
                <c:pt idx="1">
                  <c:v>Somerset</c:v>
                </c:pt>
                <c:pt idx="2">
                  <c:v>Somerset</c:v>
                </c:pt>
                <c:pt idx="3">
                  <c:v>Somerset</c:v>
                </c:pt>
                <c:pt idx="4">
                  <c:v>Somerset</c:v>
                </c:pt>
                <c:pt idx="5">
                  <c:v>Somerset</c:v>
                </c:pt>
                <c:pt idx="6">
                  <c:v>Somerset</c:v>
                </c:pt>
                <c:pt idx="7">
                  <c:v>Somerset</c:v>
                </c:pt>
                <c:pt idx="8">
                  <c:v>Somerset</c:v>
                </c:pt>
                <c:pt idx="9">
                  <c:v>Somerset</c:v>
                </c:pt>
                <c:pt idx="10">
                  <c:v>Somerset</c:v>
                </c:pt>
              </c:strCache>
            </c:strRef>
          </c:cat>
          <c:val>
            <c:numRef>
              <c:f>'[Somerset_01-15-2020_V07 (linked).xlsx]0. Overview'!$D$5,'[Somerset_01-15-2020_V07 (linked).xlsx]0. Overview'!$D$27,'[Somerset_01-15-2020_V07 (linked).xlsx]0. Overview'!$D$52,'[Somerset_01-15-2020_V07 (linked).xlsx]0. Overview'!$D$71,'[Somerset_01-15-2020_V07 (linked).xlsx]0. Overview'!$D$103,'[Somerset_01-15-2020_V07 (linked).xlsx]0. Overview'!$D$124,'[Somerset_01-15-2020_V07 (linked).xlsx]0. Overview'!$D$142,'[Somerset_01-15-2020_V07 (linked).xlsx]0. Overview'!$D$162,'[Somerset_01-15-2020_V07 (linked).xlsx]0. Overview'!$D$180,'[Somerset_01-15-2020_V07 (linked).xlsx]0. Overview'!$D$206,'[Somerset_01-15-2020_V07 (linked).xlsx]0. Overview'!$D$224</c:f>
              <c:numCache>
                <c:formatCode>General</c:formatCode>
                <c:ptCount val="11"/>
                <c:pt idx="0">
                  <c:v>18.875</c:v>
                </c:pt>
                <c:pt idx="1">
                  <c:v>18.875</c:v>
                </c:pt>
                <c:pt idx="2">
                  <c:v>15.875</c:v>
                </c:pt>
                <c:pt idx="3">
                  <c:v>18.875</c:v>
                </c:pt>
                <c:pt idx="4">
                  <c:v>8.875</c:v>
                </c:pt>
                <c:pt idx="5">
                  <c:v>9.875</c:v>
                </c:pt>
                <c:pt idx="6">
                  <c:v>13.875</c:v>
                </c:pt>
                <c:pt idx="7">
                  <c:v>15.875</c:v>
                </c:pt>
                <c:pt idx="8">
                  <c:v>19.875</c:v>
                </c:pt>
                <c:pt idx="9">
                  <c:v>13.875</c:v>
                </c:pt>
                <c:pt idx="10">
                  <c:v>17.875</c:v>
                </c:pt>
              </c:numCache>
            </c:numRef>
          </c:val>
          <c:extLst>
            <c:ext xmlns:c16="http://schemas.microsoft.com/office/drawing/2014/chart" uri="{C3380CC4-5D6E-409C-BE32-E72D297353CC}">
              <c16:uniqueId val="{00000001-DF1F-44C6-9CD0-83FB5A3A57E5}"/>
            </c:ext>
          </c:extLst>
        </c:ser>
        <c:ser>
          <c:idx val="3"/>
          <c:order val="2"/>
          <c:spPr>
            <a:solidFill>
              <a:schemeClr val="bg2">
                <a:lumMod val="75000"/>
              </a:schemeClr>
            </a:solidFill>
            <a:ln>
              <a:solidFill>
                <a:schemeClr val="tx1"/>
              </a:solidFill>
            </a:ln>
            <a:effectLst/>
          </c:spPr>
          <c:invertIfNegative val="0"/>
          <c:cat>
            <c:strRef>
              <c:f>'[Somerset_01-15-2020_V07 (linked).xlsx]0. Overview'!$A$5,'[Somerset_01-15-2020_V07 (linked).xlsx]0. Overview'!$A$27,'[Somerset_01-15-2020_V07 (linked).xlsx]0. Overview'!$A$52,'[Somerset_01-15-2020_V07 (linked).xlsx]0. Overview'!$A$71,'[Somerset_01-15-2020_V07 (linked).xlsx]0. Overview'!$A$103,'[Somerset_01-15-2020_V07 (linked).xlsx]0. Overview'!$A$124,'[Somerset_01-15-2020_V07 (linked).xlsx]0. Overview'!$A$142,'[Somerset_01-15-2020_V07 (linked).xlsx]0. Overview'!$A$162,'[Somerset_01-15-2020_V07 (linked).xlsx]0. Overview'!$A$180,'[Somerset_01-15-2020_V07 (linked).xlsx]0. Overview'!$A$206,'[Somerset_01-15-2020_V07 (linked).xlsx]0. Overview'!$A$224</c:f>
              <c:strCache>
                <c:ptCount val="11"/>
                <c:pt idx="0">
                  <c:v>Somerset</c:v>
                </c:pt>
                <c:pt idx="1">
                  <c:v>Somerset</c:v>
                </c:pt>
                <c:pt idx="2">
                  <c:v>Somerset</c:v>
                </c:pt>
                <c:pt idx="3">
                  <c:v>Somerset</c:v>
                </c:pt>
                <c:pt idx="4">
                  <c:v>Somerset</c:v>
                </c:pt>
                <c:pt idx="5">
                  <c:v>Somerset</c:v>
                </c:pt>
                <c:pt idx="6">
                  <c:v>Somerset</c:v>
                </c:pt>
                <c:pt idx="7">
                  <c:v>Somerset</c:v>
                </c:pt>
                <c:pt idx="8">
                  <c:v>Somerset</c:v>
                </c:pt>
                <c:pt idx="9">
                  <c:v>Somerset</c:v>
                </c:pt>
                <c:pt idx="10">
                  <c:v>Somerset</c:v>
                </c:pt>
              </c:strCache>
            </c:strRef>
          </c:cat>
          <c:val>
            <c:numRef>
              <c:f>'[Somerset_01-15-2020_V07 (linked).xlsx]0. Overview'!$E$5,'[Somerset_01-15-2020_V07 (linked).xlsx]0. Overview'!$E$27,'[Somerset_01-15-2020_V07 (linked).xlsx]0. Overview'!$E$52,'[Somerset_01-15-2020_V07 (linked).xlsx]0. Overview'!$E$71,'[Somerset_01-15-2020_V07 (linked).xlsx]0. Overview'!$E$103,'[Somerset_01-15-2020_V07 (linked).xlsx]0. Overview'!$E$124,'[Somerset_01-15-2020_V07 (linked).xlsx]0. Overview'!$E$142,'[Somerset_01-15-2020_V07 (linked).xlsx]0. Overview'!$E$162,'[Somerset_01-15-2020_V07 (linked).xlsx]0. Overview'!$E$180,'[Somerset_01-15-2020_V07 (linked).xlsx]0. Overview'!$E$206,'[Somerset_01-15-2020_V07 (linked).xlsx]0. Overview'!$E$224</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DF1F-44C6-9CD0-83FB5A3A57E5}"/>
            </c:ext>
          </c:extLst>
        </c:ser>
        <c:dLbls>
          <c:showLegendKey val="0"/>
          <c:showVal val="0"/>
          <c:showCatName val="0"/>
          <c:showSerName val="0"/>
          <c:showPercent val="0"/>
          <c:showBubbleSize val="0"/>
        </c:dLbls>
        <c:gapWidth val="50"/>
        <c:overlap val="100"/>
        <c:axId val="392826608"/>
        <c:axId val="392826216"/>
      </c:barChart>
      <c:catAx>
        <c:axId val="392825432"/>
        <c:scaling>
          <c:orientation val="maxMin"/>
        </c:scaling>
        <c:delete val="1"/>
        <c:axPos val="l"/>
        <c:numFmt formatCode="General" sourceLinked="1"/>
        <c:majorTickMark val="none"/>
        <c:minorTickMark val="none"/>
        <c:tickLblPos val="nextTo"/>
        <c:crossAx val="392825824"/>
        <c:crosses val="autoZero"/>
        <c:auto val="1"/>
        <c:lblAlgn val="ctr"/>
        <c:lblOffset val="100"/>
        <c:noMultiLvlLbl val="0"/>
      </c:catAx>
      <c:valAx>
        <c:axId val="39282582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2825432"/>
        <c:crosses val="autoZero"/>
        <c:crossBetween val="between"/>
      </c:valAx>
      <c:valAx>
        <c:axId val="392826216"/>
        <c:scaling>
          <c:orientation val="minMax"/>
          <c:max val="22"/>
          <c:min val="0"/>
        </c:scaling>
        <c:delete val="1"/>
        <c:axPos val="b"/>
        <c:numFmt formatCode="General" sourceLinked="1"/>
        <c:majorTickMark val="out"/>
        <c:minorTickMark val="none"/>
        <c:tickLblPos val="nextTo"/>
        <c:crossAx val="392826608"/>
        <c:crosses val="max"/>
        <c:crossBetween val="between"/>
      </c:valAx>
      <c:catAx>
        <c:axId val="392826608"/>
        <c:scaling>
          <c:orientation val="maxMin"/>
        </c:scaling>
        <c:delete val="1"/>
        <c:axPos val="r"/>
        <c:numFmt formatCode="General" sourceLinked="1"/>
        <c:majorTickMark val="out"/>
        <c:minorTickMark val="none"/>
        <c:tickLblPos val="nextTo"/>
        <c:crossAx val="392826216"/>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6">
                  <c:v>0.69599999999999995</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638962784"/>
        <c:axId val="638963176"/>
      </c:barChart>
      <c:catAx>
        <c:axId val="63896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963176"/>
        <c:crosses val="autoZero"/>
        <c:auto val="1"/>
        <c:lblAlgn val="ctr"/>
        <c:lblOffset val="100"/>
        <c:noMultiLvlLbl val="0"/>
      </c:catAx>
      <c:valAx>
        <c:axId val="638963176"/>
        <c:scaling>
          <c:orientation val="minMax"/>
        </c:scaling>
        <c:delete val="1"/>
        <c:axPos val="b"/>
        <c:numFmt formatCode="0%" sourceLinked="1"/>
        <c:majorTickMark val="none"/>
        <c:minorTickMark val="none"/>
        <c:tickLblPos val="nextTo"/>
        <c:crossAx val="63896278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Rocky Hill</c:v>
                </c:pt>
                <c:pt idx="1">
                  <c:v>Somerville</c:v>
                </c:pt>
                <c:pt idx="2">
                  <c:v>North Plainfield</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Somerset county avg 69.6%</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Rocky Hill</c:v>
                </c:pt>
                <c:pt idx="1">
                  <c:v>Somerville</c:v>
                </c:pt>
                <c:pt idx="2">
                  <c:v>North Plainfield</c:v>
                </c:pt>
              </c:strCache>
            </c:strRef>
          </c:cat>
          <c:val>
            <c:numRef>
              <c:f>Sheet1!$D$2:$D$4</c:f>
              <c:numCache>
                <c:formatCode>0%</c:formatCode>
                <c:ptCount val="3"/>
                <c:pt idx="0">
                  <c:v>0.69599999999999995</c:v>
                </c:pt>
                <c:pt idx="1">
                  <c:v>0.69599999999999995</c:v>
                </c:pt>
                <c:pt idx="2">
                  <c:v>0.69599999999999995</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638963960"/>
        <c:axId val="638964352"/>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Rocky Hill</c:v>
                </c:pt>
                <c:pt idx="1">
                  <c:v>Somerville</c:v>
                </c:pt>
                <c:pt idx="2">
                  <c:v>North Plainfield</c:v>
                </c:pt>
              </c:strCache>
            </c:strRef>
          </c:cat>
          <c:val>
            <c:numRef>
              <c:f>Sheet1!$B$2:$B$4</c:f>
              <c:numCache>
                <c:formatCode>0%</c:formatCode>
                <c:ptCount val="3"/>
                <c:pt idx="0">
                  <c:v>0.93799999999999994</c:v>
                </c:pt>
                <c:pt idx="1">
                  <c:v>0.72799999999999998</c:v>
                </c:pt>
                <c:pt idx="2">
                  <c:v>0.48699999999999999</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638965136"/>
        <c:axId val="638964744"/>
      </c:barChart>
      <c:catAx>
        <c:axId val="638963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964352"/>
        <c:crosses val="autoZero"/>
        <c:auto val="1"/>
        <c:lblAlgn val="ctr"/>
        <c:lblOffset val="100"/>
        <c:noMultiLvlLbl val="0"/>
      </c:catAx>
      <c:valAx>
        <c:axId val="638964352"/>
        <c:scaling>
          <c:orientation val="minMax"/>
        </c:scaling>
        <c:delete val="1"/>
        <c:axPos val="b"/>
        <c:numFmt formatCode="0%" sourceLinked="1"/>
        <c:majorTickMark val="none"/>
        <c:minorTickMark val="none"/>
        <c:tickLblPos val="nextTo"/>
        <c:crossAx val="638963960"/>
        <c:crosses val="autoZero"/>
        <c:crossBetween val="between"/>
      </c:valAx>
      <c:valAx>
        <c:axId val="638964744"/>
        <c:scaling>
          <c:orientation val="minMax"/>
        </c:scaling>
        <c:delete val="1"/>
        <c:axPos val="t"/>
        <c:numFmt formatCode="0%" sourceLinked="1"/>
        <c:majorTickMark val="out"/>
        <c:minorTickMark val="none"/>
        <c:tickLblPos val="nextTo"/>
        <c:crossAx val="638965136"/>
        <c:crosses val="max"/>
        <c:crossBetween val="between"/>
      </c:valAx>
      <c:catAx>
        <c:axId val="638965136"/>
        <c:scaling>
          <c:orientation val="minMax"/>
        </c:scaling>
        <c:delete val="1"/>
        <c:axPos val="l"/>
        <c:numFmt formatCode="General" sourceLinked="1"/>
        <c:majorTickMark val="out"/>
        <c:minorTickMark val="none"/>
        <c:tickLblPos val="nextTo"/>
        <c:crossAx val="638964744"/>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9212598425196852"/>
          <c:y val="0.8137564090947090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8">
                  <c:v>74088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638965920"/>
        <c:axId val="638966312"/>
      </c:barChart>
      <c:catAx>
        <c:axId val="63896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966312"/>
        <c:crosses val="autoZero"/>
        <c:auto val="1"/>
        <c:lblAlgn val="ctr"/>
        <c:lblOffset val="100"/>
        <c:noMultiLvlLbl val="0"/>
      </c:catAx>
      <c:valAx>
        <c:axId val="63896631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38965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638967488"/>
        <c:axId val="63896709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7">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7">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638968272"/>
        <c:axId val="638967880"/>
      </c:barChart>
      <c:valAx>
        <c:axId val="63896709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967488"/>
        <c:crosses val="max"/>
        <c:crossBetween val="between"/>
      </c:valAx>
      <c:catAx>
        <c:axId val="63896748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967096"/>
        <c:crosses val="autoZero"/>
        <c:auto val="1"/>
        <c:lblAlgn val="ctr"/>
        <c:lblOffset val="100"/>
        <c:noMultiLvlLbl val="0"/>
      </c:catAx>
      <c:valAx>
        <c:axId val="638967880"/>
        <c:scaling>
          <c:orientation val="minMax"/>
          <c:max val="1"/>
        </c:scaling>
        <c:delete val="1"/>
        <c:axPos val="b"/>
        <c:numFmt formatCode="General" sourceLinked="1"/>
        <c:majorTickMark val="out"/>
        <c:minorTickMark val="none"/>
        <c:tickLblPos val="nextTo"/>
        <c:crossAx val="638968272"/>
        <c:crosses val="autoZero"/>
        <c:crossBetween val="between"/>
      </c:valAx>
      <c:catAx>
        <c:axId val="638968272"/>
        <c:scaling>
          <c:orientation val="minMax"/>
        </c:scaling>
        <c:delete val="1"/>
        <c:axPos val="r"/>
        <c:numFmt formatCode="General" sourceLinked="1"/>
        <c:majorTickMark val="out"/>
        <c:minorTickMark val="none"/>
        <c:tickLblPos val="nextTo"/>
        <c:crossAx val="63896788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 Jersey</c:v>
                </c:pt>
                <c:pt idx="1">
                  <c:v>Franklin</c:v>
                </c:pt>
                <c:pt idx="2">
                  <c:v>Bridgewater</c:v>
                </c:pt>
                <c:pt idx="3">
                  <c:v>Hillsborough</c:v>
                </c:pt>
                <c:pt idx="4">
                  <c:v>Bernards</c:v>
                </c:pt>
              </c:strCache>
            </c:strRef>
          </c:cat>
          <c:val>
            <c:numRef>
              <c:f>Sheet1!$B$2:$B$6</c:f>
              <c:numCache>
                <c:formatCode>0%</c:formatCode>
                <c:ptCount val="5"/>
                <c:pt idx="0">
                  <c:v>0.318</c:v>
                </c:pt>
                <c:pt idx="1">
                  <c:v>0.307</c:v>
                </c:pt>
                <c:pt idx="2">
                  <c:v>0.27700000000000002</c:v>
                </c:pt>
                <c:pt idx="3">
                  <c:v>0.308</c:v>
                </c:pt>
                <c:pt idx="4">
                  <c:v>0.185</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 Jersey</c:v>
                </c:pt>
                <c:pt idx="1">
                  <c:v>Franklin</c:v>
                </c:pt>
                <c:pt idx="2">
                  <c:v>Bridgewater</c:v>
                </c:pt>
                <c:pt idx="3">
                  <c:v>Hillsborough</c:v>
                </c:pt>
                <c:pt idx="4">
                  <c:v>Bernards</c:v>
                </c:pt>
              </c:strCache>
            </c:strRef>
          </c:cat>
          <c:val>
            <c:numRef>
              <c:f>Sheet1!$C$2:$C$6</c:f>
              <c:numCache>
                <c:formatCode>0%</c:formatCode>
                <c:ptCount val="5"/>
                <c:pt idx="0">
                  <c:v>0.33400000000000002</c:v>
                </c:pt>
                <c:pt idx="1">
                  <c:v>0.375</c:v>
                </c:pt>
                <c:pt idx="2">
                  <c:v>0.34699999999999998</c:v>
                </c:pt>
                <c:pt idx="3">
                  <c:v>0.32100000000000001</c:v>
                </c:pt>
                <c:pt idx="4">
                  <c:v>0.36</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New Jersey</c:v>
                </c:pt>
                <c:pt idx="1">
                  <c:v>Franklin</c:v>
                </c:pt>
                <c:pt idx="2">
                  <c:v>Bridgewater</c:v>
                </c:pt>
                <c:pt idx="3">
                  <c:v>Hillsborough</c:v>
                </c:pt>
                <c:pt idx="4">
                  <c:v>Bernards</c:v>
                </c:pt>
              </c:strCache>
            </c:strRef>
          </c:cat>
          <c:val>
            <c:numRef>
              <c:f>Sheet1!$D$2:$D$6</c:f>
              <c:numCache>
                <c:formatCode>0%</c:formatCode>
                <c:ptCount val="5"/>
                <c:pt idx="0">
                  <c:v>0.34799999999999998</c:v>
                </c:pt>
                <c:pt idx="1">
                  <c:v>0.318</c:v>
                </c:pt>
                <c:pt idx="2">
                  <c:v>0.375</c:v>
                </c:pt>
                <c:pt idx="3">
                  <c:v>0.371</c:v>
                </c:pt>
                <c:pt idx="4">
                  <c:v>0.45600000000000002</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638969056"/>
        <c:axId val="638969448"/>
      </c:barChart>
      <c:catAx>
        <c:axId val="638969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969448"/>
        <c:crosses val="autoZero"/>
        <c:auto val="1"/>
        <c:lblAlgn val="ctr"/>
        <c:lblOffset val="100"/>
        <c:noMultiLvlLbl val="0"/>
      </c:catAx>
      <c:valAx>
        <c:axId val="63896944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969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3776144"/>
        <c:axId val="343776536"/>
      </c:barChart>
      <c:barChart>
        <c:barDir val="bar"/>
        <c:grouping val="clustered"/>
        <c:varyColors val="0"/>
        <c:ser>
          <c:idx val="0"/>
          <c:order val="0"/>
          <c:tx>
            <c:strRef>
              <c:f>Sheet1!$B$1</c:f>
              <c:strCache>
                <c:ptCount val="1"/>
                <c:pt idx="0">
                  <c:v>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5">
                  <c:v>1018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5">
                  <c:v>1018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3777320"/>
        <c:axId val="343776928"/>
      </c:barChart>
      <c:catAx>
        <c:axId val="343776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76536"/>
        <c:crosses val="autoZero"/>
        <c:auto val="1"/>
        <c:lblAlgn val="ctr"/>
        <c:lblOffset val="100"/>
        <c:noMultiLvlLbl val="0"/>
      </c:catAx>
      <c:valAx>
        <c:axId val="343776536"/>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76144"/>
        <c:crosses val="autoZero"/>
        <c:crossBetween val="between"/>
      </c:valAx>
      <c:valAx>
        <c:axId val="343776928"/>
        <c:scaling>
          <c:orientation val="minMax"/>
          <c:max val="7000"/>
        </c:scaling>
        <c:delete val="1"/>
        <c:axPos val="t"/>
        <c:numFmt formatCode="General" sourceLinked="1"/>
        <c:majorTickMark val="out"/>
        <c:minorTickMark val="none"/>
        <c:tickLblPos val="nextTo"/>
        <c:crossAx val="343777320"/>
        <c:crosses val="max"/>
        <c:crossBetween val="between"/>
      </c:valAx>
      <c:catAx>
        <c:axId val="343777320"/>
        <c:scaling>
          <c:orientation val="minMax"/>
        </c:scaling>
        <c:delete val="1"/>
        <c:axPos val="l"/>
        <c:numFmt formatCode="General" sourceLinked="1"/>
        <c:majorTickMark val="out"/>
        <c:minorTickMark val="none"/>
        <c:tickLblPos val="nextTo"/>
        <c:crossAx val="343776928"/>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58</c:v>
                </c:pt>
                <c:pt idx="1">
                  <c:v>54</c:v>
                </c:pt>
                <c:pt idx="2">
                  <c:v>59</c:v>
                </c:pt>
                <c:pt idx="3">
                  <c:v>55</c:v>
                </c:pt>
                <c:pt idx="4">
                  <c:v>66</c:v>
                </c:pt>
                <c:pt idx="5">
                  <c:v>50</c:v>
                </c:pt>
                <c:pt idx="6">
                  <c:v>49</c:v>
                </c:pt>
                <c:pt idx="7">
                  <c:v>36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84</c:v>
                </c:pt>
                <c:pt idx="1">
                  <c:v>95</c:v>
                </c:pt>
                <c:pt idx="2">
                  <c:v>85</c:v>
                </c:pt>
                <c:pt idx="3">
                  <c:v>88</c:v>
                </c:pt>
                <c:pt idx="4">
                  <c:v>85</c:v>
                </c:pt>
                <c:pt idx="5">
                  <c:v>74</c:v>
                </c:pt>
                <c:pt idx="6">
                  <c:v>46</c:v>
                </c:pt>
                <c:pt idx="7">
                  <c:v>35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3778104"/>
        <c:axId val="343778496"/>
      </c:barChart>
      <c:catAx>
        <c:axId val="343778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78496"/>
        <c:crosses val="autoZero"/>
        <c:auto val="1"/>
        <c:lblAlgn val="ctr"/>
        <c:lblOffset val="100"/>
        <c:noMultiLvlLbl val="0"/>
      </c:catAx>
      <c:valAx>
        <c:axId val="343778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78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2" formatCode="0%">
                  <c:v>4.2000000000000003E-2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3779280"/>
        <c:axId val="343779672"/>
      </c:barChart>
      <c:catAx>
        <c:axId val="343779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79672"/>
        <c:crosses val="autoZero"/>
        <c:auto val="1"/>
        <c:lblAlgn val="ctr"/>
        <c:lblOffset val="100"/>
        <c:noMultiLvlLbl val="0"/>
      </c:catAx>
      <c:valAx>
        <c:axId val="343779672"/>
        <c:scaling>
          <c:orientation val="minMax"/>
          <c:max val="0.25"/>
          <c:min val="0"/>
        </c:scaling>
        <c:delete val="1"/>
        <c:axPos val="b"/>
        <c:numFmt formatCode="0%" sourceLinked="1"/>
        <c:majorTickMark val="out"/>
        <c:minorTickMark val="none"/>
        <c:tickLblPos val="nextTo"/>
        <c:crossAx val="34377928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4.9000000000000002E-2</c:v>
                </c:pt>
                <c:pt idx="1">
                  <c:v>4.8000000000000001E-2</c:v>
                </c:pt>
                <c:pt idx="2">
                  <c:v>4.9000000000000002E-2</c:v>
                </c:pt>
                <c:pt idx="3">
                  <c:v>5.0999999999999997E-2</c:v>
                </c:pt>
                <c:pt idx="4">
                  <c:v>4.2000000000000003E-2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3780456"/>
        <c:axId val="343780848"/>
      </c:lineChart>
      <c:catAx>
        <c:axId val="343780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780848"/>
        <c:crosses val="autoZero"/>
        <c:auto val="1"/>
        <c:lblAlgn val="ctr"/>
        <c:lblOffset val="100"/>
        <c:noMultiLvlLbl val="0"/>
      </c:catAx>
      <c:valAx>
        <c:axId val="343780848"/>
        <c:scaling>
          <c:orientation val="minMax"/>
          <c:max val="1"/>
          <c:min val="0"/>
        </c:scaling>
        <c:delete val="1"/>
        <c:axPos val="l"/>
        <c:numFmt formatCode="0%" sourceLinked="1"/>
        <c:majorTickMark val="out"/>
        <c:minorTickMark val="none"/>
        <c:tickLblPos val="nextTo"/>
        <c:crossAx val="343780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Manville</c:v>
                </c:pt>
                <c:pt idx="1">
                  <c:v>Bound Brook</c:v>
                </c:pt>
                <c:pt idx="2">
                  <c:v>Green Brook</c:v>
                </c:pt>
                <c:pt idx="3">
                  <c:v>North Plainfield</c:v>
                </c:pt>
                <c:pt idx="4">
                  <c:v>Raritan</c:v>
                </c:pt>
                <c:pt idx="5">
                  <c:v>Bedminster</c:v>
                </c:pt>
                <c:pt idx="6">
                  <c:v>Far Hills</c:v>
                </c:pt>
                <c:pt idx="7">
                  <c:v>Peapack and Gladstone</c:v>
                </c:pt>
                <c:pt idx="8">
                  <c:v>Franklin</c:v>
                </c:pt>
                <c:pt idx="9">
                  <c:v>Somerville</c:v>
                </c:pt>
              </c:strCache>
            </c:strRef>
          </c:cat>
          <c:val>
            <c:numRef>
              <c:f>Sheet1!$B$2:$B$11</c:f>
              <c:numCache>
                <c:formatCode>0%</c:formatCode>
                <c:ptCount val="10"/>
                <c:pt idx="0">
                  <c:v>0.11799999999999999</c:v>
                </c:pt>
                <c:pt idx="1">
                  <c:v>9.7000000000000003E-2</c:v>
                </c:pt>
                <c:pt idx="2">
                  <c:v>0.08</c:v>
                </c:pt>
                <c:pt idx="3">
                  <c:v>7.1999999999999995E-2</c:v>
                </c:pt>
                <c:pt idx="4">
                  <c:v>6.9000000000000006E-2</c:v>
                </c:pt>
                <c:pt idx="5">
                  <c:v>6.4000000000000001E-2</c:v>
                </c:pt>
                <c:pt idx="6">
                  <c:v>5.8000000000000003E-2</c:v>
                </c:pt>
                <c:pt idx="7">
                  <c:v>5.6000000000000001E-2</c:v>
                </c:pt>
                <c:pt idx="8">
                  <c:v>4.8000000000000001E-2</c:v>
                </c:pt>
                <c:pt idx="9">
                  <c:v>4.8000000000000001E-2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Manville</c:v>
                </c:pt>
                <c:pt idx="1">
                  <c:v>Bound Brook</c:v>
                </c:pt>
                <c:pt idx="2">
                  <c:v>Green Brook</c:v>
                </c:pt>
                <c:pt idx="3">
                  <c:v>North Plainfield</c:v>
                </c:pt>
                <c:pt idx="4">
                  <c:v>Raritan</c:v>
                </c:pt>
                <c:pt idx="5">
                  <c:v>Bedminster</c:v>
                </c:pt>
                <c:pt idx="6">
                  <c:v>Far Hills</c:v>
                </c:pt>
                <c:pt idx="7">
                  <c:v>Peapack and Gladstone</c:v>
                </c:pt>
                <c:pt idx="8">
                  <c:v>Franklin</c:v>
                </c:pt>
                <c:pt idx="9">
                  <c:v>Somerville</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Manville</c:v>
                </c:pt>
                <c:pt idx="1">
                  <c:v>Bound Brook</c:v>
                </c:pt>
                <c:pt idx="2">
                  <c:v>Green Brook</c:v>
                </c:pt>
                <c:pt idx="3">
                  <c:v>North Plainfield</c:v>
                </c:pt>
                <c:pt idx="4">
                  <c:v>Raritan</c:v>
                </c:pt>
                <c:pt idx="5">
                  <c:v>Bedminster</c:v>
                </c:pt>
                <c:pt idx="6">
                  <c:v>Far Hills</c:v>
                </c:pt>
                <c:pt idx="7">
                  <c:v>Peapack and Gladstone</c:v>
                </c:pt>
                <c:pt idx="8">
                  <c:v>Franklin</c:v>
                </c:pt>
                <c:pt idx="9">
                  <c:v>Somerville</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Somerset county avg 4.2%</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Manville</c:v>
                </c:pt>
                <c:pt idx="1">
                  <c:v>Bound Brook</c:v>
                </c:pt>
                <c:pt idx="2">
                  <c:v>Green Brook</c:v>
                </c:pt>
                <c:pt idx="3">
                  <c:v>North Plainfield</c:v>
                </c:pt>
                <c:pt idx="4">
                  <c:v>Raritan</c:v>
                </c:pt>
                <c:pt idx="5">
                  <c:v>Bedminster</c:v>
                </c:pt>
                <c:pt idx="6">
                  <c:v>Far Hills</c:v>
                </c:pt>
                <c:pt idx="7">
                  <c:v>Peapack and Gladstone</c:v>
                </c:pt>
                <c:pt idx="8">
                  <c:v>Franklin</c:v>
                </c:pt>
                <c:pt idx="9">
                  <c:v>Somerville</c:v>
                </c:pt>
              </c:strCache>
            </c:strRef>
          </c:cat>
          <c:val>
            <c:numRef>
              <c:f>Sheet1!$E$2:$E$11</c:f>
              <c:numCache>
                <c:formatCode>0%</c:formatCode>
                <c:ptCount val="10"/>
                <c:pt idx="0">
                  <c:v>4.2000000000000003E-2</c:v>
                </c:pt>
                <c:pt idx="1">
                  <c:v>4.2000000000000003E-2</c:v>
                </c:pt>
                <c:pt idx="2">
                  <c:v>4.2000000000000003E-2</c:v>
                </c:pt>
                <c:pt idx="3">
                  <c:v>4.2000000000000003E-2</c:v>
                </c:pt>
                <c:pt idx="4">
                  <c:v>4.2000000000000003E-2</c:v>
                </c:pt>
                <c:pt idx="5">
                  <c:v>4.2000000000000003E-2</c:v>
                </c:pt>
                <c:pt idx="6">
                  <c:v>4.2000000000000003E-2</c:v>
                </c:pt>
                <c:pt idx="7">
                  <c:v>4.2000000000000003E-2</c:v>
                </c:pt>
                <c:pt idx="8">
                  <c:v>4.2000000000000003E-2</c:v>
                </c:pt>
                <c:pt idx="9">
                  <c:v>4.2000000000000003E-2</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343781632"/>
        <c:axId val="343782024"/>
      </c:barChart>
      <c:catAx>
        <c:axId val="343781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82024"/>
        <c:crosses val="autoZero"/>
        <c:auto val="1"/>
        <c:lblAlgn val="ctr"/>
        <c:lblOffset val="100"/>
        <c:noMultiLvlLbl val="0"/>
      </c:catAx>
      <c:valAx>
        <c:axId val="343782024"/>
        <c:scaling>
          <c:orientation val="minMax"/>
          <c:max val="0.8"/>
        </c:scaling>
        <c:delete val="1"/>
        <c:axPos val="b"/>
        <c:numFmt formatCode="0%" sourceLinked="1"/>
        <c:majorTickMark val="out"/>
        <c:minorTickMark val="none"/>
        <c:tickLblPos val="nextTo"/>
        <c:crossAx val="343781632"/>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2.4721694051109855E-2"/>
          <c:y val="0.90733357193987119"/>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'[Somerset_01-15-2020_V07 (linked).xlsx]0. Overview'!$A$252,'[Somerset_01-15-2020_V07 (linked).xlsx]0. Overview'!$A$272,'[Somerset_01-15-2020_V07 (linked).xlsx]0. Overview'!$A$293,'[Somerset_01-15-2020_V07 (linked).xlsx]0. Overview'!$A$320,'[Somerset_01-15-2020_V07 (linked).xlsx]0. Overview'!$A$349,'[Somerset_01-15-2020_V07 (linked).xlsx]0. Overview'!$A$371,'[Somerset_01-15-2020_V07 (linked).xlsx]0. Overview'!$A$394,'[Somerset_01-15-2020_V07 (linked).xlsx]0. Overview'!$A$411,'[Somerset_01-15-2020_V07 (linked).xlsx]0. Overview'!$A$434</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'[Somerset_01-15-2020_V07 (linked).xlsx]0. Overview'!$C$252,'[Somerset_01-15-2020_V07 (linked).xlsx]0. Overview'!$C$272,'[Somerset_01-15-2020_V07 (linked).xlsx]0. Overview'!$C$293,'[Somerset_01-15-2020_V07 (linked).xlsx]0. Overview'!$C$320,'[Somerset_01-15-2020_V07 (linked).xlsx]0. Overview'!$C$349,'[Somerset_01-15-2020_V07 (linked).xlsx]0. Overview'!$C$371,'[Somerset_01-15-2020_V07 (linked).xlsx]0. Overview'!$C$394,'[Somerset_01-15-2020_V07 (linked).xlsx]0. Overview'!$C$411,'[Somerset_01-15-2020_V07 (linked).xlsx]0. Overview'!$C$434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CB1-477E-A7EC-68D676C12961}"/>
            </c:ext>
          </c:extLst>
        </c:ser>
        <c:dLbls>
          <c:showLegendKey val="0"/>
          <c:showVal val="0"/>
          <c:showCatName val="0"/>
          <c:showSerName val="0"/>
          <c:showPercent val="0"/>
          <c:showBubbleSize val="0"/>
        </c:dLbls>
        <c:gapWidth val="150"/>
        <c:overlap val="100"/>
        <c:axId val="392827392"/>
        <c:axId val="790918296"/>
      </c:barChart>
      <c:barChart>
        <c:barDir val="bar"/>
        <c:grouping val="stacked"/>
        <c:varyColors val="0"/>
        <c:ser>
          <c:idx val="2"/>
          <c:order val="1"/>
          <c:spPr>
            <a:noFill/>
            <a:ln>
              <a:noFill/>
            </a:ln>
            <a:effectLst/>
          </c:spPr>
          <c:invertIfNegative val="0"/>
          <c:cat>
            <c:strRef>
              <c:f>'[Somerset_01-15-2020_V07 (linked).xlsx]0. Overview'!$A$252,'[Somerset_01-15-2020_V07 (linked).xlsx]0. Overview'!$A$272,'[Somerset_01-15-2020_V07 (linked).xlsx]0. Overview'!$A$293,'[Somerset_01-15-2020_V07 (linked).xlsx]0. Overview'!$A$320,'[Somerset_01-15-2020_V07 (linked).xlsx]0. Overview'!$A$349,'[Somerset_01-15-2020_V07 (linked).xlsx]0. Overview'!$A$371,'[Somerset_01-15-2020_V07 (linked).xlsx]0. Overview'!$A$394,'[Somerset_01-15-2020_V07 (linked).xlsx]0. Overview'!$A$411,'[Somerset_01-15-2020_V07 (linked).xlsx]0. Overview'!$A$434</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'[Somerset_01-15-2020_V07 (linked).xlsx]0. Overview'!$D$252,'[Somerset_01-15-2020_V07 (linked).xlsx]0. Overview'!$D$272,'[Somerset_01-15-2020_V07 (linked).xlsx]0. Overview'!$D$293,'[Somerset_01-15-2020_V07 (linked).xlsx]0. Overview'!$D$320,'[Somerset_01-15-2020_V07 (linked).xlsx]0. Overview'!$D$349,'[Somerset_01-15-2020_V07 (linked).xlsx]0. Overview'!$D$371,'[Somerset_01-15-2020_V07 (linked).xlsx]0. Overview'!$D$394,'[Somerset_01-15-2020_V07 (linked).xlsx]0. Overview'!$D$411,'[Somerset_01-15-2020_V07 (linked).xlsx]0. Overview'!$D$434</c:f>
              <c:numCache>
                <c:formatCode>General</c:formatCode>
                <c:ptCount val="9"/>
                <c:pt idx="0">
                  <c:v>15.875</c:v>
                </c:pt>
                <c:pt idx="1">
                  <c:v>17.875</c:v>
                </c:pt>
                <c:pt idx="2">
                  <c:v>18.875</c:v>
                </c:pt>
                <c:pt idx="3">
                  <c:v>13.875</c:v>
                </c:pt>
                <c:pt idx="4">
                  <c:v>7.875</c:v>
                </c:pt>
                <c:pt idx="5">
                  <c:v>7.875</c:v>
                </c:pt>
                <c:pt idx="6">
                  <c:v>6.875</c:v>
                </c:pt>
                <c:pt idx="7">
                  <c:v>13.875</c:v>
                </c:pt>
                <c:pt idx="8">
                  <c:v>12.875</c:v>
                </c:pt>
              </c:numCache>
            </c:numRef>
          </c:val>
          <c:extLst>
            <c:ext xmlns:c16="http://schemas.microsoft.com/office/drawing/2014/chart" uri="{C3380CC4-5D6E-409C-BE32-E72D297353CC}">
              <c16:uniqueId val="{00000001-FCB1-477E-A7EC-68D676C12961}"/>
            </c:ext>
          </c:extLst>
        </c:ser>
        <c:ser>
          <c:idx val="3"/>
          <c:order val="2"/>
          <c:spPr>
            <a:solidFill>
              <a:schemeClr val="bg2">
                <a:lumMod val="75000"/>
              </a:schemeClr>
            </a:solidFill>
            <a:ln>
              <a:solidFill>
                <a:schemeClr val="tx1"/>
              </a:solidFill>
            </a:ln>
            <a:effectLst/>
          </c:spPr>
          <c:invertIfNegative val="0"/>
          <c:cat>
            <c:strRef>
              <c:f>'[Somerset_01-15-2020_V07 (linked).xlsx]0. Overview'!$A$252,'[Somerset_01-15-2020_V07 (linked).xlsx]0. Overview'!$A$272,'[Somerset_01-15-2020_V07 (linked).xlsx]0. Overview'!$A$293,'[Somerset_01-15-2020_V07 (linked).xlsx]0. Overview'!$A$320,'[Somerset_01-15-2020_V07 (linked).xlsx]0. Overview'!$A$349,'[Somerset_01-15-2020_V07 (linked).xlsx]0. Overview'!$A$371,'[Somerset_01-15-2020_V07 (linked).xlsx]0. Overview'!$A$394,'[Somerset_01-15-2020_V07 (linked).xlsx]0. Overview'!$A$411,'[Somerset_01-15-2020_V07 (linked).xlsx]0. Overview'!$A$434</c:f>
              <c:strCache>
                <c:ptCount val="9"/>
                <c:pt idx="0">
                  <c:v>Somerset</c:v>
                </c:pt>
                <c:pt idx="1">
                  <c:v>Somerset</c:v>
                </c:pt>
                <c:pt idx="2">
                  <c:v>Somerset</c:v>
                </c:pt>
                <c:pt idx="3">
                  <c:v>Somerset</c:v>
                </c:pt>
                <c:pt idx="4">
                  <c:v>Somerset</c:v>
                </c:pt>
                <c:pt idx="5">
                  <c:v>Somerset</c:v>
                </c:pt>
                <c:pt idx="6">
                  <c:v>Somerset</c:v>
                </c:pt>
                <c:pt idx="7">
                  <c:v>Somerset</c:v>
                </c:pt>
                <c:pt idx="8">
                  <c:v>Somerset</c:v>
                </c:pt>
              </c:strCache>
            </c:strRef>
          </c:cat>
          <c:val>
            <c:numRef>
              <c:f>'[Somerset_01-15-2020_V07 (linked).xlsx]0. Overview'!$E$252,'[Somerset_01-15-2020_V07 (linked).xlsx]0. Overview'!$E$272,'[Somerset_01-15-2020_V07 (linked).xlsx]0. Overview'!$E$293,'[Somerset_01-15-2020_V07 (linked).xlsx]0. Overview'!$E$320,'[Somerset_01-15-2020_V07 (linked).xlsx]0. Overview'!$E$349,'[Somerset_01-15-2020_V07 (linked).xlsx]0. Overview'!$E$371,'[Somerset_01-15-2020_V07 (linked).xlsx]0. Overview'!$E$394,'[Somerset_01-15-2020_V07 (linked).xlsx]0. Overview'!$E$411,'[Somerset_01-15-2020_V07 (linked).xlsx]0. Overview'!$E$434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CB1-477E-A7EC-68D676C12961}"/>
            </c:ext>
          </c:extLst>
        </c:ser>
        <c:dLbls>
          <c:showLegendKey val="0"/>
          <c:showVal val="0"/>
          <c:showCatName val="0"/>
          <c:showSerName val="0"/>
          <c:showPercent val="0"/>
          <c:showBubbleSize val="0"/>
        </c:dLbls>
        <c:gapWidth val="50"/>
        <c:overlap val="100"/>
        <c:axId val="503951448"/>
        <c:axId val="790918688"/>
      </c:barChart>
      <c:catAx>
        <c:axId val="392827392"/>
        <c:scaling>
          <c:orientation val="maxMin"/>
        </c:scaling>
        <c:delete val="1"/>
        <c:axPos val="l"/>
        <c:numFmt formatCode="General" sourceLinked="1"/>
        <c:majorTickMark val="none"/>
        <c:minorTickMark val="none"/>
        <c:tickLblPos val="nextTo"/>
        <c:crossAx val="790918296"/>
        <c:crosses val="autoZero"/>
        <c:auto val="1"/>
        <c:lblAlgn val="ctr"/>
        <c:lblOffset val="100"/>
        <c:noMultiLvlLbl val="0"/>
      </c:catAx>
      <c:valAx>
        <c:axId val="790918296"/>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2827392"/>
        <c:crosses val="autoZero"/>
        <c:crossBetween val="between"/>
      </c:valAx>
      <c:valAx>
        <c:axId val="790918688"/>
        <c:scaling>
          <c:orientation val="minMax"/>
          <c:max val="22"/>
          <c:min val="0"/>
        </c:scaling>
        <c:delete val="1"/>
        <c:axPos val="b"/>
        <c:numFmt formatCode="General" sourceLinked="1"/>
        <c:majorTickMark val="out"/>
        <c:minorTickMark val="none"/>
        <c:tickLblPos val="nextTo"/>
        <c:crossAx val="503951448"/>
        <c:crosses val="max"/>
        <c:crossBetween val="between"/>
      </c:valAx>
      <c:catAx>
        <c:axId val="503951448"/>
        <c:scaling>
          <c:orientation val="maxMin"/>
        </c:scaling>
        <c:delete val="1"/>
        <c:axPos val="r"/>
        <c:numFmt formatCode="General" sourceLinked="1"/>
        <c:majorTickMark val="out"/>
        <c:minorTickMark val="none"/>
        <c:tickLblPos val="nextTo"/>
        <c:crossAx val="790918688"/>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1736</c:v>
                </c:pt>
                <c:pt idx="1">
                  <c:v>863</c:v>
                </c:pt>
                <c:pt idx="2">
                  <c:v>1734</c:v>
                </c:pt>
                <c:pt idx="3">
                  <c:v>1241</c:v>
                </c:pt>
                <c:pt idx="4">
                  <c:v>1125</c:v>
                </c:pt>
                <c:pt idx="5">
                  <c:v>1048</c:v>
                </c:pt>
                <c:pt idx="6">
                  <c:v>1441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9">
                  <c:v>110247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782808"/>
        <c:axId val="343783200"/>
      </c:barChart>
      <c:catAx>
        <c:axId val="343782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83200"/>
        <c:crosses val="autoZero"/>
        <c:auto val="1"/>
        <c:lblAlgn val="ctr"/>
        <c:lblOffset val="100"/>
        <c:noMultiLvlLbl val="0"/>
      </c:catAx>
      <c:valAx>
        <c:axId val="343783200"/>
        <c:scaling>
          <c:orientation val="minMax"/>
        </c:scaling>
        <c:delete val="1"/>
        <c:axPos val="b"/>
        <c:numFmt formatCode="&quot;$&quot;#,##0_);[Red]\(&quot;$&quot;#,##0\)" sourceLinked="1"/>
        <c:majorTickMark val="none"/>
        <c:minorTickMark val="none"/>
        <c:tickLblPos val="nextTo"/>
        <c:crossAx val="343782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99020</c:v>
                </c:pt>
                <c:pt idx="1">
                  <c:v>100903</c:v>
                </c:pt>
                <c:pt idx="2">
                  <c:v>100667</c:v>
                </c:pt>
                <c:pt idx="3">
                  <c:v>102405</c:v>
                </c:pt>
                <c:pt idx="4">
                  <c:v>106046</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783984"/>
        <c:axId val="343784376"/>
      </c:lineChart>
      <c:catAx>
        <c:axId val="34378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784376"/>
        <c:crosses val="autoZero"/>
        <c:auto val="1"/>
        <c:lblAlgn val="ctr"/>
        <c:lblOffset val="100"/>
        <c:noMultiLvlLbl val="0"/>
      </c:catAx>
      <c:valAx>
        <c:axId val="343784376"/>
        <c:scaling>
          <c:orientation val="minMax"/>
        </c:scaling>
        <c:delete val="1"/>
        <c:axPos val="l"/>
        <c:numFmt formatCode="_(&quot;$&quot;* #,##0_);_(&quot;$&quot;* \(#,##0\);_(&quot;$&quot;* &quot;-&quot;??_);_(@_)" sourceLinked="1"/>
        <c:majorTickMark val="out"/>
        <c:minorTickMark val="none"/>
        <c:tickLblPos val="nextTo"/>
        <c:crossAx val="3437839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8" formatCode="_(&quot;$&quot;* #,##0_);_(&quot;$&quot;* \(#,##0\);_(&quot;$&quot;* &quot;-&quot;??_);_(@_)">
                  <c:v>106046</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785160"/>
        <c:axId val="343785552"/>
      </c:barChart>
      <c:catAx>
        <c:axId val="343785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85552"/>
        <c:crosses val="autoZero"/>
        <c:auto val="1"/>
        <c:lblAlgn val="ctr"/>
        <c:lblOffset val="100"/>
        <c:noMultiLvlLbl val="0"/>
      </c:catAx>
      <c:valAx>
        <c:axId val="343785552"/>
        <c:scaling>
          <c:orientation val="minMax"/>
        </c:scaling>
        <c:delete val="1"/>
        <c:axPos val="b"/>
        <c:numFmt formatCode="_(&quot;$&quot;* #,##0_);_(&quot;$&quot;* \(#,##0\);_(&quot;$&quot;* &quot;-&quot;??_);_(@_)" sourceLinked="1"/>
        <c:majorTickMark val="none"/>
        <c:minorTickMark val="none"/>
        <c:tickLblPos val="nextTo"/>
        <c:crossAx val="34378516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c:v>
                </c:pt>
                <c:pt idx="1">
                  <c:v>Manville</c:v>
                </c:pt>
                <c:pt idx="2">
                  <c:v>North Plainfield</c:v>
                </c:pt>
                <c:pt idx="3">
                  <c:v>Somerville</c:v>
                </c:pt>
                <c:pt idx="4">
                  <c:v>Raritan</c:v>
                </c:pt>
                <c:pt idx="5">
                  <c:v>South Bound Brook</c:v>
                </c:pt>
                <c:pt idx="6">
                  <c:v>Franklin</c:v>
                </c:pt>
                <c:pt idx="7">
                  <c:v>Bedminster</c:v>
                </c:pt>
                <c:pt idx="8">
                  <c:v>Far Hills</c:v>
                </c:pt>
                <c:pt idx="9">
                  <c:v>Rocky Hill</c:v>
                </c:pt>
              </c:strCache>
            </c:strRef>
          </c:cat>
          <c:val>
            <c:numRef>
              <c:f>Sheet1!$B$2:$B$11</c:f>
              <c:numCache>
                <c:formatCode>_("$"* #,##0_);_("$"* \(#,##0\);_("$"* "-"??_);_(@_)</c:formatCode>
                <c:ptCount val="10"/>
                <c:pt idx="0">
                  <c:v>65199</c:v>
                </c:pt>
                <c:pt idx="1">
                  <c:v>67080</c:v>
                </c:pt>
                <c:pt idx="2">
                  <c:v>71895</c:v>
                </c:pt>
                <c:pt idx="3">
                  <c:v>72731</c:v>
                </c:pt>
                <c:pt idx="4">
                  <c:v>78974</c:v>
                </c:pt>
                <c:pt idx="5">
                  <c:v>81545</c:v>
                </c:pt>
                <c:pt idx="6">
                  <c:v>93264</c:v>
                </c:pt>
                <c:pt idx="7">
                  <c:v>104452</c:v>
                </c:pt>
                <c:pt idx="8">
                  <c:v>112083</c:v>
                </c:pt>
                <c:pt idx="9">
                  <c:v>112917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Somerset county median $106,046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Bound Brook</c:v>
                </c:pt>
                <c:pt idx="1">
                  <c:v>Manville</c:v>
                </c:pt>
                <c:pt idx="2">
                  <c:v>North Plainfield</c:v>
                </c:pt>
                <c:pt idx="3">
                  <c:v>Somerville</c:v>
                </c:pt>
                <c:pt idx="4">
                  <c:v>Raritan</c:v>
                </c:pt>
                <c:pt idx="5">
                  <c:v>South Bound Brook</c:v>
                </c:pt>
                <c:pt idx="6">
                  <c:v>Franklin</c:v>
                </c:pt>
                <c:pt idx="7">
                  <c:v>Bedminster</c:v>
                </c:pt>
                <c:pt idx="8">
                  <c:v>Far Hills</c:v>
                </c:pt>
                <c:pt idx="9">
                  <c:v>Rocky Hill</c:v>
                </c:pt>
              </c:strCache>
            </c:strRef>
          </c:cat>
          <c:val>
            <c:numRef>
              <c:f>Sheet1!$C$2:$C$11</c:f>
              <c:numCache>
                <c:formatCode>"$"#,##0</c:formatCode>
                <c:ptCount val="10"/>
                <c:pt idx="0">
                  <c:v>106046</c:v>
                </c:pt>
                <c:pt idx="1">
                  <c:v>106046</c:v>
                </c:pt>
                <c:pt idx="2">
                  <c:v>106046</c:v>
                </c:pt>
                <c:pt idx="3">
                  <c:v>106046</c:v>
                </c:pt>
                <c:pt idx="4">
                  <c:v>106046</c:v>
                </c:pt>
                <c:pt idx="5">
                  <c:v>106046</c:v>
                </c:pt>
                <c:pt idx="6">
                  <c:v>106046</c:v>
                </c:pt>
                <c:pt idx="7">
                  <c:v>106046</c:v>
                </c:pt>
                <c:pt idx="8">
                  <c:v>106046</c:v>
                </c:pt>
                <c:pt idx="9">
                  <c:v>106046</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43786336"/>
        <c:axId val="343786728"/>
      </c:barChart>
      <c:catAx>
        <c:axId val="343786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86728"/>
        <c:crosses val="autoZero"/>
        <c:auto val="1"/>
        <c:lblAlgn val="ctr"/>
        <c:lblOffset val="100"/>
        <c:noMultiLvlLbl val="0"/>
      </c:catAx>
      <c:valAx>
        <c:axId val="343786728"/>
        <c:scaling>
          <c:orientation val="minMax"/>
        </c:scaling>
        <c:delete val="1"/>
        <c:axPos val="b"/>
        <c:numFmt formatCode="_(&quot;$&quot;* #,##0_);_(&quot;$&quot;* \(#,##0\);_(&quot;$&quot;* &quot;-&quot;??_);_(@_)" sourceLinked="1"/>
        <c:majorTickMark val="none"/>
        <c:minorTickMark val="none"/>
        <c:tickLblPos val="nextTo"/>
        <c:crossAx val="343786336"/>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628370156104983"/>
          <c:y val="0.9608046931091585"/>
          <c:w val="0.2204807234528763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1055610236221"/>
          <c:y val="2.4861675120941281E-2"/>
          <c:w val="0.88658944389763783"/>
          <c:h val="0.89035276955145626"/>
        </c:manualLayout>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Sheet1!$B$2:$B$23</c:f>
              <c:numCache>
                <c:formatCode>0%</c:formatCode>
                <c:ptCount val="22"/>
                <c:pt idx="0">
                  <c:v>0.13</c:v>
                </c:pt>
                <c:pt idx="1">
                  <c:v>0.14000000000000001</c:v>
                </c:pt>
                <c:pt idx="2">
                  <c:v>0.14000000000000001</c:v>
                </c:pt>
                <c:pt idx="3">
                  <c:v>0.14000000000000001</c:v>
                </c:pt>
                <c:pt idx="4">
                  <c:v>0.15</c:v>
                </c:pt>
                <c:pt idx="6">
                  <c:v>0.15</c:v>
                </c:pt>
                <c:pt idx="7">
                  <c:v>0.16</c:v>
                </c:pt>
                <c:pt idx="8">
                  <c:v>0.17</c:v>
                </c:pt>
                <c:pt idx="9">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Sheet1!$C$2:$C$23</c:f>
              <c:numCache>
                <c:formatCode>General</c:formatCode>
                <c:ptCount val="22"/>
                <c:pt idx="5" formatCode="0%">
                  <c:v>0.15</c:v>
                </c:pt>
              </c:numCache>
            </c:numRef>
          </c:val>
          <c:extLst>
            <c:ext xmlns:c16="http://schemas.microsoft.com/office/drawing/2014/chart" uri="{C3380CC4-5D6E-409C-BE32-E72D297353CC}">
              <c16:uniqueId val="{00000000-4796-4B2B-BF14-32F9E40A59AF}"/>
            </c:ext>
          </c:extLst>
        </c:ser>
        <c:ser>
          <c:idx val="2"/>
          <c:order val="2"/>
          <c:tx>
            <c:strRef>
              <c:f>Sheet1!$D$1</c:f>
              <c:strCache>
                <c:ptCount val="1"/>
                <c:pt idx="0">
                  <c:v>NJ avg 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Sheet1!$A$2:$A$23</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Sheet1!$D$2:$D$23</c:f>
              <c:numCache>
                <c:formatCode>0%</c:formatCode>
                <c:ptCount val="22"/>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0-8968-432D-A3E1-71D65D4A7D3D}"/>
            </c:ext>
          </c:extLst>
        </c:ser>
        <c:dLbls>
          <c:showLegendKey val="0"/>
          <c:showVal val="0"/>
          <c:showCatName val="0"/>
          <c:showSerName val="0"/>
          <c:showPercent val="0"/>
          <c:showBubbleSize val="0"/>
        </c:dLbls>
        <c:gapWidth val="182"/>
        <c:axId val="343787512"/>
        <c:axId val="343787904"/>
      </c:barChart>
      <c:catAx>
        <c:axId val="343787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87904"/>
        <c:crosses val="autoZero"/>
        <c:auto val="1"/>
        <c:lblAlgn val="ctr"/>
        <c:lblOffset val="100"/>
        <c:noMultiLvlLbl val="0"/>
      </c:catAx>
      <c:valAx>
        <c:axId val="343787904"/>
        <c:scaling>
          <c:orientation val="minMax"/>
        </c:scaling>
        <c:delete val="1"/>
        <c:axPos val="b"/>
        <c:numFmt formatCode="0%" sourceLinked="1"/>
        <c:majorTickMark val="none"/>
        <c:minorTickMark val="none"/>
        <c:tickLblPos val="nextTo"/>
        <c:crossAx val="343787512"/>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ayout>
        <c:manualLayout>
          <c:xMode val="edge"/>
          <c:yMode val="edge"/>
          <c:x val="0.61422453248031483"/>
          <c:y val="0.89377585026928918"/>
          <c:w val="0.10296296751968503"/>
          <c:h val="4.282824850086056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0.17</c:v>
                </c:pt>
                <c:pt idx="1">
                  <c:v>0.18</c:v>
                </c:pt>
                <c:pt idx="2">
                  <c:v>0.19</c:v>
                </c:pt>
                <c:pt idx="3">
                  <c:v>0.19</c:v>
                </c:pt>
                <c:pt idx="4">
                  <c:v>0.18</c:v>
                </c:pt>
                <c:pt idx="5">
                  <c:v>0.17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3788688"/>
        <c:axId val="343789080"/>
      </c:lineChart>
      <c:catAx>
        <c:axId val="34378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89080"/>
        <c:crosses val="autoZero"/>
        <c:auto val="1"/>
        <c:lblAlgn val="ctr"/>
        <c:lblOffset val="100"/>
        <c:noMultiLvlLbl val="0"/>
      </c:catAx>
      <c:valAx>
        <c:axId val="343789080"/>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788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Somerset</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7.0999999999999994E-2</c:v>
                </c:pt>
                <c:pt idx="1">
                  <c:v>6.9000000000000006E-2</c:v>
                </c:pt>
                <c:pt idx="2">
                  <c:v>6.2E-2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43789864"/>
        <c:axId val="343790256"/>
      </c:lineChart>
      <c:catAx>
        <c:axId val="34378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790256"/>
        <c:crosses val="autoZero"/>
        <c:auto val="1"/>
        <c:lblAlgn val="ctr"/>
        <c:lblOffset val="100"/>
        <c:noMultiLvlLbl val="0"/>
      </c:catAx>
      <c:valAx>
        <c:axId val="34379025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789864"/>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2" formatCode="0.0%">
                  <c:v>6.2E-2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3791040"/>
        <c:axId val="343791432"/>
      </c:barChart>
      <c:catAx>
        <c:axId val="343791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791432"/>
        <c:crosses val="autoZero"/>
        <c:auto val="1"/>
        <c:lblAlgn val="ctr"/>
        <c:lblOffset val="100"/>
        <c:noMultiLvlLbl val="0"/>
      </c:catAx>
      <c:valAx>
        <c:axId val="343791432"/>
        <c:scaling>
          <c:orientation val="minMax"/>
        </c:scaling>
        <c:delete val="1"/>
        <c:axPos val="b"/>
        <c:numFmt formatCode="0.0%" sourceLinked="1"/>
        <c:majorTickMark val="none"/>
        <c:minorTickMark val="none"/>
        <c:tickLblPos val="nextTo"/>
        <c:crossAx val="343791040"/>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3635</c:v>
                </c:pt>
                <c:pt idx="1">
                  <c:v>3618</c:v>
                </c:pt>
                <c:pt idx="2">
                  <c:v>3471</c:v>
                </c:pt>
                <c:pt idx="3">
                  <c:v>3307</c:v>
                </c:pt>
                <c:pt idx="4" formatCode="General">
                  <c:v>3023</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88796832"/>
        <c:axId val="388797224"/>
      </c:lineChart>
      <c:catAx>
        <c:axId val="38879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797224"/>
        <c:crosses val="autoZero"/>
        <c:auto val="1"/>
        <c:lblAlgn val="ctr"/>
        <c:lblOffset val="100"/>
        <c:noMultiLvlLbl val="0"/>
      </c:catAx>
      <c:valAx>
        <c:axId val="388797224"/>
        <c:scaling>
          <c:orientation val="minMax"/>
          <c:max val="1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79683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Somerset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0.69299999999999995</c:v>
                </c:pt>
                <c:pt idx="1">
                  <c:v>0.10299999999999999</c:v>
                </c:pt>
                <c:pt idx="2">
                  <c:v>5.0000000000000001E-3</c:v>
                </c:pt>
                <c:pt idx="3">
                  <c:v>0.18099999999999999</c:v>
                </c:pt>
                <c:pt idx="4">
                  <c:v>0</c:v>
                </c:pt>
                <c:pt idx="5">
                  <c:v>3.9E-2</c:v>
                </c:pt>
                <c:pt idx="6">
                  <c:v>0.14399999999999999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625069224"/>
        <c:axId val="625069616"/>
      </c:barChart>
      <c:catAx>
        <c:axId val="6250692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69616"/>
        <c:crosses val="autoZero"/>
        <c:auto val="1"/>
        <c:lblAlgn val="ctr"/>
        <c:lblOffset val="100"/>
        <c:noMultiLvlLbl val="0"/>
      </c:catAx>
      <c:valAx>
        <c:axId val="625069616"/>
        <c:scaling>
          <c:orientation val="minMax"/>
          <c:max val="1"/>
        </c:scaling>
        <c:delete val="1"/>
        <c:axPos val="l"/>
        <c:numFmt formatCode="0%" sourceLinked="1"/>
        <c:majorTickMark val="none"/>
        <c:minorTickMark val="none"/>
        <c:tickLblPos val="nextTo"/>
        <c:crossAx val="625069224"/>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8253</c:v>
                </c:pt>
                <c:pt idx="1">
                  <c:v>8261</c:v>
                </c:pt>
                <c:pt idx="2">
                  <c:v>8197</c:v>
                </c:pt>
                <c:pt idx="3">
                  <c:v>8213</c:v>
                </c:pt>
                <c:pt idx="4">
                  <c:v>7914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88798008"/>
        <c:axId val="388798400"/>
      </c:lineChart>
      <c:catAx>
        <c:axId val="38879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798400"/>
        <c:crosses val="autoZero"/>
        <c:auto val="1"/>
        <c:lblAlgn val="ctr"/>
        <c:lblOffset val="100"/>
        <c:noMultiLvlLbl val="0"/>
      </c:catAx>
      <c:valAx>
        <c:axId val="3887984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798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6671</c:v>
                </c:pt>
                <c:pt idx="1">
                  <c:v>6407</c:v>
                </c:pt>
                <c:pt idx="2">
                  <c:v>6366</c:v>
                </c:pt>
                <c:pt idx="3">
                  <c:v>5860</c:v>
                </c:pt>
                <c:pt idx="4">
                  <c:v>5316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88799184"/>
        <c:axId val="388799576"/>
      </c:lineChart>
      <c:catAx>
        <c:axId val="38879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799576"/>
        <c:crosses val="autoZero"/>
        <c:auto val="1"/>
        <c:lblAlgn val="ctr"/>
        <c:lblOffset val="100"/>
        <c:noMultiLvlLbl val="0"/>
      </c:catAx>
      <c:valAx>
        <c:axId val="388799576"/>
        <c:scaling>
          <c:orientation val="minMax"/>
          <c:max val="1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799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Somerset</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1000</c:v>
                </c:pt>
                <c:pt idx="1">
                  <c:v>970</c:v>
                </c:pt>
                <c:pt idx="2">
                  <c:v>945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88800360"/>
        <c:axId val="388800752"/>
      </c:barChart>
      <c:catAx>
        <c:axId val="388800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800752"/>
        <c:crosses val="autoZero"/>
        <c:auto val="1"/>
        <c:lblAlgn val="ctr"/>
        <c:lblOffset val="100"/>
        <c:noMultiLvlLbl val="0"/>
      </c:catAx>
      <c:valAx>
        <c:axId val="3888007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800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 </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9">
                  <c:v>1000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19" formatCode="&quot;$&quot;#,##0_);[Red]\(&quot;$&quot;#,##0\)">
                  <c:v>945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88801536"/>
        <c:axId val="388801928"/>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88802712"/>
        <c:axId val="388802320"/>
      </c:lineChart>
      <c:catAx>
        <c:axId val="38880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01928"/>
        <c:crosses val="autoZero"/>
        <c:auto val="1"/>
        <c:lblAlgn val="ctr"/>
        <c:lblOffset val="100"/>
        <c:noMultiLvlLbl val="0"/>
      </c:catAx>
      <c:valAx>
        <c:axId val="3888019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01536"/>
        <c:crosses val="autoZero"/>
        <c:crossBetween val="between"/>
      </c:valAx>
      <c:valAx>
        <c:axId val="38880232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88802712"/>
        <c:crosses val="max"/>
        <c:crossBetween val="between"/>
      </c:valAx>
      <c:catAx>
        <c:axId val="388802712"/>
        <c:scaling>
          <c:orientation val="minMax"/>
        </c:scaling>
        <c:delete val="1"/>
        <c:axPos val="b"/>
        <c:numFmt formatCode="General" sourceLinked="1"/>
        <c:majorTickMark val="out"/>
        <c:minorTickMark val="none"/>
        <c:tickLblPos val="nextTo"/>
        <c:crossAx val="388802320"/>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8">
                  <c:v>32</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88803496"/>
        <c:axId val="388803888"/>
      </c:barChart>
      <c:catAx>
        <c:axId val="3888034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03888"/>
        <c:crosses val="autoZero"/>
        <c:auto val="1"/>
        <c:lblAlgn val="ctr"/>
        <c:lblOffset val="100"/>
        <c:noMultiLvlLbl val="0"/>
      </c:catAx>
      <c:valAx>
        <c:axId val="388803888"/>
        <c:scaling>
          <c:orientation val="minMax"/>
        </c:scaling>
        <c:delete val="1"/>
        <c:axPos val="t"/>
        <c:numFmt formatCode="General" sourceLinked="1"/>
        <c:majorTickMark val="none"/>
        <c:minorTickMark val="none"/>
        <c:tickLblPos val="nextTo"/>
        <c:crossAx val="388803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31.7</c:v>
                </c:pt>
                <c:pt idx="1">
                  <c:v>31.7</c:v>
                </c:pt>
                <c:pt idx="2">
                  <c:v>31.8</c:v>
                </c:pt>
                <c:pt idx="3" formatCode="0.0">
                  <c:v>31.9</c:v>
                </c:pt>
                <c:pt idx="4" formatCode="0.0">
                  <c:v>32</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88804672"/>
        <c:axId val="388805064"/>
      </c:lineChart>
      <c:catAx>
        <c:axId val="3888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805064"/>
        <c:crosses val="autoZero"/>
        <c:auto val="1"/>
        <c:lblAlgn val="ctr"/>
        <c:lblOffset val="100"/>
        <c:noMultiLvlLbl val="0"/>
      </c:catAx>
      <c:valAx>
        <c:axId val="388805064"/>
        <c:scaling>
          <c:orientation val="minMax"/>
          <c:max val="40"/>
          <c:min val="0"/>
        </c:scaling>
        <c:delete val="1"/>
        <c:axPos val="l"/>
        <c:numFmt formatCode="General" sourceLinked="1"/>
        <c:majorTickMark val="none"/>
        <c:minorTickMark val="none"/>
        <c:tickLblPos val="nextTo"/>
        <c:crossAx val="388804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Watchung</c:v>
                </c:pt>
                <c:pt idx="1">
                  <c:v>Montgomery</c:v>
                </c:pt>
                <c:pt idx="2">
                  <c:v>Branchburg</c:v>
                </c:pt>
                <c:pt idx="3">
                  <c:v>Green Brook</c:v>
                </c:pt>
                <c:pt idx="4">
                  <c:v>Bernards</c:v>
                </c:pt>
                <c:pt idx="5">
                  <c:v>Franklin</c:v>
                </c:pt>
                <c:pt idx="6">
                  <c:v>Warren</c:v>
                </c:pt>
                <c:pt idx="7">
                  <c:v>Bernardsville</c:v>
                </c:pt>
                <c:pt idx="8">
                  <c:v>Far Hills</c:v>
                </c:pt>
                <c:pt idx="9">
                  <c:v>North Plainfield</c:v>
                </c:pt>
              </c:strCache>
            </c:strRef>
          </c:cat>
          <c:val>
            <c:numRef>
              <c:f>Sheet1!$B$2:$B$11</c:f>
              <c:numCache>
                <c:formatCode>General</c:formatCode>
                <c:ptCount val="10"/>
                <c:pt idx="0">
                  <c:v>38.299999999999997</c:v>
                </c:pt>
                <c:pt idx="1">
                  <c:v>37.9</c:v>
                </c:pt>
                <c:pt idx="2">
                  <c:v>34.4</c:v>
                </c:pt>
                <c:pt idx="3" formatCode="0.0">
                  <c:v>34.4</c:v>
                </c:pt>
                <c:pt idx="4">
                  <c:v>33.9</c:v>
                </c:pt>
                <c:pt idx="5">
                  <c:v>33.700000000000003</c:v>
                </c:pt>
                <c:pt idx="6">
                  <c:v>33.4</c:v>
                </c:pt>
                <c:pt idx="7" formatCode="0.0">
                  <c:v>33.299999999999997</c:v>
                </c:pt>
                <c:pt idx="8">
                  <c:v>33.299999999999997</c:v>
                </c:pt>
                <c:pt idx="9">
                  <c:v>33.200000000000003</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Somerset county avg 32</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Watchung</c:v>
                </c:pt>
                <c:pt idx="1">
                  <c:v>Montgomery</c:v>
                </c:pt>
                <c:pt idx="2">
                  <c:v>Branchburg</c:v>
                </c:pt>
                <c:pt idx="3">
                  <c:v>Green Brook</c:v>
                </c:pt>
                <c:pt idx="4">
                  <c:v>Bernards</c:v>
                </c:pt>
                <c:pt idx="5">
                  <c:v>Franklin</c:v>
                </c:pt>
                <c:pt idx="6">
                  <c:v>Warren</c:v>
                </c:pt>
                <c:pt idx="7">
                  <c:v>Bernardsville</c:v>
                </c:pt>
                <c:pt idx="8">
                  <c:v>Far Hills</c:v>
                </c:pt>
                <c:pt idx="9">
                  <c:v>North Plainfield</c:v>
                </c:pt>
              </c:strCache>
            </c:strRef>
          </c:cat>
          <c:val>
            <c:numRef>
              <c:f>Sheet1!$C$2:$C$11</c:f>
              <c:numCache>
                <c:formatCode>General</c:formatCode>
                <c:ptCount val="10"/>
                <c:pt idx="0">
                  <c:v>32</c:v>
                </c:pt>
                <c:pt idx="1">
                  <c:v>32</c:v>
                </c:pt>
                <c:pt idx="2">
                  <c:v>32</c:v>
                </c:pt>
                <c:pt idx="3">
                  <c:v>32</c:v>
                </c:pt>
                <c:pt idx="4">
                  <c:v>32</c:v>
                </c:pt>
                <c:pt idx="5">
                  <c:v>32</c:v>
                </c:pt>
                <c:pt idx="6">
                  <c:v>32</c:v>
                </c:pt>
                <c:pt idx="7">
                  <c:v>32</c:v>
                </c:pt>
                <c:pt idx="8">
                  <c:v>32</c:v>
                </c:pt>
                <c:pt idx="9">
                  <c:v>32</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88805848"/>
        <c:axId val="388806240"/>
      </c:barChart>
      <c:catAx>
        <c:axId val="388805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06240"/>
        <c:crosses val="autoZero"/>
        <c:auto val="1"/>
        <c:lblAlgn val="ctr"/>
        <c:lblOffset val="100"/>
        <c:noMultiLvlLbl val="0"/>
      </c:catAx>
      <c:valAx>
        <c:axId val="388806240"/>
        <c:scaling>
          <c:orientation val="minMax"/>
        </c:scaling>
        <c:delete val="1"/>
        <c:axPos val="t"/>
        <c:numFmt formatCode="General" sourceLinked="1"/>
        <c:majorTickMark val="none"/>
        <c:minorTickMark val="none"/>
        <c:tickLblPos val="nextTo"/>
        <c:crossAx val="388805848"/>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30165649606299211"/>
          <c:y val="0.9060088025339073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9">
                  <c:v>0.21</c:v>
                </c:pt>
                <c:pt idx="10">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11"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388807024"/>
        <c:axId val="388807416"/>
      </c:barChart>
      <c:catAx>
        <c:axId val="388807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07416"/>
        <c:crosses val="autoZero"/>
        <c:auto val="1"/>
        <c:lblAlgn val="ctr"/>
        <c:lblOffset val="100"/>
        <c:noMultiLvlLbl val="0"/>
      </c:catAx>
      <c:valAx>
        <c:axId val="388807416"/>
        <c:scaling>
          <c:orientation val="minMax"/>
        </c:scaling>
        <c:delete val="1"/>
        <c:axPos val="b"/>
        <c:numFmt formatCode="0%" sourceLinked="1"/>
        <c:majorTickMark val="none"/>
        <c:minorTickMark val="none"/>
        <c:tickLblPos val="nextTo"/>
        <c:crossAx val="388807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4">
                  <c:v>14246</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5" formatCode="&quot;$&quot;#,##0">
                  <c:v>14303</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388808200"/>
        <c:axId val="388808592"/>
      </c:barChart>
      <c:catAx>
        <c:axId val="388808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08592"/>
        <c:crosses val="autoZero"/>
        <c:auto val="1"/>
        <c:lblAlgn val="ctr"/>
        <c:lblOffset val="100"/>
        <c:noMultiLvlLbl val="0"/>
      </c:catAx>
      <c:valAx>
        <c:axId val="388808592"/>
        <c:scaling>
          <c:orientation val="minMax"/>
        </c:scaling>
        <c:delete val="1"/>
        <c:axPos val="b"/>
        <c:numFmt formatCode="&quot;$&quot;#,##0" sourceLinked="1"/>
        <c:majorTickMark val="none"/>
        <c:minorTickMark val="none"/>
        <c:tickLblPos val="nextTo"/>
        <c:crossAx val="388808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7" formatCode="0.0%">
                  <c:v>3.5999999999999997E-2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88809376"/>
        <c:axId val="388809768"/>
      </c:barChart>
      <c:catAx>
        <c:axId val="388809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09768"/>
        <c:crosses val="autoZero"/>
        <c:auto val="1"/>
        <c:lblAlgn val="ctr"/>
        <c:lblOffset val="100"/>
        <c:noMultiLvlLbl val="0"/>
      </c:catAx>
      <c:valAx>
        <c:axId val="388809768"/>
        <c:scaling>
          <c:orientation val="minMax"/>
        </c:scaling>
        <c:delete val="1"/>
        <c:axPos val="b"/>
        <c:numFmt formatCode="0.0%" sourceLinked="1"/>
        <c:majorTickMark val="none"/>
        <c:minorTickMark val="none"/>
        <c:tickLblPos val="nextTo"/>
        <c:crossAx val="388809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0.71399999999999997</c:v>
                </c:pt>
                <c:pt idx="1">
                  <c:v>0.70799999999999996</c:v>
                </c:pt>
                <c:pt idx="2">
                  <c:v>0.69799999999999995</c:v>
                </c:pt>
                <c:pt idx="3">
                  <c:v>0.69599999999999995</c:v>
                </c:pt>
                <c:pt idx="4">
                  <c:v>0.69299999999999995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9.8000000000000004E-2</c:v>
                </c:pt>
                <c:pt idx="1">
                  <c:v>9.8000000000000004E-2</c:v>
                </c:pt>
                <c:pt idx="2">
                  <c:v>0.10100000000000001</c:v>
                </c:pt>
                <c:pt idx="3">
                  <c:v>0.10199999999999999</c:v>
                </c:pt>
                <c:pt idx="4">
                  <c:v>0.10299999999999999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4.0000000000000001E-3</c:v>
                </c:pt>
                <c:pt idx="1">
                  <c:v>4.0000000000000001E-3</c:v>
                </c:pt>
                <c:pt idx="2">
                  <c:v>4.0000000000000001E-3</c:v>
                </c:pt>
                <c:pt idx="3">
                  <c:v>5.0000000000000001E-3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0.158</c:v>
                </c:pt>
                <c:pt idx="1">
                  <c:v>0.16400000000000001</c:v>
                </c:pt>
                <c:pt idx="2">
                  <c:v>0.17</c:v>
                </c:pt>
                <c:pt idx="3">
                  <c:v>0.17599999999999999</c:v>
                </c:pt>
                <c:pt idx="4">
                  <c:v>0.18099999999999999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0.13300000000000001</c:v>
                </c:pt>
                <c:pt idx="1">
                  <c:v>0.13700000000000001</c:v>
                </c:pt>
                <c:pt idx="2">
                  <c:v>0.14000000000000001</c:v>
                </c:pt>
                <c:pt idx="3">
                  <c:v>0.14099999999999999</c:v>
                </c:pt>
                <c:pt idx="4">
                  <c:v>0.14399999999999999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625070400"/>
        <c:axId val="625070792"/>
      </c:lineChart>
      <c:catAx>
        <c:axId val="62507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070792"/>
        <c:crosses val="autoZero"/>
        <c:auto val="1"/>
        <c:lblAlgn val="ctr"/>
        <c:lblOffset val="100"/>
        <c:noMultiLvlLbl val="0"/>
      </c:catAx>
      <c:valAx>
        <c:axId val="625070792"/>
        <c:scaling>
          <c:orientation val="minMax"/>
        </c:scaling>
        <c:delete val="1"/>
        <c:axPos val="l"/>
        <c:numFmt formatCode="0%" sourceLinked="1"/>
        <c:majorTickMark val="none"/>
        <c:minorTickMark val="none"/>
        <c:tickLblPos val="nextTo"/>
        <c:crossAx val="625070400"/>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3.5000000000000003E-2</c:v>
                </c:pt>
                <c:pt idx="1">
                  <c:v>3.4000000000000002E-2</c:v>
                </c:pt>
                <c:pt idx="2">
                  <c:v>3.3000000000000002E-2</c:v>
                </c:pt>
                <c:pt idx="3">
                  <c:v>3.6999999999999998E-2</c:v>
                </c:pt>
                <c:pt idx="4">
                  <c:v>3.5999999999999997E-2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88810552"/>
        <c:axId val="388810944"/>
      </c:lineChart>
      <c:catAx>
        <c:axId val="388810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8810944"/>
        <c:crosses val="autoZero"/>
        <c:auto val="1"/>
        <c:lblAlgn val="ctr"/>
        <c:lblOffset val="100"/>
        <c:noMultiLvlLbl val="0"/>
      </c:catAx>
      <c:valAx>
        <c:axId val="388810944"/>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10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Bound Brook</c:v>
                </c:pt>
                <c:pt idx="1">
                  <c:v>Manville</c:v>
                </c:pt>
                <c:pt idx="2">
                  <c:v>Raritan</c:v>
                </c:pt>
                <c:pt idx="3">
                  <c:v>North Plainfield</c:v>
                </c:pt>
                <c:pt idx="4">
                  <c:v>Franklin</c:v>
                </c:pt>
                <c:pt idx="5">
                  <c:v>Bedminster</c:v>
                </c:pt>
                <c:pt idx="6">
                  <c:v>Hillsborough</c:v>
                </c:pt>
                <c:pt idx="7">
                  <c:v>Rocky Hill</c:v>
                </c:pt>
                <c:pt idx="8">
                  <c:v>Warren</c:v>
                </c:pt>
                <c:pt idx="9">
                  <c:v>Montgomery</c:v>
                </c:pt>
              </c:strCache>
            </c:strRef>
          </c:cat>
          <c:val>
            <c:numRef>
              <c:f>Sheet1!$B$2:$B$11</c:f>
              <c:numCache>
                <c:formatCode>0.0%</c:formatCode>
                <c:ptCount val="10"/>
                <c:pt idx="0">
                  <c:v>0.191</c:v>
                </c:pt>
                <c:pt idx="1">
                  <c:v>0.16500000000000001</c:v>
                </c:pt>
                <c:pt idx="2">
                  <c:v>5.8000000000000003E-2</c:v>
                </c:pt>
                <c:pt idx="3">
                  <c:v>5.2999999999999999E-2</c:v>
                </c:pt>
                <c:pt idx="4">
                  <c:v>4.7E-2</c:v>
                </c:pt>
                <c:pt idx="5">
                  <c:v>3.5999999999999997E-2</c:v>
                </c:pt>
                <c:pt idx="6">
                  <c:v>3.4000000000000002E-2</c:v>
                </c:pt>
                <c:pt idx="7">
                  <c:v>0.03</c:v>
                </c:pt>
                <c:pt idx="8">
                  <c:v>0.02</c:v>
                </c:pt>
                <c:pt idx="9">
                  <c:v>1.9E-2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Somerset county avg 3.6%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Bound Brook</c:v>
                </c:pt>
                <c:pt idx="1">
                  <c:v>Manville</c:v>
                </c:pt>
                <c:pt idx="2">
                  <c:v>Raritan</c:v>
                </c:pt>
                <c:pt idx="3">
                  <c:v>North Plainfield</c:v>
                </c:pt>
                <c:pt idx="4">
                  <c:v>Franklin</c:v>
                </c:pt>
                <c:pt idx="5">
                  <c:v>Bedminster</c:v>
                </c:pt>
                <c:pt idx="6">
                  <c:v>Hillsborough</c:v>
                </c:pt>
                <c:pt idx="7">
                  <c:v>Rocky Hill</c:v>
                </c:pt>
                <c:pt idx="8">
                  <c:v>Warren</c:v>
                </c:pt>
                <c:pt idx="9">
                  <c:v>Montgomery</c:v>
                </c:pt>
              </c:strCache>
            </c:strRef>
          </c:cat>
          <c:val>
            <c:numRef>
              <c:f>Sheet1!$C$2:$C$11</c:f>
              <c:numCache>
                <c:formatCode>0.00%</c:formatCode>
                <c:ptCount val="10"/>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88811728"/>
        <c:axId val="388812120"/>
      </c:barChart>
      <c:catAx>
        <c:axId val="388811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8812120"/>
        <c:crosses val="autoZero"/>
        <c:auto val="1"/>
        <c:lblAlgn val="ctr"/>
        <c:lblOffset val="100"/>
        <c:noMultiLvlLbl val="0"/>
      </c:catAx>
      <c:valAx>
        <c:axId val="388812120"/>
        <c:scaling>
          <c:orientation val="minMax"/>
          <c:max val="0.5"/>
        </c:scaling>
        <c:delete val="1"/>
        <c:axPos val="b"/>
        <c:numFmt formatCode="0.0%" sourceLinked="1"/>
        <c:majorTickMark val="none"/>
        <c:minorTickMark val="none"/>
        <c:tickLblPos val="nextTo"/>
        <c:crossAx val="388811728"/>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6.1487819881889762E-2"/>
          <c:y val="0.89718582974293437"/>
          <c:w val="0.223899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5">
                  <c:v>8572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5">
                  <c:v>1443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638221056"/>
        <c:axId val="638221448"/>
      </c:barChart>
      <c:catAx>
        <c:axId val="63822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1448"/>
        <c:crosses val="autoZero"/>
        <c:auto val="1"/>
        <c:lblAlgn val="ctr"/>
        <c:lblOffset val="100"/>
        <c:noMultiLvlLbl val="0"/>
      </c:catAx>
      <c:valAx>
        <c:axId val="638221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105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9">
                  <c:v>0.95699999999999996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638222232"/>
        <c:axId val="638222624"/>
      </c:barChart>
      <c:catAx>
        <c:axId val="63822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2624"/>
        <c:crosses val="autoZero"/>
        <c:auto val="1"/>
        <c:lblAlgn val="ctr"/>
        <c:lblOffset val="100"/>
        <c:noMultiLvlLbl val="0"/>
      </c:catAx>
      <c:valAx>
        <c:axId val="638222624"/>
        <c:scaling>
          <c:orientation val="minMax"/>
          <c:max val="1"/>
          <c:min val="0.8"/>
        </c:scaling>
        <c:delete val="1"/>
        <c:axPos val="l"/>
        <c:numFmt formatCode="General" sourceLinked="1"/>
        <c:majorTickMark val="out"/>
        <c:minorTickMark val="none"/>
        <c:tickLblPos val="nextTo"/>
        <c:crossAx val="638222232"/>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4.5707062007874014E-2"/>
                  <c:y val="3.5309193496556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2A-42A1-8BF7-C3FB66E95CBB}"/>
                </c:ext>
              </c:extLst>
            </c:dLbl>
            <c:dLbl>
              <c:idx val="2"/>
              <c:layout>
                <c:manualLayout>
                  <c:x val="1.1679379921259842E-3"/>
                  <c:y val="3.03016921017508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2A-42A1-8BF7-C3FB66E95CB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0.95499999999999996</c:v>
                </c:pt>
                <c:pt idx="1">
                  <c:v>0.84499999999999997</c:v>
                </c:pt>
                <c:pt idx="2">
                  <c:v>0.95699999999999996</c:v>
                </c:pt>
                <c:pt idx="3">
                  <c:v>0.95699999999999996</c:v>
                </c:pt>
                <c:pt idx="4">
                  <c:v>0.94099999999999995</c:v>
                </c:pt>
                <c:pt idx="5">
                  <c:v>0.95699999999999996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638223408"/>
        <c:axId val="638223800"/>
      </c:lineChart>
      <c:catAx>
        <c:axId val="63822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3800"/>
        <c:crosses val="autoZero"/>
        <c:auto val="1"/>
        <c:lblAlgn val="ctr"/>
        <c:lblOffset val="100"/>
        <c:noMultiLvlLbl val="0"/>
      </c:catAx>
      <c:valAx>
        <c:axId val="638223800"/>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34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6">
                  <c:v>149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7">
                  <c:v>157</c:v>
                </c:pt>
                <c:pt idx="8">
                  <c:v>198</c:v>
                </c:pt>
                <c:pt idx="9">
                  <c:v>219</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638224584"/>
        <c:axId val="638224976"/>
      </c:barChart>
      <c:catAx>
        <c:axId val="63822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4976"/>
        <c:crosses val="autoZero"/>
        <c:auto val="1"/>
        <c:lblAlgn val="ctr"/>
        <c:lblOffset val="100"/>
        <c:noMultiLvlLbl val="0"/>
      </c:catAx>
      <c:valAx>
        <c:axId val="638224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4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157</c:v>
                </c:pt>
                <c:pt idx="1">
                  <c:v>129</c:v>
                </c:pt>
                <c:pt idx="2">
                  <c:v>149</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638225760"/>
        <c:axId val="638226152"/>
      </c:lineChart>
      <c:catAx>
        <c:axId val="63822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6152"/>
        <c:crosses val="autoZero"/>
        <c:auto val="1"/>
        <c:lblAlgn val="ctr"/>
        <c:lblOffset val="100"/>
        <c:noMultiLvlLbl val="0"/>
      </c:catAx>
      <c:valAx>
        <c:axId val="63822615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5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Somerset</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2077</c:v>
                </c:pt>
                <c:pt idx="1">
                  <c:v>1549</c:v>
                </c:pt>
                <c:pt idx="2">
                  <c:v>1488</c:v>
                </c:pt>
                <c:pt idx="3">
                  <c:v>1627</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638226936"/>
        <c:axId val="638227328"/>
      </c:lineChart>
      <c:catAx>
        <c:axId val="63822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7328"/>
        <c:crosses val="autoZero"/>
        <c:auto val="1"/>
        <c:lblAlgn val="ctr"/>
        <c:lblOffset val="100"/>
        <c:noMultiLvlLbl val="0"/>
      </c:catAx>
      <c:valAx>
        <c:axId val="63822732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693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1634</c:v>
                </c:pt>
                <c:pt idx="1">
                  <c:v>1621</c:v>
                </c:pt>
                <c:pt idx="2">
                  <c:v>1683</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638228112"/>
        <c:axId val="638228504"/>
      </c:lineChart>
      <c:catAx>
        <c:axId val="63822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8504"/>
        <c:crosses val="autoZero"/>
        <c:auto val="1"/>
        <c:lblAlgn val="ctr"/>
        <c:lblOffset val="100"/>
        <c:noMultiLvlLbl val="0"/>
      </c:catAx>
      <c:valAx>
        <c:axId val="63822850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8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Somerset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3.6999999999999998E-2</c:v>
                </c:pt>
                <c:pt idx="1">
                  <c:v>0.04</c:v>
                </c:pt>
                <c:pt idx="2">
                  <c:v>3.5000000000000003E-2</c:v>
                </c:pt>
                <c:pt idx="3">
                  <c:v>3.2000000000000001E-2</c:v>
                </c:pt>
                <c:pt idx="4">
                  <c:v>0.03</c:v>
                </c:pt>
                <c:pt idx="5">
                  <c:v>2.7E-2</c:v>
                </c:pt>
                <c:pt idx="6">
                  <c:v>2.9000000000000001E-2</c:v>
                </c:pt>
                <c:pt idx="7">
                  <c:v>3.6999999999999998E-2</c:v>
                </c:pt>
                <c:pt idx="8">
                  <c:v>3.9E-2</c:v>
                </c:pt>
                <c:pt idx="9">
                  <c:v>3.4000000000000002E-2</c:v>
                </c:pt>
                <c:pt idx="10">
                  <c:v>2.4E-2</c:v>
                </c:pt>
                <c:pt idx="11" formatCode="0.00%">
                  <c:v>2.5999999999999999E-2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638229288"/>
        <c:axId val="638229680"/>
      </c:lineChart>
      <c:catAx>
        <c:axId val="638229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9680"/>
        <c:crosses val="autoZero"/>
        <c:auto val="1"/>
        <c:lblAlgn val="ctr"/>
        <c:lblOffset val="100"/>
        <c:noMultiLvlLbl val="1"/>
      </c:catAx>
      <c:valAx>
        <c:axId val="6382296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9288"/>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Watchung</c:v>
                </c:pt>
                <c:pt idx="2">
                  <c:v>Franklin</c:v>
                </c:pt>
              </c:strCache>
            </c:strRef>
          </c:cat>
          <c:val>
            <c:numRef>
              <c:f>Sheet1!$B$2:$B$4</c:f>
              <c:numCache>
                <c:formatCode>0%</c:formatCode>
                <c:ptCount val="3"/>
                <c:pt idx="0">
                  <c:v>0.95799999999999996</c:v>
                </c:pt>
                <c:pt idx="1">
                  <c:v>0.80700000000000005</c:v>
                </c:pt>
                <c:pt idx="2">
                  <c:v>0.46700000000000003</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Watchung</c:v>
                </c:pt>
                <c:pt idx="2">
                  <c:v>Franklin</c:v>
                </c:pt>
              </c:strCache>
            </c:strRef>
          </c:cat>
          <c:val>
            <c:numRef>
              <c:f>Sheet1!$C$2:$C$4</c:f>
              <c:numCache>
                <c:formatCode>0%</c:formatCode>
                <c:ptCount val="3"/>
                <c:pt idx="0">
                  <c:v>3.1E-2</c:v>
                </c:pt>
                <c:pt idx="1">
                  <c:v>0.01</c:v>
                </c:pt>
                <c:pt idx="2">
                  <c:v>0.28100000000000003</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Watchung</c:v>
                </c:pt>
                <c:pt idx="2">
                  <c:v>Franklin</c:v>
                </c:pt>
              </c:strCache>
            </c:strRef>
          </c:cat>
          <c:val>
            <c:numRef>
              <c:f>Sheet1!$D$2:$D$4</c:f>
              <c:numCache>
                <c:formatCode>0%</c:formatCode>
                <c:ptCount val="3"/>
                <c:pt idx="0">
                  <c:v>5.5E-2</c:v>
                </c:pt>
                <c:pt idx="1">
                  <c:v>0.155</c:v>
                </c:pt>
                <c:pt idx="2">
                  <c:v>0.23599999999999999</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Millstone</c:v>
                </c:pt>
                <c:pt idx="1">
                  <c:v>Watchung</c:v>
                </c:pt>
                <c:pt idx="2">
                  <c:v>Franklin</c:v>
                </c:pt>
              </c:strCache>
            </c:strRef>
          </c:cat>
          <c:val>
            <c:numRef>
              <c:f>Sheet1!$E$2:$E$4</c:f>
              <c:numCache>
                <c:formatCode>0%</c:formatCode>
                <c:ptCount val="3"/>
                <c:pt idx="0">
                  <c:v>7.5999999999999998E-2</c:v>
                </c:pt>
                <c:pt idx="1">
                  <c:v>0.13200000000000001</c:v>
                </c:pt>
                <c:pt idx="2">
                  <c:v>0.13600000000000001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625071576"/>
        <c:axId val="625071968"/>
      </c:barChart>
      <c:catAx>
        <c:axId val="625071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71968"/>
        <c:crosses val="autoZero"/>
        <c:auto val="1"/>
        <c:lblAlgn val="ctr"/>
        <c:lblOffset val="100"/>
        <c:noMultiLvlLbl val="0"/>
      </c:catAx>
      <c:valAx>
        <c:axId val="625071968"/>
        <c:scaling>
          <c:orientation val="minMax"/>
        </c:scaling>
        <c:delete val="1"/>
        <c:axPos val="l"/>
        <c:numFmt formatCode="0%" sourceLinked="1"/>
        <c:majorTickMark val="none"/>
        <c:minorTickMark val="none"/>
        <c:tickLblPos val="nextTo"/>
        <c:crossAx val="62507157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3">
                  <c:v>3.3000000000000002E-2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638230464"/>
        <c:axId val="638230856"/>
      </c:barChart>
      <c:catAx>
        <c:axId val="638230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0856"/>
        <c:crosses val="autoZero"/>
        <c:auto val="1"/>
        <c:lblAlgn val="ctr"/>
        <c:lblOffset val="100"/>
        <c:noMultiLvlLbl val="0"/>
      </c:catAx>
      <c:valAx>
        <c:axId val="638230856"/>
        <c:scaling>
          <c:orientation val="minMax"/>
        </c:scaling>
        <c:delete val="1"/>
        <c:axPos val="b"/>
        <c:numFmt formatCode="0.0%" sourceLinked="1"/>
        <c:majorTickMark val="none"/>
        <c:minorTickMark val="none"/>
        <c:tickLblPos val="nextTo"/>
        <c:crossAx val="638230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8">
                  <c:v>81983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8">
                  <c:v>61808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638231640"/>
        <c:axId val="638232032"/>
      </c:barChart>
      <c:catAx>
        <c:axId val="638231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2032"/>
        <c:crosses val="autoZero"/>
        <c:auto val="1"/>
        <c:lblAlgn val="ctr"/>
        <c:lblOffset val="100"/>
        <c:noMultiLvlLbl val="0"/>
      </c:catAx>
      <c:valAx>
        <c:axId val="638232032"/>
        <c:scaling>
          <c:orientation val="minMax"/>
        </c:scaling>
        <c:delete val="1"/>
        <c:axPos val="b"/>
        <c:numFmt formatCode="General" sourceLinked="1"/>
        <c:majorTickMark val="none"/>
        <c:minorTickMark val="none"/>
        <c:tickLblPos val="nextTo"/>
        <c:crossAx val="63823164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Somerset</c:v>
                </c:pt>
                <c:pt idx="1">
                  <c:v>New Jersey</c:v>
                </c:pt>
                <c:pt idx="2">
                  <c:v>United States</c:v>
                </c:pt>
              </c:strCache>
            </c:strRef>
          </c:cat>
          <c:val>
            <c:numRef>
              <c:f>Sheet1!$B$2:$B$4</c:f>
              <c:numCache>
                <c:formatCode>_("$"* #,##0_);_("$"* \(#,##0\);_("$"* "-"??_);_(@_)</c:formatCode>
                <c:ptCount val="3"/>
                <c:pt idx="0">
                  <c:v>81983</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Somerset</c:v>
                </c:pt>
                <c:pt idx="1">
                  <c:v>New Jersey</c:v>
                </c:pt>
                <c:pt idx="2">
                  <c:v>United States</c:v>
                </c:pt>
              </c:strCache>
            </c:strRef>
          </c:cat>
          <c:val>
            <c:numRef>
              <c:f>Sheet1!$C$2:$C$4</c:f>
              <c:numCache>
                <c:formatCode>_("$"* #,##0_);_("$"* \(#,##0\);_("$"* "-"??_);_(@_)</c:formatCode>
                <c:ptCount val="3"/>
                <c:pt idx="0">
                  <c:v>61808</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638232816"/>
        <c:axId val="638233208"/>
      </c:barChart>
      <c:catAx>
        <c:axId val="638232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3208"/>
        <c:crosses val="autoZero"/>
        <c:auto val="1"/>
        <c:lblAlgn val="ctr"/>
        <c:lblOffset val="100"/>
        <c:noMultiLvlLbl val="0"/>
      </c:catAx>
      <c:valAx>
        <c:axId val="638233208"/>
        <c:scaling>
          <c:orientation val="minMax"/>
        </c:scaling>
        <c:delete val="1"/>
        <c:axPos val="b"/>
        <c:numFmt formatCode="_(&quot;$&quot;* #,##0_);_(&quot;$&quot;* \(#,##0\);_(&quot;$&quot;* &quot;-&quot;??_);_(@_)" sourceLinked="1"/>
        <c:majorTickMark val="none"/>
        <c:minorTickMark val="none"/>
        <c:tickLblPos val="nextTo"/>
        <c:crossAx val="63823281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78684</c:v>
                </c:pt>
                <c:pt idx="1">
                  <c:v>80941</c:v>
                </c:pt>
                <c:pt idx="2">
                  <c:v>80125</c:v>
                </c:pt>
                <c:pt idx="3">
                  <c:v>80761</c:v>
                </c:pt>
                <c:pt idx="4">
                  <c:v>81983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60295</c:v>
                </c:pt>
                <c:pt idx="1">
                  <c:v>61273</c:v>
                </c:pt>
                <c:pt idx="2">
                  <c:v>61316</c:v>
                </c:pt>
                <c:pt idx="3">
                  <c:v>60783</c:v>
                </c:pt>
                <c:pt idx="4">
                  <c:v>61808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638233992"/>
        <c:axId val="638234384"/>
      </c:lineChart>
      <c:catAx>
        <c:axId val="63823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34384"/>
        <c:crosses val="autoZero"/>
        <c:auto val="1"/>
        <c:lblAlgn val="ctr"/>
        <c:lblOffset val="100"/>
        <c:noMultiLvlLbl val="0"/>
      </c:catAx>
      <c:valAx>
        <c:axId val="63823438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3399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Bernards</c:v>
                </c:pt>
                <c:pt idx="1">
                  <c:v>Green Brook</c:v>
                </c:pt>
                <c:pt idx="2">
                  <c:v>Bound Brook</c:v>
                </c:pt>
              </c:strCache>
            </c:strRef>
          </c:cat>
          <c:val>
            <c:numRef>
              <c:f>Sheet1!$B$2:$B$4</c:f>
              <c:numCache>
                <c:formatCode>_("$"* #,##0_);_("$"* \(#,##0\);_("$"* "-"??_);_(@_)</c:formatCode>
                <c:ptCount val="3"/>
                <c:pt idx="0">
                  <c:v>140556</c:v>
                </c:pt>
                <c:pt idx="1">
                  <c:v>94609</c:v>
                </c:pt>
                <c:pt idx="2">
                  <c:v>42062</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Bernards</c:v>
                </c:pt>
                <c:pt idx="1">
                  <c:v>Green Brook</c:v>
                </c:pt>
                <c:pt idx="2">
                  <c:v>Bound Brook</c:v>
                </c:pt>
              </c:strCache>
            </c:strRef>
          </c:cat>
          <c:val>
            <c:numRef>
              <c:f>Sheet1!$C$2:$C$4</c:f>
              <c:numCache>
                <c:formatCode>_("$"* #,##0_);_("$"* \(#,##0\);_("$"* "-"??_);_(@_)</c:formatCode>
                <c:ptCount val="3"/>
                <c:pt idx="0">
                  <c:v>95685</c:v>
                </c:pt>
                <c:pt idx="1">
                  <c:v>83963</c:v>
                </c:pt>
                <c:pt idx="2">
                  <c:v>36279</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638235168"/>
        <c:axId val="638235560"/>
      </c:barChart>
      <c:catAx>
        <c:axId val="63823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5560"/>
        <c:crosses val="autoZero"/>
        <c:auto val="1"/>
        <c:lblAlgn val="ctr"/>
        <c:lblOffset val="100"/>
        <c:noMultiLvlLbl val="0"/>
      </c:catAx>
      <c:valAx>
        <c:axId val="6382355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516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3">
                  <c:v>226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1.5492610679010969E-2"/>
                  <c:y val="-6.94444571020082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CE-426D-8D41-B51373A151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638236344"/>
        <c:axId val="63415088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634151664"/>
        <c:axId val="634151272"/>
      </c:lineChart>
      <c:catAx>
        <c:axId val="63823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150880"/>
        <c:crosses val="autoZero"/>
        <c:auto val="1"/>
        <c:lblAlgn val="ctr"/>
        <c:lblOffset val="100"/>
        <c:noMultiLvlLbl val="0"/>
      </c:catAx>
      <c:valAx>
        <c:axId val="63415088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8236344"/>
        <c:crosses val="autoZero"/>
        <c:crossBetween val="between"/>
      </c:valAx>
      <c:valAx>
        <c:axId val="63415127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151664"/>
        <c:crosses val="max"/>
        <c:crossBetween val="between"/>
      </c:valAx>
      <c:catAx>
        <c:axId val="634151664"/>
        <c:scaling>
          <c:orientation val="minMax"/>
        </c:scaling>
        <c:delete val="1"/>
        <c:axPos val="b"/>
        <c:numFmt formatCode="General" sourceLinked="1"/>
        <c:majorTickMark val="out"/>
        <c:minorTickMark val="none"/>
        <c:tickLblPos val="nextTo"/>
        <c:crossAx val="63415127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220544687808923"/>
          <c:y val="1.471930860296526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1.4800564702139505E-2"/>
                  <c:y val="-2.08565240176506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5</c:v>
                </c:pt>
                <c:pt idx="1">
                  <c:v>32</c:v>
                </c:pt>
                <c:pt idx="2">
                  <c:v>103</c:v>
                </c:pt>
                <c:pt idx="3">
                  <c:v>86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3.4403062262851662E-2"/>
                  <c:y val="1.1986005245262538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9.5467357262394123E-2"/>
                  <c:y val="1.11111143514477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604</c:v>
                </c:pt>
                <c:pt idx="1">
                  <c:v>2796</c:v>
                </c:pt>
                <c:pt idx="2">
                  <c:v>154</c:v>
                </c:pt>
                <c:pt idx="3">
                  <c:v>14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3">
                  <c:v>6</c:v>
                </c:pt>
                <c:pt idx="4">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2">
                  <c:v>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634153232"/>
        <c:axId val="634153624"/>
      </c:barChart>
      <c:catAx>
        <c:axId val="63415323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53624"/>
        <c:crosses val="autoZero"/>
        <c:auto val="1"/>
        <c:lblAlgn val="ctr"/>
        <c:lblOffset val="100"/>
        <c:noMultiLvlLbl val="0"/>
      </c:catAx>
      <c:valAx>
        <c:axId val="634153624"/>
        <c:scaling>
          <c:orientation val="minMax"/>
        </c:scaling>
        <c:delete val="1"/>
        <c:axPos val="b"/>
        <c:numFmt formatCode="General" sourceLinked="1"/>
        <c:majorTickMark val="none"/>
        <c:minorTickMark val="none"/>
        <c:tickLblPos val="nextTo"/>
        <c:crossAx val="63415323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Somerset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11</c:v>
                </c:pt>
                <c:pt idx="1">
                  <c:v>9</c:v>
                </c:pt>
                <c:pt idx="2">
                  <c:v>8</c:v>
                </c:pt>
                <c:pt idx="3">
                  <c:v>8</c:v>
                </c:pt>
                <c:pt idx="4">
                  <c:v>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634154408"/>
        <c:axId val="634154800"/>
      </c:lineChart>
      <c:catAx>
        <c:axId val="63415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154800"/>
        <c:crosses val="autoZero"/>
        <c:auto val="1"/>
        <c:lblAlgn val="ctr"/>
        <c:lblOffset val="100"/>
        <c:noMultiLvlLbl val="0"/>
      </c:catAx>
      <c:valAx>
        <c:axId val="634154800"/>
        <c:scaling>
          <c:orientation val="minMax"/>
          <c:max val="32"/>
          <c:min val="0"/>
        </c:scaling>
        <c:delete val="1"/>
        <c:axPos val="l"/>
        <c:numFmt formatCode="General" sourceLinked="1"/>
        <c:majorTickMark val="none"/>
        <c:minorTickMark val="none"/>
        <c:tickLblPos val="nextTo"/>
        <c:crossAx val="634154408"/>
        <c:crosses val="autoZero"/>
        <c:crossBetween val="between"/>
      </c:valAx>
      <c:spPr>
        <a:noFill/>
        <a:ln>
          <a:noFill/>
        </a:ln>
        <a:effectLst/>
      </c:spPr>
    </c:plotArea>
    <c:legend>
      <c:legendPos val="r"/>
      <c:layout>
        <c:manualLayout>
          <c:xMode val="edge"/>
          <c:yMode val="edge"/>
          <c:x val="0.26318401866433366"/>
          <c:y val="6.622209857007888E-2"/>
          <c:w val="0.71459375911344414"/>
          <c:h val="0.1829673036684113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0.23300000000000001</c:v>
                </c:pt>
                <c:pt idx="1">
                  <c:v>0.23699999999999999</c:v>
                </c:pt>
                <c:pt idx="2">
                  <c:v>0.24199999999999999</c:v>
                </c:pt>
                <c:pt idx="3">
                  <c:v>0.23899999999999999</c:v>
                </c:pt>
                <c:pt idx="4">
                  <c:v>0.246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625072752"/>
        <c:axId val="625073144"/>
      </c:lineChart>
      <c:catAx>
        <c:axId val="62507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073144"/>
        <c:crosses val="autoZero"/>
        <c:auto val="1"/>
        <c:lblAlgn val="ctr"/>
        <c:lblOffset val="100"/>
        <c:noMultiLvlLbl val="0"/>
      </c:catAx>
      <c:valAx>
        <c:axId val="625073144"/>
        <c:scaling>
          <c:orientation val="minMax"/>
          <c:max val="1"/>
        </c:scaling>
        <c:delete val="1"/>
        <c:axPos val="l"/>
        <c:numFmt formatCode="0%" sourceLinked="1"/>
        <c:majorTickMark val="none"/>
        <c:minorTickMark val="none"/>
        <c:tickLblPos val="nextTo"/>
        <c:crossAx val="625072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634155584"/>
        <c:axId val="634155976"/>
      </c:barChart>
      <c:catAx>
        <c:axId val="63415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55976"/>
        <c:crosses val="autoZero"/>
        <c:auto val="1"/>
        <c:lblAlgn val="ctr"/>
        <c:lblOffset val="100"/>
        <c:noMultiLvlLbl val="0"/>
      </c:catAx>
      <c:valAx>
        <c:axId val="634155976"/>
        <c:scaling>
          <c:orientation val="minMax"/>
        </c:scaling>
        <c:delete val="1"/>
        <c:axPos val="b"/>
        <c:numFmt formatCode="General" sourceLinked="1"/>
        <c:majorTickMark val="none"/>
        <c:minorTickMark val="none"/>
        <c:tickLblPos val="nextTo"/>
        <c:crossAx val="63415558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Somerset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634156760"/>
        <c:axId val="634157152"/>
      </c:lineChart>
      <c:catAx>
        <c:axId val="63415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157152"/>
        <c:crosses val="autoZero"/>
        <c:auto val="1"/>
        <c:lblAlgn val="ctr"/>
        <c:lblOffset val="100"/>
        <c:noMultiLvlLbl val="0"/>
      </c:catAx>
      <c:valAx>
        <c:axId val="634157152"/>
        <c:scaling>
          <c:orientation val="minMax"/>
        </c:scaling>
        <c:delete val="1"/>
        <c:axPos val="l"/>
        <c:numFmt formatCode="General" sourceLinked="1"/>
        <c:majorTickMark val="none"/>
        <c:minorTickMark val="none"/>
        <c:tickLblPos val="nextTo"/>
        <c:crossAx val="6341567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Hispanic (any race)</c:v>
                </c:pt>
                <c:pt idx="3">
                  <c:v>Asian, non-Hispanic</c:v>
                </c:pt>
              </c:strCache>
            </c:strRef>
          </c:cat>
          <c:val>
            <c:numRef>
              <c:f>Sheet1!$B$2:$B$5</c:f>
              <c:numCache>
                <c:formatCode>General</c:formatCode>
                <c:ptCount val="4"/>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634157936"/>
        <c:axId val="634158328"/>
      </c:barChart>
      <c:catAx>
        <c:axId val="63415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58328"/>
        <c:crosses val="autoZero"/>
        <c:auto val="1"/>
        <c:lblAlgn val="ctr"/>
        <c:lblOffset val="100"/>
        <c:noMultiLvlLbl val="0"/>
      </c:catAx>
      <c:valAx>
        <c:axId val="6341583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57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634159112"/>
        <c:axId val="634159504"/>
      </c:barChart>
      <c:catAx>
        <c:axId val="634159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59504"/>
        <c:crosses val="autoZero"/>
        <c:auto val="1"/>
        <c:lblAlgn val="ctr"/>
        <c:lblOffset val="100"/>
        <c:noMultiLvlLbl val="0"/>
      </c:catAx>
      <c:valAx>
        <c:axId val="634159504"/>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59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Total</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7">
                  <c:v>2048</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634160288"/>
        <c:axId val="634160680"/>
      </c:barChart>
      <c:catAx>
        <c:axId val="634160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60680"/>
        <c:crosses val="autoZero"/>
        <c:auto val="1"/>
        <c:lblAlgn val="ctr"/>
        <c:lblOffset val="100"/>
        <c:noMultiLvlLbl val="0"/>
      </c:catAx>
      <c:valAx>
        <c:axId val="634160680"/>
        <c:scaling>
          <c:orientation val="minMax"/>
        </c:scaling>
        <c:delete val="1"/>
        <c:axPos val="b"/>
        <c:numFmt formatCode="General" sourceLinked="1"/>
        <c:majorTickMark val="none"/>
        <c:minorTickMark val="none"/>
        <c:tickLblPos val="nextTo"/>
        <c:crossAx val="6341602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7966200466200521E-2"/>
                  <c:y val="-3.7740278190189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03-4556-9F32-B6D6C475F8B0}"/>
                </c:ext>
              </c:extLst>
            </c:dLbl>
            <c:dLbl>
              <c:idx val="3"/>
              <c:layout>
                <c:manualLayout>
                  <c:x val="-1.0285547785547786E-2"/>
                  <c:y val="-3.7740278190189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03-4556-9F32-B6D6C475F8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2089</c:v>
                </c:pt>
                <c:pt idx="1">
                  <c:v>2115</c:v>
                </c:pt>
                <c:pt idx="2">
                  <c:v>2211</c:v>
                </c:pt>
                <c:pt idx="3">
                  <c:v>2064</c:v>
                </c:pt>
                <c:pt idx="4">
                  <c:v>2048</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634161464"/>
        <c:axId val="634161856"/>
      </c:lineChart>
      <c:catAx>
        <c:axId val="63416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61856"/>
        <c:crosses val="autoZero"/>
        <c:auto val="1"/>
        <c:lblAlgn val="ctr"/>
        <c:lblOffset val="100"/>
        <c:noMultiLvlLbl val="0"/>
      </c:catAx>
      <c:valAx>
        <c:axId val="634161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61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Franklin</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487</c:v>
                </c:pt>
                <c:pt idx="1">
                  <c:v>492</c:v>
                </c:pt>
                <c:pt idx="2">
                  <c:v>398</c:v>
                </c:pt>
                <c:pt idx="3">
                  <c:v>404</c:v>
                </c:pt>
                <c:pt idx="4">
                  <c:v>471</c:v>
                </c:pt>
                <c:pt idx="5">
                  <c:v>412</c:v>
                </c:pt>
                <c:pt idx="6">
                  <c:v>437</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Hillsborough</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323</c:v>
                </c:pt>
                <c:pt idx="1">
                  <c:v>364</c:v>
                </c:pt>
                <c:pt idx="2">
                  <c:v>290</c:v>
                </c:pt>
                <c:pt idx="3">
                  <c:v>274</c:v>
                </c:pt>
                <c:pt idx="4">
                  <c:v>243</c:v>
                </c:pt>
                <c:pt idx="5">
                  <c:v>244</c:v>
                </c:pt>
                <c:pt idx="6">
                  <c:v>255</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Bound Brook</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251</c:v>
                </c:pt>
                <c:pt idx="1">
                  <c:v>191</c:v>
                </c:pt>
                <c:pt idx="2">
                  <c:v>207</c:v>
                </c:pt>
                <c:pt idx="3">
                  <c:v>255</c:v>
                </c:pt>
                <c:pt idx="4">
                  <c:v>269</c:v>
                </c:pt>
                <c:pt idx="5">
                  <c:v>264</c:v>
                </c:pt>
                <c:pt idx="6">
                  <c:v>246</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North Plainfield</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232</c:v>
                </c:pt>
                <c:pt idx="1">
                  <c:v>218</c:v>
                </c:pt>
                <c:pt idx="2">
                  <c:v>217</c:v>
                </c:pt>
                <c:pt idx="3">
                  <c:v>193</c:v>
                </c:pt>
                <c:pt idx="4">
                  <c:v>210</c:v>
                </c:pt>
                <c:pt idx="5">
                  <c:v>177</c:v>
                </c:pt>
                <c:pt idx="6">
                  <c:v>209</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Bridgewater</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125</c:v>
                </c:pt>
                <c:pt idx="1">
                  <c:v>134</c:v>
                </c:pt>
                <c:pt idx="2">
                  <c:v>112</c:v>
                </c:pt>
                <c:pt idx="3">
                  <c:v>136</c:v>
                </c:pt>
                <c:pt idx="4">
                  <c:v>151</c:v>
                </c:pt>
                <c:pt idx="5">
                  <c:v>124</c:v>
                </c:pt>
                <c:pt idx="6">
                  <c:v>125</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Somerville</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115</c:v>
                </c:pt>
                <c:pt idx="1">
                  <c:v>123</c:v>
                </c:pt>
                <c:pt idx="2">
                  <c:v>93</c:v>
                </c:pt>
                <c:pt idx="3">
                  <c:v>119</c:v>
                </c:pt>
                <c:pt idx="4">
                  <c:v>104</c:v>
                </c:pt>
                <c:pt idx="5">
                  <c:v>112</c:v>
                </c:pt>
                <c:pt idx="6">
                  <c:v>114</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Branchburg</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116</c:v>
                </c:pt>
                <c:pt idx="1">
                  <c:v>105</c:v>
                </c:pt>
                <c:pt idx="2">
                  <c:v>103</c:v>
                </c:pt>
                <c:pt idx="3">
                  <c:v>99</c:v>
                </c:pt>
                <c:pt idx="4">
                  <c:v>77</c:v>
                </c:pt>
                <c:pt idx="5">
                  <c:v>90</c:v>
                </c:pt>
                <c:pt idx="6">
                  <c:v>113</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Manville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117</c:v>
                </c:pt>
                <c:pt idx="1">
                  <c:v>121</c:v>
                </c:pt>
                <c:pt idx="2">
                  <c:v>126</c:v>
                </c:pt>
                <c:pt idx="3">
                  <c:v>125</c:v>
                </c:pt>
                <c:pt idx="4">
                  <c:v>152</c:v>
                </c:pt>
                <c:pt idx="5">
                  <c:v>156</c:v>
                </c:pt>
                <c:pt idx="6">
                  <c:v>105</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Raritan</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115</c:v>
                </c:pt>
                <c:pt idx="1">
                  <c:v>106</c:v>
                </c:pt>
                <c:pt idx="2">
                  <c:v>114</c:v>
                </c:pt>
                <c:pt idx="3">
                  <c:v>98</c:v>
                </c:pt>
                <c:pt idx="4">
                  <c:v>123</c:v>
                </c:pt>
                <c:pt idx="5">
                  <c:v>100</c:v>
                </c:pt>
                <c:pt idx="6">
                  <c:v>71</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Bedminster</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53</c:v>
                </c:pt>
                <c:pt idx="1">
                  <c:v>63</c:v>
                </c:pt>
                <c:pt idx="2">
                  <c:v>52</c:v>
                </c:pt>
                <c:pt idx="3">
                  <c:v>41</c:v>
                </c:pt>
                <c:pt idx="4">
                  <c:v>44</c:v>
                </c:pt>
                <c:pt idx="5">
                  <c:v>48</c:v>
                </c:pt>
                <c:pt idx="6">
                  <c:v>61</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634162640"/>
        <c:axId val="634163032"/>
      </c:lineChart>
      <c:catAx>
        <c:axId val="63416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163032"/>
        <c:crosses val="autoZero"/>
        <c:auto val="1"/>
        <c:lblAlgn val="ctr"/>
        <c:lblOffset val="100"/>
        <c:noMultiLvlLbl val="0"/>
      </c:catAx>
      <c:valAx>
        <c:axId val="634163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1626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33</c:v>
                </c:pt>
                <c:pt idx="1">
                  <c:v>35</c:v>
                </c:pt>
                <c:pt idx="2">
                  <c:v>44</c:v>
                </c:pt>
                <c:pt idx="3">
                  <c:v>49</c:v>
                </c:pt>
                <c:pt idx="4">
                  <c:v>52</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634164992"/>
        <c:axId val="634165384"/>
      </c:lineChart>
      <c:catAx>
        <c:axId val="6341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165384"/>
        <c:crosses val="autoZero"/>
        <c:auto val="1"/>
        <c:lblAlgn val="ctr"/>
        <c:lblOffset val="100"/>
        <c:noMultiLvlLbl val="0"/>
      </c:catAx>
      <c:valAx>
        <c:axId val="6341653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164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4" formatCode="0%">
                  <c:v>0.24603679391328301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625073928"/>
        <c:axId val="625074320"/>
      </c:barChart>
      <c:catAx>
        <c:axId val="625073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74320"/>
        <c:crosses val="autoZero"/>
        <c:auto val="1"/>
        <c:lblAlgn val="ctr"/>
        <c:lblOffset val="100"/>
        <c:noMultiLvlLbl val="0"/>
      </c:catAx>
      <c:valAx>
        <c:axId val="625074320"/>
        <c:scaling>
          <c:orientation val="minMax"/>
        </c:scaling>
        <c:delete val="1"/>
        <c:axPos val="b"/>
        <c:numFmt formatCode="0%" sourceLinked="1"/>
        <c:majorTickMark val="none"/>
        <c:minorTickMark val="none"/>
        <c:tickLblPos val="nextTo"/>
        <c:crossAx val="6250739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3">
                  <c:v>6.1224489795918401E-2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634166168"/>
        <c:axId val="634166560"/>
      </c:barChart>
      <c:catAx>
        <c:axId val="6341661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166560"/>
        <c:crosses val="autoZero"/>
        <c:auto val="1"/>
        <c:lblAlgn val="ctr"/>
        <c:lblOffset val="100"/>
        <c:noMultiLvlLbl val="0"/>
      </c:catAx>
      <c:valAx>
        <c:axId val="634166560"/>
        <c:scaling>
          <c:orientation val="minMax"/>
        </c:scaling>
        <c:delete val="1"/>
        <c:axPos val="t"/>
        <c:numFmt formatCode="0%" sourceLinked="1"/>
        <c:majorTickMark val="none"/>
        <c:minorTickMark val="none"/>
        <c:tickLblPos val="nextTo"/>
        <c:crossAx val="634166168"/>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7">
                  <c:v>-5.63046377241073E-2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162498912"/>
        <c:axId val="162499304"/>
      </c:barChart>
      <c:catAx>
        <c:axId val="16249891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499304"/>
        <c:crosses val="autoZero"/>
        <c:auto val="1"/>
        <c:lblAlgn val="ctr"/>
        <c:lblOffset val="100"/>
        <c:noMultiLvlLbl val="0"/>
      </c:catAx>
      <c:valAx>
        <c:axId val="162499304"/>
        <c:scaling>
          <c:orientation val="minMax"/>
        </c:scaling>
        <c:delete val="1"/>
        <c:axPos val="t"/>
        <c:numFmt formatCode="0%" sourceLinked="1"/>
        <c:majorTickMark val="none"/>
        <c:minorTickMark val="none"/>
        <c:tickLblPos val="nextTo"/>
        <c:crossAx val="162498912"/>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9980</c:v>
                </c:pt>
                <c:pt idx="1">
                  <c:v>9419</c:v>
                </c:pt>
                <c:pt idx="2">
                  <c:v>7500</c:v>
                </c:pt>
                <c:pt idx="3" formatCode="#,##0">
                  <c:v>6749</c:v>
                </c:pt>
                <c:pt idx="4" formatCode="#,##0">
                  <c:v>6369</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162500088"/>
        <c:axId val="162500480"/>
      </c:lineChart>
      <c:catAx>
        <c:axId val="162500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500480"/>
        <c:crosses val="autoZero"/>
        <c:auto val="1"/>
        <c:lblAlgn val="ctr"/>
        <c:lblOffset val="100"/>
        <c:noMultiLvlLbl val="0"/>
      </c:catAx>
      <c:valAx>
        <c:axId val="16250048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500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Somerset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3124999999999999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0.41</c:v>
                </c:pt>
                <c:pt idx="1">
                  <c:v>0.32</c:v>
                </c:pt>
                <c:pt idx="2">
                  <c:v>7.0000000000000007E-2</c:v>
                </c:pt>
                <c:pt idx="3">
                  <c:v>0.03</c:v>
                </c:pt>
                <c:pt idx="4">
                  <c:v>0.14000000000000001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2</c:v>
                </c:pt>
                <c:pt idx="6">
                  <c:v>1</c:v>
                </c:pt>
                <c:pt idx="7">
                  <c:v>1</c:v>
                </c:pt>
                <c:pt idx="8">
                  <c:v>0</c:v>
                </c:pt>
                <c:pt idx="9">
                  <c:v>1</c:v>
                </c:pt>
                <c:pt idx="10">
                  <c:v>1</c:v>
                </c:pt>
                <c:pt idx="11">
                  <c:v>1</c:v>
                </c:pt>
                <c:pt idx="12">
                  <c:v>0</c:v>
                </c:pt>
                <c:pt idx="13">
                  <c:v>1</c:v>
                </c:pt>
                <c:pt idx="14">
                  <c:v>1</c:v>
                </c:pt>
                <c:pt idx="15">
                  <c:v>2</c:v>
                </c:pt>
                <c:pt idx="16">
                  <c:v>0</c:v>
                </c:pt>
                <c:pt idx="17">
                  <c:v>1</c:v>
                </c:pt>
                <c:pt idx="18">
                  <c:v>5</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162501656"/>
        <c:axId val="162502048"/>
      </c:barChart>
      <c:catAx>
        <c:axId val="162501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502048"/>
        <c:crosses val="autoZero"/>
        <c:auto val="1"/>
        <c:lblAlgn val="ctr"/>
        <c:lblOffset val="100"/>
        <c:noMultiLvlLbl val="0"/>
      </c:catAx>
      <c:valAx>
        <c:axId val="162502048"/>
        <c:scaling>
          <c:orientation val="minMax"/>
        </c:scaling>
        <c:delete val="1"/>
        <c:axPos val="b"/>
        <c:numFmt formatCode="General" sourceLinked="1"/>
        <c:majorTickMark val="none"/>
        <c:minorTickMark val="none"/>
        <c:tickLblPos val="nextTo"/>
        <c:crossAx val="162501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3">
                  <c:v>0.13900000000000001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162502832"/>
        <c:axId val="162503224"/>
      </c:barChart>
      <c:catAx>
        <c:axId val="162502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03224"/>
        <c:crosses val="autoZero"/>
        <c:auto val="1"/>
        <c:lblAlgn val="ctr"/>
        <c:lblOffset val="100"/>
        <c:noMultiLvlLbl val="0"/>
      </c:catAx>
      <c:valAx>
        <c:axId val="162503224"/>
        <c:scaling>
          <c:orientation val="minMax"/>
        </c:scaling>
        <c:delete val="1"/>
        <c:axPos val="b"/>
        <c:numFmt formatCode="0.0%" sourceLinked="1"/>
        <c:majorTickMark val="none"/>
        <c:minorTickMark val="none"/>
        <c:tickLblPos val="nextTo"/>
        <c:crossAx val="16250283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6.8000000000000005E-2</c:v>
                </c:pt>
                <c:pt idx="1">
                  <c:v>5.6000000000000001E-2</c:v>
                </c:pt>
                <c:pt idx="2">
                  <c:v>8.4000000000000005E-2</c:v>
                </c:pt>
                <c:pt idx="3">
                  <c:v>0.107</c:v>
                </c:pt>
                <c:pt idx="4">
                  <c:v>0.13900000000000001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162504008"/>
        <c:axId val="162504400"/>
      </c:lineChart>
      <c:catAx>
        <c:axId val="16250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04400"/>
        <c:crosses val="autoZero"/>
        <c:auto val="1"/>
        <c:lblAlgn val="ctr"/>
        <c:lblOffset val="100"/>
        <c:noMultiLvlLbl val="0"/>
      </c:catAx>
      <c:valAx>
        <c:axId val="162504400"/>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04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162505184"/>
        <c:axId val="162505576"/>
      </c:barChart>
      <c:catAx>
        <c:axId val="162505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05576"/>
        <c:crosses val="autoZero"/>
        <c:auto val="1"/>
        <c:lblAlgn val="ctr"/>
        <c:lblOffset val="100"/>
        <c:noMultiLvlLbl val="0"/>
      </c:catAx>
      <c:valAx>
        <c:axId val="162505576"/>
        <c:scaling>
          <c:orientation val="minMax"/>
          <c:max val="0.30000000000000004"/>
        </c:scaling>
        <c:delete val="1"/>
        <c:axPos val="t"/>
        <c:numFmt formatCode="0.00%" sourceLinked="1"/>
        <c:majorTickMark val="none"/>
        <c:minorTickMark val="none"/>
        <c:tickLblPos val="nextTo"/>
        <c:crossAx val="162505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7.5999999999999998E-2</c:v>
                </c:pt>
                <c:pt idx="1">
                  <c:v>0.193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162506360"/>
        <c:axId val="162506752"/>
      </c:barChart>
      <c:catAx>
        <c:axId val="162506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06752"/>
        <c:crosses val="autoZero"/>
        <c:auto val="1"/>
        <c:lblAlgn val="ctr"/>
        <c:lblOffset val="100"/>
        <c:noMultiLvlLbl val="0"/>
      </c:catAx>
      <c:valAx>
        <c:axId val="162506752"/>
        <c:scaling>
          <c:orientation val="minMax"/>
          <c:max val="0.30000000000000004"/>
          <c:min val="0"/>
        </c:scaling>
        <c:delete val="1"/>
        <c:axPos val="b"/>
        <c:numFmt formatCode="0.0%" sourceLinked="1"/>
        <c:majorTickMark val="none"/>
        <c:minorTickMark val="none"/>
        <c:tickLblPos val="nextTo"/>
        <c:crossAx val="162506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4">
                  <c:v>0.185</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162507536"/>
        <c:axId val="162507928"/>
      </c:barChart>
      <c:catAx>
        <c:axId val="162507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07928"/>
        <c:crosses val="autoZero"/>
        <c:auto val="1"/>
        <c:lblAlgn val="ctr"/>
        <c:lblOffset val="100"/>
        <c:noMultiLvlLbl val="0"/>
      </c:catAx>
      <c:valAx>
        <c:axId val="162507928"/>
        <c:scaling>
          <c:orientation val="minMax"/>
        </c:scaling>
        <c:delete val="1"/>
        <c:axPos val="b"/>
        <c:numFmt formatCode="0.0%" sourceLinked="1"/>
        <c:majorTickMark val="none"/>
        <c:minorTickMark val="none"/>
        <c:tickLblPos val="nextTo"/>
        <c:crossAx val="16250753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North Plainfield</c:v>
                </c:pt>
                <c:pt idx="1">
                  <c:v>Bound Brook</c:v>
                </c:pt>
                <c:pt idx="2">
                  <c:v>Franklin</c:v>
                </c:pt>
                <c:pt idx="3">
                  <c:v>Raritan</c:v>
                </c:pt>
                <c:pt idx="4">
                  <c:v>Montgomery</c:v>
                </c:pt>
                <c:pt idx="5">
                  <c:v>South Bound Brook</c:v>
                </c:pt>
                <c:pt idx="6">
                  <c:v>Green Brook</c:v>
                </c:pt>
                <c:pt idx="7">
                  <c:v>Bridgewater</c:v>
                </c:pt>
                <c:pt idx="8">
                  <c:v>Somerville</c:v>
                </c:pt>
                <c:pt idx="9">
                  <c:v>Warren</c:v>
                </c:pt>
              </c:strCache>
            </c:strRef>
          </c:cat>
          <c:val>
            <c:numRef>
              <c:f>Sheet1!$B$2:$B$11</c:f>
              <c:numCache>
                <c:formatCode>0.00%</c:formatCode>
                <c:ptCount val="10"/>
                <c:pt idx="0">
                  <c:v>0.33</c:v>
                </c:pt>
                <c:pt idx="1">
                  <c:v>0.30299999999999999</c:v>
                </c:pt>
                <c:pt idx="2">
                  <c:v>0.30299999999999999</c:v>
                </c:pt>
                <c:pt idx="3">
                  <c:v>0.30199999999999999</c:v>
                </c:pt>
                <c:pt idx="4">
                  <c:v>0.29299999999999998</c:v>
                </c:pt>
                <c:pt idx="5">
                  <c:v>0.27800000000000002</c:v>
                </c:pt>
                <c:pt idx="6">
                  <c:v>0.27400000000000002</c:v>
                </c:pt>
                <c:pt idx="7">
                  <c:v>0.249</c:v>
                </c:pt>
                <c:pt idx="8">
                  <c:v>0.22600000000000001</c:v>
                </c:pt>
                <c:pt idx="9">
                  <c:v>0.222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Somerset county avg 24.6%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North Plainfield</c:v>
                </c:pt>
                <c:pt idx="1">
                  <c:v>Bound Brook</c:v>
                </c:pt>
                <c:pt idx="2">
                  <c:v>Franklin</c:v>
                </c:pt>
                <c:pt idx="3">
                  <c:v>Raritan</c:v>
                </c:pt>
                <c:pt idx="4">
                  <c:v>Montgomery</c:v>
                </c:pt>
                <c:pt idx="5">
                  <c:v>South Bound Brook</c:v>
                </c:pt>
                <c:pt idx="6">
                  <c:v>Green Brook</c:v>
                </c:pt>
                <c:pt idx="7">
                  <c:v>Bridgewater</c:v>
                </c:pt>
                <c:pt idx="8">
                  <c:v>Somerville</c:v>
                </c:pt>
                <c:pt idx="9">
                  <c:v>Warren</c:v>
                </c:pt>
              </c:strCache>
            </c:strRef>
          </c:cat>
          <c:val>
            <c:numRef>
              <c:f>Sheet1!$C$2:$C$11</c:f>
              <c:numCache>
                <c:formatCode>0%</c:formatCode>
                <c:ptCount val="10"/>
                <c:pt idx="0">
                  <c:v>0.246</c:v>
                </c:pt>
                <c:pt idx="1">
                  <c:v>0.246</c:v>
                </c:pt>
                <c:pt idx="2">
                  <c:v>0.246</c:v>
                </c:pt>
                <c:pt idx="3">
                  <c:v>0.246</c:v>
                </c:pt>
                <c:pt idx="4">
                  <c:v>0.246</c:v>
                </c:pt>
                <c:pt idx="5">
                  <c:v>0.246</c:v>
                </c:pt>
                <c:pt idx="6">
                  <c:v>0.246</c:v>
                </c:pt>
                <c:pt idx="7">
                  <c:v>0.246</c:v>
                </c:pt>
                <c:pt idx="8">
                  <c:v>0.246</c:v>
                </c:pt>
                <c:pt idx="9">
                  <c:v>0.246</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625075104"/>
        <c:axId val="625075496"/>
      </c:barChart>
      <c:catAx>
        <c:axId val="625075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75496"/>
        <c:crosses val="autoZero"/>
        <c:auto val="1"/>
        <c:lblAlgn val="ctr"/>
        <c:lblOffset val="100"/>
        <c:noMultiLvlLbl val="0"/>
      </c:catAx>
      <c:valAx>
        <c:axId val="625075496"/>
        <c:scaling>
          <c:orientation val="minMax"/>
        </c:scaling>
        <c:delete val="1"/>
        <c:axPos val="b"/>
        <c:numFmt formatCode="0.00%" sourceLinked="1"/>
        <c:majorTickMark val="none"/>
        <c:minorTickMark val="none"/>
        <c:tickLblPos val="nextTo"/>
        <c:crossAx val="62507510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c:v>
                </c:pt>
                <c:pt idx="1">
                  <c:v>0.111</c:v>
                </c:pt>
                <c:pt idx="2">
                  <c:v>0.14299999999999999</c:v>
                </c:pt>
                <c:pt idx="3">
                  <c:v>0.13600000000000001</c:v>
                </c:pt>
                <c:pt idx="4">
                  <c:v>0.185</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162508712"/>
        <c:axId val="162509104"/>
      </c:lineChart>
      <c:catAx>
        <c:axId val="162508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509104"/>
        <c:crosses val="autoZero"/>
        <c:auto val="1"/>
        <c:lblAlgn val="ctr"/>
        <c:lblOffset val="100"/>
        <c:noMultiLvlLbl val="0"/>
      </c:catAx>
      <c:valAx>
        <c:axId val="162509104"/>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508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0.20499999999999999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162509888"/>
        <c:axId val="162510280"/>
      </c:barChart>
      <c:catAx>
        <c:axId val="1625098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10280"/>
        <c:crosses val="autoZero"/>
        <c:auto val="1"/>
        <c:lblAlgn val="ctr"/>
        <c:lblOffset val="100"/>
        <c:noMultiLvlLbl val="0"/>
      </c:catAx>
      <c:valAx>
        <c:axId val="162510280"/>
        <c:scaling>
          <c:orientation val="minMax"/>
          <c:max val="0.30000000000000004"/>
        </c:scaling>
        <c:delete val="1"/>
        <c:axPos val="t"/>
        <c:numFmt formatCode="0.00%" sourceLinked="1"/>
        <c:majorTickMark val="none"/>
        <c:minorTickMark val="none"/>
        <c:tickLblPos val="nextTo"/>
        <c:crossAx val="162509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0.11899999999999999</c:v>
                </c:pt>
                <c:pt idx="1">
                  <c:v>0.23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162511064"/>
        <c:axId val="162511456"/>
      </c:barChart>
      <c:catAx>
        <c:axId val="162511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11456"/>
        <c:crosses val="autoZero"/>
        <c:auto val="1"/>
        <c:lblAlgn val="ctr"/>
        <c:lblOffset val="100"/>
        <c:noMultiLvlLbl val="0"/>
      </c:catAx>
      <c:valAx>
        <c:axId val="162511456"/>
        <c:scaling>
          <c:orientation val="minMax"/>
          <c:max val="0.30000000000000004"/>
          <c:min val="0"/>
        </c:scaling>
        <c:delete val="1"/>
        <c:axPos val="b"/>
        <c:numFmt formatCode="0.0%" sourceLinked="1"/>
        <c:majorTickMark val="none"/>
        <c:minorTickMark val="none"/>
        <c:tickLblPos val="nextTo"/>
        <c:crossAx val="162511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7" formatCode="0">
                  <c:v>8867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county copy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7">
                  <c:v>9004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162512240"/>
        <c:axId val="162512632"/>
      </c:barChart>
      <c:catAx>
        <c:axId val="162512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12632"/>
        <c:crosses val="autoZero"/>
        <c:auto val="1"/>
        <c:lblAlgn val="ctr"/>
        <c:lblOffset val="100"/>
        <c:noMultiLvlLbl val="0"/>
      </c:catAx>
      <c:valAx>
        <c:axId val="162512632"/>
        <c:scaling>
          <c:orientation val="minMax"/>
        </c:scaling>
        <c:delete val="1"/>
        <c:axPos val="b"/>
        <c:numFmt formatCode="General" sourceLinked="1"/>
        <c:majorTickMark val="none"/>
        <c:minorTickMark val="none"/>
        <c:tickLblPos val="nextTo"/>
        <c:crossAx val="16251224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6" formatCode="0.0%">
                  <c:v>0.16500000000000001</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County copy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6" formatCode="0.0%">
                  <c:v>0.16819999999999999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162513416"/>
        <c:axId val="162513808"/>
      </c:barChart>
      <c:catAx>
        <c:axId val="162513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13808"/>
        <c:crosses val="autoZero"/>
        <c:auto val="1"/>
        <c:lblAlgn val="ctr"/>
        <c:lblOffset val="100"/>
        <c:noMultiLvlLbl val="0"/>
      </c:catAx>
      <c:valAx>
        <c:axId val="16251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513416"/>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8">
                  <c:v>382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708208672"/>
        <c:axId val="708209064"/>
      </c:barChart>
      <c:catAx>
        <c:axId val="70820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09064"/>
        <c:crosses val="autoZero"/>
        <c:auto val="1"/>
        <c:lblAlgn val="ctr"/>
        <c:lblOffset val="100"/>
        <c:noMultiLvlLbl val="0"/>
      </c:catAx>
      <c:valAx>
        <c:axId val="708209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820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7716857936370325"/>
          <c:w val="0.65345629926485926"/>
          <c:h val="0.55271930560856963"/>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0.70399999999999996</c:v>
                </c:pt>
                <c:pt idx="1">
                  <c:v>0.70099999999999996</c:v>
                </c:pt>
                <c:pt idx="2">
                  <c:v>0.69399999999999995</c:v>
                </c:pt>
                <c:pt idx="3">
                  <c:v>0.69799999999999995</c:v>
                </c:pt>
                <c:pt idx="4">
                  <c:v>0.69599999999999995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625076672"/>
        <c:axId val="638962000"/>
      </c:lineChart>
      <c:catAx>
        <c:axId val="62507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8962000"/>
        <c:crosses val="autoZero"/>
        <c:auto val="1"/>
        <c:lblAlgn val="ctr"/>
        <c:lblOffset val="100"/>
        <c:noMultiLvlLbl val="0"/>
      </c:catAx>
      <c:valAx>
        <c:axId val="638962000"/>
        <c:scaling>
          <c:orientation val="minMax"/>
          <c:max val="1"/>
        </c:scaling>
        <c:delete val="1"/>
        <c:axPos val="l"/>
        <c:numFmt formatCode="0%" sourceLinked="1"/>
        <c:majorTickMark val="out"/>
        <c:minorTickMark val="none"/>
        <c:tickLblPos val="nextTo"/>
        <c:crossAx val="62507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tricountyresourcenet.or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13th highest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the percentages of children per age category vary slightly compared to each other, and compared to the overall percentages in NJ.</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6th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947</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71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2018 than in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remained mostly steady 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Manville and Bound</a:t>
            </a:r>
            <a:r>
              <a:rPr lang="en-US" sz="1200" kern="1200" baseline="0" dirty="0" smtClean="0">
                <a:solidFill>
                  <a:schemeClr val="tx1"/>
                </a:solidFill>
                <a:effectLst/>
                <a:latin typeface="+mn-lt"/>
                <a:ea typeface="+mn-ea"/>
                <a:cs typeface="+mn-cs"/>
              </a:rPr>
              <a:t> Brook </a:t>
            </a:r>
            <a:r>
              <a:rPr lang="en-US" sz="1200" kern="1200" dirty="0" smtClean="0">
                <a:solidFill>
                  <a:schemeClr val="tx1"/>
                </a:solidFill>
                <a:effectLst/>
                <a:latin typeface="+mn-lt"/>
                <a:ea typeface="+mn-ea"/>
                <a:cs typeface="+mn-cs"/>
              </a:rPr>
              <a:t>have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housing,</a:t>
            </a:r>
            <a:r>
              <a:rPr lang="en-US" sz="1200" kern="1200" baseline="0" dirty="0" smtClean="0">
                <a:solidFill>
                  <a:schemeClr val="tx1"/>
                </a:solidFill>
                <a:effectLst/>
                <a:latin typeface="+mn-lt"/>
                <a:ea typeface="+mn-ea"/>
                <a:cs typeface="+mn-cs"/>
              </a:rPr>
              <a:t> followed closed by child care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most </a:t>
            </a:r>
            <a:r>
              <a:rPr lang="en-US" sz="1200" kern="1200" dirty="0" smtClean="0">
                <a:solidFill>
                  <a:schemeClr val="tx1"/>
                </a:solidFill>
                <a:effectLst/>
                <a:latin typeface="+mn-lt"/>
                <a:ea typeface="+mn-ea"/>
                <a:cs typeface="+mn-cs"/>
              </a:rPr>
              <a:t>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state median and higher than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Bound Brook and Manville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percentage of households experiencing severe cost burden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varied slightly between 2014 and 2019. </a:t>
            </a: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1029952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been slightly decreased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less than the state average and less than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slightly decreased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decreased, remained steady 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toddler and pre-K childcare costs appear lower than 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similar commute to work as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slightly increase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Watchung</a:t>
            </a:r>
            <a:r>
              <a:rPr lang="en-US" sz="1200" kern="1200" dirty="0" smtClean="0">
                <a:solidFill>
                  <a:schemeClr val="tx1"/>
                </a:solidFill>
                <a:effectLst/>
                <a:latin typeface="+mn-lt"/>
                <a:ea typeface="+mn-ea"/>
                <a:cs typeface="+mn-cs"/>
              </a:rPr>
              <a:t> and Montgomery have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Asian residents, and lower proportions of White, Black/African</a:t>
            </a:r>
            <a:r>
              <a:rPr lang="en-US" sz="1200" kern="1200" baseline="0" dirty="0" smtClean="0">
                <a:solidFill>
                  <a:schemeClr val="tx1"/>
                </a:solidFill>
                <a:effectLst/>
                <a:latin typeface="+mn-lt"/>
                <a:ea typeface="+mn-ea"/>
                <a:cs typeface="+mn-cs"/>
              </a:rPr>
              <a:t> American, </a:t>
            </a:r>
            <a:r>
              <a:rPr lang="en-US" sz="1200" kern="1200" baseline="0" dirty="0" smtClean="0">
                <a:solidFill>
                  <a:schemeClr val="tx1"/>
                </a:solidFill>
                <a:effectLst/>
                <a:latin typeface="+mn-lt"/>
                <a:ea typeface="+mn-ea"/>
                <a:cs typeface="+mn-cs"/>
              </a:rPr>
              <a:t>“Other,” </a:t>
            </a:r>
            <a:r>
              <a:rPr lang="en-US" sz="1200" kern="1200" baseline="0" dirty="0" smtClean="0">
                <a:solidFill>
                  <a:schemeClr val="tx1"/>
                </a:solidFill>
                <a:effectLst/>
                <a:latin typeface="+mn-lt"/>
                <a:ea typeface="+mn-ea"/>
                <a:cs typeface="+mn-cs"/>
              </a:rPr>
              <a:t>and Hispanic/Latino</a:t>
            </a:r>
            <a:r>
              <a:rPr lang="en-US" sz="1200" kern="1200" dirty="0" smtClean="0">
                <a:solidFill>
                  <a:schemeClr val="tx1"/>
                </a:solidFill>
                <a:effectLst/>
                <a:latin typeface="+mn-lt"/>
                <a:ea typeface="+mn-ea"/>
                <a:cs typeface="+mn-cs"/>
              </a:rPr>
              <a:t> residents in this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remained steady over time.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Bound Brook and</a:t>
            </a:r>
            <a:r>
              <a:rPr lang="en-US" sz="1200" kern="1200" baseline="0" dirty="0" smtClean="0">
                <a:solidFill>
                  <a:schemeClr val="tx1"/>
                </a:solidFill>
                <a:effectLst/>
                <a:latin typeface="+mn-lt"/>
                <a:ea typeface="+mn-ea"/>
                <a:cs typeface="+mn-cs"/>
              </a:rPr>
              <a:t> Manville</a:t>
            </a:r>
            <a:r>
              <a:rPr lang="en-US" sz="1200" kern="1200" dirty="0" smtClean="0">
                <a:solidFill>
                  <a:schemeClr val="tx1"/>
                </a:solidFill>
                <a:effectLst/>
                <a:latin typeface="+mn-lt"/>
                <a:ea typeface="+mn-ea"/>
                <a:cs typeface="+mn-cs"/>
              </a:rPr>
              <a:t> 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a:t>
            </a:r>
            <a:r>
              <a:rPr lang="en-US" sz="1200" kern="1200" baseline="0" dirty="0" smtClean="0">
                <a:solidFill>
                  <a:schemeClr val="tx1"/>
                </a:solidFill>
                <a:effectLst/>
                <a:latin typeface="+mn-lt"/>
                <a:ea typeface="+mn-ea"/>
                <a:cs typeface="+mn-cs"/>
              </a:rPr>
              <a:t>varied </a:t>
            </a:r>
            <a:r>
              <a:rPr lang="en-US" sz="1200" kern="1200" dirty="0" smtClean="0">
                <a:solidFill>
                  <a:schemeClr val="tx1"/>
                </a:solidFill>
                <a:effectLst/>
                <a:latin typeface="+mn-lt"/>
                <a:ea typeface="+mn-ea"/>
                <a:cs typeface="+mn-cs"/>
              </a:rPr>
              <a:t>between 2013 and 2019.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report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decreased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2016 and 2018.</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higher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increased slightly between 2016 and 2018.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a:t>
            </a:r>
            <a:r>
              <a:rPr lang="en-US" sz="1200" kern="1200" dirty="0" smtClean="0">
                <a:solidFill>
                  <a:schemeClr val="tx1"/>
                </a:solidFill>
                <a:effectLst/>
                <a:latin typeface="+mn-lt"/>
                <a:ea typeface="+mn-ea"/>
                <a:cs typeface="+mn-cs"/>
              </a:rPr>
              <a:t>data, this county’s proportion of residents has remained fairly steady by race/ethnicity, with </a:t>
            </a:r>
            <a:r>
              <a:rPr lang="en-US" sz="1200" kern="1200" dirty="0" smtClean="0">
                <a:solidFill>
                  <a:schemeClr val="tx1"/>
                </a:solidFill>
                <a:effectLst/>
                <a:latin typeface="+mn-lt"/>
                <a:ea typeface="+mn-ea"/>
                <a:cs typeface="+mn-cs"/>
              </a:rPr>
              <a:t>White residents </a:t>
            </a:r>
            <a:r>
              <a:rPr lang="en-US" sz="1200" kern="1200" dirty="0" smtClean="0">
                <a:solidFill>
                  <a:schemeClr val="tx1"/>
                </a:solidFill>
                <a:effectLst/>
                <a:latin typeface="+mn-lt"/>
                <a:ea typeface="+mn-ea"/>
                <a:cs typeface="+mn-cs"/>
              </a:rPr>
              <a:t>decreasing</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Asian</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American </a:t>
            </a:r>
            <a:r>
              <a:rPr lang="en-US" sz="1200" kern="1200" baseline="0" dirty="0" smtClean="0">
                <a:solidFill>
                  <a:schemeClr val="tx1"/>
                </a:solidFill>
                <a:effectLst/>
                <a:latin typeface="+mn-lt"/>
                <a:ea typeface="+mn-ea"/>
                <a:cs typeface="+mn-cs"/>
              </a:rPr>
              <a:t>Indian/Alaska Native </a:t>
            </a:r>
            <a:r>
              <a:rPr lang="en-US" sz="1200" kern="1200" dirty="0" smtClean="0">
                <a:solidFill>
                  <a:schemeClr val="tx1"/>
                </a:solidFill>
                <a:effectLst/>
                <a:latin typeface="+mn-lt"/>
                <a:ea typeface="+mn-ea"/>
                <a:cs typeface="+mn-cs"/>
              </a:rPr>
              <a:t>residents </a:t>
            </a:r>
            <a:r>
              <a:rPr lang="en-US" sz="1200" kern="1200" dirty="0" smtClean="0">
                <a:solidFill>
                  <a:schemeClr val="tx1"/>
                </a:solidFill>
                <a:effectLst/>
                <a:latin typeface="+mn-lt"/>
                <a:ea typeface="+mn-ea"/>
                <a:cs typeface="+mn-cs"/>
              </a:rPr>
              <a:t>increasing</a:t>
            </a:r>
            <a:r>
              <a:rPr lang="en-US" sz="1200" kern="1200" baseline="0" dirty="0" smtClean="0">
                <a:solidFill>
                  <a:schemeClr val="tx1"/>
                </a:solidFill>
                <a:effectLst/>
                <a:latin typeface="+mn-lt"/>
                <a:ea typeface="+mn-ea"/>
                <a:cs typeface="+mn-cs"/>
              </a:rPr>
              <a:t> very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slightly</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lower than the state's rate and tended to follow similar patterns across the year.</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median income than the state average, and a higher median income to the national average.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and females has slightly increased between 2013 and 2017. Men consistently earn about $20K more than women.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crime rate is one of the lower ones in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robbery and aggravated assault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 has decreased slightly between 2012 and 2016, and is below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Millstone and </a:t>
            </a:r>
            <a:r>
              <a:rPr lang="en-US" sz="1200" kern="1200" dirty="0" err="1" smtClean="0">
                <a:solidFill>
                  <a:schemeClr val="tx1"/>
                </a:solidFill>
                <a:effectLst/>
                <a:latin typeface="+mn-lt"/>
                <a:ea typeface="+mn-ea"/>
                <a:cs typeface="+mn-cs"/>
              </a:rPr>
              <a:t>Watchung</a:t>
            </a:r>
            <a:r>
              <a:rPr lang="en-US" sz="1200" kern="1200" baseline="0" dirty="0" smtClean="0">
                <a:solidFill>
                  <a:schemeClr val="tx1"/>
                </a:solidFill>
                <a:effectLst/>
                <a:latin typeface="+mn-lt"/>
                <a:ea typeface="+mn-ea"/>
                <a:cs typeface="+mn-cs"/>
              </a:rPr>
              <a:t> are </a:t>
            </a:r>
            <a:r>
              <a:rPr lang="en-US" sz="1200" kern="1200" dirty="0" smtClean="0">
                <a:solidFill>
                  <a:schemeClr val="tx1"/>
                </a:solidFill>
                <a:effectLst/>
                <a:latin typeface="+mn-lt"/>
                <a:ea typeface="+mn-ea"/>
                <a:cs typeface="+mn-cs"/>
              </a:rPr>
              <a:t>composed of mostly White residents, </a:t>
            </a:r>
            <a:r>
              <a:rPr lang="en-US" sz="1200" kern="1200" dirty="0" smtClean="0">
                <a:solidFill>
                  <a:schemeClr val="tx1"/>
                </a:solidFill>
                <a:effectLst/>
                <a:latin typeface="+mn-lt"/>
                <a:ea typeface="+mn-ea"/>
                <a:cs typeface="+mn-cs"/>
              </a:rPr>
              <a:t>while Franklin </a:t>
            </a:r>
            <a:r>
              <a:rPr lang="en-US" sz="1200" kern="1200" dirty="0" smtClean="0">
                <a:solidFill>
                  <a:schemeClr val="tx1"/>
                </a:solidFill>
                <a:effectLst/>
                <a:latin typeface="+mn-lt"/>
                <a:ea typeface="+mn-ea"/>
                <a:cs typeface="+mn-cs"/>
              </a:rPr>
              <a:t>residents are </a:t>
            </a:r>
            <a:r>
              <a:rPr lang="en-US" sz="1200" kern="1200" dirty="0" smtClean="0">
                <a:solidFill>
                  <a:schemeClr val="tx1"/>
                </a:solidFill>
                <a:effectLst/>
                <a:latin typeface="+mn-lt"/>
                <a:ea typeface="+mn-ea"/>
                <a:cs typeface="+mn-cs"/>
              </a:rPr>
              <a:t>more diverse.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cannot compare homicide rates by</a:t>
            </a:r>
            <a:r>
              <a:rPr lang="en-US" sz="1200" kern="1200" baseline="0" dirty="0" smtClean="0">
                <a:solidFill>
                  <a:schemeClr val="tx1"/>
                </a:solidFill>
                <a:effectLst/>
                <a:latin typeface="+mn-lt"/>
                <a:ea typeface="+mn-ea"/>
                <a:cs typeface="+mn-cs"/>
              </a:rPr>
              <a:t> racial/ethnic groups</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cannot compare homicide rates by sex.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has varied between 2012 and 2016.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Franklin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increased 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 this county had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increased steadily, almost doubling</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n 5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there is an increasing trend 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line indicates that 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have been dying of overdoses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alcohol</a:t>
            </a:r>
            <a:r>
              <a:rPr lang="en-US" sz="1200" kern="1200" baseline="0" dirty="0" smtClean="0">
                <a:solidFill>
                  <a:schemeClr val="tx1"/>
                </a:solidFill>
                <a:effectLst/>
                <a:latin typeface="+mn-lt"/>
                <a:ea typeface="+mn-ea"/>
                <a:cs typeface="+mn-cs"/>
              </a:rPr>
              <a:t> usage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majority of mental health programs available are supportive housing, followed by short term care facilities,</a:t>
            </a:r>
            <a:r>
              <a:rPr lang="en-US" sz="1200" kern="1200" baseline="0" dirty="0" smtClean="0">
                <a:solidFill>
                  <a:schemeClr val="tx1"/>
                </a:solidFill>
                <a:effectLst/>
                <a:latin typeface="+mn-lt"/>
                <a:ea typeface="+mn-ea"/>
                <a:cs typeface="+mn-cs"/>
              </a:rPr>
              <a:t> and Intensive Family Support.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higher than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slightly increased over the past 5 years.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has slightly increased.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non-Hispanic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than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 has increased.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non-Hispanic residents reported diagnosed depression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Women than by Men.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8th lowest 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below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defTabSz="904046">
              <a:defRPr/>
            </a:pPr>
            <a:r>
              <a:rPr lang="en-US" dirty="0" smtClean="0"/>
              <a:t>16.1. </a:t>
            </a:r>
            <a:r>
              <a:rPr lang="en-US" dirty="0" smtClean="0">
                <a:hlinkClick r:id="rId3"/>
              </a:rPr>
              <a:t>http://www.tricountyresourcenet.org/</a:t>
            </a:r>
            <a:endParaRPr lang="en-US" dirty="0" smtClean="0"/>
          </a:p>
          <a:p>
            <a:pPr defTabSz="904046">
              <a:defRPr/>
            </a:pP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North Plainfield,</a:t>
            </a:r>
            <a:r>
              <a:rPr lang="en-US" sz="1200" kern="1200" baseline="0" dirty="0" smtClean="0">
                <a:solidFill>
                  <a:schemeClr val="tx1"/>
                </a:solidFill>
                <a:effectLst/>
                <a:latin typeface="+mn-lt"/>
                <a:ea typeface="+mn-ea"/>
                <a:cs typeface="+mn-cs"/>
              </a:rPr>
              <a:t> Bound Brook, and Franklin </a:t>
            </a:r>
            <a:r>
              <a:rPr lang="en-US" sz="1200" kern="1200" dirty="0" smtClean="0">
                <a:solidFill>
                  <a:schemeClr val="tx1"/>
                </a:solidFill>
                <a:effectLst/>
                <a:latin typeface="+mn-lt"/>
                <a:ea typeface="+mn-ea"/>
                <a:cs typeface="+mn-cs"/>
              </a:rPr>
              <a:t>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similar</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remained steady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North Plainfield has the lowest proportion of residents who speak English-only, while Rocky Hill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165100" y="5562600"/>
            <a:ext cx="3454400" cy="954107"/>
          </a:xfrm>
          <a:prstGeom prst="rect">
            <a:avLst/>
          </a:prstGeom>
          <a:noFill/>
        </p:spPr>
        <p:txBody>
          <a:bodyPr wrap="square" rtlCol="0">
            <a:spAutoFit/>
          </a:bodyPr>
          <a:lstStyle/>
          <a:p>
            <a:pPr algn="ctr"/>
            <a:r>
              <a:rPr lang="en-US" sz="3200" b="1" dirty="0" smtClean="0">
                <a:solidFill>
                  <a:schemeClr val="bg1"/>
                </a:solidFill>
                <a:latin typeface="Franklin Gothic Demi" panose="020B0703020102020204" pitchFamily="34" charset="0"/>
              </a:rPr>
              <a:t>Somerset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pic>
        <p:nvPicPr>
          <p:cNvPr id="4" name="Picture 3"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6400" y="695027"/>
            <a:ext cx="2311400" cy="4495800"/>
          </a:xfrm>
          <a:prstGeom prst="rect">
            <a:avLst/>
          </a:prstGeom>
          <a:noFill/>
          <a:ln>
            <a:noFill/>
          </a:ln>
        </p:spPr>
      </p:pic>
      <p:pic>
        <p:nvPicPr>
          <p:cNvPr id="2050" name="Picture 2" descr="https://biondoroofing.com/wp-content/themes/html5blank-stable/img/sections/county/Somerset.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57800" y="533400"/>
            <a:ext cx="4953000" cy="584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11" name="Picture 10"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699407" cy="990600"/>
          </a:xfrm>
          <a:prstGeom prst="rect">
            <a:avLst/>
          </a:prstGeom>
          <a:noFill/>
          <a:ln>
            <a:noFill/>
          </a:ln>
        </p:spPr>
      </p:pic>
      <p:sp>
        <p:nvSpPr>
          <p:cNvPr id="12" name="TextBox 11"/>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17082" y="904654"/>
            <a:ext cx="962025" cy="1568035"/>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4409853"/>
            <a:ext cx="962025" cy="1568035"/>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43000" y="447454"/>
            <a:ext cx="962025" cy="1568035"/>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43000" y="447454"/>
            <a:ext cx="962025" cy="1568035"/>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14800" y="2625565"/>
            <a:ext cx="962025" cy="1568035"/>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5848" y="523654"/>
            <a:ext cx="962025" cy="1568035"/>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somerset county nj map wikipedia"/>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49729" y="466816"/>
            <a:ext cx="962025" cy="1422973"/>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6200" y="4876800"/>
            <a:ext cx="962025" cy="1568035"/>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20914" y="4787225"/>
            <a:ext cx="962025" cy="152019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97" y="76200"/>
            <a:ext cx="699407" cy="990600"/>
          </a:xfrm>
          <a:prstGeom prst="rect">
            <a:avLst/>
          </a:prstGeom>
          <a:noFill/>
          <a:ln>
            <a:noFill/>
          </a:ln>
        </p:spPr>
      </p:pic>
      <p:sp>
        <p:nvSpPr>
          <p:cNvPr id="3" name="TextBox 2"/>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somerset county nj map wikipedia"/>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293" y="401858"/>
            <a:ext cx="962025" cy="136779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03672" y="420414"/>
            <a:ext cx="961390" cy="1295400"/>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46906" y="670037"/>
            <a:ext cx="961390" cy="129540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60186" y="967399"/>
            <a:ext cx="961390" cy="129540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8044" y="628633"/>
            <a:ext cx="961390" cy="1295400"/>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91618" y="482481"/>
            <a:ext cx="961390" cy="1295400"/>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somerset county nj map wikipedia"/>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1341" y="990600"/>
            <a:ext cx="961390" cy="1295400"/>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8" name="Picture 7"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699407" cy="990600"/>
          </a:xfrm>
          <a:prstGeom prst="rect">
            <a:avLst/>
          </a:prstGeom>
          <a:noFill/>
          <a:ln>
            <a:noFill/>
          </a:ln>
        </p:spPr>
      </p:pic>
      <p:sp>
        <p:nvSpPr>
          <p:cNvPr id="7" name="TextBox 6"/>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8" name="Picture 7"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63" y="76200"/>
            <a:ext cx="699407" cy="990600"/>
          </a:xfrm>
          <a:prstGeom prst="rect">
            <a:avLst/>
          </a:prstGeom>
          <a:noFill/>
          <a:ln>
            <a:noFill/>
          </a:ln>
        </p:spPr>
      </p:pic>
      <p:sp>
        <p:nvSpPr>
          <p:cNvPr id="7" name="TextBox 6"/>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771" y="56325"/>
            <a:ext cx="699407" cy="990600"/>
          </a:xfrm>
          <a:prstGeom prst="rect">
            <a:avLst/>
          </a:prstGeom>
          <a:noFill/>
          <a:ln>
            <a:noFill/>
          </a:ln>
        </p:spPr>
      </p:pic>
      <p:sp>
        <p:nvSpPr>
          <p:cNvPr id="8" name="TextBox 7"/>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699407" cy="990600"/>
          </a:xfrm>
          <a:prstGeom prst="rect">
            <a:avLst/>
          </a:prstGeom>
          <a:noFill/>
          <a:ln>
            <a:noFill/>
          </a:ln>
        </p:spPr>
      </p:pic>
      <p:sp>
        <p:nvSpPr>
          <p:cNvPr id="8" name="TextBox 7"/>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sp>
        <p:nvSpPr>
          <p:cNvPr id="6" name="TextBox 5"/>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pic>
        <p:nvPicPr>
          <p:cNvPr id="7" name="Picture 6"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699407" cy="990600"/>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699407" cy="990600"/>
          </a:xfrm>
          <a:prstGeom prst="rect">
            <a:avLst/>
          </a:prstGeom>
          <a:noFill/>
          <a:ln>
            <a:noFill/>
          </a:ln>
        </p:spPr>
      </p:pic>
      <p:sp>
        <p:nvSpPr>
          <p:cNvPr id="6" name="TextBox 5"/>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somerset county nj map wikipedia"/>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699407" cy="990600"/>
          </a:xfrm>
          <a:prstGeom prst="rect">
            <a:avLst/>
          </a:prstGeom>
          <a:noFill/>
          <a:ln>
            <a:noFill/>
          </a:ln>
        </p:spPr>
      </p:pic>
      <p:sp>
        <p:nvSpPr>
          <p:cNvPr id="6" name="TextBox 5"/>
          <p:cNvSpPr txBox="1"/>
          <p:nvPr userDrawn="1"/>
        </p:nvSpPr>
        <p:spPr>
          <a:xfrm>
            <a:off x="609600" y="487960"/>
            <a:ext cx="1143000" cy="584775"/>
          </a:xfrm>
          <a:prstGeom prst="rect">
            <a:avLst/>
          </a:prstGeom>
          <a:noFill/>
        </p:spPr>
        <p:txBody>
          <a:bodyPr wrap="square" rtlCol="0">
            <a:spAutoFit/>
          </a:bodyPr>
          <a:lstStyle/>
          <a:p>
            <a:r>
              <a:rPr lang="en-US" sz="1600" b="1" dirty="0" smtClean="0"/>
              <a:t>Somerset</a:t>
            </a:r>
            <a:r>
              <a:rPr lang="en-US" sz="1600" b="1" baseline="0" dirty="0" smtClean="0"/>
              <a:t> County</a:t>
            </a:r>
            <a:endParaRPr lang="en-US" sz="16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7.xml"/><Relationship Id="rId7" Type="http://schemas.openxmlformats.org/officeDocument/2006/relationships/image" Target="../media/image2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4.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7.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3.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2.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9.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31.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3.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4.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40.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9.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6.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8.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7.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5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4.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5.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7.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6.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9.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8.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61.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60.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2.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70.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9.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2.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71.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3.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chart" Target="../charts/chart1.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chart" Target="../charts/chart74.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6.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5.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7.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8.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80.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9.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3.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4.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chart" Target="../charts/chart2.xml"/><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81000"/>
            <a:ext cx="12496800" cy="72411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Somerset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0" name="Picture 9" descr="Image result for somerset county nj map wikipedi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0460" y="4889114"/>
            <a:ext cx="961390" cy="1295400"/>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1981200" y="838200"/>
            <a:ext cx="3162300" cy="609600"/>
          </a:xfrm>
          <a:prstGeom prst="rect">
            <a:avLst/>
          </a:prstGeom>
          <a:noFill/>
        </p:spPr>
        <p:txBody>
          <a:bodyPr wrap="square" rtlCol="0">
            <a:spAutoFit/>
          </a:bodyPr>
          <a:lstStyle/>
          <a:p>
            <a:pPr marL="0" marR="0">
              <a:spcBef>
                <a:spcPts val="0"/>
              </a:spcBef>
              <a:spcAft>
                <a:spcPts val="0"/>
              </a:spcAft>
            </a:pPr>
            <a:r>
              <a:rPr lang="en-US" sz="3600" b="1" kern="1200" dirty="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Somerset County</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7" y="6339858"/>
            <a:ext cx="8832274"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41492467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8839200"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83398845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88011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51598182"/>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19826683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73790884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17479476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070659824"/>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220679081"/>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739151812"/>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64314175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2788227185"/>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546711" y="4495800"/>
            <a:ext cx="7811298"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1956507933"/>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270024153"/>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4176466681"/>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4">
            <a:extLst>
              <a:ext uri="{FF2B5EF4-FFF2-40B4-BE49-F238E27FC236}">
                <a16:creationId xmlns:a16="http://schemas.microsoft.com/office/drawing/2014/main" id="{E5E618A9-436B-421D-87F5-9E137C35562E}"/>
              </a:ext>
            </a:extLst>
          </p:cNvPr>
          <p:cNvSpPr txBox="1"/>
          <p:nvPr/>
        </p:nvSpPr>
        <p:spPr>
          <a:xfrm>
            <a:off x="8534400" y="4267200"/>
            <a:ext cx="3162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Somerset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4164309221"/>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232297667"/>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81184293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1981200" y="1447800"/>
            <a:ext cx="3162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Somerset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707032938"/>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83146011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2057400" y="1371600"/>
            <a:ext cx="3162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Somerset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416258526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16025287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28940891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5257800" y="2514600"/>
            <a:ext cx="3162300" cy="609600"/>
          </a:xfrm>
          <a:prstGeom prst="rect">
            <a:avLst/>
          </a:prstGeom>
          <a:noFill/>
        </p:spPr>
        <p:txBody>
          <a:bodyPr wrap="square" rtlCol="0">
            <a:spAutoFit/>
          </a:bodyPr>
          <a:lstStyle/>
          <a:p>
            <a:pPr marL="0" marR="0">
              <a:spcBef>
                <a:spcPts val="0"/>
              </a:spcBef>
              <a:spcAft>
                <a:spcPts val="0"/>
              </a:spcAft>
            </a:pPr>
            <a:r>
              <a:rPr lang="en-US" sz="3600" b="1" kern="1200">
                <a:solidFill>
                  <a:srgbClr val="000000"/>
                </a:solidFill>
                <a:effectLst/>
                <a:latin typeface="Franklin Gothic Medium Cond" panose="020B0606030402020204" pitchFamily="34" charset="0"/>
                <a:ea typeface="Times New Roman" panose="02020603050405020304" pitchFamily="18" charset="0"/>
                <a:cs typeface="Times New Roman" panose="02020603050405020304" pitchFamily="18" charset="0"/>
              </a:rPr>
              <a:t>Somerset County</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67126055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86991277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39225"/>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1197969509"/>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4710097"/>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85406534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751880651"/>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5815210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415836591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96297829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90028319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241453749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825591243"/>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52627954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2748815634"/>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1816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650565525"/>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92155118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42853319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64528293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07490997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78288379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33146049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815315702"/>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500452603"/>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835980106"/>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75291152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4231300889"/>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1895903751"/>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200454147"/>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617148769"/>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944505595"/>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600" y="6858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30529525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18133676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71894743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62344817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1344301227"/>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631488220"/>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927624497"/>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494401323"/>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837637431"/>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77200" y="3048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10037567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1308678822"/>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736976220"/>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638915054"/>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035366427"/>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0" y="6858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129035559"/>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02519472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984054412"/>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2611470151"/>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294565441"/>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8600" y="4572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Somerset County Basic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00400" y="609600"/>
            <a:ext cx="4457187" cy="6248400"/>
          </a:xfrm>
          <a:prstGeom prst="rect">
            <a:avLst/>
          </a:prstGeom>
        </p:spPr>
      </p:pic>
      <p:sp>
        <p:nvSpPr>
          <p:cNvPr id="4" name="TextBox 3">
            <a:extLst>
              <a:ext uri="{FF2B5EF4-FFF2-40B4-BE49-F238E27FC236}">
                <a16:creationId xmlns:a16="http://schemas.microsoft.com/office/drawing/2014/main" id="{C930BC7D-94F5-4A40-A6BB-CB148FB641CB}"/>
              </a:ext>
            </a:extLst>
          </p:cNvPr>
          <p:cNvSpPr txBox="1"/>
          <p:nvPr/>
        </p:nvSpPr>
        <p:spPr>
          <a:xfrm>
            <a:off x="7675180"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p:cNvSpPr txBox="1"/>
          <p:nvPr/>
        </p:nvSpPr>
        <p:spPr>
          <a:xfrm>
            <a:off x="7618231" y="902694"/>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p:cNvSpPr txBox="1"/>
          <p:nvPr/>
        </p:nvSpPr>
        <p:spPr>
          <a:xfrm>
            <a:off x="10790729"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60635532"/>
              </p:ext>
            </p:extLst>
          </p:nvPr>
        </p:nvGraphicFramePr>
        <p:xfrm>
          <a:off x="7657587" y="962508"/>
          <a:ext cx="4443413" cy="58954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70812434"/>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24563960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23730727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370526305"/>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18239010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93943671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760537612"/>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782166201"/>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16100790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7600" y="2286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799445351"/>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3537502179"/>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17897751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1042637" cy="584775"/>
          </a:xfrm>
          <a:prstGeom prst="rect">
            <a:avLst/>
          </a:prstGeom>
        </p:spPr>
        <p:txBody>
          <a:bodyPr wrap="square">
            <a:spAutoFit/>
          </a:bodyPr>
          <a:lstStyle/>
          <a:p>
            <a:r>
              <a:rPr lang="en-US" sz="1600" dirty="0">
                <a:solidFill>
                  <a:srgbClr val="000000"/>
                </a:solidFill>
                <a:latin typeface="Franklin Gothic Medium Cond" panose="020B0606030402020204" pitchFamily="34" charset="0"/>
              </a:rPr>
              <a:t>Somerset County</a:t>
            </a:r>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Somerset County Service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87726" y="699536"/>
            <a:ext cx="3958830" cy="6158463"/>
          </a:xfrm>
          <a:prstGeom prst="rect">
            <a:avLst/>
          </a:prstGeom>
        </p:spPr>
      </p:pic>
      <p:sp>
        <p:nvSpPr>
          <p:cNvPr id="2" name="Rectangle 1"/>
          <p:cNvSpPr/>
          <p:nvPr/>
        </p:nvSpPr>
        <p:spPr>
          <a:xfrm>
            <a:off x="5909891" y="3244334"/>
            <a:ext cx="372218" cy="369332"/>
          </a:xfrm>
          <a:prstGeom prst="rect">
            <a:avLst/>
          </a:prstGeom>
        </p:spPr>
        <p:txBody>
          <a:bodyPr wrap="none">
            <a:spAutoFit/>
          </a:bodyPr>
          <a:lstStyle/>
          <a:p>
            <a:r>
              <a:rPr lang="en-US" b="1" dirty="0">
                <a:latin typeface="Franklin Gothic Book"/>
              </a:rPr>
              <a:t>m</a:t>
            </a:r>
            <a:endParaRPr lang="en-US" dirty="0"/>
          </a:p>
        </p:txBody>
      </p:sp>
      <p:sp>
        <p:nvSpPr>
          <p:cNvPr id="5" name="TextBox 6"/>
          <p:cNvSpPr txBox="1"/>
          <p:nvPr/>
        </p:nvSpPr>
        <p:spPr>
          <a:xfrm>
            <a:off x="7178400" y="994576"/>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3">
            <a:extLst>
              <a:ext uri="{FF2B5EF4-FFF2-40B4-BE49-F238E27FC236}">
                <a16:creationId xmlns:a16="http://schemas.microsoft.com/office/drawing/2014/main" id="{CDDCFF91-1C58-4D34-B8C7-9B82799E3EEF}"/>
              </a:ext>
            </a:extLst>
          </p:cNvPr>
          <p:cNvSpPr txBox="1"/>
          <p:nvPr/>
        </p:nvSpPr>
        <p:spPr>
          <a:xfrm>
            <a:off x="7236362" y="699536"/>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7" name="TextBox 7"/>
          <p:cNvSpPr txBox="1"/>
          <p:nvPr/>
        </p:nvSpPr>
        <p:spPr>
          <a:xfrm>
            <a:off x="10983186" y="100487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9" name="Chart 8">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680321578"/>
              </p:ext>
            </p:extLst>
          </p:nvPr>
        </p:nvGraphicFramePr>
        <p:xfrm>
          <a:off x="7204732" y="994576"/>
          <a:ext cx="4986297" cy="586342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D2A644-37F4-4386-BE01-AF4CF38A86DF}"/>
              </a:ext>
            </a:extLst>
          </p:cNvPr>
          <p:cNvSpPr/>
          <p:nvPr/>
        </p:nvSpPr>
        <p:spPr>
          <a:xfrm>
            <a:off x="3352800" y="684564"/>
            <a:ext cx="4317816" cy="6066966"/>
          </a:xfrm>
          <a:prstGeom prst="rect">
            <a:avLst/>
          </a:prstGeom>
        </p:spPr>
        <p:txBody>
          <a:bodyPr wrap="square">
            <a:noAutofit/>
          </a:bodyPr>
          <a:lstStyle/>
          <a:p>
            <a:r>
              <a:rPr lang="en-US" sz="1400" spc="-20" dirty="0">
                <a:latin typeface="Franklin Gothic Medium" panose="020B0603020102020204" pitchFamily="34" charset="0"/>
              </a:rPr>
              <a:t>Agape House – Volunteers of America Delaware Valley </a:t>
            </a:r>
            <a:r>
              <a:rPr lang="en-US" sz="1100" dirty="0">
                <a:solidFill>
                  <a:srgbClr val="C00000"/>
                </a:solidFill>
                <a:latin typeface="Franklin Gothic Medium" panose="020B0603020102020204" pitchFamily="34" charset="0"/>
              </a:rPr>
              <a:t>[Community-based Assistance]</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smtClean="0">
                <a:latin typeface="Franklin Gothic Medium" panose="020B0603020102020204" pitchFamily="34" charset="0"/>
              </a:rPr>
              <a:t>Al-Anon / </a:t>
            </a:r>
            <a:r>
              <a:rPr lang="en-US" sz="1400" spc="-20" dirty="0" err="1">
                <a:latin typeface="Franklin Gothic Medium" panose="020B0603020102020204" pitchFamily="34" charset="0"/>
              </a:rPr>
              <a:t>Alateen</a:t>
            </a:r>
            <a:r>
              <a:rPr lang="en-US" sz="14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[Addiction]</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Somerset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ASAPP Healthcare, Inc. </a:t>
            </a:r>
            <a:r>
              <a:rPr lang="en-US" sz="1100" dirty="0">
                <a:solidFill>
                  <a:srgbClr val="C00000"/>
                </a:solidFill>
                <a:latin typeface="Franklin Gothic Medium" panose="020B0603020102020204" pitchFamily="34" charset="0"/>
              </a:rPr>
              <a:t>[Behavioral Health]</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Aspen </a:t>
            </a:r>
            <a:r>
              <a:rPr lang="en-US" sz="1100" dirty="0">
                <a:solidFill>
                  <a:srgbClr val="C00000"/>
                </a:solidFill>
                <a:latin typeface="Franklin Gothic Medium" panose="020B0603020102020204" pitchFamily="34" charset="0"/>
              </a:rPr>
              <a:t>[Autism]</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Big Brothers Big Sisters of Northern NJ </a:t>
            </a:r>
            <a:r>
              <a:rPr lang="en-US" sz="1100" dirty="0">
                <a:solidFill>
                  <a:srgbClr val="C00000"/>
                </a:solidFill>
                <a:latin typeface="Franklin Gothic Medium" panose="020B0603020102020204" pitchFamily="34" charset="0"/>
              </a:rPr>
              <a:t>[Youth]</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Broadway Respite and Home Care </a:t>
            </a:r>
            <a:r>
              <a:rPr lang="en-US" sz="1100" dirty="0">
                <a:solidFill>
                  <a:srgbClr val="C00000"/>
                </a:solidFill>
                <a:latin typeface="Franklin Gothic Medium" panose="020B0603020102020204" pitchFamily="34" charset="0"/>
              </a:rPr>
              <a:t>[End of Life]</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CASA </a:t>
            </a:r>
            <a:r>
              <a:rPr lang="en-US" sz="1400" spc="-20" dirty="0" err="1">
                <a:solidFill>
                  <a:prstClr val="black"/>
                </a:solidFill>
                <a:latin typeface="Franklin Gothic Medium" panose="020B0603020102020204" pitchFamily="34" charset="0"/>
              </a:rPr>
              <a:t>SHaW</a:t>
            </a:r>
            <a:r>
              <a:rPr lang="en-US" sz="1400" spc="-20" dirty="0">
                <a:solidFill>
                  <a:prstClr val="black"/>
                </a:solidFill>
                <a:latin typeface="Franklin Gothic Medium" panose="020B0603020102020204" pitchFamily="34" charset="0"/>
              </a:rPr>
              <a:t> </a:t>
            </a:r>
            <a:r>
              <a:rPr lang="en-US" sz="1100" dirty="0">
                <a:solidFill>
                  <a:srgbClr val="C00000"/>
                </a:solidFill>
                <a:latin typeface="Franklin Gothic Medium" panose="020B0603020102020204" pitchFamily="34" charset="0"/>
              </a:rPr>
              <a:t>[Advocacy for Court Involved Youth]</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Catholic Charities </a:t>
            </a:r>
            <a:r>
              <a:rPr lang="en-US" sz="1100" dirty="0">
                <a:solidFill>
                  <a:srgbClr val="C00000"/>
                </a:solidFill>
                <a:latin typeface="Franklin Gothic Medium" panose="020B0603020102020204" pitchFamily="34" charset="0"/>
              </a:rPr>
              <a:t>[Adoption]</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Center for Discovery </a:t>
            </a:r>
            <a:r>
              <a:rPr lang="en-US" sz="1100" dirty="0">
                <a:solidFill>
                  <a:srgbClr val="C00000"/>
                </a:solidFill>
                <a:latin typeface="Franklin Gothic Medium" panose="020B0603020102020204" pitchFamily="34" charset="0"/>
              </a:rPr>
              <a:t>[Eating Disorders]</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Center for Great Expectations </a:t>
            </a:r>
            <a:r>
              <a:rPr lang="en-US" sz="1100" dirty="0">
                <a:solidFill>
                  <a:srgbClr val="C00000"/>
                </a:solidFill>
                <a:latin typeface="Franklin Gothic Medium" panose="020B0603020102020204" pitchFamily="34" charset="0"/>
              </a:rPr>
              <a:t>[Maternal Services]</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Central Jersey Family Health Consortium </a:t>
            </a:r>
            <a:r>
              <a:rPr lang="en-US" sz="1100" dirty="0">
                <a:solidFill>
                  <a:srgbClr val="C00000"/>
                </a:solidFill>
                <a:latin typeface="Franklin Gothic Medium" panose="020B0603020102020204" pitchFamily="34" charset="0"/>
              </a:rPr>
              <a:t>[Health]</a:t>
            </a:r>
          </a:p>
          <a:p>
            <a:endParaRPr lang="en-US" sz="1100" spc="-20" dirty="0">
              <a:solidFill>
                <a:prstClr val="black"/>
              </a:solidFill>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Community Access Unlimited  </a:t>
            </a:r>
            <a:r>
              <a:rPr lang="en-US" sz="1100" spc="-20" dirty="0">
                <a:solidFill>
                  <a:prstClr val="black"/>
                </a:solidFill>
                <a:latin typeface="Franklin Gothic Medium" panose="020B0603020102020204" pitchFamily="34" charset="0"/>
              </a:rPr>
              <a:t>[</a:t>
            </a:r>
            <a:r>
              <a:rPr lang="en-US" sz="1100" dirty="0">
                <a:solidFill>
                  <a:srgbClr val="C00000"/>
                </a:solidFill>
                <a:latin typeface="Franklin Gothic Medium" panose="020B0603020102020204" pitchFamily="34" charset="0"/>
              </a:rPr>
              <a:t>Disabilities]</a:t>
            </a:r>
          </a:p>
          <a:p>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972AD65A-27C7-4B4D-938A-7768E7A01964}"/>
              </a:ext>
            </a:extLst>
          </p:cNvPr>
          <p:cNvSpPr/>
          <p:nvPr/>
        </p:nvSpPr>
        <p:spPr>
          <a:xfrm>
            <a:off x="8001000" y="684564"/>
            <a:ext cx="3886200" cy="5577840"/>
          </a:xfrm>
          <a:prstGeom prst="rect">
            <a:avLst/>
          </a:prstGeom>
        </p:spPr>
        <p:txBody>
          <a:bodyPr wrap="square">
            <a:noAutofit/>
          </a:bodyPr>
          <a:lstStyle/>
          <a:p>
            <a:r>
              <a:rPr lang="en-US" sz="14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Legal Services of Northwest Jersey</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Volunteer Lawyers for </a:t>
            </a:r>
            <a:r>
              <a:rPr lang="en-US" sz="1400" spc="-20" dirty="0" smtClean="0">
                <a:latin typeface="Franklin Gothic Medium" panose="020B0603020102020204" pitchFamily="34" charset="0"/>
              </a:rPr>
              <a:t>Justice</a:t>
            </a:r>
          </a:p>
          <a:p>
            <a:pPr fontAlgn="base"/>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Disability</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Disability Rights NJ</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Education</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Education Law Center</a:t>
            </a:r>
          </a:p>
          <a:p>
            <a:pPr fontAlgn="base"/>
            <a:endParaRPr lang="en-US" sz="1400" dirty="0" smtClean="0">
              <a:solidFill>
                <a:srgbClr val="C00000"/>
              </a:solidFill>
              <a:latin typeface="Franklin Gothic Medium" panose="020B0603020102020204" pitchFamily="34" charset="0"/>
            </a:endParaRPr>
          </a:p>
          <a:p>
            <a:pPr fontAlgn="base"/>
            <a:r>
              <a:rPr lang="en-US" sz="1400" dirty="0" smtClean="0">
                <a:solidFill>
                  <a:srgbClr val="C00000"/>
                </a:solidFill>
                <a:latin typeface="Franklin Gothic Medium" panose="020B0603020102020204" pitchFamily="34" charset="0"/>
              </a:rPr>
              <a:t>Intimate </a:t>
            </a:r>
            <a:r>
              <a:rPr lang="en-US" sz="1400" dirty="0">
                <a:solidFill>
                  <a:srgbClr val="C00000"/>
                </a:solidFill>
                <a:latin typeface="Franklin Gothic Medium" panose="020B0603020102020204" pitchFamily="34" charset="0"/>
              </a:rPr>
              <a:t>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400" dirty="0">
                <a:latin typeface="Franklin Gothic Medium" panose="020B0603020102020204" pitchFamily="34" charset="0"/>
              </a:rPr>
              <a:t> </a:t>
            </a:r>
          </a:p>
          <a:p>
            <a:r>
              <a:rPr lang="en-US" sz="1400" dirty="0">
                <a:latin typeface="Franklin Gothic Medium" panose="020B0603020102020204" pitchFamily="34" charset="0"/>
              </a:rPr>
              <a:t>  </a:t>
            </a:r>
            <a:r>
              <a:rPr lang="en-US" sz="1400" dirty="0" smtClean="0">
                <a:latin typeface="Franklin Gothic Medium" panose="020B0603020102020204" pitchFamily="34" charset="0"/>
              </a:rPr>
              <a:t>Resource </a:t>
            </a:r>
            <a:r>
              <a:rPr lang="en-US" sz="1400" dirty="0">
                <a:latin typeface="Franklin Gothic Medium" panose="020B0603020102020204" pitchFamily="34" charset="0"/>
              </a:rPr>
              <a:t>Center of Somerset</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Military</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Military Legal Assistance Program</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LGBTQ</a:t>
            </a:r>
            <a:endParaRPr lang="en-US" sz="1400" dirty="0">
              <a:solidFill>
                <a:srgbClr val="C00000"/>
              </a:solidFill>
              <a:latin typeface="Franklin Gothic Medium" panose="020B0603020102020204" pitchFamily="34" charset="0"/>
            </a:endParaRPr>
          </a:p>
          <a:p>
            <a:r>
              <a:rPr lang="en-US" sz="1400" spc="-20" dirty="0">
                <a:latin typeface="Franklin Gothic Medium" panose="020B0603020102020204" pitchFamily="34" charset="0"/>
              </a:rPr>
              <a:t>  LGBT Bar Association of Greater NY</a:t>
            </a:r>
          </a:p>
          <a:p>
            <a:endParaRPr lang="en-US" sz="1400" dirty="0" smtClean="0">
              <a:solidFill>
                <a:srgbClr val="C00000"/>
              </a:solidFill>
              <a:latin typeface="Franklin Gothic Medium" panose="020B0603020102020204" pitchFamily="34" charset="0"/>
            </a:endParaRPr>
          </a:p>
          <a:p>
            <a:r>
              <a:rPr lang="en-US" sz="1400" dirty="0" smtClean="0">
                <a:solidFill>
                  <a:srgbClr val="C00000"/>
                </a:solidFill>
                <a:latin typeface="Franklin Gothic Medium" panose="020B0603020102020204" pitchFamily="34" charset="0"/>
              </a:rPr>
              <a:t>Children</a:t>
            </a:r>
            <a:endParaRPr lang="en-US" sz="1400" dirty="0">
              <a:solidFill>
                <a:srgbClr val="C00000"/>
              </a:solidFill>
              <a:latin typeface="Franklin Gothic Medium" panose="020B0603020102020204" pitchFamily="34" charset="0"/>
            </a:endParaRPr>
          </a:p>
          <a:p>
            <a:r>
              <a:rPr lang="en-US" sz="1400" spc="-20" dirty="0" smtClean="0">
                <a:latin typeface="Franklin Gothic Medium" panose="020B0603020102020204" pitchFamily="34" charset="0"/>
              </a:rPr>
              <a:t>  </a:t>
            </a:r>
            <a:r>
              <a:rPr lang="en-US" sz="1400" spc="-20" dirty="0">
                <a:latin typeface="Franklin Gothic Medium" panose="020B0603020102020204" pitchFamily="34" charset="0"/>
              </a:rPr>
              <a:t>Unchained at Last</a:t>
            </a:r>
            <a:r>
              <a:rPr lang="en-US" sz="14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dd532343721849909ac&quot;,&quot;SmartGridHorizontal&quot;:0,&quot;LinkedExcelSources&quot;:{&quot;5e271508383938077ce0e0d8&quot;:&quot;{{Desktop}}\\Linked Files\\workbooks\\Somerset_01-15-2020_V07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8379</TotalTime>
  <Words>9485</Words>
  <Application>Microsoft Office PowerPoint</Application>
  <PresentationFormat>Widescreen</PresentationFormat>
  <Paragraphs>872</Paragraphs>
  <Slides>90</Slides>
  <Notes>67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Times New Roman</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1290</cp:revision>
  <dcterms:created xsi:type="dcterms:W3CDTF">2006-08-16T00:00:00Z</dcterms:created>
  <dcterms:modified xsi:type="dcterms:W3CDTF">2020-01-31T22:05:12Z</dcterms:modified>
</cp:coreProperties>
</file>