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0.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5.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8.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9.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6.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7.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8.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9.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30.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1.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2.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2.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33.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34.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35.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6.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37.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38.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39.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40.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1.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2.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43.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44.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45.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6.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47.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48.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9.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50.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1"/>
  </p:notesMasterIdLst>
  <p:handoutMasterIdLst>
    <p:handoutMasterId r:id="rId92"/>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6" r:id="rId38"/>
    <p:sldId id="387" r:id="rId39"/>
    <p:sldId id="396" r:id="rId40"/>
    <p:sldId id="394" r:id="rId41"/>
    <p:sldId id="395" r:id="rId42"/>
    <p:sldId id="397" r:id="rId43"/>
    <p:sldId id="401" r:id="rId44"/>
    <p:sldId id="417" r:id="rId45"/>
    <p:sldId id="415" r:id="rId46"/>
    <p:sldId id="416" r:id="rId47"/>
    <p:sldId id="402" r:id="rId48"/>
    <p:sldId id="403" r:id="rId49"/>
    <p:sldId id="404" r:id="rId50"/>
    <p:sldId id="405" r:id="rId51"/>
    <p:sldId id="406" r:id="rId52"/>
    <p:sldId id="407" r:id="rId53"/>
    <p:sldId id="408" r:id="rId54"/>
    <p:sldId id="409" r:id="rId55"/>
    <p:sldId id="410" r:id="rId56"/>
    <p:sldId id="411" r:id="rId57"/>
    <p:sldId id="412" r:id="rId58"/>
    <p:sldId id="462" r:id="rId59"/>
    <p:sldId id="425" r:id="rId60"/>
    <p:sldId id="419" r:id="rId61"/>
    <p:sldId id="420" r:id="rId62"/>
    <p:sldId id="422" r:id="rId63"/>
    <p:sldId id="423" r:id="rId64"/>
    <p:sldId id="424" r:id="rId65"/>
    <p:sldId id="426" r:id="rId66"/>
    <p:sldId id="427" r:id="rId67"/>
    <p:sldId id="429" r:id="rId68"/>
    <p:sldId id="430" r:id="rId69"/>
    <p:sldId id="431" r:id="rId70"/>
    <p:sldId id="436" r:id="rId71"/>
    <p:sldId id="437" r:id="rId72"/>
    <p:sldId id="438" r:id="rId73"/>
    <p:sldId id="440" r:id="rId74"/>
    <p:sldId id="441" r:id="rId75"/>
    <p:sldId id="432" r:id="rId76"/>
    <p:sldId id="442" r:id="rId77"/>
    <p:sldId id="443" r:id="rId78"/>
    <p:sldId id="466" r:id="rId79"/>
    <p:sldId id="433" r:id="rId80"/>
    <p:sldId id="445" r:id="rId81"/>
    <p:sldId id="446" r:id="rId82"/>
    <p:sldId id="447" r:id="rId83"/>
    <p:sldId id="448" r:id="rId84"/>
    <p:sldId id="463" r:id="rId85"/>
    <p:sldId id="434" r:id="rId86"/>
    <p:sldId id="449" r:id="rId87"/>
    <p:sldId id="452" r:id="rId88"/>
    <p:sldId id="435" r:id="rId89"/>
    <p:sldId id="464" r:id="rId90"/>
  </p:sldIdLst>
  <p:sldSz cx="12192000" cy="6858000"/>
  <p:notesSz cx="6858000" cy="9144000"/>
  <p:custDataLst>
    <p:tags r:id="rId9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15" autoAdjust="0"/>
    <p:restoredTop sz="80699" autoAdjust="0"/>
  </p:normalViewPr>
  <p:slideViewPr>
    <p:cSldViewPr>
      <p:cViewPr varScale="1">
        <p:scale>
          <a:sx n="59" d="100"/>
          <a:sy n="59" d="100"/>
        </p:scale>
        <p:origin x="744" y="60"/>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Salem_Slid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172.19.45.40\units\IFF\OREP\Data%20HUB\04-Needs%20Assessment\2020-2021\Workbooks%202020-2021\Sliders%20(completed)\Salem_Slider.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0000">
                  <a:srgbClr val="FFFF00"/>
                </a:gs>
                <a:gs pos="100000">
                  <a:srgbClr val="FF0000"/>
                </a:gs>
              </a:gsLst>
              <a:path path="circle">
                <a:fillToRect l="100000" t="100000"/>
              </a:path>
              <a:tileRect r="-100000" b="-100000"/>
            </a:gradFill>
            <a:ln>
              <a:noFill/>
            </a:ln>
            <a:effectLst/>
          </c:spPr>
          <c:invertIfNegative val="0"/>
          <c:cat>
            <c:strRef>
              <c:f>'[Salem_Slider.xlsx]0. Overview'!$A$23,'[Salem_Slider.xlsx]0. Overview'!$A$42,'[Salem_Slider.xlsx]0. Overview'!$A$54,'[Salem_Slider.xlsx]0. Overview'!$A$71,'[Salem_Slider.xlsx]0. Overview'!$A$94,'[Salem_Slider.xlsx]0. Overview'!$A$131,'[Salem_Slider.xlsx]0. Overview'!$A$139,'[Salem_Slider.xlsx]0. Overview'!$A$160,'[Salem_Slider.xlsx]0. Overview'!$A$179,'[Salem_Slider.xlsx]0. Overview'!$A$220,'[Salem_Slider.xlsx]0. Overview'!$A$236</c:f>
              <c:strCache>
                <c:ptCount val="11"/>
                <c:pt idx="0">
                  <c:v>Salem</c:v>
                </c:pt>
                <c:pt idx="1">
                  <c:v>Salem</c:v>
                </c:pt>
                <c:pt idx="2">
                  <c:v>Salem</c:v>
                </c:pt>
                <c:pt idx="3">
                  <c:v>Salem</c:v>
                </c:pt>
                <c:pt idx="4">
                  <c:v>Salem</c:v>
                </c:pt>
                <c:pt idx="5">
                  <c:v>Salem</c:v>
                </c:pt>
                <c:pt idx="6">
                  <c:v>Salem</c:v>
                </c:pt>
                <c:pt idx="7">
                  <c:v>Salem</c:v>
                </c:pt>
                <c:pt idx="8">
                  <c:v>Salem</c:v>
                </c:pt>
                <c:pt idx="10">
                  <c:v>Salem</c:v>
                </c:pt>
              </c:strCache>
            </c:strRef>
          </c:cat>
          <c:val>
            <c:numRef>
              <c:f>'[Salem_Slider.xlsx]0. Overview'!$C$23,'[Salem_Slider.xlsx]0. Overview'!$C$42,'[Salem_Slider.xlsx]0. Overview'!$C$54,'[Salem_Slider.xlsx]0. Overview'!$C$71,'[Salem_Slider.xlsx]0. Overview'!$C$94,'[Salem_Slider.xlsx]0. Overview'!$C$131,'[Salem_Slider.xlsx]0. Overview'!$C$139,'[Salem_Slider.xlsx]0. Overview'!$C$160,'[Salem_Slider.xlsx]0. Overview'!$C$179,'[Salem_Slider.xlsx]0. Overview'!$C$220,'[Salem_Slider.xlsx]0. Overview'!$C$236</c:f>
              <c:numCache>
                <c:formatCode>General</c:formatCode>
                <c:ptCount val="11"/>
                <c:pt idx="0">
                  <c:v>22</c:v>
                </c:pt>
                <c:pt idx="1">
                  <c:v>22</c:v>
                </c:pt>
                <c:pt idx="2">
                  <c:v>22</c:v>
                </c:pt>
                <c:pt idx="3">
                  <c:v>22</c:v>
                </c:pt>
                <c:pt idx="4">
                  <c:v>22</c:v>
                </c:pt>
                <c:pt idx="5">
                  <c:v>22</c:v>
                </c:pt>
                <c:pt idx="6">
                  <c:v>22</c:v>
                </c:pt>
                <c:pt idx="7">
                  <c:v>22</c:v>
                </c:pt>
                <c:pt idx="8">
                  <c:v>22</c:v>
                </c:pt>
                <c:pt idx="10">
                  <c:v>22</c:v>
                </c:pt>
              </c:numCache>
            </c:numRef>
          </c:val>
          <c:extLst>
            <c:ext xmlns:c16="http://schemas.microsoft.com/office/drawing/2014/chart" uri="{C3380CC4-5D6E-409C-BE32-E72D297353CC}">
              <c16:uniqueId val="{00000000-1EB5-4E08-B4A9-90BFAE410A3F}"/>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'[Salem_Slider.xlsx]0. Overview'!$A$23,'[Salem_Slider.xlsx]0. Overview'!$A$42,'[Salem_Slider.xlsx]0. Overview'!$A$54,'[Salem_Slider.xlsx]0. Overview'!$A$71,'[Salem_Slider.xlsx]0. Overview'!$A$94,'[Salem_Slider.xlsx]0. Overview'!$A$131,'[Salem_Slider.xlsx]0. Overview'!$A$139,'[Salem_Slider.xlsx]0. Overview'!$A$160,'[Salem_Slider.xlsx]0. Overview'!$A$179,'[Salem_Slider.xlsx]0. Overview'!$A$220,'[Salem_Slider.xlsx]0. Overview'!$A$236</c:f>
              <c:strCache>
                <c:ptCount val="11"/>
                <c:pt idx="0">
                  <c:v>Salem</c:v>
                </c:pt>
                <c:pt idx="1">
                  <c:v>Salem</c:v>
                </c:pt>
                <c:pt idx="2">
                  <c:v>Salem</c:v>
                </c:pt>
                <c:pt idx="3">
                  <c:v>Salem</c:v>
                </c:pt>
                <c:pt idx="4">
                  <c:v>Salem</c:v>
                </c:pt>
                <c:pt idx="5">
                  <c:v>Salem</c:v>
                </c:pt>
                <c:pt idx="6">
                  <c:v>Salem</c:v>
                </c:pt>
                <c:pt idx="7">
                  <c:v>Salem</c:v>
                </c:pt>
                <c:pt idx="8">
                  <c:v>Salem</c:v>
                </c:pt>
                <c:pt idx="10">
                  <c:v>Salem</c:v>
                </c:pt>
              </c:strCache>
            </c:strRef>
          </c:cat>
          <c:val>
            <c:numRef>
              <c:f>'[Salem_Slider.xlsx]0. Overview'!$D$23,'[Salem_Slider.xlsx]0. Overview'!$D$42,'[Salem_Slider.xlsx]0. Overview'!$D$54,'[Salem_Slider.xlsx]0. Overview'!$D$71,'[Salem_Slider.xlsx]0. Overview'!$D$94,'[Salem_Slider.xlsx]0. Overview'!$D$131,'[Salem_Slider.xlsx]0. Overview'!$D$139,'[Salem_Slider.xlsx]0. Overview'!$D$160,'[Salem_Slider.xlsx]0. Overview'!$D$179,'[Salem_Slider.xlsx]0. Overview'!$D$220,'[Salem_Slider.xlsx]0. Overview'!$D$236</c:f>
              <c:numCache>
                <c:formatCode>General</c:formatCode>
                <c:ptCount val="11"/>
                <c:pt idx="0">
                  <c:v>0.875</c:v>
                </c:pt>
                <c:pt idx="1">
                  <c:v>3.875</c:v>
                </c:pt>
                <c:pt idx="2">
                  <c:v>13.875</c:v>
                </c:pt>
                <c:pt idx="3">
                  <c:v>18.875</c:v>
                </c:pt>
                <c:pt idx="4">
                  <c:v>17.875</c:v>
                </c:pt>
                <c:pt idx="5">
                  <c:v>2.875</c:v>
                </c:pt>
                <c:pt idx="6">
                  <c:v>16.875</c:v>
                </c:pt>
                <c:pt idx="7">
                  <c:v>17.875</c:v>
                </c:pt>
                <c:pt idx="8">
                  <c:v>20.875</c:v>
                </c:pt>
                <c:pt idx="10">
                  <c:v>5.875</c:v>
                </c:pt>
              </c:numCache>
            </c:numRef>
          </c:val>
          <c:extLst>
            <c:ext xmlns:c16="http://schemas.microsoft.com/office/drawing/2014/chart" uri="{C3380CC4-5D6E-409C-BE32-E72D297353CC}">
              <c16:uniqueId val="{00000001-1EB5-4E08-B4A9-90BFAE410A3F}"/>
            </c:ext>
          </c:extLst>
        </c:ser>
        <c:ser>
          <c:idx val="3"/>
          <c:order val="2"/>
          <c:spPr>
            <a:solidFill>
              <a:schemeClr val="bg2">
                <a:lumMod val="75000"/>
              </a:schemeClr>
            </a:solidFill>
            <a:ln>
              <a:solidFill>
                <a:schemeClr val="tx1"/>
              </a:solidFill>
            </a:ln>
            <a:effectLst/>
          </c:spPr>
          <c:invertIfNegative val="0"/>
          <c:cat>
            <c:strRef>
              <c:f>'[Salem_Slider.xlsx]0. Overview'!$A$23,'[Salem_Slider.xlsx]0. Overview'!$A$42,'[Salem_Slider.xlsx]0. Overview'!$A$54,'[Salem_Slider.xlsx]0. Overview'!$A$71,'[Salem_Slider.xlsx]0. Overview'!$A$94,'[Salem_Slider.xlsx]0. Overview'!$A$131,'[Salem_Slider.xlsx]0. Overview'!$A$139,'[Salem_Slider.xlsx]0. Overview'!$A$160,'[Salem_Slider.xlsx]0. Overview'!$A$179,'[Salem_Slider.xlsx]0. Overview'!$A$220,'[Salem_Slider.xlsx]0. Overview'!$A$236</c:f>
              <c:strCache>
                <c:ptCount val="11"/>
                <c:pt idx="0">
                  <c:v>Salem</c:v>
                </c:pt>
                <c:pt idx="1">
                  <c:v>Salem</c:v>
                </c:pt>
                <c:pt idx="2">
                  <c:v>Salem</c:v>
                </c:pt>
                <c:pt idx="3">
                  <c:v>Salem</c:v>
                </c:pt>
                <c:pt idx="4">
                  <c:v>Salem</c:v>
                </c:pt>
                <c:pt idx="5">
                  <c:v>Salem</c:v>
                </c:pt>
                <c:pt idx="6">
                  <c:v>Salem</c:v>
                </c:pt>
                <c:pt idx="7">
                  <c:v>Salem</c:v>
                </c:pt>
                <c:pt idx="8">
                  <c:v>Salem</c:v>
                </c:pt>
                <c:pt idx="10">
                  <c:v>Salem</c:v>
                </c:pt>
              </c:strCache>
            </c:strRef>
          </c:cat>
          <c:val>
            <c:numRef>
              <c:f>'[Salem_Slider.xlsx]0. Overview'!$E$23,'[Salem_Slider.xlsx]0. Overview'!$E$42,'[Salem_Slider.xlsx]0. Overview'!$E$54,'[Salem_Slider.xlsx]0. Overview'!$E$71,'[Salem_Slider.xlsx]0. Overview'!$E$94,'[Salem_Slider.xlsx]0. Overview'!$E$131,'[Salem_Slider.xlsx]0. Overview'!$E$139,'[Salem_Slider.xlsx]0. Overview'!$E$160,'[Salem_Slider.xlsx]0. Overview'!$E$179,'[Salem_Slider.xlsx]0. Overview'!$E$220,'[Salem_Slider.xlsx]0. Overview'!$E$236</c:f>
              <c:numCache>
                <c:formatCode>General</c:formatCode>
                <c:ptCount val="11"/>
                <c:pt idx="0">
                  <c:v>0.25</c:v>
                </c:pt>
                <c:pt idx="1">
                  <c:v>0.25</c:v>
                </c:pt>
                <c:pt idx="2">
                  <c:v>0.25</c:v>
                </c:pt>
                <c:pt idx="3">
                  <c:v>0.25</c:v>
                </c:pt>
                <c:pt idx="4">
                  <c:v>0.25</c:v>
                </c:pt>
                <c:pt idx="5">
                  <c:v>0.25</c:v>
                </c:pt>
                <c:pt idx="6">
                  <c:v>0.25</c:v>
                </c:pt>
                <c:pt idx="7">
                  <c:v>0.25</c:v>
                </c:pt>
                <c:pt idx="8">
                  <c:v>0.25</c:v>
                </c:pt>
                <c:pt idx="10">
                  <c:v>0.25</c:v>
                </c:pt>
              </c:numCache>
            </c:numRef>
          </c:val>
          <c:extLst>
            <c:ext xmlns:c16="http://schemas.microsoft.com/office/drawing/2014/chart" uri="{C3380CC4-5D6E-409C-BE32-E72D297353CC}">
              <c16:uniqueId val="{00000002-1EB5-4E08-B4A9-90BFAE410A3F}"/>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5" formatCode="0%">
                  <c:v>0.628</c:v>
                </c:pt>
                <c:pt idx="6" formatCode="0%">
                  <c:v>0.64800000000000002</c:v>
                </c:pt>
                <c:pt idx="7" formatCode="0%">
                  <c:v>0.68</c:v>
                </c:pt>
                <c:pt idx="8" formatCode="0%">
                  <c:v>0.71199999999999997</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19">
                  <c:v>0.91500000000000004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20">
                  <c:v>0.92100000000000004</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68%</c:v>
                </c:pt>
              </c:strCache>
            </c:strRef>
          </c:tx>
          <c:spPr>
            <a:solidFill>
              <a:schemeClr val="bg1"/>
            </a:solidFill>
            <a:ln>
              <a:solidFill>
                <a:schemeClr val="bg1"/>
              </a:solidFill>
            </a:ln>
            <a:effectLst/>
          </c:spPr>
          <c:invertIfNegative val="0"/>
          <c:cat>
            <c:strRef>
              <c:f>Sheet1!$A$2:$A$4</c:f>
              <c:strCache>
                <c:ptCount val="3"/>
                <c:pt idx="0">
                  <c:v>Quinton </c:v>
                </c:pt>
                <c:pt idx="1">
                  <c:v>Alloway township</c:v>
                </c:pt>
                <c:pt idx="2">
                  <c:v>Penns Grove </c:v>
                </c:pt>
              </c:strCache>
            </c:strRef>
          </c:cat>
          <c:val>
            <c:numRef>
              <c:f>Sheet1!$C$2:$C$4</c:f>
              <c:numCache>
                <c:formatCode>0%</c:formatCode>
                <c:ptCount val="3"/>
                <c:pt idx="0">
                  <c:v>0.67800000000000005</c:v>
                </c:pt>
                <c:pt idx="1">
                  <c:v>0.67800000000000005</c:v>
                </c:pt>
                <c:pt idx="2">
                  <c:v>0.67800000000000005</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Salem avg. 92.1%</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Quinton </c:v>
                </c:pt>
                <c:pt idx="1">
                  <c:v>Alloway township</c:v>
                </c:pt>
                <c:pt idx="2">
                  <c:v>Penns Grove </c:v>
                </c:pt>
              </c:strCache>
            </c:strRef>
          </c:cat>
          <c:val>
            <c:numRef>
              <c:f>Sheet1!$D$2:$D$4</c:f>
              <c:numCache>
                <c:formatCode>0%</c:formatCode>
                <c:ptCount val="3"/>
                <c:pt idx="0">
                  <c:v>0.92100000000000004</c:v>
                </c:pt>
                <c:pt idx="1">
                  <c:v>0.92100000000000004</c:v>
                </c:pt>
                <c:pt idx="2">
                  <c:v>0.92100000000000004</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341897584"/>
        <c:axId val="341897976"/>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Quinton </c:v>
                </c:pt>
                <c:pt idx="1">
                  <c:v>Alloway township</c:v>
                </c:pt>
                <c:pt idx="2">
                  <c:v>Penns Grove </c:v>
                </c:pt>
              </c:strCache>
            </c:strRef>
          </c:cat>
          <c:val>
            <c:numRef>
              <c:f>Sheet1!$B$2:$B$4</c:f>
              <c:numCache>
                <c:formatCode>0%</c:formatCode>
                <c:ptCount val="3"/>
                <c:pt idx="0">
                  <c:v>0.98799999999999999</c:v>
                </c:pt>
                <c:pt idx="1">
                  <c:v>0.94899999999999995</c:v>
                </c:pt>
                <c:pt idx="2">
                  <c:v>0.71699999999999997</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341898760"/>
        <c:axId val="341898368"/>
      </c:barChart>
      <c:catAx>
        <c:axId val="341897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897976"/>
        <c:crosses val="autoZero"/>
        <c:auto val="1"/>
        <c:lblAlgn val="ctr"/>
        <c:lblOffset val="100"/>
        <c:noMultiLvlLbl val="0"/>
      </c:catAx>
      <c:valAx>
        <c:axId val="341897976"/>
        <c:scaling>
          <c:orientation val="minMax"/>
        </c:scaling>
        <c:delete val="1"/>
        <c:axPos val="b"/>
        <c:numFmt formatCode="0%" sourceLinked="1"/>
        <c:majorTickMark val="none"/>
        <c:minorTickMark val="none"/>
        <c:tickLblPos val="nextTo"/>
        <c:crossAx val="341897584"/>
        <c:crosses val="autoZero"/>
        <c:crossBetween val="between"/>
      </c:valAx>
      <c:valAx>
        <c:axId val="341898368"/>
        <c:scaling>
          <c:orientation val="minMax"/>
        </c:scaling>
        <c:delete val="1"/>
        <c:axPos val="t"/>
        <c:numFmt formatCode="0%" sourceLinked="1"/>
        <c:majorTickMark val="out"/>
        <c:minorTickMark val="none"/>
        <c:tickLblPos val="nextTo"/>
        <c:crossAx val="341898760"/>
        <c:crosses val="max"/>
        <c:crossBetween val="between"/>
      </c:valAx>
      <c:catAx>
        <c:axId val="341898760"/>
        <c:scaling>
          <c:orientation val="minMax"/>
        </c:scaling>
        <c:delete val="1"/>
        <c:axPos val="l"/>
        <c:numFmt formatCode="General" sourceLinked="1"/>
        <c:majorTickMark val="out"/>
        <c:minorTickMark val="none"/>
        <c:tickLblPos val="nextTo"/>
        <c:crossAx val="341898368"/>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530634842519685"/>
          <c:y val="0.81141265923888661"/>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1">
                  <c:v>15941</c:v>
                </c:pt>
                <c:pt idx="2">
                  <c:v>20306</c:v>
                </c:pt>
                <c:pt idx="3">
                  <c:v>22811</c:v>
                </c:pt>
                <c:pt idx="4">
                  <c:v>27195</c:v>
                </c:pt>
                <c:pt idx="5">
                  <c:v>35460</c:v>
                </c:pt>
                <c:pt idx="6">
                  <c:v>55412</c:v>
                </c:pt>
                <c:pt idx="7">
                  <c:v>62962</c:v>
                </c:pt>
                <c:pt idx="8">
                  <c:v>69973</c:v>
                </c:pt>
                <c:pt idx="9">
                  <c:v>77967</c:v>
                </c:pt>
                <c:pt idx="10">
                  <c:v>91220</c:v>
                </c:pt>
                <c:pt idx="11">
                  <c:v>102167</c:v>
                </c:pt>
                <c:pt idx="12">
                  <c:v>113661</c:v>
                </c:pt>
                <c:pt idx="13">
                  <c:v>118661</c:v>
                </c:pt>
                <c:pt idx="14">
                  <c:v>129478</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0">
                  <c:v>12948</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16156</c:v>
                </c:pt>
                <c:pt idx="1">
                  <c:v>58936</c:v>
                </c:pt>
                <c:pt idx="2">
                  <c:v>28176</c:v>
                </c:pt>
                <c:pt idx="3">
                  <c:v>36314</c:v>
                </c:pt>
                <c:pt idx="4">
                  <c:v>4640</c:v>
                </c:pt>
                <c:pt idx="5">
                  <c:v>10707</c:v>
                </c:pt>
                <c:pt idx="6">
                  <c:v>62175</c:v>
                </c:pt>
                <c:pt idx="7">
                  <c:v>19052</c:v>
                </c:pt>
                <c:pt idx="8">
                  <c:v>53905</c:v>
                </c:pt>
                <c:pt idx="9">
                  <c:v>5971</c:v>
                </c:pt>
                <c:pt idx="10">
                  <c:v>25727</c:v>
                </c:pt>
                <c:pt idx="11">
                  <c:v>56466</c:v>
                </c:pt>
                <c:pt idx="12">
                  <c:v>36043</c:v>
                </c:pt>
                <c:pt idx="13">
                  <c:v>28636</c:v>
                </c:pt>
                <c:pt idx="14">
                  <c:v>50386</c:v>
                </c:pt>
                <c:pt idx="15">
                  <c:v>39400</c:v>
                </c:pt>
                <c:pt idx="16">
                  <c:v>4409</c:v>
                </c:pt>
                <c:pt idx="17">
                  <c:v>20000</c:v>
                </c:pt>
                <c:pt idx="18">
                  <c:v>7191</c:v>
                </c:pt>
                <c:pt idx="19">
                  <c:v>42413</c:v>
                </c:pt>
                <c:pt idx="20">
                  <c:v>6641</c:v>
                </c:pt>
                <c:pt idx="21">
                  <c:v>613344</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19384</c:v>
                </c:pt>
                <c:pt idx="1">
                  <c:v>64666</c:v>
                </c:pt>
                <c:pt idx="2">
                  <c:v>30467</c:v>
                </c:pt>
                <c:pt idx="3">
                  <c:v>38497</c:v>
                </c:pt>
                <c:pt idx="4">
                  <c:v>5636</c:v>
                </c:pt>
                <c:pt idx="5">
                  <c:v>12902</c:v>
                </c:pt>
                <c:pt idx="6">
                  <c:v>62140</c:v>
                </c:pt>
                <c:pt idx="7">
                  <c:v>20063</c:v>
                </c:pt>
                <c:pt idx="8">
                  <c:v>43302</c:v>
                </c:pt>
                <c:pt idx="9">
                  <c:v>8349</c:v>
                </c:pt>
                <c:pt idx="10">
                  <c:v>25465</c:v>
                </c:pt>
                <c:pt idx="11">
                  <c:v>57469</c:v>
                </c:pt>
                <c:pt idx="12">
                  <c:v>45883</c:v>
                </c:pt>
                <c:pt idx="13">
                  <c:v>35735</c:v>
                </c:pt>
                <c:pt idx="14">
                  <c:v>49841</c:v>
                </c:pt>
                <c:pt idx="15">
                  <c:v>37002</c:v>
                </c:pt>
                <c:pt idx="16">
                  <c:v>4045</c:v>
                </c:pt>
                <c:pt idx="17">
                  <c:v>23739</c:v>
                </c:pt>
                <c:pt idx="18">
                  <c:v>9909</c:v>
                </c:pt>
                <c:pt idx="19">
                  <c:v>41993</c:v>
                </c:pt>
                <c:pt idx="20">
                  <c:v>5786</c:v>
                </c:pt>
                <c:pt idx="21">
                  <c:v>642273</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19872</c:v>
                </c:pt>
                <c:pt idx="1">
                  <c:v>72465</c:v>
                </c:pt>
                <c:pt idx="2">
                  <c:v>32577</c:v>
                </c:pt>
                <c:pt idx="3">
                  <c:v>38850</c:v>
                </c:pt>
                <c:pt idx="4">
                  <c:v>5665</c:v>
                </c:pt>
                <c:pt idx="5">
                  <c:v>11851</c:v>
                </c:pt>
                <c:pt idx="6">
                  <c:v>64645</c:v>
                </c:pt>
                <c:pt idx="7">
                  <c:v>23847</c:v>
                </c:pt>
                <c:pt idx="8">
                  <c:v>39149</c:v>
                </c:pt>
                <c:pt idx="9">
                  <c:v>8491</c:v>
                </c:pt>
                <c:pt idx="10">
                  <c:v>26775</c:v>
                </c:pt>
                <c:pt idx="11">
                  <c:v>63991</c:v>
                </c:pt>
                <c:pt idx="12">
                  <c:v>47552</c:v>
                </c:pt>
                <c:pt idx="13">
                  <c:v>37796</c:v>
                </c:pt>
                <c:pt idx="14">
                  <c:v>46313</c:v>
                </c:pt>
                <c:pt idx="15">
                  <c:v>42259</c:v>
                </c:pt>
                <c:pt idx="16">
                  <c:v>4494</c:v>
                </c:pt>
                <c:pt idx="17">
                  <c:v>26234</c:v>
                </c:pt>
                <c:pt idx="18">
                  <c:v>10095</c:v>
                </c:pt>
                <c:pt idx="19">
                  <c:v>45354</c:v>
                </c:pt>
                <c:pt idx="20">
                  <c:v>7879</c:v>
                </c:pt>
                <c:pt idx="21">
                  <c:v>676154</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342398808"/>
        <c:axId val="342398416"/>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16">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16">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342399592"/>
        <c:axId val="342399200"/>
      </c:barChart>
      <c:valAx>
        <c:axId val="342398416"/>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808"/>
        <c:crosses val="max"/>
        <c:crossBetween val="between"/>
      </c:valAx>
      <c:catAx>
        <c:axId val="342398808"/>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42398416"/>
        <c:crosses val="autoZero"/>
        <c:auto val="1"/>
        <c:lblAlgn val="ctr"/>
        <c:lblOffset val="100"/>
        <c:noMultiLvlLbl val="0"/>
      </c:catAx>
      <c:valAx>
        <c:axId val="342399200"/>
        <c:scaling>
          <c:orientation val="minMax"/>
          <c:max val="1"/>
        </c:scaling>
        <c:delete val="1"/>
        <c:axPos val="b"/>
        <c:numFmt formatCode="General" sourceLinked="1"/>
        <c:majorTickMark val="out"/>
        <c:minorTickMark val="none"/>
        <c:tickLblPos val="nextTo"/>
        <c:crossAx val="342399592"/>
        <c:crosses val="autoZero"/>
        <c:crossBetween val="between"/>
      </c:valAx>
      <c:catAx>
        <c:axId val="342399592"/>
        <c:scaling>
          <c:orientation val="minMax"/>
        </c:scaling>
        <c:delete val="1"/>
        <c:axPos val="r"/>
        <c:numFmt formatCode="General" sourceLinked="1"/>
        <c:majorTickMark val="out"/>
        <c:minorTickMark val="none"/>
        <c:tickLblPos val="nextTo"/>
        <c:crossAx val="342399200"/>
        <c:crosses val="max"/>
        <c:auto val="1"/>
        <c:lblAlgn val="ctr"/>
        <c:lblOffset val="100"/>
        <c:noMultiLvlLbl val="0"/>
      </c:cat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Pennsville </c:v>
                </c:pt>
                <c:pt idx="1">
                  <c:v>Pittsgrove</c:v>
                </c:pt>
                <c:pt idx="2">
                  <c:v>Salem city</c:v>
                </c:pt>
                <c:pt idx="3">
                  <c:v>Carneys Point township</c:v>
                </c:pt>
                <c:pt idx="4">
                  <c:v>Penns Grove </c:v>
                </c:pt>
                <c:pt idx="5">
                  <c:v>Woodstown </c:v>
                </c:pt>
                <c:pt idx="6">
                  <c:v>Pilesgrove </c:v>
                </c:pt>
                <c:pt idx="7">
                  <c:v>Alloway township</c:v>
                </c:pt>
                <c:pt idx="8">
                  <c:v>Upper Pittsgrove </c:v>
                </c:pt>
                <c:pt idx="9">
                  <c:v>Quinton </c:v>
                </c:pt>
                <c:pt idx="10">
                  <c:v>Oldmans township</c:v>
                </c:pt>
                <c:pt idx="11">
                  <c:v>Lower Alloways Creek </c:v>
                </c:pt>
                <c:pt idx="12">
                  <c:v>Elmer </c:v>
                </c:pt>
                <c:pt idx="13">
                  <c:v>Mannington</c:v>
                </c:pt>
                <c:pt idx="14">
                  <c:v>Elsinboro</c:v>
                </c:pt>
              </c:strCache>
            </c:strRef>
          </c:cat>
          <c:val>
            <c:numRef>
              <c:f>Sheet1!$B$2:$B$16</c:f>
              <c:numCache>
                <c:formatCode>0</c:formatCode>
                <c:ptCount val="15"/>
                <c:pt idx="0">
                  <c:v>2557</c:v>
                </c:pt>
                <c:pt idx="1">
                  <c:v>1619</c:v>
                </c:pt>
                <c:pt idx="2">
                  <c:v>1547</c:v>
                </c:pt>
                <c:pt idx="3">
                  <c:v>1413</c:v>
                </c:pt>
                <c:pt idx="4">
                  <c:v>1305</c:v>
                </c:pt>
                <c:pt idx="5">
                  <c:v>823</c:v>
                </c:pt>
                <c:pt idx="6">
                  <c:v>784</c:v>
                </c:pt>
                <c:pt idx="7">
                  <c:v>737</c:v>
                </c:pt>
                <c:pt idx="8">
                  <c:v>723</c:v>
                </c:pt>
                <c:pt idx="9">
                  <c:v>473</c:v>
                </c:pt>
                <c:pt idx="10">
                  <c:v>425</c:v>
                </c:pt>
                <c:pt idx="11">
                  <c:v>338</c:v>
                </c:pt>
                <c:pt idx="12">
                  <c:v>312</c:v>
                </c:pt>
                <c:pt idx="13">
                  <c:v>258</c:v>
                </c:pt>
                <c:pt idx="14">
                  <c:v>207</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Sheet1!$C$2:$C$22</c:f>
              <c:numCache>
                <c:formatCode>General</c:formatCode>
                <c:ptCount val="21"/>
                <c:pt idx="0">
                  <c:v>310</c:v>
                </c:pt>
                <c:pt idx="1">
                  <c:v>536</c:v>
                </c:pt>
                <c:pt idx="2">
                  <c:v>595</c:v>
                </c:pt>
                <c:pt idx="3">
                  <c:v>606</c:v>
                </c:pt>
                <c:pt idx="4">
                  <c:v>665</c:v>
                </c:pt>
                <c:pt idx="5">
                  <c:v>781</c:v>
                </c:pt>
                <c:pt idx="6">
                  <c:v>1140</c:v>
                </c:pt>
                <c:pt idx="7">
                  <c:v>1362</c:v>
                </c:pt>
                <c:pt idx="8">
                  <c:v>1556</c:v>
                </c:pt>
                <c:pt idx="9">
                  <c:v>1592</c:v>
                </c:pt>
                <c:pt idx="10">
                  <c:v>1626</c:v>
                </c:pt>
                <c:pt idx="11">
                  <c:v>1673</c:v>
                </c:pt>
                <c:pt idx="12">
                  <c:v>1694</c:v>
                </c:pt>
                <c:pt idx="13">
                  <c:v>1739</c:v>
                </c:pt>
                <c:pt idx="14">
                  <c:v>1982</c:v>
                </c:pt>
                <c:pt idx="15">
                  <c:v>2317</c:v>
                </c:pt>
                <c:pt idx="16">
                  <c:v>2446</c:v>
                </c:pt>
                <c:pt idx="17">
                  <c:v>2869</c:v>
                </c:pt>
                <c:pt idx="18">
                  <c:v>2937</c:v>
                </c:pt>
                <c:pt idx="19">
                  <c:v>4144</c:v>
                </c:pt>
                <c:pt idx="20">
                  <c:v>4600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Sheet1!$D$2:$D$22</c:f>
              <c:numCache>
                <c:formatCode>General</c:formatCode>
                <c:ptCount val="21"/>
                <c:pt idx="0">
                  <c:v>11</c:v>
                </c:pt>
                <c:pt idx="1">
                  <c:v>45</c:v>
                </c:pt>
                <c:pt idx="2">
                  <c:v>83</c:v>
                </c:pt>
                <c:pt idx="3">
                  <c:v>107</c:v>
                </c:pt>
                <c:pt idx="4">
                  <c:v>42</c:v>
                </c:pt>
                <c:pt idx="5">
                  <c:v>55</c:v>
                </c:pt>
                <c:pt idx="6">
                  <c:v>70</c:v>
                </c:pt>
                <c:pt idx="7">
                  <c:v>312</c:v>
                </c:pt>
                <c:pt idx="8">
                  <c:v>157</c:v>
                </c:pt>
                <c:pt idx="9">
                  <c:v>204</c:v>
                </c:pt>
                <c:pt idx="10">
                  <c:v>261</c:v>
                </c:pt>
                <c:pt idx="11">
                  <c:v>157</c:v>
                </c:pt>
                <c:pt idx="12">
                  <c:v>239</c:v>
                </c:pt>
                <c:pt idx="13">
                  <c:v>232</c:v>
                </c:pt>
                <c:pt idx="14">
                  <c:v>243</c:v>
                </c:pt>
                <c:pt idx="15">
                  <c:v>196</c:v>
                </c:pt>
                <c:pt idx="16">
                  <c:v>297</c:v>
                </c:pt>
                <c:pt idx="17">
                  <c:v>251</c:v>
                </c:pt>
                <c:pt idx="18">
                  <c:v>186</c:v>
                </c:pt>
                <c:pt idx="19">
                  <c:v>752</c:v>
                </c:pt>
                <c:pt idx="20">
                  <c:v>542</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Sheet1!$E$2:$E$22</c:f>
              <c:numCache>
                <c:formatCode>General</c:formatCode>
                <c:ptCount val="21"/>
                <c:pt idx="0">
                  <c:v>321</c:v>
                </c:pt>
                <c:pt idx="1">
                  <c:v>581</c:v>
                </c:pt>
                <c:pt idx="2">
                  <c:v>678</c:v>
                </c:pt>
                <c:pt idx="3">
                  <c:v>713</c:v>
                </c:pt>
                <c:pt idx="4">
                  <c:v>707</c:v>
                </c:pt>
                <c:pt idx="5">
                  <c:v>836</c:v>
                </c:pt>
                <c:pt idx="6">
                  <c:v>1210</c:v>
                </c:pt>
                <c:pt idx="7">
                  <c:v>1674</c:v>
                </c:pt>
                <c:pt idx="8">
                  <c:v>1713</c:v>
                </c:pt>
                <c:pt idx="9">
                  <c:v>1796</c:v>
                </c:pt>
                <c:pt idx="10">
                  <c:v>1887</c:v>
                </c:pt>
                <c:pt idx="11">
                  <c:v>1830</c:v>
                </c:pt>
                <c:pt idx="12">
                  <c:v>1933</c:v>
                </c:pt>
                <c:pt idx="13">
                  <c:v>1971</c:v>
                </c:pt>
                <c:pt idx="14">
                  <c:v>2225</c:v>
                </c:pt>
                <c:pt idx="15">
                  <c:v>2513</c:v>
                </c:pt>
                <c:pt idx="16">
                  <c:v>2743</c:v>
                </c:pt>
                <c:pt idx="17">
                  <c:v>3120</c:v>
                </c:pt>
                <c:pt idx="18">
                  <c:v>3123</c:v>
                </c:pt>
                <c:pt idx="19">
                  <c:v>4896</c:v>
                </c:pt>
                <c:pt idx="20">
                  <c:v>5142</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Sheet1!$B$2:$B$22</c:f>
              <c:numCache>
                <c:formatCode>General</c:formatCode>
                <c:ptCount val="21"/>
                <c:pt idx="2">
                  <c:v>678</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Mercer</c:v>
                </c:pt>
                <c:pt idx="8">
                  <c:v>Monmouth</c:v>
                </c:pt>
                <c:pt idx="9">
                  <c:v>Burlington</c:v>
                </c:pt>
                <c:pt idx="10">
                  <c:v>Gloucester</c:v>
                </c:pt>
                <c:pt idx="11">
                  <c:v>Bergen</c:v>
                </c:pt>
                <c:pt idx="12">
                  <c:v>Cumberland</c:v>
                </c:pt>
                <c:pt idx="13">
                  <c:v>Atlantic</c:v>
                </c:pt>
                <c:pt idx="14">
                  <c:v>Union</c:v>
                </c:pt>
                <c:pt idx="15">
                  <c:v>Passaic</c:v>
                </c:pt>
                <c:pt idx="16">
                  <c:v>Ocean</c:v>
                </c:pt>
                <c:pt idx="17">
                  <c:v>Hudson</c:v>
                </c:pt>
                <c:pt idx="18">
                  <c:v>Middlesex</c:v>
                </c:pt>
                <c:pt idx="19">
                  <c:v>Essex</c:v>
                </c:pt>
                <c:pt idx="20">
                  <c:v>Camden</c:v>
                </c:pt>
              </c:strCache>
            </c:strRef>
          </c:cat>
          <c:val>
            <c:numRef>
              <c:f>Sheet1!$F$2:$F$22</c:f>
              <c:numCache>
                <c:formatCode>General</c:formatCode>
                <c:ptCount val="21"/>
                <c:pt idx="2">
                  <c:v>678</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General</c:formatCode>
                <c:ptCount val="8"/>
                <c:pt idx="0">
                  <c:v>62</c:v>
                </c:pt>
                <c:pt idx="1">
                  <c:v>49</c:v>
                </c:pt>
                <c:pt idx="2">
                  <c:v>55</c:v>
                </c:pt>
                <c:pt idx="3">
                  <c:v>41</c:v>
                </c:pt>
                <c:pt idx="4">
                  <c:v>38</c:v>
                </c:pt>
                <c:pt idx="5">
                  <c:v>58</c:v>
                </c:pt>
                <c:pt idx="6">
                  <c:v>47</c:v>
                </c:pt>
                <c:pt idx="7">
                  <c:v>44</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Sheet1!$C$2:$C$9</c:f>
              <c:numCache>
                <c:formatCode>General</c:formatCode>
                <c:ptCount val="8"/>
                <c:pt idx="0">
                  <c:v>52</c:v>
                </c:pt>
                <c:pt idx="1">
                  <c:v>48</c:v>
                </c:pt>
                <c:pt idx="2">
                  <c:v>42</c:v>
                </c:pt>
                <c:pt idx="3">
                  <c:v>36</c:v>
                </c:pt>
                <c:pt idx="4">
                  <c:v>28</c:v>
                </c:pt>
                <c:pt idx="5">
                  <c:v>53</c:v>
                </c:pt>
                <c:pt idx="6">
                  <c:v>70</c:v>
                </c:pt>
                <c:pt idx="7">
                  <c:v>39</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6">
                  <c:v>6.2E-2</c:v>
                </c:pt>
                <c:pt idx="7">
                  <c:v>6.3E-2</c:v>
                </c:pt>
                <c:pt idx="8">
                  <c:v>7.0999999999999994E-2</c:v>
                </c:pt>
                <c:pt idx="9">
                  <c:v>8.6999999999999994E-2</c:v>
                </c:pt>
                <c:pt idx="10">
                  <c:v>9.2999999999999999E-2</c:v>
                </c:pt>
                <c:pt idx="11">
                  <c:v>9.9000000000000005E-2</c:v>
                </c:pt>
                <c:pt idx="12">
                  <c:v>0.111</c:v>
                </c:pt>
                <c:pt idx="13">
                  <c:v>0.11600000000000001</c:v>
                </c:pt>
                <c:pt idx="14">
                  <c:v>0.11899999999999999</c:v>
                </c:pt>
                <c:pt idx="15">
                  <c:v>0.13400000000000001</c:v>
                </c:pt>
                <c:pt idx="16">
                  <c:v>0.13400000000000001</c:v>
                </c:pt>
                <c:pt idx="17">
                  <c:v>0.151</c:v>
                </c:pt>
                <c:pt idx="18">
                  <c:v>0.161</c:v>
                </c:pt>
                <c:pt idx="19">
                  <c:v>0.16200000000000001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3.5515789694914049E-5"/>
                  <c:y val="2.7501911855110093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r>
                      <a:rPr lang="en-US" baseline="0" dirty="0" smtClean="0"/>
                      <a:t> </a:t>
                    </a:r>
                    <a:fld id="{5302BF42-6478-4B7E-8CE4-2CE831376D98}" type="VALUE">
                      <a:rPr lang="en-US" baseline="0"/>
                      <a:pPr>
                        <a:defRPr sz="900">
                          <a:latin typeface="Franklin Gothic Medium" panose="020B0603020102020204" pitchFamily="34" charset="0"/>
                        </a:defRPr>
                      </a:pPr>
                      <a:t>[VALUE]</a:t>
                    </a:fld>
                    <a:endParaRPr lang="en-US" baseline="0" dirty="0" smtClean="0"/>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6804756136217283E-2"/>
                      <c:h val="5.4099374572298992E-2"/>
                    </c:manualLayout>
                  </c15:layout>
                  <c15:dlblFieldTable/>
                  <c15:showDataLabelsRange val="0"/>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20" formatCode="0%">
                  <c:v>0.16900000000000001</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14%</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9771396700330405"/>
          <c:y val="0.79773162061538072"/>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8.8999999999999996E-2</c:v>
                </c:pt>
                <c:pt idx="1">
                  <c:v>0.189</c:v>
                </c:pt>
                <c:pt idx="2">
                  <c:v>0.24299999999999999</c:v>
                </c:pt>
                <c:pt idx="3">
                  <c:v>0.13500000000000001</c:v>
                </c:pt>
                <c:pt idx="4">
                  <c:v>0.16900000000000001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Salem City</c:v>
                </c:pt>
                <c:pt idx="1">
                  <c:v>Penns Grove</c:v>
                </c:pt>
                <c:pt idx="2">
                  <c:v>Carneys Point Township</c:v>
                </c:pt>
                <c:pt idx="3">
                  <c:v>Mannington Township</c:v>
                </c:pt>
                <c:pt idx="4">
                  <c:v>Oldmans Township</c:v>
                </c:pt>
                <c:pt idx="5">
                  <c:v>Upper Pittsgrove Township</c:v>
                </c:pt>
                <c:pt idx="6">
                  <c:v>Woodstown</c:v>
                </c:pt>
                <c:pt idx="7">
                  <c:v>Pennsville Township</c:v>
                </c:pt>
                <c:pt idx="8">
                  <c:v>Elmer</c:v>
                </c:pt>
                <c:pt idx="9">
                  <c:v>Quinton Township</c:v>
                </c:pt>
              </c:strCache>
            </c:strRef>
          </c:cat>
          <c:val>
            <c:numRef>
              <c:f>Sheet1!$B$2:$B$11</c:f>
              <c:numCache>
                <c:formatCode>0%</c:formatCode>
                <c:ptCount val="10"/>
                <c:pt idx="0">
                  <c:v>0.49399999999999999</c:v>
                </c:pt>
                <c:pt idx="1">
                  <c:v>0.45400000000000001</c:v>
                </c:pt>
                <c:pt idx="2">
                  <c:v>0.20200000000000001</c:v>
                </c:pt>
                <c:pt idx="3">
                  <c:v>0.16500000000000001</c:v>
                </c:pt>
                <c:pt idx="4">
                  <c:v>0.155</c:v>
                </c:pt>
                <c:pt idx="5">
                  <c:v>9.4E-2</c:v>
                </c:pt>
                <c:pt idx="6">
                  <c:v>7.2999999999999995E-2</c:v>
                </c:pt>
                <c:pt idx="7">
                  <c:v>5.6000000000000001E-2</c:v>
                </c:pt>
                <c:pt idx="8">
                  <c:v>0.05</c:v>
                </c:pt>
                <c:pt idx="9">
                  <c:v>3.5999999999999997E-2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Salem avg. 14.9%</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Salem City</c:v>
                </c:pt>
                <c:pt idx="1">
                  <c:v>Penns Grove</c:v>
                </c:pt>
                <c:pt idx="2">
                  <c:v>Carneys Point Township</c:v>
                </c:pt>
                <c:pt idx="3">
                  <c:v>Mannington Township</c:v>
                </c:pt>
                <c:pt idx="4">
                  <c:v>Oldmans Township</c:v>
                </c:pt>
                <c:pt idx="5">
                  <c:v>Upper Pittsgrove Township</c:v>
                </c:pt>
                <c:pt idx="6">
                  <c:v>Woodstown</c:v>
                </c:pt>
                <c:pt idx="7">
                  <c:v>Pennsville Township</c:v>
                </c:pt>
                <c:pt idx="8">
                  <c:v>Elmer</c:v>
                </c:pt>
                <c:pt idx="9">
                  <c:v>Quinton Township</c:v>
                </c:pt>
              </c:strCache>
            </c:strRef>
          </c:cat>
          <c:val>
            <c:numRef>
              <c:f>Sheet1!$C$2:$C$11</c:f>
              <c:numCache>
                <c:formatCode>0%</c:formatCode>
                <c:ptCount val="10"/>
                <c:pt idx="0">
                  <c:v>0.14899999999999999</c:v>
                </c:pt>
                <c:pt idx="1">
                  <c:v>0.14899999999999999</c:v>
                </c:pt>
                <c:pt idx="2">
                  <c:v>0.14899999999999999</c:v>
                </c:pt>
                <c:pt idx="3">
                  <c:v>0.14899999999999999</c:v>
                </c:pt>
                <c:pt idx="4">
                  <c:v>0.14899999999999999</c:v>
                </c:pt>
                <c:pt idx="5">
                  <c:v>0.14899999999999999</c:v>
                </c:pt>
                <c:pt idx="6">
                  <c:v>0.14899999999999999</c:v>
                </c:pt>
                <c:pt idx="7">
                  <c:v>0.14899999999999999</c:v>
                </c:pt>
                <c:pt idx="8">
                  <c:v>0.14899999999999999</c:v>
                </c:pt>
                <c:pt idx="9">
                  <c:v>0.14899999999999999</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8568837667048702"/>
          <c:y val="0.91995983456613373"/>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'[Salem_Slider.xlsx]0. Overview'!$A$249,'[Salem_Slider.xlsx]0. Overview'!$A$283,'[Salem_Slider.xlsx]0. Overview'!$A$309,'[Salem_Slider.xlsx]0. Overview'!$A$314,'[Salem_Slider.xlsx]0. Overview'!$A$356,'[Salem_Slider.xlsx]0. Overview'!$A$372,'[Salem_Slider.xlsx]0. Overview'!$A$391,'[Salem_Slider.xlsx]0. Overview'!$A$404,'[Salem_Slider.xlsx]0. Overview'!$A$426</c:f>
              <c:strCache>
                <c:ptCount val="9"/>
                <c:pt idx="0">
                  <c:v>Salem</c:v>
                </c:pt>
                <c:pt idx="1">
                  <c:v>Salem</c:v>
                </c:pt>
                <c:pt idx="2">
                  <c:v>Salem</c:v>
                </c:pt>
                <c:pt idx="3">
                  <c:v>Salem</c:v>
                </c:pt>
                <c:pt idx="4">
                  <c:v>Salem</c:v>
                </c:pt>
                <c:pt idx="5">
                  <c:v>Salem</c:v>
                </c:pt>
                <c:pt idx="6">
                  <c:v>Salem</c:v>
                </c:pt>
                <c:pt idx="7">
                  <c:v>Salem</c:v>
                </c:pt>
                <c:pt idx="8">
                  <c:v>Salem</c:v>
                </c:pt>
              </c:strCache>
            </c:strRef>
          </c:cat>
          <c:val>
            <c:numRef>
              <c:f>'[Salem_Slider.xlsx]0. Overview'!$C$249,'[Salem_Slider.xlsx]0. Overview'!$C$283,'[Salem_Slider.xlsx]0. Overview'!$C$309,'[Salem_Slider.xlsx]0. Overview'!$C$314,'[Salem_Slider.xlsx]0. Overview'!$C$356,'[Salem_Slider.xlsx]0. Overview'!$C$372,'[Salem_Slider.xlsx]0. Overview'!$C$391,'[Salem_Slider.xlsx]0. Overview'!$C$404,'[Salem_Slider.xlsx]0. Overview'!$C$426</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73AC-4ABF-B5AB-D091D9B8951B}"/>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'[Salem_Slider.xlsx]0. Overview'!$A$249,'[Salem_Slider.xlsx]0. Overview'!$A$283,'[Salem_Slider.xlsx]0. Overview'!$A$309,'[Salem_Slider.xlsx]0. Overview'!$A$314,'[Salem_Slider.xlsx]0. Overview'!$A$356,'[Salem_Slider.xlsx]0. Overview'!$A$372,'[Salem_Slider.xlsx]0. Overview'!$A$391,'[Salem_Slider.xlsx]0. Overview'!$A$404,'[Salem_Slider.xlsx]0. Overview'!$A$426</c:f>
              <c:strCache>
                <c:ptCount val="9"/>
                <c:pt idx="0">
                  <c:v>Salem</c:v>
                </c:pt>
                <c:pt idx="1">
                  <c:v>Salem</c:v>
                </c:pt>
                <c:pt idx="2">
                  <c:v>Salem</c:v>
                </c:pt>
                <c:pt idx="3">
                  <c:v>Salem</c:v>
                </c:pt>
                <c:pt idx="4">
                  <c:v>Salem</c:v>
                </c:pt>
                <c:pt idx="5">
                  <c:v>Salem</c:v>
                </c:pt>
                <c:pt idx="6">
                  <c:v>Salem</c:v>
                </c:pt>
                <c:pt idx="7">
                  <c:v>Salem</c:v>
                </c:pt>
                <c:pt idx="8">
                  <c:v>Salem</c:v>
                </c:pt>
              </c:strCache>
            </c:strRef>
          </c:cat>
          <c:val>
            <c:numRef>
              <c:f>'[Salem_Slider.xlsx]0. Overview'!$D$249,'[Salem_Slider.xlsx]0. Overview'!$D$283,'[Salem_Slider.xlsx]0. Overview'!$D$309,'[Salem_Slider.xlsx]0. Overview'!$D$314,'[Salem_Slider.xlsx]0. Overview'!$D$356,'[Salem_Slider.xlsx]0. Overview'!$D$372,'[Salem_Slider.xlsx]0. Overview'!$D$391,'[Salem_Slider.xlsx]0. Overview'!$D$404,'[Salem_Slider.xlsx]0. Overview'!$D$426</c:f>
              <c:numCache>
                <c:formatCode>General</c:formatCode>
                <c:ptCount val="9"/>
                <c:pt idx="0">
                  <c:v>18.875</c:v>
                </c:pt>
                <c:pt idx="1">
                  <c:v>6.875</c:v>
                </c:pt>
                <c:pt idx="2">
                  <c:v>2.875</c:v>
                </c:pt>
                <c:pt idx="3">
                  <c:v>19.875</c:v>
                </c:pt>
                <c:pt idx="4">
                  <c:v>0.875</c:v>
                </c:pt>
                <c:pt idx="5">
                  <c:v>6.875</c:v>
                </c:pt>
                <c:pt idx="6">
                  <c:v>9.875</c:v>
                </c:pt>
                <c:pt idx="7">
                  <c:v>20.875</c:v>
                </c:pt>
                <c:pt idx="8">
                  <c:v>20.875</c:v>
                </c:pt>
              </c:numCache>
            </c:numRef>
          </c:val>
          <c:extLst>
            <c:ext xmlns:c16="http://schemas.microsoft.com/office/drawing/2014/chart" uri="{C3380CC4-5D6E-409C-BE32-E72D297353CC}">
              <c16:uniqueId val="{00000001-73AC-4ABF-B5AB-D091D9B8951B}"/>
            </c:ext>
          </c:extLst>
        </c:ser>
        <c:ser>
          <c:idx val="3"/>
          <c:order val="2"/>
          <c:spPr>
            <a:solidFill>
              <a:schemeClr val="bg2">
                <a:lumMod val="75000"/>
              </a:schemeClr>
            </a:solidFill>
            <a:ln>
              <a:solidFill>
                <a:schemeClr val="tx1"/>
              </a:solidFill>
            </a:ln>
            <a:effectLst/>
          </c:spPr>
          <c:invertIfNegative val="0"/>
          <c:cat>
            <c:strRef>
              <c:f>'[Salem_Slider.xlsx]0. Overview'!$A$249,'[Salem_Slider.xlsx]0. Overview'!$A$283,'[Salem_Slider.xlsx]0. Overview'!$A$309,'[Salem_Slider.xlsx]0. Overview'!$A$314,'[Salem_Slider.xlsx]0. Overview'!$A$356,'[Salem_Slider.xlsx]0. Overview'!$A$372,'[Salem_Slider.xlsx]0. Overview'!$A$391,'[Salem_Slider.xlsx]0. Overview'!$A$404,'[Salem_Slider.xlsx]0. Overview'!$A$426</c:f>
              <c:strCache>
                <c:ptCount val="9"/>
                <c:pt idx="0">
                  <c:v>Salem</c:v>
                </c:pt>
                <c:pt idx="1">
                  <c:v>Salem</c:v>
                </c:pt>
                <c:pt idx="2">
                  <c:v>Salem</c:v>
                </c:pt>
                <c:pt idx="3">
                  <c:v>Salem</c:v>
                </c:pt>
                <c:pt idx="4">
                  <c:v>Salem</c:v>
                </c:pt>
                <c:pt idx="5">
                  <c:v>Salem</c:v>
                </c:pt>
                <c:pt idx="6">
                  <c:v>Salem</c:v>
                </c:pt>
                <c:pt idx="7">
                  <c:v>Salem</c:v>
                </c:pt>
                <c:pt idx="8">
                  <c:v>Salem</c:v>
                </c:pt>
              </c:strCache>
            </c:strRef>
          </c:cat>
          <c:val>
            <c:numRef>
              <c:f>'[Salem_Slider.xlsx]0. Overview'!$E$249,'[Salem_Slider.xlsx]0. Overview'!$E$283,'[Salem_Slider.xlsx]0. Overview'!$E$309,'[Salem_Slider.xlsx]0. Overview'!$E$314,'[Salem_Slider.xlsx]0. Overview'!$E$356,'[Salem_Slider.xlsx]0. Overview'!$E$372,'[Salem_Slider.xlsx]0. Overview'!$E$391,'[Salem_Slider.xlsx]0. Overview'!$E$404,'[Salem_Slider.xlsx]0. Overview'!$E$426</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73AC-4ABF-B5AB-D091D9B8951B}"/>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Salem</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0"/>
              <c:layout>
                <c:manualLayout>
                  <c:x val="2.2088353413654546E-2"/>
                  <c:y val="-2.316602492673402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1127</c:v>
                </c:pt>
                <c:pt idx="1">
                  <c:v>893</c:v>
                </c:pt>
                <c:pt idx="2">
                  <c:v>1384</c:v>
                </c:pt>
                <c:pt idx="3">
                  <c:v>1315</c:v>
                </c:pt>
                <c:pt idx="4">
                  <c:v>1125</c:v>
                </c:pt>
                <c:pt idx="5">
                  <c:v>815</c:v>
                </c:pt>
                <c:pt idx="6">
                  <c:v>1032</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6">
                  <c:v>92937</c:v>
                </c:pt>
                <c:pt idx="7">
                  <c:v>93158</c:v>
                </c:pt>
                <c:pt idx="8">
                  <c:v>94171</c:v>
                </c:pt>
                <c:pt idx="9">
                  <c:v>94533</c:v>
                </c:pt>
                <c:pt idx="10">
                  <c:v>94960</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5">
                  <c:v>92286</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68830</c:v>
                </c:pt>
                <c:pt idx="1">
                  <c:v>53662</c:v>
                </c:pt>
                <c:pt idx="2">
                  <c:v>61250</c:v>
                </c:pt>
                <c:pt idx="3">
                  <c:v>65733</c:v>
                </c:pt>
                <c:pt idx="4">
                  <c:v>68531</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3" formatCode="_(&quot;$&quot;* #,##0_);_(&quot;$&quot;* \(#,##0\);_(&quot;$&quot;* &quot;-&quot;??_);_(@_)">
                  <c:v>68531</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4489706380406648"/>
          <c:y val="0.94150281214848131"/>
          <c:w val="0.4433103580905457"/>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Salem City</c:v>
                </c:pt>
                <c:pt idx="1">
                  <c:v>Penns Grove</c:v>
                </c:pt>
                <c:pt idx="2">
                  <c:v>Carneys Point</c:v>
                </c:pt>
                <c:pt idx="3">
                  <c:v>Quinton</c:v>
                </c:pt>
                <c:pt idx="4">
                  <c:v>Pennsville</c:v>
                </c:pt>
                <c:pt idx="5">
                  <c:v>Pittsgrove</c:v>
                </c:pt>
                <c:pt idx="6">
                  <c:v>Woodstown</c:v>
                </c:pt>
                <c:pt idx="7">
                  <c:v>Elmer</c:v>
                </c:pt>
                <c:pt idx="8">
                  <c:v>Oldmans</c:v>
                </c:pt>
                <c:pt idx="9">
                  <c:v>Mannington</c:v>
                </c:pt>
              </c:strCache>
            </c:strRef>
          </c:cat>
          <c:val>
            <c:numRef>
              <c:f>Sheet1!$B$2:$B$11</c:f>
              <c:numCache>
                <c:formatCode>_("$"* #,##0_);_("$"* \(#,##0\);_("$"* "-"??_);_(@_)</c:formatCode>
                <c:ptCount val="10"/>
                <c:pt idx="0">
                  <c:v>24926</c:v>
                </c:pt>
                <c:pt idx="1">
                  <c:v>31940</c:v>
                </c:pt>
                <c:pt idx="2">
                  <c:v>57181</c:v>
                </c:pt>
                <c:pt idx="3">
                  <c:v>64500</c:v>
                </c:pt>
                <c:pt idx="4">
                  <c:v>68181</c:v>
                </c:pt>
                <c:pt idx="5">
                  <c:v>75260</c:v>
                </c:pt>
                <c:pt idx="6">
                  <c:v>77083</c:v>
                </c:pt>
                <c:pt idx="7">
                  <c:v>77734</c:v>
                </c:pt>
                <c:pt idx="8">
                  <c:v>82500</c:v>
                </c:pt>
                <c:pt idx="9">
                  <c:v>85000</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Salem median $66,842</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Salem City</c:v>
                </c:pt>
                <c:pt idx="1">
                  <c:v>Penns Grove</c:v>
                </c:pt>
                <c:pt idx="2">
                  <c:v>Carneys Point</c:v>
                </c:pt>
                <c:pt idx="3">
                  <c:v>Quinton</c:v>
                </c:pt>
                <c:pt idx="4">
                  <c:v>Pennsville</c:v>
                </c:pt>
                <c:pt idx="5">
                  <c:v>Pittsgrove</c:v>
                </c:pt>
                <c:pt idx="6">
                  <c:v>Woodstown</c:v>
                </c:pt>
                <c:pt idx="7">
                  <c:v>Elmer</c:v>
                </c:pt>
                <c:pt idx="8">
                  <c:v>Oldmans</c:v>
                </c:pt>
                <c:pt idx="9">
                  <c:v>Mannington</c:v>
                </c:pt>
              </c:strCache>
            </c:strRef>
          </c:cat>
          <c:val>
            <c:numRef>
              <c:f>Sheet1!$C$2:$C$11</c:f>
              <c:numCache>
                <c:formatCode>"$"#,##0</c:formatCode>
                <c:ptCount val="10"/>
                <c:pt idx="0">
                  <c:v>66842</c:v>
                </c:pt>
                <c:pt idx="1">
                  <c:v>66842</c:v>
                </c:pt>
                <c:pt idx="2">
                  <c:v>66842</c:v>
                </c:pt>
                <c:pt idx="3">
                  <c:v>66842</c:v>
                </c:pt>
                <c:pt idx="4">
                  <c:v>66842</c:v>
                </c:pt>
                <c:pt idx="5">
                  <c:v>66842</c:v>
                </c:pt>
                <c:pt idx="6">
                  <c:v>66842</c:v>
                </c:pt>
                <c:pt idx="7">
                  <c:v>66842</c:v>
                </c:pt>
                <c:pt idx="8">
                  <c:v>66842</c:v>
                </c:pt>
                <c:pt idx="9">
                  <c:v>66842</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5558060644317453"/>
          <c:y val="0.9369224300334314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Sheet1!$B$2:$B$22</c:f>
              <c:numCache>
                <c:formatCode>0%</c:formatCode>
                <c:ptCount val="21"/>
                <c:pt idx="0">
                  <c:v>0.13553594490000001</c:v>
                </c:pt>
                <c:pt idx="1">
                  <c:v>0.1385342551</c:v>
                </c:pt>
                <c:pt idx="2">
                  <c:v>0.13930187459999999</c:v>
                </c:pt>
                <c:pt idx="3">
                  <c:v>0.14153445579000001</c:v>
                </c:pt>
                <c:pt idx="4">
                  <c:v>0.14162754304</c:v>
                </c:pt>
                <c:pt idx="5">
                  <c:v>0.14280635076000001</c:v>
                </c:pt>
                <c:pt idx="6">
                  <c:v>0.14720072195</c:v>
                </c:pt>
                <c:pt idx="8">
                  <c:v>0.17056929659</c:v>
                </c:pt>
                <c:pt idx="9">
                  <c:v>0.17180856519000001</c:v>
                </c:pt>
                <c:pt idx="10">
                  <c:v>0.1806347724</c:v>
                </c:pt>
                <c:pt idx="11">
                  <c:v>0.18181075301999999</c:v>
                </c:pt>
                <c:pt idx="12">
                  <c:v>0.18308577693</c:v>
                </c:pt>
                <c:pt idx="13">
                  <c:v>0.19370698132</c:v>
                </c:pt>
                <c:pt idx="14">
                  <c:v>0.19535095162999999</c:v>
                </c:pt>
                <c:pt idx="15">
                  <c:v>0.20591247242999999</c:v>
                </c:pt>
                <c:pt idx="16">
                  <c:v>0.20844871146999999</c:v>
                </c:pt>
                <c:pt idx="17">
                  <c:v>0.21206187985</c:v>
                </c:pt>
                <c:pt idx="18">
                  <c:v>0.22015802783999999</c:v>
                </c:pt>
                <c:pt idx="19">
                  <c:v>0.25126403166</c:v>
                </c:pt>
                <c:pt idx="20">
                  <c:v>0.25300676363000002</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Sheet1!$C$2:$C$22</c:f>
              <c:numCache>
                <c:formatCode>General</c:formatCode>
                <c:ptCount val="21"/>
                <c:pt idx="7">
                  <c:v>0.16485344937999999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Warren</c:v>
                </c:pt>
                <c:pt idx="3">
                  <c:v>Gloucester</c:v>
                </c:pt>
                <c:pt idx="4">
                  <c:v>Sussex</c:v>
                </c:pt>
                <c:pt idx="5">
                  <c:v>Burlington</c:v>
                </c:pt>
                <c:pt idx="6">
                  <c:v>Somerset</c:v>
                </c:pt>
                <c:pt idx="7">
                  <c:v>Salem</c:v>
                </c:pt>
                <c:pt idx="8">
                  <c:v>Middlesex</c:v>
                </c:pt>
                <c:pt idx="9">
                  <c:v>Mercer</c:v>
                </c:pt>
                <c:pt idx="10">
                  <c:v>Monmouth</c:v>
                </c:pt>
                <c:pt idx="11">
                  <c:v>Ocean</c:v>
                </c:pt>
                <c:pt idx="12">
                  <c:v>Camden</c:v>
                </c:pt>
                <c:pt idx="13">
                  <c:v>Cape May</c:v>
                </c:pt>
                <c:pt idx="14">
                  <c:v>Bergen</c:v>
                </c:pt>
                <c:pt idx="15">
                  <c:v>Union</c:v>
                </c:pt>
                <c:pt idx="16">
                  <c:v>Cumberland</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2015</c:v>
                </c:pt>
                <c:pt idx="1">
                  <c:v>2016</c:v>
                </c:pt>
                <c:pt idx="2">
                  <c:v>2017</c:v>
                </c:pt>
                <c:pt idx="3">
                  <c:v>2018</c:v>
                </c:pt>
                <c:pt idx="4">
                  <c:v>2019</c:v>
                </c:pt>
                <c:pt idx="5">
                  <c:v>2020</c:v>
                </c:pt>
              </c:numCache>
            </c:numRef>
          </c:cat>
          <c:val>
            <c:numRef>
              <c:f>Sheet1!$B$2:$B$7</c:f>
              <c:numCache>
                <c:formatCode>0%</c:formatCode>
                <c:ptCount val="6"/>
                <c:pt idx="0">
                  <c:v>0.18</c:v>
                </c:pt>
                <c:pt idx="1">
                  <c:v>0.19</c:v>
                </c:pt>
                <c:pt idx="2">
                  <c:v>0.18</c:v>
                </c:pt>
                <c:pt idx="3">
                  <c:v>0.18</c:v>
                </c:pt>
                <c:pt idx="4">
                  <c:v>0.18</c:v>
                </c:pt>
                <c:pt idx="5">
                  <c:v>0.18</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410556102362203E-2"/>
          <c:y val="2.0338984408046469E-2"/>
          <c:w val="0.88658944389763783"/>
          <c:h val="0.8878739415370307"/>
        </c:manualLayout>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Sheet1!$B$2:$B$22</c:f>
              <c:numCache>
                <c:formatCode>0.0%</c:formatCode>
                <c:ptCount val="21"/>
                <c:pt idx="0">
                  <c:v>5.1999999999999998E-2</c:v>
                </c:pt>
                <c:pt idx="1">
                  <c:v>5.2999999999999999E-2</c:v>
                </c:pt>
                <c:pt idx="2">
                  <c:v>5.2999999999999999E-2</c:v>
                </c:pt>
                <c:pt idx="3">
                  <c:v>6.4000000000000001E-2</c:v>
                </c:pt>
                <c:pt idx="4">
                  <c:v>6.5000000000000002E-2</c:v>
                </c:pt>
                <c:pt idx="5">
                  <c:v>7.0999999999999994E-2</c:v>
                </c:pt>
                <c:pt idx="6">
                  <c:v>7.2999999999999995E-2</c:v>
                </c:pt>
                <c:pt idx="7">
                  <c:v>7.4999999999999997E-2</c:v>
                </c:pt>
                <c:pt idx="8">
                  <c:v>7.8E-2</c:v>
                </c:pt>
                <c:pt idx="9">
                  <c:v>8.2000000000000003E-2</c:v>
                </c:pt>
                <c:pt idx="10">
                  <c:v>8.2000000000000003E-2</c:v>
                </c:pt>
                <c:pt idx="11">
                  <c:v>8.8999999999999996E-2</c:v>
                </c:pt>
                <c:pt idx="12" formatCode="General">
                  <c:v>8.8999999999999996E-2</c:v>
                </c:pt>
                <c:pt idx="13">
                  <c:v>0.10299999999999999</c:v>
                </c:pt>
                <c:pt idx="14">
                  <c:v>0.104</c:v>
                </c:pt>
                <c:pt idx="15">
                  <c:v>0.109</c:v>
                </c:pt>
                <c:pt idx="17">
                  <c:v>0.114</c:v>
                </c:pt>
                <c:pt idx="18">
                  <c:v>0.11700000000000001</c:v>
                </c:pt>
                <c:pt idx="19">
                  <c:v>0.126</c:v>
                </c:pt>
                <c:pt idx="20">
                  <c:v>0.127</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Sheet1!$C$2:$C$22</c:f>
              <c:numCache>
                <c:formatCode>General</c:formatCode>
                <c:ptCount val="21"/>
                <c:pt idx="16" formatCode="0.0%">
                  <c:v>0.113</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11.5%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Sheet1!$D$2:$D$22</c:f>
              <c:numCache>
                <c:formatCode>0.00%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Bergen</c:v>
                </c:pt>
                <c:pt idx="5">
                  <c:v>Monmouth</c:v>
                </c:pt>
                <c:pt idx="6">
                  <c:v>Middlesex</c:v>
                </c:pt>
                <c:pt idx="7">
                  <c:v>Burlington</c:v>
                </c:pt>
                <c:pt idx="8">
                  <c:v>Gloucester</c:v>
                </c:pt>
                <c:pt idx="9">
                  <c:v>Union</c:v>
                </c:pt>
                <c:pt idx="10">
                  <c:v>Warren</c:v>
                </c:pt>
                <c:pt idx="11">
                  <c:v>Mercer</c:v>
                </c:pt>
                <c:pt idx="12">
                  <c:v>Ocean</c:v>
                </c:pt>
                <c:pt idx="13">
                  <c:v>Camden</c:v>
                </c:pt>
                <c:pt idx="14">
                  <c:v>Passaic</c:v>
                </c:pt>
                <c:pt idx="15">
                  <c:v>Hudson</c:v>
                </c:pt>
                <c:pt idx="16">
                  <c:v>Salem</c:v>
                </c:pt>
                <c:pt idx="17">
                  <c:v>Atlantic</c:v>
                </c:pt>
                <c:pt idx="18">
                  <c:v>Cape May</c:v>
                </c:pt>
                <c:pt idx="19">
                  <c:v>Cumberland</c:v>
                </c:pt>
                <c:pt idx="20">
                  <c:v>Essex</c:v>
                </c:pt>
              </c:strCache>
            </c:strRef>
          </c:cat>
          <c:val>
            <c:numRef>
              <c:f>Sheet1!$E$2:$E$22</c:f>
              <c:numCache>
                <c:formatCode>0.00%</c:formatCode>
                <c:ptCount val="21"/>
                <c:pt idx="0">
                  <c:v>8.6999999999999994E-2</c:v>
                </c:pt>
                <c:pt idx="1">
                  <c:v>8.6999999999999994E-2</c:v>
                </c:pt>
                <c:pt idx="2">
                  <c:v>8.6999999999999994E-2</c:v>
                </c:pt>
                <c:pt idx="3">
                  <c:v>8.6999999999999994E-2</c:v>
                </c:pt>
                <c:pt idx="4">
                  <c:v>8.6999999999999994E-2</c:v>
                </c:pt>
                <c:pt idx="5">
                  <c:v>8.6999999999999994E-2</c:v>
                </c:pt>
                <c:pt idx="6">
                  <c:v>8.6999999999999994E-2</c:v>
                </c:pt>
                <c:pt idx="7">
                  <c:v>8.6999999999999994E-2</c:v>
                </c:pt>
                <c:pt idx="8">
                  <c:v>8.6999999999999994E-2</c:v>
                </c:pt>
                <c:pt idx="9">
                  <c:v>8.6999999999999994E-2</c:v>
                </c:pt>
                <c:pt idx="10">
                  <c:v>8.6999999999999994E-2</c:v>
                </c:pt>
                <c:pt idx="11">
                  <c:v>8.6999999999999994E-2</c:v>
                </c:pt>
                <c:pt idx="12">
                  <c:v>8.6999999999999994E-2</c:v>
                </c:pt>
                <c:pt idx="13">
                  <c:v>8.6999999999999994E-2</c:v>
                </c:pt>
                <c:pt idx="14">
                  <c:v>8.6999999999999994E-2</c:v>
                </c:pt>
                <c:pt idx="15">
                  <c:v>8.6999999999999994E-2</c:v>
                </c:pt>
                <c:pt idx="16">
                  <c:v>8.6999999999999994E-2</c:v>
                </c:pt>
                <c:pt idx="17">
                  <c:v>8.6999999999999994E-2</c:v>
                </c:pt>
                <c:pt idx="18">
                  <c:v>8.6999999999999994E-2</c:v>
                </c:pt>
                <c:pt idx="19">
                  <c:v>8.6999999999999994E-2</c:v>
                </c:pt>
                <c:pt idx="20">
                  <c:v>8.6999999999999994E-2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7762758366141731"/>
          <c:y val="0.88696869658138922"/>
          <c:w val="0.30568220964566922"/>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2014</c:v>
                </c:pt>
                <c:pt idx="1">
                  <c:v>2015</c:v>
                </c:pt>
                <c:pt idx="2">
                  <c:v>2016</c:v>
                </c:pt>
                <c:pt idx="3">
                  <c:v>2017</c:v>
                </c:pt>
                <c:pt idx="4">
                  <c:v>2018</c:v>
                </c:pt>
              </c:strCache>
            </c:strRef>
          </c:cat>
          <c:val>
            <c:numRef>
              <c:f>Sheet1!$A$2:$E$2</c:f>
              <c:numCache>
                <c:formatCode>_(* #,##0_);_(* \(#,##0\);_(* "-"??_);_(@_)</c:formatCode>
                <c:ptCount val="5"/>
                <c:pt idx="0">
                  <c:v>1251</c:v>
                </c:pt>
                <c:pt idx="1">
                  <c:v>1233</c:v>
                </c:pt>
                <c:pt idx="2">
                  <c:v>1005</c:v>
                </c:pt>
                <c:pt idx="3">
                  <c:v>1001</c:v>
                </c:pt>
                <c:pt idx="4">
                  <c:v>919</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4049</c:v>
                </c:pt>
                <c:pt idx="1">
                  <c:v>3885</c:v>
                </c:pt>
                <c:pt idx="2">
                  <c:v>3861</c:v>
                </c:pt>
                <c:pt idx="3">
                  <c:v>3786</c:v>
                </c:pt>
                <c:pt idx="4">
                  <c:v>3933</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Salem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0.82599999999999996</c:v>
                </c:pt>
                <c:pt idx="1">
                  <c:v>0.158</c:v>
                </c:pt>
                <c:pt idx="2">
                  <c:v>8.9999999999999993E-3</c:v>
                </c:pt>
                <c:pt idx="3">
                  <c:v>1.7000000000000001E-2</c:v>
                </c:pt>
                <c:pt idx="4">
                  <c:v>0</c:v>
                </c:pt>
                <c:pt idx="5">
                  <c:v>2.5999999999999999E-2</c:v>
                </c:pt>
                <c:pt idx="6">
                  <c:v>9.8000000000000004E-2</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3974</c:v>
                </c:pt>
                <c:pt idx="1">
                  <c:v>3849</c:v>
                </c:pt>
                <c:pt idx="2">
                  <c:v>3730</c:v>
                </c:pt>
                <c:pt idx="3">
                  <c:v>3503</c:v>
                </c:pt>
                <c:pt idx="4">
                  <c:v>3720</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Salem</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760</c:v>
                </c:pt>
                <c:pt idx="1">
                  <c:v>740</c:v>
                </c:pt>
                <c:pt idx="2">
                  <c:v>700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3">
                  <c:v>760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3" formatCode="&quot;$&quot;#,##0_);[Red]\(&quot;$&quot;#,##0\)">
                  <c:v>700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4149064747026427"/>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4">
                  <c:v>36.200000000000003</c:v>
                </c:pt>
                <c:pt idx="5">
                  <c:v>36.1</c:v>
                </c:pt>
                <c:pt idx="6">
                  <c:v>34.9</c:v>
                </c:pt>
                <c:pt idx="7">
                  <c:v>34.200000000000003</c:v>
                </c:pt>
                <c:pt idx="8">
                  <c:v>33.700000000000003</c:v>
                </c:pt>
                <c:pt idx="9">
                  <c:v>32.9</c:v>
                </c:pt>
                <c:pt idx="10">
                  <c:v>32.4</c:v>
                </c:pt>
                <c:pt idx="11">
                  <c:v>32.200000000000003</c:v>
                </c:pt>
                <c:pt idx="12">
                  <c:v>30.5</c:v>
                </c:pt>
                <c:pt idx="13">
                  <c:v>30.5</c:v>
                </c:pt>
                <c:pt idx="14">
                  <c:v>29.7</c:v>
                </c:pt>
                <c:pt idx="15">
                  <c:v>29.6</c:v>
                </c:pt>
                <c:pt idx="16">
                  <c:v>29.3</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17">
                  <c:v>27.8</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26.4</c:v>
                </c:pt>
                <c:pt idx="1">
                  <c:v>26.9</c:v>
                </c:pt>
                <c:pt idx="2">
                  <c:v>25.2</c:v>
                </c:pt>
                <c:pt idx="3" formatCode="0.0">
                  <c:v>27.5</c:v>
                </c:pt>
                <c:pt idx="4" formatCode="0.0">
                  <c:v>27.8</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Alloway Township</c:v>
                </c:pt>
                <c:pt idx="1">
                  <c:v>Oldmans Township</c:v>
                </c:pt>
                <c:pt idx="2">
                  <c:v>Upper Pittsgrove Township</c:v>
                </c:pt>
                <c:pt idx="3">
                  <c:v>Pilesgrove Township</c:v>
                </c:pt>
                <c:pt idx="4">
                  <c:v>Pittsgrove Township</c:v>
                </c:pt>
                <c:pt idx="5">
                  <c:v>Woodstown</c:v>
                </c:pt>
                <c:pt idx="6">
                  <c:v>Quinton Township</c:v>
                </c:pt>
                <c:pt idx="7">
                  <c:v>Lower Alloways Creek Township</c:v>
                </c:pt>
                <c:pt idx="8">
                  <c:v>Elmer</c:v>
                </c:pt>
                <c:pt idx="9">
                  <c:v>Salem City</c:v>
                </c:pt>
              </c:strCache>
            </c:strRef>
          </c:cat>
          <c:val>
            <c:numRef>
              <c:f>Sheet1!$B$2:$B$11</c:f>
              <c:numCache>
                <c:formatCode>General</c:formatCode>
                <c:ptCount val="10"/>
                <c:pt idx="0">
                  <c:v>32.799999999999997</c:v>
                </c:pt>
                <c:pt idx="1">
                  <c:v>30.3</c:v>
                </c:pt>
                <c:pt idx="2">
                  <c:v>29.5</c:v>
                </c:pt>
                <c:pt idx="3" formatCode="0.0">
                  <c:v>29.4</c:v>
                </c:pt>
                <c:pt idx="4">
                  <c:v>29.3</c:v>
                </c:pt>
                <c:pt idx="5">
                  <c:v>28</c:v>
                </c:pt>
                <c:pt idx="6">
                  <c:v>27.5</c:v>
                </c:pt>
                <c:pt idx="7" formatCode="0.0">
                  <c:v>26.9</c:v>
                </c:pt>
                <c:pt idx="8">
                  <c:v>26.8</c:v>
                </c:pt>
                <c:pt idx="9">
                  <c:v>26.1</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Salem County avg. 26.4</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Alloway Township</c:v>
                </c:pt>
                <c:pt idx="1">
                  <c:v>Oldmans Township</c:v>
                </c:pt>
                <c:pt idx="2">
                  <c:v>Upper Pittsgrove Township</c:v>
                </c:pt>
                <c:pt idx="3">
                  <c:v>Pilesgrove Township</c:v>
                </c:pt>
                <c:pt idx="4">
                  <c:v>Pittsgrove Township</c:v>
                </c:pt>
                <c:pt idx="5">
                  <c:v>Woodstown</c:v>
                </c:pt>
                <c:pt idx="6">
                  <c:v>Quinton Township</c:v>
                </c:pt>
                <c:pt idx="7">
                  <c:v>Lower Alloways Creek Township</c:v>
                </c:pt>
                <c:pt idx="8">
                  <c:v>Elmer</c:v>
                </c:pt>
                <c:pt idx="9">
                  <c:v>Salem City</c:v>
                </c:pt>
              </c:strCache>
            </c:strRef>
          </c:cat>
          <c:val>
            <c:numRef>
              <c:f>Sheet1!$C$2:$C$11</c:f>
              <c:numCache>
                <c:formatCode>General</c:formatCode>
                <c:ptCount val="10"/>
                <c:pt idx="0">
                  <c:v>26.4</c:v>
                </c:pt>
                <c:pt idx="1">
                  <c:v>26.4</c:v>
                </c:pt>
                <c:pt idx="2">
                  <c:v>26.4</c:v>
                </c:pt>
                <c:pt idx="3">
                  <c:v>26.4</c:v>
                </c:pt>
                <c:pt idx="4">
                  <c:v>26.4</c:v>
                </c:pt>
                <c:pt idx="5">
                  <c:v>26.4</c:v>
                </c:pt>
                <c:pt idx="6">
                  <c:v>26.4</c:v>
                </c:pt>
                <c:pt idx="7">
                  <c:v>26.4</c:v>
                </c:pt>
                <c:pt idx="8">
                  <c:v>26.4</c:v>
                </c:pt>
                <c:pt idx="9">
                  <c:v>26.4</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345215320"/>
        <c:axId val="345215712"/>
      </c:barChart>
      <c:catAx>
        <c:axId val="34521532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5712"/>
        <c:crosses val="autoZero"/>
        <c:auto val="1"/>
        <c:lblAlgn val="ctr"/>
        <c:lblOffset val="100"/>
        <c:noMultiLvlLbl val="0"/>
      </c:catAx>
      <c:valAx>
        <c:axId val="345215712"/>
        <c:scaling>
          <c:orientation val="minMax"/>
        </c:scaling>
        <c:delete val="1"/>
        <c:axPos val="t"/>
        <c:numFmt formatCode="General" sourceLinked="1"/>
        <c:majorTickMark val="none"/>
        <c:minorTickMark val="none"/>
        <c:tickLblPos val="nextTo"/>
        <c:crossAx val="345215320"/>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67665649606299216"/>
          <c:y val="0.89194630339897252"/>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3">
                  <c:v>0.23</c:v>
                </c:pt>
                <c:pt idx="4" formatCode="General">
                  <c:v>0.23</c:v>
                </c:pt>
                <c:pt idx="5">
                  <c:v>0.23</c:v>
                </c:pt>
                <c:pt idx="6">
                  <c:v>0.23</c:v>
                </c:pt>
                <c:pt idx="7">
                  <c:v>0.22</c:v>
                </c:pt>
                <c:pt idx="8">
                  <c:v>0.22</c:v>
                </c:pt>
                <c:pt idx="9">
                  <c:v>0.21</c:v>
                </c:pt>
                <c:pt idx="10">
                  <c:v>0.21</c:v>
                </c:pt>
                <c:pt idx="11">
                  <c:v>0.21</c:v>
                </c:pt>
                <c:pt idx="12">
                  <c:v>0.21</c:v>
                </c:pt>
                <c:pt idx="13">
                  <c:v>0.21</c:v>
                </c:pt>
                <c:pt idx="14" formatCode="General">
                  <c:v>0.19</c:v>
                </c:pt>
                <c:pt idx="15">
                  <c:v>0.18</c:v>
                </c:pt>
                <c:pt idx="16">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2">
                  <c:v>0.24</c:v>
                </c:pt>
              </c:numCache>
            </c:numRef>
          </c:val>
          <c:extLst>
            <c:ext xmlns:c16="http://schemas.microsoft.com/office/drawing/2014/chart" uri="{C3380CC4-5D6E-409C-BE32-E72D297353CC}">
              <c16:uniqueId val="{00000002-F0B7-43ED-A3D1-798AB923E08D}"/>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6912</c:v>
                </c:pt>
                <c:pt idx="1">
                  <c:v>10139</c:v>
                </c:pt>
                <c:pt idx="2">
                  <c:v>11584</c:v>
                </c:pt>
                <c:pt idx="3">
                  <c:v>11658</c:v>
                </c:pt>
                <c:pt idx="4" formatCode="&quot;$&quot;#,##0_);[Red]\(&quot;$&quot;#,##0\)">
                  <c:v>11672</c:v>
                </c:pt>
                <c:pt idx="5">
                  <c:v>12657</c:v>
                </c:pt>
                <c:pt idx="6">
                  <c:v>12658</c:v>
                </c:pt>
                <c:pt idx="7">
                  <c:v>12680</c:v>
                </c:pt>
                <c:pt idx="8">
                  <c:v>12778</c:v>
                </c:pt>
                <c:pt idx="9">
                  <c:v>12807</c:v>
                </c:pt>
                <c:pt idx="10">
                  <c:v>13524</c:v>
                </c:pt>
                <c:pt idx="11">
                  <c:v>13568</c:v>
                </c:pt>
                <c:pt idx="12">
                  <c:v>13607</c:v>
                </c:pt>
                <c:pt idx="13">
                  <c:v>13686</c:v>
                </c:pt>
                <c:pt idx="14">
                  <c:v>13735</c:v>
                </c:pt>
                <c:pt idx="15">
                  <c:v>13789</c:v>
                </c:pt>
                <c:pt idx="16">
                  <c:v>14173</c:v>
                </c:pt>
                <c:pt idx="17">
                  <c:v>14329</c:v>
                </c:pt>
                <c:pt idx="19">
                  <c:v>15068</c:v>
                </c:pt>
                <c:pt idx="20">
                  <c:v>15283</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Cape May</c:v>
                </c:pt>
                <c:pt idx="7">
                  <c:v>Middlesex</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18" formatCode="&quot;$&quot;#,##0">
                  <c:v>14559</c:v>
                </c:pt>
              </c:numCache>
            </c:numRef>
          </c:val>
          <c:extLst>
            <c:ext xmlns:c16="http://schemas.microsoft.com/office/drawing/2014/chart" uri="{C3380CC4-5D6E-409C-BE32-E72D297353CC}">
              <c16:uniqueId val="{00000001-6C66-44D8-98E8-3426CDBA57DF}"/>
            </c:ext>
          </c:extLst>
        </c:ser>
        <c:dLbls>
          <c:showLegendKey val="0"/>
          <c:showVal val="0"/>
          <c:showCatName val="0"/>
          <c:showSerName val="0"/>
          <c:showPercent val="0"/>
          <c:showBubbleSize val="0"/>
        </c:dLbls>
        <c:gapWidth val="182"/>
        <c:axId val="345217672"/>
        <c:axId val="345919424"/>
      </c:barChart>
      <c:catAx>
        <c:axId val="345217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19424"/>
        <c:crosses val="autoZero"/>
        <c:auto val="1"/>
        <c:lblAlgn val="ctr"/>
        <c:lblOffset val="100"/>
        <c:noMultiLvlLbl val="0"/>
      </c:catAx>
      <c:valAx>
        <c:axId val="345919424"/>
        <c:scaling>
          <c:orientation val="minMax"/>
        </c:scaling>
        <c:delete val="1"/>
        <c:axPos val="b"/>
        <c:numFmt formatCode="&quot;$&quot;#,##0" sourceLinked="1"/>
        <c:majorTickMark val="none"/>
        <c:minorTickMark val="none"/>
        <c:tickLblPos val="nextTo"/>
        <c:crossAx val="345217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2">
                  <c:v>1.4999999999999999E-2</c:v>
                </c:pt>
                <c:pt idx="3">
                  <c:v>1.9E-2</c:v>
                </c:pt>
                <c:pt idx="5">
                  <c:v>2.5000000000000001E-2</c:v>
                </c:pt>
                <c:pt idx="6">
                  <c:v>2.5000000000000001E-2</c:v>
                </c:pt>
                <c:pt idx="7">
                  <c:v>2.7E-2</c:v>
                </c:pt>
                <c:pt idx="8">
                  <c:v>2.9000000000000001E-2</c:v>
                </c:pt>
                <c:pt idx="9">
                  <c:v>2.9000000000000001E-2</c:v>
                </c:pt>
                <c:pt idx="10">
                  <c:v>0.03</c:v>
                </c:pt>
                <c:pt idx="11">
                  <c:v>3.6999999999999998E-2</c:v>
                </c:pt>
                <c:pt idx="12">
                  <c:v>3.9E-2</c:v>
                </c:pt>
                <c:pt idx="13">
                  <c:v>4.5999999999999999E-2</c:v>
                </c:pt>
                <c:pt idx="14">
                  <c:v>0.05</c:v>
                </c:pt>
                <c:pt idx="15">
                  <c:v>5.0999999999999997E-2</c:v>
                </c:pt>
                <c:pt idx="16">
                  <c:v>5.1999999999999998E-2</c:v>
                </c:pt>
                <c:pt idx="17">
                  <c:v>5.8000000000000003E-2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4" formatCode="0.0%">
                  <c:v>2.1999999999999999E-2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1.9E-2</c:v>
                </c:pt>
                <c:pt idx="1">
                  <c:v>3.3000000000000002E-2</c:v>
                </c:pt>
                <c:pt idx="2">
                  <c:v>7.6999999999999999E-2</c:v>
                </c:pt>
                <c:pt idx="3">
                  <c:v>2.1999999999999999E-2</c:v>
                </c:pt>
                <c:pt idx="4">
                  <c:v>2.1999999999999999E-2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0.83799999999999997</c:v>
                </c:pt>
                <c:pt idx="1">
                  <c:v>0.82199999999999995</c:v>
                </c:pt>
                <c:pt idx="2">
                  <c:v>0.83</c:v>
                </c:pt>
                <c:pt idx="3">
                  <c:v>0.80600000000000005</c:v>
                </c:pt>
                <c:pt idx="4">
                  <c:v>0.82599999999999996</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0.156</c:v>
                </c:pt>
                <c:pt idx="1">
                  <c:v>0.155</c:v>
                </c:pt>
                <c:pt idx="2">
                  <c:v>0.158</c:v>
                </c:pt>
                <c:pt idx="3">
                  <c:v>0.158</c:v>
                </c:pt>
                <c:pt idx="4">
                  <c:v>0.158</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8.0000000000000002E-3</c:v>
                </c:pt>
                <c:pt idx="1">
                  <c:v>8.0000000000000002E-3</c:v>
                </c:pt>
                <c:pt idx="2">
                  <c:v>8.0000000000000002E-3</c:v>
                </c:pt>
                <c:pt idx="3">
                  <c:v>7.0000000000000001E-3</c:v>
                </c:pt>
                <c:pt idx="4">
                  <c:v>8.9999999999999993E-3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1.7000000000000001E-2</c:v>
                </c:pt>
                <c:pt idx="1">
                  <c:v>1.2E-2</c:v>
                </c:pt>
                <c:pt idx="2">
                  <c:v>7.0000000000000001E-3</c:v>
                </c:pt>
                <c:pt idx="3">
                  <c:v>1.2999999999999999E-2</c:v>
                </c:pt>
                <c:pt idx="4">
                  <c:v>1.7000000000000001E-2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8.2000000000000003E-2</c:v>
                </c:pt>
                <c:pt idx="1">
                  <c:v>8.4000000000000005E-2</c:v>
                </c:pt>
                <c:pt idx="2">
                  <c:v>0.09</c:v>
                </c:pt>
                <c:pt idx="3">
                  <c:v>9.5000000000000001E-2</c:v>
                </c:pt>
                <c:pt idx="4">
                  <c:v>9.8000000000000004E-2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Penns Grove</c:v>
                </c:pt>
                <c:pt idx="1">
                  <c:v>Alloway</c:v>
                </c:pt>
                <c:pt idx="2">
                  <c:v>Mannington</c:v>
                </c:pt>
                <c:pt idx="3">
                  <c:v>Salem City</c:v>
                </c:pt>
                <c:pt idx="4">
                  <c:v>Oldmans</c:v>
                </c:pt>
                <c:pt idx="5">
                  <c:v>Pittsgrove</c:v>
                </c:pt>
                <c:pt idx="6">
                  <c:v>Pilesgrove</c:v>
                </c:pt>
                <c:pt idx="7">
                  <c:v>Lower Alloways Creek</c:v>
                </c:pt>
                <c:pt idx="8">
                  <c:v>Carneys Point</c:v>
                </c:pt>
                <c:pt idx="9">
                  <c:v>Pennsville</c:v>
                </c:pt>
              </c:strCache>
            </c:strRef>
          </c:cat>
          <c:val>
            <c:numRef>
              <c:f>Sheet1!$B$2:$B$11</c:f>
              <c:numCache>
                <c:formatCode>0.0%</c:formatCode>
                <c:ptCount val="10"/>
                <c:pt idx="0">
                  <c:v>0.10299999999999999</c:v>
                </c:pt>
                <c:pt idx="1">
                  <c:v>5.1999999999999998E-2</c:v>
                </c:pt>
                <c:pt idx="2">
                  <c:v>4.8000000000000001E-2</c:v>
                </c:pt>
                <c:pt idx="3">
                  <c:v>3.9E-2</c:v>
                </c:pt>
                <c:pt idx="4">
                  <c:v>2.3E-2</c:v>
                </c:pt>
                <c:pt idx="5">
                  <c:v>2.3E-2</c:v>
                </c:pt>
                <c:pt idx="6">
                  <c:v>0.02</c:v>
                </c:pt>
                <c:pt idx="7">
                  <c:v>1.9E-2</c:v>
                </c:pt>
                <c:pt idx="8">
                  <c:v>1.2999999999999999E-2</c:v>
                </c:pt>
                <c:pt idx="9">
                  <c:v>1.2999999999999999E-2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Salem avg. 2.80%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Penns Grove</c:v>
                </c:pt>
                <c:pt idx="1">
                  <c:v>Alloway</c:v>
                </c:pt>
                <c:pt idx="2">
                  <c:v>Mannington</c:v>
                </c:pt>
                <c:pt idx="3">
                  <c:v>Salem City</c:v>
                </c:pt>
                <c:pt idx="4">
                  <c:v>Oldmans</c:v>
                </c:pt>
                <c:pt idx="5">
                  <c:v>Pittsgrove</c:v>
                </c:pt>
                <c:pt idx="6">
                  <c:v>Pilesgrove</c:v>
                </c:pt>
                <c:pt idx="7">
                  <c:v>Lower Alloways Creek</c:v>
                </c:pt>
                <c:pt idx="8">
                  <c:v>Carneys Point</c:v>
                </c:pt>
                <c:pt idx="9">
                  <c:v>Pennsville</c:v>
                </c:pt>
              </c:strCache>
            </c:strRef>
          </c:cat>
          <c:val>
            <c:numRef>
              <c:f>Sheet1!$C$2:$C$11</c:f>
              <c:numCache>
                <c:formatCode>0.00%</c:formatCode>
                <c:ptCount val="10"/>
                <c:pt idx="0">
                  <c:v>2.8000000000000001E-2</c:v>
                </c:pt>
                <c:pt idx="1">
                  <c:v>2.8000000000000001E-2</c:v>
                </c:pt>
                <c:pt idx="2">
                  <c:v>2.8000000000000001E-2</c:v>
                </c:pt>
                <c:pt idx="3">
                  <c:v>2.8000000000000001E-2</c:v>
                </c:pt>
                <c:pt idx="4">
                  <c:v>2.8000000000000001E-2</c:v>
                </c:pt>
                <c:pt idx="5">
                  <c:v>2.8000000000000001E-2</c:v>
                </c:pt>
                <c:pt idx="6">
                  <c:v>2.8000000000000001E-2</c:v>
                </c:pt>
                <c:pt idx="7">
                  <c:v>2.8000000000000001E-2</c:v>
                </c:pt>
                <c:pt idx="8">
                  <c:v>2.8000000000000001E-2</c:v>
                </c:pt>
                <c:pt idx="9">
                  <c:v>2.8000000000000001E-2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8.0237819881889758E-2"/>
          <c:y val="0.90144799520489605"/>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7">
                  <c:v>5224</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(Nov, 2020)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79677</c:v>
                </c:pt>
                <c:pt idx="1">
                  <c:v>57900</c:v>
                </c:pt>
                <c:pt idx="2">
                  <c:v>57416</c:v>
                </c:pt>
                <c:pt idx="3">
                  <c:v>55927</c:v>
                </c:pt>
                <c:pt idx="4">
                  <c:v>45352</c:v>
                </c:pt>
                <c:pt idx="5">
                  <c:v>43298</c:v>
                </c:pt>
                <c:pt idx="6">
                  <c:v>38895</c:v>
                </c:pt>
                <c:pt idx="7">
                  <c:v>31083</c:v>
                </c:pt>
                <c:pt idx="8">
                  <c:v>24661</c:v>
                </c:pt>
                <c:pt idx="9">
                  <c:v>24631</c:v>
                </c:pt>
                <c:pt idx="10">
                  <c:v>24093</c:v>
                </c:pt>
                <c:pt idx="11">
                  <c:v>18966</c:v>
                </c:pt>
                <c:pt idx="12">
                  <c:v>17950</c:v>
                </c:pt>
                <c:pt idx="13">
                  <c:v>14552</c:v>
                </c:pt>
                <c:pt idx="14">
                  <c:v>11320</c:v>
                </c:pt>
                <c:pt idx="15">
                  <c:v>9956</c:v>
                </c:pt>
                <c:pt idx="16">
                  <c:v>5462</c:v>
                </c:pt>
                <c:pt idx="17">
                  <c:v>5224</c:v>
                </c:pt>
                <c:pt idx="18">
                  <c:v>4893</c:v>
                </c:pt>
                <c:pt idx="19">
                  <c:v>3811</c:v>
                </c:pt>
                <c:pt idx="20">
                  <c:v>2443</c:v>
                </c:pt>
                <c:pt idx="21">
                  <c:v>5</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(Nov, 2020)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18896</c:v>
                </c:pt>
                <c:pt idx="1">
                  <c:v>11473</c:v>
                </c:pt>
                <c:pt idx="2">
                  <c:v>9371</c:v>
                </c:pt>
                <c:pt idx="3">
                  <c:v>10716</c:v>
                </c:pt>
                <c:pt idx="4">
                  <c:v>12082</c:v>
                </c:pt>
                <c:pt idx="5">
                  <c:v>10148</c:v>
                </c:pt>
                <c:pt idx="6">
                  <c:v>7790</c:v>
                </c:pt>
                <c:pt idx="7">
                  <c:v>7524</c:v>
                </c:pt>
                <c:pt idx="8">
                  <c:v>5133</c:v>
                </c:pt>
                <c:pt idx="9">
                  <c:v>4906</c:v>
                </c:pt>
                <c:pt idx="10">
                  <c:v>5362</c:v>
                </c:pt>
                <c:pt idx="11">
                  <c:v>5533</c:v>
                </c:pt>
                <c:pt idx="12">
                  <c:v>3768</c:v>
                </c:pt>
                <c:pt idx="13">
                  <c:v>3968</c:v>
                </c:pt>
                <c:pt idx="14">
                  <c:v>2665</c:v>
                </c:pt>
                <c:pt idx="15">
                  <c:v>2035</c:v>
                </c:pt>
                <c:pt idx="16">
                  <c:v>1317</c:v>
                </c:pt>
                <c:pt idx="17">
                  <c:v>1365</c:v>
                </c:pt>
                <c:pt idx="18">
                  <c:v>2837</c:v>
                </c:pt>
                <c:pt idx="19">
                  <c:v>1056</c:v>
                </c:pt>
                <c:pt idx="20">
                  <c:v>544</c:v>
                </c:pt>
                <c:pt idx="21">
                  <c:v>3</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Ocean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7">
                  <c:v>1365</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9035882752418185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Sheet1!$B$2:$B$22</c:f>
              <c:numCache>
                <c:formatCode>General</c:formatCode>
                <c:ptCount val="21"/>
                <c:pt idx="20">
                  <c:v>0.96899999999999997</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Sheet1!$C$2:$C$22</c:f>
              <c:numCache>
                <c:formatCode>0%</c:formatCode>
                <c:ptCount val="21"/>
                <c:pt idx="0">
                  <c:v>0.91400000000000003</c:v>
                </c:pt>
                <c:pt idx="1">
                  <c:v>0.91900000000000004</c:v>
                </c:pt>
                <c:pt idx="2">
                  <c:v>0.93100000000000005</c:v>
                </c:pt>
                <c:pt idx="3">
                  <c:v>0.93400000000000005</c:v>
                </c:pt>
                <c:pt idx="4">
                  <c:v>0.93600000000000005</c:v>
                </c:pt>
                <c:pt idx="5">
                  <c:v>0.93600000000000005</c:v>
                </c:pt>
                <c:pt idx="6">
                  <c:v>0.93899999999999995</c:v>
                </c:pt>
                <c:pt idx="7">
                  <c:v>0.94099999999999995</c:v>
                </c:pt>
                <c:pt idx="8">
                  <c:v>0.94399999999999995</c:v>
                </c:pt>
                <c:pt idx="9">
                  <c:v>0.94499999999999995</c:v>
                </c:pt>
                <c:pt idx="10">
                  <c:v>0.94599999999999995</c:v>
                </c:pt>
                <c:pt idx="11">
                  <c:v>0.94799999999999995</c:v>
                </c:pt>
                <c:pt idx="12">
                  <c:v>0.95099999999999996</c:v>
                </c:pt>
                <c:pt idx="13">
                  <c:v>0.95299999999999996</c:v>
                </c:pt>
                <c:pt idx="14">
                  <c:v>0.95299999999999996</c:v>
                </c:pt>
                <c:pt idx="15">
                  <c:v>0.95399999999999996</c:v>
                </c:pt>
                <c:pt idx="16">
                  <c:v>0.95599999999999996</c:v>
                </c:pt>
                <c:pt idx="17">
                  <c:v>0.95899999999999996</c:v>
                </c:pt>
                <c:pt idx="18">
                  <c:v>0.96399999999999997</c:v>
                </c:pt>
                <c:pt idx="19">
                  <c:v>0.96599999999999997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Mercer</c:v>
                </c:pt>
                <c:pt idx="2">
                  <c:v>Monmouth</c:v>
                </c:pt>
                <c:pt idx="3">
                  <c:v>Hunterdon</c:v>
                </c:pt>
                <c:pt idx="4">
                  <c:v>Morris</c:v>
                </c:pt>
                <c:pt idx="5">
                  <c:v>Union</c:v>
                </c:pt>
                <c:pt idx="6">
                  <c:v>Hudson</c:v>
                </c:pt>
                <c:pt idx="7">
                  <c:v>Atlantic</c:v>
                </c:pt>
                <c:pt idx="8">
                  <c:v>Sussex</c:v>
                </c:pt>
                <c:pt idx="9">
                  <c:v>Warren</c:v>
                </c:pt>
                <c:pt idx="10">
                  <c:v>Essex</c:v>
                </c:pt>
                <c:pt idx="11">
                  <c:v>Passaic</c:v>
                </c:pt>
                <c:pt idx="12">
                  <c:v>Camden</c:v>
                </c:pt>
                <c:pt idx="13">
                  <c:v>Bergen</c:v>
                </c:pt>
                <c:pt idx="14">
                  <c:v>Burlington</c:v>
                </c:pt>
                <c:pt idx="15">
                  <c:v>Somerset</c:v>
                </c:pt>
                <c:pt idx="16">
                  <c:v>Cumberland</c:v>
                </c:pt>
                <c:pt idx="17">
                  <c:v>Middlesex</c:v>
                </c:pt>
                <c:pt idx="18">
                  <c:v>Gloucester</c:v>
                </c:pt>
                <c:pt idx="19">
                  <c:v>Cape May</c:v>
                </c:pt>
                <c:pt idx="20">
                  <c:v>Salem</c:v>
                </c:pt>
              </c:strCache>
            </c:strRef>
          </c:cat>
          <c:val>
            <c:numRef>
              <c:f>Sheet1!$D$2:$D$22</c:f>
              <c:numCache>
                <c:formatCode>0%</c:formatCode>
                <c:ptCount val="21"/>
                <c:pt idx="0">
                  <c:v>0.94399999999999995</c:v>
                </c:pt>
                <c:pt idx="1">
                  <c:v>0.94399999999999995</c:v>
                </c:pt>
                <c:pt idx="2">
                  <c:v>0.94399999999999995</c:v>
                </c:pt>
                <c:pt idx="3">
                  <c:v>0.94399999999999995</c:v>
                </c:pt>
                <c:pt idx="4">
                  <c:v>0.94399999999999995</c:v>
                </c:pt>
                <c:pt idx="5">
                  <c:v>0.94399999999999995</c:v>
                </c:pt>
                <c:pt idx="6">
                  <c:v>0.94399999999999995</c:v>
                </c:pt>
                <c:pt idx="7">
                  <c:v>0.94399999999999995</c:v>
                </c:pt>
                <c:pt idx="8">
                  <c:v>0.94399999999999995</c:v>
                </c:pt>
                <c:pt idx="9">
                  <c:v>0.94399999999999995</c:v>
                </c:pt>
                <c:pt idx="10">
                  <c:v>0.94399999999999995</c:v>
                </c:pt>
                <c:pt idx="11">
                  <c:v>0.94399999999999995</c:v>
                </c:pt>
                <c:pt idx="12">
                  <c:v>0.94399999999999995</c:v>
                </c:pt>
                <c:pt idx="13">
                  <c:v>0.94399999999999995</c:v>
                </c:pt>
                <c:pt idx="14">
                  <c:v>0.94399999999999995</c:v>
                </c:pt>
                <c:pt idx="15">
                  <c:v>0.94399999999999995</c:v>
                </c:pt>
                <c:pt idx="16">
                  <c:v>0.94399999999999995</c:v>
                </c:pt>
                <c:pt idx="17">
                  <c:v>0.94399999999999995</c:v>
                </c:pt>
                <c:pt idx="18">
                  <c:v>0.94399999999999995</c:v>
                </c:pt>
                <c:pt idx="19">
                  <c:v>0.94399999999999995</c:v>
                </c:pt>
                <c:pt idx="20">
                  <c:v>0.94399999999999995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8648798707853826"/>
          <c:y val="0.25595775689303563"/>
          <c:w val="0.11351201292146174"/>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2014-2015</c:v>
                </c:pt>
                <c:pt idx="1">
                  <c:v>2015-2016</c:v>
                </c:pt>
                <c:pt idx="2">
                  <c:v>2016-2017</c:v>
                </c:pt>
                <c:pt idx="3">
                  <c:v>2017-2018</c:v>
                </c:pt>
                <c:pt idx="4">
                  <c:v>2018-2019</c:v>
                </c:pt>
                <c:pt idx="5">
                  <c:v>2019-2020</c:v>
                </c:pt>
              </c:strCache>
            </c:strRef>
          </c:cat>
          <c:val>
            <c:numRef>
              <c:f>Sheet1!$B$2:$B$7</c:f>
              <c:numCache>
                <c:formatCode>0%</c:formatCode>
                <c:ptCount val="6"/>
                <c:pt idx="0">
                  <c:v>0.98</c:v>
                </c:pt>
                <c:pt idx="1">
                  <c:v>0.93899999999999995</c:v>
                </c:pt>
                <c:pt idx="2">
                  <c:v>0.97699999999999998</c:v>
                </c:pt>
                <c:pt idx="3">
                  <c:v>0.96299999999999997</c:v>
                </c:pt>
                <c:pt idx="4">
                  <c:v>0.96799999999999997</c:v>
                </c:pt>
                <c:pt idx="5">
                  <c:v>0.96899999999999997</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21">
                  <c:v>0</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5">
                  <c:v>159</c:v>
                </c:pt>
                <c:pt idx="6">
                  <c:v>161</c:v>
                </c:pt>
                <c:pt idx="7">
                  <c:v>183</c:v>
                </c:pt>
                <c:pt idx="8">
                  <c:v>189</c:v>
                </c:pt>
                <c:pt idx="9">
                  <c:v>240</c:v>
                </c:pt>
                <c:pt idx="10">
                  <c:v>242</c:v>
                </c:pt>
                <c:pt idx="11">
                  <c:v>319</c:v>
                </c:pt>
                <c:pt idx="12">
                  <c:v>373</c:v>
                </c:pt>
                <c:pt idx="13">
                  <c:v>401</c:v>
                </c:pt>
                <c:pt idx="14">
                  <c:v>472</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2017</c:v>
                </c:pt>
                <c:pt idx="1">
                  <c:v>2018</c:v>
                </c:pt>
                <c:pt idx="2">
                  <c:v>2019</c:v>
                </c:pt>
              </c:strCache>
            </c:strRef>
          </c:cat>
          <c:val>
            <c:numRef>
              <c:f>Sheet1!$B$2:$D$2</c:f>
              <c:numCache>
                <c:formatCode>General</c:formatCode>
                <c:ptCount val="3"/>
              </c:numCache>
            </c:numRef>
          </c:val>
          <c:smooth val="0"/>
          <c:extLst>
            <c:ext xmlns:c16="http://schemas.microsoft.com/office/drawing/2014/chart" uri="{C3380CC4-5D6E-409C-BE32-E72D297353CC}">
              <c16:uniqueId val="{00000000-0129-4CD4-A94D-605736F64040}"/>
            </c:ext>
          </c:extLst>
        </c:ser>
        <c:dLbls>
          <c:showLegendKey val="0"/>
          <c:showVal val="0"/>
          <c:showCatName val="0"/>
          <c:showSerName val="0"/>
          <c:showPercent val="0"/>
          <c:showBubbleSize val="0"/>
        </c:dLbls>
        <c:marker val="1"/>
        <c:smooth val="0"/>
        <c:axId val="378085880"/>
        <c:axId val="378086272"/>
      </c:lineChart>
      <c:catAx>
        <c:axId val="378085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6272"/>
        <c:crosses val="autoZero"/>
        <c:auto val="1"/>
        <c:lblAlgn val="ctr"/>
        <c:lblOffset val="100"/>
        <c:noMultiLvlLbl val="0"/>
      </c:catAx>
      <c:valAx>
        <c:axId val="3780862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58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1400</c:v>
                </c:pt>
                <c:pt idx="1">
                  <c:v>1236</c:v>
                </c:pt>
                <c:pt idx="2">
                  <c:v>1216</c:v>
                </c:pt>
                <c:pt idx="3">
                  <c:v>1332</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Salem</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1185</c:v>
                </c:pt>
                <c:pt idx="1">
                  <c:v>1130</c:v>
                </c:pt>
                <c:pt idx="2">
                  <c:v>1042</c:v>
                </c:pt>
                <c:pt idx="3">
                  <c:v>1151</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378087056"/>
        <c:axId val="378087448"/>
      </c:lineChart>
      <c:catAx>
        <c:axId val="378087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448"/>
        <c:crosses val="autoZero"/>
        <c:auto val="1"/>
        <c:lblAlgn val="ctr"/>
        <c:lblOffset val="100"/>
        <c:noMultiLvlLbl val="0"/>
      </c:catAx>
      <c:valAx>
        <c:axId val="378087448"/>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7056"/>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2017</c:v>
                </c:pt>
                <c:pt idx="1">
                  <c:v>2018</c:v>
                </c:pt>
                <c:pt idx="2">
                  <c:v>2019</c:v>
                </c:pt>
              </c:numCache>
            </c:numRef>
          </c:cat>
          <c:val>
            <c:numRef>
              <c:f>Sheet1!$B$2:$B$4</c:f>
              <c:numCache>
                <c:formatCode>_("$"* #,##0_);_("$"* \(#,##0\);_("$"* "-"??_);_(@_)</c:formatCode>
                <c:ptCount val="3"/>
                <c:pt idx="0">
                  <c:v>1075</c:v>
                </c:pt>
                <c:pt idx="1">
                  <c:v>1102</c:v>
                </c:pt>
                <c:pt idx="2">
                  <c:v>1127</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378088232"/>
        <c:axId val="378088624"/>
      </c:lineChart>
      <c:catAx>
        <c:axId val="378088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624"/>
        <c:crosses val="autoZero"/>
        <c:auto val="1"/>
        <c:lblAlgn val="ctr"/>
        <c:lblOffset val="100"/>
        <c:noMultiLvlLbl val="0"/>
      </c:catAx>
      <c:valAx>
        <c:axId val="378088624"/>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80882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Salem</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6"/>
              <c:layout>
                <c:manualLayout>
                  <c:x val="-1.2895171508733823E-2"/>
                  <c:y val="3.90029326722279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8DA-4B45-91B6-A0A6A7610017}"/>
                </c:ext>
              </c:extLst>
            </c:dLbl>
            <c:dLbl>
              <c:idx val="7"/>
              <c:layout>
                <c:manualLayout>
                  <c:x val="-3.013655081907865E-2"/>
                  <c:y val="3.3766754224915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8DA-4B45-91B6-A0A6A7610017}"/>
                </c:ext>
              </c:extLst>
            </c:dLbl>
            <c:dLbl>
              <c:idx val="8"/>
              <c:layout>
                <c:manualLayout>
                  <c:x val="-3.013655081907865E-2"/>
                  <c:y val="3.37667542249157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8DA-4B45-91B6-A0A6A7610017}"/>
                </c:ext>
              </c:extLst>
            </c:dLbl>
            <c:dLbl>
              <c:idx val="9"/>
              <c:layout>
                <c:manualLayout>
                  <c:x val="-4.5941148520228077E-2"/>
                  <c:y val="3.11486650012595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8DA-4B45-91B6-A0A6A7610017}"/>
                </c:ext>
              </c:extLst>
            </c:dLbl>
            <c:dLbl>
              <c:idx val="10"/>
              <c:layout>
                <c:manualLayout>
                  <c:x val="-4.5941148520228077E-2"/>
                  <c:y val="3.11486650012595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8DA-4B45-91B6-A0A6A7610017}"/>
                </c:ext>
              </c:extLst>
            </c:dLbl>
            <c:dLbl>
              <c:idx val="11"/>
              <c:layout>
                <c:manualLayout>
                  <c:x val="-3.6400918635170712E-2"/>
                  <c:y val="2.85305757776033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8DA-4B45-91B6-A0A6A761001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Sheet1!$B$2:$M$2</c:f>
              <c:numCache>
                <c:formatCode>0.0%</c:formatCode>
                <c:ptCount val="12"/>
                <c:pt idx="0">
                  <c:v>4.7E-2</c:v>
                </c:pt>
                <c:pt idx="1">
                  <c:v>4.7E-2</c:v>
                </c:pt>
                <c:pt idx="2">
                  <c:v>5.2999999999999999E-2</c:v>
                </c:pt>
                <c:pt idx="3">
                  <c:v>6.2E-2</c:v>
                </c:pt>
                <c:pt idx="4">
                  <c:v>5.8000000000000003E-2</c:v>
                </c:pt>
                <c:pt idx="5">
                  <c:v>5.0999999999999997E-2</c:v>
                </c:pt>
                <c:pt idx="6">
                  <c:v>0.14399999999999999</c:v>
                </c:pt>
                <c:pt idx="7">
                  <c:v>0.13300000000000001</c:v>
                </c:pt>
                <c:pt idx="8">
                  <c:v>0.14899999999999999</c:v>
                </c:pt>
                <c:pt idx="9">
                  <c:v>0.13700000000000001</c:v>
                </c:pt>
                <c:pt idx="10">
                  <c:v>0.107</c:v>
                </c:pt>
                <c:pt idx="11" formatCode="0.00%">
                  <c:v>6.2E-2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6"/>
              <c:layout>
                <c:manualLayout>
                  <c:x val="-2.9572585754366911E-2"/>
                  <c:y val="-3.00162898748388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8DA-4B45-91B6-A0A6A7610017}"/>
                </c:ext>
              </c:extLst>
            </c:dLbl>
            <c:dLbl>
              <c:idx val="7"/>
              <c:layout>
                <c:manualLayout>
                  <c:x val="-2.9572585754366911E-2"/>
                  <c:y val="-4.04886467694634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8DA-4B45-91B6-A0A6A7610017}"/>
                </c:ext>
              </c:extLst>
            </c:dLbl>
            <c:dLbl>
              <c:idx val="8"/>
              <c:layout>
                <c:manualLayout>
                  <c:x val="-2.9572585754367015E-2"/>
                  <c:y val="-1.16896653092458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DA-4B45-91B6-A0A6A7610017}"/>
                </c:ext>
              </c:extLst>
            </c:dLbl>
            <c:dLbl>
              <c:idx val="9"/>
              <c:layout>
                <c:manualLayout>
                  <c:x val="-2.0951896099194602E-2"/>
                  <c:y val="-3.52524683221511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8DA-4B45-91B6-A0A6A7610017}"/>
                </c:ext>
              </c:extLst>
            </c:dLbl>
            <c:dLbl>
              <c:idx val="10"/>
              <c:layout>
                <c:manualLayout>
                  <c:x val="4.9101728663228494E-3"/>
                  <c:y val="-1.2173084146212723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8DA-4B45-91B6-A0A6A7610017}"/>
                </c:ext>
              </c:extLst>
            </c:dLbl>
            <c:dLbl>
              <c:idx val="11"/>
              <c:layout>
                <c:manualLayout>
                  <c:x val="-3.2148836998823422E-3"/>
                  <c:y val="1.18731377036594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8DA-4B45-91B6-A0A6A761001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19-Oct</c:v>
                </c:pt>
                <c:pt idx="1">
                  <c:v>19-Nov</c:v>
                </c:pt>
                <c:pt idx="2">
                  <c:v>19-Dec</c:v>
                </c:pt>
                <c:pt idx="3">
                  <c:v>20-Jan</c:v>
                </c:pt>
                <c:pt idx="4">
                  <c:v>20-Feb</c:v>
                </c:pt>
                <c:pt idx="5">
                  <c:v>20-Mar</c:v>
                </c:pt>
                <c:pt idx="6">
                  <c:v>20-Apr</c:v>
                </c:pt>
                <c:pt idx="7">
                  <c:v>20-May</c:v>
                </c:pt>
                <c:pt idx="8">
                  <c:v>20-Jun</c:v>
                </c:pt>
                <c:pt idx="9">
                  <c:v>20-Jul</c:v>
                </c:pt>
                <c:pt idx="10">
                  <c:v>20-Aug</c:v>
                </c:pt>
                <c:pt idx="11">
                  <c:v>20-Sep</c:v>
                </c:pt>
              </c:strCache>
            </c:strRef>
          </c:cat>
          <c:val>
            <c:numRef>
              <c:f>Sheet1!$B$3:$M$3</c:f>
              <c:numCache>
                <c:formatCode>0.0%</c:formatCode>
                <c:ptCount val="12"/>
                <c:pt idx="0">
                  <c:v>3.4000000000000002E-2</c:v>
                </c:pt>
                <c:pt idx="1">
                  <c:v>3.5000000000000003E-2</c:v>
                </c:pt>
                <c:pt idx="2">
                  <c:v>3.5999999999999997E-2</c:v>
                </c:pt>
                <c:pt idx="3">
                  <c:v>4.3999999999999997E-2</c:v>
                </c:pt>
                <c:pt idx="4">
                  <c:v>4.2000000000000003E-2</c:v>
                </c:pt>
                <c:pt idx="5">
                  <c:v>3.6999999999999998E-2</c:v>
                </c:pt>
                <c:pt idx="6">
                  <c:v>0.159</c:v>
                </c:pt>
                <c:pt idx="7">
                  <c:v>0.151</c:v>
                </c:pt>
                <c:pt idx="8">
                  <c:v>0.16600000000000001</c:v>
                </c:pt>
                <c:pt idx="9">
                  <c:v>0.14399999999999999</c:v>
                </c:pt>
                <c:pt idx="10">
                  <c:v>0.111</c:v>
                </c:pt>
                <c:pt idx="11" formatCode="0.00%">
                  <c:v>6.5000000000000002E-2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Sheet1!$B$2:$B$22</c:f>
              <c:numCache>
                <c:formatCode>0.0%</c:formatCode>
                <c:ptCount val="21"/>
                <c:pt idx="0">
                  <c:v>0.04</c:v>
                </c:pt>
                <c:pt idx="1">
                  <c:v>4.2000000000000003E-2</c:v>
                </c:pt>
                <c:pt idx="2">
                  <c:v>4.3499999999999997E-2</c:v>
                </c:pt>
                <c:pt idx="3">
                  <c:v>4.4999999999999998E-2</c:v>
                </c:pt>
                <c:pt idx="4">
                  <c:v>4.5499999999999999E-2</c:v>
                </c:pt>
                <c:pt idx="5">
                  <c:v>4.8000000000000001E-2</c:v>
                </c:pt>
                <c:pt idx="6">
                  <c:v>4.8000000000000001E-2</c:v>
                </c:pt>
                <c:pt idx="7">
                  <c:v>4.8000000000000001E-2</c:v>
                </c:pt>
                <c:pt idx="8">
                  <c:v>0.05</c:v>
                </c:pt>
                <c:pt idx="9">
                  <c:v>5.1499999999999997E-2</c:v>
                </c:pt>
                <c:pt idx="10">
                  <c:v>5.1499999999999997E-2</c:v>
                </c:pt>
                <c:pt idx="11">
                  <c:v>5.2999999999999999E-2</c:v>
                </c:pt>
                <c:pt idx="12">
                  <c:v>5.6500000000000002E-2</c:v>
                </c:pt>
                <c:pt idx="13">
                  <c:v>5.6500000000000002E-2</c:v>
                </c:pt>
                <c:pt idx="14">
                  <c:v>5.7000000000000002E-2</c:v>
                </c:pt>
                <c:pt idx="16">
                  <c:v>6.8500000000000005E-2</c:v>
                </c:pt>
                <c:pt idx="17">
                  <c:v>7.0000000000000007E-2</c:v>
                </c:pt>
                <c:pt idx="18">
                  <c:v>7.0499999999999993E-2</c:v>
                </c:pt>
                <c:pt idx="19">
                  <c:v>8.4500000000000006E-2</c:v>
                </c:pt>
                <c:pt idx="20">
                  <c:v>0.11650000000000001</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Sheet1!$C$2:$C$22</c:f>
              <c:numCache>
                <c:formatCode>General</c:formatCode>
                <c:ptCount val="21"/>
                <c:pt idx="15" formatCode="0.0%">
                  <c:v>6.2E-2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5.5%</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Middlesex</c:v>
                </c:pt>
                <c:pt idx="6">
                  <c:v>Monmouth</c:v>
                </c:pt>
                <c:pt idx="7">
                  <c:v>Warren</c:v>
                </c:pt>
                <c:pt idx="8">
                  <c:v>Bergen</c:v>
                </c:pt>
                <c:pt idx="9">
                  <c:v>Gloucester </c:v>
                </c:pt>
                <c:pt idx="10">
                  <c:v>Sussex</c:v>
                </c:pt>
                <c:pt idx="11">
                  <c:v>Ocean</c:v>
                </c:pt>
                <c:pt idx="12">
                  <c:v>Camden </c:v>
                </c:pt>
                <c:pt idx="13">
                  <c:v>Union</c:v>
                </c:pt>
                <c:pt idx="14">
                  <c:v>Hudson </c:v>
                </c:pt>
                <c:pt idx="15">
                  <c:v>Salem</c:v>
                </c:pt>
                <c:pt idx="16">
                  <c:v>Essex </c:v>
                </c:pt>
                <c:pt idx="17">
                  <c:v>Passaic</c:v>
                </c:pt>
                <c:pt idx="18">
                  <c:v>Cumberland </c:v>
                </c:pt>
                <c:pt idx="19">
                  <c:v>Atlantic</c:v>
                </c:pt>
                <c:pt idx="20">
                  <c:v>Cape May </c:v>
                </c:pt>
              </c:strCache>
            </c:strRef>
          </c:cat>
          <c:val>
            <c:numRef>
              <c:f>Sheet1!$D$2:$D$22</c:f>
              <c:numCache>
                <c:formatCode>0.0%</c:formatCode>
                <c:ptCount val="21"/>
                <c:pt idx="0">
                  <c:v>5.5E-2</c:v>
                </c:pt>
                <c:pt idx="1">
                  <c:v>5.5E-2</c:v>
                </c:pt>
                <c:pt idx="2">
                  <c:v>5.5E-2</c:v>
                </c:pt>
                <c:pt idx="3">
                  <c:v>5.5E-2</c:v>
                </c:pt>
                <c:pt idx="4">
                  <c:v>5.5E-2</c:v>
                </c:pt>
                <c:pt idx="5">
                  <c:v>5.5E-2</c:v>
                </c:pt>
                <c:pt idx="6">
                  <c:v>5.5E-2</c:v>
                </c:pt>
                <c:pt idx="7">
                  <c:v>5.5E-2</c:v>
                </c:pt>
                <c:pt idx="8">
                  <c:v>5.5E-2</c:v>
                </c:pt>
                <c:pt idx="9">
                  <c:v>5.5E-2</c:v>
                </c:pt>
                <c:pt idx="10">
                  <c:v>5.5E-2</c:v>
                </c:pt>
                <c:pt idx="11">
                  <c:v>5.5E-2</c:v>
                </c:pt>
                <c:pt idx="12">
                  <c:v>5.5E-2</c:v>
                </c:pt>
                <c:pt idx="13">
                  <c:v>5.5E-2</c:v>
                </c:pt>
                <c:pt idx="14">
                  <c:v>5.5E-2</c:v>
                </c:pt>
                <c:pt idx="15">
                  <c:v>5.5E-2</c:v>
                </c:pt>
                <c:pt idx="16">
                  <c:v>5.5E-2</c:v>
                </c:pt>
                <c:pt idx="17">
                  <c:v>5.5E-2</c:v>
                </c:pt>
                <c:pt idx="18">
                  <c:v>5.5E-2</c:v>
                </c:pt>
                <c:pt idx="19">
                  <c:v>5.5E-2</c:v>
                </c:pt>
                <c:pt idx="20">
                  <c:v>5.5E-2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37811181643365427"/>
          <c:y val="0.90985015318343054"/>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Elmer</c:v>
                </c:pt>
                <c:pt idx="1">
                  <c:v>Pittsgrove</c:v>
                </c:pt>
                <c:pt idx="2">
                  <c:v>Salem City</c:v>
                </c:pt>
              </c:strCache>
            </c:strRef>
          </c:cat>
          <c:val>
            <c:numRef>
              <c:f>Sheet1!$B$2:$B$4</c:f>
              <c:numCache>
                <c:formatCode>0%</c:formatCode>
                <c:ptCount val="3"/>
                <c:pt idx="0">
                  <c:v>0.96899999999999997</c:v>
                </c:pt>
                <c:pt idx="1">
                  <c:v>0.91</c:v>
                </c:pt>
                <c:pt idx="2">
                  <c:v>0.38400000000000001</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Elmer</c:v>
                </c:pt>
                <c:pt idx="1">
                  <c:v>Pittsgrove</c:v>
                </c:pt>
                <c:pt idx="2">
                  <c:v>Salem City</c:v>
                </c:pt>
              </c:strCache>
            </c:strRef>
          </c:cat>
          <c:val>
            <c:numRef>
              <c:f>Sheet1!$C$2:$C$4</c:f>
              <c:numCache>
                <c:formatCode>0%</c:formatCode>
                <c:ptCount val="3"/>
                <c:pt idx="0">
                  <c:v>1.7999999999999999E-2</c:v>
                </c:pt>
                <c:pt idx="1">
                  <c:v>8.7999999999999995E-2</c:v>
                </c:pt>
                <c:pt idx="2">
                  <c:v>0.66700000000000004</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Elmer</c:v>
                </c:pt>
                <c:pt idx="1">
                  <c:v>Pittsgrove</c:v>
                </c:pt>
                <c:pt idx="2">
                  <c:v>Salem City</c:v>
                </c:pt>
              </c:strCache>
            </c:strRef>
          </c:cat>
          <c:val>
            <c:numRef>
              <c:f>Sheet1!$D$2:$D$4</c:f>
              <c:numCache>
                <c:formatCode>0%</c:formatCode>
                <c:ptCount val="3"/>
                <c:pt idx="0">
                  <c:v>1.7000000000000001E-2</c:v>
                </c:pt>
                <c:pt idx="1">
                  <c:v>6.0000000000000001E-3</c:v>
                </c:pt>
                <c:pt idx="2">
                  <c:v>1.7999999999999999E-2</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0B-4088-AE19-C4FF4BC17644}"/>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E0B-4088-AE19-C4FF4BC17644}"/>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Elmer</c:v>
                </c:pt>
                <c:pt idx="1">
                  <c:v>Pittsgrove</c:v>
                </c:pt>
                <c:pt idx="2">
                  <c:v>Salem City</c:v>
                </c:pt>
              </c:strCache>
            </c:strRef>
          </c:cat>
          <c:val>
            <c:numRef>
              <c:f>Sheet1!$E$2:$E$4</c:f>
              <c:numCache>
                <c:formatCode>0%</c:formatCode>
                <c:ptCount val="3"/>
                <c:pt idx="0">
                  <c:v>3.1E-2</c:v>
                </c:pt>
                <c:pt idx="1">
                  <c:v>4.2999999999999997E-2</c:v>
                </c:pt>
                <c:pt idx="2">
                  <c:v>0.125</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341696016"/>
        <c:axId val="341095016"/>
      </c:barChart>
      <c:catAx>
        <c:axId val="34169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095016"/>
        <c:crosses val="autoZero"/>
        <c:auto val="1"/>
        <c:lblAlgn val="ctr"/>
        <c:lblOffset val="100"/>
        <c:noMultiLvlLbl val="0"/>
      </c:catAx>
      <c:valAx>
        <c:axId val="341095016"/>
        <c:scaling>
          <c:orientation val="minMax"/>
        </c:scaling>
        <c:delete val="1"/>
        <c:axPos val="l"/>
        <c:numFmt formatCode="0%" sourceLinked="1"/>
        <c:majorTickMark val="none"/>
        <c:minorTickMark val="none"/>
        <c:tickLblPos val="nextTo"/>
        <c:crossAx val="341696016"/>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10">
                  <c:v>68365</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10">
                  <c:v>40948</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Salem</c:v>
                </c:pt>
                <c:pt idx="1">
                  <c:v>New Jersey</c:v>
                </c:pt>
                <c:pt idx="2">
                  <c:v>United States</c:v>
                </c:pt>
              </c:strCache>
            </c:strRef>
          </c:cat>
          <c:val>
            <c:numRef>
              <c:f>Sheet1!$B$2:$B$4</c:f>
              <c:numCache>
                <c:formatCode>_("$"* #,##0_);_("$"* \(#,##0\);_("$"* "-"??_);_(@_)</c:formatCode>
                <c:ptCount val="3"/>
                <c:pt idx="0">
                  <c:v>68365</c:v>
                </c:pt>
                <c:pt idx="1">
                  <c:v>67007</c:v>
                </c:pt>
                <c:pt idx="2">
                  <c:v>52989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Salem</c:v>
                </c:pt>
                <c:pt idx="1">
                  <c:v>New Jersey</c:v>
                </c:pt>
                <c:pt idx="2">
                  <c:v>United States</c:v>
                </c:pt>
              </c:strCache>
            </c:strRef>
          </c:cat>
          <c:val>
            <c:numRef>
              <c:f>Sheet1!$C$2:$C$4</c:f>
              <c:numCache>
                <c:formatCode>_("$"* #,##0_);_("$"* \(#,##0\);_("$"* "-"??_);_(@_)</c:formatCode>
                <c:ptCount val="3"/>
                <c:pt idx="0">
                  <c:v>40948</c:v>
                </c:pt>
                <c:pt idx="1">
                  <c:v>53810</c:v>
                </c:pt>
                <c:pt idx="2">
                  <c:v>43215</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378092936"/>
        <c:axId val="379072648"/>
      </c:barChart>
      <c:catAx>
        <c:axId val="378092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2648"/>
        <c:crosses val="autoZero"/>
        <c:auto val="1"/>
        <c:lblAlgn val="ctr"/>
        <c:lblOffset val="100"/>
        <c:noMultiLvlLbl val="0"/>
      </c:catAx>
      <c:valAx>
        <c:axId val="379072648"/>
        <c:scaling>
          <c:orientation val="minMax"/>
        </c:scaling>
        <c:delete val="1"/>
        <c:axPos val="b"/>
        <c:numFmt formatCode="_(&quot;$&quot;* #,##0_);_(&quot;$&quot;* \(#,##0\);_(&quot;$&quot;* &quot;-&quot;??_);_(@_)" sourceLinked="1"/>
        <c:majorTickMark val="none"/>
        <c:minorTickMark val="none"/>
        <c:tickLblPos val="nextTo"/>
        <c:crossAx val="378092936"/>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60839</c:v>
                </c:pt>
                <c:pt idx="1">
                  <c:v>50168</c:v>
                </c:pt>
                <c:pt idx="2">
                  <c:v>62581</c:v>
                </c:pt>
                <c:pt idx="3">
                  <c:v>52310</c:v>
                </c:pt>
                <c:pt idx="4">
                  <c:v>68365</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41114</c:v>
                </c:pt>
                <c:pt idx="1">
                  <c:v>41438</c:v>
                </c:pt>
                <c:pt idx="2">
                  <c:v>49188</c:v>
                </c:pt>
                <c:pt idx="3">
                  <c:v>37592</c:v>
                </c:pt>
                <c:pt idx="4">
                  <c:v>40948</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Oldmans</c:v>
                </c:pt>
                <c:pt idx="1">
                  <c:v>Woodstown</c:v>
                </c:pt>
                <c:pt idx="2">
                  <c:v>Penns Grove</c:v>
                </c:pt>
              </c:strCache>
            </c:strRef>
          </c:cat>
          <c:val>
            <c:numRef>
              <c:f>Sheet1!$B$2:$B$4</c:f>
              <c:numCache>
                <c:formatCode>_("$"* #,##0_);_("$"* \(#,##0\);_("$"* "-"??_);_(@_)</c:formatCode>
                <c:ptCount val="3"/>
                <c:pt idx="0">
                  <c:v>91364</c:v>
                </c:pt>
                <c:pt idx="1">
                  <c:v>62845</c:v>
                </c:pt>
                <c:pt idx="2">
                  <c:v>40107</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Oldmans</c:v>
                </c:pt>
                <c:pt idx="1">
                  <c:v>Woodstown</c:v>
                </c:pt>
                <c:pt idx="2">
                  <c:v>Penns Grove</c:v>
                </c:pt>
              </c:strCache>
            </c:strRef>
          </c:cat>
          <c:val>
            <c:numRef>
              <c:f>Sheet1!$C$2:$C$4</c:f>
              <c:numCache>
                <c:formatCode>_("$"* #,##0_);_("$"* \(#,##0\);_("$"* "-"??_);_(@_)</c:formatCode>
                <c:ptCount val="3"/>
                <c:pt idx="0">
                  <c:v>60417</c:v>
                </c:pt>
                <c:pt idx="1">
                  <c:v>54063</c:v>
                </c:pt>
                <c:pt idx="2">
                  <c:v>27368</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379074608"/>
        <c:axId val="379075000"/>
      </c:barChart>
      <c:catAx>
        <c:axId val="37907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5000"/>
        <c:crosses val="autoZero"/>
        <c:auto val="1"/>
        <c:lblAlgn val="ctr"/>
        <c:lblOffset val="100"/>
        <c:noMultiLvlLbl val="0"/>
      </c:catAx>
      <c:valAx>
        <c:axId val="37907500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4608"/>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Sheet1!$B$2:$B$22</c:f>
              <c:numCache>
                <c:formatCode>General</c:formatCode>
                <c:ptCount val="21"/>
                <c:pt idx="14">
                  <c:v>181</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dLbl>
              <c:idx val="1"/>
              <c:layout>
                <c:manualLayout>
                  <c:x val="0"/>
                  <c:y val="1.62037066571352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2BE-4B14-94BD-2A8D48CA2F5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Sheet1!$C$2:$C$22</c:f>
              <c:numCache>
                <c:formatCode>General</c:formatCode>
                <c:ptCount val="21"/>
                <c:pt idx="0">
                  <c:v>58</c:v>
                </c:pt>
                <c:pt idx="1">
                  <c:v>267</c:v>
                </c:pt>
                <c:pt idx="2">
                  <c:v>76</c:v>
                </c:pt>
                <c:pt idx="3">
                  <c:v>183</c:v>
                </c:pt>
                <c:pt idx="4">
                  <c:v>78</c:v>
                </c:pt>
                <c:pt idx="5">
                  <c:v>709</c:v>
                </c:pt>
                <c:pt idx="6">
                  <c:v>555</c:v>
                </c:pt>
                <c:pt idx="7">
                  <c:v>301</c:v>
                </c:pt>
                <c:pt idx="8">
                  <c:v>1059</c:v>
                </c:pt>
                <c:pt idx="9">
                  <c:v>830</c:v>
                </c:pt>
                <c:pt idx="10">
                  <c:v>663</c:v>
                </c:pt>
                <c:pt idx="11">
                  <c:v>161</c:v>
                </c:pt>
                <c:pt idx="12">
                  <c:v>672</c:v>
                </c:pt>
                <c:pt idx="13">
                  <c:v>1578</c:v>
                </c:pt>
                <c:pt idx="15">
                  <c:v>2275</c:v>
                </c:pt>
                <c:pt idx="16">
                  <c:v>1842</c:v>
                </c:pt>
                <c:pt idx="17">
                  <c:v>1364</c:v>
                </c:pt>
                <c:pt idx="18">
                  <c:v>1924</c:v>
                </c:pt>
                <c:pt idx="19">
                  <c:v>3028</c:v>
                </c:pt>
                <c:pt idx="20">
                  <c:v>631</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Morris</c:v>
                </c:pt>
                <c:pt idx="2">
                  <c:v>Sussex</c:v>
                </c:pt>
                <c:pt idx="3">
                  <c:v>Somerset</c:v>
                </c:pt>
                <c:pt idx="4">
                  <c:v>Warren</c:v>
                </c:pt>
                <c:pt idx="5">
                  <c:v>Bergen</c:v>
                </c:pt>
                <c:pt idx="6">
                  <c:v>Ocean</c:v>
                </c:pt>
                <c:pt idx="7">
                  <c:v>Gloucester</c:v>
                </c:pt>
                <c:pt idx="8">
                  <c:v>Middlesex</c:v>
                </c:pt>
                <c:pt idx="9">
                  <c:v>Monmouth</c:v>
                </c:pt>
                <c:pt idx="10">
                  <c:v>Burlington</c:v>
                </c:pt>
                <c:pt idx="11">
                  <c:v>Cape May</c:v>
                </c:pt>
                <c:pt idx="12">
                  <c:v>Atlantic</c:v>
                </c:pt>
                <c:pt idx="13">
                  <c:v>Union</c:v>
                </c:pt>
                <c:pt idx="14">
                  <c:v>Salem</c:v>
                </c:pt>
                <c:pt idx="15">
                  <c:v>Hudson</c:v>
                </c:pt>
                <c:pt idx="16">
                  <c:v>Passaic</c:v>
                </c:pt>
                <c:pt idx="17">
                  <c:v>Mercer</c:v>
                </c:pt>
                <c:pt idx="18">
                  <c:v>Camden</c:v>
                </c:pt>
                <c:pt idx="19">
                  <c:v>Essex</c:v>
                </c:pt>
                <c:pt idx="20">
                  <c:v>Cumberland</c:v>
                </c:pt>
              </c:strCache>
            </c:strRef>
          </c:cat>
          <c:val>
            <c:numRef>
              <c:f>Sheet1!$D$2:$D$22</c:f>
              <c:numCache>
                <c:formatCode>General</c:formatCode>
                <c:ptCount val="21"/>
                <c:pt idx="0">
                  <c:v>0.5</c:v>
                </c:pt>
                <c:pt idx="1">
                  <c:v>0.5</c:v>
                </c:pt>
                <c:pt idx="2">
                  <c:v>0.5</c:v>
                </c:pt>
                <c:pt idx="3">
                  <c:v>0.6</c:v>
                </c:pt>
                <c:pt idx="4">
                  <c:v>0.7</c:v>
                </c:pt>
                <c:pt idx="5">
                  <c:v>0.8</c:v>
                </c:pt>
                <c:pt idx="6">
                  <c:v>0.9</c:v>
                </c:pt>
                <c:pt idx="7">
                  <c:v>1</c:v>
                </c:pt>
                <c:pt idx="8">
                  <c:v>1.3</c:v>
                </c:pt>
                <c:pt idx="9">
                  <c:v>1.3</c:v>
                </c:pt>
                <c:pt idx="10">
                  <c:v>1.5</c:v>
                </c:pt>
                <c:pt idx="11">
                  <c:v>1.8</c:v>
                </c:pt>
                <c:pt idx="12">
                  <c:v>2.5</c:v>
                </c:pt>
                <c:pt idx="13">
                  <c:v>2.8</c:v>
                </c:pt>
                <c:pt idx="14">
                  <c:v>2.9</c:v>
                </c:pt>
                <c:pt idx="15">
                  <c:v>3.3</c:v>
                </c:pt>
                <c:pt idx="16">
                  <c:v>3.6</c:v>
                </c:pt>
                <c:pt idx="17">
                  <c:v>3.7</c:v>
                </c:pt>
                <c:pt idx="18">
                  <c:v>3.8</c:v>
                </c:pt>
                <c:pt idx="19">
                  <c:v>3.8</c:v>
                </c:pt>
                <c:pt idx="20">
                  <c:v>4.2</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379076960"/>
        <c:axId val="379076568"/>
      </c:line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valAx>
        <c:axId val="37907656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6960"/>
        <c:crosses val="max"/>
        <c:crossBetween val="between"/>
      </c:valAx>
      <c:catAx>
        <c:axId val="379076960"/>
        <c:scaling>
          <c:orientation val="minMax"/>
        </c:scaling>
        <c:delete val="1"/>
        <c:axPos val="b"/>
        <c:numFmt formatCode="General" sourceLinked="1"/>
        <c:majorTickMark val="out"/>
        <c:minorTickMark val="none"/>
        <c:tickLblPos val="nextTo"/>
        <c:crossAx val="379076568"/>
        <c:crosses val="autoZero"/>
        <c:auto val="1"/>
        <c:lblAlgn val="ctr"/>
        <c:lblOffset val="100"/>
        <c:noMultiLvlLbl val="0"/>
      </c:cat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1.7769028871391066E-2"/>
                  <c:y val="-0.3117679532714940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4</c:v>
                </c:pt>
                <c:pt idx="1">
                  <c:v>26</c:v>
                </c:pt>
                <c:pt idx="2">
                  <c:v>42</c:v>
                </c:pt>
                <c:pt idx="3">
                  <c:v>109</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199</c:v>
                </c:pt>
                <c:pt idx="1">
                  <c:v>649</c:v>
                </c:pt>
                <c:pt idx="2">
                  <c:v>71</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6">
                  <c:v>7</c:v>
                </c:pt>
                <c:pt idx="7">
                  <c:v>8</c:v>
                </c:pt>
                <c:pt idx="8">
                  <c:v>8</c:v>
                </c:pt>
                <c:pt idx="9">
                  <c:v>9</c:v>
                </c:pt>
                <c:pt idx="10">
                  <c:v>9</c:v>
                </c:pt>
                <c:pt idx="11">
                  <c:v>10</c:v>
                </c:pt>
                <c:pt idx="12">
                  <c:v>10</c:v>
                </c:pt>
                <c:pt idx="13">
                  <c:v>12</c:v>
                </c:pt>
                <c:pt idx="14">
                  <c:v>12</c:v>
                </c:pt>
                <c:pt idx="15">
                  <c:v>15</c:v>
                </c:pt>
                <c:pt idx="16">
                  <c:v>15</c:v>
                </c:pt>
                <c:pt idx="17">
                  <c:v>16</c:v>
                </c:pt>
                <c:pt idx="19">
                  <c:v>24</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18">
                  <c:v>17</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Salem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30</c:v>
                </c:pt>
                <c:pt idx="1">
                  <c:v>25</c:v>
                </c:pt>
                <c:pt idx="2">
                  <c:v>17</c:v>
                </c:pt>
                <c:pt idx="3">
                  <c:v>21</c:v>
                </c:pt>
                <c:pt idx="4">
                  <c:v>17</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Sheet1!$B$2:$B$22</c:f>
              <c:numCache>
                <c:formatCode>General</c:formatCode>
                <c:ptCount val="21"/>
                <c:pt idx="0">
                  <c:v>2</c:v>
                </c:pt>
                <c:pt idx="1">
                  <c:v>2</c:v>
                </c:pt>
                <c:pt idx="2">
                  <c:v>3</c:v>
                </c:pt>
                <c:pt idx="3">
                  <c:v>5</c:v>
                </c:pt>
                <c:pt idx="5">
                  <c:v>6</c:v>
                </c:pt>
                <c:pt idx="6">
                  <c:v>8</c:v>
                </c:pt>
                <c:pt idx="7">
                  <c:v>10</c:v>
                </c:pt>
                <c:pt idx="8">
                  <c:v>11</c:v>
                </c:pt>
                <c:pt idx="9">
                  <c:v>12</c:v>
                </c:pt>
                <c:pt idx="10">
                  <c:v>13</c:v>
                </c:pt>
                <c:pt idx="11">
                  <c:v>15</c:v>
                </c:pt>
                <c:pt idx="12">
                  <c:v>16</c:v>
                </c:pt>
                <c:pt idx="13">
                  <c:v>16</c:v>
                </c:pt>
                <c:pt idx="14">
                  <c:v>18</c:v>
                </c:pt>
                <c:pt idx="15">
                  <c:v>19</c:v>
                </c:pt>
                <c:pt idx="16">
                  <c:v>19</c:v>
                </c:pt>
                <c:pt idx="17">
                  <c:v>20</c:v>
                </c:pt>
                <c:pt idx="18">
                  <c:v>51</c:v>
                </c:pt>
                <c:pt idx="19">
                  <c:v>59</c:v>
                </c:pt>
                <c:pt idx="20">
                  <c:v>66</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Sussex</c:v>
                </c:pt>
                <c:pt idx="3">
                  <c:v>Morris</c:v>
                </c:pt>
                <c:pt idx="4">
                  <c:v>Salem</c:v>
                </c:pt>
                <c:pt idx="5">
                  <c:v>Somerset</c:v>
                </c:pt>
                <c:pt idx="6">
                  <c:v>Cape May</c:v>
                </c:pt>
                <c:pt idx="7">
                  <c:v>Gloucester</c:v>
                </c:pt>
                <c:pt idx="8">
                  <c:v>Cumberland</c:v>
                </c:pt>
                <c:pt idx="9">
                  <c:v>Burlington</c:v>
                </c:pt>
                <c:pt idx="10">
                  <c:v>Bergen</c:v>
                </c:pt>
                <c:pt idx="11">
                  <c:v>Hudson</c:v>
                </c:pt>
                <c:pt idx="12">
                  <c:v>Monmouth</c:v>
                </c:pt>
                <c:pt idx="13">
                  <c:v>Ocean</c:v>
                </c:pt>
                <c:pt idx="14">
                  <c:v>Atlantic</c:v>
                </c:pt>
                <c:pt idx="15">
                  <c:v>Passaic</c:v>
                </c:pt>
                <c:pt idx="16">
                  <c:v>Middlesex</c:v>
                </c:pt>
                <c:pt idx="17">
                  <c:v>Union</c:v>
                </c:pt>
                <c:pt idx="18">
                  <c:v>Camden</c:v>
                </c:pt>
                <c:pt idx="19">
                  <c:v>Mercer</c:v>
                </c:pt>
                <c:pt idx="20">
                  <c:v>Essex</c:v>
                </c:pt>
              </c:strCache>
            </c:strRef>
          </c:cat>
          <c:val>
            <c:numRef>
              <c:f>Sheet1!$C$2:$C$22</c:f>
              <c:numCache>
                <c:formatCode>General</c:formatCode>
                <c:ptCount val="21"/>
                <c:pt idx="4">
                  <c:v>5</c:v>
                </c:pt>
              </c:numCache>
            </c:numRef>
          </c:val>
          <c:extLst>
            <c:ext xmlns:c16="http://schemas.microsoft.com/office/drawing/2014/chart" uri="{C3380CC4-5D6E-409C-BE32-E72D297353CC}">
              <c16:uniqueId val="{00000001-A602-4D18-B643-EB6B7BDC8976}"/>
            </c:ext>
          </c:extLst>
        </c:ser>
        <c:dLbls>
          <c:showLegendKey val="0"/>
          <c:showVal val="0"/>
          <c:showCatName val="0"/>
          <c:showSerName val="0"/>
          <c:showPercent val="0"/>
          <c:showBubbleSize val="0"/>
        </c:dLbls>
        <c:gapWidth val="182"/>
        <c:axId val="379945520"/>
        <c:axId val="379945912"/>
      </c:barChart>
      <c:catAx>
        <c:axId val="379945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45912"/>
        <c:crosses val="autoZero"/>
        <c:auto val="1"/>
        <c:lblAlgn val="ctr"/>
        <c:lblOffset val="100"/>
        <c:noMultiLvlLbl val="0"/>
      </c:catAx>
      <c:valAx>
        <c:axId val="379945912"/>
        <c:scaling>
          <c:orientation val="minMax"/>
        </c:scaling>
        <c:delete val="1"/>
        <c:axPos val="b"/>
        <c:numFmt formatCode="General" sourceLinked="1"/>
        <c:majorTickMark val="none"/>
        <c:minorTickMark val="none"/>
        <c:tickLblPos val="nextTo"/>
        <c:crossAx val="379945520"/>
        <c:crosses val="autoZero"/>
        <c:crossBetween val="between"/>
      </c:valAx>
      <c:spPr>
        <a:noFill/>
        <a:ln>
          <a:noFill/>
        </a:ln>
        <a:effectLst/>
      </c:spPr>
    </c:plotArea>
    <c:legend>
      <c:legendPos val="b"/>
      <c:legendEntry>
        <c:idx val="0"/>
        <c:delete val="1"/>
      </c:legendEntry>
      <c:legendEntry>
        <c:idx val="1"/>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5.0999999999999997E-2</c:v>
                </c:pt>
                <c:pt idx="1">
                  <c:v>3.2000000000000001E-2</c:v>
                </c:pt>
                <c:pt idx="2">
                  <c:v>5.6000000000000001E-2</c:v>
                </c:pt>
                <c:pt idx="3">
                  <c:v>3.6999999999999998E-2</c:v>
                </c:pt>
                <c:pt idx="4">
                  <c:v>2.5999999999999999E-2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Salem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19-Nov</c:v>
                </c:pt>
                <c:pt idx="1">
                  <c:v>19-Dec</c:v>
                </c:pt>
                <c:pt idx="2">
                  <c:v>20-Jan</c:v>
                </c:pt>
                <c:pt idx="3">
                  <c:v>20-Feb</c:v>
                </c:pt>
                <c:pt idx="4">
                  <c:v>20-Mar</c:v>
                </c:pt>
                <c:pt idx="5">
                  <c:v>20-Apr</c:v>
                </c:pt>
                <c:pt idx="6">
                  <c:v>20-May</c:v>
                </c:pt>
                <c:pt idx="7">
                  <c:v>20-Jun</c:v>
                </c:pt>
                <c:pt idx="8">
                  <c:v>20-Jul</c:v>
                </c:pt>
                <c:pt idx="9">
                  <c:v>20-Aug</c:v>
                </c:pt>
                <c:pt idx="10">
                  <c:v>20-Sep</c:v>
                </c:pt>
                <c:pt idx="11">
                  <c:v>20-Oct</c:v>
                </c:pt>
              </c:strCache>
            </c:strRef>
          </c:cat>
          <c:val>
            <c:numRef>
              <c:f>Sheet1!$B$2:$B$13</c:f>
              <c:numCache>
                <c:formatCode>General</c:formatCode>
                <c:ptCount val="12"/>
                <c:pt idx="0">
                  <c:v>10</c:v>
                </c:pt>
                <c:pt idx="1">
                  <c:v>4</c:v>
                </c:pt>
                <c:pt idx="2">
                  <c:v>3</c:v>
                </c:pt>
                <c:pt idx="3">
                  <c:v>4</c:v>
                </c:pt>
                <c:pt idx="4">
                  <c:v>6</c:v>
                </c:pt>
                <c:pt idx="5">
                  <c:v>6</c:v>
                </c:pt>
                <c:pt idx="6">
                  <c:v>6</c:v>
                </c:pt>
                <c:pt idx="7">
                  <c:v>4</c:v>
                </c:pt>
                <c:pt idx="8">
                  <c:v>14</c:v>
                </c:pt>
                <c:pt idx="9">
                  <c:v>1</c:v>
                </c:pt>
                <c:pt idx="10">
                  <c:v>4</c:v>
                </c:pt>
                <c:pt idx="11">
                  <c:v>5</c:v>
                </c:pt>
              </c:numCache>
            </c:numRef>
          </c:val>
          <c:smooth val="0"/>
          <c:extLst>
            <c:ext xmlns:c16="http://schemas.microsoft.com/office/drawing/2014/chart" uri="{C3380CC4-5D6E-409C-BE32-E72D297353CC}">
              <c16:uniqueId val="{00000000-9830-4563-B5F8-0E191FF24018}"/>
            </c:ext>
          </c:extLst>
        </c:ser>
        <c:dLbls>
          <c:showLegendKey val="0"/>
          <c:showVal val="0"/>
          <c:showCatName val="0"/>
          <c:showSerName val="0"/>
          <c:showPercent val="0"/>
          <c:showBubbleSize val="0"/>
        </c:dLbls>
        <c:marker val="1"/>
        <c:smooth val="0"/>
        <c:axId val="379946696"/>
        <c:axId val="379947088"/>
      </c:lineChart>
      <c:catAx>
        <c:axId val="37994669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47088"/>
        <c:crosses val="autoZero"/>
        <c:auto val="1"/>
        <c:lblAlgn val="ctr"/>
        <c:lblOffset val="100"/>
        <c:noMultiLvlLbl val="1"/>
      </c:catAx>
      <c:valAx>
        <c:axId val="379947088"/>
        <c:scaling>
          <c:orientation val="minMax"/>
        </c:scaling>
        <c:delete val="1"/>
        <c:axPos val="l"/>
        <c:numFmt formatCode="General" sourceLinked="1"/>
        <c:majorTickMark val="none"/>
        <c:minorTickMark val="none"/>
        <c:tickLblPos val="nextTo"/>
        <c:crossAx val="37994669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Crime guns recovered</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Sheet1!$A$2:$A$26</c:f>
              <c:strCache>
                <c:ptCount val="25"/>
                <c:pt idx="0">
                  <c:v>Depford</c:v>
                </c:pt>
                <c:pt idx="1">
                  <c:v>North Brunswick</c:v>
                </c:pt>
                <c:pt idx="2">
                  <c:v>New Brunsiwck</c:v>
                </c:pt>
                <c:pt idx="3">
                  <c:v>Paulsboro</c:v>
                </c:pt>
                <c:pt idx="4">
                  <c:v>Franklin Township</c:v>
                </c:pt>
                <c:pt idx="5">
                  <c:v>Marlboro</c:v>
                </c:pt>
                <c:pt idx="6">
                  <c:v>Woodridge</c:v>
                </c:pt>
                <c:pt idx="7">
                  <c:v>Linden</c:v>
                </c:pt>
                <c:pt idx="8">
                  <c:v>Asbury Park</c:v>
                </c:pt>
                <c:pt idx="9">
                  <c:v>Blackwood</c:v>
                </c:pt>
                <c:pt idx="10">
                  <c:v>Orange</c:v>
                </c:pt>
                <c:pt idx="11">
                  <c:v>Irvington</c:v>
                </c:pt>
                <c:pt idx="12">
                  <c:v>Ocean View</c:v>
                </c:pt>
                <c:pt idx="13">
                  <c:v>Hamilton</c:v>
                </c:pt>
                <c:pt idx="14">
                  <c:v>East Orange</c:v>
                </c:pt>
                <c:pt idx="15">
                  <c:v>Millville</c:v>
                </c:pt>
                <c:pt idx="16">
                  <c:v>Seaside Park</c:v>
                </c:pt>
                <c:pt idx="17">
                  <c:v>Ewing</c:v>
                </c:pt>
                <c:pt idx="18">
                  <c:v>Elizabeth</c:v>
                </c:pt>
                <c:pt idx="19">
                  <c:v>Atlantic City</c:v>
                </c:pt>
                <c:pt idx="20">
                  <c:v>Jersey City</c:v>
                </c:pt>
                <c:pt idx="21">
                  <c:v>Paterson</c:v>
                </c:pt>
                <c:pt idx="22">
                  <c:v>Camden</c:v>
                </c:pt>
                <c:pt idx="23">
                  <c:v>Trenton</c:v>
                </c:pt>
                <c:pt idx="24">
                  <c:v>Newark</c:v>
                </c:pt>
              </c:strCache>
            </c:strRef>
          </c:cat>
          <c:val>
            <c:numRef>
              <c:f>Sheet1!$B$2:$B$26</c:f>
              <c:numCache>
                <c:formatCode>General</c:formatCode>
                <c:ptCount val="25"/>
                <c:pt idx="0">
                  <c:v>3</c:v>
                </c:pt>
                <c:pt idx="1">
                  <c:v>3</c:v>
                </c:pt>
                <c:pt idx="2">
                  <c:v>3</c:v>
                </c:pt>
                <c:pt idx="3">
                  <c:v>3</c:v>
                </c:pt>
                <c:pt idx="4">
                  <c:v>3</c:v>
                </c:pt>
                <c:pt idx="5">
                  <c:v>3</c:v>
                </c:pt>
                <c:pt idx="6">
                  <c:v>4</c:v>
                </c:pt>
                <c:pt idx="7">
                  <c:v>4</c:v>
                </c:pt>
                <c:pt idx="8">
                  <c:v>4</c:v>
                </c:pt>
                <c:pt idx="9">
                  <c:v>4</c:v>
                </c:pt>
                <c:pt idx="10">
                  <c:v>5</c:v>
                </c:pt>
                <c:pt idx="11">
                  <c:v>5</c:v>
                </c:pt>
                <c:pt idx="12">
                  <c:v>5</c:v>
                </c:pt>
                <c:pt idx="13">
                  <c:v>6</c:v>
                </c:pt>
                <c:pt idx="14">
                  <c:v>6</c:v>
                </c:pt>
                <c:pt idx="15">
                  <c:v>6</c:v>
                </c:pt>
                <c:pt idx="16">
                  <c:v>7</c:v>
                </c:pt>
                <c:pt idx="17">
                  <c:v>9</c:v>
                </c:pt>
                <c:pt idx="18">
                  <c:v>9</c:v>
                </c:pt>
                <c:pt idx="19">
                  <c:v>10</c:v>
                </c:pt>
                <c:pt idx="20">
                  <c:v>13</c:v>
                </c:pt>
                <c:pt idx="21">
                  <c:v>16</c:v>
                </c:pt>
                <c:pt idx="22">
                  <c:v>39</c:v>
                </c:pt>
                <c:pt idx="23">
                  <c:v>42</c:v>
                </c:pt>
                <c:pt idx="24">
                  <c:v>44</c:v>
                </c:pt>
              </c:numCache>
            </c:numRef>
          </c:val>
          <c:extLst>
            <c:ext xmlns:c16="http://schemas.microsoft.com/office/drawing/2014/chart" uri="{C3380CC4-5D6E-409C-BE32-E72D297353CC}">
              <c16:uniqueId val="{00000000-2D6F-4CDA-A50B-0F48185ACA6B}"/>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2" formatCode="#,##0">
                  <c:v>1265</c:v>
                </c:pt>
                <c:pt idx="3" formatCode="#,##0">
                  <c:v>1311</c:v>
                </c:pt>
                <c:pt idx="4" formatCode="#,##0">
                  <c:v>1339</c:v>
                </c:pt>
                <c:pt idx="5" formatCode="#,##0">
                  <c:v>1802</c:v>
                </c:pt>
                <c:pt idx="6" formatCode="#,##0">
                  <c:v>1840</c:v>
                </c:pt>
                <c:pt idx="7" formatCode="#,##0">
                  <c:v>2139</c:v>
                </c:pt>
                <c:pt idx="8" formatCode="#,##0">
                  <c:v>2417</c:v>
                </c:pt>
                <c:pt idx="9" formatCode="#,##0">
                  <c:v>2451</c:v>
                </c:pt>
                <c:pt idx="10">
                  <c:v>2510</c:v>
                </c:pt>
                <c:pt idx="11" formatCode="#,##0">
                  <c:v>2656</c:v>
                </c:pt>
                <c:pt idx="12" formatCode="#,##0">
                  <c:v>3054</c:v>
                </c:pt>
                <c:pt idx="13" formatCode="#,##0">
                  <c:v>3187</c:v>
                </c:pt>
                <c:pt idx="14" formatCode="#,##0">
                  <c:v>3410</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1">
                  <c:v>773</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750</c:v>
                </c:pt>
                <c:pt idx="1">
                  <c:v>735</c:v>
                </c:pt>
                <c:pt idx="2">
                  <c:v>713</c:v>
                </c:pt>
                <c:pt idx="3">
                  <c:v>662</c:v>
                </c:pt>
                <c:pt idx="4">
                  <c:v>773</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Pennsville</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Sheet1!$B$2:$H$2</c:f>
              <c:numCache>
                <c:formatCode>General</c:formatCode>
                <c:ptCount val="7"/>
                <c:pt idx="0">
                  <c:v>271</c:v>
                </c:pt>
                <c:pt idx="1">
                  <c:v>314</c:v>
                </c:pt>
                <c:pt idx="2">
                  <c:v>277</c:v>
                </c:pt>
                <c:pt idx="3">
                  <c:v>243</c:v>
                </c:pt>
                <c:pt idx="4">
                  <c:v>263</c:v>
                </c:pt>
                <c:pt idx="5">
                  <c:v>224</c:v>
                </c:pt>
                <c:pt idx="6">
                  <c:v>253</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Carneys Point</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Sheet1!$B$3:$H$3</c:f>
              <c:numCache>
                <c:formatCode>General</c:formatCode>
                <c:ptCount val="7"/>
                <c:pt idx="0">
                  <c:v>130</c:v>
                </c:pt>
                <c:pt idx="1">
                  <c:v>131</c:v>
                </c:pt>
                <c:pt idx="2">
                  <c:v>123</c:v>
                </c:pt>
                <c:pt idx="3">
                  <c:v>143</c:v>
                </c:pt>
                <c:pt idx="4">
                  <c:v>120</c:v>
                </c:pt>
                <c:pt idx="5">
                  <c:v>126</c:v>
                </c:pt>
                <c:pt idx="6">
                  <c:v>126</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Salem City</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Sheet1!$B$4:$H$4</c:f>
              <c:numCache>
                <c:formatCode>General</c:formatCode>
                <c:ptCount val="7"/>
                <c:pt idx="0">
                  <c:v>187</c:v>
                </c:pt>
                <c:pt idx="1">
                  <c:v>141</c:v>
                </c:pt>
                <c:pt idx="2">
                  <c:v>122</c:v>
                </c:pt>
                <c:pt idx="3">
                  <c:v>123</c:v>
                </c:pt>
                <c:pt idx="4">
                  <c:v>101</c:v>
                </c:pt>
                <c:pt idx="5">
                  <c:v>96</c:v>
                </c:pt>
                <c:pt idx="6">
                  <c:v>124</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Woodstown</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Sheet1!$B$5:$H$5</c:f>
              <c:numCache>
                <c:formatCode>General</c:formatCode>
                <c:ptCount val="7"/>
                <c:pt idx="0">
                  <c:v>17</c:v>
                </c:pt>
                <c:pt idx="1">
                  <c:v>14</c:v>
                </c:pt>
                <c:pt idx="2">
                  <c:v>11</c:v>
                </c:pt>
                <c:pt idx="3">
                  <c:v>38</c:v>
                </c:pt>
                <c:pt idx="4">
                  <c:v>44</c:v>
                </c:pt>
                <c:pt idx="5">
                  <c:v>59</c:v>
                </c:pt>
                <c:pt idx="6">
                  <c:v>84</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Pittsgrove</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Sheet1!$B$6:$H$6</c:f>
              <c:numCache>
                <c:formatCode>General</c:formatCode>
                <c:ptCount val="7"/>
                <c:pt idx="0">
                  <c:v>93</c:v>
                </c:pt>
                <c:pt idx="1">
                  <c:v>97</c:v>
                </c:pt>
                <c:pt idx="2">
                  <c:v>102</c:v>
                </c:pt>
                <c:pt idx="3">
                  <c:v>55</c:v>
                </c:pt>
                <c:pt idx="4">
                  <c:v>68</c:v>
                </c:pt>
                <c:pt idx="5">
                  <c:v>56</c:v>
                </c:pt>
                <c:pt idx="6">
                  <c:v>74</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Penns Grove</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Sheet1!$B$7:$H$7</c:f>
              <c:numCache>
                <c:formatCode>General</c:formatCode>
                <c:ptCount val="7"/>
                <c:pt idx="0">
                  <c:v>28</c:v>
                </c:pt>
                <c:pt idx="1">
                  <c:v>9</c:v>
                </c:pt>
                <c:pt idx="2">
                  <c:v>0</c:v>
                </c:pt>
                <c:pt idx="3">
                  <c:v>1</c:v>
                </c:pt>
                <c:pt idx="4">
                  <c:v>21</c:v>
                </c:pt>
                <c:pt idx="5">
                  <c:v>23</c:v>
                </c:pt>
                <c:pt idx="6">
                  <c:v>29</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Quinton</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Sheet1!$B$8:$H$8</c:f>
              <c:numCache>
                <c:formatCode>General</c:formatCode>
                <c:ptCount val="7"/>
                <c:pt idx="0">
                  <c:v>19</c:v>
                </c:pt>
                <c:pt idx="1">
                  <c:v>29</c:v>
                </c:pt>
                <c:pt idx="2">
                  <c:v>27</c:v>
                </c:pt>
                <c:pt idx="3">
                  <c:v>16</c:v>
                </c:pt>
                <c:pt idx="4">
                  <c:v>20</c:v>
                </c:pt>
                <c:pt idx="5">
                  <c:v>15</c:v>
                </c:pt>
                <c:pt idx="6">
                  <c:v>18</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Alloway</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Sheet1!$B$9:$H$9</c:f>
              <c:numCache>
                <c:formatCode>General</c:formatCode>
                <c:ptCount val="7"/>
                <c:pt idx="0">
                  <c:v>17</c:v>
                </c:pt>
                <c:pt idx="1">
                  <c:v>24</c:v>
                </c:pt>
                <c:pt idx="2">
                  <c:v>20</c:v>
                </c:pt>
                <c:pt idx="3">
                  <c:v>18</c:v>
                </c:pt>
                <c:pt idx="4">
                  <c:v>10</c:v>
                </c:pt>
                <c:pt idx="5">
                  <c:v>10</c:v>
                </c:pt>
                <c:pt idx="6">
                  <c:v>13</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Pilesgrove</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Sheet1!$B$10:$H$10</c:f>
              <c:numCache>
                <c:formatCode>General</c:formatCode>
                <c:ptCount val="7"/>
                <c:pt idx="0">
                  <c:v>24</c:v>
                </c:pt>
                <c:pt idx="1">
                  <c:v>27</c:v>
                </c:pt>
                <c:pt idx="2">
                  <c:v>19</c:v>
                </c:pt>
                <c:pt idx="3">
                  <c:v>41</c:v>
                </c:pt>
                <c:pt idx="4">
                  <c:v>27</c:v>
                </c:pt>
                <c:pt idx="5">
                  <c:v>20</c:v>
                </c:pt>
                <c:pt idx="6">
                  <c:v>13</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Lower Alloways Creek</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2013</c:v>
                </c:pt>
                <c:pt idx="1">
                  <c:v>2014</c:v>
                </c:pt>
                <c:pt idx="2">
                  <c:v>2015</c:v>
                </c:pt>
                <c:pt idx="3">
                  <c:v>2016</c:v>
                </c:pt>
                <c:pt idx="4">
                  <c:v>2017</c:v>
                </c:pt>
                <c:pt idx="5">
                  <c:v>2018</c:v>
                </c:pt>
                <c:pt idx="6">
                  <c:v>2019</c:v>
                </c:pt>
              </c:strCache>
            </c:strRef>
          </c:cat>
          <c:val>
            <c:numRef>
              <c:f>Sheet1!$B$11:$H$11</c:f>
              <c:numCache>
                <c:formatCode>General</c:formatCode>
                <c:ptCount val="7"/>
                <c:pt idx="0">
                  <c:v>19</c:v>
                </c:pt>
                <c:pt idx="1">
                  <c:v>8</c:v>
                </c:pt>
                <c:pt idx="2">
                  <c:v>9</c:v>
                </c:pt>
                <c:pt idx="3">
                  <c:v>7</c:v>
                </c:pt>
                <c:pt idx="4">
                  <c:v>10</c:v>
                </c:pt>
                <c:pt idx="5">
                  <c:v>4</c:v>
                </c:pt>
                <c:pt idx="6">
                  <c:v>12</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379952576"/>
        <c:axId val="380649656"/>
      </c:lineChart>
      <c:catAx>
        <c:axId val="37995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80649656"/>
        <c:crosses val="autoZero"/>
        <c:auto val="1"/>
        <c:lblAlgn val="ctr"/>
        <c:lblOffset val="100"/>
        <c:noMultiLvlLbl val="0"/>
      </c:catAx>
      <c:valAx>
        <c:axId val="380649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9525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17602721046745"/>
          <c:y val="7.7130328229719491E-2"/>
          <c:w val="0.55490281757036275"/>
          <c:h val="0.78254982025832276"/>
        </c:manualLayout>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5C32-4293-8D3D-2F76DA07A176}"/>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5C32-4293-8D3D-2F76DA07A176}"/>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5C32-4293-8D3D-2F76DA07A176}"/>
              </c:ext>
            </c:extLst>
          </c:dPt>
          <c:dPt>
            <c:idx val="17"/>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23-5C32-4293-8D3D-2F76DA07A176}"/>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5C32-4293-8D3D-2F76DA07A176}"/>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0-4A31-BCFD-13DA331548F2}"/>
                </c:ext>
              </c:extLst>
            </c:dLbl>
            <c:dLbl>
              <c:idx val="14"/>
              <c:layout>
                <c:manualLayout>
                  <c:x val="-3.4245966691691311E-2"/>
                  <c:y val="-8.34190830573007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5C32-4293-8D3D-2F76DA07A176}"/>
                </c:ext>
              </c:extLst>
            </c:dLbl>
            <c:dLbl>
              <c:idx val="15"/>
              <c:layout>
                <c:manualLayout>
                  <c:x val="0.11986088342091963"/>
                  <c:y val="-0.1097619513911852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5C32-4293-8D3D-2F76DA07A176}"/>
                </c:ext>
              </c:extLst>
            </c:dLbl>
            <c:dLbl>
              <c:idx val="16"/>
              <c:layout>
                <c:manualLayout>
                  <c:x val="4.5142410639047635E-2"/>
                  <c:y val="-8.780956111294815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5C32-4293-8D3D-2F76DA07A176}"/>
                </c:ext>
              </c:extLst>
            </c:dLbl>
            <c:dLbl>
              <c:idx val="17"/>
              <c:layout>
                <c:manualLayout>
                  <c:x val="-1.0896443947356383E-2"/>
                  <c:y val="8.34190830573007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5C32-4293-8D3D-2F76DA07A176}"/>
                </c:ext>
              </c:extLst>
            </c:dLbl>
            <c:dLbl>
              <c:idx val="18"/>
              <c:layout>
                <c:manualLayout>
                  <c:x val="-0.11674761372167497"/>
                  <c:y val="-0.1097619513911852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5C32-4293-8D3D-2F76DA07A1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pt idx="14">
                  <c:v>Criminal Coercion</c:v>
                </c:pt>
                <c:pt idx="15">
                  <c:v>Contempt of Court</c:v>
                </c:pt>
                <c:pt idx="16">
                  <c:v>Other Crime Causing SBI</c:v>
                </c:pt>
                <c:pt idx="17">
                  <c:v>Robbery</c:v>
                </c:pt>
                <c:pt idx="18">
                  <c:v>Cyber Harassment</c:v>
                </c:pt>
              </c:strCache>
            </c:strRef>
          </c:cat>
          <c:val>
            <c:numRef>
              <c:f>Sheet1!$B$2:$B$20</c:f>
              <c:numCache>
                <c:formatCode>#,##0</c:formatCode>
                <c:ptCount val="19"/>
                <c:pt idx="0" formatCode="General">
                  <c:v>39</c:v>
                </c:pt>
                <c:pt idx="1">
                  <c:v>25693</c:v>
                </c:pt>
                <c:pt idx="2">
                  <c:v>2040</c:v>
                </c:pt>
                <c:pt idx="3" formatCode="General">
                  <c:v>26</c:v>
                </c:pt>
                <c:pt idx="4" formatCode="General">
                  <c:v>129</c:v>
                </c:pt>
                <c:pt idx="5" formatCode="General">
                  <c:v>67</c:v>
                </c:pt>
                <c:pt idx="6" formatCode="General">
                  <c:v>224</c:v>
                </c:pt>
                <c:pt idx="7" formatCode="General">
                  <c:v>56</c:v>
                </c:pt>
                <c:pt idx="8" formatCode="General">
                  <c:v>7</c:v>
                </c:pt>
                <c:pt idx="9">
                  <c:v>4092</c:v>
                </c:pt>
                <c:pt idx="10" formatCode="General">
                  <c:v>577</c:v>
                </c:pt>
                <c:pt idx="11" formatCode="General">
                  <c:v>264</c:v>
                </c:pt>
                <c:pt idx="12">
                  <c:v>24679</c:v>
                </c:pt>
                <c:pt idx="13" formatCode="General">
                  <c:v>245</c:v>
                </c:pt>
                <c:pt idx="14" formatCode="General">
                  <c:v>16</c:v>
                </c:pt>
                <c:pt idx="15" formatCode="General">
                  <c:v>2492</c:v>
                </c:pt>
                <c:pt idx="16" formatCode="General">
                  <c:v>56</c:v>
                </c:pt>
                <c:pt idx="17" formatCode="General">
                  <c:v>161</c:v>
                </c:pt>
                <c:pt idx="18" formatCode="General">
                  <c:v>287</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6.851632307079189E-2"/>
                  <c:y val="-0.1242187423585911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8.8579669234194996E-2"/>
                  <c:y val="-6.796874581885177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0.16205390306748602"/>
                  <c:y val="-3.984374754898206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422436712956426"/>
                  <c:y val="-6.79687458188517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9.3780815844252699E-2"/>
                  <c:y val="-9.609374408872145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7.4049705618223868E-2"/>
                  <c:y val="-0.1242187423585911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3.1327099676955301E-2"/>
                  <c:y val="9.14062443770764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4.0034197469065662E-2"/>
                  <c:y val="-7.499999538631915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6.6732011060707502E-2"/>
                  <c:y val="-0.1148437429353012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0.12782020490756268"/>
                  <c:y val="-1.171874927911237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8.4500809097020693E-2"/>
                  <c:y val="-0.107812493367833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0.13127734583093409"/>
                  <c:y val="2.578124841404717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0.11378847870538886"/>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1.2500000000000058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7.5452039494139353E-2"/>
                  <c:y val="8.20312449537865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9.912326757073206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0.11835614038296367"/>
                  <c:y val="2.109374870240218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1983559213775073"/>
                  <c:y val="4.6874997116449491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9.3205460551583769E-2"/>
                  <c:y val="-9.609374408872145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Sheet1!$A$2:$A$20</c:f>
              <c:strCache>
                <c:ptCount val="19"/>
                <c:pt idx="0">
                  <c:v>Homicide</c:v>
                </c:pt>
                <c:pt idx="1">
                  <c:v>Criminal restraint</c:v>
                </c:pt>
                <c:pt idx="2">
                  <c:v>False imprisonment</c:v>
                </c:pt>
                <c:pt idx="3">
                  <c:v>Criminal Sexual Contact</c:v>
                </c:pt>
                <c:pt idx="4">
                  <c:v>Lewdness</c:v>
                </c:pt>
                <c:pt idx="5">
                  <c:v>Criminal trespass</c:v>
                </c:pt>
                <c:pt idx="6">
                  <c:v>Criminal mischief</c:v>
                </c:pt>
                <c:pt idx="7">
                  <c:v>Stalking</c:v>
                </c:pt>
                <c:pt idx="8">
                  <c:v>Criminal Coercion</c:v>
                </c:pt>
                <c:pt idx="9">
                  <c:v>Contempt of Court</c:v>
                </c:pt>
                <c:pt idx="10">
                  <c:v>Other Crime Causing SBI</c:v>
                </c:pt>
                <c:pt idx="11">
                  <c:v>Sexual Assault</c:v>
                </c:pt>
                <c:pt idx="12">
                  <c:v>Robbery</c:v>
                </c:pt>
                <c:pt idx="13">
                  <c:v>Assault</c:v>
                </c:pt>
                <c:pt idx="14">
                  <c:v>Burglary</c:v>
                </c:pt>
                <c:pt idx="15">
                  <c:v>Kidnapping</c:v>
                </c:pt>
                <c:pt idx="16">
                  <c:v>Terroristic Threats</c:v>
                </c:pt>
                <c:pt idx="17">
                  <c:v>Harassment</c:v>
                </c:pt>
                <c:pt idx="18">
                  <c:v>Cyber Harassment</c:v>
                </c:pt>
              </c:strCache>
            </c:strRef>
          </c:cat>
          <c:val>
            <c:numRef>
              <c:f>Sheet1!$B$2:$B$20</c:f>
              <c:numCache>
                <c:formatCode>#,##0</c:formatCode>
                <c:ptCount val="19"/>
                <c:pt idx="0" formatCode="General">
                  <c:v>1</c:v>
                </c:pt>
                <c:pt idx="1">
                  <c:v>1</c:v>
                </c:pt>
                <c:pt idx="2" formatCode="General">
                  <c:v>0</c:v>
                </c:pt>
                <c:pt idx="3" formatCode="General">
                  <c:v>0</c:v>
                </c:pt>
                <c:pt idx="4" formatCode="General">
                  <c:v>1</c:v>
                </c:pt>
                <c:pt idx="5" formatCode="General">
                  <c:v>8</c:v>
                </c:pt>
                <c:pt idx="6" formatCode="General">
                  <c:v>71</c:v>
                </c:pt>
                <c:pt idx="7" formatCode="General">
                  <c:v>1</c:v>
                </c:pt>
                <c:pt idx="8" formatCode="General">
                  <c:v>0</c:v>
                </c:pt>
                <c:pt idx="9">
                  <c:v>37</c:v>
                </c:pt>
                <c:pt idx="10" formatCode="General">
                  <c:v>0</c:v>
                </c:pt>
                <c:pt idx="11" formatCode="General">
                  <c:v>4</c:v>
                </c:pt>
                <c:pt idx="12">
                  <c:v>0</c:v>
                </c:pt>
                <c:pt idx="13" formatCode="General">
                  <c:v>420</c:v>
                </c:pt>
                <c:pt idx="14" formatCode="General">
                  <c:v>5</c:v>
                </c:pt>
                <c:pt idx="15" formatCode="General">
                  <c:v>0</c:v>
                </c:pt>
                <c:pt idx="16" formatCode="General">
                  <c:v>12</c:v>
                </c:pt>
                <c:pt idx="17" formatCode="General">
                  <c:v>225</c:v>
                </c:pt>
                <c:pt idx="18" formatCode="General">
                  <c:v>0</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18</c:v>
                </c:pt>
                <c:pt idx="1">
                  <c:v>18</c:v>
                </c:pt>
                <c:pt idx="2">
                  <c:v>19</c:v>
                </c:pt>
                <c:pt idx="3">
                  <c:v>31</c:v>
                </c:pt>
                <c:pt idx="4">
                  <c:v>43</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Sheet1!$B$2:$B$22</c:f>
              <c:numCache>
                <c:formatCode>0%</c:formatCode>
                <c:ptCount val="21"/>
                <c:pt idx="1">
                  <c:v>0.25531914893617019</c:v>
                </c:pt>
                <c:pt idx="2">
                  <c:v>0.17142857142857143</c:v>
                </c:pt>
                <c:pt idx="3">
                  <c:v>9.7435897435897437E-2</c:v>
                </c:pt>
                <c:pt idx="4">
                  <c:v>3.3434650455927049E-2</c:v>
                </c:pt>
                <c:pt idx="5">
                  <c:v>3.1847133757961783E-2</c:v>
                </c:pt>
                <c:pt idx="6">
                  <c:v>1.8633540372670808E-2</c:v>
                </c:pt>
                <c:pt idx="7">
                  <c:v>-1.4354066985645933E-2</c:v>
                </c:pt>
                <c:pt idx="8">
                  <c:v>-0.02</c:v>
                </c:pt>
                <c:pt idx="9">
                  <c:v>-2.717391304347826E-2</c:v>
                </c:pt>
                <c:pt idx="10">
                  <c:v>-4.8275862068965517E-2</c:v>
                </c:pt>
                <c:pt idx="11">
                  <c:v>-5.2631578947368418E-2</c:v>
                </c:pt>
                <c:pt idx="12">
                  <c:v>-5.9907834101382486E-2</c:v>
                </c:pt>
                <c:pt idx="13">
                  <c:v>-8.5106382978723402E-2</c:v>
                </c:pt>
                <c:pt idx="14">
                  <c:v>-9.6153846153846159E-2</c:v>
                </c:pt>
                <c:pt idx="15">
                  <c:v>-0.12755102040816327</c:v>
                </c:pt>
                <c:pt idx="16">
                  <c:v>-0.15384615384615385</c:v>
                </c:pt>
                <c:pt idx="17">
                  <c:v>-0.19469026548672566</c:v>
                </c:pt>
                <c:pt idx="18">
                  <c:v>-0.21768707482993196</c:v>
                </c:pt>
                <c:pt idx="19">
                  <c:v>-0.33333333333333331</c:v>
                </c:pt>
                <c:pt idx="20">
                  <c:v>-0.35</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Sheet1!$C$2:$C$22</c:f>
              <c:numCache>
                <c:formatCode>General</c:formatCode>
                <c:ptCount val="21"/>
                <c:pt idx="0">
                  <c:v>0.38709677419354799</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-3%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Camden</c:v>
                </c:pt>
                <c:pt idx="5">
                  <c:v>Bergen</c:v>
                </c:pt>
                <c:pt idx="6">
                  <c:v>Burlington</c:v>
                </c:pt>
                <c:pt idx="7">
                  <c:v>Middlesex</c:v>
                </c:pt>
                <c:pt idx="8">
                  <c:v>Union</c:v>
                </c:pt>
                <c:pt idx="9">
                  <c:v>Hudson</c:v>
                </c:pt>
                <c:pt idx="10">
                  <c:v>Gloucester</c:v>
                </c:pt>
                <c:pt idx="11">
                  <c:v>Atlantic</c:v>
                </c:pt>
                <c:pt idx="12">
                  <c:v>Ocean</c:v>
                </c:pt>
                <c:pt idx="13">
                  <c:v>Morris</c:v>
                </c:pt>
                <c:pt idx="14">
                  <c:v>Somerset</c:v>
                </c:pt>
                <c:pt idx="15">
                  <c:v>Passaic</c:v>
                </c:pt>
                <c:pt idx="16">
                  <c:v>Monmouth</c:v>
                </c:pt>
                <c:pt idx="17">
                  <c:v>Cumberland</c:v>
                </c:pt>
                <c:pt idx="18">
                  <c:v>Mercer</c:v>
                </c:pt>
                <c:pt idx="19">
                  <c:v>Warren</c:v>
                </c:pt>
                <c:pt idx="20">
                  <c:v>Hunterdon</c:v>
                </c:pt>
              </c:strCache>
            </c:strRef>
          </c:cat>
          <c:val>
            <c:numRef>
              <c:f>Sheet1!$D$2:$D$22</c:f>
              <c:numCache>
                <c:formatCode>0%</c:formatCode>
                <c:ptCount val="21"/>
                <c:pt idx="0">
                  <c:v>-0.03</c:v>
                </c:pt>
                <c:pt idx="1">
                  <c:v>-0.03</c:v>
                </c:pt>
                <c:pt idx="2">
                  <c:v>-0.03</c:v>
                </c:pt>
                <c:pt idx="3">
                  <c:v>-0.03</c:v>
                </c:pt>
                <c:pt idx="4">
                  <c:v>-0.03</c:v>
                </c:pt>
                <c:pt idx="5">
                  <c:v>-0.03</c:v>
                </c:pt>
                <c:pt idx="6">
                  <c:v>-0.03</c:v>
                </c:pt>
                <c:pt idx="7">
                  <c:v>-0.03</c:v>
                </c:pt>
                <c:pt idx="8">
                  <c:v>-0.03</c:v>
                </c:pt>
                <c:pt idx="9">
                  <c:v>-0.03</c:v>
                </c:pt>
                <c:pt idx="10">
                  <c:v>-0.03</c:v>
                </c:pt>
                <c:pt idx="11">
                  <c:v>-0.03</c:v>
                </c:pt>
                <c:pt idx="12">
                  <c:v>-0.03</c:v>
                </c:pt>
                <c:pt idx="13">
                  <c:v>-0.03</c:v>
                </c:pt>
                <c:pt idx="14">
                  <c:v>-0.03</c:v>
                </c:pt>
                <c:pt idx="15">
                  <c:v>-0.03</c:v>
                </c:pt>
                <c:pt idx="16">
                  <c:v>-0.03</c:v>
                </c:pt>
                <c:pt idx="17">
                  <c:v>-0.03</c:v>
                </c:pt>
                <c:pt idx="18">
                  <c:v>-0.03</c:v>
                </c:pt>
                <c:pt idx="19">
                  <c:v>-0.03</c:v>
                </c:pt>
                <c:pt idx="20">
                  <c:v>-0.03</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6525465971"/>
          <c:y val="0.88904291618524189"/>
          <c:w val="0.21320728111827608"/>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4">
                  <c:v>2.5752167261601198E-2</c:v>
                </c:pt>
                <c:pt idx="5">
                  <c:v>-4.6490004649000501E-2</c:v>
                </c:pt>
                <c:pt idx="6">
                  <c:v>-5.3124437241130897E-2</c:v>
                </c:pt>
                <c:pt idx="7">
                  <c:v>-5.63046377241073E-2</c:v>
                </c:pt>
                <c:pt idx="8">
                  <c:v>-6.5494238932686494E-2</c:v>
                </c:pt>
                <c:pt idx="9">
                  <c:v>-7.4297188755020102E-2</c:v>
                </c:pt>
                <c:pt idx="10">
                  <c:v>-0.113578680203046</c:v>
                </c:pt>
                <c:pt idx="11">
                  <c:v>-0.119961916851793</c:v>
                </c:pt>
                <c:pt idx="12">
                  <c:v>-0.140679140679141</c:v>
                </c:pt>
                <c:pt idx="13">
                  <c:v>-0.150105708245243</c:v>
                </c:pt>
                <c:pt idx="14">
                  <c:v>-0.175625259085256</c:v>
                </c:pt>
                <c:pt idx="15">
                  <c:v>-0.22277501381979001</c:v>
                </c:pt>
                <c:pt idx="16">
                  <c:v>-0.230092204526404</c:v>
                </c:pt>
                <c:pt idx="17">
                  <c:v>-0.27638769053781997</c:v>
                </c:pt>
                <c:pt idx="18" formatCode="General">
                  <c:v>-0.33211963589076698</c:v>
                </c:pt>
                <c:pt idx="19">
                  <c:v>-0.33959466139396899</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20">
                  <c:v>-0.389174478379196</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380653968"/>
        <c:axId val="380654360"/>
      </c:barChart>
      <c:catAx>
        <c:axId val="38065396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4360"/>
        <c:crosses val="autoZero"/>
        <c:auto val="1"/>
        <c:lblAlgn val="ctr"/>
        <c:lblOffset val="100"/>
        <c:noMultiLvlLbl val="0"/>
      </c:catAx>
      <c:valAx>
        <c:axId val="380654360"/>
        <c:scaling>
          <c:orientation val="minMax"/>
        </c:scaling>
        <c:delete val="1"/>
        <c:axPos val="t"/>
        <c:numFmt formatCode="0%" sourceLinked="1"/>
        <c:majorTickMark val="none"/>
        <c:minorTickMark val="none"/>
        <c:tickLblPos val="nextTo"/>
        <c:crossAx val="380653968"/>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1">
                  <c:v>4.8000000000000001E-2</c:v>
                </c:pt>
                <c:pt idx="2">
                  <c:v>0.05</c:v>
                </c:pt>
                <c:pt idx="3">
                  <c:v>7.4999999999999997E-2</c:v>
                </c:pt>
                <c:pt idx="4">
                  <c:v>7.9000000000000001E-2</c:v>
                </c:pt>
                <c:pt idx="5">
                  <c:v>9.2999999999999999E-2</c:v>
                </c:pt>
                <c:pt idx="6">
                  <c:v>0.10199999999999999</c:v>
                </c:pt>
                <c:pt idx="7">
                  <c:v>0.106</c:v>
                </c:pt>
                <c:pt idx="8">
                  <c:v>0.11700000000000001</c:v>
                </c:pt>
                <c:pt idx="9">
                  <c:v>0.122</c:v>
                </c:pt>
                <c:pt idx="10">
                  <c:v>0.13700000000000001</c:v>
                </c:pt>
                <c:pt idx="11">
                  <c:v>0.16300000000000001</c:v>
                </c:pt>
                <c:pt idx="12">
                  <c:v>0.20599999999999999</c:v>
                </c:pt>
                <c:pt idx="13">
                  <c:v>0.24199999999999999</c:v>
                </c:pt>
                <c:pt idx="14" formatCode="General">
                  <c:v>0.26100000000000001</c:v>
                </c:pt>
                <c:pt idx="15">
                  <c:v>0.28999999999999998</c:v>
                </c:pt>
                <c:pt idx="16">
                  <c:v>0.315</c:v>
                </c:pt>
                <c:pt idx="17">
                  <c:v>0.32</c:v>
                </c:pt>
                <c:pt idx="18">
                  <c:v>0.33600000000000002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0">
                  <c:v>2.5999999999999999E-2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569755167322835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3.702308852677136E-3"/>
                  <c:y val="-3.9898419996402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948-47AC-A25A-A2BAECE186F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9190</c:v>
                </c:pt>
                <c:pt idx="1">
                  <c:v>3540</c:v>
                </c:pt>
                <c:pt idx="2">
                  <c:v>3511</c:v>
                </c:pt>
                <c:pt idx="3" formatCode="#,##0">
                  <c:v>3307</c:v>
                </c:pt>
                <c:pt idx="4" formatCode="#,##0">
                  <c:v>2020</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380655144"/>
        <c:axId val="380655536"/>
      </c:lineChart>
      <c:catAx>
        <c:axId val="380655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536"/>
        <c:crosses val="autoZero"/>
        <c:auto val="1"/>
        <c:lblAlgn val="ctr"/>
        <c:lblOffset val="100"/>
        <c:noMultiLvlLbl val="0"/>
      </c:catAx>
      <c:valAx>
        <c:axId val="380655536"/>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5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Salem</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0.25</c:v>
                </c:pt>
                <c:pt idx="1">
                  <c:v>0.42</c:v>
                </c:pt>
                <c:pt idx="2">
                  <c:v>7.0000000000000007E-2</c:v>
                </c:pt>
                <c:pt idx="3">
                  <c:v>0.08</c:v>
                </c:pt>
                <c:pt idx="4">
                  <c:v>0.11</c:v>
                </c:pt>
                <c:pt idx="5">
                  <c:v>7.0000000000000007E-2</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0</c:v>
                </c:pt>
                <c:pt idx="1">
                  <c:v>1</c:v>
                </c:pt>
                <c:pt idx="2">
                  <c:v>0</c:v>
                </c:pt>
                <c:pt idx="3">
                  <c:v>1</c:v>
                </c:pt>
                <c:pt idx="4">
                  <c:v>1</c:v>
                </c:pt>
                <c:pt idx="5">
                  <c:v>1</c:v>
                </c:pt>
                <c:pt idx="6">
                  <c:v>1</c:v>
                </c:pt>
                <c:pt idx="7">
                  <c:v>1</c:v>
                </c:pt>
                <c:pt idx="8">
                  <c:v>0</c:v>
                </c:pt>
                <c:pt idx="9">
                  <c:v>1</c:v>
                </c:pt>
                <c:pt idx="10">
                  <c:v>1</c:v>
                </c:pt>
                <c:pt idx="11">
                  <c:v>1</c:v>
                </c:pt>
                <c:pt idx="12">
                  <c:v>0</c:v>
                </c:pt>
                <c:pt idx="13">
                  <c:v>1</c:v>
                </c:pt>
                <c:pt idx="14">
                  <c:v>1</c:v>
                </c:pt>
                <c:pt idx="15">
                  <c:v>1</c:v>
                </c:pt>
                <c:pt idx="16">
                  <c:v>0</c:v>
                </c:pt>
                <c:pt idx="17">
                  <c:v>1</c:v>
                </c:pt>
                <c:pt idx="18">
                  <c:v>1</c:v>
                </c:pt>
                <c:pt idx="19">
                  <c:v>0</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5">
                  <c:v>0.11799999999999999</c:v>
                </c:pt>
                <c:pt idx="6">
                  <c:v>0.12</c:v>
                </c:pt>
                <c:pt idx="7">
                  <c:v>0.124</c:v>
                </c:pt>
                <c:pt idx="8">
                  <c:v>0.129</c:v>
                </c:pt>
                <c:pt idx="9">
                  <c:v>0.13300000000000001</c:v>
                </c:pt>
                <c:pt idx="10">
                  <c:v>0.13500000000000001</c:v>
                </c:pt>
                <c:pt idx="11">
                  <c:v>0.13500000000000001</c:v>
                </c:pt>
                <c:pt idx="12">
                  <c:v>0.13800000000000001</c:v>
                </c:pt>
                <c:pt idx="13">
                  <c:v>0.13900000000000001</c:v>
                </c:pt>
                <c:pt idx="15">
                  <c:v>0.14299999999999999</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14">
                  <c:v>0.14000000000000001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0.16200000000000001</c:v>
                </c:pt>
                <c:pt idx="1">
                  <c:v>0.154</c:v>
                </c:pt>
                <c:pt idx="2">
                  <c:v>0.10299999999999999</c:v>
                </c:pt>
                <c:pt idx="3">
                  <c:v>8.6999999999999994E-2</c:v>
                </c:pt>
                <c:pt idx="4">
                  <c:v>0.14000000000000001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0.13200000000000001</c:v>
                </c:pt>
                <c:pt idx="1">
                  <c:v>0.09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0.13200000000000001</c:v>
                </c:pt>
                <c:pt idx="1">
                  <c:v>0.151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5">
                  <c:v>0.14299999999999999</c:v>
                </c:pt>
                <c:pt idx="6">
                  <c:v>0.14399999999999999</c:v>
                </c:pt>
                <c:pt idx="7">
                  <c:v>0.14699999999999999</c:v>
                </c:pt>
                <c:pt idx="8">
                  <c:v>0.14899999999999999</c:v>
                </c:pt>
                <c:pt idx="9">
                  <c:v>0.14899999999999999</c:v>
                </c:pt>
                <c:pt idx="10">
                  <c:v>0.151</c:v>
                </c:pt>
                <c:pt idx="12">
                  <c:v>0.16600000000000001</c:v>
                </c:pt>
                <c:pt idx="13">
                  <c:v>0.18</c:v>
                </c:pt>
                <c:pt idx="14">
                  <c:v>0.185</c:v>
                </c:pt>
                <c:pt idx="15">
                  <c:v>0.187</c:v>
                </c:pt>
                <c:pt idx="16">
                  <c:v>0.19</c:v>
                </c:pt>
                <c:pt idx="17">
                  <c:v>0.192</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11">
                  <c:v>0.16400000000000001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0.14399999999999999</c:v>
                </c:pt>
                <c:pt idx="1">
                  <c:v>0.16900000000000001</c:v>
                </c:pt>
                <c:pt idx="2">
                  <c:v>0.17499999999999999</c:v>
                </c:pt>
                <c:pt idx="3">
                  <c:v>0.16500000000000001</c:v>
                </c:pt>
                <c:pt idx="4">
                  <c:v>0.16400000000000001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0.157</c:v>
                </c:pt>
                <c:pt idx="1">
                  <c:v>8.5000000000000006E-2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Penns Grove </c:v>
                </c:pt>
                <c:pt idx="1">
                  <c:v>Carneys Point township</c:v>
                </c:pt>
                <c:pt idx="2">
                  <c:v>Mannington</c:v>
                </c:pt>
                <c:pt idx="3">
                  <c:v>Pilesgrove </c:v>
                </c:pt>
                <c:pt idx="4">
                  <c:v>Woodstown </c:v>
                </c:pt>
                <c:pt idx="5">
                  <c:v>Oldmans township</c:v>
                </c:pt>
                <c:pt idx="6">
                  <c:v>Pennsville </c:v>
                </c:pt>
                <c:pt idx="7">
                  <c:v>Upper Pittsgrove </c:v>
                </c:pt>
                <c:pt idx="8">
                  <c:v>Elmer </c:v>
                </c:pt>
                <c:pt idx="9">
                  <c:v>Pittsgrove</c:v>
                </c:pt>
              </c:strCache>
            </c:strRef>
          </c:cat>
          <c:val>
            <c:numRef>
              <c:f>Sheet1!$B$2:$B$11</c:f>
              <c:numCache>
                <c:formatCode>0.00%</c:formatCode>
                <c:ptCount val="10"/>
                <c:pt idx="0">
                  <c:v>0.09</c:v>
                </c:pt>
                <c:pt idx="1">
                  <c:v>7.1999999999999995E-2</c:v>
                </c:pt>
                <c:pt idx="2">
                  <c:v>5.3999999999999999E-2</c:v>
                </c:pt>
                <c:pt idx="3">
                  <c:v>4.5999999999999999E-2</c:v>
                </c:pt>
                <c:pt idx="4">
                  <c:v>3.7999999999999999E-2</c:v>
                </c:pt>
                <c:pt idx="5">
                  <c:v>3.4000000000000002E-2</c:v>
                </c:pt>
                <c:pt idx="6">
                  <c:v>3.4000000000000002E-2</c:v>
                </c:pt>
                <c:pt idx="7">
                  <c:v>0.03</c:v>
                </c:pt>
                <c:pt idx="8">
                  <c:v>2.3E-2</c:v>
                </c:pt>
                <c:pt idx="9">
                  <c:v>1.9E-2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Salem avg. 3.8%</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Penns Grove </c:v>
                </c:pt>
                <c:pt idx="1">
                  <c:v>Carneys Point township</c:v>
                </c:pt>
                <c:pt idx="2">
                  <c:v>Mannington</c:v>
                </c:pt>
                <c:pt idx="3">
                  <c:v>Pilesgrove </c:v>
                </c:pt>
                <c:pt idx="4">
                  <c:v>Woodstown </c:v>
                </c:pt>
                <c:pt idx="5">
                  <c:v>Oldmans township</c:v>
                </c:pt>
                <c:pt idx="6">
                  <c:v>Pennsville </c:v>
                </c:pt>
                <c:pt idx="7">
                  <c:v>Upper Pittsgrove </c:v>
                </c:pt>
                <c:pt idx="8">
                  <c:v>Elmer </c:v>
                </c:pt>
                <c:pt idx="9">
                  <c:v>Pittsgrove</c:v>
                </c:pt>
              </c:strCache>
            </c:strRef>
          </c:cat>
          <c:val>
            <c:numRef>
              <c:f>Sheet1!$C$2:$C$11</c:f>
              <c:numCache>
                <c:formatCode>0%</c:formatCode>
                <c:ptCount val="10"/>
                <c:pt idx="0">
                  <c:v>3.7999999999999999E-2</c:v>
                </c:pt>
                <c:pt idx="1">
                  <c:v>3.7999999999999999E-2</c:v>
                </c:pt>
                <c:pt idx="2">
                  <c:v>3.7999999999999999E-2</c:v>
                </c:pt>
                <c:pt idx="3">
                  <c:v>3.7999999999999999E-2</c:v>
                </c:pt>
                <c:pt idx="4">
                  <c:v>3.7999999999999999E-2</c:v>
                </c:pt>
                <c:pt idx="5">
                  <c:v>3.7999999999999999E-2</c:v>
                </c:pt>
                <c:pt idx="6">
                  <c:v>3.7999999999999999E-2</c:v>
                </c:pt>
                <c:pt idx="7">
                  <c:v>3.7999999999999999E-2</c:v>
                </c:pt>
                <c:pt idx="8">
                  <c:v>3.7999999999999999E-2</c:v>
                </c:pt>
                <c:pt idx="9">
                  <c:v>3.7999999999999999E-2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7525073818897644"/>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0.14499999999999999</c:v>
                </c:pt>
                <c:pt idx="1">
                  <c:v>0.182</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Copy This County 2018</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0" formatCode="0">
                  <c:v>2059</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2018</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2059</c:v>
                </c:pt>
                <c:pt idx="1">
                  <c:v>2411</c:v>
                </c:pt>
                <c:pt idx="2" formatCode="General">
                  <c:v>2970</c:v>
                </c:pt>
                <c:pt idx="3">
                  <c:v>3500</c:v>
                </c:pt>
                <c:pt idx="4">
                  <c:v>4284</c:v>
                </c:pt>
                <c:pt idx="5">
                  <c:v>5051</c:v>
                </c:pt>
                <c:pt idx="6">
                  <c:v>7754</c:v>
                </c:pt>
                <c:pt idx="7">
                  <c:v>8997</c:v>
                </c:pt>
                <c:pt idx="8">
                  <c:v>9004</c:v>
                </c:pt>
                <c:pt idx="9">
                  <c:v>10275</c:v>
                </c:pt>
                <c:pt idx="10">
                  <c:v>12627</c:v>
                </c:pt>
                <c:pt idx="11">
                  <c:v>13526</c:v>
                </c:pt>
                <c:pt idx="12">
                  <c:v>13311</c:v>
                </c:pt>
                <c:pt idx="13" formatCode="General">
                  <c:v>14469</c:v>
                </c:pt>
                <c:pt idx="14">
                  <c:v>16605</c:v>
                </c:pt>
                <c:pt idx="15">
                  <c:v>15638</c:v>
                </c:pt>
                <c:pt idx="16">
                  <c:v>15217</c:v>
                </c:pt>
                <c:pt idx="17">
                  <c:v>18203</c:v>
                </c:pt>
                <c:pt idx="18">
                  <c:v>18515</c:v>
                </c:pt>
                <c:pt idx="19">
                  <c:v>22189</c:v>
                </c:pt>
                <c:pt idx="20">
                  <c:v>24354</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General</c:formatCode>
                <c:ptCount val="21"/>
                <c:pt idx="0">
                  <c:v>2056</c:v>
                </c:pt>
                <c:pt idx="1">
                  <c:v>2359</c:v>
                </c:pt>
                <c:pt idx="2">
                  <c:v>2936</c:v>
                </c:pt>
                <c:pt idx="3">
                  <c:v>3529</c:v>
                </c:pt>
                <c:pt idx="4">
                  <c:v>4177</c:v>
                </c:pt>
                <c:pt idx="5">
                  <c:v>4995</c:v>
                </c:pt>
                <c:pt idx="6">
                  <c:v>7577</c:v>
                </c:pt>
                <c:pt idx="7">
                  <c:v>8896</c:v>
                </c:pt>
                <c:pt idx="8">
                  <c:v>9004</c:v>
                </c:pt>
                <c:pt idx="9">
                  <c:v>9860</c:v>
                </c:pt>
                <c:pt idx="10">
                  <c:v>12496</c:v>
                </c:pt>
                <c:pt idx="11">
                  <c:v>13101</c:v>
                </c:pt>
                <c:pt idx="12">
                  <c:v>13284</c:v>
                </c:pt>
                <c:pt idx="13">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Copy This County 2019</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0">
                  <c:v>2056</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0"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Sheet1!$B$2:$B$22</c:f>
              <c:numCache>
                <c:formatCode>General</c:formatCode>
                <c:ptCount val="21"/>
                <c:pt idx="1">
                  <c:v>97</c:v>
                </c:pt>
                <c:pt idx="2">
                  <c:v>116</c:v>
                </c:pt>
                <c:pt idx="3">
                  <c:v>126</c:v>
                </c:pt>
                <c:pt idx="4">
                  <c:v>171</c:v>
                </c:pt>
                <c:pt idx="5">
                  <c:v>196</c:v>
                </c:pt>
                <c:pt idx="6">
                  <c:v>386</c:v>
                </c:pt>
                <c:pt idx="7">
                  <c:v>404</c:v>
                </c:pt>
                <c:pt idx="8">
                  <c:v>418</c:v>
                </c:pt>
                <c:pt idx="9">
                  <c:v>459</c:v>
                </c:pt>
                <c:pt idx="10">
                  <c:v>509</c:v>
                </c:pt>
                <c:pt idx="11">
                  <c:v>715</c:v>
                </c:pt>
                <c:pt idx="12">
                  <c:v>740</c:v>
                </c:pt>
                <c:pt idx="13">
                  <c:v>904</c:v>
                </c:pt>
                <c:pt idx="14">
                  <c:v>931</c:v>
                </c:pt>
                <c:pt idx="15">
                  <c:v>1036</c:v>
                </c:pt>
                <c:pt idx="16">
                  <c:v>1073</c:v>
                </c:pt>
                <c:pt idx="17">
                  <c:v>1381</c:v>
                </c:pt>
                <c:pt idx="18">
                  <c:v>1401</c:v>
                </c:pt>
                <c:pt idx="19">
                  <c:v>1411</c:v>
                </c:pt>
                <c:pt idx="20">
                  <c:v>1667</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Burlington</c:v>
                </c:pt>
                <c:pt idx="11">
                  <c:v>Morris</c:v>
                </c:pt>
                <c:pt idx="12">
                  <c:v>Camden</c:v>
                </c:pt>
                <c:pt idx="13">
                  <c:v>Monmouth</c:v>
                </c:pt>
                <c:pt idx="14">
                  <c:v>Union</c:v>
                </c:pt>
                <c:pt idx="15">
                  <c:v>Hudson</c:v>
                </c:pt>
                <c:pt idx="16">
                  <c:v>Passaic</c:v>
                </c:pt>
                <c:pt idx="17">
                  <c:v>Middlesex</c:v>
                </c:pt>
                <c:pt idx="18">
                  <c:v>Essex</c:v>
                </c:pt>
                <c:pt idx="19">
                  <c:v>Bergen</c:v>
                </c:pt>
                <c:pt idx="20">
                  <c:v>Ocean</c:v>
                </c:pt>
              </c:strCache>
            </c:strRef>
          </c:cat>
          <c:val>
            <c:numRef>
              <c:f>Sheet1!$C$2:$C$22</c:f>
              <c:numCache>
                <c:formatCode>General</c:formatCode>
                <c:ptCount val="21"/>
                <c:pt idx="0">
                  <c:v>75</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0.91</c:v>
                </c:pt>
                <c:pt idx="1">
                  <c:v>0.91800000000000004</c:v>
                </c:pt>
                <c:pt idx="2">
                  <c:v>0.90400000000000003</c:v>
                </c:pt>
                <c:pt idx="3">
                  <c:v>0.94199999999999995</c:v>
                </c:pt>
                <c:pt idx="4">
                  <c:v>0.91300000000000003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0.52346</cdr:x>
      <cdr:y>0.78357</cdr:y>
    </cdr:from>
    <cdr:to>
      <cdr:x>0.67766</cdr:x>
      <cdr:y>0.82247</cdr:y>
    </cdr:to>
    <cdr:sp macro="" textlink="">
      <cdr:nvSpPr>
        <cdr:cNvPr id="2" name="TextBox 5"/>
        <cdr:cNvSpPr txBox="1"/>
      </cdr:nvSpPr>
      <cdr:spPr>
        <a:xfrm xmlns:a="http://schemas.openxmlformats.org/drawingml/2006/main">
          <a:off x="3180735" y="4650253"/>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smtClean="0">
              <a:latin typeface="Franklin Gothic Medium" panose="020B0603020102020204" pitchFamily="34" charset="0"/>
            </a:rPr>
            <a:t>NJ avg. 4.3%</a:t>
          </a:r>
          <a:endParaRPr lang="en-US" sz="900" dirty="0">
            <a:latin typeface="Franklin Gothic Medium" panose="020B0603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2/15/2021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2/15/2021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Revision </a:t>
            </a:r>
            <a:r>
              <a:rPr lang="en-US" smtClean="0"/>
              <a:t>2/15/2021</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t>
            </a:r>
            <a:r>
              <a:rPr lang="en-US" sz="1200" kern="1200" dirty="0" err="1" smtClean="0">
                <a:solidFill>
                  <a:schemeClr val="tx1"/>
                </a:solidFill>
                <a:effectLst/>
                <a:latin typeface="+mn-lt"/>
                <a:ea typeface="+mn-ea"/>
                <a:cs typeface="+mn-cs"/>
              </a:rPr>
              <a:t>Penns</a:t>
            </a:r>
            <a:r>
              <a:rPr lang="en-US" sz="1200" kern="1200" baseline="0" dirty="0" smtClean="0">
                <a:solidFill>
                  <a:schemeClr val="tx1"/>
                </a:solidFill>
                <a:effectLst/>
                <a:latin typeface="+mn-lt"/>
                <a:ea typeface="+mn-ea"/>
                <a:cs typeface="+mn-cs"/>
              </a:rPr>
              <a:t> Grove </a:t>
            </a:r>
            <a:r>
              <a:rPr lang="en-US" sz="1200" kern="1200" dirty="0" smtClean="0">
                <a:solidFill>
                  <a:schemeClr val="tx1"/>
                </a:solidFill>
                <a:effectLst/>
                <a:latin typeface="+mn-lt"/>
                <a:ea typeface="+mn-ea"/>
                <a:cs typeface="+mn-cs"/>
              </a:rPr>
              <a:t>has the lowest proportion of residents who speak English-only, while Quinton has the highest proportion of residents who speak English-only.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variation of language in this county, municipalities are organized by lowest, midrange, and highest percentages of English-only language speakers.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2914603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total number of children in this county is the lowest in NJ. (Note that total county population size has not been accounted for in this indicator).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children between the ages of 12-17 years old is the largest group. </a:t>
            </a:r>
          </a:p>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3459688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Pennsville and </a:t>
            </a:r>
            <a:r>
              <a:rPr lang="en-US" sz="1200" kern="1200" dirty="0" err="1" smtClean="0">
                <a:solidFill>
                  <a:schemeClr val="tx1"/>
                </a:solidFill>
                <a:effectLst/>
                <a:latin typeface="+mn-lt"/>
                <a:ea typeface="+mn-ea"/>
                <a:cs typeface="+mn-cs"/>
              </a:rPr>
              <a:t>Pittsgrove</a:t>
            </a:r>
            <a:r>
              <a:rPr lang="en-US" sz="1200" kern="1200" dirty="0" smtClean="0">
                <a:solidFill>
                  <a:schemeClr val="tx1"/>
                </a:solidFill>
                <a:effectLst/>
                <a:latin typeface="+mn-lt"/>
                <a:ea typeface="+mn-ea"/>
                <a:cs typeface="+mn-cs"/>
              </a:rPr>
              <a:t> have the highest numbers of children.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2019, this county had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served (from workbook and the data table behind graph 1.13):</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In-home:  595</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Out-of-home placement: 83</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NJ, the numbers of children served: </a:t>
            </a:r>
          </a:p>
          <a:p>
            <a:r>
              <a:rPr lang="en-US" sz="1200" kern="1200" dirty="0" smtClean="0">
                <a:solidFill>
                  <a:schemeClr val="tx1"/>
                </a:solidFill>
                <a:effectLst/>
                <a:latin typeface="+mn-lt"/>
                <a:ea typeface="+mn-ea"/>
                <a:cs typeface="+mn-cs"/>
              </a:rPr>
              <a:t>40,147 (in-home); 4,458 (out-of-home placement); 44,632 (total)</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225056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each year, the number of children in CP&amp;P out-of-home placements was</a:t>
            </a:r>
            <a:r>
              <a:rPr lang="en-US" sz="1200" kern="1200" baseline="0" dirty="0" smtClean="0">
                <a:solidFill>
                  <a:schemeClr val="tx1"/>
                </a:solidFill>
                <a:effectLst/>
                <a:latin typeface="+mn-lt"/>
                <a:ea typeface="+mn-ea"/>
                <a:cs typeface="+mn-cs"/>
              </a:rPr>
              <a:t> lower</a:t>
            </a:r>
            <a:r>
              <a:rPr lang="en-US" sz="1200" kern="1200" dirty="0" smtClean="0">
                <a:solidFill>
                  <a:schemeClr val="tx1"/>
                </a:solidFill>
                <a:effectLst/>
                <a:latin typeface="+mn-lt"/>
                <a:ea typeface="+mn-ea"/>
                <a:cs typeface="+mn-cs"/>
              </a:rPr>
              <a:t> in 2019 as compared to most previous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306114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4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county’s</a:t>
            </a:r>
            <a:r>
              <a:rPr lang="en-US" sz="1200" kern="1200" dirty="0" smtClean="0">
                <a:solidFill>
                  <a:schemeClr val="tx1"/>
                </a:solidFill>
                <a:effectLst/>
                <a:latin typeface="+mn-lt"/>
                <a:ea typeface="+mn-ea"/>
                <a:cs typeface="+mn-cs"/>
              </a:rPr>
              <a:t> percentage of families living in poverty has tended to increase over time.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Census Bureau’s determination of poverty status: </a:t>
            </a:r>
            <a:r>
              <a:rPr lang="en-US" sz="1200" kern="1200" dirty="0" smtClean="0">
                <a:solidFill>
                  <a:schemeClr val="tx1"/>
                </a:solidFill>
                <a:effectLst/>
                <a:latin typeface="+mn-lt"/>
                <a:ea typeface="+mn-ea"/>
                <a:cs typeface="+mn-cs"/>
              </a:rPr>
              <a:t>Poverty</a:t>
            </a:r>
            <a:r>
              <a:rPr lang="en-US" sz="1200" kern="1200" baseline="0" dirty="0" smtClean="0">
                <a:solidFill>
                  <a:schemeClr val="tx1"/>
                </a:solidFill>
                <a:effectLst/>
                <a:latin typeface="+mn-lt"/>
                <a:ea typeface="+mn-ea"/>
                <a:cs typeface="+mn-cs"/>
              </a:rPr>
              <a:t> status is based on </a:t>
            </a:r>
            <a:r>
              <a:rPr lang="en-US" sz="1200" kern="1200" dirty="0" smtClean="0">
                <a:solidFill>
                  <a:schemeClr val="tx1"/>
                </a:solidFill>
                <a:effectLst/>
                <a:latin typeface="+mn-lt"/>
                <a:ea typeface="+mn-ea"/>
                <a:cs typeface="+mn-cs"/>
              </a:rPr>
              <a:t>total family income in the last 12 months, which is compared to a poverty threshold related to their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family size, number of related children,</a:t>
            </a:r>
            <a:r>
              <a:rPr lang="en-US" sz="1200" kern="1200" baseline="0" dirty="0" smtClean="0">
                <a:solidFill>
                  <a:schemeClr val="tx1"/>
                </a:solidFill>
                <a:effectLst/>
                <a:latin typeface="+mn-lt"/>
                <a:ea typeface="+mn-ea"/>
                <a:cs typeface="+mn-cs"/>
              </a:rPr>
              <a:t> and for 1- and 2- person families, age of householder</a:t>
            </a:r>
            <a:r>
              <a:rPr lang="en-US" sz="1200" kern="1200" dirty="0" smtClean="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Salem City and </a:t>
            </a:r>
            <a:r>
              <a:rPr lang="en-US" sz="1200" kern="1200" dirty="0" err="1" smtClean="0">
                <a:solidFill>
                  <a:schemeClr val="tx1"/>
                </a:solidFill>
                <a:effectLst/>
                <a:latin typeface="+mn-lt"/>
                <a:ea typeface="+mn-ea"/>
                <a:cs typeface="+mn-cs"/>
              </a:rPr>
              <a:t>Penns</a:t>
            </a:r>
            <a:r>
              <a:rPr lang="en-US" sz="1200" kern="1200" baseline="0" dirty="0" smtClean="0">
                <a:solidFill>
                  <a:schemeClr val="tx1"/>
                </a:solidFill>
                <a:effectLst/>
                <a:latin typeface="+mn-lt"/>
                <a:ea typeface="+mn-ea"/>
                <a:cs typeface="+mn-cs"/>
              </a:rPr>
              <a:t> Grove</a:t>
            </a:r>
            <a:r>
              <a:rPr lang="en-US" sz="1200" kern="1200" dirty="0" smtClean="0">
                <a:solidFill>
                  <a:schemeClr val="tx1"/>
                </a:solidFill>
                <a:effectLst/>
                <a:latin typeface="+mn-lt"/>
                <a:ea typeface="+mn-ea"/>
                <a:cs typeface="+mn-cs"/>
              </a:rPr>
              <a:t> have the highest poverty rates.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most costly of</a:t>
            </a:r>
            <a:r>
              <a:rPr lang="en-US" sz="1200" kern="1200" baseline="0" dirty="0" smtClean="0">
                <a:solidFill>
                  <a:schemeClr val="tx1"/>
                </a:solidFill>
                <a:effectLst/>
                <a:latin typeface="+mn-lt"/>
                <a:ea typeface="+mn-ea"/>
                <a:cs typeface="+mn-cs"/>
              </a:rPr>
              <a:t> these </a:t>
            </a:r>
            <a:r>
              <a:rPr lang="en-US" sz="1200" kern="1200" dirty="0" smtClean="0">
                <a:solidFill>
                  <a:schemeClr val="tx1"/>
                </a:solidFill>
                <a:effectLst/>
                <a:latin typeface="+mn-lt"/>
                <a:ea typeface="+mn-ea"/>
                <a:cs typeface="+mn-cs"/>
              </a:rPr>
              <a:t>budget components in this county tends to be child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is the 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Economic Policy Institute’s Family Budget Calculator estimates community-specific costs for a two-parent,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two-child family to provide a measure of economic security in America.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is similar to the national median and lower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state median.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tended to decrease</a:t>
            </a:r>
            <a:r>
              <a:rPr lang="en-US" sz="1200" kern="1200" baseline="0" dirty="0" smtClean="0">
                <a:solidFill>
                  <a:schemeClr val="tx1"/>
                </a:solidFill>
                <a:effectLst/>
                <a:latin typeface="+mn-lt"/>
                <a:ea typeface="+mn-ea"/>
                <a:cs typeface="+mn-cs"/>
              </a:rPr>
              <a:t> between 2015 and 2016 and then increased slightly</a:t>
            </a:r>
            <a:r>
              <a:rPr lang="en-US" sz="1200" kern="1200" dirty="0" smtClean="0">
                <a:solidFill>
                  <a:schemeClr val="tx1"/>
                </a:solidFill>
                <a:effectLst/>
                <a:latin typeface="+mn-lt"/>
                <a:ea typeface="+mn-ea"/>
                <a:cs typeface="+mn-cs"/>
              </a:rPr>
              <a:t>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Salem City and </a:t>
            </a:r>
            <a:r>
              <a:rPr lang="en-US" sz="1200" kern="1200" dirty="0" err="1" smtClean="0">
                <a:solidFill>
                  <a:schemeClr val="tx1"/>
                </a:solidFill>
                <a:effectLst/>
                <a:latin typeface="+mn-lt"/>
                <a:ea typeface="+mn-ea"/>
                <a:cs typeface="+mn-cs"/>
              </a:rPr>
              <a:t>Penns</a:t>
            </a:r>
            <a:r>
              <a:rPr lang="en-US" sz="1200" kern="1200" dirty="0" smtClean="0">
                <a:solidFill>
                  <a:schemeClr val="tx1"/>
                </a:solidFill>
                <a:effectLst/>
                <a:latin typeface="+mn-lt"/>
                <a:ea typeface="+mn-ea"/>
                <a:cs typeface="+mn-cs"/>
              </a:rPr>
              <a:t> Grove have the lowest median household income.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cost burden is lower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NJ average.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households experiencing severe housing burden has tended to remain mostly steady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a:t>
            </a:r>
            <a:r>
              <a:rPr lang="en-US" sz="1200" kern="1200" baseline="0" dirty="0" smtClean="0">
                <a:solidFill>
                  <a:schemeClr val="tx1"/>
                </a:solidFill>
                <a:effectLst/>
                <a:latin typeface="+mn-lt"/>
                <a:ea typeface="+mn-ea"/>
                <a:cs typeface="+mn-cs"/>
              </a:rPr>
              <a:t> time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 is higher than the state average and is similar to the U.S. national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Food insecurity rates decreased for most counties from 2015-2017.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b="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women, infants and children enrolled in the WIC Nutrition Program has tended to decrease between 2014 and 2018.</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NJ SNAP benefits (formerly food stamps) has tended to vary between 2016 and 2020.</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NJ SNAP</a:t>
            </a:r>
            <a:r>
              <a:rPr lang="en-US" sz="1200" kern="1200" dirty="0" smtClean="0">
                <a:solidFill>
                  <a:schemeClr val="tx1"/>
                </a:solidFill>
                <a:effectLst/>
                <a:latin typeface="+mn-lt"/>
                <a:ea typeface="+mn-ea"/>
                <a:cs typeface="+mn-cs"/>
              </a:rPr>
              <a:t>, formerly </a:t>
            </a:r>
            <a:r>
              <a:rPr lang="en-US" sz="1200" b="1" kern="1200" dirty="0" smtClean="0">
                <a:solidFill>
                  <a:schemeClr val="tx1"/>
                </a:solidFill>
                <a:effectLst/>
                <a:latin typeface="+mn-lt"/>
                <a:ea typeface="+mn-ea"/>
                <a:cs typeface="+mn-cs"/>
              </a:rPr>
              <a:t>Food Stamps</a:t>
            </a:r>
            <a:r>
              <a:rPr lang="en-US" sz="1200" kern="1200" dirty="0" smtClean="0">
                <a:solidFill>
                  <a:schemeClr val="tx1"/>
                </a:solidFill>
                <a:effectLst/>
                <a:latin typeface="+mn-lt"/>
                <a:ea typeface="+mn-ea"/>
                <a:cs typeface="+mn-cs"/>
              </a:rPr>
              <a:t>, is </a:t>
            </a:r>
            <a:r>
              <a:rPr lang="en-US" sz="1200" b="1" kern="1200" dirty="0" smtClean="0">
                <a:solidFill>
                  <a:schemeClr val="tx1"/>
                </a:solidFill>
                <a:effectLst/>
                <a:latin typeface="+mn-lt"/>
                <a:ea typeface="+mn-ea"/>
                <a:cs typeface="+mn-cs"/>
              </a:rPr>
              <a:t>New Jersey's Supplemental Nutrition Assistance Program</a:t>
            </a:r>
            <a:r>
              <a:rPr lang="en-US" sz="1200" kern="1200" dirty="0" smtClean="0">
                <a:solidFill>
                  <a:schemeClr val="tx1"/>
                </a:solidFill>
                <a:effectLst/>
                <a:latin typeface="+mn-lt"/>
                <a:ea typeface="+mn-ea"/>
                <a:cs typeface="+mn-cs"/>
              </a:rPr>
              <a:t> that can help low-income families buy the groceries they need to eat healthy. </a:t>
            </a:r>
          </a:p>
          <a:p>
            <a:r>
              <a:rPr lang="en-US" sz="1200" kern="1200" dirty="0" smtClean="0">
                <a:solidFill>
                  <a:schemeClr val="tx1"/>
                </a:solidFill>
                <a:effectLst/>
                <a:latin typeface="+mn-lt"/>
                <a:ea typeface="+mn-ea"/>
                <a:cs typeface="+mn-cs"/>
              </a:rPr>
              <a:t>Eligibility depends on several factors like income, household size, resources, etc.  Visit </a:t>
            </a:r>
            <a:r>
              <a:rPr lang="en-US" sz="1200" u="sng" kern="1200" dirty="0" smtClean="0">
                <a:solidFill>
                  <a:schemeClr val="tx1"/>
                </a:solidFill>
                <a:effectLst/>
                <a:latin typeface="+mn-lt"/>
                <a:ea typeface="+mn-ea"/>
                <a:cs typeface="+mn-cs"/>
              </a:rPr>
              <a:t>https://www.nj.gov/humanservices/dfd/programs/njsnap/</a:t>
            </a:r>
            <a:r>
              <a:rPr lang="en-US" sz="1200" kern="1200" dirty="0" smtClean="0">
                <a:solidFill>
                  <a:schemeClr val="tx1"/>
                </a:solidFill>
                <a:effectLst/>
                <a:latin typeface="+mn-lt"/>
                <a:ea typeface="+mn-ea"/>
                <a:cs typeface="+mn-cs"/>
              </a:rPr>
              <a:t>  for  information on eligibility standards and program participation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Infant, toddler, and pre-K median monthly childcare costs in this county tend to be on the low side for the state.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When compared to the county’s median household income, costs appear as expected</a:t>
            </a:r>
            <a:r>
              <a:rPr lang="en-US" sz="1200" kern="1200" baseline="0" dirty="0" smtClean="0">
                <a:solidFill>
                  <a:schemeClr val="tx1"/>
                </a:solidFill>
                <a:effectLst/>
                <a:latin typeface="+mn-lt"/>
                <a:ea typeface="+mn-ea"/>
                <a:cs typeface="+mn-cs"/>
              </a:rPr>
              <a:t> for Infant childcare, and lower than </a:t>
            </a:r>
            <a:r>
              <a:rPr lang="en-US" sz="1200" kern="1200" dirty="0" smtClean="0">
                <a:solidFill>
                  <a:schemeClr val="tx1"/>
                </a:solidFill>
                <a:effectLst/>
                <a:latin typeface="+mn-lt"/>
                <a:ea typeface="+mn-ea"/>
                <a:cs typeface="+mn-cs"/>
              </a:rPr>
              <a:t>expected for Toddler, and </a:t>
            </a:r>
            <a:r>
              <a:rPr lang="en-US" sz="1200" kern="1200" dirty="0" err="1" smtClean="0">
                <a:solidFill>
                  <a:schemeClr val="tx1"/>
                </a:solidFill>
                <a:effectLst/>
                <a:latin typeface="+mn-lt"/>
                <a:ea typeface="+mn-ea"/>
                <a:cs typeface="+mn-cs"/>
              </a:rPr>
              <a:t>PreK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childcare.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commuters tend to have a lower commute time to work as compared to the state average of 33.1 minutes.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average travel time to work has tended to slightly increase 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t>
            </a:r>
            <a:r>
              <a:rPr lang="en-US" sz="1200" kern="1200" dirty="0" err="1" smtClean="0">
                <a:solidFill>
                  <a:schemeClr val="tx1"/>
                </a:solidFill>
                <a:effectLst/>
                <a:latin typeface="+mn-lt"/>
                <a:ea typeface="+mn-ea"/>
                <a:cs typeface="+mn-cs"/>
              </a:rPr>
              <a:t>Alloway</a:t>
            </a:r>
            <a:r>
              <a:rPr lang="en-US" sz="1200" kern="1200" dirty="0" smtClean="0">
                <a:solidFill>
                  <a:schemeClr val="tx1"/>
                </a:solidFill>
                <a:effectLst/>
                <a:latin typeface="+mn-lt"/>
                <a:ea typeface="+mn-ea"/>
                <a:cs typeface="+mn-cs"/>
              </a:rPr>
              <a:t> Township and </a:t>
            </a:r>
            <a:r>
              <a:rPr lang="en-US" sz="1200" kern="1200" dirty="0" err="1" smtClean="0">
                <a:solidFill>
                  <a:schemeClr val="tx1"/>
                </a:solidFill>
                <a:effectLst/>
                <a:latin typeface="+mn-lt"/>
                <a:ea typeface="+mn-ea"/>
                <a:cs typeface="+mn-cs"/>
              </a:rPr>
              <a:t>Oldmans</a:t>
            </a:r>
            <a:r>
              <a:rPr lang="en-US" sz="1200" kern="1200" baseline="0" smtClean="0">
                <a:solidFill>
                  <a:schemeClr val="tx1"/>
                </a:solidFill>
                <a:effectLst/>
                <a:latin typeface="+mn-lt"/>
                <a:ea typeface="+mn-ea"/>
                <a:cs typeface="+mn-cs"/>
              </a:rPr>
              <a:t> Township</a:t>
            </a:r>
            <a:r>
              <a:rPr lang="en-US" sz="1200" kern="120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the longest average commute times.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Residents in this county spend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highest proportion of their income on transportation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Results are based on a "typical regional" profile for income, commuters, and household size for the county. These values are included in Table 8.4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annual cost of car ownership in this county is estimated to be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highest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Auto Cost" is the sum of "Annual Auto Ownership Cost" and "Annual Gas Cost". [“Annual Gas Cost” is based on the NJ state average of $2.30/gallon from December 10, 2020].  These values are included in Table 8.5 of the County workbook.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minors without insurance is lower</a:t>
            </a:r>
            <a:r>
              <a:rPr lang="en-US" sz="1200" kern="1200" baseline="0" dirty="0" smtClean="0">
                <a:solidFill>
                  <a:schemeClr val="tx1"/>
                </a:solidFill>
                <a:effectLst/>
                <a:latin typeface="+mn-lt"/>
                <a:ea typeface="+mn-ea"/>
                <a:cs typeface="+mn-cs"/>
              </a:rPr>
              <a:t> than </a:t>
            </a:r>
            <a:r>
              <a:rPr lang="en-US" sz="1200" kern="1200" dirty="0" smtClean="0">
                <a:solidFill>
                  <a:schemeClr val="tx1"/>
                </a:solidFill>
                <a:effectLst/>
                <a:latin typeface="+mn-lt"/>
                <a:ea typeface="+mn-ea"/>
                <a:cs typeface="+mn-cs"/>
              </a:rPr>
              <a:t>the state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minors without insurance has tended vary over time</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t>
            </a:r>
            <a:r>
              <a:rPr lang="en-US" sz="1200" kern="1200" dirty="0" err="1" smtClean="0">
                <a:solidFill>
                  <a:schemeClr val="tx1"/>
                </a:solidFill>
                <a:effectLst/>
                <a:latin typeface="+mn-lt"/>
                <a:ea typeface="+mn-ea"/>
                <a:cs typeface="+mn-cs"/>
              </a:rPr>
              <a:t>Penns</a:t>
            </a:r>
            <a:r>
              <a:rPr lang="en-US" sz="1200" kern="1200" dirty="0" smtClean="0">
                <a:solidFill>
                  <a:schemeClr val="tx1"/>
                </a:solidFill>
                <a:effectLst/>
                <a:latin typeface="+mn-lt"/>
                <a:ea typeface="+mn-ea"/>
                <a:cs typeface="+mn-cs"/>
              </a:rPr>
              <a:t> Grove and </a:t>
            </a:r>
            <a:r>
              <a:rPr lang="en-US" sz="1200" kern="1200" dirty="0" err="1" smtClean="0">
                <a:solidFill>
                  <a:schemeClr val="tx1"/>
                </a:solidFill>
                <a:effectLst/>
                <a:latin typeface="+mn-lt"/>
                <a:ea typeface="+mn-ea"/>
                <a:cs typeface="+mn-cs"/>
              </a:rPr>
              <a:t>Alloway</a:t>
            </a:r>
            <a:r>
              <a:rPr lang="en-US" sz="1200" kern="1200" dirty="0" smtClean="0">
                <a:solidFill>
                  <a:schemeClr val="tx1"/>
                </a:solidFill>
                <a:effectLst/>
                <a:latin typeface="+mn-lt"/>
                <a:ea typeface="+mn-ea"/>
                <a:cs typeface="+mn-cs"/>
              </a:rPr>
              <a:t> have the largest percentages of minors without insurance.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a:t>
            </a:r>
            <a:r>
              <a:rPr lang="en-US" sz="1200" kern="1200" smtClean="0">
                <a:solidFill>
                  <a:schemeClr val="tx1"/>
                </a:solidFill>
                <a:effectLst/>
                <a:latin typeface="+mn-lt"/>
                <a:ea typeface="+mn-ea"/>
                <a:cs typeface="+mn-cs"/>
              </a:rPr>
              <a:t>slide.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Without accounting for population size, this county has the 4</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child immunization rates have tended to remain mostly steady over time.</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There is no data available</a:t>
            </a:r>
            <a:r>
              <a:rPr lang="en-US" sz="1200" kern="1200" baseline="0" dirty="0" smtClean="0">
                <a:solidFill>
                  <a:schemeClr val="tx1"/>
                </a:solidFill>
                <a:effectLst/>
                <a:latin typeface="+mn-lt"/>
                <a:ea typeface="+mn-ea"/>
                <a:cs typeface="+mn-cs"/>
              </a:rPr>
              <a:t> for Salem County.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There is no data available</a:t>
            </a:r>
            <a:r>
              <a:rPr lang="en-US" sz="1200" kern="1200" baseline="0" dirty="0" smtClean="0">
                <a:solidFill>
                  <a:schemeClr val="tx1"/>
                </a:solidFill>
                <a:effectLst/>
                <a:latin typeface="+mn-lt"/>
                <a:ea typeface="+mn-ea"/>
                <a:cs typeface="+mn-cs"/>
              </a:rPr>
              <a:t> for Salem County.</a:t>
            </a: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Employees in this county tend to earn a lower weekly wage as compared to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average weekly wage has increased slightly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 </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Differences between the county and the state’s demographic make-up include higher proportions of White and Black/African</a:t>
            </a:r>
            <a:r>
              <a:rPr lang="en-US" sz="1200" kern="1200" baseline="0" dirty="0" smtClean="0">
                <a:solidFill>
                  <a:schemeClr val="tx1"/>
                </a:solidFill>
                <a:effectLst/>
                <a:latin typeface="+mn-lt"/>
                <a:ea typeface="+mn-ea"/>
                <a:cs typeface="+mn-cs"/>
              </a:rPr>
              <a:t> American</a:t>
            </a:r>
            <a:r>
              <a:rPr lang="en-US" sz="1200" kern="1200" dirty="0" smtClean="0">
                <a:solidFill>
                  <a:schemeClr val="tx1"/>
                </a:solidFill>
                <a:effectLst/>
                <a:latin typeface="+mn-lt"/>
                <a:ea typeface="+mn-ea"/>
                <a:cs typeface="+mn-cs"/>
              </a:rPr>
              <a:t> minority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residents, and lower proportions of Asian and “Other” and Hispanic/Latino residents in this county.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county’s unemployment rate tended to be slightly higher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state's rate</a:t>
            </a:r>
            <a:r>
              <a:rPr lang="en-US" sz="1200" kern="1200" baseline="0" dirty="0" smtClean="0">
                <a:solidFill>
                  <a:schemeClr val="tx1"/>
                </a:solidFill>
                <a:effectLst/>
                <a:latin typeface="+mn-lt"/>
                <a:ea typeface="+mn-ea"/>
                <a:cs typeface="+mn-cs"/>
              </a:rPr>
              <a:t> before March 2020, and slightly lower or similar after March 2020,</a:t>
            </a:r>
            <a:r>
              <a:rPr lang="en-US" sz="1200" kern="1200" dirty="0" smtClean="0">
                <a:solidFill>
                  <a:schemeClr val="tx1"/>
                </a:solidFill>
                <a:effectLst/>
                <a:latin typeface="+mn-lt"/>
                <a:ea typeface="+mn-ea"/>
                <a:cs typeface="+mn-cs"/>
              </a:rPr>
              <a:t> and tends to follow a similar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pattern across the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Starting in March 2020, unemployment rates tended to increase due to the COVID-19 pandemic</a:t>
            </a:r>
            <a:r>
              <a:rPr lang="en-US" sz="1200" kern="1200" baseline="0" dirty="0" smtClean="0">
                <a:solidFill>
                  <a:schemeClr val="tx1"/>
                </a:solidFill>
                <a:effectLst/>
                <a:latin typeface="+mn-lt"/>
                <a:ea typeface="+mn-ea"/>
                <a:cs typeface="+mn-cs"/>
              </a:rPr>
              <a:t> and associated shutdowns.</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unemployment rate is higher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state median.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each NJ county, with the exception of Cape May,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state median income is higher than the national median income for both males and females.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females tend to have a lower median income than the state average</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the national average.</a:t>
            </a:r>
            <a:r>
              <a:rPr lang="en-US" sz="1200" kern="1200" baseline="0" dirty="0" smtClean="0">
                <a:solidFill>
                  <a:schemeClr val="tx1"/>
                </a:solidFill>
                <a:effectLst/>
                <a:latin typeface="+mn-lt"/>
                <a:ea typeface="+mn-ea"/>
                <a:cs typeface="+mn-cs"/>
              </a:rPr>
              <a:t> Males tend to have a similar median income to the state average and higher than the national average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males has varied over time.</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females has varied over time.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Men tended to earned about</a:t>
            </a:r>
            <a:r>
              <a:rPr lang="en-US" sz="1200" kern="1200" baseline="0" dirty="0" smtClean="0">
                <a:solidFill>
                  <a:schemeClr val="tx1"/>
                </a:solidFill>
                <a:effectLst/>
                <a:latin typeface="+mn-lt"/>
                <a:ea typeface="+mn-ea"/>
                <a:cs typeface="+mn-cs"/>
              </a:rPr>
              <a:t> $9K – </a:t>
            </a:r>
            <a:r>
              <a:rPr lang="en-US" sz="1200" kern="1200" dirty="0" smtClean="0">
                <a:solidFill>
                  <a:schemeClr val="tx1"/>
                </a:solidFill>
                <a:effectLst/>
                <a:latin typeface="+mn-lt"/>
                <a:ea typeface="+mn-ea"/>
                <a:cs typeface="+mn-cs"/>
              </a:rPr>
              <a:t>$28K more than women.</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Three municipalities,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highest, lowest, and a middling median income, were selected to illustrate the variation of income across municipalities.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violent crime rate [black line] is the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in the state. </a:t>
            </a:r>
          </a:p>
          <a:p>
            <a:r>
              <a:rPr lang="en-US" sz="1200" kern="1200" dirty="0" smtClean="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Info</a:t>
            </a:r>
            <a:r>
              <a:rPr lang="en-US" sz="1200" kern="1200" dirty="0" smtClean="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violent crimes were attributed to aggravated assault and robbery and most nonviolent crimes were attributed to larceny.</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juvenile arrest rate is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This county’s rate has tended to decrease over time, and is generally above the rate for NJ.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number of crime guns recovered of the NJ counties.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the year, this county's number of recovered crime guns has varied.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the last 5 years for which we have Census data, this county’s proportion of residents has remained steady by race/ethnicity with Hispanic/Latino</a:t>
            </a:r>
            <a:r>
              <a:rPr lang="en-US" sz="1200" kern="1200" baseline="0" dirty="0" smtClean="0">
                <a:solidFill>
                  <a:schemeClr val="tx1"/>
                </a:solidFill>
                <a:effectLst/>
                <a:latin typeface="+mn-lt"/>
                <a:ea typeface="+mn-ea"/>
                <a:cs typeface="+mn-cs"/>
              </a:rPr>
              <a:t> residents increasingly very slightly.</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October, 2020, and without accounting for population size, municipalities with the most crime guns recovered were Newark, Trenton, and Camden.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Total gun recovery numbers include (1) found property/turned in; (2) guns with possessors; and (3) individuals arrested with more than one crime gun.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lowest number of reported domestic violence incidents of</a:t>
            </a:r>
            <a:r>
              <a:rPr lang="en-US" sz="1200" kern="1200" baseline="0" dirty="0" smtClean="0">
                <a:solidFill>
                  <a:schemeClr val="tx1"/>
                </a:solidFill>
                <a:effectLst/>
                <a:latin typeface="+mn-lt"/>
                <a:ea typeface="+mn-ea"/>
                <a:cs typeface="+mn-cs"/>
              </a:rPr>
              <a:t> the</a:t>
            </a:r>
            <a:r>
              <a:rPr lang="en-US" sz="1200" kern="1200" dirty="0" smtClean="0">
                <a:solidFill>
                  <a:schemeClr val="tx1"/>
                </a:solidFill>
                <a:effectLst/>
                <a:latin typeface="+mn-lt"/>
                <a:ea typeface="+mn-ea"/>
                <a:cs typeface="+mn-cs"/>
              </a:rPr>
              <a:t> NJ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domestic violence incidents in this county has tended to decrease between 2015-2018 and then increase</a:t>
            </a:r>
            <a:r>
              <a:rPr lang="en-US" sz="1200" kern="1200" baseline="0" dirty="0" smtClean="0">
                <a:solidFill>
                  <a:schemeClr val="tx1"/>
                </a:solidFill>
                <a:effectLst/>
                <a:latin typeface="+mn-lt"/>
                <a:ea typeface="+mn-ea"/>
                <a:cs typeface="+mn-cs"/>
              </a:rPr>
              <a:t> in 2019</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and without accounting for population size, Pennsville had the highest number of domestic violence incidents reported in the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NJ, most domestic violence offenses were categorized as assault and harassment.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the county, most domestic violence offenses were categorized as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assault.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Across a two-year period (2018 to 2019), 7 counties experienced an increase in the percentage of suspected opioid deaths (positive percentages), while the remaining 14 NJ counties experienced a decrease (negative percentages).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38.71% change indicates an increase in suspected overdose deaths across 2018 to 2019.</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Between 2015 and 2019, the number of suspected opioid deaths in this county has tended to increase</a:t>
            </a:r>
            <a:r>
              <a:rPr lang="en-US" sz="1200" kern="1200" baseline="0" dirty="0" smtClean="0">
                <a:solidFill>
                  <a:schemeClr val="tx1"/>
                </a:solidFill>
                <a:effectLst/>
                <a:latin typeface="+mn-lt"/>
                <a:ea typeface="+mn-ea"/>
                <a:cs typeface="+mn-cs"/>
              </a:rPr>
              <a:t> over time.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measures indicate overdose deaths relative to the county population.</a:t>
            </a:r>
          </a:p>
          <a:p>
            <a:r>
              <a:rPr lang="en-US" sz="1200" kern="1200" dirty="0" smtClean="0">
                <a:solidFill>
                  <a:schemeClr val="tx1"/>
                </a:solidFill>
                <a:effectLst/>
                <a:latin typeface="+mn-lt"/>
                <a:ea typeface="+mn-ea"/>
                <a:cs typeface="+mn-cs"/>
              </a:rPr>
              <a:t>Across a two-year period (2017 to 2018),  16 counties experienced an increasing trend of overdose deaths as a proportion of the population (negative % change), while the remaining 5 NJ counties experienced a decreasing trend (positive % change).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2017 to 2018, the -38.9%</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change indicates an increasing trend in overdose deaths as a proportion of the population 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2014-2018, the decreasing line indicates that more people have been dying of overdoses over time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treatment center admissions were due to Heroin usage.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statewide Substance Abuse Overview provides statistics on substance abuse treatment in New Jersey for calendar year 2018. In 2018, there were 89,629 treatment admissions and 87,516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June 2019 NJSAMS download data.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a:t>
            </a:r>
            <a:r>
              <a:rPr lang="en-US" sz="1200" kern="1200" baseline="0" dirty="0" smtClean="0">
                <a:solidFill>
                  <a:schemeClr val="tx1"/>
                </a:solidFill>
                <a:effectLst/>
                <a:latin typeface="+mn-lt"/>
                <a:ea typeface="+mn-ea"/>
                <a:cs typeface="+mn-cs"/>
              </a:rPr>
              <a:t> there are several mental health programs available. </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Elmer and </a:t>
            </a:r>
            <a:r>
              <a:rPr lang="en-US" sz="1200" kern="1200" dirty="0" err="1" smtClean="0">
                <a:solidFill>
                  <a:schemeClr val="tx1"/>
                </a:solidFill>
                <a:effectLst/>
                <a:latin typeface="+mn-lt"/>
                <a:ea typeface="+mn-ea"/>
                <a:cs typeface="+mn-cs"/>
              </a:rPr>
              <a:t>Pittsgrove</a:t>
            </a:r>
            <a:r>
              <a:rPr lang="en-US" sz="1200" kern="1200" dirty="0" smtClean="0">
                <a:solidFill>
                  <a:schemeClr val="tx1"/>
                </a:solidFill>
                <a:effectLst/>
                <a:latin typeface="+mn-lt"/>
                <a:ea typeface="+mn-ea"/>
                <a:cs typeface="+mn-cs"/>
              </a:rPr>
              <a:t> are composed of mostly White residents, while a majority of Salem City residents are Black/African American.</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10275843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mental health distress in this county is estimated to be the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White residents reported symptoms of mental health distress most frequently, followed by Black/African</a:t>
            </a:r>
            <a:r>
              <a:rPr lang="en-US" sz="1200" kern="1200" baseline="0" dirty="0" smtClean="0">
                <a:solidFill>
                  <a:schemeClr val="tx1"/>
                </a:solidFill>
                <a:effectLst/>
                <a:latin typeface="+mn-lt"/>
                <a:ea typeface="+mn-ea"/>
                <a:cs typeface="+mn-cs"/>
              </a:rPr>
              <a:t> American, non-Hispanic.</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Symptoms of mental health distress were reported by Women at a higher rate as compared to 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estimated frequency (%) of diagnosed depression in this county is estimated to be the 10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reporting depression in this phone survey has tended to remain mostly steady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endParaRPr lang="en-US" sz="1200" b="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this county, White residents reported diagnosed depression most frequently, followed by Black/African</a:t>
            </a:r>
            <a:r>
              <a:rPr lang="en-US" sz="1200" kern="1200" baseline="0" dirty="0" smtClean="0">
                <a:solidFill>
                  <a:schemeClr val="tx1"/>
                </a:solidFill>
                <a:effectLst/>
                <a:latin typeface="+mn-lt"/>
                <a:ea typeface="+mn-ea"/>
                <a:cs typeface="+mn-cs"/>
              </a:rPr>
              <a:t> American, non-Hispanic.</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Diagnosed depression was reported by Women at a higher rate as compared to Men.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 Municipality data </a:t>
            </a:r>
            <a:r>
              <a:rPr lang="en-US" sz="1200" b="1" u="sng" kern="1200" dirty="0" smtClean="0">
                <a:solidFill>
                  <a:schemeClr val="tx1"/>
                </a:solidFill>
                <a:effectLst/>
                <a:latin typeface="+mn-lt"/>
                <a:ea typeface="+mn-ea"/>
                <a:cs typeface="+mn-cs"/>
              </a:rPr>
              <a:t>not </a:t>
            </a:r>
            <a:r>
              <a:rPr lang="en-US" sz="1200" b="1" kern="1200" dirty="0" smtClean="0">
                <a:solidFill>
                  <a:schemeClr val="tx1"/>
                </a:solidFill>
                <a:effectLst/>
                <a:latin typeface="+mn-lt"/>
                <a:ea typeface="+mn-ea"/>
                <a:cs typeface="+mn-cs"/>
              </a:rPr>
              <a:t>available.</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lowest number of children enrolled in Special Ed services of the NJ counties.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lowest number of children receiving early intervention services of the NJ counties.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t>These lists of supports were identified by searching for providers who work with residents of this county. Many supports are available state-wide. </a:t>
            </a:r>
          </a:p>
          <a:p>
            <a:pPr marL="174708" indent="-174708">
              <a:buFont typeface="Arial" panose="020B0604020202020204" pitchFamily="34" charset="0"/>
              <a:buChar char="•"/>
            </a:pPr>
            <a:r>
              <a:rPr lang="en-US" dirty="0" smtClean="0"/>
              <a:t>Did not include individual counselors. Is not an exhaustive list.</a:t>
            </a:r>
          </a:p>
          <a:p>
            <a:r>
              <a:rPr lang="en-US" dirty="0" smtClean="0"/>
              <a:t> </a:t>
            </a:r>
          </a:p>
          <a:p>
            <a:r>
              <a:rPr lang="en-US" b="1" dirty="0" smtClean="0"/>
              <a:t>Source:</a:t>
            </a:r>
            <a:endParaRPr lang="en-US" dirty="0" smtClean="0"/>
          </a:p>
          <a:p>
            <a:pPr defTabSz="921223">
              <a:defRPr/>
            </a:pPr>
            <a:r>
              <a:rPr lang="en-US" dirty="0" smtClean="0"/>
              <a:t>16.1. www.cgsresourcenet.org/ </a:t>
            </a:r>
          </a:p>
          <a:p>
            <a:pPr defTabSz="921223">
              <a:defRPr/>
            </a:pPr>
            <a:r>
              <a:rPr lang="en-US" dirty="0" smtClean="0"/>
              <a:t>16.2. </a:t>
            </a:r>
            <a:r>
              <a:rPr lang="en-US" dirty="0" smtClean="0">
                <a:hlinkClick r:id="rId3"/>
              </a:rPr>
              <a:t>https://www.probononj.org/ProviderDirectory.aspx</a:t>
            </a:r>
            <a:endParaRPr lang="en-US" dirty="0" smtClean="0"/>
          </a:p>
          <a:p>
            <a:r>
              <a:rPr lang="en-US" dirty="0" smtClean="0"/>
              <a:t> </a:t>
            </a:r>
          </a:p>
          <a:p>
            <a:r>
              <a:rPr lang="en-US" b="1" dirty="0" smtClean="0"/>
              <a:t>Municipality data available? </a:t>
            </a:r>
            <a:r>
              <a:rPr lang="en-US" smtClean="0"/>
              <a:t>No.</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is below</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has tended to decrease over time.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t>
            </a:r>
            <a:r>
              <a:rPr lang="en-US" sz="1200" kern="1200" dirty="0" err="1" smtClean="0">
                <a:solidFill>
                  <a:schemeClr val="tx1"/>
                </a:solidFill>
                <a:effectLst/>
                <a:latin typeface="+mn-lt"/>
                <a:ea typeface="+mn-ea"/>
                <a:cs typeface="+mn-cs"/>
              </a:rPr>
              <a:t>Penns</a:t>
            </a:r>
            <a:r>
              <a:rPr lang="en-US" sz="1200" kern="1200" baseline="0" dirty="0" smtClean="0">
                <a:solidFill>
                  <a:schemeClr val="tx1"/>
                </a:solidFill>
                <a:effectLst/>
                <a:latin typeface="+mn-lt"/>
                <a:ea typeface="+mn-ea"/>
                <a:cs typeface="+mn-cs"/>
              </a:rPr>
              <a:t> Grove and Carneys Point township </a:t>
            </a:r>
            <a:r>
              <a:rPr lang="en-US" sz="1200" kern="1200" dirty="0" smtClean="0">
                <a:solidFill>
                  <a:schemeClr val="tx1"/>
                </a:solidFill>
                <a:effectLst/>
                <a:latin typeface="+mn-lt"/>
                <a:ea typeface="+mn-ea"/>
                <a:cs typeface="+mn-cs"/>
              </a:rPr>
              <a:t>have the highest proportions of foreign-born residents.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proportion of residents who speak English ONLY 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above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who speaks English ONLY has tended to remain mostly steady over time.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smtClean="0">
                <a:solidFill>
                  <a:schemeClr val="tx1"/>
                </a:solidFill>
                <a:effectLst/>
                <a:latin typeface="+mn-lt"/>
                <a:ea typeface="+mn-ea"/>
                <a:cs typeface="+mn-cs"/>
              </a:rPr>
              <a:t>For chart 1.7, all counties used 1-year 2019 ACS estimates except </a:t>
            </a:r>
            <a:r>
              <a:rPr lang="en-US" sz="1200" kern="1200" dirty="0" smtClean="0">
                <a:solidFill>
                  <a:schemeClr val="tx1"/>
                </a:solidFill>
                <a:effectLst/>
                <a:latin typeface="+mn-lt"/>
                <a:ea typeface="+mn-ea"/>
                <a:cs typeface="+mn-cs"/>
              </a:rPr>
              <a:t>Salem</a:t>
            </a:r>
            <a:r>
              <a:rPr lang="en-US" sz="1200" kern="1200" baseline="0" dirty="0" smtClean="0">
                <a:solidFill>
                  <a:schemeClr val="tx1"/>
                </a:solidFill>
                <a:effectLst/>
                <a:latin typeface="+mn-lt"/>
                <a:ea typeface="+mn-ea"/>
                <a:cs typeface="+mn-cs"/>
              </a:rPr>
              <a:t> County, which did not have 1-year ACS estimates available. Instead, the 5-year ACS estimate was used for Salem. </a:t>
            </a:r>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8" name="TextBox 7">
            <a:extLst>
              <a:ext uri="{FF2B5EF4-FFF2-40B4-BE49-F238E27FC236}">
                <a16:creationId xmlns:a16="http://schemas.microsoft.com/office/drawing/2014/main" id="{4FC3502E-998F-4187-BA0A-B415E6C52E45}"/>
              </a:ext>
            </a:extLst>
          </p:cNvPr>
          <p:cNvSpPr txBox="1"/>
          <p:nvPr userDrawn="1"/>
        </p:nvSpPr>
        <p:spPr>
          <a:xfrm>
            <a:off x="-228600" y="5638800"/>
            <a:ext cx="3454400" cy="1015663"/>
          </a:xfrm>
          <a:prstGeom prst="rect">
            <a:avLst/>
          </a:prstGeom>
          <a:noFill/>
        </p:spPr>
        <p:txBody>
          <a:bodyPr wrap="square" rtlCol="0">
            <a:spAutoFit/>
          </a:bodyPr>
          <a:lstStyle/>
          <a:p>
            <a:pPr algn="ctr"/>
            <a:r>
              <a:rPr lang="en-US" sz="3600" b="0" dirty="0" smtClean="0">
                <a:solidFill>
                  <a:schemeClr val="bg1"/>
                </a:solidFill>
                <a:latin typeface="Franklin Gothic Demi" panose="020B0703020102020204" pitchFamily="34" charset="0"/>
              </a:rPr>
              <a:t>Salem County</a:t>
            </a:r>
          </a:p>
          <a:p>
            <a:pPr algn="ctr"/>
            <a:r>
              <a:rPr lang="en-US" sz="2400" b="0" dirty="0" smtClean="0">
                <a:solidFill>
                  <a:schemeClr val="bg1"/>
                </a:solidFill>
                <a:latin typeface="Franklin Gothic Demi" panose="020B0703020102020204" pitchFamily="34" charset="0"/>
              </a:rPr>
              <a:t>New </a:t>
            </a:r>
            <a:r>
              <a:rPr lang="en-US" sz="2400" b="0" dirty="0">
                <a:solidFill>
                  <a:schemeClr val="bg1"/>
                </a:solidFill>
                <a:latin typeface="Franklin Gothic Demi" panose="020B0703020102020204" pitchFamily="34" charset="0"/>
              </a:rPr>
              <a:t>Jersey</a:t>
            </a:r>
          </a:p>
        </p:txBody>
      </p:sp>
    </p:spTree>
    <p:extLst>
      <p:ext uri="{BB962C8B-B14F-4D97-AF65-F5344CB8AC3E}">
        <p14:creationId xmlns:p14="http://schemas.microsoft.com/office/powerpoint/2010/main" val="297001868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9" name="TextBox 14">
            <a:extLst>
              <a:ext uri="{FF2B5EF4-FFF2-40B4-BE49-F238E27FC236}">
                <a16:creationId xmlns:a16="http://schemas.microsoft.com/office/drawing/2014/main" id="{11C2BFEF-BC86-4ED3-A92E-59B9C8DAC65B}"/>
              </a:ext>
            </a:extLst>
          </p:cNvPr>
          <p:cNvSpPr txBox="1"/>
          <p:nvPr userDrawn="1"/>
        </p:nvSpPr>
        <p:spPr>
          <a:xfrm>
            <a:off x="686323" y="381000"/>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10" name="Picture 9">
            <a:extLst>
              <a:ext uri="{FF2B5EF4-FFF2-40B4-BE49-F238E27FC236}">
                <a16:creationId xmlns:a16="http://schemas.microsoft.com/office/drawing/2014/main" id="{A6CDA9B4-BF55-499C-BFAD-E76667F3F2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126" y="68367"/>
            <a:ext cx="446750" cy="846033"/>
          </a:xfrm>
          <a:prstGeom prst="rect">
            <a:avLst/>
          </a:prstGeom>
        </p:spPr>
      </p:pic>
    </p:spTree>
    <p:extLst>
      <p:ext uri="{BB962C8B-B14F-4D97-AF65-F5344CB8AC3E}">
        <p14:creationId xmlns:p14="http://schemas.microsoft.com/office/powerpoint/2010/main" val="28282037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a:extLst>
              <a:ext uri="{FF2B5EF4-FFF2-40B4-BE49-F238E27FC236}">
                <a16:creationId xmlns:a16="http://schemas.microsoft.com/office/drawing/2014/main" id="{8A84A5EF-2F50-4F00-BC40-3B48A8D851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4594" y="1118260"/>
            <a:ext cx="767359" cy="1140823"/>
          </a:xfrm>
          <a:prstGeom prst="rect">
            <a:avLst/>
          </a:prstGeom>
        </p:spPr>
      </p:pic>
    </p:spTree>
    <p:extLst>
      <p:ext uri="{BB962C8B-B14F-4D97-AF65-F5344CB8AC3E}">
        <p14:creationId xmlns:p14="http://schemas.microsoft.com/office/powerpoint/2010/main" val="37792446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a:extLst>
              <a:ext uri="{FF2B5EF4-FFF2-40B4-BE49-F238E27FC236}">
                <a16:creationId xmlns:a16="http://schemas.microsoft.com/office/drawing/2014/main" id="{8A84A5EF-2F50-4F00-BC40-3B48A8D851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02443" y="4653213"/>
            <a:ext cx="767359" cy="1140823"/>
          </a:xfrm>
          <a:prstGeom prst="rect">
            <a:avLst/>
          </a:prstGeom>
        </p:spPr>
      </p:pic>
    </p:spTree>
    <p:extLst>
      <p:ext uri="{BB962C8B-B14F-4D97-AF65-F5344CB8AC3E}">
        <p14:creationId xmlns:p14="http://schemas.microsoft.com/office/powerpoint/2010/main" val="26951318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7" name="Picture 6">
            <a:extLst>
              <a:ext uri="{FF2B5EF4-FFF2-40B4-BE49-F238E27FC236}">
                <a16:creationId xmlns:a16="http://schemas.microsoft.com/office/drawing/2014/main" id="{8A84A5EF-2F50-4F00-BC40-3B48A8D851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7470" y="761379"/>
            <a:ext cx="767359" cy="1140823"/>
          </a:xfrm>
          <a:prstGeom prst="rect">
            <a:avLst/>
          </a:prstGeom>
        </p:spPr>
      </p:pic>
    </p:spTree>
    <p:extLst>
      <p:ext uri="{BB962C8B-B14F-4D97-AF65-F5344CB8AC3E}">
        <p14:creationId xmlns:p14="http://schemas.microsoft.com/office/powerpoint/2010/main" val="40323899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a:extLst>
              <a:ext uri="{FF2B5EF4-FFF2-40B4-BE49-F238E27FC236}">
                <a16:creationId xmlns:a16="http://schemas.microsoft.com/office/drawing/2014/main" id="{8A84A5EF-2F50-4F00-BC40-3B48A8D851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20540" y="661060"/>
            <a:ext cx="767359" cy="1140823"/>
          </a:xfrm>
          <a:prstGeom prst="rect">
            <a:avLst/>
          </a:prstGeom>
        </p:spPr>
      </p:pic>
    </p:spTree>
    <p:extLst>
      <p:ext uri="{BB962C8B-B14F-4D97-AF65-F5344CB8AC3E}">
        <p14:creationId xmlns:p14="http://schemas.microsoft.com/office/powerpoint/2010/main" val="42423760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8A84A5EF-2F50-4F00-BC40-3B48A8D851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63459" y="2828834"/>
            <a:ext cx="767359" cy="1140823"/>
          </a:xfrm>
          <a:prstGeom prst="rect">
            <a:avLst/>
          </a:prstGeom>
        </p:spPr>
      </p:pic>
    </p:spTree>
    <p:extLst>
      <p:ext uri="{BB962C8B-B14F-4D97-AF65-F5344CB8AC3E}">
        <p14:creationId xmlns:p14="http://schemas.microsoft.com/office/powerpoint/2010/main" val="25490100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a:extLst>
              <a:ext uri="{FF2B5EF4-FFF2-40B4-BE49-F238E27FC236}">
                <a16:creationId xmlns:a16="http://schemas.microsoft.com/office/drawing/2014/main" id="{8A84A5EF-2F50-4F00-BC40-3B48A8D851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6788" y="707411"/>
            <a:ext cx="767359" cy="1140823"/>
          </a:xfrm>
          <a:prstGeom prst="rect">
            <a:avLst/>
          </a:prstGeom>
        </p:spPr>
      </p:pic>
    </p:spTree>
    <p:extLst>
      <p:ext uri="{BB962C8B-B14F-4D97-AF65-F5344CB8AC3E}">
        <p14:creationId xmlns:p14="http://schemas.microsoft.com/office/powerpoint/2010/main" val="11764252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a:extLst>
              <a:ext uri="{FF2B5EF4-FFF2-40B4-BE49-F238E27FC236}">
                <a16:creationId xmlns:a16="http://schemas.microsoft.com/office/drawing/2014/main" id="{8A84A5EF-2F50-4F00-BC40-3B48A8D851D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1894" y="536257"/>
            <a:ext cx="767359" cy="1140823"/>
          </a:xfrm>
          <a:prstGeom prst="rect">
            <a:avLst/>
          </a:prstGeom>
        </p:spPr>
      </p:pic>
    </p:spTree>
    <p:extLst>
      <p:ext uri="{BB962C8B-B14F-4D97-AF65-F5344CB8AC3E}">
        <p14:creationId xmlns:p14="http://schemas.microsoft.com/office/powerpoint/2010/main" val="256272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a:extLst>
              <a:ext uri="{FF2B5EF4-FFF2-40B4-BE49-F238E27FC236}">
                <a16:creationId xmlns:a16="http://schemas.microsoft.com/office/drawing/2014/main" id="{8A84A5EF-2F50-4F00-BC40-3B48A8D851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46822" y="5110413"/>
            <a:ext cx="767359" cy="1140823"/>
          </a:xfrm>
          <a:prstGeom prst="rect">
            <a:avLst/>
          </a:prstGeom>
        </p:spPr>
      </p:pic>
    </p:spTree>
    <p:extLst>
      <p:ext uri="{BB962C8B-B14F-4D97-AF65-F5344CB8AC3E}">
        <p14:creationId xmlns:p14="http://schemas.microsoft.com/office/powerpoint/2010/main" val="17282142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a:extLst>
              <a:ext uri="{FF2B5EF4-FFF2-40B4-BE49-F238E27FC236}">
                <a16:creationId xmlns:a16="http://schemas.microsoft.com/office/drawing/2014/main" id="{8A84A5EF-2F50-4F00-BC40-3B48A8D851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9432" y="5004460"/>
            <a:ext cx="767359" cy="1140823"/>
          </a:xfrm>
          <a:prstGeom prst="rect">
            <a:avLst/>
          </a:prstGeom>
        </p:spPr>
      </p:pic>
    </p:spTree>
    <p:extLst>
      <p:ext uri="{BB962C8B-B14F-4D97-AF65-F5344CB8AC3E}">
        <p14:creationId xmlns:p14="http://schemas.microsoft.com/office/powerpoint/2010/main" val="21303533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sp>
        <p:nvSpPr>
          <p:cNvPr id="7" name="TextBox 14">
            <a:extLst>
              <a:ext uri="{FF2B5EF4-FFF2-40B4-BE49-F238E27FC236}">
                <a16:creationId xmlns:a16="http://schemas.microsoft.com/office/drawing/2014/main" id="{11C2BFEF-BC86-4ED3-A92E-59B9C8DAC65B}"/>
              </a:ext>
            </a:extLst>
          </p:cNvPr>
          <p:cNvSpPr txBox="1"/>
          <p:nvPr userDrawn="1"/>
        </p:nvSpPr>
        <p:spPr>
          <a:xfrm>
            <a:off x="686323" y="381000"/>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A6CDA9B4-BF55-499C-BFAD-E76667F3F2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126" y="68367"/>
            <a:ext cx="446750" cy="846033"/>
          </a:xfrm>
          <a:prstGeom prst="rect">
            <a:avLst/>
          </a:prstGeom>
        </p:spPr>
      </p:pic>
    </p:spTree>
    <p:extLst>
      <p:ext uri="{BB962C8B-B14F-4D97-AF65-F5344CB8AC3E}">
        <p14:creationId xmlns:p14="http://schemas.microsoft.com/office/powerpoint/2010/main" val="1237119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a:extLst>
              <a:ext uri="{FF2B5EF4-FFF2-40B4-BE49-F238E27FC236}">
                <a16:creationId xmlns:a16="http://schemas.microsoft.com/office/drawing/2014/main" id="{8A84A5EF-2F50-4F00-BC40-3B48A8D851D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76560" y="671978"/>
            <a:ext cx="767359" cy="1140823"/>
          </a:xfrm>
          <a:prstGeom prst="rect">
            <a:avLst/>
          </a:prstGeom>
        </p:spPr>
      </p:pic>
    </p:spTree>
    <p:extLst>
      <p:ext uri="{BB962C8B-B14F-4D97-AF65-F5344CB8AC3E}">
        <p14:creationId xmlns:p14="http://schemas.microsoft.com/office/powerpoint/2010/main" val="32490277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8A84A5EF-2F50-4F00-BC40-3B48A8D851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08852" y="460691"/>
            <a:ext cx="767359" cy="1140823"/>
          </a:xfrm>
          <a:prstGeom prst="rect">
            <a:avLst/>
          </a:prstGeom>
        </p:spPr>
      </p:pic>
    </p:spTree>
    <p:extLst>
      <p:ext uri="{BB962C8B-B14F-4D97-AF65-F5344CB8AC3E}">
        <p14:creationId xmlns:p14="http://schemas.microsoft.com/office/powerpoint/2010/main" val="23633704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a:extLst>
              <a:ext uri="{FF2B5EF4-FFF2-40B4-BE49-F238E27FC236}">
                <a16:creationId xmlns:a16="http://schemas.microsoft.com/office/drawing/2014/main" id="{8A84A5EF-2F50-4F00-BC40-3B48A8D851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44782" y="676825"/>
            <a:ext cx="767359" cy="1140823"/>
          </a:xfrm>
          <a:prstGeom prst="rect">
            <a:avLst/>
          </a:prstGeom>
        </p:spPr>
      </p:pic>
    </p:spTree>
    <p:extLst>
      <p:ext uri="{BB962C8B-B14F-4D97-AF65-F5344CB8AC3E}">
        <p14:creationId xmlns:p14="http://schemas.microsoft.com/office/powerpoint/2010/main" val="36532010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a:extLst>
              <a:ext uri="{FF2B5EF4-FFF2-40B4-BE49-F238E27FC236}">
                <a16:creationId xmlns:a16="http://schemas.microsoft.com/office/drawing/2014/main" id="{8A84A5EF-2F50-4F00-BC40-3B48A8D851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18242" y="976264"/>
            <a:ext cx="767359" cy="1140823"/>
          </a:xfrm>
          <a:prstGeom prst="rect">
            <a:avLst/>
          </a:prstGeom>
        </p:spPr>
      </p:pic>
    </p:spTree>
    <p:extLst>
      <p:ext uri="{BB962C8B-B14F-4D97-AF65-F5344CB8AC3E}">
        <p14:creationId xmlns:p14="http://schemas.microsoft.com/office/powerpoint/2010/main" val="16765528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a:extLst>
              <a:ext uri="{FF2B5EF4-FFF2-40B4-BE49-F238E27FC236}">
                <a16:creationId xmlns:a16="http://schemas.microsoft.com/office/drawing/2014/main" id="{8A84A5EF-2F50-4F00-BC40-3B48A8D851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9581" y="713588"/>
            <a:ext cx="767359" cy="1140823"/>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a:extLst>
              <a:ext uri="{FF2B5EF4-FFF2-40B4-BE49-F238E27FC236}">
                <a16:creationId xmlns:a16="http://schemas.microsoft.com/office/drawing/2014/main" id="{8A84A5EF-2F50-4F00-BC40-3B48A8D851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88633" y="465303"/>
            <a:ext cx="767359" cy="1140823"/>
          </a:xfrm>
          <a:prstGeom prst="rect">
            <a:avLst/>
          </a:prstGeom>
        </p:spPr>
      </p:pic>
    </p:spTree>
    <p:extLst>
      <p:ext uri="{BB962C8B-B14F-4D97-AF65-F5344CB8AC3E}">
        <p14:creationId xmlns:p14="http://schemas.microsoft.com/office/powerpoint/2010/main" val="5845187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a:extLst>
              <a:ext uri="{FF2B5EF4-FFF2-40B4-BE49-F238E27FC236}">
                <a16:creationId xmlns:a16="http://schemas.microsoft.com/office/drawing/2014/main" id="{8A84A5EF-2F50-4F00-BC40-3B48A8D851D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4680" y="1118260"/>
            <a:ext cx="767359" cy="1140823"/>
          </a:xfrm>
          <a:prstGeom prst="rect">
            <a:avLst/>
          </a:prstGeom>
        </p:spPr>
      </p:pic>
    </p:spTree>
    <p:extLst>
      <p:ext uri="{BB962C8B-B14F-4D97-AF65-F5344CB8AC3E}">
        <p14:creationId xmlns:p14="http://schemas.microsoft.com/office/powerpoint/2010/main" val="39454205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524315"/>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r>
              <a:rPr lang="en-US" sz="1200" b="1" dirty="0" smtClean="0"/>
              <a:t>)($)</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smtClean="0">
                <a:ea typeface="+mn-lt"/>
                <a:cs typeface="+mn-lt"/>
              </a:rPr>
              <a:t>Households</a:t>
            </a:r>
            <a:r>
              <a:rPr lang="en-US" sz="1200" b="1" baseline="0" dirty="0" smtClean="0">
                <a:ea typeface="+mn-lt"/>
                <a:cs typeface="+mn-lt"/>
              </a:rPr>
              <a:t> </a:t>
            </a:r>
            <a:r>
              <a:rPr lang="en-US" sz="1200" b="1" dirty="0" smtClean="0">
                <a:ea typeface="+mn-lt"/>
                <a:cs typeface="+mn-lt"/>
              </a:rPr>
              <a:t>(%) with severe cost burden</a:t>
            </a:r>
            <a:r>
              <a:rPr lang="en-US" sz="1200" b="1" baseline="0" dirty="0" smtClean="0">
                <a:ea typeface="+mn-lt"/>
                <a:cs typeface="+mn-lt"/>
              </a:rPr>
              <a:t> for housing </a:t>
            </a:r>
            <a:r>
              <a:rPr lang="en-US" sz="1200" b="1" dirty="0" smtClean="0"/>
              <a:t>(by </a:t>
            </a:r>
            <a:r>
              <a:rPr lang="en-US" sz="1200" b="1" dirty="0"/>
              <a:t>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smtClean="0">
                <a:cs typeface="Calibri"/>
              </a:rPr>
              <a:t>6.1: </a:t>
            </a:r>
            <a:r>
              <a:rPr lang="en-US" sz="1200" b="1" dirty="0">
                <a:cs typeface="Calibri"/>
              </a:rPr>
              <a:t>Food insecurity (%) </a:t>
            </a:r>
            <a:r>
              <a:rPr lang="en-US" sz="1200" b="1" dirty="0"/>
              <a:t>in NJ (by county)</a:t>
            </a:r>
            <a:endParaRPr lang="en-US" sz="1200" b="1" dirty="0">
              <a:cs typeface="Calibri"/>
            </a:endParaRPr>
          </a:p>
          <a:p>
            <a:pPr lvl="1"/>
            <a:r>
              <a:rPr lang="en-US" sz="1200" dirty="0" smtClean="0"/>
              <a:t>6.2: </a:t>
            </a:r>
            <a:r>
              <a:rPr lang="en-US" sz="1200" b="1" dirty="0"/>
              <a:t>Individuals (#) enrolled in WIC nutrition program </a:t>
            </a:r>
            <a:endParaRPr lang="en-US" sz="1200" b="1" dirty="0">
              <a:cs typeface="Calibri"/>
            </a:endParaRPr>
          </a:p>
          <a:p>
            <a:pPr lvl="1"/>
            <a:r>
              <a:rPr lang="en-US" sz="1200" dirty="0" smtClean="0"/>
              <a:t>6.3: </a:t>
            </a:r>
            <a:r>
              <a:rPr lang="en-US" sz="1200" b="1" dirty="0"/>
              <a:t>Children (#) receiving free or reduced lunch</a:t>
            </a:r>
            <a:endParaRPr lang="en-US" sz="1200" dirty="0"/>
          </a:p>
          <a:p>
            <a:pPr lvl="1"/>
            <a:r>
              <a:rPr lang="en-US" sz="1200" dirty="0" smtClean="0"/>
              <a:t>6.4: </a:t>
            </a:r>
            <a:r>
              <a:rPr lang="en-US" sz="1200" b="1" dirty="0"/>
              <a:t>Children (#) receiving NJ SNAP supplemental nutrition assistance</a:t>
            </a:r>
            <a:endParaRPr lang="en-US" sz="1200" b="1" dirty="0">
              <a:cs typeface="Calibri"/>
            </a:endParaRPr>
          </a:p>
        </p:txBody>
      </p:sp>
      <p:sp>
        <p:nvSpPr>
          <p:cNvPr id="7" name="TextBox 14">
            <a:extLst>
              <a:ext uri="{FF2B5EF4-FFF2-40B4-BE49-F238E27FC236}">
                <a16:creationId xmlns:a16="http://schemas.microsoft.com/office/drawing/2014/main" id="{11C2BFEF-BC86-4ED3-A92E-59B9C8DAC65B}"/>
              </a:ext>
            </a:extLst>
          </p:cNvPr>
          <p:cNvSpPr txBox="1"/>
          <p:nvPr userDrawn="1"/>
        </p:nvSpPr>
        <p:spPr>
          <a:xfrm>
            <a:off x="686323" y="381000"/>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A6CDA9B4-BF55-499C-BFAD-E76667F3F2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126" y="68367"/>
            <a:ext cx="446750" cy="846033"/>
          </a:xfrm>
          <a:prstGeom prst="rect">
            <a:avLst/>
          </a:prstGeom>
        </p:spPr>
      </p:pic>
    </p:spTree>
    <p:extLst>
      <p:ext uri="{BB962C8B-B14F-4D97-AF65-F5344CB8AC3E}">
        <p14:creationId xmlns:p14="http://schemas.microsoft.com/office/powerpoint/2010/main" val="21963352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a:t>
            </a:r>
            <a:r>
              <a:rPr lang="en-US" sz="1200" b="1" dirty="0" smtClean="0">
                <a:ea typeface="+mn-lt"/>
                <a:cs typeface="+mn-lt"/>
              </a:rPr>
              <a:t>(by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sp>
        <p:nvSpPr>
          <p:cNvPr id="7" name="TextBox 14">
            <a:extLst>
              <a:ext uri="{FF2B5EF4-FFF2-40B4-BE49-F238E27FC236}">
                <a16:creationId xmlns:a16="http://schemas.microsoft.com/office/drawing/2014/main" id="{11C2BFEF-BC86-4ED3-A92E-59B9C8DAC65B}"/>
              </a:ext>
            </a:extLst>
          </p:cNvPr>
          <p:cNvSpPr txBox="1"/>
          <p:nvPr userDrawn="1"/>
        </p:nvSpPr>
        <p:spPr>
          <a:xfrm>
            <a:off x="686323" y="381000"/>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A6CDA9B4-BF55-499C-BFAD-E76667F3F2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126" y="68367"/>
            <a:ext cx="446750" cy="846033"/>
          </a:xfrm>
          <a:prstGeom prst="rect">
            <a:avLst/>
          </a:prstGeom>
        </p:spPr>
      </p:pic>
    </p:spTree>
    <p:extLst>
      <p:ext uri="{BB962C8B-B14F-4D97-AF65-F5344CB8AC3E}">
        <p14:creationId xmlns:p14="http://schemas.microsoft.com/office/powerpoint/2010/main" val="13510597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32092"/>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smtClean="0"/>
              <a:t>11.5: </a:t>
            </a:r>
            <a:r>
              <a:rPr lang="en-US" sz="1200" b="1" dirty="0" smtClean="0"/>
              <a:t>Crime guns recovered (#)</a:t>
            </a:r>
            <a:r>
              <a:rPr lang="en-US" sz="1200" b="1" baseline="0" dirty="0" smtClean="0"/>
              <a:t> in NJ (by county) </a:t>
            </a:r>
            <a:endParaRPr lang="en-US" sz="1200" b="1" dirty="0" smtClean="0">
              <a:cs typeface="Calibri"/>
            </a:endParaRPr>
          </a:p>
          <a:p>
            <a:pPr lvl="1"/>
            <a:r>
              <a:rPr lang="en-US" sz="1200" dirty="0" smtClean="0"/>
              <a:t>11.6: </a:t>
            </a:r>
            <a:r>
              <a:rPr lang="en-US" sz="1200" b="1" dirty="0" smtClean="0"/>
              <a:t>Crime</a:t>
            </a:r>
            <a:r>
              <a:rPr lang="en-US" sz="1200" b="1" baseline="0" dirty="0" smtClean="0"/>
              <a:t> guns recovered (#) across 6 months, in county</a:t>
            </a:r>
            <a:r>
              <a:rPr lang="en-US" sz="1200" b="1" dirty="0" smtClean="0"/>
              <a:t> </a:t>
            </a:r>
            <a:endParaRPr lang="en-US" sz="1200" b="1" dirty="0" smtClean="0">
              <a:cs typeface="Calibri"/>
            </a:endParaRPr>
          </a:p>
          <a:p>
            <a:pPr lvl="1"/>
            <a:r>
              <a:rPr lang="en-US" sz="1200" dirty="0" smtClean="0"/>
              <a:t>11.7</a:t>
            </a:r>
            <a:r>
              <a:rPr lang="en-US" sz="1200" dirty="0"/>
              <a:t>:</a:t>
            </a:r>
            <a:r>
              <a:rPr lang="en-US" sz="1200" b="1" dirty="0"/>
              <a:t> </a:t>
            </a:r>
            <a:r>
              <a:rPr lang="en-US" sz="1200" b="1" dirty="0" smtClean="0"/>
              <a:t>Municipalities in NJ with most crime guns recovered (#)</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sp>
        <p:nvSpPr>
          <p:cNvPr id="7" name="TextBox 14">
            <a:extLst>
              <a:ext uri="{FF2B5EF4-FFF2-40B4-BE49-F238E27FC236}">
                <a16:creationId xmlns:a16="http://schemas.microsoft.com/office/drawing/2014/main" id="{11C2BFEF-BC86-4ED3-A92E-59B9C8DAC65B}"/>
              </a:ext>
            </a:extLst>
          </p:cNvPr>
          <p:cNvSpPr txBox="1"/>
          <p:nvPr userDrawn="1"/>
        </p:nvSpPr>
        <p:spPr>
          <a:xfrm>
            <a:off x="686323" y="381000"/>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A6CDA9B4-BF55-499C-BFAD-E76667F3F2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126" y="68367"/>
            <a:ext cx="446750" cy="846033"/>
          </a:xfrm>
          <a:prstGeom prst="rect">
            <a:avLst/>
          </a:prstGeom>
        </p:spPr>
      </p:pic>
    </p:spTree>
    <p:extLst>
      <p:ext uri="{BB962C8B-B14F-4D97-AF65-F5344CB8AC3E}">
        <p14:creationId xmlns:p14="http://schemas.microsoft.com/office/powerpoint/2010/main" val="3260365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893647"/>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15.2:</a:t>
            </a:r>
            <a:r>
              <a:rPr lang="en-US" sz="1200" b="1" dirty="0" smtClean="0"/>
              <a:t> </a:t>
            </a:r>
            <a:r>
              <a:rPr lang="en-US" sz="1200" b="1" dirty="0"/>
              <a:t>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sp>
        <p:nvSpPr>
          <p:cNvPr id="7" name="TextBox 14">
            <a:extLst>
              <a:ext uri="{FF2B5EF4-FFF2-40B4-BE49-F238E27FC236}">
                <a16:creationId xmlns:a16="http://schemas.microsoft.com/office/drawing/2014/main" id="{11C2BFEF-BC86-4ED3-A92E-59B9C8DAC65B}"/>
              </a:ext>
            </a:extLst>
          </p:cNvPr>
          <p:cNvSpPr txBox="1"/>
          <p:nvPr userDrawn="1"/>
        </p:nvSpPr>
        <p:spPr>
          <a:xfrm>
            <a:off x="686323" y="381000"/>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A6CDA9B4-BF55-499C-BFAD-E76667F3F2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126" y="68367"/>
            <a:ext cx="446750" cy="846033"/>
          </a:xfrm>
          <a:prstGeom prst="rect">
            <a:avLst/>
          </a:prstGeom>
        </p:spPr>
      </p:pic>
    </p:spTree>
    <p:extLst>
      <p:ext uri="{BB962C8B-B14F-4D97-AF65-F5344CB8AC3E}">
        <p14:creationId xmlns:p14="http://schemas.microsoft.com/office/powerpoint/2010/main" val="15587539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2062103"/>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smtClean="0">
                <a:solidFill>
                  <a:schemeClr val="bg1"/>
                </a:solidFill>
                <a:latin typeface="Franklin Gothic Demi" panose="020B0703020102020204" pitchFamily="34" charset="0"/>
              </a:rPr>
              <a:t>Service Needs</a:t>
            </a:r>
          </a:p>
        </p:txBody>
      </p:sp>
      <p:sp>
        <p:nvSpPr>
          <p:cNvPr id="6" name="TextBox 14">
            <a:extLst>
              <a:ext uri="{FF2B5EF4-FFF2-40B4-BE49-F238E27FC236}">
                <a16:creationId xmlns:a16="http://schemas.microsoft.com/office/drawing/2014/main" id="{11C2BFEF-BC86-4ED3-A92E-59B9C8DAC65B}"/>
              </a:ext>
            </a:extLst>
          </p:cNvPr>
          <p:cNvSpPr txBox="1"/>
          <p:nvPr userDrawn="1"/>
        </p:nvSpPr>
        <p:spPr>
          <a:xfrm>
            <a:off x="686323" y="381000"/>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A6CDA9B4-BF55-499C-BFAD-E76667F3F2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126" y="68367"/>
            <a:ext cx="446750" cy="846033"/>
          </a:xfrm>
          <a:prstGeom prst="rect">
            <a:avLst/>
          </a:prstGeom>
        </p:spPr>
      </p:pic>
    </p:spTree>
    <p:extLst>
      <p:ext uri="{BB962C8B-B14F-4D97-AF65-F5344CB8AC3E}">
        <p14:creationId xmlns:p14="http://schemas.microsoft.com/office/powerpoint/2010/main" val="35094446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11C2BFEF-BC86-4ED3-A92E-59B9C8DAC65B}"/>
              </a:ext>
            </a:extLst>
          </p:cNvPr>
          <p:cNvSpPr txBox="1"/>
          <p:nvPr userDrawn="1"/>
        </p:nvSpPr>
        <p:spPr>
          <a:xfrm>
            <a:off x="686323" y="381000"/>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A6CDA9B4-BF55-499C-BFAD-E76667F3F2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126" y="68367"/>
            <a:ext cx="446750" cy="846033"/>
          </a:xfrm>
          <a:prstGeom prst="rect">
            <a:avLst/>
          </a:prstGeom>
        </p:spPr>
      </p:pic>
    </p:spTree>
    <p:extLst>
      <p:ext uri="{BB962C8B-B14F-4D97-AF65-F5344CB8AC3E}">
        <p14:creationId xmlns:p14="http://schemas.microsoft.com/office/powerpoint/2010/main" val="36939012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11C2BFEF-BC86-4ED3-A92E-59B9C8DAC65B}"/>
              </a:ext>
            </a:extLst>
          </p:cNvPr>
          <p:cNvSpPr txBox="1"/>
          <p:nvPr userDrawn="1"/>
        </p:nvSpPr>
        <p:spPr>
          <a:xfrm>
            <a:off x="686323" y="381000"/>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Salem</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A6CDA9B4-BF55-499C-BFAD-E76667F3F2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126" y="68367"/>
            <a:ext cx="446750" cy="846033"/>
          </a:xfrm>
          <a:prstGeom prst="rect">
            <a:avLst/>
          </a:prstGeom>
        </p:spPr>
      </p:pic>
    </p:spTree>
    <p:extLst>
      <p:ext uri="{BB962C8B-B14F-4D97-AF65-F5344CB8AC3E}">
        <p14:creationId xmlns:p14="http://schemas.microsoft.com/office/powerpoint/2010/main" val="7936579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7.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6.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7.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6.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7.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8.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10.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9.xml"/><Relationship Id="rId5" Type="http://schemas.openxmlformats.org/officeDocument/2006/relationships/tags" Target="../tags/tag51.xml"/><Relationship Id="rId10" Type="http://schemas.openxmlformats.org/officeDocument/2006/relationships/notesSlide" Target="../notesSlides/notesSlide9.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10.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66.xml"/><Relationship Id="rId7" Type="http://schemas.openxmlformats.org/officeDocument/2006/relationships/slideLayout" Target="../slideLayouts/slideLayout8.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chart" Target="../charts/chart12.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72.xml"/><Relationship Id="rId7" Type="http://schemas.openxmlformats.org/officeDocument/2006/relationships/slideLayout" Target="../slideLayouts/slideLayout8.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9" Type="http://schemas.openxmlformats.org/officeDocument/2006/relationships/chart" Target="../charts/chart13.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8.xml"/><Relationship Id="rId7" Type="http://schemas.openxmlformats.org/officeDocument/2006/relationships/slideLayout" Target="../slideLayouts/slideLayout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chart" Target="../charts/chart14.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84.xml"/><Relationship Id="rId7" Type="http://schemas.openxmlformats.org/officeDocument/2006/relationships/slideLayout" Target="../slideLayouts/slideLayout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chart" Target="../charts/chart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90.xml"/><Relationship Id="rId7" Type="http://schemas.openxmlformats.org/officeDocument/2006/relationships/slideLayout" Target="../slideLayouts/slideLayout8.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chart" Target="../charts/char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chart" Target="../charts/chart18.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chart" Target="../charts/chart17.xml"/><Relationship Id="rId5" Type="http://schemas.openxmlformats.org/officeDocument/2006/relationships/tags" Target="../tags/tag98.xml"/><Relationship Id="rId10" Type="http://schemas.openxmlformats.org/officeDocument/2006/relationships/notesSlide" Target="../notesSlides/notesSlide16.xml"/><Relationship Id="rId4" Type="http://schemas.openxmlformats.org/officeDocument/2006/relationships/tags" Target="../tags/tag97.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04.xml"/><Relationship Id="rId7" Type="http://schemas.openxmlformats.org/officeDocument/2006/relationships/notesSlide" Target="../notesSlides/notesSlide17.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8.xml"/><Relationship Id="rId5" Type="http://schemas.openxmlformats.org/officeDocument/2006/relationships/tags" Target="../tags/tag106.xml"/><Relationship Id="rId4" Type="http://schemas.openxmlformats.org/officeDocument/2006/relationships/tags" Target="../tags/tag1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09.xml"/><Relationship Id="rId7"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chart" Target="../charts/chart20.xml"/></Relationships>
</file>

<file path=ppt/slides/_rels/slide28.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tags" Target="../tags/tag115.xml"/><Relationship Id="rId7" Type="http://schemas.openxmlformats.org/officeDocument/2006/relationships/notesSlide" Target="../notesSlides/notesSlide19.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8.xml"/><Relationship Id="rId5" Type="http://schemas.openxmlformats.org/officeDocument/2006/relationships/tags" Target="../tags/tag117.xml"/><Relationship Id="rId4" Type="http://schemas.openxmlformats.org/officeDocument/2006/relationships/tags" Target="../tags/tag1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chart" Target="../charts/chart23.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chart" Target="../charts/chart22.xml"/><Relationship Id="rId5" Type="http://schemas.openxmlformats.org/officeDocument/2006/relationships/tags" Target="../tags/tag122.xml"/><Relationship Id="rId10" Type="http://schemas.openxmlformats.org/officeDocument/2006/relationships/notesSlide" Target="../notesSlides/notesSlide20.xml"/><Relationship Id="rId4" Type="http://schemas.openxmlformats.org/officeDocument/2006/relationships/tags" Target="../tags/tag121.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tags" Target="../tags/tag128.xml"/><Relationship Id="rId7" Type="http://schemas.openxmlformats.org/officeDocument/2006/relationships/notesSlide" Target="../notesSlides/notesSlide21.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8.xml"/><Relationship Id="rId5" Type="http://schemas.openxmlformats.org/officeDocument/2006/relationships/tags" Target="../tags/tag130.xml"/><Relationship Id="rId4" Type="http://schemas.openxmlformats.org/officeDocument/2006/relationships/tags" Target="../tags/tag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3.xml"/><Relationship Id="rId7"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9" Type="http://schemas.openxmlformats.org/officeDocument/2006/relationships/chart" Target="../charts/chart25.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tags" Target="../tags/tag139.xml"/><Relationship Id="rId7" Type="http://schemas.openxmlformats.org/officeDocument/2006/relationships/slideLayout" Target="../slideLayouts/slideLayout8.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chart" Target="../charts/char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tags" Target="../tags/tag145.xml"/><Relationship Id="rId7" Type="http://schemas.openxmlformats.org/officeDocument/2006/relationships/notesSlide" Target="../notesSlides/notesSlide24.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8.xml"/><Relationship Id="rId5" Type="http://schemas.openxmlformats.org/officeDocument/2006/relationships/tags" Target="../tags/tag147.xml"/><Relationship Id="rId4" Type="http://schemas.openxmlformats.org/officeDocument/2006/relationships/tags" Target="../tags/tag146.xml"/></Relationships>
</file>

<file path=ppt/slides/_rels/slide37.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5.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8.xml"/><Relationship Id="rId2" Type="http://schemas.openxmlformats.org/officeDocument/2006/relationships/tags" Target="../tags/tag149.xml"/><Relationship Id="rId16" Type="http://schemas.openxmlformats.org/officeDocument/2006/relationships/chart" Target="../charts/chart30.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29.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8" Type="http://schemas.openxmlformats.org/officeDocument/2006/relationships/chart" Target="../charts/chart31.xml"/><Relationship Id="rId3" Type="http://schemas.openxmlformats.org/officeDocument/2006/relationships/tags" Target="../tags/tag161.xml"/><Relationship Id="rId7" Type="http://schemas.openxmlformats.org/officeDocument/2006/relationships/notesSlide" Target="../notesSlides/notesSlide26.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8.xml"/><Relationship Id="rId5" Type="http://schemas.openxmlformats.org/officeDocument/2006/relationships/tags" Target="../tags/tag163.xml"/><Relationship Id="rId4" Type="http://schemas.openxmlformats.org/officeDocument/2006/relationships/tags" Target="../tags/tag16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2.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6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3.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8.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8.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4.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0.xml"/><Relationship Id="rId7" Type="http://schemas.openxmlformats.org/officeDocument/2006/relationships/slideLayout" Target="../slideLayouts/slideLayout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9" Type="http://schemas.openxmlformats.org/officeDocument/2006/relationships/chart" Target="../charts/chart35.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6.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8" Type="http://schemas.openxmlformats.org/officeDocument/2006/relationships/tags" Target="../tags/tag203.xml"/><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chart" Target="../charts/chart39.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chart" Target="../charts/chart38.xml"/><Relationship Id="rId5" Type="http://schemas.openxmlformats.org/officeDocument/2006/relationships/tags" Target="../tags/tag200.xml"/><Relationship Id="rId10" Type="http://schemas.openxmlformats.org/officeDocument/2006/relationships/notesSlide" Target="../notesSlides/notesSlide32.xml"/><Relationship Id="rId4" Type="http://schemas.openxmlformats.org/officeDocument/2006/relationships/tags" Target="../tags/tag199.xml"/><Relationship Id="rId9"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06.xml"/><Relationship Id="rId7" Type="http://schemas.openxmlformats.org/officeDocument/2006/relationships/notesSlide" Target="../notesSlides/notesSlide33.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slideLayout" Target="../slideLayouts/slideLayout8.xml"/><Relationship Id="rId5" Type="http://schemas.openxmlformats.org/officeDocument/2006/relationships/tags" Target="../tags/tag208.xml"/><Relationship Id="rId4" Type="http://schemas.openxmlformats.org/officeDocument/2006/relationships/tags" Target="../tags/tag207.xml"/></Relationships>
</file>

<file path=ppt/slides/_rels/slide49.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11.xml"/><Relationship Id="rId7" Type="http://schemas.openxmlformats.org/officeDocument/2006/relationships/notesSlide" Target="../notesSlides/notesSlide34.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slideLayout" Target="../slideLayouts/slideLayout8.xml"/><Relationship Id="rId5" Type="http://schemas.openxmlformats.org/officeDocument/2006/relationships/tags" Target="../tags/tag213.xml"/><Relationship Id="rId4" Type="http://schemas.openxmlformats.org/officeDocument/2006/relationships/tags" Target="../tags/tag21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6.xml"/><Relationship Id="rId7" Type="http://schemas.openxmlformats.org/officeDocument/2006/relationships/notesSlide" Target="../notesSlides/notesSlide35.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slideLayout" Target="../slideLayouts/slideLayout8.xml"/><Relationship Id="rId5" Type="http://schemas.openxmlformats.org/officeDocument/2006/relationships/tags" Target="../tags/tag218.xml"/><Relationship Id="rId4" Type="http://schemas.openxmlformats.org/officeDocument/2006/relationships/tags" Target="../tags/tag217.xml"/></Relationships>
</file>

<file path=ppt/slides/_rels/slide51.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21.xml"/><Relationship Id="rId7" Type="http://schemas.openxmlformats.org/officeDocument/2006/relationships/notesSlide" Target="../notesSlides/notesSlide36.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slideLayout" Target="../slideLayouts/slideLayout8.xml"/><Relationship Id="rId5" Type="http://schemas.openxmlformats.org/officeDocument/2006/relationships/tags" Target="../tags/tag223.xml"/><Relationship Id="rId4" Type="http://schemas.openxmlformats.org/officeDocument/2006/relationships/tags" Target="../tags/tag222.xml"/></Relationships>
</file>

<file path=ppt/slides/_rels/slide52.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26.xml"/><Relationship Id="rId7" Type="http://schemas.openxmlformats.org/officeDocument/2006/relationships/notesSlide" Target="../notesSlides/notesSlide37.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slideLayout" Target="../slideLayouts/slideLayout8.xml"/><Relationship Id="rId5" Type="http://schemas.openxmlformats.org/officeDocument/2006/relationships/tags" Target="../tags/tag228.xml"/><Relationship Id="rId4" Type="http://schemas.openxmlformats.org/officeDocument/2006/relationships/tags" Target="../tags/tag227.xml"/></Relationships>
</file>

<file path=ppt/slides/_rels/slide53.xml.rels><?xml version="1.0" encoding="UTF-8" standalone="yes"?>
<Relationships xmlns="http://schemas.openxmlformats.org/package/2006/relationships"><Relationship Id="rId8" Type="http://schemas.openxmlformats.org/officeDocument/2006/relationships/chart" Target="../charts/chart45.xml"/><Relationship Id="rId3" Type="http://schemas.openxmlformats.org/officeDocument/2006/relationships/tags" Target="../tags/tag231.xml"/><Relationship Id="rId7" Type="http://schemas.openxmlformats.org/officeDocument/2006/relationships/notesSlide" Target="../notesSlides/notesSlide38.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slideLayout" Target="../slideLayouts/slideLayout8.xml"/><Relationship Id="rId5" Type="http://schemas.openxmlformats.org/officeDocument/2006/relationships/tags" Target="../tags/tag233.xml"/><Relationship Id="rId4" Type="http://schemas.openxmlformats.org/officeDocument/2006/relationships/tags" Target="../tags/tag2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8" Type="http://schemas.openxmlformats.org/officeDocument/2006/relationships/tags" Target="../tags/tag241.xml"/><Relationship Id="rId13" Type="http://schemas.openxmlformats.org/officeDocument/2006/relationships/chart" Target="../charts/chart47.xml"/><Relationship Id="rId3" Type="http://schemas.openxmlformats.org/officeDocument/2006/relationships/tags" Target="../tags/tag236.xml"/><Relationship Id="rId7" Type="http://schemas.openxmlformats.org/officeDocument/2006/relationships/tags" Target="../tags/tag240.xml"/><Relationship Id="rId12" Type="http://schemas.openxmlformats.org/officeDocument/2006/relationships/chart" Target="../charts/chart46.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notesSlide" Target="../notesSlides/notesSlide39.xml"/><Relationship Id="rId5" Type="http://schemas.openxmlformats.org/officeDocument/2006/relationships/tags" Target="../tags/tag238.xml"/><Relationship Id="rId10" Type="http://schemas.openxmlformats.org/officeDocument/2006/relationships/slideLayout" Target="../slideLayouts/slideLayout8.xml"/><Relationship Id="rId4" Type="http://schemas.openxmlformats.org/officeDocument/2006/relationships/tags" Target="../tags/tag237.xml"/><Relationship Id="rId9" Type="http://schemas.openxmlformats.org/officeDocument/2006/relationships/tags" Target="../tags/tag242.xml"/></Relationships>
</file>

<file path=ppt/slides/_rels/slide56.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45.xml"/><Relationship Id="rId7" Type="http://schemas.openxmlformats.org/officeDocument/2006/relationships/slideLayout" Target="../slideLayouts/slideLayout8.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9" Type="http://schemas.openxmlformats.org/officeDocument/2006/relationships/chart" Target="../charts/chart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9.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50.xml"/></Relationships>
</file>

<file path=ppt/slides/_rels/slide59.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63.xml"/><Relationship Id="rId7" Type="http://schemas.openxmlformats.org/officeDocument/2006/relationships/notesSlide" Target="../notesSlides/notesSlide43.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slideLayout" Target="../slideLayouts/slideLayout8.xml"/><Relationship Id="rId5" Type="http://schemas.openxmlformats.org/officeDocument/2006/relationships/tags" Target="../tags/tag265.xml"/><Relationship Id="rId4" Type="http://schemas.openxmlformats.org/officeDocument/2006/relationships/tags" Target="../tags/tag26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2.xml"/><Relationship Id="rId3" Type="http://schemas.openxmlformats.org/officeDocument/2006/relationships/tags" Target="../tags/tag268.xml"/><Relationship Id="rId7" Type="http://schemas.openxmlformats.org/officeDocument/2006/relationships/notesSlide" Target="../notesSlides/notesSlide44.xml"/><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slideLayout" Target="../slideLayouts/slideLayout8.xml"/><Relationship Id="rId5" Type="http://schemas.openxmlformats.org/officeDocument/2006/relationships/tags" Target="../tags/tag270.xml"/><Relationship Id="rId4" Type="http://schemas.openxmlformats.org/officeDocument/2006/relationships/tags" Target="../tags/tag269.xml"/></Relationships>
</file>

<file path=ppt/slides/_rels/slide61.xml.rels><?xml version="1.0" encoding="UTF-8" standalone="yes"?>
<Relationships xmlns="http://schemas.openxmlformats.org/package/2006/relationships"><Relationship Id="rId8" Type="http://schemas.openxmlformats.org/officeDocument/2006/relationships/tags" Target="../tags/tag278.xml"/><Relationship Id="rId3" Type="http://schemas.openxmlformats.org/officeDocument/2006/relationships/tags" Target="../tags/tag273.xml"/><Relationship Id="rId7" Type="http://schemas.openxmlformats.org/officeDocument/2006/relationships/tags" Target="../tags/tag277.xml"/><Relationship Id="rId12" Type="http://schemas.openxmlformats.org/officeDocument/2006/relationships/chart" Target="../charts/chart53.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notesSlide" Target="../notesSlides/notesSlide45.xml"/><Relationship Id="rId5" Type="http://schemas.openxmlformats.org/officeDocument/2006/relationships/tags" Target="../tags/tag275.xml"/><Relationship Id="rId10" Type="http://schemas.openxmlformats.org/officeDocument/2006/relationships/slideLayout" Target="../slideLayouts/slideLayout8.xml"/><Relationship Id="rId4" Type="http://schemas.openxmlformats.org/officeDocument/2006/relationships/tags" Target="../tags/tag274.xml"/><Relationship Id="rId9" Type="http://schemas.openxmlformats.org/officeDocument/2006/relationships/tags" Target="../tags/tag27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2.xml"/><Relationship Id="rId7" Type="http://schemas.openxmlformats.org/officeDocument/2006/relationships/slideLayout" Target="../slideLayouts/slideLayout8.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tags" Target="../tags/tag283.xml"/><Relationship Id="rId9" Type="http://schemas.openxmlformats.org/officeDocument/2006/relationships/chart" Target="../charts/chart54.xml"/></Relationships>
</file>

<file path=ppt/slides/_rels/slide64.xml.rels><?xml version="1.0" encoding="UTF-8" standalone="yes"?>
<Relationships xmlns="http://schemas.openxmlformats.org/package/2006/relationships"><Relationship Id="rId8" Type="http://schemas.openxmlformats.org/officeDocument/2006/relationships/tags" Target="../tags/tag293.xml"/><Relationship Id="rId13" Type="http://schemas.openxmlformats.org/officeDocument/2006/relationships/chart" Target="../charts/chart56.xml"/><Relationship Id="rId3" Type="http://schemas.openxmlformats.org/officeDocument/2006/relationships/tags" Target="../tags/tag288.xml"/><Relationship Id="rId7" Type="http://schemas.openxmlformats.org/officeDocument/2006/relationships/tags" Target="../tags/tag292.xml"/><Relationship Id="rId12" Type="http://schemas.openxmlformats.org/officeDocument/2006/relationships/chart" Target="../charts/chart55.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11" Type="http://schemas.openxmlformats.org/officeDocument/2006/relationships/notesSlide" Target="../notesSlides/notesSlide47.xml"/><Relationship Id="rId5" Type="http://schemas.openxmlformats.org/officeDocument/2006/relationships/tags" Target="../tags/tag290.xml"/><Relationship Id="rId10" Type="http://schemas.openxmlformats.org/officeDocument/2006/relationships/slideLayout" Target="../slideLayouts/slideLayout8.xml"/><Relationship Id="rId4" Type="http://schemas.openxmlformats.org/officeDocument/2006/relationships/tags" Target="../tags/tag289.xml"/><Relationship Id="rId9" Type="http://schemas.openxmlformats.org/officeDocument/2006/relationships/tags" Target="../tags/tag294.xml"/></Relationships>
</file>

<file path=ppt/slides/_rels/slide65.xml.rels><?xml version="1.0" encoding="UTF-8" standalone="yes"?>
<Relationships xmlns="http://schemas.openxmlformats.org/package/2006/relationships"><Relationship Id="rId8" Type="http://schemas.openxmlformats.org/officeDocument/2006/relationships/tags" Target="../tags/tag302.xml"/><Relationship Id="rId13" Type="http://schemas.openxmlformats.org/officeDocument/2006/relationships/chart" Target="../charts/chart58.xml"/><Relationship Id="rId3" Type="http://schemas.openxmlformats.org/officeDocument/2006/relationships/tags" Target="../tags/tag297.xml"/><Relationship Id="rId7" Type="http://schemas.openxmlformats.org/officeDocument/2006/relationships/tags" Target="../tags/tag301.xml"/><Relationship Id="rId12" Type="http://schemas.openxmlformats.org/officeDocument/2006/relationships/chart" Target="../charts/chart57.xml"/><Relationship Id="rId2" Type="http://schemas.openxmlformats.org/officeDocument/2006/relationships/tags" Target="../tags/tag296.xml"/><Relationship Id="rId1" Type="http://schemas.openxmlformats.org/officeDocument/2006/relationships/tags" Target="../tags/tag295.xml"/><Relationship Id="rId6" Type="http://schemas.openxmlformats.org/officeDocument/2006/relationships/tags" Target="../tags/tag300.xml"/><Relationship Id="rId11" Type="http://schemas.openxmlformats.org/officeDocument/2006/relationships/notesSlide" Target="../notesSlides/notesSlide48.xml"/><Relationship Id="rId5" Type="http://schemas.openxmlformats.org/officeDocument/2006/relationships/tags" Target="../tags/tag299.xml"/><Relationship Id="rId10" Type="http://schemas.openxmlformats.org/officeDocument/2006/relationships/slideLayout" Target="../slideLayouts/slideLayout8.xml"/><Relationship Id="rId4" Type="http://schemas.openxmlformats.org/officeDocument/2006/relationships/tags" Target="../tags/tag298.xml"/><Relationship Id="rId9" Type="http://schemas.openxmlformats.org/officeDocument/2006/relationships/tags" Target="../tags/tag303.xml"/></Relationships>
</file>

<file path=ppt/slides/_rels/slide66.xml.rels><?xml version="1.0" encoding="UTF-8" standalone="yes"?>
<Relationships xmlns="http://schemas.openxmlformats.org/package/2006/relationships"><Relationship Id="rId8" Type="http://schemas.openxmlformats.org/officeDocument/2006/relationships/tags" Target="../tags/tag311.xml"/><Relationship Id="rId3" Type="http://schemas.openxmlformats.org/officeDocument/2006/relationships/tags" Target="../tags/tag306.xml"/><Relationship Id="rId7" Type="http://schemas.openxmlformats.org/officeDocument/2006/relationships/tags" Target="../tags/tag310.xml"/><Relationship Id="rId12" Type="http://schemas.openxmlformats.org/officeDocument/2006/relationships/chart" Target="../charts/chart60.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tags" Target="../tags/tag309.xml"/><Relationship Id="rId11" Type="http://schemas.openxmlformats.org/officeDocument/2006/relationships/chart" Target="../charts/chart59.xml"/><Relationship Id="rId5" Type="http://schemas.openxmlformats.org/officeDocument/2006/relationships/tags" Target="../tags/tag308.xml"/><Relationship Id="rId10" Type="http://schemas.openxmlformats.org/officeDocument/2006/relationships/notesSlide" Target="../notesSlides/notesSlide49.xml"/><Relationship Id="rId4" Type="http://schemas.openxmlformats.org/officeDocument/2006/relationships/tags" Target="../tags/tag307.xml"/><Relationship Id="rId9"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chart" Target="../charts/chart61.xml"/><Relationship Id="rId3" Type="http://schemas.openxmlformats.org/officeDocument/2006/relationships/tags" Target="../tags/tag314.xml"/><Relationship Id="rId7" Type="http://schemas.openxmlformats.org/officeDocument/2006/relationships/notesSlide" Target="../notesSlides/notesSlide50.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8.xml"/><Relationship Id="rId5" Type="http://schemas.openxmlformats.org/officeDocument/2006/relationships/tags" Target="../tags/tag316.xml"/><Relationship Id="rId4" Type="http://schemas.openxmlformats.org/officeDocument/2006/relationships/tags" Target="../tags/tag3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19.xml"/><Relationship Id="rId7" Type="http://schemas.openxmlformats.org/officeDocument/2006/relationships/notesSlide" Target="../notesSlides/notesSlide51.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9.xml"/><Relationship Id="rId5" Type="http://schemas.openxmlformats.org/officeDocument/2006/relationships/tags" Target="../tags/tag321.xml"/><Relationship Id="rId4" Type="http://schemas.openxmlformats.org/officeDocument/2006/relationships/tags" Target="../tags/tag320.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24.xml"/><Relationship Id="rId7" Type="http://schemas.openxmlformats.org/officeDocument/2006/relationships/notesSlide" Target="../notesSlides/notesSlide52.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slideLayout" Target="../slideLayouts/slideLayout9.xml"/><Relationship Id="rId5" Type="http://schemas.openxmlformats.org/officeDocument/2006/relationships/tags" Target="../tags/tag326.xml"/><Relationship Id="rId4" Type="http://schemas.openxmlformats.org/officeDocument/2006/relationships/tags" Target="../tags/tag325.xml"/></Relationships>
</file>

<file path=ppt/slides/_rels/slide71.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9.xml"/><Relationship Id="rId7" Type="http://schemas.openxmlformats.org/officeDocument/2006/relationships/notesSlide" Target="../notesSlides/notesSlide53.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slideLayout" Target="../slideLayouts/slideLayout9.xml"/><Relationship Id="rId5" Type="http://schemas.openxmlformats.org/officeDocument/2006/relationships/tags" Target="../tags/tag331.xml"/><Relationship Id="rId4" Type="http://schemas.openxmlformats.org/officeDocument/2006/relationships/tags" Target="../tags/tag330.xml"/></Relationships>
</file>

<file path=ppt/slides/_rels/slide72.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34.xml"/><Relationship Id="rId7" Type="http://schemas.openxmlformats.org/officeDocument/2006/relationships/notesSlide" Target="../notesSlides/notesSlide54.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slideLayout" Target="../slideLayouts/slideLayout9.xml"/><Relationship Id="rId5" Type="http://schemas.openxmlformats.org/officeDocument/2006/relationships/tags" Target="../tags/tag336.xml"/><Relationship Id="rId4" Type="http://schemas.openxmlformats.org/officeDocument/2006/relationships/tags" Target="../tags/tag335.xml"/></Relationships>
</file>

<file path=ppt/slides/_rels/slide73.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39.xml"/><Relationship Id="rId7" Type="http://schemas.openxmlformats.org/officeDocument/2006/relationships/slideLayout" Target="../slideLayouts/slideLayout9.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tags" Target="../tags/tag342.xml"/><Relationship Id="rId5" Type="http://schemas.openxmlformats.org/officeDocument/2006/relationships/tags" Target="../tags/tag341.xml"/><Relationship Id="rId4" Type="http://schemas.openxmlformats.org/officeDocument/2006/relationships/tags" Target="../tags/tag340.xml"/><Relationship Id="rId9" Type="http://schemas.openxmlformats.org/officeDocument/2006/relationships/chart" Target="../charts/chart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8" Type="http://schemas.openxmlformats.org/officeDocument/2006/relationships/tags" Target="../tags/tag350.xml"/><Relationship Id="rId13" Type="http://schemas.openxmlformats.org/officeDocument/2006/relationships/chart" Target="../charts/chart68.xml"/><Relationship Id="rId3" Type="http://schemas.openxmlformats.org/officeDocument/2006/relationships/tags" Target="../tags/tag345.xml"/><Relationship Id="rId7" Type="http://schemas.openxmlformats.org/officeDocument/2006/relationships/tags" Target="../tags/tag349.xml"/><Relationship Id="rId12" Type="http://schemas.openxmlformats.org/officeDocument/2006/relationships/chart" Target="../charts/chart67.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notesSlide" Target="../notesSlides/notesSlide56.xml"/><Relationship Id="rId5" Type="http://schemas.openxmlformats.org/officeDocument/2006/relationships/tags" Target="../tags/tag347.xml"/><Relationship Id="rId10" Type="http://schemas.openxmlformats.org/officeDocument/2006/relationships/slideLayout" Target="../slideLayouts/slideLayout9.xml"/><Relationship Id="rId4" Type="http://schemas.openxmlformats.org/officeDocument/2006/relationships/tags" Target="../tags/tag346.xml"/><Relationship Id="rId9" Type="http://schemas.openxmlformats.org/officeDocument/2006/relationships/tags" Target="../tags/tag351.xml"/></Relationships>
</file>

<file path=ppt/slides/_rels/slide76.xml.rels><?xml version="1.0" encoding="UTF-8" standalone="yes"?>
<Relationships xmlns="http://schemas.openxmlformats.org/package/2006/relationships"><Relationship Id="rId8" Type="http://schemas.openxmlformats.org/officeDocument/2006/relationships/tags" Target="../tags/tag359.xml"/><Relationship Id="rId3" Type="http://schemas.openxmlformats.org/officeDocument/2006/relationships/tags" Target="../tags/tag354.xml"/><Relationship Id="rId7" Type="http://schemas.openxmlformats.org/officeDocument/2006/relationships/tags" Target="../tags/tag358.xml"/><Relationship Id="rId12" Type="http://schemas.openxmlformats.org/officeDocument/2006/relationships/chart" Target="../charts/chart7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11" Type="http://schemas.openxmlformats.org/officeDocument/2006/relationships/chart" Target="../charts/chart69.xml"/><Relationship Id="rId5" Type="http://schemas.openxmlformats.org/officeDocument/2006/relationships/tags" Target="../tags/tag356.xml"/><Relationship Id="rId10" Type="http://schemas.openxmlformats.org/officeDocument/2006/relationships/notesSlide" Target="../notesSlides/notesSlide57.xml"/><Relationship Id="rId4" Type="http://schemas.openxmlformats.org/officeDocument/2006/relationships/tags" Target="../tags/tag355.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tags" Target="../tags/tag362.xml"/><Relationship Id="rId7" Type="http://schemas.openxmlformats.org/officeDocument/2006/relationships/chart" Target="../charts/chart71.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6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66.xml"/><Relationship Id="rId7" Type="http://schemas.openxmlformats.org/officeDocument/2006/relationships/notesSlide" Target="../notesSlides/notesSlide59.xml"/><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slideLayout" Target="../slideLayouts/slideLayout9.xml"/><Relationship Id="rId5" Type="http://schemas.openxmlformats.org/officeDocument/2006/relationships/tags" Target="../tags/tag368.xml"/><Relationship Id="rId4" Type="http://schemas.openxmlformats.org/officeDocument/2006/relationships/tags" Target="../tags/tag36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376.xml"/><Relationship Id="rId3" Type="http://schemas.openxmlformats.org/officeDocument/2006/relationships/tags" Target="../tags/tag371.xml"/><Relationship Id="rId7" Type="http://schemas.openxmlformats.org/officeDocument/2006/relationships/tags" Target="../tags/tag375.xml"/><Relationship Id="rId12" Type="http://schemas.openxmlformats.org/officeDocument/2006/relationships/chart" Target="../charts/chart74.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tags" Target="../tags/tag374.xml"/><Relationship Id="rId11" Type="http://schemas.openxmlformats.org/officeDocument/2006/relationships/chart" Target="../charts/chart73.xml"/><Relationship Id="rId5" Type="http://schemas.openxmlformats.org/officeDocument/2006/relationships/tags" Target="../tags/tag373.xml"/><Relationship Id="rId10" Type="http://schemas.openxmlformats.org/officeDocument/2006/relationships/notesSlide" Target="../notesSlides/notesSlide60.xml"/><Relationship Id="rId4" Type="http://schemas.openxmlformats.org/officeDocument/2006/relationships/tags" Target="../tags/tag372.xml"/><Relationship Id="rId9"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8" Type="http://schemas.openxmlformats.org/officeDocument/2006/relationships/tags" Target="../tags/tag384.xml"/><Relationship Id="rId13" Type="http://schemas.openxmlformats.org/officeDocument/2006/relationships/chart" Target="../charts/chart75.xml"/><Relationship Id="rId3" Type="http://schemas.openxmlformats.org/officeDocument/2006/relationships/tags" Target="../tags/tag379.xml"/><Relationship Id="rId7" Type="http://schemas.openxmlformats.org/officeDocument/2006/relationships/tags" Target="../tags/tag383.xml"/><Relationship Id="rId12" Type="http://schemas.openxmlformats.org/officeDocument/2006/relationships/notesSlide" Target="../notesSlides/notesSlide61.xm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tags" Target="../tags/tag382.xml"/><Relationship Id="rId11" Type="http://schemas.openxmlformats.org/officeDocument/2006/relationships/slideLayout" Target="../slideLayouts/slideLayout9.xml"/><Relationship Id="rId5" Type="http://schemas.openxmlformats.org/officeDocument/2006/relationships/tags" Target="../tags/tag381.xml"/><Relationship Id="rId10" Type="http://schemas.openxmlformats.org/officeDocument/2006/relationships/tags" Target="../tags/tag386.xml"/><Relationship Id="rId4" Type="http://schemas.openxmlformats.org/officeDocument/2006/relationships/tags" Target="../tags/tag380.xml"/><Relationship Id="rId9" Type="http://schemas.openxmlformats.org/officeDocument/2006/relationships/tags" Target="../tags/tag385.xml"/><Relationship Id="rId14" Type="http://schemas.openxmlformats.org/officeDocument/2006/relationships/chart" Target="../charts/chart76.xml"/></Relationships>
</file>

<file path=ppt/slides/_rels/slide82.xml.rels><?xml version="1.0" encoding="UTF-8" standalone="yes"?>
<Relationships xmlns="http://schemas.openxmlformats.org/package/2006/relationships"><Relationship Id="rId8" Type="http://schemas.openxmlformats.org/officeDocument/2006/relationships/tags" Target="../tags/tag394.xml"/><Relationship Id="rId13" Type="http://schemas.openxmlformats.org/officeDocument/2006/relationships/chart" Target="../charts/chart78.xml"/><Relationship Id="rId3" Type="http://schemas.openxmlformats.org/officeDocument/2006/relationships/tags" Target="../tags/tag389.xml"/><Relationship Id="rId7" Type="http://schemas.openxmlformats.org/officeDocument/2006/relationships/tags" Target="../tags/tag393.xml"/><Relationship Id="rId12" Type="http://schemas.openxmlformats.org/officeDocument/2006/relationships/chart" Target="../charts/chart77.xml"/><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tags" Target="../tags/tag392.xml"/><Relationship Id="rId11" Type="http://schemas.openxmlformats.org/officeDocument/2006/relationships/notesSlide" Target="../notesSlides/notesSlide62.xml"/><Relationship Id="rId5" Type="http://schemas.openxmlformats.org/officeDocument/2006/relationships/tags" Target="../tags/tag391.xml"/><Relationship Id="rId10" Type="http://schemas.openxmlformats.org/officeDocument/2006/relationships/slideLayout" Target="../slideLayouts/slideLayout9.xml"/><Relationship Id="rId4" Type="http://schemas.openxmlformats.org/officeDocument/2006/relationships/tags" Target="../tags/tag390.xml"/><Relationship Id="rId9" Type="http://schemas.openxmlformats.org/officeDocument/2006/relationships/tags" Target="../tags/tag395.xml"/></Relationships>
</file>

<file path=ppt/slides/_rels/slide83.xml.rels><?xml version="1.0" encoding="UTF-8" standalone="yes"?>
<Relationships xmlns="http://schemas.openxmlformats.org/package/2006/relationships"><Relationship Id="rId8" Type="http://schemas.openxmlformats.org/officeDocument/2006/relationships/tags" Target="../tags/tag403.xml"/><Relationship Id="rId13" Type="http://schemas.openxmlformats.org/officeDocument/2006/relationships/chart" Target="../charts/chart79.xml"/><Relationship Id="rId3" Type="http://schemas.openxmlformats.org/officeDocument/2006/relationships/tags" Target="../tags/tag398.xml"/><Relationship Id="rId7" Type="http://schemas.openxmlformats.org/officeDocument/2006/relationships/tags" Target="../tags/tag402.xml"/><Relationship Id="rId12" Type="http://schemas.openxmlformats.org/officeDocument/2006/relationships/notesSlide" Target="../notesSlides/notesSlide63.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tags" Target="../tags/tag401.xml"/><Relationship Id="rId11" Type="http://schemas.openxmlformats.org/officeDocument/2006/relationships/slideLayout" Target="../slideLayouts/slideLayout9.xml"/><Relationship Id="rId5" Type="http://schemas.openxmlformats.org/officeDocument/2006/relationships/tags" Target="../tags/tag400.xml"/><Relationship Id="rId10" Type="http://schemas.openxmlformats.org/officeDocument/2006/relationships/tags" Target="../tags/tag405.xml"/><Relationship Id="rId4" Type="http://schemas.openxmlformats.org/officeDocument/2006/relationships/tags" Target="../tags/tag399.xml"/><Relationship Id="rId9" Type="http://schemas.openxmlformats.org/officeDocument/2006/relationships/tags" Target="../tags/tag404.xml"/><Relationship Id="rId14" Type="http://schemas.openxmlformats.org/officeDocument/2006/relationships/chart" Target="../charts/chart8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08.xml"/><Relationship Id="rId7" Type="http://schemas.openxmlformats.org/officeDocument/2006/relationships/slideLayout" Target="../slideLayouts/slideLayout9.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5" Type="http://schemas.openxmlformats.org/officeDocument/2006/relationships/tags" Target="../tags/tag410.xml"/><Relationship Id="rId4" Type="http://schemas.openxmlformats.org/officeDocument/2006/relationships/tags" Target="../tags/tag409.xml"/><Relationship Id="rId9" Type="http://schemas.openxmlformats.org/officeDocument/2006/relationships/chart" Target="../charts/chart81.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5.xml"/><Relationship Id="rId3" Type="http://schemas.openxmlformats.org/officeDocument/2006/relationships/tags" Target="../tags/tag414.xml"/><Relationship Id="rId7" Type="http://schemas.openxmlformats.org/officeDocument/2006/relationships/slideLayout" Target="../slideLayouts/slideLayout9.xml"/><Relationship Id="rId2" Type="http://schemas.openxmlformats.org/officeDocument/2006/relationships/tags" Target="../tags/tag413.xml"/><Relationship Id="rId1" Type="http://schemas.openxmlformats.org/officeDocument/2006/relationships/tags" Target="../tags/tag412.xml"/><Relationship Id="rId6" Type="http://schemas.openxmlformats.org/officeDocument/2006/relationships/tags" Target="../tags/tag417.xml"/><Relationship Id="rId5" Type="http://schemas.openxmlformats.org/officeDocument/2006/relationships/tags" Target="../tags/tag416.xml"/><Relationship Id="rId4" Type="http://schemas.openxmlformats.org/officeDocument/2006/relationships/tags" Target="../tags/tag415.xml"/><Relationship Id="rId9" Type="http://schemas.openxmlformats.org/officeDocument/2006/relationships/chart" Target="../charts/chart8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21FA3CB-89AF-41B1-8CDF-91DF067BCA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0600" y="-557213"/>
            <a:ext cx="13792200" cy="7758113"/>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latin typeface="Franklin Gothic Medium Cond" panose="020B0606030402020204" pitchFamily="34" charset="0"/>
                </a:rPr>
                <a:t>Salem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smtClean="0">
                  <a:solidFill>
                    <a:srgbClr val="C00000"/>
                  </a:solidFill>
                  <a:latin typeface="Franklin Gothic Medium Cond" panose="020B0606030402020204" pitchFamily="34" charset="0"/>
                </a:rPr>
                <a:t>A Profile of Family and Community Indicators
Updated February 2021</a:t>
              </a:r>
              <a:endParaRPr lang="en-US" b="1" dirty="0">
                <a:solidFill>
                  <a:srgbClr val="C00000"/>
                </a:solidFill>
                <a:latin typeface="Franklin Gothic Medium Cond" panose="020B0606030402020204" pitchFamily="34" charset="0"/>
              </a:endParaRPr>
            </a:p>
          </p:txBody>
        </p:sp>
      </p:grpSp>
      <p:pic>
        <p:nvPicPr>
          <p:cNvPr id="11" name="Picture 10">
            <a:extLst>
              <a:ext uri="{FF2B5EF4-FFF2-40B4-BE49-F238E27FC236}">
                <a16:creationId xmlns:a16="http://schemas.microsoft.com/office/drawing/2014/main" id="{FD46B91F-BB26-4048-AEF4-7E77A659377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91053" y="4752230"/>
            <a:ext cx="884992" cy="1675953"/>
          </a:xfrm>
          <a:prstGeom prst="rect">
            <a:avLst/>
          </a:prstGeom>
        </p:spPr>
      </p:pic>
    </p:spTree>
    <p:extLst>
      <p:ext uri="{BB962C8B-B14F-4D97-AF65-F5344CB8AC3E}">
        <p14:creationId xmlns:p14="http://schemas.microsoft.com/office/powerpoint/2010/main" val="164411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dirty="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133111708"/>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dirty="0" smtClean="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2019</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smtClean="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2015-19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738200211"/>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dirty="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Three municipalities were selected to illustrate how diversity ranges within the county</a:t>
            </a:r>
          </a:p>
          <a:p>
            <a:pPr algn="just"/>
            <a:r>
              <a:rPr lang="en-US" sz="1000" dirty="0" smtClean="0">
                <a:latin typeface="Franklin Gothic Book" panose="020B0503020102020204" pitchFamily="34" charset="0"/>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dirty="0" smtClean="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dirty="0" smtClean="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dirty="0" smtClean="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3698407940"/>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dirty="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smtClean="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smtClean="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dirty="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938386016"/>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835373343"/>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dirty="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smtClean="0">
                <a:latin typeface="Franklin Gothic Book" panose="020B0503020102020204" pitchFamily="34" charset="0"/>
              </a:rPr>
              <a:t>Note: The 10 municipalities with the highest percentage of foreign born are displayed</a:t>
            </a:r>
          </a:p>
          <a:p>
            <a:r>
              <a:rPr lang="en-US" sz="1000" dirty="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3634860251"/>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smtClean="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dirty="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227786735"/>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458928536"/>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5-yr American Community Survey, estimates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dirty="0" smtClean="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2014226182"/>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dirty="0" smtClean="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dirty="0" smtClean="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dirty="0" smtClean="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dirty="0" smtClean="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56621577"/>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9"/>
          </a:graphicData>
        </a:graphic>
      </p:graphicFrame>
      <p:sp>
        <p:nvSpPr>
          <p:cNvPr id="2" name="TextBox 1"/>
          <p:cNvSpPr txBox="1"/>
          <p:nvPr>
            <p:custDataLst>
              <p:tags r:id="rId6"/>
            </p:custDataLst>
          </p:nvPr>
        </p:nvSpPr>
        <p:spPr>
          <a:xfrm>
            <a:off x="3208973" y="6393212"/>
            <a:ext cx="7315200" cy="400110"/>
          </a:xfrm>
          <a:prstGeom prst="rect">
            <a:avLst/>
          </a:prstGeom>
          <a:noFill/>
        </p:spPr>
        <p:txBody>
          <a:bodyPr wrap="square" rtlCol="0">
            <a:spAutoFit/>
          </a:bodyPr>
          <a:lstStyle/>
          <a:p>
            <a:r>
              <a:rPr lang="en-US" sz="1000" dirty="0" smtClean="0">
                <a:latin typeface="Franklin Gothic Book" panose="020B0503020102020204" pitchFamily="34" charset="0"/>
              </a:rPr>
              <a:t>Note that county population size has not been accounted for in this indicator.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smtClean="0">
                <a:latin typeface="Franklin Gothic Book"/>
              </a:rPr>
              <a:t>Note. The number of children estimated to be in group settings across the state (6,253 or 0.32%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361717282"/>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F199EA-CA77-4257-A788-FCFB3A760F3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85766" y="928271"/>
            <a:ext cx="5303237" cy="5370790"/>
          </a:xfrm>
          <a:prstGeom prst="rect">
            <a:avLst/>
          </a:prstGeom>
        </p:spPr>
      </p:pic>
      <p:pic>
        <p:nvPicPr>
          <p:cNvPr id="5" name="Picture 4">
            <a:extLst>
              <a:ext uri="{FF2B5EF4-FFF2-40B4-BE49-F238E27FC236}">
                <a16:creationId xmlns:a16="http://schemas.microsoft.com/office/drawing/2014/main" id="{FD46B91F-BB26-4048-AEF4-7E77A65937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304800"/>
            <a:ext cx="2223679" cy="4211093"/>
          </a:xfrm>
          <a:prstGeom prst="rect">
            <a:avLst/>
          </a:prstGeom>
        </p:spPr>
      </p:pic>
    </p:spTree>
    <p:extLst>
      <p:ext uri="{BB962C8B-B14F-4D97-AF65-F5344CB8AC3E}">
        <p14:creationId xmlns:p14="http://schemas.microsoft.com/office/powerpoint/2010/main" val="3628408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5-yr American Community Survey, estimates 2019</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501226063"/>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smtClean="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2396400209"/>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dirty="0" smtClean="0">
                <a:latin typeface="Franklin Gothic Book"/>
              </a:rPr>
              <a:t>Note: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smtClean="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Department of Children and Families, December 31, 2019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dirty="0" smtClean="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1586905258"/>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dirty="0" smtClean="0">
                <a:latin typeface="Franklin Gothic Medium" panose="020B0603020102020204" pitchFamily="34" charset="0"/>
              </a:rPr>
              <a:t>Source: 1-yr American Community Survey, estimates 2019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dirty="0" smtClean="0">
                <a:latin typeface="Franklin Gothic Medium" panose="020B0603020102020204" pitchFamily="34" charset="0"/>
              </a:rPr>
              <a:t>Source: 1-yr American Community Survey, estimates 2015-19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646416847"/>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1961574785"/>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5-yr American Community Survey estimates, 2019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smtClean="0">
                <a:latin typeface="Franklin Gothic Book" panose="020B0503020102020204" pitchFamily="34" charset="0"/>
              </a:rPr>
              <a:t> (up to 10 municipalities). Dashed line represents % of families in poverty across the county</a:t>
            </a:r>
          </a:p>
          <a:p>
            <a:pPr algn="just"/>
            <a:r>
              <a:rPr lang="en-US" sz="1000" dirty="0" smtClean="0">
                <a:latin typeface="Franklin Gothic Book" panose="020B0503020102020204" pitchFamily="34" charset="0"/>
              </a:rPr>
              <a:t>Projection errors may reduce the accuracy of some forecasts</a:t>
            </a:r>
          </a:p>
          <a:p>
            <a:pPr algn="just"/>
            <a:r>
              <a:rPr lang="en-US" sz="1000" dirty="0" smtClean="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3904922380"/>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Cost of </a:t>
            </a:r>
          </a:p>
          <a:p>
            <a:pPr>
              <a:lnSpc>
                <a:spcPct val="90000"/>
              </a:lnSpc>
            </a:pPr>
            <a:r>
              <a:rPr lang="en-US" spc="-200" dirty="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dirty="0" smtClean="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505922776"/>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Cost of </a:t>
            </a:r>
          </a:p>
          <a:p>
            <a:pPr>
              <a:lnSpc>
                <a:spcPct val="90000"/>
              </a:lnSpc>
            </a:pPr>
            <a:r>
              <a:rPr lang="en-US" spc="-200" dirty="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1266643394"/>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1-yr American Community Survey estimates, 2019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1-yr American Community Survey estimates, 2019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30145424"/>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2573970429"/>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5-yr American Community Survey estimates, income in past 12 months, 2019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dirty="0" smtClean="0">
                <a:latin typeface="Franklin Gothic Book"/>
              </a:rPr>
              <a:t>Note: The municipalities with the lowest median income are displayed (up to 10 municipalities). </a:t>
            </a:r>
          </a:p>
          <a:p>
            <a:pPr algn="just"/>
            <a:r>
              <a:rPr lang="en-US" sz="1000" dirty="0" smtClean="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597128265"/>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1261390443"/>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2020 data obtained from the County Health Rankings and Roadmaps – Robert Wood Johnson Foundation, American Community Survey (US Census)</a:t>
            </a:r>
            <a:endParaRPr lang="en-US" sz="1200" dirty="0"/>
          </a:p>
        </p:txBody>
      </p:sp>
    </p:spTree>
    <p:extLst>
      <p:ext uri="{BB962C8B-B14F-4D97-AF65-F5344CB8AC3E}">
        <p14:creationId xmlns:p14="http://schemas.microsoft.com/office/powerpoint/2010/main" val="34076050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Burden</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2020 data obtained from the County Health Rankings and Roadmaps – Robert Wood Johnson Foundation, American Community Survey (US Census)</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dirty="0" smtClean="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2168800473"/>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6.1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smtClean="0">
                <a:latin typeface="Franklin Gothic Medium" panose="020B0603020102020204" pitchFamily="34" charset="0"/>
              </a:rPr>
              <a:t>Source: https://map.feedingamerica.org/county/2018/overall/new-jersey/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43071585"/>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6.2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6.3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6.4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76999"/>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dirty="0" smtClean="0"/>
              <a:t>Sources: New Jersey Department of Agriculture via Annie E Casey Kids County</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091009872"/>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326136962"/>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719661001"/>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dirty="0" smtClean="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986660262"/>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Rutgers University data collection on behalf of the NJ Department of Human Services, 2017. Median household income is sourced from ACS, Income in the past 12 months (in 2019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4031641939"/>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1-yr American Community Survey estimates, 2019</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1-yr American Community Survey estimates, 2015-19</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2320127899"/>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1361060228"/>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772400" y="6052587"/>
            <a:ext cx="1524000" cy="230832"/>
          </a:xfrm>
          <a:prstGeom prst="rect">
            <a:avLst/>
          </a:prstGeom>
          <a:noFill/>
        </p:spPr>
        <p:txBody>
          <a:bodyPr wrap="square" rtlCol="0">
            <a:spAutoFit/>
          </a:bodyPr>
          <a:lstStyle/>
          <a:p>
            <a:r>
              <a:rPr lang="en-US" sz="900" dirty="0" smtClean="0">
                <a:latin typeface="Franklin Gothic Medium" panose="020B0603020102020204" pitchFamily="34" charset="0"/>
              </a:rPr>
              <a:t>NJ avg. 33.1</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010400" y="6045878"/>
            <a:ext cx="1524000" cy="230832"/>
          </a:xfrm>
          <a:prstGeom prst="rect">
            <a:avLst/>
          </a:prstGeom>
          <a:noFill/>
        </p:spPr>
        <p:txBody>
          <a:bodyPr wrap="square" rtlCol="0">
            <a:spAutoFit/>
          </a:bodyPr>
          <a:lstStyle/>
          <a:p>
            <a:r>
              <a:rPr lang="en-US" sz="900" dirty="0" smtClean="0">
                <a:latin typeface="Franklin Gothic Medium" panose="020B0603020102020204" pitchFamily="34" charset="0"/>
              </a:rPr>
              <a:t>US avg. 27.6</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5-yr American Community Survey estimates, 2019</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3467108104"/>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dirty="0" smtClean="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Housing and Transportation Affordability Index from Center for Neighborhood Technology, 2017,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dirty="0" smtClean="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1673181062"/>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Housing and Transportation Affordability Index from Center for Neighborhood Technology, 2020,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dirty="0" smtClean="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1051285329"/>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1-yr American Community Survey estimates, 2019</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1-yr American Community Survey estimates, 2015-19</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3591490311"/>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251499092"/>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164334" y="51816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smtClean="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5-yr American Community Survey estimates, 2019</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445026960"/>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dirty="0" smtClean="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smtClean="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dirty="0" smtClean="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3656979576"/>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The New Jersey Annual Immunization Status Reports, 2019-2020</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dirty="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2016328514"/>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Annual Immunization Status Reports, 2014-2020</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848653034"/>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dirty="0" smtClean="0">
                <a:latin typeface="Franklin Gothic Medium" panose="020B0603020102020204" pitchFamily="34" charset="0"/>
              </a:rPr>
              <a:t>Source: Center for Disease Control and Prevention (2018-2019)</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dirty="0" smtClean="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306497303"/>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dirty="0" smtClean="0">
                <a:latin typeface="Franklin Gothic Book"/>
              </a:rPr>
              <a:t>(Indicator to be included in the HSAC final report) Note that total county population size has not been accounted for in this indicator</a:t>
            </a:r>
            <a:endParaRPr lang="en-US" dirty="0">
              <a:cs typeface="Calibri"/>
            </a:endParaRPr>
          </a:p>
        </p:txBody>
      </p:sp>
      <p:sp>
        <p:nvSpPr>
          <p:cNvPr id="6" name="Rectangle 5"/>
          <p:cNvSpPr/>
          <p:nvPr/>
        </p:nvSpPr>
        <p:spPr>
          <a:xfrm>
            <a:off x="8077200" y="1213045"/>
            <a:ext cx="2775953" cy="369332"/>
          </a:xfrm>
          <a:prstGeom prst="rect">
            <a:avLst/>
          </a:prstGeom>
        </p:spPr>
        <p:txBody>
          <a:bodyPr wrap="none">
            <a:spAutoFit/>
          </a:bodyPr>
          <a:lstStyle/>
          <a:p>
            <a:r>
              <a:rPr lang="en-US" b="1" dirty="0">
                <a:solidFill>
                  <a:srgbClr val="FF0000"/>
                </a:solidFill>
                <a:latin typeface="Calibri" panose="020F0502020204030204" pitchFamily="34" charset="0"/>
              </a:rPr>
              <a:t>The data are not available.</a:t>
            </a:r>
            <a:r>
              <a:rPr lang="en-US" dirty="0"/>
              <a:t> </a:t>
            </a:r>
          </a:p>
        </p:txBody>
      </p:sp>
      <p:graphicFrame>
        <p:nvGraphicFramePr>
          <p:cNvPr id="9" name="Chart 8">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3714685355"/>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Wages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 2019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 2017-2019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dirty="0" smtClean="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3908447314"/>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1771833892"/>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10.3: Monthly unemployment rate from Oct 2019-Sept 2020: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 2019-2020</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1621972816"/>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Unemployment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10.4: Median unemployment rates, Oct 2019-Sept 2020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3524822458"/>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dirty="0" smtClean="0"/>
              <a:t>Source: American Community Survey. Selected economic characteristics. 2019,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526614154"/>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1-yr American Community Survey estimates representing median earnings in dollars for full-time, year-round workers in 2019</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3726677510"/>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1-yr American Community Survey estimates for median earnings for full-time, year-round workers, 2015-19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1249648129"/>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5-yr American Community Survey estimates for median earnings for full-time, year-round workers, 2019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To illustrate diversity in median income, the highest, the middling, and the lowest median income municipalities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dirty="0" smtClean="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dirty="0" smtClean="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dirty="0" smtClean="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48322711"/>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720668081"/>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Uniform Crime Reports, 2019</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dirty="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Uniform Crime Report, 2019</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smtClean="0">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smtClean="0">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1140391175"/>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111290349"/>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3167424" y="6385615"/>
            <a:ext cx="65532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3771806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Annie E Casey Kids Count Data using raw data from NJ Department of Law and Public Safety, Division of NJ State Police, Uniform Crime Reports, updated 5.1.2020</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Safety, Division of NJ State Police, Uniform Crime Reports. Updated 5.1.2020</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952123281"/>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2108552508"/>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dirty="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11.5: Crime guns recovered (#) in NJ (by county)</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NJGUNStat reports, NJ State Police, Office of the Attorney General (October, 2020)</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11.6: Crime guns recovered (#) November 2019-October 2020, in county</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NJGUNStat reports, NJ State Police, Office of the Attorney General (November 2019-October 2020)</a:t>
            </a: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1987002434"/>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350850381"/>
              </p:ext>
            </p:extLst>
          </p:nvPr>
        </p:nvGraphicFramePr>
        <p:xfrm>
          <a:off x="8561196" y="4255532"/>
          <a:ext cx="3478404" cy="24947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dirty="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dirty="0" smtClean="0">
                <a:solidFill>
                  <a:schemeClr val="bg1"/>
                </a:solidFill>
                <a:latin typeface="Franklin Gothic Demi" panose="020B0703020102020204" pitchFamily="34" charset="0"/>
              </a:rPr>
              <a:t>Gun Data</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11.7: Municipalities in NJ with most crime guns recovered (#)</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NJGUNStat reports, NJ State Police, Office of the Attorney General (October, 2020)</a:t>
            </a:r>
            <a:endParaRPr lang="en-US" sz="1200" dirty="0"/>
          </a:p>
        </p:txBody>
      </p:sp>
      <p:graphicFrame>
        <p:nvGraphicFramePr>
          <p:cNvPr id="12" name="Chart 11">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3788007126"/>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9724094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Domestic</a:t>
            </a:r>
          </a:p>
          <a:p>
            <a:pPr>
              <a:lnSpc>
                <a:spcPct val="90000"/>
              </a:lnSpc>
            </a:pPr>
            <a:r>
              <a:rPr lang="en-US" sz="4800" spc="-200" dirty="0" smtClean="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State Police annual domestic violence reports, 2019</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3121731451"/>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Domestic</a:t>
            </a:r>
          </a:p>
          <a:p>
            <a:pPr>
              <a:lnSpc>
                <a:spcPct val="90000"/>
              </a:lnSpc>
            </a:pPr>
            <a:r>
              <a:rPr lang="en-US" sz="4800" spc="-200" dirty="0" smtClean="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State Police annual domestic violence reports, 2015-2019</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dirty="0" smtClean="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1551380028"/>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Domestic</a:t>
            </a:r>
          </a:p>
          <a:p>
            <a:pPr>
              <a:lnSpc>
                <a:spcPct val="90000"/>
              </a:lnSpc>
            </a:pPr>
            <a:r>
              <a:rPr lang="en-US" sz="4800" spc="-200" dirty="0" smtClean="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State Policy annual domestic violence reports, 2013-2019</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dirty="0" smtClean="0">
                <a:latin typeface="Franklin Gothic Book" panose="020B0503020102020204" pitchFamily="34" charset="0"/>
              </a:rPr>
              <a:t>Note. These are the 10 municipalities (if available) with the highest rates in the county in 2019.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331748828"/>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Domestic</a:t>
            </a:r>
          </a:p>
          <a:p>
            <a:pPr>
              <a:lnSpc>
                <a:spcPct val="90000"/>
              </a:lnSpc>
            </a:pPr>
            <a:r>
              <a:rPr lang="en-US" sz="4800" spc="-200" dirty="0" smtClean="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Offenses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1657555558"/>
              </p:ext>
            </p:extLst>
          </p:nvPr>
        </p:nvGraphicFramePr>
        <p:xfrm>
          <a:off x="3581400" y="615553"/>
          <a:ext cx="8158625" cy="578524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188879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Domestic</a:t>
            </a:r>
          </a:p>
          <a:p>
            <a:pPr>
              <a:lnSpc>
                <a:spcPct val="90000"/>
              </a:lnSpc>
            </a:pPr>
            <a:r>
              <a:rPr lang="en-US" sz="4800" spc="-200" dirty="0" smtClean="0">
                <a:solidFill>
                  <a:schemeClr val="bg1"/>
                </a:solidFill>
                <a:latin typeface="Franklin Gothic Demi" panose="020B0703020102020204" pitchFamily="34" charset="0"/>
              </a:rPr>
              <a:t>Violence</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Offenses countywide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12.5: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State Policy annual domestic violence reports, 2019</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2699099446"/>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246120" y="6453222"/>
            <a:ext cx="7746062"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13.1: Change (%) in suspected opioid overdose deaths in NJ (by county) between 2018 and 2019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1410639090"/>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1950548020"/>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p:cNvSpPr txBox="1"/>
          <p:nvPr>
            <p:custDataLst>
              <p:tags r:id="rId9"/>
            </p:custDataLst>
          </p:nvPr>
        </p:nvSpPr>
        <p:spPr>
          <a:xfrm>
            <a:off x="8536709" y="6355372"/>
            <a:ext cx="3617726"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dirty="0" smtClean="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dirty="0" smtClean="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544473299"/>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3099309993"/>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Department of Health Division of Mental Health and Addiction Services Office of Planning, Research, Evaluation and Prevention, September 2019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551657890"/>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384681519"/>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0.1 Overview – Salem County Basic Needs</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3676389099"/>
              </p:ext>
            </p:extLst>
          </p:nvPr>
        </p:nvGraphicFramePr>
        <p:xfrm>
          <a:off x="3235258" y="544374"/>
          <a:ext cx="4450403" cy="6230149"/>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442788">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94949">
                <a:tc>
                  <a:txBody>
                    <a:bodyPr/>
                    <a:lstStyle/>
                    <a:p>
                      <a:r>
                        <a:rPr lang="en-US" sz="1400" dirty="0" smtClean="0">
                          <a:latin typeface="Franklin Gothic Book" panose="020B0503020102020204" pitchFamily="34" charset="0"/>
                        </a:rPr>
                        <a:t>2.1</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Families</a:t>
                      </a:r>
                      <a:r>
                        <a:rPr lang="en-US" sz="1400" baseline="0" dirty="0" smtClean="0">
                          <a:latin typeface="Franklin Gothic Book" panose="020B0503020102020204" pitchFamily="34" charset="0"/>
                        </a:rPr>
                        <a:t> with children under the age of 18 living in poverty</a:t>
                      </a:r>
                      <a:endParaRPr lang="en-US" sz="14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488970">
                <a:tc>
                  <a:txBody>
                    <a:bodyPr/>
                    <a:lstStyle/>
                    <a:p>
                      <a:r>
                        <a:rPr lang="en-US" sz="1400" dirty="0" smtClean="0">
                          <a:latin typeface="Franklin Gothic Book" panose="020B0503020102020204" pitchFamily="34" charset="0"/>
                        </a:rPr>
                        <a:t>4.1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Median household income</a:t>
                      </a:r>
                      <a:endParaRPr lang="en-US" sz="1400" baseline="0" dirty="0" smtClean="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488970">
                <a:tc>
                  <a:txBody>
                    <a:bodyPr/>
                    <a:lstStyle/>
                    <a:p>
                      <a:r>
                        <a:rPr lang="en-US" sz="1400" dirty="0" smtClean="0">
                          <a:latin typeface="Franklin Gothic Book" panose="020B0503020102020204" pitchFamily="34" charset="0"/>
                        </a:rPr>
                        <a:t>5.1*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Household income</a:t>
                      </a:r>
                      <a:r>
                        <a:rPr lang="en-US" sz="1400" baseline="0" dirty="0" smtClean="0">
                          <a:latin typeface="Franklin Gothic Book" panose="020B0503020102020204" pitchFamily="34" charset="0"/>
                        </a:rPr>
                        <a:t> spent on housing</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98529">
                <a:tc>
                  <a:txBody>
                    <a:bodyPr/>
                    <a:lstStyle/>
                    <a:p>
                      <a:r>
                        <a:rPr lang="en-US" sz="1400" dirty="0" smtClean="0">
                          <a:latin typeface="Franklin Gothic Book" panose="020B0503020102020204" pitchFamily="34" charset="0"/>
                        </a:rPr>
                        <a:t>6.1*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Food insecurity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488970">
                <a:tc>
                  <a:txBody>
                    <a:bodyPr/>
                    <a:lstStyle/>
                    <a:p>
                      <a:r>
                        <a:rPr lang="en-US" sz="1400" dirty="0" smtClean="0">
                          <a:latin typeface="Franklin Gothic Book" panose="020B0503020102020204" pitchFamily="34" charset="0"/>
                        </a:rPr>
                        <a:t>8.1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Average minutes of travel time to work</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542152">
                <a:tc>
                  <a:txBody>
                    <a:bodyPr/>
                    <a:lstStyle/>
                    <a:p>
                      <a:r>
                        <a:rPr lang="en-US" sz="1400" dirty="0" smtClean="0">
                          <a:latin typeface="Franklin Gothic Book" panose="020B0503020102020204" pitchFamily="34" charset="0"/>
                        </a:rPr>
                        <a:t>8.4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smtClean="0">
                          <a:latin typeface="Franklin Gothic Book" panose="020B0503020102020204" pitchFamily="34" charset="0"/>
                        </a:rPr>
                        <a:t>Cost of transportation</a:t>
                      </a:r>
                      <a:r>
                        <a:rPr lang="en-US" sz="1400" baseline="0" dirty="0" smtClean="0">
                          <a:latin typeface="Franklin Gothic Book" panose="020B0503020102020204" pitchFamily="34" charset="0"/>
                        </a:rPr>
                        <a:t> as a percentage of income in NJ</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494949">
                <a:tc>
                  <a:txBody>
                    <a:bodyPr/>
                    <a:lstStyle/>
                    <a:p>
                      <a:r>
                        <a:rPr lang="en-US" sz="1400" dirty="0" smtClean="0">
                          <a:latin typeface="Franklin Gothic Book" panose="020B0503020102020204" pitchFamily="34" charset="0"/>
                        </a:rPr>
                        <a:t>9.1*</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smtClean="0">
                          <a:latin typeface="Franklin Gothic Book" panose="020B0503020102020204" pitchFamily="34" charset="0"/>
                        </a:rPr>
                        <a:t>Children</a:t>
                      </a:r>
                      <a:r>
                        <a:rPr lang="en-US" sz="1400" baseline="0" dirty="0" smtClean="0">
                          <a:latin typeface="Franklin Gothic Book" panose="020B0503020102020204" pitchFamily="34" charset="0"/>
                        </a:rPr>
                        <a:t> under the age of 18 without health insurance</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494949">
                <a:tc>
                  <a:txBody>
                    <a:bodyPr/>
                    <a:lstStyle/>
                    <a:p>
                      <a:r>
                        <a:rPr lang="en-US" sz="1400" dirty="0" smtClean="0">
                          <a:latin typeface="Franklin Gothic Book" panose="020B0503020102020204" pitchFamily="34" charset="0"/>
                        </a:rPr>
                        <a:t>9.4*</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dirty="0" smtClean="0">
                          <a:latin typeface="Franklin Gothic Book" panose="020B0503020102020204" pitchFamily="34" charset="0"/>
                        </a:rPr>
                        <a:t>NJ Family Care Medicaid Participation (Children only)</a:t>
                      </a:r>
                      <a:endParaRPr lang="en-US" sz="14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3781309256"/>
                  </a:ext>
                </a:extLst>
              </a:tr>
              <a:tr h="494949">
                <a:tc>
                  <a:txBody>
                    <a:bodyPr/>
                    <a:lstStyle/>
                    <a:p>
                      <a:r>
                        <a:rPr lang="en-US" sz="1400" dirty="0" smtClean="0">
                          <a:latin typeface="Franklin Gothic Book" panose="020B0503020102020204" pitchFamily="34" charset="0"/>
                        </a:rPr>
                        <a:t>9.5*</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tc>
                  <a:txBody>
                    <a:bodyPr/>
                    <a:lstStyle/>
                    <a:p>
                      <a:r>
                        <a:rPr lang="en-US" sz="1400" dirty="0" smtClean="0">
                          <a:latin typeface="Franklin Gothic Book" panose="020B0503020102020204" pitchFamily="34" charset="0"/>
                        </a:rPr>
                        <a:t>Percent of children meeting all immunization</a:t>
                      </a:r>
                      <a:r>
                        <a:rPr lang="en-US" sz="1400" baseline="0" dirty="0" smtClean="0">
                          <a:latin typeface="Franklin Gothic Book" panose="020B0503020102020204" pitchFamily="34" charset="0"/>
                        </a:rPr>
                        <a:t> requirements</a:t>
                      </a:r>
                    </a:p>
                  </a:txBody>
                  <a:tcPr>
                    <a:lnL>
                      <a:noFill/>
                    </a:lnL>
                    <a:lnR>
                      <a:noFill/>
                    </a:lnR>
                    <a:lnT>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3121526"/>
                  </a:ext>
                </a:extLst>
              </a:tr>
              <a:tr h="488970">
                <a:tc>
                  <a:txBody>
                    <a:bodyPr/>
                    <a:lstStyle/>
                    <a:p>
                      <a:r>
                        <a:rPr lang="en-US" sz="1400" dirty="0" smtClean="0">
                          <a:latin typeface="Franklin Gothic Book" panose="020B0503020102020204" pitchFamily="34" charset="0"/>
                        </a:rPr>
                        <a:t>9.7*</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tc>
                  <a:txBody>
                    <a:bodyPr/>
                    <a:lstStyle/>
                    <a:p>
                      <a:r>
                        <a:rPr lang="en-US" sz="1400" baseline="0" dirty="0" smtClean="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solidFill>
                      <a:schemeClr val="tx1">
                        <a:lumMod val="85000"/>
                        <a:lumOff val="15000"/>
                        <a:alpha val="20000"/>
                      </a:schemeClr>
                    </a:solidFill>
                  </a:tcPr>
                </a:tc>
                <a:extLst>
                  <a:ext uri="{0D108BD9-81ED-4DB2-BD59-A6C34878D82A}">
                    <a16:rowId xmlns:a16="http://schemas.microsoft.com/office/drawing/2014/main" val="1880348913"/>
                  </a:ext>
                </a:extLst>
              </a:tr>
              <a:tr h="494949">
                <a:tc>
                  <a:txBody>
                    <a:bodyPr/>
                    <a:lstStyle/>
                    <a:p>
                      <a:r>
                        <a:rPr lang="en-US" sz="1400" dirty="0" smtClean="0">
                          <a:latin typeface="Franklin Gothic Book" panose="020B0503020102020204" pitchFamily="34" charset="0"/>
                        </a:rPr>
                        <a:t>10.4*</a:t>
                      </a:r>
                      <a:endParaRPr lang="en-US" sz="14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sz="1400" baseline="0" dirty="0" smtClean="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1694288813"/>
              </p:ext>
            </p:extLst>
          </p:nvPr>
        </p:nvGraphicFramePr>
        <p:xfrm>
          <a:off x="7543801" y="819834"/>
          <a:ext cx="4648200" cy="619056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734900673"/>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1897892225"/>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dirty="0" smtClean="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649235740"/>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2017768776"/>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dirty="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smtClean="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smtClean="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dirty="0" smtClean="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2142749567"/>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1609505501"/>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dirty="0" smtClean="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2657927550"/>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93688706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dirty="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latin typeface="Franklin Gothic Medium" panose="020B0603020102020204" pitchFamily="34" charset="0"/>
              </a:rPr>
              <a:t>Source: New Jersey Department of Education Office of Special Education Programs, 2019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dirty="0" smtClean="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3567109520"/>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dirty="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15.2: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smtClean="0"/>
              <a:t>Source: New Jersey Early Intervention System, 2018-2019</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253213987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custDataLst>
              <p:tags r:id="rId6"/>
            </p:custDataLst>
          </p:nvPr>
        </p:nvSpPr>
        <p:spPr>
          <a:xfrm>
            <a:off x="3319000" y="6477000"/>
            <a:ext cx="85344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1B2C3F-B41D-45F7-9E12-EDD2C5E45D14}"/>
              </a:ext>
            </a:extLst>
          </p:cNvPr>
          <p:cNvSpPr/>
          <p:nvPr/>
        </p:nvSpPr>
        <p:spPr>
          <a:xfrm>
            <a:off x="3533174" y="570271"/>
            <a:ext cx="3712661" cy="5656005"/>
          </a:xfrm>
          <a:prstGeom prst="rect">
            <a:avLst/>
          </a:prstGeom>
        </p:spPr>
        <p:txBody>
          <a:bodyPr wrap="square" anchor="t">
            <a:noAutofit/>
          </a:bodyPr>
          <a:lstStyle/>
          <a:p>
            <a:r>
              <a:rPr lang="en-US" sz="1000" dirty="0">
                <a:latin typeface="Franklin Gothic Medium" panose="020B0603020102020204" pitchFamily="34" charset="0"/>
              </a:rPr>
              <a:t>Source: Salemresourcenet.org</a:t>
            </a:r>
          </a:p>
          <a:p>
            <a:endParaRPr lang="en-US" sz="1100" dirty="0">
              <a:latin typeface="Franklin Gothic Medium" panose="020B0603020102020204" pitchFamily="34" charset="0"/>
            </a:endParaRPr>
          </a:p>
          <a:p>
            <a:r>
              <a:rPr lang="en-US" sz="1600" spc="-20" dirty="0" smtClean="0">
                <a:latin typeface="Franklin Gothic Medium"/>
              </a:rPr>
              <a:t>CASA-CGS of </a:t>
            </a:r>
            <a:r>
              <a:rPr lang="en-US" sz="1600" spc="-20" dirty="0">
                <a:latin typeface="Franklin Gothic Medium"/>
              </a:rPr>
              <a:t>New Jersey</a:t>
            </a:r>
          </a:p>
          <a:p>
            <a:endParaRPr lang="en-US" sz="1200" dirty="0">
              <a:latin typeface="Franklin Gothic Medium" panose="020B0603020102020204" pitchFamily="34" charset="0"/>
            </a:endParaRPr>
          </a:p>
          <a:p>
            <a:r>
              <a:rPr lang="en-US" sz="1600" spc="-20" dirty="0">
                <a:latin typeface="Franklin Gothic Medium"/>
              </a:rPr>
              <a:t>Southern Regional CCR&amp;R </a:t>
            </a:r>
            <a:r>
              <a:rPr lang="en-US" sz="1400" spc="-20" dirty="0">
                <a:latin typeface="Franklin Gothic Medium"/>
              </a:rPr>
              <a:t> </a:t>
            </a:r>
            <a:r>
              <a:rPr lang="en-US" sz="1200" dirty="0">
                <a:solidFill>
                  <a:srgbClr val="C00000"/>
                </a:solidFill>
                <a:latin typeface="Franklin Gothic Medium"/>
              </a:rPr>
              <a:t>[Childcare]</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CarePlus NJ</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[Wraparound and kinship legal guardianship services to non-DCP&amp;P involved relative caregivers]</a:t>
            </a:r>
          </a:p>
          <a:p>
            <a:endParaRPr lang="en-US" sz="1200" dirty="0">
              <a:latin typeface="Franklin Gothic Medium" panose="020B0603020102020204" pitchFamily="34" charset="0"/>
            </a:endParaRP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Association for Special Children and Families</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[Special Needs]</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Salem, Riverview and Birdseye Family Success Centers</a:t>
            </a:r>
          </a:p>
          <a:p>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SPAN Parent Advocacy Network</a:t>
            </a:r>
          </a:p>
          <a:p>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New Jersey Kinship Legal Guardian Resource Center</a:t>
            </a:r>
          </a:p>
          <a:p>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New Jersey Adoption Resource Clearing House</a:t>
            </a:r>
            <a:r>
              <a:rPr lang="en-US" dirty="0"/>
              <a:t> </a:t>
            </a:r>
          </a:p>
          <a:p>
            <a:pPr lvl="1"/>
            <a:endParaRPr lang="en-US" sz="1600" spc="-20" dirty="0">
              <a:latin typeface="Franklin Gothic Medium" panose="020B0603020102020204" pitchFamily="34" charset="0"/>
            </a:endParaRPr>
          </a:p>
        </p:txBody>
      </p:sp>
      <p:sp>
        <p:nvSpPr>
          <p:cNvPr id="3" name="Rectangle 2">
            <a:extLst>
              <a:ext uri="{FF2B5EF4-FFF2-40B4-BE49-F238E27FC236}">
                <a16:creationId xmlns:a16="http://schemas.microsoft.com/office/drawing/2014/main" id="{BF677E04-58C3-4D14-AEF5-4B890489CB23}"/>
              </a:ext>
            </a:extLst>
          </p:cNvPr>
          <p:cNvSpPr/>
          <p:nvPr/>
        </p:nvSpPr>
        <p:spPr>
          <a:xfrm>
            <a:off x="8001000" y="648436"/>
            <a:ext cx="3886200" cy="5577840"/>
          </a:xfrm>
          <a:prstGeom prst="rect">
            <a:avLst/>
          </a:prstGeom>
        </p:spPr>
        <p:txBody>
          <a:bodyPr wrap="square" anchor="t">
            <a:noAutofit/>
          </a:bodyPr>
          <a:lstStyle/>
          <a:p>
            <a:r>
              <a:rPr lang="en-US" sz="1200" dirty="0">
                <a:solidFill>
                  <a:srgbClr val="C00000"/>
                </a:solidFill>
                <a:latin typeface="Franklin Gothic Medium" panose="020B0603020102020204" pitchFamily="34" charset="0"/>
              </a:rPr>
              <a:t>General</a:t>
            </a:r>
          </a:p>
          <a:p>
            <a:r>
              <a:rPr lang="en-US" sz="1200" spc="-20" dirty="0">
                <a:latin typeface="Franklin Gothic Medium" panose="020B0603020102020204" pitchFamily="34" charset="0"/>
              </a:rPr>
              <a:t>  South Jersey Legal Services </a:t>
            </a:r>
          </a:p>
          <a:p>
            <a:r>
              <a:rPr lang="en-US" sz="1200" spc="-20" dirty="0" smtClean="0">
                <a:latin typeface="Franklin Gothic Medium" panose="020B0603020102020204" pitchFamily="34" charset="0"/>
              </a:rPr>
              <a:t>  Legal </a:t>
            </a:r>
            <a:r>
              <a:rPr lang="en-US" sz="1200" spc="-20" dirty="0">
                <a:latin typeface="Franklin Gothic Medium" panose="020B0603020102020204" pitchFamily="34" charset="0"/>
              </a:rPr>
              <a:t>Services of NJ</a:t>
            </a:r>
          </a:p>
          <a:p>
            <a:r>
              <a:rPr lang="en-US" sz="1200" spc="-20" dirty="0">
                <a:latin typeface="Franklin Gothic Medium" panose="020B0603020102020204" pitchFamily="34" charset="0"/>
              </a:rPr>
              <a:t>  ACLU of New Jersey</a:t>
            </a:r>
          </a:p>
          <a:p>
            <a:r>
              <a:rPr lang="en-US" sz="1200" dirty="0">
                <a:solidFill>
                  <a:srgbClr val="C00000"/>
                </a:solidFill>
                <a:latin typeface="Franklin Gothic Medium" panose="020B0603020102020204" pitchFamily="34" charset="0"/>
              </a:rPr>
              <a:t>Immigration</a:t>
            </a:r>
          </a:p>
          <a:p>
            <a:r>
              <a:rPr lang="en-US" sz="1200" spc="-20" dirty="0">
                <a:latin typeface="Franklin Gothic Medium" panose="020B0603020102020204" pitchFamily="34" charset="0"/>
              </a:rPr>
              <a:t>  AFSC Immigrant Rights Program</a:t>
            </a:r>
          </a:p>
          <a:p>
            <a:r>
              <a:rPr lang="en-US" sz="1200" dirty="0">
                <a:solidFill>
                  <a:srgbClr val="C00000"/>
                </a:solidFill>
                <a:latin typeface="Franklin Gothic Medium" panose="020B0603020102020204" pitchFamily="34" charset="0"/>
              </a:rPr>
              <a:t>Disability</a:t>
            </a:r>
          </a:p>
          <a:p>
            <a:r>
              <a:rPr lang="en-US" sz="1200" spc="-20" dirty="0">
                <a:latin typeface="Franklin Gothic Medium" panose="020B0603020102020204" pitchFamily="34" charset="0"/>
              </a:rPr>
              <a:t>  Disability Rights NJ</a:t>
            </a:r>
          </a:p>
          <a:p>
            <a:r>
              <a:rPr lang="en-US" sz="1200" dirty="0">
                <a:latin typeface="Franklin Gothic Medium" panose="020B0603020102020204" pitchFamily="34" charset="0"/>
              </a:rPr>
              <a:t>  Community Health Law Project</a:t>
            </a:r>
          </a:p>
          <a:p>
            <a:r>
              <a:rPr lang="en-US" sz="1200" dirty="0">
                <a:solidFill>
                  <a:srgbClr val="C00000"/>
                </a:solidFill>
                <a:latin typeface="Franklin Gothic Medium" panose="020B0603020102020204" pitchFamily="34" charset="0"/>
              </a:rPr>
              <a:t>Education</a:t>
            </a:r>
          </a:p>
          <a:p>
            <a:r>
              <a:rPr lang="en-US" sz="1200" spc="-20" dirty="0">
                <a:latin typeface="Franklin Gothic Medium" panose="020B0603020102020204" pitchFamily="34" charset="0"/>
              </a:rPr>
              <a:t>  Education Law Center</a:t>
            </a:r>
          </a:p>
          <a:p>
            <a:r>
              <a:rPr lang="en-US" sz="1200" dirty="0">
                <a:latin typeface="Franklin Gothic Medium" panose="020B0603020102020204" pitchFamily="34" charset="0"/>
              </a:rPr>
              <a:t>  Rutgers School of Law Special Education Clinic</a:t>
            </a:r>
          </a:p>
          <a:p>
            <a:r>
              <a:rPr lang="en-US" sz="1200" dirty="0">
                <a:latin typeface="Franklin Gothic Medium" panose="020B0603020102020204" pitchFamily="34" charset="0"/>
              </a:rPr>
              <a:t>  SPAN Parent Advocacy Network</a:t>
            </a:r>
          </a:p>
          <a:p>
            <a:r>
              <a:rPr lang="en-US" sz="1200" dirty="0">
                <a:solidFill>
                  <a:srgbClr val="C00000"/>
                </a:solidFill>
                <a:latin typeface="Franklin Gothic Medium" panose="020B0603020102020204" pitchFamily="34" charset="0"/>
              </a:rPr>
              <a:t>Intimate Partner Violence</a:t>
            </a:r>
          </a:p>
          <a:p>
            <a:r>
              <a:rPr lang="en-US" sz="1200" spc="-20" dirty="0">
                <a:latin typeface="Franklin Gothic Medium"/>
              </a:rPr>
              <a:t>  Manavi</a:t>
            </a:r>
            <a:r>
              <a:rPr lang="en-US" sz="1200" dirty="0">
                <a:latin typeface="Franklin Gothic Medium"/>
              </a:rPr>
              <a:t> </a:t>
            </a:r>
            <a:r>
              <a:rPr lang="en-US" sz="1200" dirty="0">
                <a:solidFill>
                  <a:srgbClr val="C00000"/>
                </a:solidFill>
                <a:latin typeface="Franklin Gothic Medium"/>
              </a:rPr>
              <a:t>[Women's Rights]</a:t>
            </a:r>
          </a:p>
          <a:p>
            <a:r>
              <a:rPr lang="en-US" sz="1200" spc="-20" dirty="0">
                <a:latin typeface="Franklin Gothic Medium"/>
              </a:rPr>
              <a:t>  Partners for Women &amp; Justice</a:t>
            </a:r>
          </a:p>
          <a:p>
            <a:r>
              <a:rPr lang="en-US" sz="1200" spc="-20" dirty="0">
                <a:latin typeface="Franklin Gothic Medium"/>
              </a:rPr>
              <a:t>  Salem County Women's Center</a:t>
            </a:r>
          </a:p>
          <a:p>
            <a:r>
              <a:rPr lang="en-US" sz="1200" dirty="0">
                <a:solidFill>
                  <a:srgbClr val="C00000"/>
                </a:solidFill>
                <a:latin typeface="Franklin Gothic Medium" panose="020B0603020102020204" pitchFamily="34" charset="0"/>
              </a:rPr>
              <a:t>Military</a:t>
            </a:r>
          </a:p>
          <a:p>
            <a:r>
              <a:rPr lang="en-US" sz="1200" spc="-20" dirty="0">
                <a:latin typeface="Franklin Gothic Medium" panose="020B0603020102020204" pitchFamily="34" charset="0"/>
              </a:rPr>
              <a:t>  Military Legal Assistance Program</a:t>
            </a:r>
          </a:p>
          <a:p>
            <a:r>
              <a:rPr lang="en-US" sz="1200" dirty="0">
                <a:solidFill>
                  <a:srgbClr val="C00000"/>
                </a:solidFill>
                <a:latin typeface="Franklin Gothic Medium" panose="020B0603020102020204" pitchFamily="34" charset="0"/>
              </a:rPr>
              <a:t>LGBTQ</a:t>
            </a:r>
          </a:p>
          <a:p>
            <a:r>
              <a:rPr lang="en-US" sz="1200" spc="-20" dirty="0">
                <a:latin typeface="Franklin Gothic Medium" panose="020B0603020102020204" pitchFamily="34" charset="0"/>
              </a:rPr>
              <a:t>  LGBT Bar Association of Greater NY</a:t>
            </a:r>
          </a:p>
          <a:p>
            <a:r>
              <a:rPr lang="en-US" sz="1200" dirty="0">
                <a:solidFill>
                  <a:srgbClr val="C00000"/>
                </a:solidFill>
                <a:latin typeface="Franklin Gothic Medium" panose="020B0603020102020204" pitchFamily="34" charset="0"/>
              </a:rPr>
              <a:t>Children</a:t>
            </a:r>
          </a:p>
          <a:p>
            <a:r>
              <a:rPr lang="en-US" sz="1200" spc="-20" dirty="0">
                <a:latin typeface="Franklin Gothic Medium" panose="020B0603020102020204" pitchFamily="34" charset="0"/>
              </a:rPr>
              <a:t>  Unchained at Last</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[Child Marriage]</a:t>
            </a:r>
          </a:p>
          <a:p>
            <a:r>
              <a:rPr lang="en-US" sz="1200" dirty="0">
                <a:solidFill>
                  <a:srgbClr val="C00000"/>
                </a:solidFill>
                <a:latin typeface="Franklin Gothic Medium" panose="020B0603020102020204" pitchFamily="34" charset="0"/>
              </a:rPr>
              <a:t>  </a:t>
            </a:r>
            <a:r>
              <a:rPr lang="en-US" sz="1200" dirty="0">
                <a:latin typeface="Franklin Gothic Medium" panose="020B0603020102020204" pitchFamily="34" charset="0"/>
              </a:rPr>
              <a:t>ACNJ – Children’s Legal Resource Center</a:t>
            </a:r>
          </a:p>
          <a:p>
            <a:r>
              <a:rPr lang="en-US" sz="1200" dirty="0">
                <a:latin typeface="Franklin Gothic Medium" panose="020B0603020102020204" pitchFamily="34" charset="0"/>
              </a:rPr>
              <a:t>  </a:t>
            </a:r>
            <a:r>
              <a:rPr lang="en-US" sz="1200" dirty="0" smtClean="0">
                <a:latin typeface="Franklin Gothic Medium" panose="020B0603020102020204" pitchFamily="34" charset="0"/>
              </a:rPr>
              <a:t>Rutgers </a:t>
            </a:r>
            <a:r>
              <a:rPr lang="en-US" sz="1200" dirty="0">
                <a:latin typeface="Franklin Gothic Medium" panose="020B0603020102020204" pitchFamily="34" charset="0"/>
              </a:rPr>
              <a:t>School of Law Child Advocacy Clinic</a:t>
            </a:r>
            <a:endParaRPr lang="en-US" sz="1100" dirty="0">
              <a:latin typeface="Franklin Gothic Medium" panose="020B0603020102020204" pitchFamily="34" charset="0"/>
            </a:endParaRPr>
          </a:p>
        </p:txBody>
      </p:sp>
    </p:spTree>
    <p:extLst>
      <p:ext uri="{BB962C8B-B14F-4D97-AF65-F5344CB8AC3E}">
        <p14:creationId xmlns:p14="http://schemas.microsoft.com/office/powerpoint/2010/main" val="4050085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0.2 Overview – Salem County Service Needs</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extLst>
              <p:ext uri="{D42A27DB-BD31-4B8C-83A1-F6EECF244321}">
                <p14:modId xmlns:p14="http://schemas.microsoft.com/office/powerpoint/2010/main" val="2712709715"/>
              </p:ext>
            </p:extLst>
          </p:nvPr>
        </p:nvGraphicFramePr>
        <p:xfrm>
          <a:off x="3214943" y="734876"/>
          <a:ext cx="3944287" cy="589119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551889">
                <a:tc>
                  <a:txBody>
                    <a:bodyPr/>
                    <a:lstStyle/>
                    <a:p>
                      <a:r>
                        <a:rPr lang="en-US" dirty="0" smtClean="0">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372493">
                <a:tc>
                  <a:txBody>
                    <a:bodyPr/>
                    <a:lstStyle/>
                    <a:p>
                      <a:r>
                        <a:rPr lang="en-US" dirty="0" smtClean="0">
                          <a:latin typeface="Franklin Gothic Book" panose="020B0503020102020204" pitchFamily="34" charset="0"/>
                        </a:rPr>
                        <a:t>1.13*</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smtClean="0">
                          <a:latin typeface="Franklin Gothic Book" panose="020B0503020102020204" pitchFamily="34" charset="0"/>
                        </a:rPr>
                        <a:t>Children served by CP&amp;P</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09451">
                <a:tc>
                  <a:txBody>
                    <a:bodyPr/>
                    <a:lstStyle/>
                    <a:p>
                      <a:r>
                        <a:rPr lang="en-US" dirty="0" smtClean="0">
                          <a:latin typeface="Franklin Gothic Book" panose="020B0503020102020204" pitchFamily="34" charset="0"/>
                        </a:rPr>
                        <a:t>11.1*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Violent</a:t>
                      </a:r>
                      <a:r>
                        <a:rPr lang="en-US" baseline="0" dirty="0" smtClean="0">
                          <a:latin typeface="Franklin Gothic Book" panose="020B0503020102020204" pitchFamily="34" charset="0"/>
                        </a:rPr>
                        <a:t> Crime Rate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09451">
                <a:tc>
                  <a:txBody>
                    <a:bodyPr/>
                    <a:lstStyle/>
                    <a:p>
                      <a:r>
                        <a:rPr lang="en-US" dirty="0" smtClean="0">
                          <a:latin typeface="Franklin Gothic Book" panose="020B0503020102020204" pitchFamily="34" charset="0"/>
                        </a:rPr>
                        <a:t>11.3*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Juvenile</a:t>
                      </a:r>
                      <a:r>
                        <a:rPr lang="en-US" baseline="0" dirty="0" smtClean="0">
                          <a:latin typeface="Franklin Gothic Book" panose="020B0503020102020204" pitchFamily="34" charset="0"/>
                        </a:rPr>
                        <a:t>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18182">
                <a:tc>
                  <a:txBody>
                    <a:bodyPr/>
                    <a:lstStyle/>
                    <a:p>
                      <a:r>
                        <a:rPr lang="en-US" dirty="0" smtClean="0">
                          <a:latin typeface="Franklin Gothic Book" panose="020B0503020102020204" pitchFamily="34" charset="0"/>
                        </a:rPr>
                        <a:t>12.1*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Domestic</a:t>
                      </a:r>
                      <a:r>
                        <a:rPr lang="en-US" baseline="0" dirty="0" smtClean="0">
                          <a:latin typeface="Franklin Gothic Book" panose="020B0503020102020204" pitchFamily="34" charset="0"/>
                        </a:rPr>
                        <a:t>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09451">
                <a:tc>
                  <a:txBody>
                    <a:bodyPr/>
                    <a:lstStyle/>
                    <a:p>
                      <a:r>
                        <a:rPr lang="en-US" dirty="0" smtClean="0">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Change in suspected opioid</a:t>
                      </a:r>
                      <a:r>
                        <a:rPr lang="en-US" baseline="0" dirty="0" smtClean="0">
                          <a:latin typeface="Franklin Gothic Book" panose="020B0503020102020204" pitchFamily="34" charset="0"/>
                        </a:rPr>
                        <a:t>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75736">
                <a:tc>
                  <a:txBody>
                    <a:bodyPr/>
                    <a:lstStyle/>
                    <a:p>
                      <a:r>
                        <a:rPr lang="en-US" dirty="0" smtClean="0">
                          <a:latin typeface="Franklin Gothic Book" panose="020B0503020102020204" pitchFamily="34" charset="0"/>
                        </a:rPr>
                        <a:t>14.2*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Age adjusted frequency of mental</a:t>
                      </a:r>
                      <a:r>
                        <a:rPr lang="en-US" baseline="0" dirty="0" smtClean="0">
                          <a:latin typeface="Franklin Gothic Book" panose="020B0503020102020204" pitchFamily="34" charset="0"/>
                        </a:rPr>
                        <a:t>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372493">
                <a:tc>
                  <a:txBody>
                    <a:bodyPr/>
                    <a:lstStyle/>
                    <a:p>
                      <a:r>
                        <a:rPr lang="en-US" dirty="0" smtClean="0">
                          <a:latin typeface="Franklin Gothic Book" panose="020B0503020102020204" pitchFamily="34" charset="0"/>
                        </a:rPr>
                        <a:t>14.6*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smtClean="0">
                          <a:latin typeface="Franklin Gothic Book" panose="020B0503020102020204" pitchFamily="34" charset="0"/>
                        </a:rPr>
                        <a:t>Frequency</a:t>
                      </a:r>
                      <a:r>
                        <a:rPr lang="en-US" baseline="0" dirty="0" smtClean="0">
                          <a:latin typeface="Franklin Gothic Book" panose="020B0503020102020204" pitchFamily="34" charset="0"/>
                        </a:rPr>
                        <a:t>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09451">
                <a:tc>
                  <a:txBody>
                    <a:bodyPr/>
                    <a:lstStyle/>
                    <a:p>
                      <a:r>
                        <a:rPr lang="en-US" dirty="0" smtClean="0">
                          <a:latin typeface="Franklin Gothic Book" panose="020B0503020102020204" pitchFamily="34" charset="0"/>
                        </a:rPr>
                        <a:t>15.1*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smtClean="0">
                          <a:latin typeface="Franklin Gothic Book" panose="020B0503020102020204" pitchFamily="34" charset="0"/>
                        </a:rPr>
                        <a:t>Children receiving</a:t>
                      </a:r>
                      <a:r>
                        <a:rPr lang="en-US" baseline="0" dirty="0" smtClean="0">
                          <a:latin typeface="Franklin Gothic Book" panose="020B0503020102020204" pitchFamily="34" charset="0"/>
                        </a:rPr>
                        <a:t> special education services</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609451">
                <a:tc>
                  <a:txBody>
                    <a:bodyPr/>
                    <a:lstStyle/>
                    <a:p>
                      <a:r>
                        <a:rPr lang="en-US" dirty="0" smtClean="0">
                          <a:latin typeface="Franklin Gothic Book" panose="020B0503020102020204" pitchFamily="34" charset="0"/>
                        </a:rPr>
                        <a:t>15.2*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baseline="0" dirty="0" smtClean="0">
                          <a:latin typeface="Franklin Gothic Book" panose="020B0503020102020204" pitchFamily="34" charset="0"/>
                        </a:rPr>
                        <a:t>Children receiving early intervention services</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graphicFrame>
        <p:nvGraphicFramePr>
          <p:cNvPr id="7" name="Chart 6">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718554533"/>
              </p:ext>
            </p:extLst>
          </p:nvPr>
        </p:nvGraphicFramePr>
        <p:xfrm>
          <a:off x="7067155" y="1019259"/>
          <a:ext cx="5124845" cy="57625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97018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02ac33432343726bc840638&quot;,&quot;SmartGridHorizontal&quot;:0,&quot;LinkedExcelSources&quot;:{&quot;5fe23fb73839382b0c757267&quot;:&quot;{{Desktop}}\\Workbooks (Engage Attached)\\Salem_County_1-22-2021.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a6jii8In03BYmVzGCd9_1608644969&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SUsi8LLE4hweNP5IQM_1608645006&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utXdxelVk7lE7H6s8XT_1608645010&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a8tniLwxMxjwrFdZdHH_1608645010&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M13iHZL7VbOjCpVm9G_1608645010&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eJ7IOF6Ah68hOOVwD9o_1608645011&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IDnz7CW4w6Gvu6Bwp5_1608645011&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hJifqJUtgD6vJNjokN_1608645011&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Hixf8Y9uWGqdItdRdsw_1608645013&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8sP3wKeMyggq70sTlvw_1608645013&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XJFFdpE2KpFvVKJg8Wm_1608645013&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8OkzKjCrvMUdOozfODI_1608644969&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6tOuPaUu8ei5eU4fbCO_1608645013&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4RlWso7VNrVuUf6VvJr_1608645013&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mtD67UDqXSvRg4hpv_1608645014&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BRhREW7sg225orTjKU_1608645014&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U1CKbjtDxjzdLmsB1N_1608645015&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TyCwsSa4dFJie8LIQeu_1608645015&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2alPVrg3zGmQKvtW7GC_1608645015&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nzXuKfNsCeXhDhg2PUa_1608645015&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0WEsFla42O75YmCskCP_1608645017&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BBA8Mz3o1qVNCLRHejR_1608645018&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R57ROe4sAvY68YpORI_1608644970&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aMyrae2tJb8Yxh6LKLY_1608645018&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9I5r9HOB9X8l8EP9Le_1608645018&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ekuuZhSLpG5AlWGRqk9_1608645018&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LSiM8OFnyfV8KYPpAip_1608645018&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ryjwy7MmRu7DQJxwSmz_1608645018&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qmchBgfV9dYaBNOcILg_1608645019&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0xF5arNtH3UtfkveCBD_1608645023&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c6yCBDrFCzPqRDzxDN_1608645023&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cSxqAsTiqe1qd265pPY_1608645024&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f3bRosVdFjPuxnKCNRS_1608645024&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DD9BvN4drARIC5l1za_1608644970&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rWRNAQ2qibZD1Eq7xBr_1608645024&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HR8C5QLSCYati4Jaid_1608645025&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NvBXSqlMhkMTBLPQD0J_1608645025&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aap4Iiuccxn1CEsOxsm_1608645025&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NgbMSZDsuJOaPoRgs1a_1608645026&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ElfPMuyapFZ0U2TdO2a_1608645028&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GdTyym4siWn9Q6FsEYz_1608645028&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rBg2Uv9N0kI7SdGcHQd_1608645029&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1B4NQoWc1CpoeaFm4cF_1608645029&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19s5DNFRQuomTUghsgL_1608645029&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TgC8YASw1u0XTwcVDx_1608644970&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H89nPRziKRzfrZaFfv_1608645029&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ZqzG1eO3qd1j8CdZPv_1608645029&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Q9ULl8X5E1CMGFIuuNU_1608645030&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c63Xr7PjTzPeOCwooR_1608645031&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SlsSZYvST1vhDHzloyW_1608645031&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5wIRGPymXixMzEhtLNp_1608645031&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zzIesg0QgbBgH2VYWjN_1608645031&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yqXLGigxQbl2GSwyBQK_1608645032&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aEgxINWjQFYObcaiZNZ_1608645036&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TFjaanYaQPaq4NBkWb_1608645036&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tIGzGq2uiBWFsCIsGMv_1608644971&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1jfnooFcptFqS4SVkQA_1608645036&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jeenQumjNh8amoEYTOW_1608645036&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Zlanz6vSN83LFtWn4q_1608645036&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53ZMeuNCiQqaICtS3Ax_1608645037&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dt2wdSqLoF20Sha5X63_1608645037&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JTA3zBVrDZrzF6DMlNS_1608645037&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gEcPCGvkSUctEGaGbNP_1608645038&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Ji1p2C61sWE3UHvFznq_1608645038&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9koEeBc24lVrqmg2eY_1608645039&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DVt4fOd0uIQdvEX4Kev_1608645039&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7Hrfu9IayN0iAM335ji_1608644971&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ixNn8TNt9kxpMZnKwY_1608645040&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hKvuf4yZTQtkETQ1LOa_1608645040&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sXQHrxse6Bw0CAsBMV_1608645040&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pbeiXXGGIgkvnjThVt_1608645040&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jwSirUn8yEB9gvPvoF_1608645041&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2FiWZJVW6paDhH4qbI1_1608645041&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8IH55AYW5gDtQILcGkj_1608645041&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4ihrPzCCByqovsQ8Thq_1608645042&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RSwnXW9qkdBTyYqw2t7_1608645047&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3rwgzUdTPKfgpGF3dVa_1608645047&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mtReFTbHag5Bhm4DHLl_1608644971&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0jFthvR0k4IZWph4jJ_1608645047&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2K71NxhnNAe9k0cKBUb_1608645047&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nN6XXgH95iwkkz1Nom3_160864504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wXSTf3KBsce2yDCoai_1608645048&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OgauO9FzM2RA4np3Aqv_160864504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nJJza9aoo53fmnPZkqc_1608645052&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ofA1AFVvJ6MHM7Xiu0m_1608645053&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qhpOs6IL6xRlDbDvCCu_1608645053&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NcY50UaxZm2upHe65bl_1608645054&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JoG7zKoWxCT8EhEsx3C_1608645054&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awZzBllEroHMg3qkaw_1608644971&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2sVhn8Kq4abVs1SRdc_1608645054&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CwXyN4yXc5uNVRMVlZo_1608645054&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03YD1xLxZzqPfxWPHvN_1608645054&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8pYgXlArR4tAB20t5eZ_1608645056&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9PCMZ87WEIo84vJOlTy_1608645056&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EIftkrjQ8PnYLivqE1_1608645056&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gPbvCuqN2kzgQDXJjN_1608645056&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4KjvPSRLteW6vfZddhb_1608645056&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ZzpHGYVakG9Kz7bwqyo_1608645057&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cLhQ3qvq1RHdAfHNTVg_1608645057&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1LZ9pa2fzzpiX6cDh6_1608644971&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2OAy2pWEdt4Te2LnYO4_1608645060&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j3z8I9VUNmhArnqPdhe_1608645061&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mSoHU4Ia2lKAiojeQHZ_1608645061&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zTLoJrzpysUtMG6iHiO_1608645061&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UVaZK0Y7vxTykbPX4zG_1608645061&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HZwoYjGEo64YhyqtiFe_1608645061&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6hBDNlpvdkmaGNR1OQt_1608645065&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tkt62jKMSrVCT8ZhMaR_1608645065&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DFCDXlBJgpu7uMBG33O_1608645065&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2zR7uiWJRCdOMEsr8t_1608645065&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E1NYvShwAjTT73VWNrj_1608644967&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2aHu2OvBKXjVI1I5RzS_1608644972&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fHDEsL1yEok91OcD7D_1608645065&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VMnd4IGqNVILOCyxfwo_1608645066&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nsz1UOls6Hwmvkp3uV3_1608645070&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DmyjjHzc88c35lNPufG_1608645070&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0CqFzqTL9FQGzfFpESM_1608645071&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5jsRTX5SRMIASHUTWI2_1608645071&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d8pmI4stAN4hZo4VmdW_1608645071&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elRpmCzCI6ghB5yoFDI_1608645071&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ji330Kbp7GqjrIQwqBh_1608645072&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GMBiYvY6UE2fny34XKU_1608645073&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fQ805qNpcLc7syJOn6P_1608644972&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ktoEjbk6KpEhYqol0j_1608645073&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aZvBDueLlN9DaWcpO88_1608645073&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eEWKjTGpduhu424UxFd_1608645073&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FrYR5lkAqiwQ3tai82w_1608645074&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CooI2x6mC3oXEcdsTQc_1608645079&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FpepGGdFphiWMplKhrt_1608645079&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MCdYEwtQBfPHrVwdmA7_1608645079&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7RqYUKp1ADJQJoT9fcW_1608645079&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mMNAS5VUChUv55pFhy6_1608645079&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SlY8uXrU5nBIH03cAZd_1608645083&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Ano9ANlSh2ZeyHSXOO_1608644973&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f5rPlepZNOFy80R9du_1608645083&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1fN8mZ9R2PNcFCmiQHH_1608645083&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3JCAi6NMiVFxRqwDVVd_1608645083&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htxSGNSg4LKdpuoKhAf_1608645084&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p2R5a0X7p9yiA5CWr5_1608645085&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icjFqjnzGHLTN47kfEJ_1608645085&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z9wHlKfNa4hvjYIYge_1608645085&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2Xlr6cvsugxS0t6qcJM_1608645085&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k9gU9yxRDUVh1WkFhc1_1608645086&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aWG9WfyGIwEFZlpLoc4_160864508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54WWIGOVmg2xE3U1G9O_1608644973&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mENOao3UuhZ8NG6iagn_160864508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dCkGu670bcOqE0ys0Fh_1608645089&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9MaPiodqYpiTlvCdoD1_1608645089&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iFS1LFs1nLUi5m9xs9T_160864508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rwavjEIMirC173mpJxy_1608645090&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3tE8IpAJGalF2EbZJK_1608645090&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Yl3tlaEFEHkMWuheOWQ_1608645090&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r6KhBKzomLoRI59E4l_1608645090&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zcK7vNwqNxkDYuqmww0_1608645090&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lObCgMKsoiNv4nnjkF_1608645091&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hKlznzkocvPYDDZcLv_1608644973&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LpwWJfrY8RZAhttEUXr_1608645091&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gqr9kQYAAlogWJ3cAm_1608645091&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wLBVLRBNtEBw7s87YaV_1608645092&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9WPW2PTIlHB30pSYmjk_1608645092&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wyN0Dvn8mpvIBQgH7bB_1608645093&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BuKwR86fRkJUpSNGj9o_1608645093&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hY1utORyJg7ws9ZbFGi_1608645093&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mqSgav8UoUGXFAEkx1_1608645093&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0DHYoipbjtyapSmwnfo_1608645093&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FD8MOqY3vuCmpy7bJFR_1608645095&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XEhO8KUiiu8QeZLkN5V_1608644973&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YadU7qH3nU1Lj4G4Myq_1608645095&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NiT0m6y82QK5TDZDK1y_1608645095&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xP1SPF2uzFbP72Q0ibc_1608645095&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Ld4N6TGXBSfXrWJ2SDN_1608645096&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wJDcupDTvbVADoqCTs_1608645096&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deL4arrG8j9iugroAmi_1608645099&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qYiFBLZiBAshOA7Owiw_1608645099&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HIIX3hl0Y67PEY1z4O_1608645100&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dD0F6vzUD8sPxdTp9P0_1608645100&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zZxpXIO2AoaVvGBXAkQ_1608644974&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VRDa87xuhiKXLwxk4O_160864510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lh3MhD5vXUuaVyaj0bi_1608645104&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RBHjMaxO4w1E4smYxHA_1608645104&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HTqvzG3nwVp8B4Sgfhb_1608645105&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ZbCm4kUl6AMnABmcZdx_1608645105&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y7cdDex0tgYQELdNsoJ_1608645105&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KfJoGyEiZWB3BLYxCGi_1608645106&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ZopifUbq0TujoqLeeaM_1608645106&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Cb5Ime0KKR68OHWS2z_1608645106&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NmWNJSPt67rXgc8buaO_1608645106&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9hHGqEk1mbpQh3SO41j_1608644974&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v2Xvnf9B2RgSRAYFUt8_1608645107&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v8h0wUfC6EJfYTuoEjK_1608645108&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OlD37tr1IluECxG9kD0_1608645108&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ufJBKcLWoSmmYi4L4l_1608645108&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BaB0xGw7b3NEV6itjYR_1608645108&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fTuHUiCmRq4B0S9gZof_1608645108&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JB0cRQ3w556vKmYnu3K_1608645109&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73brppatZRP9PDg7ul_1608645109&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QPNHx0tqKv52jaepj5D_1608645109&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tDX73Sc0JLGgnC712TE_1608645109&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G0wZsouklpg34SRIJvT_1608644974&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8LjRhkJvmU1FWDYvGig_1608645110&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i2PAIRt5MgoYzfXV88o_1608645110&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sdEiDiRPQDUVIb8ysNa_1608645110&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qYAIumoRD20liPXzl8_1608645113&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rudNQkntMEjr3AUZ2jj_1608645113&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fePx3oJcwGr6HHAUJMV_1608645113&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PQUoJ72dALpz2dJKKkU_1608645114&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ghWu92FjoYJVBiDhACe_1608645114&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q1WRXq9KYErG8d2xaE_1608645114&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WCbwPd067rdgTbs6vid_1608645114&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ShaPVDlvGMSJjOG5ImD_1608644974&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nLxUg61vPgYBxmqDgbj_1608645115&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FiUxqUB4hvbSyHmFkmu_1608645115&quot;,&quot;DataType&quot;:1,&quot;ImageAutosize&quot;:1,&quot;ZIndexPreserved&quot;:true,&quot;ValueBgColor&quot;:false,&quot;ValueFont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ZmxfSWTqDvH6zDkWwB_1608645115&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o8twBe0cheKfaY6s9B6_1608645116&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dxZktgGj156hvlb7CUE_1608645116&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hm9l2VtDB5WujbViUh_1608645116&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hyUk66y0sXXD0esZO10_1608645117&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xzQxwRbqCl5LP5EwC4V_1608645117&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n5tdeSYTvieDkIkMa5E_1608645117&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UDlQBaT1gdX1DdywFIM_1608645117&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f0XESNV7UIekYxdz2n_1608644967&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tE4D3qQjoyD42sUrWmv_1608644974&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UJu3EuvNHv6h93SYu7n_1608645117&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z3GrJXcsEX8xfmBgtRB_1608645118&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PFzwQQQgiGzWzf0ViJs_1608645121&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Bbod8ewuic3j6VG22gO_1608645122&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uSUJcpWMPYV3AnAix7T_1608645122&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EumatfRrjX3ez5PMEI_1608645122&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R3LvInEY39RHAj6R65W_1608645122&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z7oZbF40fs8R18LBgZ1_1608645122&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fIafW5R51ZJIoRa7cpB_1608645123&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ovdqxvfEMnXcMgldBJa_1608645123&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k0YJclm6sXVDmItOwFZ_1608644975&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f4LBC3XcdlDXF164g17_1608645123&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nYiDx7t2VlNURzbPeOU_1608645126&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SDYS2OWD5fgcJ9WaGS_1608645127&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jqQk1dQpj93pRB6tguI_1608645127&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16A1rHqk8lpPftMUKoj_1608645127&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ntvFFxGFynyJPM9MXlH_1608645127&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rBr18OHJllGpC5pAqEC_1608645128&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3AmUfffDEpqCOmfycFO_1608645130&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wlpPQv2N2ZySRNM3gut_1608645130&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3Zj0vIZBrjrjdSewKhT_1608645130&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6atGZWC5W48oH8GoUiF_1608644975&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bjiKtM4nagq6Hl6u2RZ_160864513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lDuzVUX78ls5bhBRALW_160864513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yGZajn44s3YsuVbZrQu_1608645134&quot;,&quot;DataType&quot;:1,&quot;ImageAutosize&quot;:1,&quot;ZIndexPreserved&quot;:true,&quot;ValueBgColor&quot;:false,&quot;ValueFont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fM12beuuI1EFvC8Tt6w_1608645134&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2ACAuvWAx80DZNy8R5s_1608645134&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eTVrsD0ja1XiMwfrhTQ_1608645134&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bCsXKN3PVuSUssg5oLbY_1608645134&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zj8rGLBr2nOoXfyij3D_1608645135&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oLrZJOI5ESi0Go44NH_1608645135&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w9bGe0sKrY077D3D76K_1608645135&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RD2yJjtQtJR15gzzFqO_1608644975&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L87cN19vpzynWxF4lEC_1608645136&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gqP8nfYC8maaWhobyZxR_1608645136&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UmAd0IWtDs8nJg8Hx2A_1608645139&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ceHaXEx78SXCjDH1adS_1608645139&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l80g74vdNzikvrGByD_1608645139&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TbxmF61awT6Lns76obe_1608645139&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Lb9GvCxoXSbsegnKytv_1608645140&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VucvjtCKbx4OSUB6hgR_1608645141&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YWuHg6lnyYRb9aAIK5d_1608645142&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vY1bPF8BBwDIToxfCef_1608645142&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TIND1T5jgYKuwfAWpQA_1608644976&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OAkhKkN1YozylTUSS5V_1608645142&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B1VnFPi4BOtHX293S5_1608645142&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Ffe3YrDLNyUrABGy2L_1608645143&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JRbyzqjK8dh9gg2UYzr_1608645144&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9ANBYqGiLiyScb8sSMc_1608645144&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dCYLt02ISOBygIBhJkb_1608645144&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ZqzR16YVRBYZahZRrmj_1608645144&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yrCcbBFXIiOCsqZdiPO_160864514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l53c7ajlQQImtlCxC5z_160864514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rO6OZZjA73iatKxY7ns_1608645145&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Wr7s8W7r9jPISAI518u_1608644976&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K4QGOUoktosyjFIhCt7_160864514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rXDle5oPDR1r6mhPlJ_1608645149&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9UAKKk8SOCz1UPTUNzM_1608645149&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fZ7lOnPU4w1bFxpADbz_1608645149&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yMz97bUpOdEnScKAPyG_1608645150&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OjSPSxG95eOwoNjCT3L_1608645150&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lZFrU676CWX9iBJB04V_1608645150&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a3xFOmVy5UjM2YhRLM0_1608645150&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79USNGBB8PPKE6ZcbZb_1608645151&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ElrywkgkT4FeP51ltMB_1608645154&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5ea3FNLjgsL7AlG6TQxt_1608644976&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k56DgnDPWisDUccsQmk_1608645155&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dwB7l0oFYxENmCIKliv_1608645155&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36TjnsRYzmGnnzyP4Tf_1608645155&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SBBwJPeSRrckPnThaZ_1608645155&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AVHTP2zUZGtM1QKymXh_1608645156&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FHSidwtU4HQQVfi5iFo_1608645156&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69q0LNCkdsavDxsddBP_1608645156&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4RFtjR6obCCiuzi596Z_1608645156&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pfmAYGYT9r8EK4JXxkz_1608645157&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mYWv0plErFAhumxgBjj_1608645159&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5VIXSLrMH4UFrnm93HM_1608644976&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Jc0cM5MPWcoy0fBbh8F_1608645159&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pEegzDCw53xM7j33kMU_1608645160&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9AzeSE7jr0CybkXuz15_1608645160&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hSit76hcBAXI4lMip2P_1608645160&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nRtJBznDAAGaSStZHFK_1608645163&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ZvNYbOwp4B4Pjf3fHT9_1608645163&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83pzSa0C50EtX8ZHTAp_1608645164&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3mnzaRD3JUuY1M0k3rR_1608645165&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QXv8vYL9Pm7r1axxffB_1608645165&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XYBKZbdZUqAm9YA8joq_1608645165&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VwJo4cYN6tnIsXUWUG9_1608644976&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vzL8STaH0ayz9FW6KcV_1608645165&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2qFMxrNsHSYNyDPhwKR_1608645165&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Edqthrdx4lPfJs8Fs9p_1608645166&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9OQYd026b4yrDAemAfqu_1608645166&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evQDJLVRRsUsmltSeKx_1608645166&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ottDeJM2XNAYDZKDAON_1608645167&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PaaXpF8kGlzUihbYxsB_1608645167&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5YFUMtme0lEUmRzSEwo_1608645167&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dIE4pBNZjMEYlNZlreR_1608645168&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aUDjx4ACv0WwjHgnqfT_1608645168&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jr5NFSUVP1T9yzBFOE5_1608644977&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Ht4HVBXIryi1JZ0eHs_1608645168&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2frT2kNKhvISDAATVyc_1608645168&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65dsB8JF4TT4MDiKn4e_1608645168&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ZbsiorM0MfruBTOGbJS_1608645169&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wcUbfrwQZONbAI1lbd3_1608645169&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RzikmPKRjtCgt8i9e9H_160864517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Hw9PwtQ1BzvyC14oBNr_1608645173&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1vhmOBXoFQ5MUCA7YDs_1608645173&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1Ebes8KBS6qFN83BCR_1608645173&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552iQkmpYQdRTvJnr9v_1608645174&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OEunTVTvyBD6paNMIQn_1608644968&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g68cqGCSbJxnIM5rX2l_160864498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5795tdrwIU7vassn0K_1608645174&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g6FEPfr7SxrsPpRwv3G_1608645174&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3QLaMjfGujHHOFvICsn_160864517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wKCdoqiWDtkPPBMWfTL_1608645175&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WXSaW6vZfkfpq5KkJOH_1608645175&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CO3Y5ckESwgRUvd3DfT_1608645176&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t8GfJjvbccnFkm3WSNc_1608645176&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d5ndGe194v1KlD5D416_1608645176&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P2a5PqnA2seyWUEYQ4p_1608645176&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coTMlCGpBc0VHkFRkeI_160864498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oSaMqhaBCFwh5GDvd9N_1608645177&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f9qEKvLgeNfZduu8sSph_1608645177&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GDNwZNvWqPiXbyph7w_1608645181&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Tnp7v0RdOHpPCCz9Qow_1608645181&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3lLtgGSiLubsyQtG33z8_1608645181&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SZ93lYw7CwRxq11rFJ9_1608645182&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2sCgwFImmABW6a2L1T9I_1608645182&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fJUCmbArQDZkt2KJgf6_1608645184&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pWvV39jiYMX8T11sa1N_1608644980&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Gc5u8tNycMhgUSWNd9q_1608644980&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lvKUapeOt55Bg4Vvxu9_1608644980&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o0gV6W21BHpU4iDQ2ch_1608644981&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GkOADSxoGSwP46f4UWz_160864498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9NBMaqgIGTmS1QEGUB7_1608644982&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Br4De141A14jq5Z0P44_1608644982&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L4ig1AQmrQkISTbyWB1_160864498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ZU6gY4Nh9N4WHwqS8QJ_1608644968&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jMcT2cyfAlorYUyWNfEf_160864498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Wh3yHUBdQPnVWPpZwwq_160864498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4r1lczBETWajUQMIJxx_1608644983&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9n1ah9V1QkLs7DtIRIj_1608644983&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ugdkWJE2pgJxEmi5ocf_1608644983&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DgpWF6WtupCar3AhJmv_1608644986&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OxkKvPfjHajcEvl5izIe_1608644986&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p8wEOU1aN8eRJvE8xth_1608644986&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hgNHxgc07QEuTNazyD6_1608644987&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nf4xtR6gs0fxf5wHs8Z_1608644987&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VbVe1V04M9cshHw76fRj_1608644968&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YtIvHYvJmJJkKpRGTNI_1608644987&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gjMlPKW8ljQIsdJ1stl_1608644987&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zLOjhjQvUmOJyhodaP6D_1608644988&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E4zA5G1mvcYQUjE1IJwD_1608644988&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ahzrBNAbTZ1FtUTLWaV_1608644988&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PBmlXNiCkyU1Gf3qLtN_1608644988&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H3eFaAhfkrLLteMyxpd_1608644988&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bYitvmtQavKUEKU8sdW_1608644989&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uyM6afAX77kjB275uj6u_1608644989&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lX9bIEdWvyVdgNyMk3c_1608644991&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mWhBzZOrJ5dC9NmU7UcS_1608644968&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6zlWUkacnutlPi6eDNW_1608644991&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YiCeQhX39WSpZph8bXfk_1608644991&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BleALAiJKi4wbF25kJX_1608644991&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Oayj8ZyjKeYYRoPnxs_1608644991&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Ee5WnyebBw3gcrvK0R2_1608644992&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pVzKUSgIP8qCar6lxuEf_1608644992&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iuWDpN3DRCwqfd7vgsI_1608644996&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0b6sS1YOMCq38cYrvjv_1608644996&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DxvKOFioH25mIBFEo5f6_1608644996&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MbrcK3BCq42pQKfjjRP_1608644996&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1WPg0tJStF6GSfccW5ZI_1608644969&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lB4IzqupJKGXT9tHpZbA_1608644997&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CT9xk5CFrmiiZitIHoSs_1608644997&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8G107gDdB7S1Y9zKPjn4_1608644998&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wUyjSzVjyJJ9dW09vaMw_1608644998&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meQlQsLeFVRBKWkcrax_1608644999&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07JeVPesA0CQOWSGFzvY_1608644999&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d2VTcT8qwTNC2OPhytK_1608645003&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Nkd87yKRRMKwsV6rVkXw_1608645003&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5tAavLQLUPQvEeaEOW8_1608644969&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6YM8JHzk1KACssCfQIUE_1608645004&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hXy9ck2Nq4IJVv1WyAKp_1608645004&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QG9jismIH7buI1C9NJD_1608645004&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i7eW7zWmXzhEnaxG12ne_1608645004&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QYtXSfLjhgmoPs0nvnLa_1608645005&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R9ev9u2LY5M0eKuYBUOs_1608645005&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SMJ5bha7KhUNX4P6Wcoz_1608645005&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kkvB7Zu9LA0vBtr9OvJM_1608645006&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TBxqReR2X8VGHrErDhMN_1608645006&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XOCdte0MZHZhIoc20BcS_1608645006&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22266</TotalTime>
  <Words>9559</Words>
  <Application>Microsoft Office PowerPoint</Application>
  <PresentationFormat>Widescreen</PresentationFormat>
  <Paragraphs>817</Paragraphs>
  <Slides>88</Slides>
  <Notes>66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88</vt:i4>
      </vt:variant>
    </vt:vector>
  </HeadingPairs>
  <TitlesOfParts>
    <vt:vector size="96"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p:lastModifiedBy>
  <cp:revision>1472</cp:revision>
  <dcterms:created xsi:type="dcterms:W3CDTF">2006-08-16T00:00:00Z</dcterms:created>
  <dcterms:modified xsi:type="dcterms:W3CDTF">2021-02-15T18:53:41Z</dcterms:modified>
</cp:coreProperties>
</file>