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40" autoAdjust="0"/>
    <p:restoredTop sz="79645" autoAdjust="0"/>
  </p:normalViewPr>
  <p:slideViewPr>
    <p:cSldViewPr>
      <p:cViewPr varScale="1">
        <p:scale>
          <a:sx n="72" d="100"/>
          <a:sy n="72" d="100"/>
        </p:scale>
        <p:origin x="989" y="91"/>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Salem_County_11.09.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Salem_County_11.09.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50000">
                  <a:srgbClr val="FFFF00"/>
                </a:gs>
                <a:gs pos="0">
                  <a:srgbClr val="92D050"/>
                </a:gs>
                <a:gs pos="100000">
                  <a:srgbClr val="FF0000"/>
                </a:gs>
              </a:gsLst>
              <a:path path="circle">
                <a:fillToRect l="100000" t="100000"/>
              </a:path>
              <a:tileRect r="-100000" b="-100000"/>
            </a:gradFill>
            <a:ln>
              <a:noFill/>
            </a:ln>
            <a:effectLst/>
          </c:spPr>
          <c:invertIfNegative val="0"/>
          <c:cat>
            <c:strRef>
              <c:f>('0. Overview'!$A$20,'0. Overview'!$A$45,'0. Overview'!$A$54,'0. Overview'!$A$86,'0. Overview'!$A$110,'0. Overview'!$A$129,'0. Overview'!$A$139,'0. Overview'!$A$165,'0. Overview'!$A$199,'0. Overview'!$A$215)</c:f>
              <c:strCache>
                <c:ptCount val="10"/>
                <c:pt idx="0">
                  <c:v>Salem</c:v>
                </c:pt>
                <c:pt idx="1">
                  <c:v>Salem</c:v>
                </c:pt>
                <c:pt idx="2">
                  <c:v>Salem</c:v>
                </c:pt>
                <c:pt idx="3">
                  <c:v>Salem</c:v>
                </c:pt>
                <c:pt idx="4">
                  <c:v>Salem</c:v>
                </c:pt>
                <c:pt idx="5">
                  <c:v>Salem</c:v>
                </c:pt>
                <c:pt idx="6">
                  <c:v>Salem</c:v>
                </c:pt>
                <c:pt idx="7">
                  <c:v>Salem</c:v>
                </c:pt>
                <c:pt idx="8">
                  <c:v>Salem</c:v>
                </c:pt>
                <c:pt idx="9">
                  <c:v>Salem</c:v>
                </c:pt>
              </c:strCache>
            </c:strRef>
          </c:cat>
          <c:val>
            <c:numRef>
              <c:f>('0. Overview'!$C$20,'0. Overview'!$C$45,'0. Overview'!$C$54,'0. Overview'!$C$86,'0. Overview'!$C$110,'0. Overview'!$C$129,'0. Overview'!$C$139,'0. Overview'!$C$165,'0. Overview'!$C$199,'0. Overview'!$C$215)</c:f>
              <c:numCache>
                <c:formatCode>General</c:formatCode>
                <c:ptCount val="10"/>
                <c:pt idx="0">
                  <c:v>22</c:v>
                </c:pt>
                <c:pt idx="1">
                  <c:v>22</c:v>
                </c:pt>
                <c:pt idx="2">
                  <c:v>22</c:v>
                </c:pt>
                <c:pt idx="3">
                  <c:v>22</c:v>
                </c:pt>
                <c:pt idx="4">
                  <c:v>22</c:v>
                </c:pt>
                <c:pt idx="5">
                  <c:v>22</c:v>
                </c:pt>
                <c:pt idx="6">
                  <c:v>22</c:v>
                </c:pt>
                <c:pt idx="7">
                  <c:v>22</c:v>
                </c:pt>
                <c:pt idx="9">
                  <c:v>22</c:v>
                </c:pt>
              </c:numCache>
            </c:numRef>
          </c:val>
          <c:extLst>
            <c:ext xmlns:c16="http://schemas.microsoft.com/office/drawing/2014/chart" uri="{C3380CC4-5D6E-409C-BE32-E72D297353CC}">
              <c16:uniqueId val="{00000000-700C-4F1C-A88E-6F2FE12FF862}"/>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Overview'!$A$20,'0. Overview'!$A$45,'0. Overview'!$A$54,'0. Overview'!$A$86,'0. Overview'!$A$110,'0. Overview'!$A$129,'0. Overview'!$A$139,'0. Overview'!$A$165,'0. Overview'!$A$199,'0. Overview'!$A$215)</c:f>
              <c:strCache>
                <c:ptCount val="10"/>
                <c:pt idx="0">
                  <c:v>Salem</c:v>
                </c:pt>
                <c:pt idx="1">
                  <c:v>Salem</c:v>
                </c:pt>
                <c:pt idx="2">
                  <c:v>Salem</c:v>
                </c:pt>
                <c:pt idx="3">
                  <c:v>Salem</c:v>
                </c:pt>
                <c:pt idx="4">
                  <c:v>Salem</c:v>
                </c:pt>
                <c:pt idx="5">
                  <c:v>Salem</c:v>
                </c:pt>
                <c:pt idx="6">
                  <c:v>Salem</c:v>
                </c:pt>
                <c:pt idx="7">
                  <c:v>Salem</c:v>
                </c:pt>
                <c:pt idx="8">
                  <c:v>Salem</c:v>
                </c:pt>
                <c:pt idx="9">
                  <c:v>Salem</c:v>
                </c:pt>
              </c:strCache>
            </c:strRef>
          </c:cat>
          <c:val>
            <c:numRef>
              <c:f>('0. Overview'!$D$20,'0. Overview'!$D$45,'0. Overview'!$D$54,'0. Overview'!$D$86,'0. Overview'!$D$110,'0. Overview'!$D$129,'0. Overview'!$D$139,'0. Overview'!$D$165,'0. Overview'!$D$199,'0. Overview'!$D$215)</c:f>
              <c:numCache>
                <c:formatCode>General</c:formatCode>
                <c:ptCount val="10"/>
                <c:pt idx="0">
                  <c:v>3.875</c:v>
                </c:pt>
                <c:pt idx="1">
                  <c:v>0.875</c:v>
                </c:pt>
                <c:pt idx="2">
                  <c:v>13.875</c:v>
                </c:pt>
                <c:pt idx="3">
                  <c:v>1.875</c:v>
                </c:pt>
                <c:pt idx="4">
                  <c:v>1.875</c:v>
                </c:pt>
                <c:pt idx="5">
                  <c:v>4.875</c:v>
                </c:pt>
                <c:pt idx="6">
                  <c:v>16.875</c:v>
                </c:pt>
                <c:pt idx="7">
                  <c:v>12.875</c:v>
                </c:pt>
                <c:pt idx="9">
                  <c:v>6.875</c:v>
                </c:pt>
              </c:numCache>
            </c:numRef>
          </c:val>
          <c:extLst>
            <c:ext xmlns:c16="http://schemas.microsoft.com/office/drawing/2014/chart" uri="{C3380CC4-5D6E-409C-BE32-E72D297353CC}">
              <c16:uniqueId val="{00000001-700C-4F1C-A88E-6F2FE12FF862}"/>
            </c:ext>
          </c:extLst>
        </c:ser>
        <c:ser>
          <c:idx val="3"/>
          <c:order val="2"/>
          <c:spPr>
            <a:solidFill>
              <a:schemeClr val="bg1">
                <a:lumMod val="65000"/>
              </a:schemeClr>
            </a:solidFill>
            <a:ln>
              <a:solidFill>
                <a:schemeClr val="tx1"/>
              </a:solidFill>
            </a:ln>
            <a:effectLst/>
          </c:spPr>
          <c:invertIfNegative val="0"/>
          <c:cat>
            <c:strRef>
              <c:f>('0. Overview'!$A$20,'0. Overview'!$A$45,'0. Overview'!$A$54,'0. Overview'!$A$86,'0. Overview'!$A$110,'0. Overview'!$A$129,'0. Overview'!$A$139,'0. Overview'!$A$165,'0. Overview'!$A$199,'0. Overview'!$A$215)</c:f>
              <c:strCache>
                <c:ptCount val="10"/>
                <c:pt idx="0">
                  <c:v>Salem</c:v>
                </c:pt>
                <c:pt idx="1">
                  <c:v>Salem</c:v>
                </c:pt>
                <c:pt idx="2">
                  <c:v>Salem</c:v>
                </c:pt>
                <c:pt idx="3">
                  <c:v>Salem</c:v>
                </c:pt>
                <c:pt idx="4">
                  <c:v>Salem</c:v>
                </c:pt>
                <c:pt idx="5">
                  <c:v>Salem</c:v>
                </c:pt>
                <c:pt idx="6">
                  <c:v>Salem</c:v>
                </c:pt>
                <c:pt idx="7">
                  <c:v>Salem</c:v>
                </c:pt>
                <c:pt idx="8">
                  <c:v>Salem</c:v>
                </c:pt>
                <c:pt idx="9">
                  <c:v>Salem</c:v>
                </c:pt>
              </c:strCache>
            </c:strRef>
          </c:cat>
          <c:val>
            <c:numRef>
              <c:f>('0. Overview'!$E$20,'0. Overview'!$E$45,'0. Overview'!$E$54,'0. Overview'!$E$86,'0. Overview'!$E$110,'0. Overview'!$E$129,'0. Overview'!$E$139,'0. Overview'!$E$165,'0. Overview'!$E$199,'0. Overview'!$E$215)</c:f>
              <c:numCache>
                <c:formatCode>General</c:formatCode>
                <c:ptCount val="10"/>
                <c:pt idx="0">
                  <c:v>0.25</c:v>
                </c:pt>
                <c:pt idx="1">
                  <c:v>0.25</c:v>
                </c:pt>
                <c:pt idx="2">
                  <c:v>0.25</c:v>
                </c:pt>
                <c:pt idx="3">
                  <c:v>0.25</c:v>
                </c:pt>
                <c:pt idx="4">
                  <c:v>0.25</c:v>
                </c:pt>
                <c:pt idx="5">
                  <c:v>0.25</c:v>
                </c:pt>
                <c:pt idx="6">
                  <c:v>0.25</c:v>
                </c:pt>
                <c:pt idx="7">
                  <c:v>0.25</c:v>
                </c:pt>
                <c:pt idx="9">
                  <c:v>0.25</c:v>
                </c:pt>
              </c:numCache>
            </c:numRef>
          </c:val>
          <c:extLst>
            <c:ext xmlns:c16="http://schemas.microsoft.com/office/drawing/2014/chart" uri="{C3380CC4-5D6E-409C-BE32-E72D297353CC}">
              <c16:uniqueId val="{00000002-700C-4F1C-A88E-6F2FE12FF862}"/>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0.91</c:v>
                </c:pt>
                <c:pt idx="1">
                  <c:v>0.91800000000000004</c:v>
                </c:pt>
                <c:pt idx="2">
                  <c:v>0.90400000000000003</c:v>
                </c:pt>
                <c:pt idx="3">
                  <c:v>0.94199999999999995</c:v>
                </c:pt>
                <c:pt idx="4">
                  <c:v>0.91300000000000003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20">
                  <c:v>0.92100000000000004</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0">
                  <c:v>12948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4409</c:v>
                </c:pt>
                <c:pt idx="1">
                  <c:v>4045</c:v>
                </c:pt>
                <c:pt idx="2">
                  <c:v>4494</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Pennsville </c:v>
                </c:pt>
                <c:pt idx="1">
                  <c:v>Pittsgrove</c:v>
                </c:pt>
                <c:pt idx="2">
                  <c:v>Salem city</c:v>
                </c:pt>
                <c:pt idx="3">
                  <c:v>Carneys Point township</c:v>
                </c:pt>
                <c:pt idx="4">
                  <c:v>Penns Grove </c:v>
                </c:pt>
                <c:pt idx="5">
                  <c:v>Woodstown </c:v>
                </c:pt>
                <c:pt idx="6">
                  <c:v>Pilesgrove </c:v>
                </c:pt>
                <c:pt idx="7">
                  <c:v>Alloway township</c:v>
                </c:pt>
                <c:pt idx="8">
                  <c:v>Upper Pittsgrove </c:v>
                </c:pt>
                <c:pt idx="9">
                  <c:v>Quinton </c:v>
                </c:pt>
                <c:pt idx="10">
                  <c:v>Oldmans township</c:v>
                </c:pt>
                <c:pt idx="11">
                  <c:v>Lower Alloways Creek </c:v>
                </c:pt>
                <c:pt idx="12">
                  <c:v>Elmer </c:v>
                </c:pt>
                <c:pt idx="13">
                  <c:v>Mannington</c:v>
                </c:pt>
                <c:pt idx="14">
                  <c:v>Elsinboro</c:v>
                </c:pt>
              </c:strCache>
            </c:strRef>
          </c:cat>
          <c:val>
            <c:numRef>
              <c:f>Sheet1!$B$2:$B$16</c:f>
              <c:numCache>
                <c:formatCode>0</c:formatCode>
                <c:ptCount val="15"/>
                <c:pt idx="0">
                  <c:v>2557</c:v>
                </c:pt>
                <c:pt idx="1">
                  <c:v>1619</c:v>
                </c:pt>
                <c:pt idx="2">
                  <c:v>1547</c:v>
                </c:pt>
                <c:pt idx="3">
                  <c:v>1413</c:v>
                </c:pt>
                <c:pt idx="4">
                  <c:v>1305</c:v>
                </c:pt>
                <c:pt idx="5">
                  <c:v>823</c:v>
                </c:pt>
                <c:pt idx="6">
                  <c:v>784</c:v>
                </c:pt>
                <c:pt idx="7">
                  <c:v>737</c:v>
                </c:pt>
                <c:pt idx="8">
                  <c:v>723</c:v>
                </c:pt>
                <c:pt idx="9">
                  <c:v>473</c:v>
                </c:pt>
                <c:pt idx="10">
                  <c:v>425</c:v>
                </c:pt>
                <c:pt idx="11">
                  <c:v>338</c:v>
                </c:pt>
                <c:pt idx="12">
                  <c:v>312</c:v>
                </c:pt>
                <c:pt idx="13">
                  <c:v>258</c:v>
                </c:pt>
                <c:pt idx="14">
                  <c:v>207</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0.39</c:v>
                </c:pt>
                <c:pt idx="1">
                  <c:v>0.41</c:v>
                </c:pt>
                <c:pt idx="2">
                  <c:v>0.42</c:v>
                </c:pt>
                <c:pt idx="3">
                  <c:v>0.39</c:v>
                </c:pt>
                <c:pt idx="4">
                  <c:v>0.28000000000000003</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6" formatCode="General">
                  <c:v>0.28999999999999998</c:v>
                </c:pt>
                <c:pt idx="8">
                  <c:v>0.23</c:v>
                </c:pt>
                <c:pt idx="9">
                  <c:v>0.22</c:v>
                </c:pt>
                <c:pt idx="10">
                  <c:v>0.21</c:v>
                </c:pt>
                <c:pt idx="11">
                  <c:v>0.2</c:v>
                </c:pt>
                <c:pt idx="12">
                  <c:v>0.19</c:v>
                </c:pt>
                <c:pt idx="13">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7">
                  <c:v>0.28000000000000003</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4533459339781798"/>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2088353413654546E-2"/>
                  <c:y val="-4.05405436217845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0"/>
                  <c:y val="2.895753115841747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1127</c:v>
                </c:pt>
                <c:pt idx="1">
                  <c:v>893</c:v>
                </c:pt>
                <c:pt idx="2">
                  <c:v>1384</c:v>
                </c:pt>
                <c:pt idx="3">
                  <c:v>1315</c:v>
                </c:pt>
                <c:pt idx="4">
                  <c:v>1125</c:v>
                </c:pt>
                <c:pt idx="5">
                  <c:v>815</c:v>
                </c:pt>
                <c:pt idx="6">
                  <c:v>1032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5">
                  <c:v>92286</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68830</c:v>
                </c:pt>
                <c:pt idx="1">
                  <c:v>53662</c:v>
                </c:pt>
                <c:pt idx="2">
                  <c:v>61250</c:v>
                </c:pt>
                <c:pt idx="3">
                  <c:v>65733</c:v>
                </c:pt>
                <c:pt idx="4">
                  <c:v>68531</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Overview'!$A$244,'0. Overview'!$A$269,'0. Overview'!$A$273,'0. Overview'!$A$314,'0. Overview'!$A$327,'0. Overview'!$A$347,'0. Overview'!$A$361,'0. Overview'!$A$385,'0. Overview'!$A$409)</c:f>
              <c:strCache>
                <c:ptCount val="9"/>
                <c:pt idx="0">
                  <c:v>Salem</c:v>
                </c:pt>
                <c:pt idx="1">
                  <c:v>Salem</c:v>
                </c:pt>
                <c:pt idx="2">
                  <c:v>Salem</c:v>
                </c:pt>
                <c:pt idx="3">
                  <c:v>Salem</c:v>
                </c:pt>
                <c:pt idx="4">
                  <c:v>Salem</c:v>
                </c:pt>
                <c:pt idx="5">
                  <c:v>Salem</c:v>
                </c:pt>
                <c:pt idx="6">
                  <c:v>Salem</c:v>
                </c:pt>
                <c:pt idx="7">
                  <c:v>Salem</c:v>
                </c:pt>
                <c:pt idx="8">
                  <c:v>Salem</c:v>
                </c:pt>
              </c:strCache>
            </c:strRef>
          </c:cat>
          <c:val>
            <c:numRef>
              <c:f>('0. Overview'!$C$244,'0. Overview'!$C$269,'0. Overview'!$C$273,'0. Overview'!$C$314,'0. Overview'!$C$327,'0. Overview'!$C$347,'0. Overview'!$C$361,'0. Overview'!$C$385,'0. Overview'!$C$409)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1B40-4664-966B-0099739D54CF}"/>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Overview'!$A$244,'0. Overview'!$A$269,'0. Overview'!$A$273,'0. Overview'!$A$314,'0. Overview'!$A$327,'0. Overview'!$A$347,'0. Overview'!$A$361,'0. Overview'!$A$385,'0. Overview'!$A$409)</c:f>
              <c:strCache>
                <c:ptCount val="9"/>
                <c:pt idx="0">
                  <c:v>Salem</c:v>
                </c:pt>
                <c:pt idx="1">
                  <c:v>Salem</c:v>
                </c:pt>
                <c:pt idx="2">
                  <c:v>Salem</c:v>
                </c:pt>
                <c:pt idx="3">
                  <c:v>Salem</c:v>
                </c:pt>
                <c:pt idx="4">
                  <c:v>Salem</c:v>
                </c:pt>
                <c:pt idx="5">
                  <c:v>Salem</c:v>
                </c:pt>
                <c:pt idx="6">
                  <c:v>Salem</c:v>
                </c:pt>
                <c:pt idx="7">
                  <c:v>Salem</c:v>
                </c:pt>
                <c:pt idx="8">
                  <c:v>Salem</c:v>
                </c:pt>
              </c:strCache>
            </c:strRef>
          </c:cat>
          <c:val>
            <c:numRef>
              <c:f>('0. Overview'!$D$244,'0. Overview'!$D$269,'0. Overview'!$D$273,'0. Overview'!$D$314,'0. Overview'!$D$327,'0. Overview'!$D$347,'0. Overview'!$D$361,'0. Overview'!$D$385,'0. Overview'!$D$409)</c:f>
              <c:numCache>
                <c:formatCode>General</c:formatCode>
                <c:ptCount val="9"/>
                <c:pt idx="0">
                  <c:v>4.875</c:v>
                </c:pt>
                <c:pt idx="1">
                  <c:v>1.875</c:v>
                </c:pt>
                <c:pt idx="2">
                  <c:v>19.875</c:v>
                </c:pt>
                <c:pt idx="3">
                  <c:v>0.875</c:v>
                </c:pt>
                <c:pt idx="4">
                  <c:v>10.875</c:v>
                </c:pt>
                <c:pt idx="5">
                  <c:v>12.875</c:v>
                </c:pt>
                <c:pt idx="6">
                  <c:v>20.875</c:v>
                </c:pt>
                <c:pt idx="7">
                  <c:v>20.875</c:v>
                </c:pt>
                <c:pt idx="8">
                  <c:v>18.875</c:v>
                </c:pt>
              </c:numCache>
            </c:numRef>
          </c:val>
          <c:extLst>
            <c:ext xmlns:c16="http://schemas.microsoft.com/office/drawing/2014/chart" uri="{C3380CC4-5D6E-409C-BE32-E72D297353CC}">
              <c16:uniqueId val="{00000001-1B40-4664-966B-0099739D54CF}"/>
            </c:ext>
          </c:extLst>
        </c:ser>
        <c:ser>
          <c:idx val="3"/>
          <c:order val="2"/>
          <c:spPr>
            <a:solidFill>
              <a:schemeClr val="bg2">
                <a:lumMod val="75000"/>
              </a:schemeClr>
            </a:solidFill>
            <a:ln>
              <a:solidFill>
                <a:schemeClr val="tx1"/>
              </a:solidFill>
            </a:ln>
            <a:effectLst/>
          </c:spPr>
          <c:invertIfNegative val="0"/>
          <c:cat>
            <c:strRef>
              <c:f>('0. Overview'!$A$244,'0. Overview'!$A$269,'0. Overview'!$A$273,'0. Overview'!$A$314,'0. Overview'!$A$327,'0. Overview'!$A$347,'0. Overview'!$A$361,'0. Overview'!$A$385,'0. Overview'!$A$409)</c:f>
              <c:strCache>
                <c:ptCount val="9"/>
                <c:pt idx="0">
                  <c:v>Salem</c:v>
                </c:pt>
                <c:pt idx="1">
                  <c:v>Salem</c:v>
                </c:pt>
                <c:pt idx="2">
                  <c:v>Salem</c:v>
                </c:pt>
                <c:pt idx="3">
                  <c:v>Salem</c:v>
                </c:pt>
                <c:pt idx="4">
                  <c:v>Salem</c:v>
                </c:pt>
                <c:pt idx="5">
                  <c:v>Salem</c:v>
                </c:pt>
                <c:pt idx="6">
                  <c:v>Salem</c:v>
                </c:pt>
                <c:pt idx="7">
                  <c:v>Salem</c:v>
                </c:pt>
                <c:pt idx="8">
                  <c:v>Salem</c:v>
                </c:pt>
              </c:strCache>
            </c:strRef>
          </c:cat>
          <c:val>
            <c:numRef>
              <c:f>('0. Overview'!$E$244,'0. Overview'!$E$269,'0. Overview'!$E$273,'0. Overview'!$E$314,'0. Overview'!$E$327,'0. Overview'!$E$347,'0. Overview'!$E$361,'0. Overview'!$E$385,'0. Overview'!$E$409)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1B40-4664-966B-0099739D54CF}"/>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3" formatCode="_(&quot;$&quot;* #,##0_);_(&quot;$&quot;* \(#,##0\);_(&quot;$&quot;* &quot;-&quot;??_);_(@_)">
                  <c:v>68531</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Salem City</c:v>
                </c:pt>
                <c:pt idx="1">
                  <c:v>Penns Grove</c:v>
                </c:pt>
                <c:pt idx="2">
                  <c:v>Carneys Point</c:v>
                </c:pt>
                <c:pt idx="3">
                  <c:v>Quinton</c:v>
                </c:pt>
                <c:pt idx="4">
                  <c:v>Pennsville</c:v>
                </c:pt>
                <c:pt idx="5">
                  <c:v>Pittsgrove</c:v>
                </c:pt>
                <c:pt idx="6">
                  <c:v>Woodstown</c:v>
                </c:pt>
                <c:pt idx="7">
                  <c:v>Elmer</c:v>
                </c:pt>
                <c:pt idx="8">
                  <c:v>Oldmans</c:v>
                </c:pt>
                <c:pt idx="9">
                  <c:v>Mannington</c:v>
                </c:pt>
              </c:strCache>
            </c:strRef>
          </c:cat>
          <c:val>
            <c:numRef>
              <c:f>Sheet1!$B$2:$B$11</c:f>
              <c:numCache>
                <c:formatCode>_("$"* #,##0_);_("$"* \(#,##0\);_("$"* "-"??_);_(@_)</c:formatCode>
                <c:ptCount val="10"/>
                <c:pt idx="0">
                  <c:v>24926</c:v>
                </c:pt>
                <c:pt idx="1">
                  <c:v>31940</c:v>
                </c:pt>
                <c:pt idx="2">
                  <c:v>57181</c:v>
                </c:pt>
                <c:pt idx="3">
                  <c:v>64500</c:v>
                </c:pt>
                <c:pt idx="4">
                  <c:v>68181</c:v>
                </c:pt>
                <c:pt idx="5">
                  <c:v>75260</c:v>
                </c:pt>
                <c:pt idx="6">
                  <c:v>77083</c:v>
                </c:pt>
                <c:pt idx="7">
                  <c:v>77734</c:v>
                </c:pt>
                <c:pt idx="8">
                  <c:v>82500</c:v>
                </c:pt>
                <c:pt idx="9">
                  <c:v>85000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Salem median $66,842</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Salem City</c:v>
                </c:pt>
                <c:pt idx="1">
                  <c:v>Penns Grove</c:v>
                </c:pt>
                <c:pt idx="2">
                  <c:v>Carneys Point</c:v>
                </c:pt>
                <c:pt idx="3">
                  <c:v>Quinton</c:v>
                </c:pt>
                <c:pt idx="4">
                  <c:v>Pennsville</c:v>
                </c:pt>
                <c:pt idx="5">
                  <c:v>Pittsgrove</c:v>
                </c:pt>
                <c:pt idx="6">
                  <c:v>Woodstown</c:v>
                </c:pt>
                <c:pt idx="7">
                  <c:v>Elmer</c:v>
                </c:pt>
                <c:pt idx="8">
                  <c:v>Oldmans</c:v>
                </c:pt>
                <c:pt idx="9">
                  <c:v>Mannington</c:v>
                </c:pt>
              </c:strCache>
            </c:strRef>
          </c:cat>
          <c:val>
            <c:numRef>
              <c:f>Sheet1!$C$2:$C$11</c:f>
              <c:numCache>
                <c:formatCode>"$"#,##0</c:formatCode>
                <c:ptCount val="10"/>
                <c:pt idx="0">
                  <c:v>66842</c:v>
                </c:pt>
                <c:pt idx="1">
                  <c:v>66842</c:v>
                </c:pt>
                <c:pt idx="2">
                  <c:v>66842</c:v>
                </c:pt>
                <c:pt idx="3">
                  <c:v>66842</c:v>
                </c:pt>
                <c:pt idx="4">
                  <c:v>66842</c:v>
                </c:pt>
                <c:pt idx="5">
                  <c:v>66842</c:v>
                </c:pt>
                <c:pt idx="6">
                  <c:v>66842</c:v>
                </c:pt>
                <c:pt idx="7">
                  <c:v>66842</c:v>
                </c:pt>
                <c:pt idx="8">
                  <c:v>66842</c:v>
                </c:pt>
                <c:pt idx="9">
                  <c:v>66842</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4713009059019535"/>
          <c:y val="0.95841646680158576"/>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7.5665259292534686E-3"/>
                  <c:y val="-2.0002240550180375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1736772662898082E-2"/>
                      <c:h val="5.4099374572298992E-2"/>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20" formatCode="0%">
                  <c:v>0.16900000000000001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8.8999999999999996E-2</c:v>
                </c:pt>
                <c:pt idx="1">
                  <c:v>0.189</c:v>
                </c:pt>
                <c:pt idx="2">
                  <c:v>0.24299999999999999</c:v>
                </c:pt>
                <c:pt idx="3">
                  <c:v>0.13500000000000001</c:v>
                </c:pt>
                <c:pt idx="4">
                  <c:v>0.16900000000000001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Salem City</c:v>
                </c:pt>
                <c:pt idx="1">
                  <c:v>Penns Grove</c:v>
                </c:pt>
                <c:pt idx="2">
                  <c:v>Carneys Point Township</c:v>
                </c:pt>
                <c:pt idx="3">
                  <c:v>Mannington Township</c:v>
                </c:pt>
                <c:pt idx="4">
                  <c:v>Oldmans Township</c:v>
                </c:pt>
                <c:pt idx="5">
                  <c:v>Upper Pittsgrove Township</c:v>
                </c:pt>
                <c:pt idx="6">
                  <c:v>Woodstown</c:v>
                </c:pt>
                <c:pt idx="7">
                  <c:v>Pennsville Township</c:v>
                </c:pt>
                <c:pt idx="8">
                  <c:v>Elmer</c:v>
                </c:pt>
                <c:pt idx="9">
                  <c:v>Quinton Township</c:v>
                </c:pt>
              </c:strCache>
            </c:strRef>
          </c:cat>
          <c:val>
            <c:numRef>
              <c:f>Sheet1!$B$2:$B$11</c:f>
              <c:numCache>
                <c:formatCode>0%</c:formatCode>
                <c:ptCount val="10"/>
                <c:pt idx="0">
                  <c:v>0.49399999999999999</c:v>
                </c:pt>
                <c:pt idx="1">
                  <c:v>0.45400000000000001</c:v>
                </c:pt>
                <c:pt idx="2">
                  <c:v>0.20200000000000001</c:v>
                </c:pt>
                <c:pt idx="3">
                  <c:v>0.16500000000000001</c:v>
                </c:pt>
                <c:pt idx="4">
                  <c:v>0.155</c:v>
                </c:pt>
                <c:pt idx="5">
                  <c:v>9.4E-2</c:v>
                </c:pt>
                <c:pt idx="6">
                  <c:v>7.2999999999999995E-2</c:v>
                </c:pt>
                <c:pt idx="7">
                  <c:v>5.6000000000000001E-2</c:v>
                </c:pt>
                <c:pt idx="8">
                  <c:v>0.05</c:v>
                </c:pt>
                <c:pt idx="9">
                  <c:v>3.5999999999999997E-2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Salem avg. 14.9%</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Salem City</c:v>
                </c:pt>
                <c:pt idx="1">
                  <c:v>Penns Grove</c:v>
                </c:pt>
                <c:pt idx="2">
                  <c:v>Carneys Point Township</c:v>
                </c:pt>
                <c:pt idx="3">
                  <c:v>Mannington Township</c:v>
                </c:pt>
                <c:pt idx="4">
                  <c:v>Oldmans Township</c:v>
                </c:pt>
                <c:pt idx="5">
                  <c:v>Upper Pittsgrove Township</c:v>
                </c:pt>
                <c:pt idx="6">
                  <c:v>Woodstown</c:v>
                </c:pt>
                <c:pt idx="7">
                  <c:v>Pennsville Township</c:v>
                </c:pt>
                <c:pt idx="8">
                  <c:v>Elmer</c:v>
                </c:pt>
                <c:pt idx="9">
                  <c:v>Quinton Township</c:v>
                </c:pt>
              </c:strCache>
            </c:strRef>
          </c:cat>
          <c:val>
            <c:numRef>
              <c:f>Sheet1!$C$2:$C$11</c:f>
              <c:numCache>
                <c:formatCode>0%</c:formatCode>
                <c:ptCount val="10"/>
                <c:pt idx="0">
                  <c:v>0.14899999999999999</c:v>
                </c:pt>
                <c:pt idx="1">
                  <c:v>0.14899999999999999</c:v>
                </c:pt>
                <c:pt idx="2">
                  <c:v>0.14899999999999999</c:v>
                </c:pt>
                <c:pt idx="3">
                  <c:v>0.14899999999999999</c:v>
                </c:pt>
                <c:pt idx="4">
                  <c:v>0.14899999999999999</c:v>
                </c:pt>
                <c:pt idx="5">
                  <c:v>0.14899999999999999</c:v>
                </c:pt>
                <c:pt idx="6">
                  <c:v>0.14899999999999999</c:v>
                </c:pt>
                <c:pt idx="7">
                  <c:v>0.14899999999999999</c:v>
                </c:pt>
                <c:pt idx="8">
                  <c:v>0.14899999999999999</c:v>
                </c:pt>
                <c:pt idx="9">
                  <c:v>0.14899999999999999</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9463097014934128"/>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8">
                  <c:v>0.16297946497999999</c:v>
                </c:pt>
                <c:pt idx="9">
                  <c:v>0.16881366086999999</c:v>
                </c:pt>
                <c:pt idx="10">
                  <c:v>0.17273906539</c:v>
                </c:pt>
                <c:pt idx="11">
                  <c:v>0.17577162096000001</c:v>
                </c:pt>
                <c:pt idx="12">
                  <c:v>0.17687299102000001</c:v>
                </c:pt>
                <c:pt idx="13">
                  <c:v>0.18500990251999999</c:v>
                </c:pt>
                <c:pt idx="14">
                  <c:v>0.18584412023999999</c:v>
                </c:pt>
                <c:pt idx="15">
                  <c:v>0.19205607979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7">
                  <c:v>0.16169886146000001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8819967018149413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0.19</c:v>
                </c:pt>
                <c:pt idx="1">
                  <c:v>0.18</c:v>
                </c:pt>
                <c:pt idx="2">
                  <c:v>0.18</c:v>
                </c:pt>
                <c:pt idx="3">
                  <c:v>0.18</c:v>
                </c:pt>
                <c:pt idx="4">
                  <c:v>0.18</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5">
                  <c:v>0.106</c:v>
                </c:pt>
                <c:pt idx="16">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17" formatCode="0.0%">
                  <c:v>0.107</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891"/>
          <c:y val="0.8905568719007785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0.113</c:v>
                </c:pt>
                <c:pt idx="1">
                  <c:v>0.107</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ax val="0.2"/>
          <c:min val="0"/>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1233</c:v>
                </c:pt>
                <c:pt idx="1">
                  <c:v>1005</c:v>
                </c:pt>
                <c:pt idx="2">
                  <c:v>1001</c:v>
                </c:pt>
                <c:pt idx="3">
                  <c:v>919</c:v>
                </c:pt>
                <c:pt idx="4">
                  <c:v>1127</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Salem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0.82599999999999996</c:v>
                </c:pt>
                <c:pt idx="1">
                  <c:v>0.158</c:v>
                </c:pt>
                <c:pt idx="2">
                  <c:v>8.9999999999999993E-3</c:v>
                </c:pt>
                <c:pt idx="3">
                  <c:v>1.7000000000000001E-2</c:v>
                </c:pt>
                <c:pt idx="4">
                  <c:v>0</c:v>
                </c:pt>
                <c:pt idx="5">
                  <c:v>2.5999999999999999E-2</c:v>
                </c:pt>
                <c:pt idx="6">
                  <c:v>9.8000000000000004E-2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4049</c:v>
                </c:pt>
                <c:pt idx="1">
                  <c:v>3885</c:v>
                </c:pt>
                <c:pt idx="2">
                  <c:v>3861</c:v>
                </c:pt>
                <c:pt idx="3">
                  <c:v>3786</c:v>
                </c:pt>
                <c:pt idx="4">
                  <c:v>3933</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3974</c:v>
                </c:pt>
                <c:pt idx="1">
                  <c:v>3849</c:v>
                </c:pt>
                <c:pt idx="2">
                  <c:v>3730</c:v>
                </c:pt>
                <c:pt idx="3">
                  <c:v>3503</c:v>
                </c:pt>
                <c:pt idx="4">
                  <c:v>3720</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Salem</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760</c:v>
                </c:pt>
                <c:pt idx="1">
                  <c:v>740</c:v>
                </c:pt>
                <c:pt idx="2">
                  <c:v>700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3">
                  <c:v>760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3" formatCode="&quot;$&quot;#,##0_);[Red]\(&quot;$&quot;#,##0\)">
                  <c:v>700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7">
                  <c:v>27.8</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26.4</c:v>
                </c:pt>
                <c:pt idx="1">
                  <c:v>26.9</c:v>
                </c:pt>
                <c:pt idx="2">
                  <c:v>25.2</c:v>
                </c:pt>
                <c:pt idx="3" formatCode="0.0">
                  <c:v>27.5</c:v>
                </c:pt>
                <c:pt idx="4" formatCode="0.0">
                  <c:v>27.8</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2">
                  <c:v>0.24</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4" formatCode="0.0">
                  <c:v>1.8</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4" formatCode="0.0%">
                  <c:v>2.1999999999999999E-2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3.3102976489641049E-2"/>
                  <c:y val="-7.18829844851097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8E-4682-AA4E-212D8567C17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1.9E-2</c:v>
                </c:pt>
                <c:pt idx="1">
                  <c:v>3.3000000000000002E-2</c:v>
                </c:pt>
                <c:pt idx="2">
                  <c:v>7.6999999999999999E-2</c:v>
                </c:pt>
                <c:pt idx="3">
                  <c:v>2.1999999999999999E-2</c:v>
                </c:pt>
                <c:pt idx="4">
                  <c:v>2.1999999999999999E-2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0.83799999999999997</c:v>
                </c:pt>
                <c:pt idx="1">
                  <c:v>0.82199999999999995</c:v>
                </c:pt>
                <c:pt idx="2">
                  <c:v>0.83</c:v>
                </c:pt>
                <c:pt idx="3">
                  <c:v>0.80600000000000005</c:v>
                </c:pt>
                <c:pt idx="4">
                  <c:v>0.82599999999999996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0.156</c:v>
                </c:pt>
                <c:pt idx="1">
                  <c:v>0.155</c:v>
                </c:pt>
                <c:pt idx="2">
                  <c:v>0.158</c:v>
                </c:pt>
                <c:pt idx="3">
                  <c:v>0.158</c:v>
                </c:pt>
                <c:pt idx="4">
                  <c:v>0.158</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layout>
                <c:manualLayout>
                  <c:x val="-4.7226500984251969E-2"/>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9F-4C5D-9134-BBDA534242F0}"/>
                </c:ext>
              </c:extLst>
            </c:dLbl>
            <c:dLbl>
              <c:idx val="1"/>
              <c:layout>
                <c:manualLayout>
                  <c:x val="-5.3476500984251968E-2"/>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9F-4C5D-9134-BBDA534242F0}"/>
                </c:ext>
              </c:extLst>
            </c:dLbl>
            <c:dLbl>
              <c:idx val="2"/>
              <c:layout>
                <c:manualLayout>
                  <c:x val="-5.5039000984251969E-2"/>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9F-4C5D-9134-BBDA534242F0}"/>
                </c:ext>
              </c:extLst>
            </c:dLbl>
            <c:dLbl>
              <c:idx val="3"/>
              <c:layout>
                <c:manualLayout>
                  <c:x val="-5.503900098425208E-2"/>
                  <c:y val="-1.4062499134935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9F-4C5D-9134-BBDA534242F0}"/>
                </c:ext>
              </c:extLst>
            </c:dLbl>
            <c:dLbl>
              <c:idx val="4"/>
              <c:layout>
                <c:manualLayout>
                  <c:x val="-6.1289000984252086E-2"/>
                  <c:y val="-1.17187492791125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B9F-4C5D-9134-BBDA534242F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8.0000000000000002E-3</c:v>
                </c:pt>
                <c:pt idx="1">
                  <c:v>8.0000000000000002E-3</c:v>
                </c:pt>
                <c:pt idx="2">
                  <c:v>8.0000000000000002E-3</c:v>
                </c:pt>
                <c:pt idx="3">
                  <c:v>7.0000000000000001E-3</c:v>
                </c:pt>
                <c:pt idx="4">
                  <c:v>8.9999999999999993E-3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1.7000000000000001E-2</c:v>
                </c:pt>
                <c:pt idx="1">
                  <c:v>1.2E-2</c:v>
                </c:pt>
                <c:pt idx="2">
                  <c:v>7.0000000000000001E-3</c:v>
                </c:pt>
                <c:pt idx="3">
                  <c:v>1.2999999999999999E-2</c:v>
                </c:pt>
                <c:pt idx="4">
                  <c:v>1.7000000000000001E-2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8.2000000000000003E-2</c:v>
                </c:pt>
                <c:pt idx="1">
                  <c:v>8.4000000000000005E-2</c:v>
                </c:pt>
                <c:pt idx="2">
                  <c:v>0.09</c:v>
                </c:pt>
                <c:pt idx="3">
                  <c:v>9.5000000000000001E-2</c:v>
                </c:pt>
                <c:pt idx="4">
                  <c:v>9.8000000000000004E-2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Penns Grove</c:v>
                </c:pt>
                <c:pt idx="1">
                  <c:v>Alloway</c:v>
                </c:pt>
                <c:pt idx="2">
                  <c:v>Mannington</c:v>
                </c:pt>
                <c:pt idx="3">
                  <c:v>Salem City</c:v>
                </c:pt>
                <c:pt idx="4">
                  <c:v>Oldmans</c:v>
                </c:pt>
                <c:pt idx="5">
                  <c:v>Pittsgrove</c:v>
                </c:pt>
                <c:pt idx="6">
                  <c:v>Pilesgrove</c:v>
                </c:pt>
                <c:pt idx="7">
                  <c:v>Lower Alloways Creek</c:v>
                </c:pt>
                <c:pt idx="8">
                  <c:v>Carneys Point</c:v>
                </c:pt>
                <c:pt idx="9">
                  <c:v>Pennsville</c:v>
                </c:pt>
              </c:strCache>
            </c:strRef>
          </c:cat>
          <c:val>
            <c:numRef>
              <c:f>Sheet1!$B$2:$B$11</c:f>
              <c:numCache>
                <c:formatCode>0.0%</c:formatCode>
                <c:ptCount val="10"/>
                <c:pt idx="0">
                  <c:v>0.10299999999999999</c:v>
                </c:pt>
                <c:pt idx="1">
                  <c:v>5.1999999999999998E-2</c:v>
                </c:pt>
                <c:pt idx="2">
                  <c:v>4.8000000000000001E-2</c:v>
                </c:pt>
                <c:pt idx="3">
                  <c:v>3.9E-2</c:v>
                </c:pt>
                <c:pt idx="4">
                  <c:v>2.3E-2</c:v>
                </c:pt>
                <c:pt idx="5">
                  <c:v>2.3E-2</c:v>
                </c:pt>
                <c:pt idx="6">
                  <c:v>0.02</c:v>
                </c:pt>
                <c:pt idx="7">
                  <c:v>1.9E-2</c:v>
                </c:pt>
                <c:pt idx="8">
                  <c:v>1.2999999999999999E-2</c:v>
                </c:pt>
                <c:pt idx="9">
                  <c:v>1.2999999999999999E-2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Salem avg. 2.80%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Penns Grove</c:v>
                </c:pt>
                <c:pt idx="1">
                  <c:v>Alloway</c:v>
                </c:pt>
                <c:pt idx="2">
                  <c:v>Mannington</c:v>
                </c:pt>
                <c:pt idx="3">
                  <c:v>Salem City</c:v>
                </c:pt>
                <c:pt idx="4">
                  <c:v>Oldmans</c:v>
                </c:pt>
                <c:pt idx="5">
                  <c:v>Pittsgrove</c:v>
                </c:pt>
                <c:pt idx="6">
                  <c:v>Pilesgrove</c:v>
                </c:pt>
                <c:pt idx="7">
                  <c:v>Lower Alloways Creek</c:v>
                </c:pt>
                <c:pt idx="8">
                  <c:v>Carneys Point</c:v>
                </c:pt>
                <c:pt idx="9">
                  <c:v>Pennsville</c:v>
                </c:pt>
              </c:strCache>
            </c:strRef>
          </c:cat>
          <c:val>
            <c:numRef>
              <c:f>Sheet1!$C$2:$C$11</c:f>
              <c:numCache>
                <c:formatCode>0.00%</c:formatCode>
                <c:ptCount val="10"/>
                <c:pt idx="0">
                  <c:v>2.8000000000000001E-2</c:v>
                </c:pt>
                <c:pt idx="1">
                  <c:v>2.8000000000000001E-2</c:v>
                </c:pt>
                <c:pt idx="2">
                  <c:v>2.8000000000000001E-2</c:v>
                </c:pt>
                <c:pt idx="3">
                  <c:v>2.8000000000000001E-2</c:v>
                </c:pt>
                <c:pt idx="4">
                  <c:v>2.8000000000000001E-2</c:v>
                </c:pt>
                <c:pt idx="5">
                  <c:v>2.8000000000000001E-2</c:v>
                </c:pt>
                <c:pt idx="6">
                  <c:v>2.8000000000000001E-2</c:v>
                </c:pt>
                <c:pt idx="7">
                  <c:v>2.8000000000000001E-2</c:v>
                </c:pt>
                <c:pt idx="8">
                  <c:v>2.8000000000000001E-2</c:v>
                </c:pt>
                <c:pt idx="9">
                  <c:v>2.8000000000000001E-2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0237819881889758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7">
                  <c:v>5541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7">
                  <c:v>1644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16">
                  <c:v>0.59260000000000002</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16">
                  <c:v>0.51029999999999998</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12" formatCode="0%">
                  <c:v>0.93899999999999995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7">
                  <c:v>0.92800000000000005</c:v>
                </c:pt>
                <c:pt idx="8">
                  <c:v>0.93200000000000005</c:v>
                </c:pt>
                <c:pt idx="9">
                  <c:v>0.93200000000000005</c:v>
                </c:pt>
                <c:pt idx="10">
                  <c:v>0.93200000000000005</c:v>
                </c:pt>
                <c:pt idx="11">
                  <c:v>0.93799999999999994</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0.97699999999999998</c:v>
                </c:pt>
                <c:pt idx="1">
                  <c:v>0.96299999999999997</c:v>
                </c:pt>
                <c:pt idx="2">
                  <c:v>0.96799999999999997</c:v>
                </c:pt>
                <c:pt idx="3">
                  <c:v>0.95699999999999996</c:v>
                </c:pt>
                <c:pt idx="4">
                  <c:v>0.96899999999999997</c:v>
                </c:pt>
                <c:pt idx="5">
                  <c:v>0.93899999999999995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Salem</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88-459A-B1A4-03EDCAEDAD80}"/>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B3-42CF-B6E0-E52345D674DE}"/>
                </c:ext>
              </c:extLst>
            </c:dLbl>
            <c:dLbl>
              <c:idx val="2"/>
              <c:layout>
                <c:manualLayout>
                  <c:x val="-2.3469884152411982E-2"/>
                  <c:y val="5.00121009320809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188-459A-B1A4-03EDCAEDAD8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7.0999999999999994E-2</c:v>
                </c:pt>
                <c:pt idx="1">
                  <c:v>6.6000000000000003E-2</c:v>
                </c:pt>
                <c:pt idx="2">
                  <c:v>9.5000000000000001E-2</c:v>
                </c:pt>
                <c:pt idx="3">
                  <c:v>7.4999999999999997E-2</c:v>
                </c:pt>
                <c:pt idx="4">
                  <c:v>8.5999999999999993E-2</c:v>
                </c:pt>
                <c:pt idx="5">
                  <c:v>9.0999999999999998E-2</c:v>
                </c:pt>
                <c:pt idx="6">
                  <c:v>8.5999999999999993E-2</c:v>
                </c:pt>
                <c:pt idx="7">
                  <c:v>7.4999999999999997E-2</c:v>
                </c:pt>
                <c:pt idx="8">
                  <c:v>7.6999999999999999E-2</c:v>
                </c:pt>
                <c:pt idx="9">
                  <c:v>8.8999999999999996E-2</c:v>
                </c:pt>
                <c:pt idx="10">
                  <c:v>8.6999999999999994E-2</c:v>
                </c:pt>
                <c:pt idx="11" formatCode="0.00%">
                  <c:v>7.5999999999999998E-2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88-459A-B1A4-03EDCAEDAD80}"/>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88-459A-B1A4-03EDCAEDAD80}"/>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88-459A-B1A4-03EDCAEDAD8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14" formatCode="0.0">
                  <c:v>8.1500000000000003E-2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8">
                  <c:v>6.0172900000000001E-2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9" formatCode="0.0%">
                  <c:v>5.88604E-2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9.9243300000000007E-2</c:v>
                </c:pt>
                <c:pt idx="1">
                  <c:v>7.88856E-2</c:v>
                </c:pt>
                <c:pt idx="2">
                  <c:v>8.2728099999999999E-2</c:v>
                </c:pt>
                <c:pt idx="3">
                  <c:v>5.4493300000000001E-2</c:v>
                </c:pt>
                <c:pt idx="4">
                  <c:v>5.88604E-2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55</c:v>
                </c:pt>
                <c:pt idx="1">
                  <c:v>53</c:v>
                </c:pt>
                <c:pt idx="2">
                  <c:v>52</c:v>
                </c:pt>
                <c:pt idx="3">
                  <c:v>55</c:v>
                </c:pt>
                <c:pt idx="4">
                  <c:v>52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60"/>
          <c:min val="40"/>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F-4B87-A965-E0F1BB7638B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0.88323700000000005</c:v>
                </c:pt>
                <c:pt idx="1">
                  <c:v>0.87309049999999999</c:v>
                </c:pt>
                <c:pt idx="2">
                  <c:v>0.89919819999999995</c:v>
                </c:pt>
                <c:pt idx="3">
                  <c:v>0.91414139999999999</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in val="0.8"/>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6">
                  <c:v>0.89</c:v>
                </c:pt>
                <c:pt idx="7">
                  <c:v>0.89</c:v>
                </c:pt>
                <c:pt idx="8">
                  <c:v>0.91</c:v>
                </c:pt>
                <c:pt idx="9">
                  <c:v>0.91</c:v>
                </c:pt>
                <c:pt idx="11">
                  <c:v>0.93</c:v>
                </c:pt>
                <c:pt idx="12">
                  <c:v>0.93</c:v>
                </c:pt>
                <c:pt idx="13">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10">
                  <c:v>0.91</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0.77200000000000002</c:v>
                </c:pt>
                <c:pt idx="1">
                  <c:v>0.72899999999999998</c:v>
                </c:pt>
                <c:pt idx="2">
                  <c:v>0.81100000000000005</c:v>
                </c:pt>
                <c:pt idx="3">
                  <c:v>0.85399999999999998</c:v>
                </c:pt>
                <c:pt idx="4">
                  <c:v>0.86099999999999999</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4">
                  <c:v>0.86599999999999999</c:v>
                </c:pt>
                <c:pt idx="5">
                  <c:v>0.879</c:v>
                </c:pt>
                <c:pt idx="6">
                  <c:v>0.88300000000000001</c:v>
                </c:pt>
                <c:pt idx="7">
                  <c:v>0.88900000000000001</c:v>
                </c:pt>
                <c:pt idx="8" formatCode="General">
                  <c:v>0.89</c:v>
                </c:pt>
                <c:pt idx="9">
                  <c:v>0.89200000000000002</c:v>
                </c:pt>
                <c:pt idx="10">
                  <c:v>0.89300000000000002</c:v>
                </c:pt>
                <c:pt idx="11">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3">
                  <c:v>0.86099999999999999</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6">
                  <c:v>323.7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5"/>
              <c:layout>
                <c:manualLayout>
                  <c:x val="-7.0420957631868513E-3"/>
                  <c:y val="-2.31481523673368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2D-4602-8A2A-04CE99EDDFE3}"/>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8274079376441588E-2"/>
                  <c:y val="-0.33769388675820555"/>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16</c:v>
                </c:pt>
                <c:pt idx="1">
                  <c:v>24</c:v>
                </c:pt>
                <c:pt idx="2">
                  <c:v>53</c:v>
                </c:pt>
                <c:pt idx="3">
                  <c:v>106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42196367123811235"/>
                  <c:y val="2.3069123088108219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1.8309099881158128E-2"/>
                  <c:y val="-1.5002629047135913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223</c:v>
                </c:pt>
                <c:pt idx="1">
                  <c:v>615</c:v>
                </c:pt>
                <c:pt idx="2">
                  <c:v>77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7">
                  <c:v>13.558529999999999</c:v>
                </c:pt>
                <c:pt idx="18">
                  <c:v>15.276210000000001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19">
                  <c:v>15.599220000000001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833956692913391"/>
          <c:y val="0.88399272149575747"/>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Salem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21.223379999999999</c:v>
                </c:pt>
                <c:pt idx="1">
                  <c:v>16.786570000000001</c:v>
                </c:pt>
                <c:pt idx="2">
                  <c:v>16.11234</c:v>
                </c:pt>
                <c:pt idx="3">
                  <c:v>12.23128</c:v>
                </c:pt>
                <c:pt idx="4">
                  <c:v>15.599220000000001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2">
                  <c:v>16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2">
                  <c:v>69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6">
                  <c:v>57</c:v>
                </c:pt>
                <c:pt idx="7">
                  <c:v>57</c:v>
                </c:pt>
                <c:pt idx="8">
                  <c:v>56</c:v>
                </c:pt>
                <c:pt idx="9">
                  <c:v>55</c:v>
                </c:pt>
                <c:pt idx="10">
                  <c:v>55</c:v>
                </c:pt>
                <c:pt idx="11">
                  <c:v>55</c:v>
                </c:pt>
                <c:pt idx="12">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13" formatCode="0.00">
                  <c:v>52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13.9</c:v>
                </c:pt>
                <c:pt idx="1">
                  <c:v>13.6</c:v>
                </c:pt>
                <c:pt idx="2">
                  <c:v>13.2</c:v>
                </c:pt>
                <c:pt idx="3">
                  <c:v>12.6</c:v>
                </c:pt>
                <c:pt idx="4">
                  <c:v>12.5</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1">
                  <c:v>12.5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2">
                  <c:v>11.5</c:v>
                </c:pt>
                <c:pt idx="3">
                  <c:v>11</c:v>
                </c:pt>
                <c:pt idx="4">
                  <c:v>10.1</c:v>
                </c:pt>
                <c:pt idx="5">
                  <c:v>10.1</c:v>
                </c:pt>
                <c:pt idx="6">
                  <c:v>10</c:v>
                </c:pt>
                <c:pt idx="7">
                  <c:v>9.9</c:v>
                </c:pt>
                <c:pt idx="8">
                  <c:v>9.5</c:v>
                </c:pt>
                <c:pt idx="9">
                  <c:v>9.4</c:v>
                </c:pt>
                <c:pt idx="10">
                  <c:v>8.9</c:v>
                </c:pt>
                <c:pt idx="11">
                  <c:v>8.6999999999999993</c:v>
                </c:pt>
                <c:pt idx="12">
                  <c:v>8.6</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
                  <c:v>773</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1.2266899766899873E-2"/>
                  <c:y val="2.8365278766899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BE-4C72-BF74-EF5FC9DBDBC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750</c:v>
                </c:pt>
                <c:pt idx="1">
                  <c:v>735</c:v>
                </c:pt>
                <c:pt idx="2">
                  <c:v>713</c:v>
                </c:pt>
                <c:pt idx="3">
                  <c:v>662</c:v>
                </c:pt>
                <c:pt idx="4">
                  <c:v>773</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6.8131898599075674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0097549457081979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Criminal trespass</c:v>
                </c:pt>
                <c:pt idx="6">
                  <c:v>Other</c:v>
                </c:pt>
              </c:strCache>
            </c:strRef>
          </c:cat>
          <c:val>
            <c:numRef>
              <c:f>Sheet1!$B$2:$B$8</c:f>
              <c:numCache>
                <c:formatCode>General</c:formatCode>
                <c:ptCount val="7"/>
                <c:pt idx="0">
                  <c:v>420</c:v>
                </c:pt>
                <c:pt idx="1">
                  <c:v>225</c:v>
                </c:pt>
                <c:pt idx="2">
                  <c:v>71</c:v>
                </c:pt>
                <c:pt idx="3">
                  <c:v>37</c:v>
                </c:pt>
                <c:pt idx="4" formatCode="#,##0">
                  <c:v>12</c:v>
                </c:pt>
                <c:pt idx="5">
                  <c:v>8</c:v>
                </c:pt>
                <c:pt idx="6">
                  <c:v>13</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0">
                  <c:v>68365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0">
                  <c:v>40948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60839</c:v>
                </c:pt>
                <c:pt idx="1">
                  <c:v>50168</c:v>
                </c:pt>
                <c:pt idx="2">
                  <c:v>62581</c:v>
                </c:pt>
                <c:pt idx="3">
                  <c:v>52310</c:v>
                </c:pt>
                <c:pt idx="4">
                  <c:v>68365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41114</c:v>
                </c:pt>
                <c:pt idx="1">
                  <c:v>41438</c:v>
                </c:pt>
                <c:pt idx="2">
                  <c:v>49188</c:v>
                </c:pt>
                <c:pt idx="3">
                  <c:v>37592</c:v>
                </c:pt>
                <c:pt idx="4">
                  <c:v>40948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1">
                  <c:v>39</c:v>
                </c:pt>
                <c:pt idx="2">
                  <c:v>47</c:v>
                </c:pt>
                <c:pt idx="3">
                  <c:v>51</c:v>
                </c:pt>
                <c:pt idx="4">
                  <c:v>80</c:v>
                </c:pt>
                <c:pt idx="5">
                  <c:v>105</c:v>
                </c:pt>
                <c:pt idx="6">
                  <c:v>110</c:v>
                </c:pt>
                <c:pt idx="7">
                  <c:v>139</c:v>
                </c:pt>
                <c:pt idx="8">
                  <c:v>144</c:v>
                </c:pt>
                <c:pt idx="9">
                  <c:v>169</c:v>
                </c:pt>
                <c:pt idx="10">
                  <c:v>174</c:v>
                </c:pt>
                <c:pt idx="11">
                  <c:v>180</c:v>
                </c:pt>
                <c:pt idx="12">
                  <c:v>182</c:v>
                </c:pt>
                <c:pt idx="13">
                  <c:v>203</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0">
                  <c:v>25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18</c:v>
                </c:pt>
                <c:pt idx="1">
                  <c:v>18</c:v>
                </c:pt>
                <c:pt idx="2">
                  <c:v>19</c:v>
                </c:pt>
                <c:pt idx="3">
                  <c:v>31</c:v>
                </c:pt>
                <c:pt idx="4">
                  <c:v>43</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1">
                  <c:v>0.372093023255814</c:v>
                </c:pt>
                <c:pt idx="2">
                  <c:v>0.20588235294117599</c:v>
                </c:pt>
                <c:pt idx="3">
                  <c:v>0.16304347826087001</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0">
                  <c:v>0.38709677419354799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5.0999999999999997E-2</c:v>
                </c:pt>
                <c:pt idx="1">
                  <c:v>3.2000000000000001E-2</c:v>
                </c:pt>
                <c:pt idx="2">
                  <c:v>5.6000000000000001E-2</c:v>
                </c:pt>
                <c:pt idx="3">
                  <c:v>3.6999999999999998E-2</c:v>
                </c:pt>
                <c:pt idx="4">
                  <c:v>2.5999999999999999E-2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3"/>
                  <c:y val="-0.10078124380036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0.25</c:v>
                </c:pt>
                <c:pt idx="1">
                  <c:v>0.43</c:v>
                </c:pt>
                <c:pt idx="2">
                  <c:v>0.06</c:v>
                </c:pt>
                <c:pt idx="3">
                  <c:v>0.09</c:v>
                </c:pt>
                <c:pt idx="4">
                  <c:v>7.0000000000000007E-2</c:v>
                </c:pt>
                <c:pt idx="5">
                  <c:v>0.09</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0</c:v>
                </c:pt>
                <c:pt idx="1">
                  <c:v>1</c:v>
                </c:pt>
                <c:pt idx="2">
                  <c:v>1</c:v>
                </c:pt>
                <c:pt idx="3">
                  <c:v>1</c:v>
                </c:pt>
                <c:pt idx="4">
                  <c:v>1</c:v>
                </c:pt>
                <c:pt idx="5">
                  <c:v>1</c:v>
                </c:pt>
                <c:pt idx="6">
                  <c:v>1</c:v>
                </c:pt>
                <c:pt idx="7">
                  <c:v>1</c:v>
                </c:pt>
                <c:pt idx="8">
                  <c:v>0</c:v>
                </c:pt>
                <c:pt idx="9">
                  <c:v>1</c:v>
                </c:pt>
                <c:pt idx="10">
                  <c:v>1</c:v>
                </c:pt>
                <c:pt idx="11">
                  <c:v>1</c:v>
                </c:pt>
                <c:pt idx="12">
                  <c:v>0</c:v>
                </c:pt>
                <c:pt idx="13">
                  <c:v>1</c:v>
                </c:pt>
                <c:pt idx="14">
                  <c:v>1</c:v>
                </c:pt>
                <c:pt idx="15">
                  <c:v>1</c:v>
                </c:pt>
                <c:pt idx="16">
                  <c:v>0</c:v>
                </c:pt>
                <c:pt idx="17">
                  <c:v>1</c:v>
                </c:pt>
                <c:pt idx="18">
                  <c:v>1</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7">
                  <c:v>0.11600000000000001</c:v>
                </c:pt>
                <c:pt idx="8">
                  <c:v>0.121</c:v>
                </c:pt>
                <c:pt idx="9">
                  <c:v>0.128</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10">
                  <c:v>0.13</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937231250349024E-2"/>
          <c:y val="6.5454554825276276E-2"/>
          <c:w val="0.943062768749651"/>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0.154</c:v>
                </c:pt>
                <c:pt idx="1">
                  <c:v>0.10299999999999999</c:v>
                </c:pt>
                <c:pt idx="2">
                  <c:v>8.6999999999999994E-2</c:v>
                </c:pt>
                <c:pt idx="3">
                  <c:v>0.14000000000000001</c:v>
                </c:pt>
                <c:pt idx="4">
                  <c:v>0.13</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0.20599999999999999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1">
                  <c:v>0.13400000000000001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9">
                  <c:v>0.125</c:v>
                </c:pt>
                <c:pt idx="10">
                  <c:v>0.13100000000000001</c:v>
                </c:pt>
                <c:pt idx="11">
                  <c:v>0.14299999999999999</c:v>
                </c:pt>
                <c:pt idx="12">
                  <c:v>0.14699999999999999</c:v>
                </c:pt>
                <c:pt idx="13">
                  <c:v>0.159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8">
                  <c:v>0.124</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16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0.16900000000000001</c:v>
                </c:pt>
                <c:pt idx="1">
                  <c:v>0.17499999999999999</c:v>
                </c:pt>
                <c:pt idx="2">
                  <c:v>0.16500000000000001</c:v>
                </c:pt>
                <c:pt idx="3">
                  <c:v>0.16400000000000001</c:v>
                </c:pt>
                <c:pt idx="4">
                  <c:v>0.124</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0.17499999999999999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1">
                  <c:v>0.17899999999999999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0">
                  <c:v>2.5999999999999999E-2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7">
                  <c:v>7.6</c:v>
                </c:pt>
                <c:pt idx="8">
                  <c:v>7.9</c:v>
                </c:pt>
                <c:pt idx="9">
                  <c:v>8</c:v>
                </c:pt>
                <c:pt idx="10">
                  <c:v>8.6999999999999993</c:v>
                </c:pt>
                <c:pt idx="11">
                  <c:v>9.6</c:v>
                </c:pt>
                <c:pt idx="12">
                  <c:v>10.1</c:v>
                </c:pt>
                <c:pt idx="13">
                  <c:v>10.4</c:v>
                </c:pt>
                <c:pt idx="14">
                  <c:v>10.4</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15">
                  <c:v>10.6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0" formatCode="0">
                  <c:v>2056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0">
                  <c:v>1976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0"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1">
                  <c:v>94</c:v>
                </c:pt>
                <c:pt idx="2">
                  <c:v>106</c:v>
                </c:pt>
                <c:pt idx="3">
                  <c:v>130</c:v>
                </c:pt>
                <c:pt idx="4">
                  <c:v>220</c:v>
                </c:pt>
                <c:pt idx="5">
                  <c:v>225</c:v>
                </c:pt>
                <c:pt idx="6">
                  <c:v>370</c:v>
                </c:pt>
                <c:pt idx="7">
                  <c:v>406</c:v>
                </c:pt>
                <c:pt idx="8">
                  <c:v>409</c:v>
                </c:pt>
                <c:pt idx="9">
                  <c:v>487</c:v>
                </c:pt>
                <c:pt idx="10">
                  <c:v>596</c:v>
                </c:pt>
                <c:pt idx="11">
                  <c:v>749</c:v>
                </c:pt>
                <c:pt idx="12">
                  <c:v>777</c:v>
                </c:pt>
                <c:pt idx="13">
                  <c:v>951</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0">
                  <c:v>80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1">
                  <c:v>131</c:v>
                </c:pt>
                <c:pt idx="2">
                  <c:v>142</c:v>
                </c:pt>
                <c:pt idx="3">
                  <c:v>148</c:v>
                </c:pt>
                <c:pt idx="4">
                  <c:v>181</c:v>
                </c:pt>
                <c:pt idx="5">
                  <c:v>200</c:v>
                </c:pt>
                <c:pt idx="6">
                  <c:v>419</c:v>
                </c:pt>
                <c:pt idx="7">
                  <c:v>461</c:v>
                </c:pt>
                <c:pt idx="8">
                  <c:v>487</c:v>
                </c:pt>
                <c:pt idx="9">
                  <c:v>496</c:v>
                </c:pt>
                <c:pt idx="10">
                  <c:v>606</c:v>
                </c:pt>
                <c:pt idx="11">
                  <c:v>746</c:v>
                </c:pt>
                <c:pt idx="12">
                  <c:v>751</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0">
                  <c:v>46</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56</c:v>
                </c:pt>
                <c:pt idx="1">
                  <c:v>57</c:v>
                </c:pt>
                <c:pt idx="2">
                  <c:v>52</c:v>
                </c:pt>
                <c:pt idx="3">
                  <c:v>47</c:v>
                </c:pt>
                <c:pt idx="4">
                  <c:v>46</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1">
                  <c:v>0.04</c:v>
                </c:pt>
                <c:pt idx="2">
                  <c:v>3.6999999999999998E-2</c:v>
                </c:pt>
                <c:pt idx="3">
                  <c:v>3.5999999999999997E-2</c:v>
                </c:pt>
                <c:pt idx="4">
                  <c:v>0.03</c:v>
                </c:pt>
                <c:pt idx="5">
                  <c:v>2.8000000000000001E-2</c:v>
                </c:pt>
                <c:pt idx="6">
                  <c:v>2.7E-2</c:v>
                </c:pt>
                <c:pt idx="7">
                  <c:v>2.5000000000000001E-2</c:v>
                </c:pt>
                <c:pt idx="8">
                  <c:v>2.5000000000000001E-2</c:v>
                </c:pt>
                <c:pt idx="9">
                  <c:v>2.3E-2</c:v>
                </c:pt>
                <c:pt idx="10">
                  <c:v>2.3E-2</c:v>
                </c:pt>
                <c:pt idx="11">
                  <c:v>2.1000000000000001E-2</c:v>
                </c:pt>
                <c:pt idx="12">
                  <c:v>0.02</c:v>
                </c:pt>
                <c:pt idx="13">
                  <c:v>1.9E-2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9C06-432E-93B9-CEF75166F1C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0" formatCode="0.0%">
                  <c:v>7.5999999999999998E-2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1">
                  <c:v>49</c:v>
                </c:pt>
                <c:pt idx="2">
                  <c:v>51</c:v>
                </c:pt>
                <c:pt idx="3">
                  <c:v>87</c:v>
                </c:pt>
                <c:pt idx="4">
                  <c:v>108</c:v>
                </c:pt>
                <c:pt idx="5">
                  <c:v>109</c:v>
                </c:pt>
                <c:pt idx="6">
                  <c:v>178</c:v>
                </c:pt>
                <c:pt idx="7">
                  <c:v>185</c:v>
                </c:pt>
                <c:pt idx="8">
                  <c:v>190</c:v>
                </c:pt>
                <c:pt idx="9">
                  <c:v>201</c:v>
                </c:pt>
                <c:pt idx="10">
                  <c:v>233</c:v>
                </c:pt>
                <c:pt idx="11">
                  <c:v>234</c:v>
                </c:pt>
                <c:pt idx="12">
                  <c:v>258</c:v>
                </c:pt>
                <c:pt idx="13">
                  <c:v>270</c:v>
                </c:pt>
                <c:pt idx="14">
                  <c:v>277</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0">
                  <c:v>26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2">
                  <c:v>442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2">
                  <c:v>442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49</c:v>
                </c:pt>
                <c:pt idx="1">
                  <c:v>55</c:v>
                </c:pt>
                <c:pt idx="2">
                  <c:v>41</c:v>
                </c:pt>
                <c:pt idx="3">
                  <c:v>38</c:v>
                </c:pt>
                <c:pt idx="4">
                  <c:v>58</c:v>
                </c:pt>
                <c:pt idx="5">
                  <c:v>47</c:v>
                </c:pt>
                <c:pt idx="6">
                  <c:v>44</c:v>
                </c:pt>
                <c:pt idx="7">
                  <c:v>23</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48</c:v>
                </c:pt>
                <c:pt idx="1">
                  <c:v>42</c:v>
                </c:pt>
                <c:pt idx="2">
                  <c:v>36</c:v>
                </c:pt>
                <c:pt idx="3">
                  <c:v>28</c:v>
                </c:pt>
                <c:pt idx="4">
                  <c:v>53</c:v>
                </c:pt>
                <c:pt idx="5">
                  <c:v>70</c:v>
                </c:pt>
                <c:pt idx="6">
                  <c:v>39</c:v>
                </c:pt>
                <c:pt idx="7">
                  <c:v>35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2">
                  <c:v>456</c:v>
                </c:pt>
                <c:pt idx="3">
                  <c:v>682</c:v>
                </c:pt>
                <c:pt idx="4">
                  <c:v>778</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1">
                  <c:v>411</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Penns Grove </c:v>
                </c:pt>
                <c:pt idx="1">
                  <c:v>Carneys Point township</c:v>
                </c:pt>
                <c:pt idx="2">
                  <c:v>Mannington</c:v>
                </c:pt>
                <c:pt idx="3">
                  <c:v>Pilesgrove </c:v>
                </c:pt>
                <c:pt idx="4">
                  <c:v>Woodstown </c:v>
                </c:pt>
                <c:pt idx="5">
                  <c:v>Oldmans township</c:v>
                </c:pt>
                <c:pt idx="6">
                  <c:v>Pennsville </c:v>
                </c:pt>
                <c:pt idx="7">
                  <c:v>Upper Pittsgrove </c:v>
                </c:pt>
                <c:pt idx="8">
                  <c:v>Elmer </c:v>
                </c:pt>
                <c:pt idx="9">
                  <c:v>Pittsgrove</c:v>
                </c:pt>
              </c:strCache>
            </c:strRef>
          </c:cat>
          <c:val>
            <c:numRef>
              <c:f>Sheet1!$B$2:$B$11</c:f>
              <c:numCache>
                <c:formatCode>0.00%</c:formatCode>
                <c:ptCount val="10"/>
                <c:pt idx="0">
                  <c:v>0.09</c:v>
                </c:pt>
                <c:pt idx="1">
                  <c:v>7.1999999999999995E-2</c:v>
                </c:pt>
                <c:pt idx="2">
                  <c:v>5.3999999999999999E-2</c:v>
                </c:pt>
                <c:pt idx="3">
                  <c:v>4.5999999999999999E-2</c:v>
                </c:pt>
                <c:pt idx="4">
                  <c:v>3.7999999999999999E-2</c:v>
                </c:pt>
                <c:pt idx="5">
                  <c:v>3.4000000000000002E-2</c:v>
                </c:pt>
                <c:pt idx="6">
                  <c:v>3.4000000000000002E-2</c:v>
                </c:pt>
                <c:pt idx="7">
                  <c:v>0.03</c:v>
                </c:pt>
                <c:pt idx="8">
                  <c:v>2.3E-2</c:v>
                </c:pt>
                <c:pt idx="9">
                  <c:v>1.9E-2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Salem avg. 3.8%</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Penns Grove </c:v>
                </c:pt>
                <c:pt idx="1">
                  <c:v>Carneys Point township</c:v>
                </c:pt>
                <c:pt idx="2">
                  <c:v>Mannington</c:v>
                </c:pt>
                <c:pt idx="3">
                  <c:v>Pilesgrove </c:v>
                </c:pt>
                <c:pt idx="4">
                  <c:v>Woodstown </c:v>
                </c:pt>
                <c:pt idx="5">
                  <c:v>Oldmans township</c:v>
                </c:pt>
                <c:pt idx="6">
                  <c:v>Pennsville </c:v>
                </c:pt>
                <c:pt idx="7">
                  <c:v>Upper Pittsgrove </c:v>
                </c:pt>
                <c:pt idx="8">
                  <c:v>Elmer </c:v>
                </c:pt>
                <c:pt idx="9">
                  <c:v>Pittsgrove</c:v>
                </c:pt>
              </c:strCache>
            </c:strRef>
          </c:cat>
          <c:val>
            <c:numRef>
              <c:f>Sheet1!$C$2:$C$11</c:f>
              <c:numCache>
                <c:formatCode>0%</c:formatCode>
                <c:ptCount val="10"/>
                <c:pt idx="0">
                  <c:v>3.7999999999999999E-2</c:v>
                </c:pt>
                <c:pt idx="1">
                  <c:v>3.7999999999999999E-2</c:v>
                </c:pt>
                <c:pt idx="2">
                  <c:v>3.7999999999999999E-2</c:v>
                </c:pt>
                <c:pt idx="3">
                  <c:v>3.7999999999999999E-2</c:v>
                </c:pt>
                <c:pt idx="4">
                  <c:v>3.7999999999999999E-2</c:v>
                </c:pt>
                <c:pt idx="5">
                  <c:v>3.7999999999999999E-2</c:v>
                </c:pt>
                <c:pt idx="6">
                  <c:v>3.7999999999999999E-2</c:v>
                </c:pt>
                <c:pt idx="7">
                  <c:v>3.7999999999999999E-2</c:v>
                </c:pt>
                <c:pt idx="8">
                  <c:v>3.7999999999999999E-2</c:v>
                </c:pt>
                <c:pt idx="9">
                  <c:v>3.7999999999999999E-2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830632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0">
                  <c:v>3.53</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91626139489372993"/>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cgsresourcenet.org/" TargetMode="External"/><Relationship Id="rId7" Type="http://schemas.openxmlformats.org/officeDocument/2006/relationships/hyperlink" Target="https://www.hcommons.com/"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spanadvocacy.org/programs/start/county/" TargetMode="External"/><Relationship Id="rId5" Type="http://schemas.openxmlformats.org/officeDocument/2006/relationships/hyperlink" Target="https://www.rusouthernccrr.org/" TargetMode="External"/><Relationship Id="rId4" Type="http://schemas.openxmlformats.org/officeDocument/2006/relationships/hyperlink" Target="https://www.wespeakupforchildren.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Penns Grove and Carneys Point Township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vary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lowest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children between 12-17 years old are the largest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Pennsville and Pittsgrove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varied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Salem city and Penns Grove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Salem city and Penns Grove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similar to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been decreasing over the two years shown.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  </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varied slightly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low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as expected for infant childcare and lower than expected for toddler and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Penns Grove and Alloway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59.26% of Salem County’s population has received at least one dose of the COVID-19 vaccination.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51.03% of Salem County’s population has been fully vaccinated against COVID-19.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highlight>
                <a:srgbClr val="FFFF00"/>
              </a:highlight>
              <a:latin typeface="Calibri" panose="020F0502020204030204" pitchFamily="34" charset="0"/>
              <a:ea typeface="Calibri" panose="020F0502020204030204" pitchFamily="34" charset="0"/>
            </a:endParaRPr>
          </a:p>
          <a:p>
            <a:r>
              <a:rPr lang="en-US" sz="1800" dirty="0">
                <a:effectLst/>
                <a:highlight>
                  <a:srgbClr val="FFFF00"/>
                </a:highlight>
                <a:latin typeface="Calibri" panose="020F0502020204030204" pitchFamily="34" charset="0"/>
                <a:ea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551036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does not have any data available.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10th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high school graduation rate of the NJ counties. </a:t>
            </a:r>
          </a:p>
          <a:p>
            <a:pPr marL="285750" indent="-285750">
              <a:buFont typeface="Arial" panose="020B0604020202020204" pitchFamily="34" charset="0"/>
              <a:buChar cha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vary over time.</a:t>
            </a:r>
            <a:r>
              <a:rPr lang="en-US"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a:t>
            </a:r>
            <a:r>
              <a:rPr lang="en-US" sz="1200" kern="1200" dirty="0" err="1">
                <a:solidFill>
                  <a:schemeClr val="tx1"/>
                </a:solidFill>
                <a:effectLst/>
                <a:latin typeface="+mn-lt"/>
                <a:ea typeface="+mn-ea"/>
                <a:cs typeface="+mn-cs"/>
              </a:rPr>
              <a:t>slightlyover</a:t>
            </a:r>
            <a:r>
              <a:rPr lang="en-US" sz="1200" kern="1200" dirty="0">
                <a:solidFill>
                  <a:schemeClr val="tx1"/>
                </a:solidFill>
                <a:effectLst/>
                <a:latin typeface="+mn-lt"/>
                <a:ea typeface="+mn-ea"/>
                <a:cs typeface="+mn-cs"/>
              </a:rPr>
              <a:t>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t>
            </a:r>
            <a:r>
              <a:rPr lang="en-US" sz="1800" dirty="0">
                <a:effectLst/>
                <a:highlight>
                  <a:srgbClr val="FFFF00"/>
                </a:highlight>
                <a:latin typeface="Calibri" panose="020F0502020204030204" pitchFamily="34" charset="0"/>
                <a:ea typeface="Calibri" panose="020F0502020204030204" pitchFamily="34" charset="0"/>
              </a:rPr>
              <a:t>assault and harassment.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$18K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38.71% change indicates an increase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200" b="1" kern="1200" dirty="0">
                <a:solidFill>
                  <a:schemeClr val="tx1"/>
                </a:solidFill>
                <a:effectLst/>
                <a:latin typeface="+mn-lt"/>
                <a:ea typeface="+mn-ea"/>
                <a:cs typeface="+mn-cs"/>
              </a:rPr>
              <a:t> </a:t>
            </a: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there are similar numbers of various mental health programs available.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Reported symptoms of mental health distress were not available for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decrease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a:t>
            </a:r>
            <a:r>
              <a:rPr lang="en-US" sz="1800" kern="1200" dirty="0">
                <a:solidFill>
                  <a:schemeClr val="tx1"/>
                </a:solidFill>
                <a:effectLst/>
                <a:latin typeface="+mn-lt"/>
                <a:ea typeface="+mn-ea"/>
                <a:cs typeface="+mn-cs"/>
              </a:rPr>
              <a:t>reported diagnosed depression rates were not available for most races/ethnicities</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Reported diagnosed depression rates was not available for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Black/African American residents, and lower proportions of Asian, “Other” minority,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3</a:t>
            </a:r>
            <a:r>
              <a:rPr lang="en-US" sz="1200" baseline="30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rd</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lowest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384</a:t>
            </a: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www.cgsresourcenet.org/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https://www.wespeakupforchildren.org/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https://www.rusouthernccrr.org/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https://spanadvocacy.org/programs/start/county/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https://www.hcommons.com/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Hispanic/Latino residents has increased slightly, and proportion of White residents has fluctuated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285750" indent="-285750">
              <a:buFont typeface="Arial" panose="020B0604020202020204" pitchFamily="34" charset="0"/>
              <a:buChar cha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vary over time.</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Salem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3A38971D-4A14-4AB8-B6BE-78101597F8B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C73CA98B-98E7-46E9-B0E7-37051C28A9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85" y="78337"/>
            <a:ext cx="498924" cy="944837"/>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F0F338F5-3BF7-4215-B05A-62D1EF57017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2" name="Picture 11">
            <a:extLst>
              <a:ext uri="{FF2B5EF4-FFF2-40B4-BE49-F238E27FC236}">
                <a16:creationId xmlns:a16="http://schemas.microsoft.com/office/drawing/2014/main" id="{A04D767E-85E0-4071-A462-4C9996BBAE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85" y="78337"/>
            <a:ext cx="498924" cy="944837"/>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a:extLst>
              <a:ext uri="{FF2B5EF4-FFF2-40B4-BE49-F238E27FC236}">
                <a16:creationId xmlns:a16="http://schemas.microsoft.com/office/drawing/2014/main" id="{FD46B91F-BB26-4048-AEF4-7E77A65937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8200" y="850093"/>
            <a:ext cx="885628" cy="1677158"/>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9">
            <a:extLst>
              <a:ext uri="{FF2B5EF4-FFF2-40B4-BE49-F238E27FC236}">
                <a16:creationId xmlns:a16="http://schemas.microsoft.com/office/drawing/2014/main" id="{E37556D9-7657-43B0-A316-F8B522B430A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05786" y="4318349"/>
            <a:ext cx="885628" cy="1677158"/>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7">
            <a:extLst>
              <a:ext uri="{FF2B5EF4-FFF2-40B4-BE49-F238E27FC236}">
                <a16:creationId xmlns:a16="http://schemas.microsoft.com/office/drawing/2014/main" id="{3A37DC77-6301-43E9-9BAE-6C1240D50F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8336" y="376219"/>
            <a:ext cx="885628" cy="1677158"/>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7">
            <a:extLst>
              <a:ext uri="{FF2B5EF4-FFF2-40B4-BE49-F238E27FC236}">
                <a16:creationId xmlns:a16="http://schemas.microsoft.com/office/drawing/2014/main" id="{ED56BBED-6E46-4EF7-9DC4-523361A527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8336" y="381761"/>
            <a:ext cx="885628" cy="1677158"/>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a:extLst>
              <a:ext uri="{FF2B5EF4-FFF2-40B4-BE49-F238E27FC236}">
                <a16:creationId xmlns:a16="http://schemas.microsoft.com/office/drawing/2014/main" id="{C5164833-E3C2-464B-B466-515511CD302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20366" y="2544253"/>
            <a:ext cx="885628" cy="1677158"/>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4E95C74-C389-4B26-B55A-6B1DE914D8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8436" y="439244"/>
            <a:ext cx="885628" cy="1677158"/>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AE39C869-89EF-4314-B97C-DD38F98CFCC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31474" y="381000"/>
            <a:ext cx="788200" cy="1492654"/>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a:extLst>
              <a:ext uri="{FF2B5EF4-FFF2-40B4-BE49-F238E27FC236}">
                <a16:creationId xmlns:a16="http://schemas.microsoft.com/office/drawing/2014/main" id="{DC106766-0D8C-4BD1-B522-22E4EA361E6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95708" y="4812492"/>
            <a:ext cx="885628" cy="1677158"/>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8">
            <a:extLst>
              <a:ext uri="{FF2B5EF4-FFF2-40B4-BE49-F238E27FC236}">
                <a16:creationId xmlns:a16="http://schemas.microsoft.com/office/drawing/2014/main" id="{FD46B91F-BB26-4048-AEF4-7E77A65937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85" y="78337"/>
            <a:ext cx="498924" cy="944837"/>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6336DEE7-76E3-45B0-80D3-20F98A092C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3320" y="4736293"/>
            <a:ext cx="885628" cy="1677158"/>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12">
            <a:extLst>
              <a:ext uri="{FF2B5EF4-FFF2-40B4-BE49-F238E27FC236}">
                <a16:creationId xmlns:a16="http://schemas.microsoft.com/office/drawing/2014/main" id="{C69CEA0B-64B0-4C7C-B405-FC5768A5957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800531" y="261377"/>
            <a:ext cx="885628" cy="1677158"/>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a:extLst>
              <a:ext uri="{FF2B5EF4-FFF2-40B4-BE49-F238E27FC236}">
                <a16:creationId xmlns:a16="http://schemas.microsoft.com/office/drawing/2014/main" id="{38BA5579-0F12-4C07-AE4B-C05767D601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63000" y="280408"/>
            <a:ext cx="768324" cy="1455014"/>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10">
            <a:extLst>
              <a:ext uri="{FF2B5EF4-FFF2-40B4-BE49-F238E27FC236}">
                <a16:creationId xmlns:a16="http://schemas.microsoft.com/office/drawing/2014/main" id="{8B499FE5-E782-4FD5-B843-D95A56FEF45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46260" y="299972"/>
            <a:ext cx="885628" cy="1677158"/>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11">
            <a:extLst>
              <a:ext uri="{FF2B5EF4-FFF2-40B4-BE49-F238E27FC236}">
                <a16:creationId xmlns:a16="http://schemas.microsoft.com/office/drawing/2014/main" id="{BBBEF87F-131E-4421-B96F-84C0F9BDB1B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58455" y="680023"/>
            <a:ext cx="885628" cy="1677158"/>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13">
            <a:extLst>
              <a:ext uri="{FF2B5EF4-FFF2-40B4-BE49-F238E27FC236}">
                <a16:creationId xmlns:a16="http://schemas.microsoft.com/office/drawing/2014/main" id="{C5C656BD-7E4F-4CCC-B234-7A48BDFA2A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59494" y="384526"/>
            <a:ext cx="885628" cy="1677158"/>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a:extLst>
              <a:ext uri="{FF2B5EF4-FFF2-40B4-BE49-F238E27FC236}">
                <a16:creationId xmlns:a16="http://schemas.microsoft.com/office/drawing/2014/main" id="{329E7425-35F2-4B8D-AE32-2D57C3E98EB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21244" y="291601"/>
            <a:ext cx="885628" cy="1677158"/>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a:extLst>
              <a:ext uri="{FF2B5EF4-FFF2-40B4-BE49-F238E27FC236}">
                <a16:creationId xmlns:a16="http://schemas.microsoft.com/office/drawing/2014/main" id="{A79C5715-1B65-4ADA-8F8D-01C7457672C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44363" y="292369"/>
            <a:ext cx="885628" cy="1677158"/>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9">
            <a:extLst>
              <a:ext uri="{FF2B5EF4-FFF2-40B4-BE49-F238E27FC236}">
                <a16:creationId xmlns:a16="http://schemas.microsoft.com/office/drawing/2014/main" id="{2DB8603B-9B06-4B5E-B998-3C7E2244F18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11478" y="256471"/>
            <a:ext cx="823452" cy="1559413"/>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8">
            <a:extLst>
              <a:ext uri="{FF2B5EF4-FFF2-40B4-BE49-F238E27FC236}">
                <a16:creationId xmlns:a16="http://schemas.microsoft.com/office/drawing/2014/main" id="{3D1AE4A3-9A7E-45C2-9C07-612899A916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8200" y="850093"/>
            <a:ext cx="885628" cy="1677158"/>
          </a:xfrm>
          <a:prstGeom prst="rect">
            <a:avLst/>
          </a:prstGeom>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BDFF39B4-6397-4CDF-9910-EE7E3570D35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D4E95A54-BB6A-4ABB-B633-E6B9E41981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85" y="78337"/>
            <a:ext cx="498924" cy="944837"/>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B2CBC34E-6A96-4732-A40F-A5EDD11188B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472BBA85-7E53-470D-ABF1-0B4679E06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85" y="78337"/>
            <a:ext cx="498924" cy="944837"/>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6A62F054-91A8-49D2-A5E9-6A9D746E786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1D51213B-2D6D-44A4-81E2-1E87296516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85" y="78337"/>
            <a:ext cx="498924" cy="944837"/>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534DB82F-FA07-4D20-9CA8-BD7CC300365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97A4DECE-0100-421B-ABED-4314B6E7FC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85" y="78337"/>
            <a:ext cx="498924" cy="944837"/>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0BB79B03-FB3D-41F2-8023-170F8FA1059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0" name="Picture 9">
            <a:extLst>
              <a:ext uri="{FF2B5EF4-FFF2-40B4-BE49-F238E27FC236}">
                <a16:creationId xmlns:a16="http://schemas.microsoft.com/office/drawing/2014/main" id="{CB16D1C7-80E3-494F-ACF0-31AB879CC0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85" y="78337"/>
            <a:ext cx="498924" cy="944837"/>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C8293BBF-6006-4FA6-89FF-17AA39412E0F}"/>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A3DCBD47-1ED0-4AF8-9714-246A7208BF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85" y="78337"/>
            <a:ext cx="498924" cy="944837"/>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5CECA519-6B36-4C70-AD1E-0FFEBD1DD1D2}"/>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8D8445E7-CB24-4560-922F-EC1E273665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85" y="78337"/>
            <a:ext cx="498924" cy="944837"/>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1FA3CB-89AF-41B1-8CDF-91DF067BCA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867" y="-304800"/>
            <a:ext cx="13275734" cy="74676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Salem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2" name="Picture 11">
            <a:extLst>
              <a:ext uri="{FF2B5EF4-FFF2-40B4-BE49-F238E27FC236}">
                <a16:creationId xmlns:a16="http://schemas.microsoft.com/office/drawing/2014/main" id="{FD46B91F-BB26-4048-AEF4-7E77A659377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33154" y="4811602"/>
            <a:ext cx="818172" cy="1549414"/>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77638375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144732495"/>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4203867408"/>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122203171"/>
              </p:ext>
            </p:extLst>
          </p:nvPr>
        </p:nvGraphicFramePr>
        <p:xfrm>
          <a:off x="3249706" y="567672"/>
          <a:ext cx="6520665" cy="5696655"/>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26274318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4249120143"/>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29669414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426385879"/>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242245105"/>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783434953"/>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597471453"/>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677870855"/>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743475851"/>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4120063830"/>
              </p:ext>
            </p:extLst>
          </p:nvPr>
        </p:nvGraphicFramePr>
        <p:xfrm>
          <a:off x="3478078" y="581799"/>
          <a:ext cx="7844043" cy="62000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46B91F-BB26-4048-AEF4-7E77A65937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457200"/>
            <a:ext cx="2223679" cy="4211093"/>
          </a:xfrm>
          <a:prstGeom prst="rect">
            <a:avLst/>
          </a:prstGeom>
        </p:spPr>
      </p:pic>
      <p:pic>
        <p:nvPicPr>
          <p:cNvPr id="6" name="Picture 5">
            <a:extLst>
              <a:ext uri="{FF2B5EF4-FFF2-40B4-BE49-F238E27FC236}">
                <a16:creationId xmlns:a16="http://schemas.microsoft.com/office/drawing/2014/main" id="{39F199EA-CA77-4257-A788-FCFB3A760F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05400" y="990600"/>
            <a:ext cx="5303237" cy="537079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18107429"/>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3488111137"/>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100216525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0391755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87872598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015448130"/>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307502824"/>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04619084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092514911"/>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18576604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19955828"/>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67001603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46837986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52938301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221926605"/>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709896764"/>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12552980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290691135"/>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660963814"/>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41696956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41237456"/>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447811992"/>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8597961"/>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006596462"/>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530363587"/>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589107365"/>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428325826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98919442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404490002"/>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611137423"/>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896153109"/>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74429391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168071899"/>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085722857"/>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1174584897"/>
              </p:ext>
            </p:extLst>
          </p:nvPr>
        </p:nvGraphicFramePr>
        <p:xfrm>
          <a:off x="3144347" y="612485"/>
          <a:ext cx="6981872" cy="57077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695275512"/>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3296714105"/>
              </p:ext>
            </p:extLst>
          </p:nvPr>
        </p:nvGraphicFramePr>
        <p:xfrm>
          <a:off x="3158171" y="870405"/>
          <a:ext cx="6916558" cy="591139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742534804"/>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481704337"/>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635871367"/>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58919866"/>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080815902"/>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28878287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798928402"/>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222604141"/>
              </p:ext>
            </p:extLst>
          </p:nvPr>
        </p:nvGraphicFramePr>
        <p:xfrm>
          <a:off x="3197889" y="705774"/>
          <a:ext cx="6665302" cy="5846561"/>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62230627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08870115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59466402"/>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57702715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271871336"/>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1491405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Attorney General, 2015-2019</a:t>
            </a:r>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32950599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189040575"/>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4111024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11300803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64158361"/>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270287276"/>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308846597"/>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9351209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83610899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53918477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411550893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4157543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73058364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967423080"/>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3883036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Salem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476892975"/>
              </p:ext>
            </p:extLst>
          </p:nvPr>
        </p:nvGraphicFramePr>
        <p:xfrm>
          <a:off x="7543800" y="921909"/>
          <a:ext cx="4800599" cy="603475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961750445"/>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809552534"/>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97064695"/>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3071814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234468248"/>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566619408"/>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91376862"/>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Arc of Salem County</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CASA-CGS of New Jersey</a:t>
            </a:r>
          </a:p>
          <a:p>
            <a:endParaRPr lang="en-US" sz="1600" dirty="0">
              <a:latin typeface="Franklin Gothic Medium" panose="020B0603020102020204" pitchFamily="34" charset="0"/>
            </a:endParaRPr>
          </a:p>
          <a:p>
            <a:r>
              <a:rPr lang="en-US" sz="1600" dirty="0">
                <a:latin typeface="Franklin Gothic Medium" panose="020B0603020102020204" pitchFamily="34" charset="0"/>
              </a:rPr>
              <a:t>Southern Regional CCR&amp;R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Salem, Riverview and Birdseye Family Success Centers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SPAN Parent Advocacy Network</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Children’s Alliance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Healthcare Commons Family Health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Healthcare Commons: Adult Partial Care</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www.cgsresourcenet.org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761154094"/>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Salem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381000" y="2151727"/>
            <a:ext cx="2438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4173657117"/>
              </p:ext>
            </p:extLst>
          </p:nvPr>
        </p:nvGraphicFramePr>
        <p:xfrm>
          <a:off x="7029062" y="1114477"/>
          <a:ext cx="5315338" cy="586015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r>
              <a:rPr lang="en-US" sz="1400" spc="-20" dirty="0">
                <a:latin typeface="Franklin Gothic Medium" panose="020B0603020102020204" pitchFamily="34" charset="0"/>
              </a:rPr>
              <a: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 </a:t>
            </a:r>
            <a:endParaRPr lang="en-US" sz="1400" spc="-2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f7f141354356f81a85f0&quot;,&quot;SmartGridHorizontal&quot;:0,&quot;LinkedExcelSources&quot;:{&quot;618a971e383938345c058b52&quot;:&quot;{{Desktop}}\\County Workbooks\\Salem_County_11.09.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24830</TotalTime>
  <Words>9880</Words>
  <Application>Microsoft Office PowerPoint</Application>
  <PresentationFormat>Widescreen</PresentationFormat>
  <Paragraphs>853</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1681</cp:revision>
  <dcterms:created xsi:type="dcterms:W3CDTF">2006-08-16T00:00:00Z</dcterms:created>
  <dcterms:modified xsi:type="dcterms:W3CDTF">2021-12-01T04:20:02Z</dcterms:modified>
</cp:coreProperties>
</file>