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2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2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3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3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3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3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36.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7.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38.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39.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40.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41.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42.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43.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4.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45.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46.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7.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8.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49.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50.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467" r:id="rId3"/>
    <p:sldId id="468"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7010400" cy="92964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78007" autoAdjust="0"/>
  </p:normalViewPr>
  <p:slideViewPr>
    <p:cSldViewPr>
      <p:cViewPr varScale="1">
        <p:scale>
          <a:sx n="94" d="100"/>
          <a:sy n="94" d="100"/>
        </p:scale>
        <p:origin x="1260" y="8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Salem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0.83299999999999996</c:v>
                </c:pt>
                <c:pt idx="1">
                  <c:v>0.153</c:v>
                </c:pt>
                <c:pt idx="2">
                  <c:v>8.0000000000000002E-3</c:v>
                </c:pt>
                <c:pt idx="3">
                  <c:v>1.4E-2</c:v>
                </c:pt>
                <c:pt idx="4">
                  <c:v>0</c:v>
                </c:pt>
                <c:pt idx="5">
                  <c:v>2.3E-2</c:v>
                </c:pt>
                <c:pt idx="6">
                  <c:v>8.3000000000000004E-2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517460408"/>
        <c:axId val="517460800"/>
      </c:barChart>
      <c:catAx>
        <c:axId val="5174604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460800"/>
        <c:crosses val="autoZero"/>
        <c:auto val="1"/>
        <c:lblAlgn val="ctr"/>
        <c:lblOffset val="100"/>
        <c:noMultiLvlLbl val="0"/>
      </c:catAx>
      <c:valAx>
        <c:axId val="517460800"/>
        <c:scaling>
          <c:orientation val="minMax"/>
          <c:max val="1"/>
        </c:scaling>
        <c:delete val="1"/>
        <c:axPos val="l"/>
        <c:numFmt formatCode="0%" sourceLinked="1"/>
        <c:majorTickMark val="none"/>
        <c:minorTickMark val="none"/>
        <c:tickLblPos val="nextTo"/>
        <c:crossAx val="51746040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1">
                  <c:v>16226</c:v>
                </c:pt>
                <c:pt idx="2">
                  <c:v>21574</c:v>
                </c:pt>
                <c:pt idx="3">
                  <c:v>25185</c:v>
                </c:pt>
                <c:pt idx="4">
                  <c:v>27726</c:v>
                </c:pt>
                <c:pt idx="5">
                  <c:v>35909</c:v>
                </c:pt>
                <c:pt idx="6">
                  <c:v>58004</c:v>
                </c:pt>
                <c:pt idx="7">
                  <c:v>64660</c:v>
                </c:pt>
                <c:pt idx="8">
                  <c:v>74088</c:v>
                </c:pt>
                <c:pt idx="9">
                  <c:v>79885</c:v>
                </c:pt>
                <c:pt idx="10">
                  <c:v>93897</c:v>
                </c:pt>
                <c:pt idx="11">
                  <c:v>107093</c:v>
                </c:pt>
                <c:pt idx="12">
                  <c:v>116574</c:v>
                </c:pt>
                <c:pt idx="13">
                  <c:v>122793</c:v>
                </c:pt>
                <c:pt idx="14">
                  <c:v>131375</c:v>
                </c:pt>
                <c:pt idx="15">
                  <c:v>133950</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0">
                  <c:v>13537</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517459384"/>
        <c:axId val="631699400"/>
      </c:barChart>
      <c:catAx>
        <c:axId val="517459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1699400"/>
        <c:crosses val="autoZero"/>
        <c:auto val="1"/>
        <c:lblAlgn val="ctr"/>
        <c:lblOffset val="100"/>
        <c:noMultiLvlLbl val="0"/>
      </c:catAx>
      <c:valAx>
        <c:axId val="63169940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17459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640236320"/>
        <c:axId val="640235928"/>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6">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6">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516847528"/>
        <c:axId val="516847136"/>
      </c:barChart>
      <c:valAx>
        <c:axId val="640235928"/>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40236320"/>
        <c:crosses val="max"/>
        <c:crossBetween val="between"/>
      </c:valAx>
      <c:catAx>
        <c:axId val="640236320"/>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40235928"/>
        <c:crosses val="autoZero"/>
        <c:auto val="1"/>
        <c:lblAlgn val="ctr"/>
        <c:lblOffset val="100"/>
        <c:noMultiLvlLbl val="0"/>
      </c:catAx>
      <c:valAx>
        <c:axId val="516847136"/>
        <c:scaling>
          <c:orientation val="minMax"/>
          <c:max val="1"/>
        </c:scaling>
        <c:delete val="1"/>
        <c:axPos val="b"/>
        <c:numFmt formatCode="General" sourceLinked="1"/>
        <c:majorTickMark val="out"/>
        <c:minorTickMark val="none"/>
        <c:tickLblPos val="nextTo"/>
        <c:crossAx val="516847528"/>
        <c:crosses val="autoZero"/>
        <c:crossBetween val="between"/>
      </c:valAx>
      <c:catAx>
        <c:axId val="516847528"/>
        <c:scaling>
          <c:orientation val="minMax"/>
        </c:scaling>
        <c:delete val="1"/>
        <c:axPos val="r"/>
        <c:numFmt formatCode="General" sourceLinked="1"/>
        <c:majorTickMark val="out"/>
        <c:minorTickMark val="none"/>
        <c:tickLblPos val="nextTo"/>
        <c:crossAx val="516847136"/>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Sheet1!$B$2</c:f>
              <c:numCache>
                <c:formatCode>0%</c:formatCode>
                <c:ptCount val="1"/>
                <c:pt idx="0">
                  <c:v>0.318</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Sheet1!$C$2</c:f>
              <c:numCache>
                <c:formatCode>0%</c:formatCode>
                <c:ptCount val="1"/>
                <c:pt idx="0">
                  <c:v>0.33400000000000002</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Sheet1!$D$2</c:f>
              <c:numCache>
                <c:formatCode>0%</c:formatCode>
                <c:ptCount val="1"/>
                <c:pt idx="0">
                  <c:v>0.34799999999999998</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710369056"/>
        <c:axId val="502105352"/>
      </c:barChart>
      <c:catAx>
        <c:axId val="710369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2105352"/>
        <c:crosses val="autoZero"/>
        <c:auto val="1"/>
        <c:lblAlgn val="ctr"/>
        <c:lblOffset val="100"/>
        <c:noMultiLvlLbl val="0"/>
      </c:catAx>
      <c:valAx>
        <c:axId val="50210535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0369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511363128"/>
        <c:axId val="511363520"/>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2">
                  <c:v>655</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2">
                  <c:v>655</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625969464"/>
        <c:axId val="625969072"/>
      </c:barChart>
      <c:catAx>
        <c:axId val="5113631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363520"/>
        <c:crosses val="autoZero"/>
        <c:auto val="1"/>
        <c:lblAlgn val="ctr"/>
        <c:lblOffset val="100"/>
        <c:noMultiLvlLbl val="0"/>
      </c:catAx>
      <c:valAx>
        <c:axId val="511363520"/>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363128"/>
        <c:crosses val="autoZero"/>
        <c:crossBetween val="between"/>
      </c:valAx>
      <c:valAx>
        <c:axId val="625969072"/>
        <c:scaling>
          <c:orientation val="minMax"/>
          <c:max val="7000"/>
        </c:scaling>
        <c:delete val="1"/>
        <c:axPos val="t"/>
        <c:numFmt formatCode="General" sourceLinked="1"/>
        <c:majorTickMark val="out"/>
        <c:minorTickMark val="none"/>
        <c:tickLblPos val="nextTo"/>
        <c:crossAx val="625969464"/>
        <c:crosses val="max"/>
        <c:crossBetween val="between"/>
      </c:valAx>
      <c:catAx>
        <c:axId val="625969464"/>
        <c:scaling>
          <c:orientation val="minMax"/>
        </c:scaling>
        <c:delete val="1"/>
        <c:axPos val="l"/>
        <c:numFmt formatCode="General" sourceLinked="1"/>
        <c:majorTickMark val="out"/>
        <c:minorTickMark val="none"/>
        <c:tickLblPos val="nextTo"/>
        <c:crossAx val="625969072"/>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51</c:v>
                </c:pt>
                <c:pt idx="1">
                  <c:v>62</c:v>
                </c:pt>
                <c:pt idx="2">
                  <c:v>49</c:v>
                </c:pt>
                <c:pt idx="3">
                  <c:v>55</c:v>
                </c:pt>
                <c:pt idx="4">
                  <c:v>41</c:v>
                </c:pt>
                <c:pt idx="5">
                  <c:v>38</c:v>
                </c:pt>
                <c:pt idx="6">
                  <c:v>58</c:v>
                </c:pt>
                <c:pt idx="7">
                  <c:v>47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45</c:v>
                </c:pt>
                <c:pt idx="1">
                  <c:v>52</c:v>
                </c:pt>
                <c:pt idx="2">
                  <c:v>48</c:v>
                </c:pt>
                <c:pt idx="3">
                  <c:v>42</c:v>
                </c:pt>
                <c:pt idx="4">
                  <c:v>36</c:v>
                </c:pt>
                <c:pt idx="5">
                  <c:v>28</c:v>
                </c:pt>
                <c:pt idx="6">
                  <c:v>53</c:v>
                </c:pt>
                <c:pt idx="7">
                  <c:v>70</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765062416"/>
        <c:axId val="365115744"/>
      </c:barChart>
      <c:catAx>
        <c:axId val="76506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5115744"/>
        <c:crosses val="autoZero"/>
        <c:auto val="1"/>
        <c:lblAlgn val="ctr"/>
        <c:lblOffset val="100"/>
        <c:noMultiLvlLbl val="0"/>
      </c:catAx>
      <c:valAx>
        <c:axId val="365115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5062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3">
                  <c:v>5.7000000000000002E-2</c:v>
                </c:pt>
                <c:pt idx="4">
                  <c:v>7.0000000000000007E-2</c:v>
                </c:pt>
                <c:pt idx="5">
                  <c:v>7.5999999999999998E-2</c:v>
                </c:pt>
                <c:pt idx="6">
                  <c:v>8.1000000000000003E-2</c:v>
                </c:pt>
                <c:pt idx="7">
                  <c:v>8.5999999999999993E-2</c:v>
                </c:pt>
                <c:pt idx="8">
                  <c:v>8.7999999999999995E-2</c:v>
                </c:pt>
                <c:pt idx="9">
                  <c:v>0.10299999999999999</c:v>
                </c:pt>
                <c:pt idx="10">
                  <c:v>0.115</c:v>
                </c:pt>
                <c:pt idx="11">
                  <c:v>0.124</c:v>
                </c:pt>
                <c:pt idx="12">
                  <c:v>0.127</c:v>
                </c:pt>
                <c:pt idx="13">
                  <c:v>0.13600000000000001</c:v>
                </c:pt>
                <c:pt idx="14">
                  <c:v>0.155</c:v>
                </c:pt>
                <c:pt idx="15">
                  <c:v>0.19600000000000001</c:v>
                </c:pt>
                <c:pt idx="17">
                  <c:v>0.20200000000000001</c:v>
                </c:pt>
                <c:pt idx="18">
                  <c:v>0.20799999999999999</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16" formatCode="0%">
                  <c:v>0.19900000000000001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65116136"/>
        <c:axId val="76072192"/>
      </c:barChart>
      <c:catAx>
        <c:axId val="365116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072192"/>
        <c:crosses val="autoZero"/>
        <c:auto val="1"/>
        <c:lblAlgn val="ctr"/>
        <c:lblOffset val="100"/>
        <c:noMultiLvlLbl val="0"/>
      </c:catAx>
      <c:valAx>
        <c:axId val="76072192"/>
        <c:scaling>
          <c:orientation val="minMax"/>
          <c:max val="0.25"/>
          <c:min val="0"/>
        </c:scaling>
        <c:delete val="1"/>
        <c:axPos val="b"/>
        <c:numFmt formatCode="0%" sourceLinked="1"/>
        <c:majorTickMark val="out"/>
        <c:minorTickMark val="none"/>
        <c:tickLblPos val="nextTo"/>
        <c:crossAx val="365116136"/>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0.17699999999999999</c:v>
                </c:pt>
                <c:pt idx="1">
                  <c:v>0.183</c:v>
                </c:pt>
                <c:pt idx="2">
                  <c:v>0.17</c:v>
                </c:pt>
                <c:pt idx="3">
                  <c:v>0.17599999999999999</c:v>
                </c:pt>
                <c:pt idx="4">
                  <c:v>0.19900000000000001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60577576"/>
        <c:axId val="360577968"/>
      </c:lineChart>
      <c:catAx>
        <c:axId val="360577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0577968"/>
        <c:crosses val="autoZero"/>
        <c:auto val="1"/>
        <c:lblAlgn val="ctr"/>
        <c:lblOffset val="100"/>
        <c:noMultiLvlLbl val="0"/>
      </c:catAx>
      <c:valAx>
        <c:axId val="360577968"/>
        <c:scaling>
          <c:orientation val="minMax"/>
          <c:max val="1"/>
          <c:min val="0"/>
        </c:scaling>
        <c:delete val="1"/>
        <c:axPos val="l"/>
        <c:numFmt formatCode="0%" sourceLinked="1"/>
        <c:majorTickMark val="out"/>
        <c:minorTickMark val="none"/>
        <c:tickLblPos val="nextTo"/>
        <c:crossAx val="3605775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Salem City</c:v>
                </c:pt>
                <c:pt idx="1">
                  <c:v>Penns Grove</c:v>
                </c:pt>
                <c:pt idx="2">
                  <c:v>Carneys Point Township</c:v>
                </c:pt>
                <c:pt idx="3">
                  <c:v>Woodstown</c:v>
                </c:pt>
                <c:pt idx="4">
                  <c:v>Elmer</c:v>
                </c:pt>
                <c:pt idx="5">
                  <c:v>Mannington Township</c:v>
                </c:pt>
                <c:pt idx="6">
                  <c:v>Pilesgrove Township</c:v>
                </c:pt>
                <c:pt idx="7">
                  <c:v>Elsinboro Township</c:v>
                </c:pt>
                <c:pt idx="8">
                  <c:v>Oldmans Township</c:v>
                </c:pt>
                <c:pt idx="9">
                  <c:v>Alloway Township</c:v>
                </c:pt>
              </c:strCache>
            </c:strRef>
          </c:cat>
          <c:val>
            <c:numRef>
              <c:f>Sheet1!$B$2:$B$11</c:f>
              <c:numCache>
                <c:formatCode>0%</c:formatCode>
                <c:ptCount val="10"/>
                <c:pt idx="0">
                  <c:v>0.63900000000000001</c:v>
                </c:pt>
                <c:pt idx="1">
                  <c:v>0.39900000000000002</c:v>
                </c:pt>
                <c:pt idx="2">
                  <c:v>0.254</c:v>
                </c:pt>
                <c:pt idx="3">
                  <c:v>0.14799999999999999</c:v>
                </c:pt>
                <c:pt idx="4">
                  <c:v>0.14599999999999999</c:v>
                </c:pt>
                <c:pt idx="5">
                  <c:v>0.14399999999999999</c:v>
                </c:pt>
                <c:pt idx="6">
                  <c:v>0.14299999999999999</c:v>
                </c:pt>
                <c:pt idx="7">
                  <c:v>0.121</c:v>
                </c:pt>
                <c:pt idx="8">
                  <c:v>9.9000000000000005E-2</c:v>
                </c:pt>
                <c:pt idx="9">
                  <c:v>0.08</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Salem City</c:v>
                </c:pt>
                <c:pt idx="1">
                  <c:v>Penns Grove</c:v>
                </c:pt>
                <c:pt idx="2">
                  <c:v>Carneys Point Township</c:v>
                </c:pt>
                <c:pt idx="3">
                  <c:v>Woodstown</c:v>
                </c:pt>
                <c:pt idx="4">
                  <c:v>Elmer</c:v>
                </c:pt>
                <c:pt idx="5">
                  <c:v>Mannington Township</c:v>
                </c:pt>
                <c:pt idx="6">
                  <c:v>Pilesgrove Township</c:v>
                </c:pt>
                <c:pt idx="7">
                  <c:v>Elsinboro Township</c:v>
                </c:pt>
                <c:pt idx="8">
                  <c:v>Oldmans Township</c:v>
                </c:pt>
                <c:pt idx="9">
                  <c:v>Alloway Township</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Salem City</c:v>
                </c:pt>
                <c:pt idx="1">
                  <c:v>Penns Grove</c:v>
                </c:pt>
                <c:pt idx="2">
                  <c:v>Carneys Point Township</c:v>
                </c:pt>
                <c:pt idx="3">
                  <c:v>Woodstown</c:v>
                </c:pt>
                <c:pt idx="4">
                  <c:v>Elmer</c:v>
                </c:pt>
                <c:pt idx="5">
                  <c:v>Mannington Township</c:v>
                </c:pt>
                <c:pt idx="6">
                  <c:v>Pilesgrove Township</c:v>
                </c:pt>
                <c:pt idx="7">
                  <c:v>Elsinboro Township</c:v>
                </c:pt>
                <c:pt idx="8">
                  <c:v>Oldmans Township</c:v>
                </c:pt>
                <c:pt idx="9">
                  <c:v>Alloway Township</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Salem avg. 19.90%</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Salem City</c:v>
                </c:pt>
                <c:pt idx="1">
                  <c:v>Penns Grove</c:v>
                </c:pt>
                <c:pt idx="2">
                  <c:v>Carneys Point Township</c:v>
                </c:pt>
                <c:pt idx="3">
                  <c:v>Woodstown</c:v>
                </c:pt>
                <c:pt idx="4">
                  <c:v>Elmer</c:v>
                </c:pt>
                <c:pt idx="5">
                  <c:v>Mannington Township</c:v>
                </c:pt>
                <c:pt idx="6">
                  <c:v>Pilesgrove Township</c:v>
                </c:pt>
                <c:pt idx="7">
                  <c:v>Elsinboro Township</c:v>
                </c:pt>
                <c:pt idx="8">
                  <c:v>Oldmans Township</c:v>
                </c:pt>
                <c:pt idx="9">
                  <c:v>Alloway Township</c:v>
                </c:pt>
              </c:strCache>
            </c:strRef>
          </c:cat>
          <c:val>
            <c:numRef>
              <c:f>Sheet1!$E$2:$E$11</c:f>
              <c:numCache>
                <c:formatCode>0%</c:formatCode>
                <c:ptCount val="10"/>
                <c:pt idx="0">
                  <c:v>0.19900000000000001</c:v>
                </c:pt>
                <c:pt idx="1">
                  <c:v>0.19900000000000001</c:v>
                </c:pt>
                <c:pt idx="2">
                  <c:v>0.19900000000000001</c:v>
                </c:pt>
                <c:pt idx="3">
                  <c:v>0.19900000000000001</c:v>
                </c:pt>
                <c:pt idx="4">
                  <c:v>0.19900000000000001</c:v>
                </c:pt>
                <c:pt idx="5">
                  <c:v>0.19900000000000001</c:v>
                </c:pt>
                <c:pt idx="6">
                  <c:v>0.19900000000000001</c:v>
                </c:pt>
                <c:pt idx="7">
                  <c:v>0.19900000000000001</c:v>
                </c:pt>
                <c:pt idx="8">
                  <c:v>0.19900000000000001</c:v>
                </c:pt>
                <c:pt idx="9">
                  <c:v>0.19900000000000001</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625921960"/>
        <c:axId val="768742320"/>
      </c:barChart>
      <c:catAx>
        <c:axId val="62592196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8742320"/>
        <c:crosses val="autoZero"/>
        <c:auto val="1"/>
        <c:lblAlgn val="ctr"/>
        <c:lblOffset val="100"/>
        <c:noMultiLvlLbl val="0"/>
      </c:catAx>
      <c:valAx>
        <c:axId val="768742320"/>
        <c:scaling>
          <c:orientation val="minMax"/>
          <c:max val="0.8"/>
        </c:scaling>
        <c:delete val="1"/>
        <c:axPos val="b"/>
        <c:numFmt formatCode="0%" sourceLinked="1"/>
        <c:majorTickMark val="out"/>
        <c:minorTickMark val="none"/>
        <c:tickLblPos val="nextTo"/>
        <c:crossAx val="625921960"/>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0.20357356362819559"/>
          <c:y val="0.92501033961663881"/>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Salem</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2.2088353413654546E-2"/>
                  <c:y val="-3.1853284274259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1.0040160642570281E-2"/>
                  <c:y val="2.316602492673402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1127</c:v>
                </c:pt>
                <c:pt idx="1">
                  <c:v>893</c:v>
                </c:pt>
                <c:pt idx="2">
                  <c:v>1384</c:v>
                </c:pt>
                <c:pt idx="3">
                  <c:v>1315</c:v>
                </c:pt>
                <c:pt idx="4">
                  <c:v>1125</c:v>
                </c:pt>
                <c:pt idx="5">
                  <c:v>815</c:v>
                </c:pt>
                <c:pt idx="6">
                  <c:v>1032</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5">
                  <c:v>92286</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768743496"/>
        <c:axId val="768743888"/>
      </c:barChart>
      <c:catAx>
        <c:axId val="768743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8743888"/>
        <c:crosses val="autoZero"/>
        <c:auto val="1"/>
        <c:lblAlgn val="ctr"/>
        <c:lblOffset val="100"/>
        <c:noMultiLvlLbl val="0"/>
      </c:catAx>
      <c:valAx>
        <c:axId val="768743888"/>
        <c:scaling>
          <c:orientation val="minMax"/>
        </c:scaling>
        <c:delete val="1"/>
        <c:axPos val="b"/>
        <c:numFmt formatCode="&quot;$&quot;#,##0_);[Red]\(&quot;$&quot;#,##0\)" sourceLinked="1"/>
        <c:majorTickMark val="none"/>
        <c:minorTickMark val="none"/>
        <c:tickLblPos val="nextTo"/>
        <c:crossAx val="768743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0.82099999999999995</c:v>
                </c:pt>
                <c:pt idx="1">
                  <c:v>0.82199999999999995</c:v>
                </c:pt>
                <c:pt idx="2">
                  <c:v>0.82199999999999995</c:v>
                </c:pt>
                <c:pt idx="3">
                  <c:v>0.82799999999999996</c:v>
                </c:pt>
                <c:pt idx="4">
                  <c:v>0.83299999999999996</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0.154</c:v>
                </c:pt>
                <c:pt idx="1">
                  <c:v>0.154</c:v>
                </c:pt>
                <c:pt idx="2">
                  <c:v>0.153</c:v>
                </c:pt>
                <c:pt idx="3">
                  <c:v>0.153</c:v>
                </c:pt>
                <c:pt idx="4">
                  <c:v>0.153</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2"/>
              <c:layout>
                <c:manualLayout>
                  <c:x val="-2.2832062007874073E-2"/>
                  <c:y val="1.382221863790485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13C-4958-97FA-4E74887FFB8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8.0000000000000002E-3</c:v>
                </c:pt>
                <c:pt idx="1">
                  <c:v>8.0000000000000002E-3</c:v>
                </c:pt>
                <c:pt idx="2">
                  <c:v>8.0000000000000002E-3</c:v>
                </c:pt>
                <c:pt idx="3">
                  <c:v>8.0000000000000002E-3</c:v>
                </c:pt>
                <c:pt idx="4">
                  <c:v>8.0000000000000002E-3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layout>
                <c:manualLayout>
                  <c:x val="-2.3613312007874015E-2"/>
                  <c:y val="1.733784342163839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13C-4958-97FA-4E74887FFB8B}"/>
                </c:ext>
              </c:extLst>
            </c:dLbl>
            <c:dLbl>
              <c:idx val="1"/>
              <c:layout>
                <c:manualLayout>
                  <c:x val="-2.8300812007874016E-2"/>
                  <c:y val="1.733784342163839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13C-4958-97FA-4E74887FFB8B}"/>
                </c:ext>
              </c:extLst>
            </c:dLbl>
            <c:dLbl>
              <c:idx val="3"/>
              <c:layout>
                <c:manualLayout>
                  <c:x val="-2.9863312007874017E-2"/>
                  <c:y val="1.73378434216385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13C-4958-97FA-4E74887FFB8B}"/>
                </c:ext>
              </c:extLst>
            </c:dLbl>
            <c:dLbl>
              <c:idx val="4"/>
              <c:layout>
                <c:manualLayout>
                  <c:x val="-2.5175812007873902E-2"/>
                  <c:y val="1.96815932774608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13C-4958-97FA-4E74887FFB8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1.2E-2</c:v>
                </c:pt>
                <c:pt idx="1">
                  <c:v>1.2E-2</c:v>
                </c:pt>
                <c:pt idx="2">
                  <c:v>1.4E-2</c:v>
                </c:pt>
                <c:pt idx="3">
                  <c:v>1.2999999999999999E-2</c:v>
                </c:pt>
                <c:pt idx="4">
                  <c:v>1.4E-2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7.1999999999999995E-2</c:v>
                </c:pt>
                <c:pt idx="1">
                  <c:v>7.4999999999999997E-2</c:v>
                </c:pt>
                <c:pt idx="2">
                  <c:v>7.6999999999999999E-2</c:v>
                </c:pt>
                <c:pt idx="3">
                  <c:v>7.9000000000000001E-2</c:v>
                </c:pt>
                <c:pt idx="4">
                  <c:v>8.3000000000000004E-2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517461584"/>
        <c:axId val="347895680"/>
      </c:lineChart>
      <c:catAx>
        <c:axId val="51746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7895680"/>
        <c:crosses val="autoZero"/>
        <c:auto val="1"/>
        <c:lblAlgn val="ctr"/>
        <c:lblOffset val="100"/>
        <c:noMultiLvlLbl val="0"/>
      </c:catAx>
      <c:valAx>
        <c:axId val="347895680"/>
        <c:scaling>
          <c:orientation val="minMax"/>
        </c:scaling>
        <c:delete val="1"/>
        <c:axPos val="l"/>
        <c:numFmt formatCode="0%" sourceLinked="1"/>
        <c:majorTickMark val="none"/>
        <c:minorTickMark val="none"/>
        <c:tickLblPos val="nextTo"/>
        <c:crossAx val="517461584"/>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59718</c:v>
                </c:pt>
                <c:pt idx="1">
                  <c:v>60768</c:v>
                </c:pt>
                <c:pt idx="2">
                  <c:v>61831</c:v>
                </c:pt>
                <c:pt idx="3">
                  <c:v>61341</c:v>
                </c:pt>
                <c:pt idx="4">
                  <c:v>63934</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64467320"/>
        <c:axId val="364467712"/>
      </c:lineChart>
      <c:catAx>
        <c:axId val="364467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4467712"/>
        <c:crosses val="autoZero"/>
        <c:auto val="1"/>
        <c:lblAlgn val="ctr"/>
        <c:lblOffset val="100"/>
        <c:noMultiLvlLbl val="0"/>
      </c:catAx>
      <c:valAx>
        <c:axId val="364467712"/>
        <c:scaling>
          <c:orientation val="minMax"/>
        </c:scaling>
        <c:delete val="1"/>
        <c:axPos val="l"/>
        <c:numFmt formatCode="_(&quot;$&quot;* #,##0_);_(&quot;$&quot;* \(#,##0\);_(&quot;$&quot;* &quot;-&quot;??_);_(@_)" sourceLinked="1"/>
        <c:majorTickMark val="out"/>
        <c:minorTickMark val="none"/>
        <c:tickLblPos val="nextTo"/>
        <c:crossAx val="3644673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4">
                  <c:v>62681</c:v>
                </c:pt>
                <c:pt idx="5">
                  <c:v>63339</c:v>
                </c:pt>
                <c:pt idx="7">
                  <c:v>65037</c:v>
                </c:pt>
                <c:pt idx="8">
                  <c:v>65771</c:v>
                </c:pt>
                <c:pt idx="9">
                  <c:v>73376</c:v>
                </c:pt>
                <c:pt idx="10">
                  <c:v>75500</c:v>
                </c:pt>
                <c:pt idx="11">
                  <c:v>77027</c:v>
                </c:pt>
                <c:pt idx="12">
                  <c:v>81489</c:v>
                </c:pt>
                <c:pt idx="13">
                  <c:v>82839</c:v>
                </c:pt>
                <c:pt idx="14">
                  <c:v>83133</c:v>
                </c:pt>
                <c:pt idx="15">
                  <c:v>89238</c:v>
                </c:pt>
                <c:pt idx="16">
                  <c:v>91572</c:v>
                </c:pt>
                <c:pt idx="17">
                  <c:v>91807</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6" formatCode="_(&quot;$&quot;* #,##0_);_(&quot;$&quot;* \(#,##0\);_(&quot;$&quot;* &quot;-&quot;??_);_(@_)">
                  <c:v>63934</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64468496"/>
        <c:axId val="90263704"/>
      </c:barChart>
      <c:catAx>
        <c:axId val="364468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90263704"/>
        <c:crosses val="autoZero"/>
        <c:auto val="1"/>
        <c:lblAlgn val="ctr"/>
        <c:lblOffset val="100"/>
        <c:noMultiLvlLbl val="0"/>
      </c:catAx>
      <c:valAx>
        <c:axId val="90263704"/>
        <c:scaling>
          <c:orientation val="minMax"/>
        </c:scaling>
        <c:delete val="1"/>
        <c:axPos val="b"/>
        <c:numFmt formatCode="_(&quot;$&quot;* #,##0_);_(&quot;$&quot;* \(#,##0\);_(&quot;$&quot;* &quot;-&quot;??_);_(@_)" sourceLinked="1"/>
        <c:majorTickMark val="none"/>
        <c:minorTickMark val="none"/>
        <c:tickLblPos val="nextTo"/>
        <c:crossAx val="364468496"/>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448970638040664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Salem City</c:v>
                </c:pt>
                <c:pt idx="1">
                  <c:v>Penns Grove</c:v>
                </c:pt>
                <c:pt idx="2">
                  <c:v>Carneys Point</c:v>
                </c:pt>
                <c:pt idx="3">
                  <c:v>Pennsville</c:v>
                </c:pt>
                <c:pt idx="4">
                  <c:v>Quinton</c:v>
                </c:pt>
                <c:pt idx="5">
                  <c:v>Alloway</c:v>
                </c:pt>
                <c:pt idx="6">
                  <c:v>Elsinboro</c:v>
                </c:pt>
                <c:pt idx="7">
                  <c:v>Woodstown</c:v>
                </c:pt>
                <c:pt idx="8">
                  <c:v>Elmer</c:v>
                </c:pt>
                <c:pt idx="9">
                  <c:v>Pittsgrove</c:v>
                </c:pt>
              </c:strCache>
            </c:strRef>
          </c:cat>
          <c:val>
            <c:numRef>
              <c:f>Sheet1!$B$2:$B$11</c:f>
              <c:numCache>
                <c:formatCode>_("$"* #,##0_);_("$"* \(#,##0\);_("$"* "-"??_);_(@_)</c:formatCode>
                <c:ptCount val="10"/>
                <c:pt idx="0">
                  <c:v>25171</c:v>
                </c:pt>
                <c:pt idx="1">
                  <c:v>37188</c:v>
                </c:pt>
                <c:pt idx="2">
                  <c:v>53892</c:v>
                </c:pt>
                <c:pt idx="3">
                  <c:v>62134</c:v>
                </c:pt>
                <c:pt idx="4">
                  <c:v>65515</c:v>
                </c:pt>
                <c:pt idx="5">
                  <c:v>71648</c:v>
                </c:pt>
                <c:pt idx="6">
                  <c:v>73523</c:v>
                </c:pt>
                <c:pt idx="7">
                  <c:v>76071</c:v>
                </c:pt>
                <c:pt idx="8">
                  <c:v>76458</c:v>
                </c:pt>
                <c:pt idx="9">
                  <c:v>77537</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Salem median $63,934</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Salem City</c:v>
                </c:pt>
                <c:pt idx="1">
                  <c:v>Penns Grove</c:v>
                </c:pt>
                <c:pt idx="2">
                  <c:v>Carneys Point</c:v>
                </c:pt>
                <c:pt idx="3">
                  <c:v>Pennsville</c:v>
                </c:pt>
                <c:pt idx="4">
                  <c:v>Quinton</c:v>
                </c:pt>
                <c:pt idx="5">
                  <c:v>Alloway</c:v>
                </c:pt>
                <c:pt idx="6">
                  <c:v>Elsinboro</c:v>
                </c:pt>
                <c:pt idx="7">
                  <c:v>Woodstown</c:v>
                </c:pt>
                <c:pt idx="8">
                  <c:v>Elmer</c:v>
                </c:pt>
                <c:pt idx="9">
                  <c:v>Pittsgrove</c:v>
                </c:pt>
              </c:strCache>
            </c:strRef>
          </c:cat>
          <c:val>
            <c:numRef>
              <c:f>Sheet1!$C$2:$C$11</c:f>
              <c:numCache>
                <c:formatCode>"$"#,##0</c:formatCode>
                <c:ptCount val="10"/>
                <c:pt idx="0">
                  <c:v>63934</c:v>
                </c:pt>
                <c:pt idx="1">
                  <c:v>63934</c:v>
                </c:pt>
                <c:pt idx="2">
                  <c:v>63934</c:v>
                </c:pt>
                <c:pt idx="3">
                  <c:v>63934</c:v>
                </c:pt>
                <c:pt idx="4">
                  <c:v>63934</c:v>
                </c:pt>
                <c:pt idx="5">
                  <c:v>63934</c:v>
                </c:pt>
                <c:pt idx="6">
                  <c:v>63934</c:v>
                </c:pt>
                <c:pt idx="7">
                  <c:v>63934</c:v>
                </c:pt>
                <c:pt idx="8">
                  <c:v>63934</c:v>
                </c:pt>
                <c:pt idx="9">
                  <c:v>63934</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90264488"/>
        <c:axId val="90264880"/>
      </c:barChart>
      <c:catAx>
        <c:axId val="90264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90264880"/>
        <c:crosses val="autoZero"/>
        <c:auto val="1"/>
        <c:lblAlgn val="ctr"/>
        <c:lblOffset val="100"/>
        <c:noMultiLvlLbl val="0"/>
      </c:catAx>
      <c:valAx>
        <c:axId val="90264880"/>
        <c:scaling>
          <c:orientation val="minMax"/>
        </c:scaling>
        <c:delete val="1"/>
        <c:axPos val="b"/>
        <c:numFmt formatCode="_(&quot;$&quot;* #,##0_);_(&quot;$&quot;* \(#,##0\);_(&quot;$&quot;* &quot;-&quot;??_);_(@_)" sourceLinked="1"/>
        <c:majorTickMark val="none"/>
        <c:minorTickMark val="none"/>
        <c:tickLblPos val="nextTo"/>
        <c:crossAx val="902644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3022905888423688"/>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6">
                  <c:v>0.15</c:v>
                </c:pt>
                <c:pt idx="8">
                  <c:v>0.17</c:v>
                </c:pt>
                <c:pt idx="9">
                  <c:v>0.17</c:v>
                </c:pt>
                <c:pt idx="10">
                  <c:v>0.18</c:v>
                </c:pt>
                <c:pt idx="11">
                  <c:v>0.19</c:v>
                </c:pt>
                <c:pt idx="12">
                  <c:v>0.19</c:v>
                </c:pt>
                <c:pt idx="13">
                  <c:v>0.2</c:v>
                </c:pt>
                <c:pt idx="14">
                  <c:v>0.2</c:v>
                </c:pt>
                <c:pt idx="15">
                  <c:v>0.21</c:v>
                </c:pt>
                <c:pt idx="16">
                  <c:v>0.22</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7">
                  <c:v>0.16</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707802168"/>
        <c:axId val="707802560"/>
      </c:barChart>
      <c:catAx>
        <c:axId val="707802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7802560"/>
        <c:crosses val="autoZero"/>
        <c:auto val="1"/>
        <c:lblAlgn val="ctr"/>
        <c:lblOffset val="100"/>
        <c:noMultiLvlLbl val="0"/>
      </c:catAx>
      <c:valAx>
        <c:axId val="707802560"/>
        <c:scaling>
          <c:orientation val="minMax"/>
        </c:scaling>
        <c:delete val="1"/>
        <c:axPos val="b"/>
        <c:numFmt formatCode="0%" sourceLinked="1"/>
        <c:majorTickMark val="none"/>
        <c:minorTickMark val="none"/>
        <c:tickLblPos val="nextTo"/>
        <c:crossAx val="70780216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0.16</c:v>
                </c:pt>
                <c:pt idx="1">
                  <c:v>0.18</c:v>
                </c:pt>
                <c:pt idx="2">
                  <c:v>0.19</c:v>
                </c:pt>
                <c:pt idx="3">
                  <c:v>0.18</c:v>
                </c:pt>
                <c:pt idx="4">
                  <c:v>0.18</c:v>
                </c:pt>
                <c:pt idx="5">
                  <c:v>0.18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707803344"/>
        <c:axId val="707803736"/>
      </c:lineChart>
      <c:catAx>
        <c:axId val="70780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7803736"/>
        <c:crosses val="autoZero"/>
        <c:auto val="1"/>
        <c:lblAlgn val="ctr"/>
        <c:lblOffset val="100"/>
        <c:noMultiLvlLbl val="0"/>
      </c:catAx>
      <c:valAx>
        <c:axId val="707803736"/>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7803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3.5898499015748091E-2"/>
                  <c:y val="1.63365617428898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2D-40BF-8838-562F8C992AFF}"/>
                </c:ext>
              </c:extLst>
            </c:dLbl>
            <c:dLbl>
              <c:idx val="2"/>
              <c:layout>
                <c:manualLayout>
                  <c:x val="-3.5898499015748028E-2"/>
                  <c:y val="2.58104919300950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2D-40BF-8838-562F8C992AF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Salem</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dLbl>
              <c:idx val="1"/>
              <c:layout>
                <c:manualLayout>
                  <c:x val="-3.9804749015748028E-2"/>
                  <c:y val="-2.22577681098931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2D-40BF-8838-562F8C992AFF}"/>
                </c:ext>
              </c:extLst>
            </c:dLbl>
            <c:dLbl>
              <c:idx val="2"/>
              <c:layout>
                <c:manualLayout>
                  <c:x val="-3.5117249015748149E-2"/>
                  <c:y val="-1.98892855630918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2D-40BF-8838-562F8C992AF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0.13400000000000001</c:v>
                </c:pt>
                <c:pt idx="1">
                  <c:v>0.13</c:v>
                </c:pt>
                <c:pt idx="2">
                  <c:v>0.127</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506296776"/>
        <c:axId val="506297168"/>
      </c:lineChart>
      <c:catAx>
        <c:axId val="506296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6297168"/>
        <c:crosses val="autoZero"/>
        <c:auto val="1"/>
        <c:lblAlgn val="ctr"/>
        <c:lblOffset val="100"/>
        <c:noMultiLvlLbl val="0"/>
      </c:catAx>
      <c:valAx>
        <c:axId val="50629716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6296776"/>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4">
                  <c:v>7.1999999999999995E-2</c:v>
                </c:pt>
                <c:pt idx="5">
                  <c:v>0.08</c:v>
                </c:pt>
                <c:pt idx="6">
                  <c:v>8.2000000000000003E-2</c:v>
                </c:pt>
                <c:pt idx="7">
                  <c:v>8.6999999999999994E-2</c:v>
                </c:pt>
                <c:pt idx="8">
                  <c:v>0.09</c:v>
                </c:pt>
                <c:pt idx="9">
                  <c:v>9.1999999999999998E-2</c:v>
                </c:pt>
                <c:pt idx="10">
                  <c:v>9.2999999999999999E-2</c:v>
                </c:pt>
                <c:pt idx="11">
                  <c:v>9.2999999999999999E-2</c:v>
                </c:pt>
                <c:pt idx="12" formatCode="General">
                  <c:v>9.8000000000000004E-2</c:v>
                </c:pt>
                <c:pt idx="13">
                  <c:v>0.106</c:v>
                </c:pt>
                <c:pt idx="14">
                  <c:v>0.107</c:v>
                </c:pt>
                <c:pt idx="15">
                  <c:v>0.11799999999999999</c:v>
                </c:pt>
                <c:pt idx="16">
                  <c:v>0.11899999999999999</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17" formatCode="0.0%">
                  <c:v>0.127</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506297952"/>
        <c:axId val="630286088"/>
      </c:barChart>
      <c:catAx>
        <c:axId val="506297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0286088"/>
        <c:crosses val="autoZero"/>
        <c:auto val="1"/>
        <c:lblAlgn val="ctr"/>
        <c:lblOffset val="100"/>
        <c:noMultiLvlLbl val="0"/>
      </c:catAx>
      <c:valAx>
        <c:axId val="630286088"/>
        <c:scaling>
          <c:orientation val="minMax"/>
        </c:scaling>
        <c:delete val="1"/>
        <c:axPos val="b"/>
        <c:numFmt formatCode="0.0%" sourceLinked="1"/>
        <c:majorTickMark val="none"/>
        <c:minorTickMark val="none"/>
        <c:tickLblPos val="nextTo"/>
        <c:crossAx val="506297952"/>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1359</c:v>
                </c:pt>
                <c:pt idx="1">
                  <c:v>1251</c:v>
                </c:pt>
                <c:pt idx="2">
                  <c:v>1233</c:v>
                </c:pt>
                <c:pt idx="3">
                  <c:v>1005</c:v>
                </c:pt>
                <c:pt idx="4" formatCode="General">
                  <c:v>1001</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630286872"/>
        <c:axId val="630287264"/>
      </c:lineChart>
      <c:catAx>
        <c:axId val="630286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0287264"/>
        <c:crosses val="autoZero"/>
        <c:auto val="1"/>
        <c:lblAlgn val="ctr"/>
        <c:lblOffset val="100"/>
        <c:noMultiLvlLbl val="0"/>
      </c:catAx>
      <c:valAx>
        <c:axId val="630287264"/>
        <c:scaling>
          <c:orientation val="minMax"/>
          <c:max val="25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028687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4119</c:v>
                </c:pt>
                <c:pt idx="1">
                  <c:v>4121</c:v>
                </c:pt>
                <c:pt idx="2">
                  <c:v>4049</c:v>
                </c:pt>
                <c:pt idx="3">
                  <c:v>3885</c:v>
                </c:pt>
                <c:pt idx="4">
                  <c:v>3861</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714821040"/>
        <c:axId val="714821432"/>
      </c:lineChart>
      <c:catAx>
        <c:axId val="714821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821432"/>
        <c:crosses val="autoZero"/>
        <c:auto val="1"/>
        <c:lblAlgn val="ctr"/>
        <c:lblOffset val="100"/>
        <c:noMultiLvlLbl val="0"/>
      </c:catAx>
      <c:valAx>
        <c:axId val="7148214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8210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4234</c:v>
                </c:pt>
                <c:pt idx="1">
                  <c:v>4417</c:v>
                </c:pt>
                <c:pt idx="2">
                  <c:v>4255</c:v>
                </c:pt>
                <c:pt idx="3">
                  <c:v>3974</c:v>
                </c:pt>
                <c:pt idx="4">
                  <c:v>3849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714822216"/>
        <c:axId val="714822608"/>
      </c:lineChart>
      <c:catAx>
        <c:axId val="714822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822608"/>
        <c:crosses val="autoZero"/>
        <c:auto val="1"/>
        <c:lblAlgn val="ctr"/>
        <c:lblOffset val="100"/>
        <c:noMultiLvlLbl val="0"/>
      </c:catAx>
      <c:valAx>
        <c:axId val="714822608"/>
        <c:scaling>
          <c:orientation val="minMax"/>
          <c:max val="150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8222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Elmer</c:v>
                </c:pt>
                <c:pt idx="1">
                  <c:v>Woodstown</c:v>
                </c:pt>
                <c:pt idx="2">
                  <c:v>Salem City</c:v>
                </c:pt>
              </c:strCache>
            </c:strRef>
          </c:cat>
          <c:val>
            <c:numRef>
              <c:f>Sheet1!$B$2:$B$4</c:f>
              <c:numCache>
                <c:formatCode>0%</c:formatCode>
                <c:ptCount val="3"/>
                <c:pt idx="0">
                  <c:v>0.97899999999999998</c:v>
                </c:pt>
                <c:pt idx="1">
                  <c:v>0.91</c:v>
                </c:pt>
                <c:pt idx="2">
                  <c:v>0.39</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Elmer</c:v>
                </c:pt>
                <c:pt idx="1">
                  <c:v>Woodstown</c:v>
                </c:pt>
                <c:pt idx="2">
                  <c:v>Salem City</c:v>
                </c:pt>
              </c:strCache>
            </c:strRef>
          </c:cat>
          <c:val>
            <c:numRef>
              <c:f>Sheet1!$C$2:$C$4</c:f>
              <c:numCache>
                <c:formatCode>0%</c:formatCode>
                <c:ptCount val="3"/>
                <c:pt idx="0">
                  <c:v>2.4E-2</c:v>
                </c:pt>
                <c:pt idx="1">
                  <c:v>0.128</c:v>
                </c:pt>
                <c:pt idx="2">
                  <c:v>0.64600000000000002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Elmer</c:v>
                </c:pt>
                <c:pt idx="1">
                  <c:v>Woodstown</c:v>
                </c:pt>
                <c:pt idx="2">
                  <c:v>Salem City</c:v>
                </c:pt>
              </c:strCache>
            </c:strRef>
          </c:cat>
          <c:val>
            <c:numRef>
              <c:f>Sheet1!$D$2:$D$4</c:f>
              <c:numCache>
                <c:formatCode>0%</c:formatCode>
                <c:ptCount val="3"/>
                <c:pt idx="0">
                  <c:v>0</c:v>
                </c:pt>
                <c:pt idx="1">
                  <c:v>0</c:v>
                </c:pt>
                <c:pt idx="2">
                  <c:v>8.0000000000000002E-3</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Elmer</c:v>
                </c:pt>
                <c:pt idx="1">
                  <c:v>Woodstown</c:v>
                </c:pt>
                <c:pt idx="2">
                  <c:v>Salem City</c:v>
                </c:pt>
              </c:strCache>
            </c:strRef>
          </c:cat>
          <c:val>
            <c:numRef>
              <c:f>Sheet1!$E$2:$E$4</c:f>
              <c:numCache>
                <c:formatCode>0%</c:formatCode>
                <c:ptCount val="3"/>
                <c:pt idx="0">
                  <c:v>3.2000000000000001E-2</c:v>
                </c:pt>
                <c:pt idx="1">
                  <c:v>3.6999999999999998E-2</c:v>
                </c:pt>
                <c:pt idx="2">
                  <c:v>0.108</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7896856"/>
        <c:axId val="347897248"/>
      </c:barChart>
      <c:catAx>
        <c:axId val="347896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897248"/>
        <c:crosses val="autoZero"/>
        <c:auto val="1"/>
        <c:lblAlgn val="ctr"/>
        <c:lblOffset val="100"/>
        <c:noMultiLvlLbl val="0"/>
      </c:catAx>
      <c:valAx>
        <c:axId val="347897248"/>
        <c:scaling>
          <c:orientation val="minMax"/>
        </c:scaling>
        <c:delete val="1"/>
        <c:axPos val="l"/>
        <c:numFmt formatCode="0%" sourceLinked="1"/>
        <c:majorTickMark val="none"/>
        <c:minorTickMark val="none"/>
        <c:tickLblPos val="nextTo"/>
        <c:crossAx val="34789685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Salem</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760</c:v>
                </c:pt>
                <c:pt idx="1">
                  <c:v>740</c:v>
                </c:pt>
                <c:pt idx="2">
                  <c:v>700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82770320"/>
        <c:axId val="382770712"/>
      </c:barChart>
      <c:catAx>
        <c:axId val="38277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770712"/>
        <c:crosses val="autoZero"/>
        <c:auto val="1"/>
        <c:lblAlgn val="ctr"/>
        <c:lblOffset val="100"/>
        <c:noMultiLvlLbl val="0"/>
      </c:catAx>
      <c:valAx>
        <c:axId val="38277071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770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6">
                  <c:v>760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6" formatCode="&quot;$&quot;#,##0_);[Red]\(&quot;$&quot;#,##0\)">
                  <c:v>700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82771496"/>
        <c:axId val="391377512"/>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91378296"/>
        <c:axId val="391377904"/>
      </c:lineChart>
      <c:catAx>
        <c:axId val="382771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1377512"/>
        <c:crosses val="autoZero"/>
        <c:auto val="1"/>
        <c:lblAlgn val="ctr"/>
        <c:lblOffset val="100"/>
        <c:noMultiLvlLbl val="0"/>
      </c:catAx>
      <c:valAx>
        <c:axId val="39137751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771496"/>
        <c:crosses val="autoZero"/>
        <c:crossBetween val="between"/>
      </c:valAx>
      <c:valAx>
        <c:axId val="391377904"/>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91378296"/>
        <c:crosses val="max"/>
        <c:crossBetween val="between"/>
      </c:valAx>
      <c:catAx>
        <c:axId val="391378296"/>
        <c:scaling>
          <c:orientation val="minMax"/>
        </c:scaling>
        <c:delete val="1"/>
        <c:axPos val="b"/>
        <c:numFmt formatCode="General" sourceLinked="1"/>
        <c:majorTickMark val="out"/>
        <c:minorTickMark val="none"/>
        <c:tickLblPos val="nextTo"/>
        <c:crossAx val="391377904"/>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4">
                  <c:v>33.9</c:v>
                </c:pt>
                <c:pt idx="5">
                  <c:v>33.6</c:v>
                </c:pt>
                <c:pt idx="6">
                  <c:v>33.299999999999997</c:v>
                </c:pt>
                <c:pt idx="7">
                  <c:v>32.299999999999997</c:v>
                </c:pt>
                <c:pt idx="8">
                  <c:v>32</c:v>
                </c:pt>
                <c:pt idx="9">
                  <c:v>31.1</c:v>
                </c:pt>
                <c:pt idx="10">
                  <c:v>30.9</c:v>
                </c:pt>
                <c:pt idx="11">
                  <c:v>30.7</c:v>
                </c:pt>
                <c:pt idx="12">
                  <c:v>29.9</c:v>
                </c:pt>
                <c:pt idx="13">
                  <c:v>29.3</c:v>
                </c:pt>
                <c:pt idx="14">
                  <c:v>28.3</c:v>
                </c:pt>
                <c:pt idx="15">
                  <c:v>28.3</c:v>
                </c:pt>
                <c:pt idx="16">
                  <c:v>27.6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7">
                  <c:v>25.6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91379080"/>
        <c:axId val="391379472"/>
      </c:barChart>
      <c:catAx>
        <c:axId val="3913790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1379472"/>
        <c:crosses val="autoZero"/>
        <c:auto val="1"/>
        <c:lblAlgn val="ctr"/>
        <c:lblOffset val="100"/>
        <c:noMultiLvlLbl val="0"/>
      </c:catAx>
      <c:valAx>
        <c:axId val="391379472"/>
        <c:scaling>
          <c:orientation val="minMax"/>
        </c:scaling>
        <c:delete val="1"/>
        <c:axPos val="t"/>
        <c:numFmt formatCode="General" sourceLinked="1"/>
        <c:majorTickMark val="none"/>
        <c:minorTickMark val="none"/>
        <c:tickLblPos val="nextTo"/>
        <c:crossAx val="3913790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26.4</c:v>
                </c:pt>
                <c:pt idx="1">
                  <c:v>26.2</c:v>
                </c:pt>
                <c:pt idx="2">
                  <c:v>25.1</c:v>
                </c:pt>
                <c:pt idx="3" formatCode="0.0">
                  <c:v>25.5</c:v>
                </c:pt>
                <c:pt idx="4" formatCode="0.0">
                  <c:v>25.6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91380256"/>
        <c:axId val="391380648"/>
      </c:lineChart>
      <c:catAx>
        <c:axId val="39138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1380648"/>
        <c:crosses val="autoZero"/>
        <c:auto val="1"/>
        <c:lblAlgn val="ctr"/>
        <c:lblOffset val="100"/>
        <c:noMultiLvlLbl val="0"/>
      </c:catAx>
      <c:valAx>
        <c:axId val="391380648"/>
        <c:scaling>
          <c:orientation val="minMax"/>
          <c:max val="40"/>
          <c:min val="0"/>
        </c:scaling>
        <c:delete val="1"/>
        <c:axPos val="l"/>
        <c:numFmt formatCode="General" sourceLinked="1"/>
        <c:majorTickMark val="none"/>
        <c:minorTickMark val="none"/>
        <c:tickLblPos val="nextTo"/>
        <c:crossAx val="3913802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Alloway Township</c:v>
                </c:pt>
                <c:pt idx="1">
                  <c:v>Upper Pittsgrove Township</c:v>
                </c:pt>
                <c:pt idx="2">
                  <c:v>Quinton Township</c:v>
                </c:pt>
                <c:pt idx="3">
                  <c:v>Pittsgrove Township</c:v>
                </c:pt>
                <c:pt idx="4">
                  <c:v>Oldmans Township</c:v>
                </c:pt>
                <c:pt idx="5">
                  <c:v>Woodstown</c:v>
                </c:pt>
                <c:pt idx="6">
                  <c:v>Pilesgrove Township</c:v>
                </c:pt>
                <c:pt idx="7">
                  <c:v>Lower Alloways Creek Township</c:v>
                </c:pt>
                <c:pt idx="8">
                  <c:v>Salem City</c:v>
                </c:pt>
                <c:pt idx="9">
                  <c:v>Elmer</c:v>
                </c:pt>
              </c:strCache>
            </c:strRef>
          </c:cat>
          <c:val>
            <c:numRef>
              <c:f>Sheet1!$B$2:$B$11</c:f>
              <c:numCache>
                <c:formatCode>General</c:formatCode>
                <c:ptCount val="10"/>
                <c:pt idx="0">
                  <c:v>31.7</c:v>
                </c:pt>
                <c:pt idx="1">
                  <c:v>30.7</c:v>
                </c:pt>
                <c:pt idx="2">
                  <c:v>28.5</c:v>
                </c:pt>
                <c:pt idx="3" formatCode="0.0">
                  <c:v>27.8</c:v>
                </c:pt>
                <c:pt idx="4">
                  <c:v>27.7</c:v>
                </c:pt>
                <c:pt idx="5">
                  <c:v>26.8</c:v>
                </c:pt>
                <c:pt idx="6">
                  <c:v>26.3</c:v>
                </c:pt>
                <c:pt idx="7" formatCode="0.0">
                  <c:v>25</c:v>
                </c:pt>
                <c:pt idx="8">
                  <c:v>24.6</c:v>
                </c:pt>
                <c:pt idx="9">
                  <c:v>24.5</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Salem County avg. 25.6</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Alloway Township</c:v>
                </c:pt>
                <c:pt idx="1">
                  <c:v>Upper Pittsgrove Township</c:v>
                </c:pt>
                <c:pt idx="2">
                  <c:v>Quinton Township</c:v>
                </c:pt>
                <c:pt idx="3">
                  <c:v>Pittsgrove Township</c:v>
                </c:pt>
                <c:pt idx="4">
                  <c:v>Oldmans Township</c:v>
                </c:pt>
                <c:pt idx="5">
                  <c:v>Woodstown</c:v>
                </c:pt>
                <c:pt idx="6">
                  <c:v>Pilesgrove Township</c:v>
                </c:pt>
                <c:pt idx="7">
                  <c:v>Lower Alloways Creek Township</c:v>
                </c:pt>
                <c:pt idx="8">
                  <c:v>Salem City</c:v>
                </c:pt>
                <c:pt idx="9">
                  <c:v>Elmer</c:v>
                </c:pt>
              </c:strCache>
            </c:strRef>
          </c:cat>
          <c:val>
            <c:numRef>
              <c:f>Sheet1!$C$2:$C$11</c:f>
              <c:numCache>
                <c:formatCode>General</c:formatCode>
                <c:ptCount val="10"/>
                <c:pt idx="0">
                  <c:v>25.6</c:v>
                </c:pt>
                <c:pt idx="1">
                  <c:v>25.6</c:v>
                </c:pt>
                <c:pt idx="2">
                  <c:v>25.6</c:v>
                </c:pt>
                <c:pt idx="3">
                  <c:v>25.6</c:v>
                </c:pt>
                <c:pt idx="4">
                  <c:v>25.6</c:v>
                </c:pt>
                <c:pt idx="5">
                  <c:v>25.6</c:v>
                </c:pt>
                <c:pt idx="6">
                  <c:v>25.6</c:v>
                </c:pt>
                <c:pt idx="7">
                  <c:v>25.6</c:v>
                </c:pt>
                <c:pt idx="8">
                  <c:v>25.6</c:v>
                </c:pt>
                <c:pt idx="9">
                  <c:v>25.6</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513667104"/>
        <c:axId val="513667496"/>
      </c:barChart>
      <c:catAx>
        <c:axId val="5136671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3667496"/>
        <c:crosses val="autoZero"/>
        <c:auto val="1"/>
        <c:lblAlgn val="ctr"/>
        <c:lblOffset val="100"/>
        <c:noMultiLvlLbl val="0"/>
      </c:catAx>
      <c:valAx>
        <c:axId val="513667496"/>
        <c:scaling>
          <c:orientation val="minMax"/>
        </c:scaling>
        <c:delete val="1"/>
        <c:axPos val="t"/>
        <c:numFmt formatCode="General" sourceLinked="1"/>
        <c:majorTickMark val="none"/>
        <c:minorTickMark val="none"/>
        <c:tickLblPos val="nextTo"/>
        <c:crossAx val="513667104"/>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63759399606299216"/>
          <c:y val="0.90600880253390736"/>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3">
                  <c:v>0.18</c:v>
                </c:pt>
                <c:pt idx="4" formatCode="General">
                  <c:v>0.18</c:v>
                </c:pt>
                <c:pt idx="5">
                  <c:v>0.18</c:v>
                </c:pt>
                <c:pt idx="6">
                  <c:v>0.19</c:v>
                </c:pt>
                <c:pt idx="7">
                  <c:v>0.21</c:v>
                </c:pt>
                <c:pt idx="8">
                  <c:v>0.21</c:v>
                </c:pt>
                <c:pt idx="9">
                  <c:v>0.21</c:v>
                </c:pt>
                <c:pt idx="10">
                  <c:v>0.21</c:v>
                </c:pt>
                <c:pt idx="11">
                  <c:v>0.21</c:v>
                </c:pt>
                <c:pt idx="12">
                  <c:v>0.22</c:v>
                </c:pt>
                <c:pt idx="13">
                  <c:v>0.22</c:v>
                </c:pt>
                <c:pt idx="14" formatCode="General">
                  <c:v>0.23</c:v>
                </c:pt>
                <c:pt idx="15">
                  <c:v>0.23</c:v>
                </c:pt>
                <c:pt idx="16">
                  <c:v>0.23</c:v>
                </c:pt>
                <c:pt idx="17">
                  <c:v>0.23</c:v>
                </c:pt>
                <c:pt idx="18">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19">
                  <c:v>0.24</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513668280"/>
        <c:axId val="513668672"/>
      </c:barChart>
      <c:catAx>
        <c:axId val="513668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3668672"/>
        <c:crosses val="autoZero"/>
        <c:auto val="1"/>
        <c:lblAlgn val="ctr"/>
        <c:lblOffset val="100"/>
        <c:noMultiLvlLbl val="0"/>
      </c:catAx>
      <c:valAx>
        <c:axId val="513668672"/>
        <c:scaling>
          <c:orientation val="minMax"/>
        </c:scaling>
        <c:delete val="1"/>
        <c:axPos val="b"/>
        <c:numFmt formatCode="0%" sourceLinked="1"/>
        <c:majorTickMark val="none"/>
        <c:minorTickMark val="none"/>
        <c:tickLblPos val="nextTo"/>
        <c:crossAx val="513668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4" formatCode="&quot;$&quot;#,##0_);[Red]\(&quot;$&quot;#,##0\)">
                  <c:v>12067</c:v>
                </c:pt>
                <c:pt idx="5">
                  <c:v>13115</c:v>
                </c:pt>
                <c:pt idx="6">
                  <c:v>13138</c:v>
                </c:pt>
                <c:pt idx="7">
                  <c:v>13142</c:v>
                </c:pt>
                <c:pt idx="8">
                  <c:v>13251</c:v>
                </c:pt>
                <c:pt idx="9">
                  <c:v>13307</c:v>
                </c:pt>
                <c:pt idx="10">
                  <c:v>14055</c:v>
                </c:pt>
                <c:pt idx="11">
                  <c:v>14103</c:v>
                </c:pt>
                <c:pt idx="12">
                  <c:v>14119</c:v>
                </c:pt>
                <c:pt idx="13">
                  <c:v>14191</c:v>
                </c:pt>
                <c:pt idx="14">
                  <c:v>14246</c:v>
                </c:pt>
                <c:pt idx="15">
                  <c:v>14303</c:v>
                </c:pt>
                <c:pt idx="16">
                  <c:v>14705</c:v>
                </c:pt>
                <c:pt idx="17">
                  <c:v>14858</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8" formatCode="&quot;$&quot;#,##0">
                  <c:v>15106</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513669456"/>
        <c:axId val="513669848"/>
      </c:barChart>
      <c:catAx>
        <c:axId val="513669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3669848"/>
        <c:crosses val="autoZero"/>
        <c:auto val="1"/>
        <c:lblAlgn val="ctr"/>
        <c:lblOffset val="100"/>
        <c:noMultiLvlLbl val="0"/>
      </c:catAx>
      <c:valAx>
        <c:axId val="513669848"/>
        <c:scaling>
          <c:orientation val="minMax"/>
        </c:scaling>
        <c:delete val="1"/>
        <c:axPos val="b"/>
        <c:numFmt formatCode="&quot;$&quot;#,##0" sourceLinked="1"/>
        <c:majorTickMark val="none"/>
        <c:minorTickMark val="none"/>
        <c:tickLblPos val="nextTo"/>
        <c:crossAx val="5136694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6">
                  <c:v>3.5000000000000003E-2</c:v>
                </c:pt>
                <c:pt idx="7">
                  <c:v>3.5999999999999997E-2</c:v>
                </c:pt>
                <c:pt idx="8">
                  <c:v>3.6999999999999998E-2</c:v>
                </c:pt>
                <c:pt idx="9">
                  <c:v>3.6999999999999998E-2</c:v>
                </c:pt>
                <c:pt idx="11">
                  <c:v>3.6999999999999998E-2</c:v>
                </c:pt>
                <c:pt idx="12">
                  <c:v>3.7999999999999999E-2</c:v>
                </c:pt>
                <c:pt idx="13">
                  <c:v>0.04</c:v>
                </c:pt>
                <c:pt idx="14">
                  <c:v>5.0999999999999997E-2</c:v>
                </c:pt>
                <c:pt idx="15">
                  <c:v>5.3999999999999999E-2</c:v>
                </c:pt>
                <c:pt idx="16">
                  <c:v>5.6000000000000001E-2</c:v>
                </c:pt>
                <c:pt idx="17">
                  <c:v>5.7000000000000002E-2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10" formatCode="0.0%">
                  <c:v>3.6999999999999998E-2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513670632"/>
        <c:axId val="708669096"/>
      </c:barChart>
      <c:catAx>
        <c:axId val="513670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69096"/>
        <c:crosses val="autoZero"/>
        <c:auto val="1"/>
        <c:lblAlgn val="ctr"/>
        <c:lblOffset val="100"/>
        <c:noMultiLvlLbl val="0"/>
      </c:catAx>
      <c:valAx>
        <c:axId val="708669096"/>
        <c:scaling>
          <c:orientation val="minMax"/>
        </c:scaling>
        <c:delete val="1"/>
        <c:axPos val="b"/>
        <c:numFmt formatCode="0.0%" sourceLinked="1"/>
        <c:majorTickMark val="none"/>
        <c:minorTickMark val="none"/>
        <c:tickLblPos val="nextTo"/>
        <c:crossAx val="5136706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6.0999999999999999E-2</c:v>
                </c:pt>
                <c:pt idx="1">
                  <c:v>4.7E-2</c:v>
                </c:pt>
                <c:pt idx="2">
                  <c:v>4.4999999999999998E-2</c:v>
                </c:pt>
                <c:pt idx="3">
                  <c:v>4.1000000000000002E-2</c:v>
                </c:pt>
                <c:pt idx="4">
                  <c:v>3.6999999999999998E-2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708669880"/>
        <c:axId val="708670272"/>
      </c:lineChart>
      <c:catAx>
        <c:axId val="708669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8670272"/>
        <c:crosses val="autoZero"/>
        <c:auto val="1"/>
        <c:lblAlgn val="ctr"/>
        <c:lblOffset val="100"/>
        <c:noMultiLvlLbl val="0"/>
      </c:catAx>
      <c:valAx>
        <c:axId val="708670272"/>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69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Pilesgrove</c:v>
                </c:pt>
                <c:pt idx="1">
                  <c:v>Alloway</c:v>
                </c:pt>
                <c:pt idx="2">
                  <c:v>Penns Grove</c:v>
                </c:pt>
                <c:pt idx="3">
                  <c:v>Carneys Point</c:v>
                </c:pt>
                <c:pt idx="4">
                  <c:v>Salem City</c:v>
                </c:pt>
                <c:pt idx="5">
                  <c:v>Salem County, New Jersey</c:v>
                </c:pt>
                <c:pt idx="6">
                  <c:v>Oldmans</c:v>
                </c:pt>
                <c:pt idx="7">
                  <c:v>Upper Pittsgrove</c:v>
                </c:pt>
                <c:pt idx="8">
                  <c:v>Elsinboro</c:v>
                </c:pt>
                <c:pt idx="9">
                  <c:v>Pittsgrove</c:v>
                </c:pt>
              </c:strCache>
            </c:strRef>
          </c:cat>
          <c:val>
            <c:numRef>
              <c:f>Sheet1!$B$2:$B$11</c:f>
              <c:numCache>
                <c:formatCode>0.0%</c:formatCode>
                <c:ptCount val="10"/>
                <c:pt idx="0">
                  <c:v>0.20100000000000001</c:v>
                </c:pt>
                <c:pt idx="1">
                  <c:v>6.2E-2</c:v>
                </c:pt>
                <c:pt idx="2">
                  <c:v>5.0999999999999997E-2</c:v>
                </c:pt>
                <c:pt idx="3">
                  <c:v>4.2000000000000003E-2</c:v>
                </c:pt>
                <c:pt idx="4">
                  <c:v>0.04</c:v>
                </c:pt>
                <c:pt idx="5">
                  <c:v>3.6999999999999998E-2</c:v>
                </c:pt>
                <c:pt idx="6">
                  <c:v>3.2000000000000001E-2</c:v>
                </c:pt>
                <c:pt idx="7">
                  <c:v>2.5000000000000001E-2</c:v>
                </c:pt>
                <c:pt idx="8">
                  <c:v>2.4E-2</c:v>
                </c:pt>
                <c:pt idx="9">
                  <c:v>1.7999999999999999E-2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Salem avg. 3.70%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Pilesgrove</c:v>
                </c:pt>
                <c:pt idx="1">
                  <c:v>Alloway</c:v>
                </c:pt>
                <c:pt idx="2">
                  <c:v>Penns Grove</c:v>
                </c:pt>
                <c:pt idx="3">
                  <c:v>Carneys Point</c:v>
                </c:pt>
                <c:pt idx="4">
                  <c:v>Salem City</c:v>
                </c:pt>
                <c:pt idx="5">
                  <c:v>Salem County, New Jersey</c:v>
                </c:pt>
                <c:pt idx="6">
                  <c:v>Oldmans</c:v>
                </c:pt>
                <c:pt idx="7">
                  <c:v>Upper Pittsgrove</c:v>
                </c:pt>
                <c:pt idx="8">
                  <c:v>Elsinboro</c:v>
                </c:pt>
                <c:pt idx="9">
                  <c:v>Pittsgrove</c:v>
                </c:pt>
              </c:strCache>
            </c:strRef>
          </c:cat>
          <c:val>
            <c:numRef>
              <c:f>Sheet1!$C$2:$C$11</c:f>
              <c:numCache>
                <c:formatCode>0.00%</c:formatCode>
                <c:ptCount val="10"/>
                <c:pt idx="0">
                  <c:v>3.6999999999999998E-2</c:v>
                </c:pt>
                <c:pt idx="1">
                  <c:v>3.6999999999999998E-2</c:v>
                </c:pt>
                <c:pt idx="2">
                  <c:v>3.6999999999999998E-2</c:v>
                </c:pt>
                <c:pt idx="3">
                  <c:v>3.6999999999999998E-2</c:v>
                </c:pt>
                <c:pt idx="4">
                  <c:v>3.6999999999999998E-2</c:v>
                </c:pt>
                <c:pt idx="5">
                  <c:v>3.6999999999999998E-2</c:v>
                </c:pt>
                <c:pt idx="6">
                  <c:v>3.6999999999999998E-2</c:v>
                </c:pt>
                <c:pt idx="7">
                  <c:v>3.6999999999999998E-2</c:v>
                </c:pt>
                <c:pt idx="8">
                  <c:v>3.6999999999999998E-2</c:v>
                </c:pt>
                <c:pt idx="9">
                  <c:v>3.6999999999999998E-2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708671056"/>
        <c:axId val="708671448"/>
      </c:barChart>
      <c:catAx>
        <c:axId val="708671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71448"/>
        <c:crosses val="autoZero"/>
        <c:auto val="1"/>
        <c:lblAlgn val="ctr"/>
        <c:lblOffset val="100"/>
        <c:noMultiLvlLbl val="0"/>
      </c:catAx>
      <c:valAx>
        <c:axId val="708671448"/>
        <c:scaling>
          <c:orientation val="minMax"/>
          <c:max val="0.5"/>
        </c:scaling>
        <c:delete val="1"/>
        <c:axPos val="b"/>
        <c:numFmt formatCode="0.0%" sourceLinked="1"/>
        <c:majorTickMark val="none"/>
        <c:minorTickMark val="none"/>
        <c:tickLblPos val="nextTo"/>
        <c:crossAx val="708671056"/>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9612819881889766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4.4999999999999998E-2</c:v>
                </c:pt>
                <c:pt idx="1">
                  <c:v>0.05</c:v>
                </c:pt>
                <c:pt idx="2">
                  <c:v>5.1999999999999998E-2</c:v>
                </c:pt>
                <c:pt idx="3">
                  <c:v>4.7E-2</c:v>
                </c:pt>
                <c:pt idx="4">
                  <c:v>4.9000000000000002E-2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81872168"/>
        <c:axId val="381872560"/>
      </c:lineChart>
      <c:catAx>
        <c:axId val="381872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1872560"/>
        <c:crosses val="autoZero"/>
        <c:auto val="1"/>
        <c:lblAlgn val="ctr"/>
        <c:lblOffset val="100"/>
        <c:noMultiLvlLbl val="0"/>
      </c:catAx>
      <c:valAx>
        <c:axId val="381872560"/>
        <c:scaling>
          <c:orientation val="minMax"/>
          <c:max val="1"/>
        </c:scaling>
        <c:delete val="1"/>
        <c:axPos val="l"/>
        <c:numFmt formatCode="0%" sourceLinked="1"/>
        <c:majorTickMark val="none"/>
        <c:minorTickMark val="none"/>
        <c:tickLblPos val="nextTo"/>
        <c:crossAx val="381872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7">
                  <c:v>4598</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7">
                  <c:v>1071</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708672232"/>
        <c:axId val="708672624"/>
      </c:barChart>
      <c:catAx>
        <c:axId val="708672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672624"/>
        <c:crosses val="autoZero"/>
        <c:auto val="1"/>
        <c:lblAlgn val="ctr"/>
        <c:lblOffset val="100"/>
        <c:noMultiLvlLbl val="0"/>
      </c:catAx>
      <c:valAx>
        <c:axId val="708672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867223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18">
                  <c:v>0.95699999999999996</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6">
                  <c:v>0.93799999999999994</c:v>
                </c:pt>
                <c:pt idx="7">
                  <c:v>0.93799999999999994</c:v>
                </c:pt>
                <c:pt idx="8">
                  <c:v>0.94099999999999995</c:v>
                </c:pt>
                <c:pt idx="9">
                  <c:v>0.94199999999999995</c:v>
                </c:pt>
                <c:pt idx="10">
                  <c:v>0.94299999999999995</c:v>
                </c:pt>
                <c:pt idx="11">
                  <c:v>0.94499999999999995</c:v>
                </c:pt>
                <c:pt idx="12">
                  <c:v>0.94499999999999995</c:v>
                </c:pt>
                <c:pt idx="13">
                  <c:v>0.94899999999999995</c:v>
                </c:pt>
                <c:pt idx="14">
                  <c:v>0.95099999999999996</c:v>
                </c:pt>
                <c:pt idx="15">
                  <c:v>0.95199999999999996</c:v>
                </c:pt>
                <c:pt idx="16">
                  <c:v>0.95199999999999996</c:v>
                </c:pt>
                <c:pt idx="17">
                  <c:v>0.95599999999999996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509156440"/>
        <c:axId val="509156832"/>
      </c:barChart>
      <c:catAx>
        <c:axId val="509156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156832"/>
        <c:crosses val="autoZero"/>
        <c:auto val="1"/>
        <c:lblAlgn val="ctr"/>
        <c:lblOffset val="100"/>
        <c:noMultiLvlLbl val="0"/>
      </c:catAx>
      <c:valAx>
        <c:axId val="509156832"/>
        <c:scaling>
          <c:orientation val="minMax"/>
          <c:max val="1"/>
          <c:min val="0.8"/>
        </c:scaling>
        <c:delete val="1"/>
        <c:axPos val="l"/>
        <c:numFmt formatCode="General" sourceLinked="1"/>
        <c:majorTickMark val="out"/>
        <c:minorTickMark val="none"/>
        <c:tickLblPos val="nextTo"/>
        <c:crossAx val="50915644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0.98</c:v>
                </c:pt>
                <c:pt idx="1">
                  <c:v>0.93899999999999995</c:v>
                </c:pt>
                <c:pt idx="2">
                  <c:v>0.97699999999999998</c:v>
                </c:pt>
                <c:pt idx="3">
                  <c:v>0.96299999999999997</c:v>
                </c:pt>
                <c:pt idx="4">
                  <c:v>0.96799999999999997</c:v>
                </c:pt>
                <c:pt idx="5">
                  <c:v>0.95699999999999996</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509157616"/>
        <c:axId val="509158008"/>
      </c:lineChart>
      <c:catAx>
        <c:axId val="50915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158008"/>
        <c:crosses val="autoZero"/>
        <c:auto val="1"/>
        <c:lblAlgn val="ctr"/>
        <c:lblOffset val="100"/>
        <c:noMultiLvlLbl val="0"/>
      </c:catAx>
      <c:valAx>
        <c:axId val="509158008"/>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9157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21">
                  <c:v>0</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dLbl>
              <c:idx val="21"/>
              <c:delete val="1"/>
              <c:extLst>
                <c:ext xmlns:c15="http://schemas.microsoft.com/office/drawing/2012/chart" uri="{CE6537A1-D6FC-4f65-9D91-7224C49458BB}"/>
                <c:ext xmlns:c16="http://schemas.microsoft.com/office/drawing/2014/chart" uri="{C3380CC4-5D6E-409C-BE32-E72D297353CC}">
                  <c16:uniqueId val="{00000000-CBF8-4DDA-A3F2-BC48F20D2B5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6">
                  <c:v>149</c:v>
                </c:pt>
                <c:pt idx="7">
                  <c:v>157</c:v>
                </c:pt>
                <c:pt idx="8">
                  <c:v>198</c:v>
                </c:pt>
                <c:pt idx="9">
                  <c:v>219</c:v>
                </c:pt>
                <c:pt idx="10">
                  <c:v>300</c:v>
                </c:pt>
                <c:pt idx="11">
                  <c:v>312</c:v>
                </c:pt>
                <c:pt idx="12">
                  <c:v>314</c:v>
                </c:pt>
                <c:pt idx="13">
                  <c:v>335</c:v>
                </c:pt>
                <c:pt idx="14">
                  <c:v>435</c:v>
                </c:pt>
                <c:pt idx="15">
                  <c:v>452</c:v>
                </c:pt>
                <c:pt idx="16">
                  <c:v>486</c:v>
                </c:pt>
                <c:pt idx="17">
                  <c:v>524</c:v>
                </c:pt>
                <c:pt idx="18">
                  <c:v>534</c:v>
                </c:pt>
                <c:pt idx="19">
                  <c:v>1069</c:v>
                </c:pt>
                <c:pt idx="21">
                  <c:v>0</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509158792"/>
        <c:axId val="509159184"/>
      </c:barChart>
      <c:catAx>
        <c:axId val="50915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159184"/>
        <c:crosses val="autoZero"/>
        <c:auto val="1"/>
        <c:lblAlgn val="ctr"/>
        <c:lblOffset val="100"/>
        <c:noMultiLvlLbl val="0"/>
      </c:catAx>
      <c:valAx>
        <c:axId val="509159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1587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Sheet1!$A$2:$C$2</c:f>
              <c:strCache>
                <c:ptCount val="3"/>
                <c:pt idx="0">
                  <c:v>Series 1</c:v>
                </c:pt>
                <c:pt idx="1">
                  <c:v>**</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c:f>
              <c:strCache>
                <c:ptCount val="1"/>
                <c:pt idx="0">
                  <c:v>2018</c:v>
                </c:pt>
              </c:strCache>
            </c:strRef>
          </c:cat>
          <c:val>
            <c:numRef>
              <c:f>Sheet1!$D$2</c:f>
              <c:numCache>
                <c:formatCode>General</c:formatCode>
                <c:ptCount val="1"/>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501663976"/>
        <c:axId val="501664368"/>
      </c:lineChart>
      <c:catAx>
        <c:axId val="501663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1664368"/>
        <c:crosses val="autoZero"/>
        <c:auto val="1"/>
        <c:lblAlgn val="ctr"/>
        <c:lblOffset val="100"/>
        <c:noMultiLvlLbl val="0"/>
      </c:catAx>
      <c:valAx>
        <c:axId val="50166436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16639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Salem</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1178</c:v>
                </c:pt>
                <c:pt idx="1">
                  <c:v>1096</c:v>
                </c:pt>
                <c:pt idx="2">
                  <c:v>1016</c:v>
                </c:pt>
                <c:pt idx="3">
                  <c:v>1120</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501665544"/>
        <c:axId val="501665936"/>
      </c:lineChart>
      <c:catAx>
        <c:axId val="501665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1665936"/>
        <c:crosses val="autoZero"/>
        <c:auto val="1"/>
        <c:lblAlgn val="ctr"/>
        <c:lblOffset val="100"/>
        <c:noMultiLvlLbl val="0"/>
      </c:catAx>
      <c:valAx>
        <c:axId val="501665936"/>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1665544"/>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1066</c:v>
                </c:pt>
                <c:pt idx="1">
                  <c:v>1075</c:v>
                </c:pt>
                <c:pt idx="2">
                  <c:v>1102</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501666720"/>
        <c:axId val="501667112"/>
      </c:lineChart>
      <c:catAx>
        <c:axId val="50166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1667112"/>
        <c:crosses val="autoZero"/>
        <c:auto val="1"/>
        <c:lblAlgn val="ctr"/>
        <c:lblOffset val="100"/>
        <c:noMultiLvlLbl val="0"/>
      </c:catAx>
      <c:valAx>
        <c:axId val="501667112"/>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16667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Salem</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0"/>
              <c:layout>
                <c:manualLayout>
                  <c:x val="-1.197563127884887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13-425D-B14E-8FED306ECEC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5.8000000000000003E-2</c:v>
                </c:pt>
                <c:pt idx="1">
                  <c:v>5.8999999999999997E-2</c:v>
                </c:pt>
                <c:pt idx="2">
                  <c:v>5.3999999999999999E-2</c:v>
                </c:pt>
                <c:pt idx="3">
                  <c:v>4.8000000000000001E-2</c:v>
                </c:pt>
                <c:pt idx="4">
                  <c:v>4.3999999999999997E-2</c:v>
                </c:pt>
                <c:pt idx="5">
                  <c:v>4.2000000000000003E-2</c:v>
                </c:pt>
                <c:pt idx="6">
                  <c:v>4.8000000000000001E-2</c:v>
                </c:pt>
                <c:pt idx="7">
                  <c:v>6.0999999999999999E-2</c:v>
                </c:pt>
                <c:pt idx="8">
                  <c:v>6.3E-2</c:v>
                </c:pt>
                <c:pt idx="9">
                  <c:v>5.5E-2</c:v>
                </c:pt>
                <c:pt idx="10">
                  <c:v>3.9E-2</c:v>
                </c:pt>
                <c:pt idx="11" formatCode="0.00%">
                  <c:v>3.7999999999999999E-2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57592608"/>
        <c:axId val="357593000"/>
      </c:lineChart>
      <c:catAx>
        <c:axId val="35759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93000"/>
        <c:crosses val="autoZero"/>
        <c:auto val="1"/>
        <c:lblAlgn val="ctr"/>
        <c:lblOffset val="100"/>
        <c:noMultiLvlLbl val="1"/>
      </c:catAx>
      <c:valAx>
        <c:axId val="3575930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92608"/>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4">
                  <c:v>3.4500000000000003E-2</c:v>
                </c:pt>
                <c:pt idx="5">
                  <c:v>3.4500000000000003E-2</c:v>
                </c:pt>
                <c:pt idx="6">
                  <c:v>3.5000000000000003E-2</c:v>
                </c:pt>
                <c:pt idx="7">
                  <c:v>3.5999999999999997E-2</c:v>
                </c:pt>
                <c:pt idx="8">
                  <c:v>3.5999999999999997E-2</c:v>
                </c:pt>
                <c:pt idx="9">
                  <c:v>3.6499999999999998E-2</c:v>
                </c:pt>
                <c:pt idx="10">
                  <c:v>3.6499999999999998E-2</c:v>
                </c:pt>
                <c:pt idx="11">
                  <c:v>3.95E-2</c:v>
                </c:pt>
                <c:pt idx="12">
                  <c:v>0.04</c:v>
                </c:pt>
                <c:pt idx="13">
                  <c:v>4.1500000000000002E-2</c:v>
                </c:pt>
                <c:pt idx="14">
                  <c:v>4.3999999999999997E-2</c:v>
                </c:pt>
                <c:pt idx="15">
                  <c:v>4.7500000000000001E-2</c:v>
                </c:pt>
                <c:pt idx="16">
                  <c:v>4.9000000000000002E-2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7" formatCode="0.0">
                  <c:v>5.0999999999999997E-2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57593784"/>
        <c:axId val="357594176"/>
      </c:barChart>
      <c:catAx>
        <c:axId val="357593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94176"/>
        <c:crosses val="autoZero"/>
        <c:auto val="1"/>
        <c:lblAlgn val="ctr"/>
        <c:lblOffset val="100"/>
        <c:noMultiLvlLbl val="0"/>
      </c:catAx>
      <c:valAx>
        <c:axId val="357594176"/>
        <c:scaling>
          <c:orientation val="minMax"/>
        </c:scaling>
        <c:delete val="1"/>
        <c:axPos val="b"/>
        <c:numFmt formatCode="0.0%" sourceLinked="1"/>
        <c:majorTickMark val="none"/>
        <c:minorTickMark val="none"/>
        <c:tickLblPos val="nextTo"/>
        <c:crossAx val="3575937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8">
                  <c:v>60596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8">
                  <c:v>44247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57594960"/>
        <c:axId val="357595352"/>
      </c:barChart>
      <c:catAx>
        <c:axId val="357594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95352"/>
        <c:crosses val="autoZero"/>
        <c:auto val="1"/>
        <c:lblAlgn val="ctr"/>
        <c:lblOffset val="100"/>
        <c:noMultiLvlLbl val="0"/>
      </c:catAx>
      <c:valAx>
        <c:axId val="357595352"/>
        <c:scaling>
          <c:orientation val="minMax"/>
        </c:scaling>
        <c:delete val="1"/>
        <c:axPos val="b"/>
        <c:numFmt formatCode="General" sourceLinked="1"/>
        <c:majorTickMark val="none"/>
        <c:minorTickMark val="none"/>
        <c:tickLblPos val="nextTo"/>
        <c:crossAx val="3575949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General</c:formatCode>
                <c:ptCount val="21"/>
                <c:pt idx="0" formatCode="0%">
                  <c:v>4.8000000000000001E-2</c:v>
                </c:pt>
                <c:pt idx="2" formatCode="0%">
                  <c:v>5.5E-2</c:v>
                </c:pt>
                <c:pt idx="3" formatCode="0%">
                  <c:v>0.08</c:v>
                </c:pt>
                <c:pt idx="4" formatCode="0%">
                  <c:v>0.08</c:v>
                </c:pt>
                <c:pt idx="5" formatCode="0%">
                  <c:v>8.7999999999999995E-2</c:v>
                </c:pt>
                <c:pt idx="6" formatCode="0%">
                  <c:v>9.2999999999999999E-2</c:v>
                </c:pt>
                <c:pt idx="7" formatCode="0%">
                  <c:v>9.4E-2</c:v>
                </c:pt>
                <c:pt idx="8" formatCode="0%">
                  <c:v>0.105</c:v>
                </c:pt>
                <c:pt idx="9" formatCode="0%">
                  <c:v>0.111</c:v>
                </c:pt>
                <c:pt idx="10" formatCode="0%">
                  <c:v>0.13500000000000001</c:v>
                </c:pt>
                <c:pt idx="11" formatCode="0%">
                  <c:v>0.16300000000000001</c:v>
                </c:pt>
                <c:pt idx="12" formatCode="0%">
                  <c:v>0.19</c:v>
                </c:pt>
                <c:pt idx="13" formatCode="0%">
                  <c:v>0.222</c:v>
                </c:pt>
                <c:pt idx="14">
                  <c:v>0.24603679391328301</c:v>
                </c:pt>
                <c:pt idx="15" formatCode="0%">
                  <c:v>0.25850000000000001</c:v>
                </c:pt>
                <c:pt idx="16" formatCode="0%">
                  <c:v>0.29099999999999998</c:v>
                </c:pt>
                <c:pt idx="17" formatCode="0%">
                  <c:v>0.299049020311491</c:v>
                </c:pt>
                <c:pt idx="18" formatCode="0%">
                  <c:v>0.30499999999999999</c:v>
                </c:pt>
                <c:pt idx="19">
                  <c:v>0.32600000000000001</c:v>
                </c:pt>
                <c:pt idx="20">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1">
                  <c:v>4.9000000000000002E-2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81873344"/>
        <c:axId val="510103304"/>
      </c:barChart>
      <c:catAx>
        <c:axId val="381873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103304"/>
        <c:crosses val="autoZero"/>
        <c:auto val="1"/>
        <c:lblAlgn val="ctr"/>
        <c:lblOffset val="100"/>
        <c:noMultiLvlLbl val="0"/>
      </c:catAx>
      <c:valAx>
        <c:axId val="510103304"/>
        <c:scaling>
          <c:orientation val="minMax"/>
        </c:scaling>
        <c:delete val="1"/>
        <c:axPos val="b"/>
        <c:numFmt formatCode="0%" sourceLinked="1"/>
        <c:majorTickMark val="none"/>
        <c:minorTickMark val="none"/>
        <c:tickLblPos val="nextTo"/>
        <c:crossAx val="38187334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Salem</c:v>
                </c:pt>
                <c:pt idx="1">
                  <c:v>New Jersey</c:v>
                </c:pt>
                <c:pt idx="2">
                  <c:v>United States</c:v>
                </c:pt>
              </c:strCache>
            </c:strRef>
          </c:cat>
          <c:val>
            <c:numRef>
              <c:f>Sheet1!$B$2:$B$4</c:f>
              <c:numCache>
                <c:formatCode>_("$"* #,##0_);_("$"* \(#,##0\);_("$"* "-"??_);_(@_)</c:formatCode>
                <c:ptCount val="3"/>
                <c:pt idx="0">
                  <c:v>60596</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Salem</c:v>
                </c:pt>
                <c:pt idx="1">
                  <c:v>New Jersey</c:v>
                </c:pt>
                <c:pt idx="2">
                  <c:v>United States</c:v>
                </c:pt>
              </c:strCache>
            </c:strRef>
          </c:cat>
          <c:val>
            <c:numRef>
              <c:f>Sheet1!$C$2:$C$4</c:f>
              <c:numCache>
                <c:formatCode>_("$"* #,##0_);_("$"* \(#,##0\);_("$"* "-"??_);_(@_)</c:formatCode>
                <c:ptCount val="3"/>
                <c:pt idx="0">
                  <c:v>44247</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57596136"/>
        <c:axId val="640110592"/>
      </c:barChart>
      <c:catAx>
        <c:axId val="357596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40110592"/>
        <c:crosses val="autoZero"/>
        <c:auto val="1"/>
        <c:lblAlgn val="ctr"/>
        <c:lblOffset val="100"/>
        <c:noMultiLvlLbl val="0"/>
      </c:catAx>
      <c:valAx>
        <c:axId val="640110592"/>
        <c:scaling>
          <c:orientation val="minMax"/>
        </c:scaling>
        <c:delete val="1"/>
        <c:axPos val="b"/>
        <c:numFmt formatCode="_(&quot;$&quot;* #,##0_);_(&quot;$&quot;* \(#,##0\);_(&quot;$&quot;* &quot;-&quot;??_);_(@_)" sourceLinked="1"/>
        <c:majorTickMark val="none"/>
        <c:minorTickMark val="none"/>
        <c:tickLblPos val="nextTo"/>
        <c:crossAx val="3575961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57087</c:v>
                </c:pt>
                <c:pt idx="1">
                  <c:v>57007</c:v>
                </c:pt>
                <c:pt idx="2">
                  <c:v>57688</c:v>
                </c:pt>
                <c:pt idx="3">
                  <c:v>57807</c:v>
                </c:pt>
                <c:pt idx="4">
                  <c:v>60596</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42601</c:v>
                </c:pt>
                <c:pt idx="1">
                  <c:v>41810</c:v>
                </c:pt>
                <c:pt idx="2">
                  <c:v>41352</c:v>
                </c:pt>
                <c:pt idx="3">
                  <c:v>42261</c:v>
                </c:pt>
                <c:pt idx="4">
                  <c:v>44247</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640111376"/>
        <c:axId val="640111768"/>
      </c:lineChart>
      <c:catAx>
        <c:axId val="64011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40111768"/>
        <c:crosses val="autoZero"/>
        <c:auto val="1"/>
        <c:lblAlgn val="ctr"/>
        <c:lblOffset val="100"/>
        <c:noMultiLvlLbl val="0"/>
      </c:catAx>
      <c:valAx>
        <c:axId val="64011176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40111376"/>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Oldmans</c:v>
                </c:pt>
                <c:pt idx="1">
                  <c:v>Elsinboro</c:v>
                </c:pt>
                <c:pt idx="2">
                  <c:v>Penns Grove</c:v>
                </c:pt>
              </c:strCache>
            </c:strRef>
          </c:cat>
          <c:val>
            <c:numRef>
              <c:f>Sheet1!$B$2:$B$4</c:f>
              <c:numCache>
                <c:formatCode>_("$"* #,##0_);_("$"* \(#,##0\);_("$"* "-"??_);_(@_)</c:formatCode>
                <c:ptCount val="3"/>
                <c:pt idx="0">
                  <c:v>76406</c:v>
                </c:pt>
                <c:pt idx="1">
                  <c:v>60789</c:v>
                </c:pt>
                <c:pt idx="2">
                  <c:v>36215</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Oldmans</c:v>
                </c:pt>
                <c:pt idx="1">
                  <c:v>Elsinboro</c:v>
                </c:pt>
                <c:pt idx="2">
                  <c:v>Penns Grove</c:v>
                </c:pt>
              </c:strCache>
            </c:strRef>
          </c:cat>
          <c:val>
            <c:numRef>
              <c:f>Sheet1!$C$2:$C$4</c:f>
              <c:numCache>
                <c:formatCode>_("$"* #,##0_);_("$"* \(#,##0\);_("$"* "-"??_);_(@_)</c:formatCode>
                <c:ptCount val="3"/>
                <c:pt idx="0">
                  <c:v>56979</c:v>
                </c:pt>
                <c:pt idx="1">
                  <c:v>42411</c:v>
                </c:pt>
                <c:pt idx="2">
                  <c:v>30865</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640112552"/>
        <c:axId val="640112944"/>
      </c:barChart>
      <c:catAx>
        <c:axId val="640112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40112944"/>
        <c:crosses val="autoZero"/>
        <c:auto val="1"/>
        <c:lblAlgn val="ctr"/>
        <c:lblOffset val="100"/>
        <c:noMultiLvlLbl val="0"/>
      </c:catAx>
      <c:valAx>
        <c:axId val="64011294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40112552"/>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12">
                  <c:v>172</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20"/>
              <c:layout>
                <c:manualLayout>
                  <c:x val="4.2252574579120074E-3"/>
                  <c:y val="4.62963047346720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B8-4A44-89BF-9DF468A616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4">
                  <c:v>326</c:v>
                </c:pt>
                <c:pt idx="5">
                  <c:v>804</c:v>
                </c:pt>
                <c:pt idx="6">
                  <c:v>573</c:v>
                </c:pt>
                <c:pt idx="7">
                  <c:v>337</c:v>
                </c:pt>
                <c:pt idx="8">
                  <c:v>1184</c:v>
                </c:pt>
                <c:pt idx="9">
                  <c:v>973</c:v>
                </c:pt>
                <c:pt idx="10">
                  <c:v>719</c:v>
                </c:pt>
                <c:pt idx="11">
                  <c:v>217</c:v>
                </c:pt>
                <c:pt idx="13">
                  <c:v>2236</c:v>
                </c:pt>
                <c:pt idx="14">
                  <c:v>1877</c:v>
                </c:pt>
                <c:pt idx="15">
                  <c:v>984</c:v>
                </c:pt>
                <c:pt idx="16">
                  <c:v>1881</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640113728"/>
        <c:axId val="640114120"/>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515519464"/>
        <c:axId val="515519072"/>
      </c:lineChart>
      <c:catAx>
        <c:axId val="64011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40114120"/>
        <c:crosses val="autoZero"/>
        <c:auto val="1"/>
        <c:lblAlgn val="ctr"/>
        <c:lblOffset val="100"/>
        <c:noMultiLvlLbl val="0"/>
      </c:catAx>
      <c:valAx>
        <c:axId val="640114120"/>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0113728"/>
        <c:crosses val="autoZero"/>
        <c:crossBetween val="between"/>
      </c:valAx>
      <c:valAx>
        <c:axId val="51551907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519464"/>
        <c:crosses val="max"/>
        <c:crossBetween val="between"/>
      </c:valAx>
      <c:catAx>
        <c:axId val="515519464"/>
        <c:scaling>
          <c:orientation val="minMax"/>
        </c:scaling>
        <c:delete val="1"/>
        <c:axPos val="b"/>
        <c:numFmt formatCode="General" sourceLinked="1"/>
        <c:majorTickMark val="out"/>
        <c:minorTickMark val="none"/>
        <c:tickLblPos val="nextTo"/>
        <c:crossAx val="51551907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5163127098627724"/>
          <c:y val="7.7748628927644513E-3"/>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827407937644156E-2"/>
                  <c:y val="-0.27473090543333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5</c:v>
                </c:pt>
                <c:pt idx="1">
                  <c:v>21</c:v>
                </c:pt>
                <c:pt idx="2">
                  <c:v>60</c:v>
                </c:pt>
                <c:pt idx="3">
                  <c:v>86</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4.8583743982822294E-2"/>
                  <c:y val="2.67728278719241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2.7965477310174219E-2"/>
                  <c:y val="1.493467918771629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7.6154602404361948E-2"/>
                  <c:y val="2.592593348671142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307</c:v>
                </c:pt>
                <c:pt idx="1">
                  <c:v>699</c:v>
                </c:pt>
                <c:pt idx="2">
                  <c:v>51</c:v>
                </c:pt>
                <c:pt idx="3">
                  <c:v>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11</c:v>
                </c:pt>
                <c:pt idx="14">
                  <c:v>12</c:v>
                </c:pt>
                <c:pt idx="15">
                  <c:v>15</c:v>
                </c:pt>
                <c:pt idx="16">
                  <c:v>15</c:v>
                </c:pt>
                <c:pt idx="17">
                  <c:v>16</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8">
                  <c:v>17</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763890496"/>
        <c:axId val="763890888"/>
      </c:barChart>
      <c:catAx>
        <c:axId val="763890496"/>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3890888"/>
        <c:crosses val="autoZero"/>
        <c:auto val="1"/>
        <c:lblAlgn val="ctr"/>
        <c:lblOffset val="100"/>
        <c:noMultiLvlLbl val="0"/>
      </c:catAx>
      <c:valAx>
        <c:axId val="763890888"/>
        <c:scaling>
          <c:orientation val="minMax"/>
        </c:scaling>
        <c:delete val="1"/>
        <c:axPos val="b"/>
        <c:numFmt formatCode="General" sourceLinked="1"/>
        <c:majorTickMark val="none"/>
        <c:minorTickMark val="none"/>
        <c:tickLblPos val="nextTo"/>
        <c:crossAx val="76389049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Salem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30</c:v>
                </c:pt>
                <c:pt idx="1">
                  <c:v>25</c:v>
                </c:pt>
                <c:pt idx="2">
                  <c:v>17</c:v>
                </c:pt>
                <c:pt idx="3">
                  <c:v>21</c:v>
                </c:pt>
                <c:pt idx="4">
                  <c:v>17</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763891672"/>
        <c:axId val="763892064"/>
      </c:lineChart>
      <c:catAx>
        <c:axId val="763891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3892064"/>
        <c:crosses val="autoZero"/>
        <c:auto val="1"/>
        <c:lblAlgn val="ctr"/>
        <c:lblOffset val="100"/>
        <c:noMultiLvlLbl val="0"/>
      </c:catAx>
      <c:valAx>
        <c:axId val="763892064"/>
        <c:scaling>
          <c:orientation val="minMax"/>
          <c:max val="32"/>
          <c:min val="0"/>
        </c:scaling>
        <c:delete val="1"/>
        <c:axPos val="l"/>
        <c:numFmt formatCode="General" sourceLinked="1"/>
        <c:majorTickMark val="none"/>
        <c:minorTickMark val="none"/>
        <c:tickLblPos val="nextTo"/>
        <c:crossAx val="763891672"/>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763892848"/>
        <c:axId val="763893240"/>
      </c:barChart>
      <c:catAx>
        <c:axId val="763892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3893240"/>
        <c:crosses val="autoZero"/>
        <c:auto val="1"/>
        <c:lblAlgn val="ctr"/>
        <c:lblOffset val="100"/>
        <c:noMultiLvlLbl val="0"/>
      </c:catAx>
      <c:valAx>
        <c:axId val="763893240"/>
        <c:scaling>
          <c:orientation val="minMax"/>
        </c:scaling>
        <c:delete val="1"/>
        <c:axPos val="b"/>
        <c:numFmt formatCode="General" sourceLinked="1"/>
        <c:majorTickMark val="none"/>
        <c:minorTickMark val="none"/>
        <c:tickLblPos val="nextTo"/>
        <c:crossAx val="76389284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Salem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763894024"/>
        <c:axId val="763894416"/>
      </c:lineChart>
      <c:catAx>
        <c:axId val="763894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3894416"/>
        <c:crosses val="autoZero"/>
        <c:auto val="1"/>
        <c:lblAlgn val="ctr"/>
        <c:lblOffset val="100"/>
        <c:noMultiLvlLbl val="0"/>
      </c:catAx>
      <c:valAx>
        <c:axId val="763894416"/>
        <c:scaling>
          <c:orientation val="minMax"/>
        </c:scaling>
        <c:delete val="1"/>
        <c:axPos val="l"/>
        <c:numFmt formatCode="General" sourceLinked="1"/>
        <c:majorTickMark val="none"/>
        <c:minorTickMark val="none"/>
        <c:tickLblPos val="nextTo"/>
        <c:crossAx val="7638940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Penns Grove </c:v>
                </c:pt>
                <c:pt idx="1">
                  <c:v>Carneys Point township</c:v>
                </c:pt>
                <c:pt idx="2">
                  <c:v>Mannington</c:v>
                </c:pt>
                <c:pt idx="3">
                  <c:v>Pilesgrove </c:v>
                </c:pt>
                <c:pt idx="4">
                  <c:v>Upper Pittsgrove </c:v>
                </c:pt>
                <c:pt idx="5">
                  <c:v>Alloway township</c:v>
                </c:pt>
                <c:pt idx="6">
                  <c:v>Pennsville </c:v>
                </c:pt>
                <c:pt idx="7">
                  <c:v>Oldmans township</c:v>
                </c:pt>
                <c:pt idx="8">
                  <c:v>Pittsgrove</c:v>
                </c:pt>
                <c:pt idx="9">
                  <c:v>Woodstown </c:v>
                </c:pt>
              </c:strCache>
            </c:strRef>
          </c:cat>
          <c:val>
            <c:numRef>
              <c:f>Sheet1!$B$2:$B$11</c:f>
              <c:numCache>
                <c:formatCode>0.00%</c:formatCode>
                <c:ptCount val="10"/>
                <c:pt idx="0">
                  <c:v>0.157</c:v>
                </c:pt>
                <c:pt idx="1">
                  <c:v>7.2999999999999995E-2</c:v>
                </c:pt>
                <c:pt idx="2">
                  <c:v>7.2999999999999995E-2</c:v>
                </c:pt>
                <c:pt idx="3">
                  <c:v>5.6000000000000001E-2</c:v>
                </c:pt>
                <c:pt idx="4">
                  <c:v>4.7E-2</c:v>
                </c:pt>
                <c:pt idx="5">
                  <c:v>4.3999999999999997E-2</c:v>
                </c:pt>
                <c:pt idx="6">
                  <c:v>4.2000000000000003E-2</c:v>
                </c:pt>
                <c:pt idx="7">
                  <c:v>4.1000000000000002E-2</c:v>
                </c:pt>
                <c:pt idx="8">
                  <c:v>3.1E-2</c:v>
                </c:pt>
                <c:pt idx="9">
                  <c:v>2.8000000000000001E-2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Salem avg. 4.90%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Penns Grove </c:v>
                </c:pt>
                <c:pt idx="1">
                  <c:v>Carneys Point township</c:v>
                </c:pt>
                <c:pt idx="2">
                  <c:v>Mannington</c:v>
                </c:pt>
                <c:pt idx="3">
                  <c:v>Pilesgrove </c:v>
                </c:pt>
                <c:pt idx="4">
                  <c:v>Upper Pittsgrove </c:v>
                </c:pt>
                <c:pt idx="5">
                  <c:v>Alloway township</c:v>
                </c:pt>
                <c:pt idx="6">
                  <c:v>Pennsville </c:v>
                </c:pt>
                <c:pt idx="7">
                  <c:v>Oldmans township</c:v>
                </c:pt>
                <c:pt idx="8">
                  <c:v>Pittsgrove</c:v>
                </c:pt>
                <c:pt idx="9">
                  <c:v>Woodstown </c:v>
                </c:pt>
              </c:strCache>
            </c:strRef>
          </c:cat>
          <c:val>
            <c:numRef>
              <c:f>Sheet1!$C$2:$C$11</c:f>
              <c:numCache>
                <c:formatCode>0%</c:formatCode>
                <c:ptCount val="10"/>
                <c:pt idx="0">
                  <c:v>4.9000000000000002E-2</c:v>
                </c:pt>
                <c:pt idx="1">
                  <c:v>4.9000000000000002E-2</c:v>
                </c:pt>
                <c:pt idx="2">
                  <c:v>4.9000000000000002E-2</c:v>
                </c:pt>
                <c:pt idx="3">
                  <c:v>4.9000000000000002E-2</c:v>
                </c:pt>
                <c:pt idx="4">
                  <c:v>4.9000000000000002E-2</c:v>
                </c:pt>
                <c:pt idx="5">
                  <c:v>4.9000000000000002E-2</c:v>
                </c:pt>
                <c:pt idx="6">
                  <c:v>4.9000000000000002E-2</c:v>
                </c:pt>
                <c:pt idx="7">
                  <c:v>4.9000000000000002E-2</c:v>
                </c:pt>
                <c:pt idx="8">
                  <c:v>4.9000000000000002E-2</c:v>
                </c:pt>
                <c:pt idx="9">
                  <c:v>4.9000000000000002E-2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514837872"/>
        <c:axId val="514838264"/>
      </c:barChart>
      <c:catAx>
        <c:axId val="514837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38264"/>
        <c:crosses val="autoZero"/>
        <c:auto val="1"/>
        <c:lblAlgn val="ctr"/>
        <c:lblOffset val="100"/>
        <c:noMultiLvlLbl val="0"/>
      </c:catAx>
      <c:valAx>
        <c:axId val="514838264"/>
        <c:scaling>
          <c:orientation val="minMax"/>
        </c:scaling>
        <c:delete val="1"/>
        <c:axPos val="b"/>
        <c:numFmt formatCode="0.00%" sourceLinked="1"/>
        <c:majorTickMark val="none"/>
        <c:minorTickMark val="none"/>
        <c:tickLblPos val="nextTo"/>
        <c:crossAx val="51483787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1986882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non-Hispanic</c:v>
                </c:pt>
                <c:pt idx="1">
                  <c:v>Black, non-Hispanic</c:v>
                </c:pt>
                <c:pt idx="2">
                  <c:v>Hispanic (any race)</c:v>
                </c:pt>
                <c:pt idx="3">
                  <c:v>Asian, non-Hispanic</c:v>
                </c:pt>
              </c:strCache>
            </c:strRef>
          </c:cat>
          <c:val>
            <c:numRef>
              <c:f>Sheet1!$B$2:$B$5</c:f>
              <c:numCache>
                <c:formatCode>General</c:formatCode>
                <c:ptCount val="4"/>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763895200"/>
        <c:axId val="763895592"/>
      </c:barChart>
      <c:catAx>
        <c:axId val="76389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3895592"/>
        <c:crosses val="autoZero"/>
        <c:auto val="1"/>
        <c:lblAlgn val="ctr"/>
        <c:lblOffset val="100"/>
        <c:noMultiLvlLbl val="0"/>
      </c:catAx>
      <c:valAx>
        <c:axId val="7638955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38952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763896376"/>
        <c:axId val="763896768"/>
      </c:barChart>
      <c:catAx>
        <c:axId val="763896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3896768"/>
        <c:crosses val="autoZero"/>
        <c:auto val="1"/>
        <c:lblAlgn val="ctr"/>
        <c:lblOffset val="100"/>
        <c:noMultiLvlLbl val="0"/>
      </c:catAx>
      <c:valAx>
        <c:axId val="763896768"/>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3896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2" formatCode="#,##0">
                  <c:v>1175</c:v>
                </c:pt>
                <c:pt idx="3" formatCode="#,##0">
                  <c:v>1231</c:v>
                </c:pt>
                <c:pt idx="4" formatCode="#,##0">
                  <c:v>1262</c:v>
                </c:pt>
                <c:pt idx="5" formatCode="#,##0">
                  <c:v>1986</c:v>
                </c:pt>
                <c:pt idx="6" formatCode="#,##0">
                  <c:v>2017</c:v>
                </c:pt>
                <c:pt idx="7" formatCode="#,##0">
                  <c:v>2048</c:v>
                </c:pt>
                <c:pt idx="8" formatCode="#,##0">
                  <c:v>2316</c:v>
                </c:pt>
                <c:pt idx="9" formatCode="#,##0">
                  <c:v>2676</c:v>
                </c:pt>
                <c:pt idx="10">
                  <c:v>3367</c:v>
                </c:pt>
                <c:pt idx="11" formatCode="#,##0">
                  <c:v>3391</c:v>
                </c:pt>
                <c:pt idx="12" formatCode="#,##0">
                  <c:v>3441</c:v>
                </c:pt>
                <c:pt idx="13" formatCode="#,##0">
                  <c:v>3821</c:v>
                </c:pt>
                <c:pt idx="14" formatCode="#,##0">
                  <c:v>3858</c:v>
                </c:pt>
                <c:pt idx="15" formatCode="#,##0">
                  <c:v>3953</c:v>
                </c:pt>
                <c:pt idx="16" formatCode="#,##0">
                  <c:v>4206</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1">
                  <c:v>735</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763897552"/>
        <c:axId val="763897944"/>
      </c:barChart>
      <c:catAx>
        <c:axId val="763897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3897944"/>
        <c:crosses val="autoZero"/>
        <c:auto val="1"/>
        <c:lblAlgn val="ctr"/>
        <c:lblOffset val="100"/>
        <c:noMultiLvlLbl val="0"/>
      </c:catAx>
      <c:valAx>
        <c:axId val="763897944"/>
        <c:scaling>
          <c:orientation val="minMax"/>
        </c:scaling>
        <c:delete val="1"/>
        <c:axPos val="b"/>
        <c:numFmt formatCode="General" sourceLinked="1"/>
        <c:majorTickMark val="none"/>
        <c:minorTickMark val="none"/>
        <c:tickLblPos val="nextTo"/>
        <c:crossAx val="7638975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3.4120046620046619E-2"/>
                  <c:y val="3.53965283343670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CF-44D2-A21B-61C701B13A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835</c:v>
                </c:pt>
                <c:pt idx="1">
                  <c:v>853</c:v>
                </c:pt>
                <c:pt idx="2">
                  <c:v>839</c:v>
                </c:pt>
                <c:pt idx="3">
                  <c:v>750</c:v>
                </c:pt>
                <c:pt idx="4">
                  <c:v>735</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707283896"/>
        <c:axId val="707284288"/>
      </c:lineChart>
      <c:catAx>
        <c:axId val="707283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7284288"/>
        <c:crosses val="autoZero"/>
        <c:auto val="1"/>
        <c:lblAlgn val="ctr"/>
        <c:lblOffset val="100"/>
        <c:noMultiLvlLbl val="0"/>
      </c:catAx>
      <c:valAx>
        <c:axId val="707284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7283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Pennsville</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359</c:v>
                </c:pt>
                <c:pt idx="1">
                  <c:v>421</c:v>
                </c:pt>
                <c:pt idx="2">
                  <c:v>291</c:v>
                </c:pt>
                <c:pt idx="3">
                  <c:v>271</c:v>
                </c:pt>
                <c:pt idx="4">
                  <c:v>314</c:v>
                </c:pt>
                <c:pt idx="5">
                  <c:v>277</c:v>
                </c:pt>
                <c:pt idx="6">
                  <c:v>243</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Carneys Point</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90</c:v>
                </c:pt>
                <c:pt idx="1">
                  <c:v>120</c:v>
                </c:pt>
                <c:pt idx="2">
                  <c:v>116</c:v>
                </c:pt>
                <c:pt idx="3">
                  <c:v>130</c:v>
                </c:pt>
                <c:pt idx="4">
                  <c:v>131</c:v>
                </c:pt>
                <c:pt idx="5">
                  <c:v>123</c:v>
                </c:pt>
                <c:pt idx="6">
                  <c:v>143</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Salem City</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140</c:v>
                </c:pt>
                <c:pt idx="1">
                  <c:v>169</c:v>
                </c:pt>
                <c:pt idx="2">
                  <c:v>181</c:v>
                </c:pt>
                <c:pt idx="3">
                  <c:v>187</c:v>
                </c:pt>
                <c:pt idx="4">
                  <c:v>141</c:v>
                </c:pt>
                <c:pt idx="5">
                  <c:v>122</c:v>
                </c:pt>
                <c:pt idx="6">
                  <c:v>123</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Pittsgrove</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96</c:v>
                </c:pt>
                <c:pt idx="1">
                  <c:v>106</c:v>
                </c:pt>
                <c:pt idx="2">
                  <c:v>89</c:v>
                </c:pt>
                <c:pt idx="3">
                  <c:v>93</c:v>
                </c:pt>
                <c:pt idx="4">
                  <c:v>97</c:v>
                </c:pt>
                <c:pt idx="5">
                  <c:v>102</c:v>
                </c:pt>
                <c:pt idx="6">
                  <c:v>55</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Pilesgrove</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9</c:v>
                </c:pt>
                <c:pt idx="1">
                  <c:v>20</c:v>
                </c:pt>
                <c:pt idx="2">
                  <c:v>13</c:v>
                </c:pt>
                <c:pt idx="3">
                  <c:v>24</c:v>
                </c:pt>
                <c:pt idx="4">
                  <c:v>27</c:v>
                </c:pt>
                <c:pt idx="5">
                  <c:v>19</c:v>
                </c:pt>
                <c:pt idx="6">
                  <c:v>41</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Woodstown</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51</c:v>
                </c:pt>
                <c:pt idx="1">
                  <c:v>44</c:v>
                </c:pt>
                <c:pt idx="2">
                  <c:v>36</c:v>
                </c:pt>
                <c:pt idx="3">
                  <c:v>17</c:v>
                </c:pt>
                <c:pt idx="4">
                  <c:v>14</c:v>
                </c:pt>
                <c:pt idx="5">
                  <c:v>11</c:v>
                </c:pt>
                <c:pt idx="6">
                  <c:v>38</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Oldmans</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15</c:v>
                </c:pt>
                <c:pt idx="1">
                  <c:v>22</c:v>
                </c:pt>
                <c:pt idx="2">
                  <c:v>7</c:v>
                </c:pt>
                <c:pt idx="3">
                  <c:v>10</c:v>
                </c:pt>
                <c:pt idx="4">
                  <c:v>15</c:v>
                </c:pt>
                <c:pt idx="5">
                  <c:v>15</c:v>
                </c:pt>
                <c:pt idx="6">
                  <c:v>20</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Alloway</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7</c:v>
                </c:pt>
                <c:pt idx="1">
                  <c:v>13</c:v>
                </c:pt>
                <c:pt idx="2">
                  <c:v>13</c:v>
                </c:pt>
                <c:pt idx="3">
                  <c:v>17</c:v>
                </c:pt>
                <c:pt idx="4">
                  <c:v>24</c:v>
                </c:pt>
                <c:pt idx="5">
                  <c:v>20</c:v>
                </c:pt>
                <c:pt idx="6">
                  <c:v>18</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Quinton</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16</c:v>
                </c:pt>
                <c:pt idx="1">
                  <c:v>14</c:v>
                </c:pt>
                <c:pt idx="2">
                  <c:v>15</c:v>
                </c:pt>
                <c:pt idx="3">
                  <c:v>19</c:v>
                </c:pt>
                <c:pt idx="4">
                  <c:v>29</c:v>
                </c:pt>
                <c:pt idx="5">
                  <c:v>27</c:v>
                </c:pt>
                <c:pt idx="6">
                  <c:v>16</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Upper Pittsgrove</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9</c:v>
                </c:pt>
                <c:pt idx="1">
                  <c:v>19</c:v>
                </c:pt>
                <c:pt idx="2">
                  <c:v>14</c:v>
                </c:pt>
                <c:pt idx="3">
                  <c:v>15</c:v>
                </c:pt>
                <c:pt idx="4">
                  <c:v>18</c:v>
                </c:pt>
                <c:pt idx="5">
                  <c:v>9</c:v>
                </c:pt>
                <c:pt idx="6">
                  <c:v>12</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707285072"/>
        <c:axId val="707285464"/>
      </c:lineChart>
      <c:catAx>
        <c:axId val="70728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7285464"/>
        <c:crosses val="autoZero"/>
        <c:auto val="1"/>
        <c:lblAlgn val="ctr"/>
        <c:lblOffset val="100"/>
        <c:noMultiLvlLbl val="0"/>
      </c:catAx>
      <c:valAx>
        <c:axId val="707285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72850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7</c:v>
                </c:pt>
                <c:pt idx="1">
                  <c:v>18</c:v>
                </c:pt>
                <c:pt idx="2">
                  <c:v>18</c:v>
                </c:pt>
                <c:pt idx="3">
                  <c:v>19</c:v>
                </c:pt>
                <c:pt idx="4">
                  <c:v>31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707287424"/>
        <c:axId val="707287816"/>
      </c:lineChart>
      <c:catAx>
        <c:axId val="70728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7287816"/>
        <c:crosses val="autoZero"/>
        <c:auto val="1"/>
        <c:lblAlgn val="ctr"/>
        <c:lblOffset val="100"/>
        <c:noMultiLvlLbl val="0"/>
      </c:catAx>
      <c:valAx>
        <c:axId val="7072878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7287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1">
                  <c:v>0.50666666666666704</c:v>
                </c:pt>
                <c:pt idx="2">
                  <c:v>0.49618320610687</c:v>
                </c:pt>
                <c:pt idx="3">
                  <c:v>0.38679245283018898</c:v>
                </c:pt>
                <c:pt idx="4">
                  <c:v>0.30496453900709197</c:v>
                </c:pt>
                <c:pt idx="5">
                  <c:v>0.28488372093023301</c:v>
                </c:pt>
                <c:pt idx="6">
                  <c:v>0.217054263565891</c:v>
                </c:pt>
                <c:pt idx="7">
                  <c:v>0.17886178861788599</c:v>
                </c:pt>
                <c:pt idx="8">
                  <c:v>0.148148148148148</c:v>
                </c:pt>
                <c:pt idx="9">
                  <c:v>0.14503816793893101</c:v>
                </c:pt>
                <c:pt idx="10">
                  <c:v>0.124260355029586</c:v>
                </c:pt>
                <c:pt idx="11">
                  <c:v>8.0536912751677805E-2</c:v>
                </c:pt>
                <c:pt idx="12">
                  <c:v>7.1661237785016305E-2</c:v>
                </c:pt>
                <c:pt idx="13">
                  <c:v>6.1224489795918401E-2</c:v>
                </c:pt>
                <c:pt idx="14">
                  <c:v>5.6179775280898903E-2</c:v>
                </c:pt>
                <c:pt idx="15">
                  <c:v>5.4054054054054099E-2</c:v>
                </c:pt>
                <c:pt idx="16">
                  <c:v>-2.7777777777777801E-2</c:v>
                </c:pt>
                <c:pt idx="17">
                  <c:v>-9.0909090909090898E-2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0">
                  <c:v>0.63157894736842102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707288600"/>
        <c:axId val="707288992"/>
      </c:barChart>
      <c:catAx>
        <c:axId val="70728860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7288992"/>
        <c:crosses val="autoZero"/>
        <c:auto val="1"/>
        <c:lblAlgn val="ctr"/>
        <c:lblOffset val="100"/>
        <c:noMultiLvlLbl val="0"/>
      </c:catAx>
      <c:valAx>
        <c:axId val="707288992"/>
        <c:scaling>
          <c:orientation val="minMax"/>
        </c:scaling>
        <c:delete val="1"/>
        <c:axPos val="t"/>
        <c:numFmt formatCode="0%" sourceLinked="1"/>
        <c:majorTickMark val="none"/>
        <c:minorTickMark val="none"/>
        <c:tickLblPos val="nextTo"/>
        <c:crossAx val="707288600"/>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25517898932273519"/>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20">
                  <c:v>-0.389174478379196</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707289776"/>
        <c:axId val="707290168"/>
      </c:barChart>
      <c:catAx>
        <c:axId val="70728977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7290168"/>
        <c:crosses val="autoZero"/>
        <c:auto val="1"/>
        <c:lblAlgn val="ctr"/>
        <c:lblOffset val="100"/>
        <c:noMultiLvlLbl val="0"/>
      </c:catAx>
      <c:valAx>
        <c:axId val="707290168"/>
        <c:scaling>
          <c:orientation val="minMax"/>
        </c:scaling>
        <c:delete val="1"/>
        <c:axPos val="t"/>
        <c:numFmt formatCode="0%" sourceLinked="1"/>
        <c:majorTickMark val="none"/>
        <c:minorTickMark val="none"/>
        <c:tickLblPos val="nextTo"/>
        <c:crossAx val="70728977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0.92800000000000005</c:v>
                </c:pt>
                <c:pt idx="1">
                  <c:v>0.92</c:v>
                </c:pt>
                <c:pt idx="2">
                  <c:v>0.91600000000000004</c:v>
                </c:pt>
                <c:pt idx="3">
                  <c:v>0.91500000000000004</c:v>
                </c:pt>
                <c:pt idx="4">
                  <c:v>0.91300000000000003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86292592"/>
        <c:axId val="75739872"/>
      </c:lineChart>
      <c:catAx>
        <c:axId val="38629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739872"/>
        <c:crosses val="autoZero"/>
        <c:auto val="1"/>
        <c:lblAlgn val="ctr"/>
        <c:lblOffset val="100"/>
        <c:noMultiLvlLbl val="0"/>
      </c:catAx>
      <c:valAx>
        <c:axId val="75739872"/>
        <c:scaling>
          <c:orientation val="minMax"/>
          <c:max val="1"/>
        </c:scaling>
        <c:delete val="1"/>
        <c:axPos val="l"/>
        <c:numFmt formatCode="0%" sourceLinked="1"/>
        <c:majorTickMark val="out"/>
        <c:minorTickMark val="none"/>
        <c:tickLblPos val="nextTo"/>
        <c:crossAx val="386292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6.4809541597519475E-3"/>
                  <c:y val="-4.94505537293894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31-47DF-A8A8-45B494B58E48}"/>
                </c:ext>
              </c:extLst>
            </c:dLbl>
            <c:dLbl>
              <c:idx val="2"/>
              <c:layout>
                <c:manualLayout>
                  <c:x val="-9.7214312396279225E-3"/>
                  <c:y val="-4.2857146565470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31-47DF-A8A8-45B494B58E4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9190</c:v>
                </c:pt>
                <c:pt idx="1">
                  <c:v>3540</c:v>
                </c:pt>
                <c:pt idx="2">
                  <c:v>3511</c:v>
                </c:pt>
                <c:pt idx="3" formatCode="#,##0">
                  <c:v>3307</c:v>
                </c:pt>
                <c:pt idx="4" formatCode="#,##0">
                  <c:v>2020</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707290952"/>
        <c:axId val="383619328"/>
      </c:lineChart>
      <c:catAx>
        <c:axId val="707290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619328"/>
        <c:crosses val="autoZero"/>
        <c:auto val="1"/>
        <c:lblAlgn val="ctr"/>
        <c:lblOffset val="100"/>
        <c:noMultiLvlLbl val="0"/>
      </c:catAx>
      <c:valAx>
        <c:axId val="38361932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72909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Salem</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0.21</c:v>
                </c:pt>
                <c:pt idx="1">
                  <c:v>0.42</c:v>
                </c:pt>
                <c:pt idx="2">
                  <c:v>0.11</c:v>
                </c:pt>
                <c:pt idx="3">
                  <c:v>0.06</c:v>
                </c:pt>
                <c:pt idx="4">
                  <c:v>0.14000000000000001</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1</c:v>
                </c:pt>
                <c:pt idx="6">
                  <c:v>1</c:v>
                </c:pt>
                <c:pt idx="7">
                  <c:v>1</c:v>
                </c:pt>
                <c:pt idx="8">
                  <c:v>0</c:v>
                </c:pt>
                <c:pt idx="9">
                  <c:v>1</c:v>
                </c:pt>
                <c:pt idx="10">
                  <c:v>1</c:v>
                </c:pt>
                <c:pt idx="11">
                  <c:v>1</c:v>
                </c:pt>
                <c:pt idx="12">
                  <c:v>0</c:v>
                </c:pt>
                <c:pt idx="13">
                  <c:v>1</c:v>
                </c:pt>
                <c:pt idx="14">
                  <c:v>1</c:v>
                </c:pt>
                <c:pt idx="15">
                  <c:v>1</c:v>
                </c:pt>
                <c:pt idx="16">
                  <c:v>0</c:v>
                </c:pt>
                <c:pt idx="17">
                  <c:v>1</c:v>
                </c:pt>
                <c:pt idx="18">
                  <c:v>1</c:v>
                </c:pt>
                <c:pt idx="19">
                  <c:v>0</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3620504"/>
        <c:axId val="383620896"/>
      </c:barChart>
      <c:catAx>
        <c:axId val="383620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3620896"/>
        <c:crosses val="autoZero"/>
        <c:auto val="1"/>
        <c:lblAlgn val="ctr"/>
        <c:lblOffset val="100"/>
        <c:noMultiLvlLbl val="0"/>
      </c:catAx>
      <c:valAx>
        <c:axId val="383620896"/>
        <c:scaling>
          <c:orientation val="minMax"/>
        </c:scaling>
        <c:delete val="1"/>
        <c:axPos val="b"/>
        <c:numFmt formatCode="General" sourceLinked="1"/>
        <c:majorTickMark val="none"/>
        <c:minorTickMark val="none"/>
        <c:tickLblPos val="nextTo"/>
        <c:crossAx val="38362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4">
                  <c:v>0.14000000000000001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3621680"/>
        <c:axId val="383622072"/>
      </c:barChart>
      <c:catAx>
        <c:axId val="383621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622072"/>
        <c:crosses val="autoZero"/>
        <c:auto val="1"/>
        <c:lblAlgn val="ctr"/>
        <c:lblOffset val="100"/>
        <c:noMultiLvlLbl val="0"/>
      </c:catAx>
      <c:valAx>
        <c:axId val="383622072"/>
        <c:scaling>
          <c:orientation val="minMax"/>
        </c:scaling>
        <c:delete val="1"/>
        <c:axPos val="b"/>
        <c:numFmt formatCode="0.0%" sourceLinked="1"/>
        <c:majorTickMark val="none"/>
        <c:minorTickMark val="none"/>
        <c:tickLblPos val="nextTo"/>
        <c:crossAx val="38362168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0.16200000000000001</c:v>
                </c:pt>
                <c:pt idx="1">
                  <c:v>0.154</c:v>
                </c:pt>
                <c:pt idx="2">
                  <c:v>0.10299999999999999</c:v>
                </c:pt>
                <c:pt idx="3">
                  <c:v>8.6999999999999994E-2</c:v>
                </c:pt>
                <c:pt idx="4">
                  <c:v>0.14000000000000001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3622856"/>
        <c:axId val="383623248"/>
      </c:lineChart>
      <c:catAx>
        <c:axId val="383622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623248"/>
        <c:crosses val="autoZero"/>
        <c:auto val="1"/>
        <c:lblAlgn val="ctr"/>
        <c:lblOffset val="100"/>
        <c:noMultiLvlLbl val="0"/>
      </c:catAx>
      <c:valAx>
        <c:axId val="383623248"/>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6228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0.13200000000000001</c:v>
                </c:pt>
                <c:pt idx="1">
                  <c:v>0.09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3624032"/>
        <c:axId val="383624424"/>
      </c:barChart>
      <c:catAx>
        <c:axId val="3836240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624424"/>
        <c:crosses val="autoZero"/>
        <c:auto val="1"/>
        <c:lblAlgn val="ctr"/>
        <c:lblOffset val="100"/>
        <c:noMultiLvlLbl val="0"/>
      </c:catAx>
      <c:valAx>
        <c:axId val="383624424"/>
        <c:scaling>
          <c:orientation val="minMax"/>
          <c:max val="0.30000000000000004"/>
        </c:scaling>
        <c:delete val="1"/>
        <c:axPos val="t"/>
        <c:numFmt formatCode="0.00%" sourceLinked="1"/>
        <c:majorTickMark val="none"/>
        <c:minorTickMark val="none"/>
        <c:tickLblPos val="nextTo"/>
        <c:crossAx val="383624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0.13200000000000001</c:v>
                </c:pt>
                <c:pt idx="1">
                  <c:v>0.151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3625208"/>
        <c:axId val="383625600"/>
      </c:barChart>
      <c:catAx>
        <c:axId val="383625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625600"/>
        <c:crosses val="autoZero"/>
        <c:auto val="1"/>
        <c:lblAlgn val="ctr"/>
        <c:lblOffset val="100"/>
        <c:noMultiLvlLbl val="0"/>
      </c:catAx>
      <c:valAx>
        <c:axId val="383625600"/>
        <c:scaling>
          <c:orientation val="minMax"/>
          <c:max val="0.30000000000000004"/>
          <c:min val="0"/>
        </c:scaling>
        <c:delete val="1"/>
        <c:axPos val="b"/>
        <c:numFmt formatCode="0.0%" sourceLinked="1"/>
        <c:majorTickMark val="none"/>
        <c:minorTickMark val="none"/>
        <c:tickLblPos val="nextTo"/>
        <c:crossAx val="383625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1">
                  <c:v>0.16400000000000001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3626384"/>
        <c:axId val="383626776"/>
      </c:barChart>
      <c:catAx>
        <c:axId val="383626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3626776"/>
        <c:crosses val="autoZero"/>
        <c:auto val="1"/>
        <c:lblAlgn val="ctr"/>
        <c:lblOffset val="100"/>
        <c:noMultiLvlLbl val="0"/>
      </c:catAx>
      <c:valAx>
        <c:axId val="383626776"/>
        <c:scaling>
          <c:orientation val="minMax"/>
        </c:scaling>
        <c:delete val="1"/>
        <c:axPos val="b"/>
        <c:numFmt formatCode="0.0%" sourceLinked="1"/>
        <c:majorTickMark val="none"/>
        <c:minorTickMark val="none"/>
        <c:tickLblPos val="nextTo"/>
        <c:crossAx val="38362638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0.14399999999999999</c:v>
                </c:pt>
                <c:pt idx="1">
                  <c:v>0.16900000000000001</c:v>
                </c:pt>
                <c:pt idx="2">
                  <c:v>0.17499999999999999</c:v>
                </c:pt>
                <c:pt idx="3">
                  <c:v>0.16500000000000001</c:v>
                </c:pt>
                <c:pt idx="4">
                  <c:v>0.16400000000000001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708235008"/>
        <c:axId val="708235400"/>
      </c:lineChart>
      <c:catAx>
        <c:axId val="70823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8235400"/>
        <c:crosses val="autoZero"/>
        <c:auto val="1"/>
        <c:lblAlgn val="ctr"/>
        <c:lblOffset val="100"/>
        <c:noMultiLvlLbl val="0"/>
      </c:catAx>
      <c:valAx>
        <c:axId val="708235400"/>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8235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0.157</c:v>
                </c:pt>
                <c:pt idx="1">
                  <c:v>8.5000000000000006E-2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708236184"/>
        <c:axId val="708236576"/>
      </c:barChart>
      <c:catAx>
        <c:axId val="7082361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236576"/>
        <c:crosses val="autoZero"/>
        <c:auto val="1"/>
        <c:lblAlgn val="ctr"/>
        <c:lblOffset val="100"/>
        <c:noMultiLvlLbl val="0"/>
      </c:catAx>
      <c:valAx>
        <c:axId val="708236576"/>
        <c:scaling>
          <c:orientation val="minMax"/>
          <c:max val="0.30000000000000004"/>
        </c:scaling>
        <c:delete val="1"/>
        <c:axPos val="t"/>
        <c:numFmt formatCode="0.00%" sourceLinked="1"/>
        <c:majorTickMark val="none"/>
        <c:minorTickMark val="none"/>
        <c:tickLblPos val="nextTo"/>
        <c:crossAx val="7082361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4" formatCode="0%">
                  <c:v>0.60099999999999998</c:v>
                </c:pt>
                <c:pt idx="5" formatCode="0%">
                  <c:v>0.65400000000000003</c:v>
                </c:pt>
                <c:pt idx="6" formatCode="0%">
                  <c:v>0.69599999999999995</c:v>
                </c:pt>
                <c:pt idx="7" formatCode="0%">
                  <c:v>0.70299999999999996</c:v>
                </c:pt>
                <c:pt idx="8" formatCode="0%">
                  <c:v>0.72</c:v>
                </c:pt>
                <c:pt idx="9" formatCode="0%">
                  <c:v>0.72799999999999998</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20">
                  <c:v>0.91300000000000003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630124120"/>
        <c:axId val="630124512"/>
      </c:barChart>
      <c:catAx>
        <c:axId val="630124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0124512"/>
        <c:crosses val="autoZero"/>
        <c:auto val="1"/>
        <c:lblAlgn val="ctr"/>
        <c:lblOffset val="100"/>
        <c:noMultiLvlLbl val="0"/>
      </c:catAx>
      <c:valAx>
        <c:axId val="630124512"/>
        <c:scaling>
          <c:orientation val="minMax"/>
        </c:scaling>
        <c:delete val="1"/>
        <c:axPos val="b"/>
        <c:numFmt formatCode="0%" sourceLinked="1"/>
        <c:majorTickMark val="none"/>
        <c:minorTickMark val="none"/>
        <c:tickLblPos val="nextTo"/>
        <c:crossAx val="6301241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0.14499999999999999</c:v>
                </c:pt>
                <c:pt idx="1">
                  <c:v>0.182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708237360"/>
        <c:axId val="708237752"/>
      </c:barChart>
      <c:catAx>
        <c:axId val="708237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237752"/>
        <c:crosses val="autoZero"/>
        <c:auto val="1"/>
        <c:lblAlgn val="ctr"/>
        <c:lblOffset val="100"/>
        <c:noMultiLvlLbl val="0"/>
      </c:catAx>
      <c:valAx>
        <c:axId val="708237752"/>
        <c:scaling>
          <c:orientation val="minMax"/>
          <c:max val="0.30000000000000004"/>
          <c:min val="0"/>
        </c:scaling>
        <c:delete val="1"/>
        <c:axPos val="b"/>
        <c:numFmt formatCode="0.0%" sourceLinked="1"/>
        <c:majorTickMark val="none"/>
        <c:minorTickMark val="none"/>
        <c:tickLblPos val="nextTo"/>
        <c:crossAx val="7082373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Copy This County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0" formatCode="0">
                  <c:v>2013</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Copy This County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0">
                  <c:v>2059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708238536"/>
        <c:axId val="708238928"/>
      </c:barChart>
      <c:catAx>
        <c:axId val="70823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238928"/>
        <c:crosses val="autoZero"/>
        <c:auto val="1"/>
        <c:lblAlgn val="ctr"/>
        <c:lblOffset val="100"/>
        <c:noMultiLvlLbl val="0"/>
      </c:catAx>
      <c:valAx>
        <c:axId val="708238928"/>
        <c:scaling>
          <c:orientation val="minMax"/>
        </c:scaling>
        <c:delete val="1"/>
        <c:axPos val="b"/>
        <c:numFmt formatCode="0" sourceLinked="1"/>
        <c:majorTickMark val="none"/>
        <c:minorTickMark val="none"/>
        <c:tickLblPos val="nextTo"/>
        <c:crossAx val="708238536"/>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Copy County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14" formatCode="0.0%">
                  <c:v>0.18609999999999999</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Copy County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14" formatCode="0.0%">
                  <c:v>0.19170000000000001</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708239712"/>
        <c:axId val="708240104"/>
      </c:barChart>
      <c:catAx>
        <c:axId val="70823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240104"/>
        <c:crosses val="autoZero"/>
        <c:auto val="1"/>
        <c:lblAlgn val="ctr"/>
        <c:lblOffset val="100"/>
        <c:noMultiLvlLbl val="0"/>
      </c:catAx>
      <c:valAx>
        <c:axId val="708240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239712"/>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1">
                  <c:v>101</c:v>
                </c:pt>
                <c:pt idx="2">
                  <c:v>110</c:v>
                </c:pt>
                <c:pt idx="3">
                  <c:v>116</c:v>
                </c:pt>
                <c:pt idx="4">
                  <c:v>182</c:v>
                </c:pt>
                <c:pt idx="5">
                  <c:v>207</c:v>
                </c:pt>
                <c:pt idx="6">
                  <c:v>340</c:v>
                </c:pt>
                <c:pt idx="7">
                  <c:v>365</c:v>
                </c:pt>
                <c:pt idx="8">
                  <c:v>382</c:v>
                </c:pt>
                <c:pt idx="9">
                  <c:v>461</c:v>
                </c:pt>
                <c:pt idx="10">
                  <c:v>504</c:v>
                </c:pt>
                <c:pt idx="11">
                  <c:v>644</c:v>
                </c:pt>
                <c:pt idx="12">
                  <c:v>650</c:v>
                </c:pt>
                <c:pt idx="13">
                  <c:v>856</c:v>
                </c:pt>
                <c:pt idx="14">
                  <c:v>907</c:v>
                </c:pt>
                <c:pt idx="15">
                  <c:v>1053</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0">
                  <c:v>69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708240888"/>
        <c:axId val="708241280"/>
      </c:barChart>
      <c:catAx>
        <c:axId val="70824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241280"/>
        <c:crosses val="autoZero"/>
        <c:auto val="1"/>
        <c:lblAlgn val="ctr"/>
        <c:lblOffset val="100"/>
        <c:noMultiLvlLbl val="0"/>
      </c:catAx>
      <c:valAx>
        <c:axId val="708241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2408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Quinton </c:v>
                </c:pt>
                <c:pt idx="1">
                  <c:v>Alloway township</c:v>
                </c:pt>
                <c:pt idx="2">
                  <c:v>Penns Grove </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Salem avg. 91.3%</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Quinton </c:v>
                </c:pt>
                <c:pt idx="1">
                  <c:v>Alloway township</c:v>
                </c:pt>
                <c:pt idx="2">
                  <c:v>Penns Grove </c:v>
                </c:pt>
              </c:strCache>
            </c:strRef>
          </c:cat>
          <c:val>
            <c:numRef>
              <c:f>Sheet1!$D$2:$D$4</c:f>
              <c:numCache>
                <c:formatCode>0%</c:formatCode>
                <c:ptCount val="3"/>
                <c:pt idx="0">
                  <c:v>0.91300000000000003</c:v>
                </c:pt>
                <c:pt idx="1">
                  <c:v>0.91300000000000003</c:v>
                </c:pt>
                <c:pt idx="2">
                  <c:v>0.91300000000000003</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509229648"/>
        <c:axId val="509230040"/>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Quinton </c:v>
                </c:pt>
                <c:pt idx="1">
                  <c:v>Alloway township</c:v>
                </c:pt>
                <c:pt idx="2">
                  <c:v>Penns Grove </c:v>
                </c:pt>
              </c:strCache>
            </c:strRef>
          </c:cat>
          <c:val>
            <c:numRef>
              <c:f>Sheet1!$B$2:$B$4</c:f>
              <c:numCache>
                <c:formatCode>0%</c:formatCode>
                <c:ptCount val="3"/>
                <c:pt idx="0">
                  <c:v>0.98799999999999999</c:v>
                </c:pt>
                <c:pt idx="1">
                  <c:v>0.94699999999999995</c:v>
                </c:pt>
                <c:pt idx="2">
                  <c:v>0.66600000000000004</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75754360"/>
        <c:axId val="75753968"/>
      </c:barChart>
      <c:catAx>
        <c:axId val="50922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230040"/>
        <c:crosses val="autoZero"/>
        <c:auto val="1"/>
        <c:lblAlgn val="ctr"/>
        <c:lblOffset val="100"/>
        <c:noMultiLvlLbl val="0"/>
      </c:catAx>
      <c:valAx>
        <c:axId val="509230040"/>
        <c:scaling>
          <c:orientation val="minMax"/>
        </c:scaling>
        <c:delete val="1"/>
        <c:axPos val="b"/>
        <c:numFmt formatCode="0%" sourceLinked="1"/>
        <c:majorTickMark val="none"/>
        <c:minorTickMark val="none"/>
        <c:tickLblPos val="nextTo"/>
        <c:crossAx val="509229648"/>
        <c:crosses val="autoZero"/>
        <c:crossBetween val="between"/>
      </c:valAx>
      <c:valAx>
        <c:axId val="75753968"/>
        <c:scaling>
          <c:orientation val="minMax"/>
        </c:scaling>
        <c:delete val="1"/>
        <c:axPos val="t"/>
        <c:numFmt formatCode="0%" sourceLinked="1"/>
        <c:majorTickMark val="out"/>
        <c:minorTickMark val="none"/>
        <c:tickLblPos val="nextTo"/>
        <c:crossAx val="75754360"/>
        <c:crosses val="max"/>
        <c:crossBetween val="between"/>
      </c:valAx>
      <c:catAx>
        <c:axId val="75754360"/>
        <c:scaling>
          <c:orientation val="minMax"/>
        </c:scaling>
        <c:delete val="1"/>
        <c:axPos val="l"/>
        <c:numFmt formatCode="General" sourceLinked="1"/>
        <c:majorTickMark val="out"/>
        <c:minorTickMark val="none"/>
        <c:tickLblPos val="nextTo"/>
        <c:crossAx val="757539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556348425196845"/>
          <c:y val="0.83485015779711136"/>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passaicresourcenet.org/community-services/family-support-services/"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total number of children in this county is the lowest in NJ. (Note that total county population size has not been accounted for in this indicator).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children between the ages of 6 and 11 years old is the largest group. </a:t>
            </a:r>
          </a:p>
          <a:p>
            <a:r>
              <a:rPr lang="en-US" dirty="0"/>
              <a:t> </a:t>
            </a:r>
          </a:p>
          <a:p>
            <a:r>
              <a:rPr lang="en-US" b="1" dirty="0"/>
              <a:t>Municipality data available</a:t>
            </a:r>
            <a:r>
              <a:rPr lang="en-US" dirty="0"/>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There is no municipality data available.</a:t>
            </a:r>
          </a:p>
          <a:p>
            <a:r>
              <a:rPr lang="en-US" dirty="0"/>
              <a:t> </a:t>
            </a:r>
          </a:p>
          <a:p>
            <a:r>
              <a:rPr lang="en-US" b="1" dirty="0"/>
              <a:t>County workbook</a:t>
            </a:r>
            <a:r>
              <a:rPr lang="en-US" dirty="0"/>
              <a:t> includes numbers of children in each municipality, and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2018, this county had the 3</a:t>
            </a:r>
            <a:r>
              <a:rPr lang="en-US" baseline="30000" dirty="0"/>
              <a:t>rd</a:t>
            </a:r>
            <a:r>
              <a:rPr lang="en-US" dirty="0"/>
              <a:t> lowest number of children served by CP&amp;P of NJ counties. (Note that county population size has not been accounted for in this indicator).</a:t>
            </a:r>
          </a:p>
          <a:p>
            <a:pPr marL="174708" indent="-174708">
              <a:buFont typeface="Arial" panose="020B0604020202020204" pitchFamily="34" charset="0"/>
              <a:buChar char="•"/>
            </a:pPr>
            <a:r>
              <a:rPr lang="en-US" dirty="0"/>
              <a:t>The number of children served (from workbook and the table behind graph 1.13):</a:t>
            </a:r>
          </a:p>
          <a:p>
            <a:pPr marL="640594" lvl="1" indent="-174708">
              <a:buFont typeface="Arial" panose="020B0604020202020204" pitchFamily="34" charset="0"/>
              <a:buChar char="•"/>
            </a:pPr>
            <a:r>
              <a:rPr lang="en-US" dirty="0"/>
              <a:t>In-home:  </a:t>
            </a:r>
            <a:r>
              <a:rPr lang="en-US" dirty="0"/>
              <a:t>538</a:t>
            </a:r>
            <a:endParaRPr lang="en-US" dirty="0"/>
          </a:p>
          <a:p>
            <a:pPr marL="640594" lvl="1" indent="-174708">
              <a:buFont typeface="Arial" panose="020B0604020202020204" pitchFamily="34" charset="0"/>
              <a:buChar char="•"/>
            </a:pPr>
            <a:r>
              <a:rPr lang="en-US" dirty="0"/>
              <a:t>Out-of-home placement: </a:t>
            </a:r>
            <a:r>
              <a:rPr lang="en-US" dirty="0"/>
              <a:t>117</a:t>
            </a:r>
            <a:endParaRPr lang="en-US" dirty="0"/>
          </a:p>
          <a:p>
            <a:r>
              <a:rPr lang="en-US" dirty="0"/>
              <a:t> </a:t>
            </a:r>
          </a:p>
          <a:p>
            <a:r>
              <a:rPr lang="en-US" dirty="0"/>
              <a:t>In NJ, the numbers of children served: </a:t>
            </a:r>
          </a:p>
          <a:p>
            <a:r>
              <a:rPr lang="en-US" dirty="0"/>
              <a:t>42,918 (in-home); 5,543 (out-of-home placement); 48,461 (total)</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each year, the number of children in CP&amp;P out-of-home placements was slightly higher in 2018 than in previous years.</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higher percentage of families living in poverty than the NJ average. </a:t>
            </a:r>
          </a:p>
          <a:p>
            <a:pPr marL="174708" indent="-174708">
              <a:buFont typeface="Arial" panose="020B0604020202020204" pitchFamily="34" charset="0"/>
              <a:buChar char="•"/>
            </a:pPr>
            <a:r>
              <a:rPr lang="en-US" dirty="0"/>
              <a:t>6 counties in NJ have higher percentages of families living in poverty than the national average. </a:t>
            </a:r>
          </a:p>
          <a:p>
            <a:pPr marL="174708" indent="-174708">
              <a:buFont typeface="Arial" panose="020B0604020202020204" pitchFamily="34" charset="0"/>
              <a:buChar char="•"/>
            </a:pPr>
            <a:r>
              <a:rPr lang="en-US" dirty="0"/>
              <a:t>The percentage of families living in poverty has remained mostly steady between 2013 and 2017. </a:t>
            </a:r>
          </a:p>
          <a:p>
            <a:r>
              <a:rPr lang="en-US" dirty="0"/>
              <a:t> </a:t>
            </a:r>
          </a:p>
          <a:p>
            <a:r>
              <a:rPr lang="en-US" b="1" dirty="0"/>
              <a:t>Municipality data available? </a:t>
            </a:r>
            <a:r>
              <a:rPr lang="en-US" dirty="0"/>
              <a:t>Chart 2.3. </a:t>
            </a:r>
          </a:p>
          <a:p>
            <a:r>
              <a:rPr lang="en-US" dirty="0"/>
              <a:t> </a:t>
            </a:r>
          </a:p>
          <a:p>
            <a:r>
              <a:rPr lang="en-US" b="1" dirty="0"/>
              <a:t>Poverty definition</a:t>
            </a:r>
            <a:r>
              <a:rPr lang="en-US" dirty="0"/>
              <a:t>: The Census Bureau uses a set of dollar value thresholds that vary by family size and composition to determine who is in poverty. </a:t>
            </a:r>
          </a:p>
          <a:p>
            <a:r>
              <a:rPr lang="en-US" dirty="0"/>
              <a:t> </a:t>
            </a:r>
          </a:p>
          <a:p>
            <a:r>
              <a:rPr lang="en-US" b="1" dirty="0"/>
              <a:t>To determine a person's poverty status, </a:t>
            </a:r>
            <a:r>
              <a:rPr lang="en-US" dirty="0"/>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Salem City and </a:t>
            </a:r>
            <a:r>
              <a:rPr lang="en-US" dirty="0" err="1"/>
              <a:t>Penns</a:t>
            </a:r>
            <a:r>
              <a:rPr lang="en-US" dirty="0"/>
              <a:t> grove have the highest poverty rates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cost of living budget estimates how much income a family is likely to need (across 7 components) to attain a modest yet adequate standard of living here. The most costly component in this county tends to be child care.</a:t>
            </a:r>
          </a:p>
          <a:p>
            <a:r>
              <a:rPr lang="en-US" dirty="0"/>
              <a:t> </a:t>
            </a:r>
          </a:p>
          <a:p>
            <a:r>
              <a:rPr lang="en-US" dirty="0"/>
              <a:t>The Economic Policy Institute’s Family Budget Calculator estimates community-specific costs for a two parent-two child family to provide a measure of economic security in America.</a:t>
            </a:r>
          </a:p>
          <a:p>
            <a:r>
              <a:rPr lang="en-US" dirty="0"/>
              <a:t> </a:t>
            </a:r>
          </a:p>
          <a:p>
            <a:r>
              <a:rPr lang="en-US" b="1" dirty="0"/>
              <a:t>Municipality data available? </a:t>
            </a:r>
            <a:r>
              <a:rPr lang="en-US" dirty="0"/>
              <a:t>No. An overall value for NJ is also not available.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is the 16</a:t>
            </a:r>
            <a:r>
              <a:rPr lang="en-US" baseline="30000" dirty="0"/>
              <a:t>th</a:t>
            </a:r>
            <a:r>
              <a:rPr lang="en-US" dirty="0"/>
              <a:t> most expensive NJ county to live in, based on EPI’s Family Budget Calculator total annual cost of living estimates.</a:t>
            </a:r>
          </a:p>
          <a:p>
            <a:r>
              <a:rPr lang="en-US" b="1" dirty="0"/>
              <a:t> </a:t>
            </a:r>
            <a:endParaRPr lang="en-US" dirty="0"/>
          </a:p>
          <a:p>
            <a:r>
              <a:rPr lang="en-US" dirty="0"/>
              <a:t>The Economic Policy Institute’s Family Budget Calculator estimates community-specific costs for a two parent-two child family to provide a measure of economic security in America.</a:t>
            </a:r>
          </a:p>
          <a:p>
            <a:r>
              <a:rPr lang="en-US" b="1" dirty="0"/>
              <a:t> </a:t>
            </a:r>
            <a:endParaRPr lang="en-US" dirty="0"/>
          </a:p>
          <a:p>
            <a:r>
              <a:rPr lang="en-US" b="1" dirty="0"/>
              <a:t>Municipality data available? </a:t>
            </a:r>
            <a:r>
              <a:rPr lang="en-US" dirty="0"/>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household income is lower than the state </a:t>
            </a:r>
            <a:r>
              <a:rPr lang="en-US" dirty="0"/>
              <a:t>median </a:t>
            </a:r>
            <a:r>
              <a:rPr lang="en-US" dirty="0"/>
              <a:t>and higher than the national </a:t>
            </a:r>
            <a:r>
              <a:rPr lang="en-US" dirty="0"/>
              <a:t>median. </a:t>
            </a:r>
            <a:r>
              <a:rPr lang="en-US" dirty="0"/>
              <a:t> </a:t>
            </a:r>
          </a:p>
          <a:p>
            <a:pPr marL="174708" indent="-174708">
              <a:buFont typeface="Arial" panose="020B0604020202020204" pitchFamily="34" charset="0"/>
              <a:buChar char="•"/>
            </a:pPr>
            <a:r>
              <a:rPr lang="en-US" dirty="0"/>
              <a:t>This county’s median household income tended to increase between 2013 and 2017.</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 </a:t>
            </a:r>
          </a:p>
          <a:p>
            <a:r>
              <a:rPr lang="en-US" dirty="0"/>
              <a:t> </a:t>
            </a:r>
          </a:p>
          <a:p>
            <a:r>
              <a:rPr lang="en-US" b="1" dirty="0"/>
              <a:t>Municipality data available</a:t>
            </a:r>
            <a:r>
              <a:rPr lang="en-US" dirty="0"/>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Salem City and </a:t>
            </a:r>
            <a:r>
              <a:rPr lang="en-US" dirty="0" err="1"/>
              <a:t>Penns</a:t>
            </a:r>
            <a:r>
              <a:rPr lang="en-US" dirty="0"/>
              <a:t> Grove have the lowest median household income.</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lower percentage of households experiencing severe cost burden than the NJ average. </a:t>
            </a:r>
          </a:p>
          <a:p>
            <a:r>
              <a:rPr lang="en-US" dirty="0"/>
              <a:t> </a:t>
            </a:r>
          </a:p>
          <a:p>
            <a:r>
              <a:rPr lang="en-US" dirty="0"/>
              <a:t>50% of income or more spent on housing is considered severe cost burden. Household income is based on a 12-month estimate (in 2017 inflation adjusted dollars).</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households experiencing severe housing burden has remained steady between 2014 and 2019. </a:t>
            </a:r>
          </a:p>
          <a:p>
            <a:r>
              <a:rPr lang="en-US" dirty="0"/>
              <a:t> </a:t>
            </a:r>
          </a:p>
          <a:p>
            <a:r>
              <a:rPr lang="en-US" dirty="0"/>
              <a:t>Severe housing burden is defined as households with at least 1 of 4 housing problems including: overcrowding, high housing costs, lack of kitchen facilities, or lack of plumbing facilities. </a:t>
            </a:r>
          </a:p>
          <a:p>
            <a:r>
              <a:rPr lang="en-US" dirty="0"/>
              <a:t> </a:t>
            </a:r>
          </a:p>
          <a:p>
            <a:r>
              <a:rPr lang="en-US" dirty="0"/>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4120158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rates have been decreasing slightly over time.  </a:t>
            </a:r>
          </a:p>
          <a:p>
            <a:pPr marL="174708" indent="-174708">
              <a:buFont typeface="Arial" panose="020B0604020202020204" pitchFamily="34" charset="0"/>
              <a:buChar char="•"/>
            </a:pPr>
            <a:r>
              <a:rPr lang="en-US" dirty="0"/>
              <a:t>Nationally and in NJ, food insecurity rates have been decreasing slightly over time. </a:t>
            </a:r>
          </a:p>
          <a:p>
            <a:endParaRPr lang="en-US" dirty="0"/>
          </a:p>
          <a:p>
            <a:r>
              <a:rPr lang="en-US" dirty="0"/>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 is higher than the state average and similar to the national average.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county:</a:t>
            </a:r>
          </a:p>
          <a:p>
            <a:pPr marL="174708" indent="-174708">
              <a:buFont typeface="Arial" panose="020B0604020202020204" pitchFamily="34" charset="0"/>
              <a:buChar char="•"/>
            </a:pPr>
            <a:r>
              <a:rPr lang="en-US" dirty="0"/>
              <a:t>The number of women, infants and children enrolled in the WIC Nutrition Program has slightly decreased between 2013 and 2017.</a:t>
            </a:r>
          </a:p>
          <a:p>
            <a:pPr marL="174708" indent="-174708">
              <a:buFont typeface="Arial" panose="020B0604020202020204" pitchFamily="34" charset="0"/>
              <a:buChar char="•"/>
            </a:pPr>
            <a:r>
              <a:rPr lang="en-US" dirty="0"/>
              <a:t>The number of children receiving FRL has </a:t>
            </a:r>
            <a:r>
              <a:rPr lang="en-US" dirty="0"/>
              <a:t>slightly decreased </a:t>
            </a:r>
            <a:r>
              <a:rPr lang="en-US" dirty="0"/>
              <a:t>between the school years shown. </a:t>
            </a:r>
          </a:p>
          <a:p>
            <a:pPr marL="174708" indent="-174708">
              <a:buFont typeface="Arial" panose="020B0604020202020204" pitchFamily="34" charset="0"/>
              <a:buChar char="•"/>
            </a:pPr>
            <a:r>
              <a:rPr lang="en-US" dirty="0"/>
              <a:t>The number of children receiving NJ SNAP benefits (formerly food stamps) has decreased slightly between 2013 and 2017.</a:t>
            </a:r>
          </a:p>
          <a:p>
            <a:r>
              <a:rPr lang="en-US" dirty="0"/>
              <a:t> </a:t>
            </a:r>
          </a:p>
          <a:p>
            <a:r>
              <a:rPr lang="en-US" b="1" dirty="0"/>
              <a:t>NJ SNAP</a:t>
            </a:r>
            <a:r>
              <a:rPr lang="en-US" dirty="0"/>
              <a:t>, formerly </a:t>
            </a:r>
            <a:r>
              <a:rPr lang="en-US" b="1" dirty="0"/>
              <a:t>Food Stamps</a:t>
            </a:r>
            <a:r>
              <a:rPr lang="en-US" dirty="0"/>
              <a:t>, is </a:t>
            </a:r>
            <a:r>
              <a:rPr lang="en-US" b="1" dirty="0"/>
              <a:t>New Jersey's Supplemental Nutrition Assistance Program</a:t>
            </a:r>
            <a:r>
              <a:rPr lang="en-US" dirty="0"/>
              <a:t> that can help low-income families buy the groceries they need to eat healthy. </a:t>
            </a:r>
          </a:p>
          <a:p>
            <a:r>
              <a:rPr lang="en-US" dirty="0"/>
              <a:t>Eligibility depends on several factors like income, household size, resources, etc.  Visit </a:t>
            </a:r>
            <a:r>
              <a:rPr lang="en-US" u="sng" dirty="0"/>
              <a:t>https://www.nj.gov/humanservices/dfd/programs/njsnap/</a:t>
            </a:r>
            <a:r>
              <a:rPr lang="en-US" dirty="0"/>
              <a:t>   for  information on eligibility standards and program participation</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infant, toddler, and pre-K median monthly childcare costs in this county tend to be on the low side for the state.</a:t>
            </a:r>
          </a:p>
          <a:p>
            <a:r>
              <a:rPr lang="en-US" dirty="0"/>
              <a:t> </a:t>
            </a:r>
          </a:p>
          <a:p>
            <a:r>
              <a:rPr lang="en-US" dirty="0"/>
              <a:t>Data includes responses from more than 1,000 daycare centers. Free daycare programs, such as Head Start, are not included in the analysis.</a:t>
            </a:r>
          </a:p>
          <a:p>
            <a:r>
              <a:rPr lang="en-US" b="1" dirty="0"/>
              <a:t> </a:t>
            </a:r>
            <a:endParaRPr lang="en-US" dirty="0"/>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infant, toddler and pre-K childcare costs appear </a:t>
            </a:r>
            <a:r>
              <a:rPr lang="en-US" dirty="0"/>
              <a:t>lower than </a:t>
            </a:r>
            <a:r>
              <a:rPr lang="en-US" dirty="0"/>
              <a:t>expected when compared to the county’s median household income.</a:t>
            </a:r>
          </a:p>
          <a:p>
            <a:r>
              <a:rPr lang="en-US" dirty="0"/>
              <a:t> </a:t>
            </a:r>
          </a:p>
          <a:p>
            <a:r>
              <a:rPr lang="en-US" dirty="0"/>
              <a:t>Data includes responses from more than 1,000 daycare centers. Free daycare programs, such as Head Start, are not included in the analysis. </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commuters tend to have a slightly shorter commute to work than the state average of 31.5 minutes.</a:t>
            </a:r>
          </a:p>
          <a:p>
            <a:pPr marL="174708" indent="-174708">
              <a:buFont typeface="Arial" panose="020B0604020202020204" pitchFamily="34" charset="0"/>
              <a:buChar char="•"/>
            </a:pPr>
            <a:r>
              <a:rPr lang="en-US" dirty="0"/>
              <a:t>Only 4 counties in NJ have estimated average commute times shorter than the national average. </a:t>
            </a:r>
            <a:r>
              <a:rPr lang="en-US" dirty="0"/>
              <a:t>This county is one of them.</a:t>
            </a:r>
            <a:endParaRPr lang="en-US" dirty="0"/>
          </a:p>
          <a:p>
            <a:pPr marL="174708" indent="-174708">
              <a:buFont typeface="Arial" panose="020B0604020202020204" pitchFamily="34" charset="0"/>
              <a:buChar char="•"/>
            </a:pPr>
            <a:r>
              <a:rPr lang="en-US" dirty="0"/>
              <a:t>This county’s average travel time to work has tended to remain steady over time. </a:t>
            </a:r>
          </a:p>
          <a:p>
            <a:r>
              <a:rPr lang="en-US" dirty="0"/>
              <a:t> </a:t>
            </a:r>
          </a:p>
          <a:p>
            <a:r>
              <a:rPr lang="en-US" b="1" dirty="0"/>
              <a:t>Municipality data available? </a:t>
            </a:r>
            <a:r>
              <a:rPr lang="en-US" dirty="0"/>
              <a:t>Chart 8.3.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Alloway Township and Upper </a:t>
            </a:r>
            <a:r>
              <a:rPr lang="en-US" dirty="0" err="1"/>
              <a:t>Pittsgrove</a:t>
            </a:r>
            <a:r>
              <a:rPr lang="en-US" dirty="0"/>
              <a:t> Township have the longest average commute times.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Differences between the county and the state’s demographic make-up include higher proportions of White residents, and lower proportions of </a:t>
            </a:r>
            <a:r>
              <a:rPr lang="en-US" dirty="0"/>
              <a:t>Asian, “Other,” and Hispanic/Latino </a:t>
            </a:r>
            <a:r>
              <a:rPr lang="en-US" dirty="0"/>
              <a:t>residents in this county.  </a:t>
            </a:r>
          </a:p>
          <a:p>
            <a:r>
              <a:rPr lang="en-US" dirty="0"/>
              <a:t> </a:t>
            </a:r>
          </a:p>
          <a:p>
            <a:r>
              <a:rPr lang="en-US" b="1" dirty="0"/>
              <a:t>Municipality data available? </a:t>
            </a:r>
            <a:r>
              <a:rPr lang="en-US" dirty="0"/>
              <a:t> Chart 1.3.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Residents in this county spend the 2</a:t>
            </a:r>
            <a:r>
              <a:rPr lang="en-US" baseline="30000" dirty="0"/>
              <a:t>nd</a:t>
            </a:r>
            <a:r>
              <a:rPr lang="en-US" dirty="0"/>
              <a:t> highest proportion of their income on transportation as compared to other NJ counties.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annual cost of car ownership in this county is estimated to be the 3</a:t>
            </a:r>
            <a:r>
              <a:rPr lang="en-US" baseline="30000" dirty="0"/>
              <a:t>rd</a:t>
            </a:r>
            <a:r>
              <a:rPr lang="en-US" dirty="0"/>
              <a:t> highest in the state.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lower percentage of minors without insurance than the state average. </a:t>
            </a:r>
          </a:p>
          <a:p>
            <a:pPr marL="174708" indent="-174708">
              <a:buFont typeface="Arial" panose="020B0604020202020204" pitchFamily="34" charset="0"/>
              <a:buChar char="•"/>
            </a:pPr>
            <a:r>
              <a:rPr lang="en-US" dirty="0"/>
              <a:t>Only 4 counties in NJ have higher estimated percentages of children without insurance than the national average. </a:t>
            </a:r>
          </a:p>
          <a:p>
            <a:pPr marL="174708" indent="-174708">
              <a:buFont typeface="Arial" panose="020B0604020202020204" pitchFamily="34" charset="0"/>
              <a:buChar char="•"/>
            </a:pPr>
            <a:r>
              <a:rPr lang="en-US" dirty="0"/>
              <a:t>In this county, the percentage of minors without insurance has been more or less steady over time.</a:t>
            </a:r>
          </a:p>
          <a:p>
            <a:r>
              <a:rPr lang="en-US" b="1" dirty="0"/>
              <a:t> </a:t>
            </a:r>
            <a:endParaRPr lang="en-US" dirty="0"/>
          </a:p>
          <a:p>
            <a:r>
              <a:rPr lang="en-US" b="1" dirty="0"/>
              <a:t>Municipality data available</a:t>
            </a:r>
            <a:r>
              <a:rPr lang="en-US" dirty="0"/>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t>
            </a:r>
            <a:r>
              <a:rPr lang="en-US" dirty="0" err="1"/>
              <a:t>Pilesgrove</a:t>
            </a:r>
            <a:r>
              <a:rPr lang="en-US" dirty="0"/>
              <a:t> has the largest percentages of minors without insurance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Without accounting for population size, this county has the 4</a:t>
            </a:r>
            <a:r>
              <a:rPr lang="en-US" baseline="30000" dirty="0"/>
              <a:t>th</a:t>
            </a:r>
            <a:r>
              <a:rPr lang="en-US" dirty="0"/>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child immunization rates have remained mostly steady between 2013 and 2019.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no data. </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no data.</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Employees in this county are estimated to earn a lower weekly wage than the state average.</a:t>
            </a:r>
          </a:p>
          <a:p>
            <a:pPr marL="174708" indent="-174708">
              <a:buFont typeface="Arial" panose="020B0604020202020204" pitchFamily="34" charset="0"/>
              <a:buChar char="•"/>
            </a:pPr>
            <a:r>
              <a:rPr lang="en-US" dirty="0"/>
              <a:t>In this county, the average annual wage has increased slightly between 2016 and 2018. </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Over the last 5 years for which we have Census data, this county’s proportions of residents by ethnic/racial groups appear fairly steady. </a:t>
            </a:r>
          </a:p>
          <a:p>
            <a:r>
              <a:rPr lang="en-US" dirty="0"/>
              <a:t> </a:t>
            </a:r>
          </a:p>
          <a:p>
            <a:r>
              <a:rPr lang="en-US" b="1" dirty="0"/>
              <a:t>Municipality data available? </a:t>
            </a:r>
            <a:r>
              <a:rPr lang="en-US" dirty="0"/>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county’s unemployment rate is generally higher than the state's rate and tended to follow similar patterns across the year. </a:t>
            </a:r>
          </a:p>
          <a:p>
            <a:r>
              <a:rPr lang="en-US" dirty="0"/>
              <a:t> </a:t>
            </a:r>
          </a:p>
          <a:p>
            <a:r>
              <a:rPr lang="en-US" b="1" dirty="0"/>
              <a:t>Note:</a:t>
            </a:r>
            <a:r>
              <a:rPr lang="en-US" dirty="0"/>
              <a:t> 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unemployment rate is higher than the state median.</a:t>
            </a:r>
          </a:p>
          <a:p>
            <a:r>
              <a:rPr lang="en-US" dirty="0"/>
              <a:t> </a:t>
            </a:r>
          </a:p>
          <a:p>
            <a:r>
              <a:rPr lang="en-US" b="1" dirty="0"/>
              <a:t>Note: </a:t>
            </a:r>
            <a:r>
              <a:rPr lang="en-US" dirty="0"/>
              <a:t>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as with each NJ county, men tend to have higher annual incomes than women. </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Women and Men earn less than the state median income and more than the national. </a:t>
            </a:r>
          </a:p>
          <a:p>
            <a:r>
              <a:rPr lang="en-US" b="1" dirty="0"/>
              <a:t> </a:t>
            </a:r>
            <a:endParaRPr lang="en-US" dirty="0"/>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median income for males and females has increased slightly between 2013 and 2017. Men consistently earn about $16K more than women.</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Three municipalities with the highest, lowest, and a middling median income were selected to illustrate the variation of income by sex across municipalities.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crime rate is one of the mid-range ones in the state. </a:t>
            </a:r>
          </a:p>
          <a:p>
            <a:pPr marL="174708" indent="-174708">
              <a:buFont typeface="Arial" panose="020B0604020202020204" pitchFamily="34" charset="0"/>
              <a:buChar char="•"/>
            </a:pPr>
            <a:r>
              <a:rPr lang="en-US" dirty="0"/>
              <a:t>Comparisons of crime rates between counties should not be made without considering seasonal population volume, transience, tourism, and labor forces.</a:t>
            </a:r>
          </a:p>
          <a:p>
            <a:r>
              <a:rPr lang="en-US" dirty="0"/>
              <a:t> </a:t>
            </a:r>
          </a:p>
          <a:p>
            <a:r>
              <a:rPr lang="en-US" b="1" dirty="0"/>
              <a:t>Info</a:t>
            </a:r>
            <a:r>
              <a:rPr lang="en-US" dirty="0"/>
              <a:t>: All crime rates are based on permanent, year-round populations and refer to instances of murder, rape, robbery and aggravated assault.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violent crimes were attributed to aggravated assault and robbery and most nonviolent crimes were attributed to larceny.</a:t>
            </a:r>
          </a:p>
          <a:p>
            <a:endParaRPr lang="en-US" dirty="0"/>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3rd highest juvenile arrest rate in the state.</a:t>
            </a:r>
          </a:p>
          <a:p>
            <a:pPr marL="174708" indent="-174708">
              <a:buFont typeface="Arial" panose="020B0604020202020204" pitchFamily="34" charset="0"/>
              <a:buChar char="•"/>
            </a:pPr>
            <a:r>
              <a:rPr lang="en-US" dirty="0"/>
              <a:t>This rate generally been decreasing between 2012 and 2016, and is below the rate for </a:t>
            </a:r>
            <a:r>
              <a:rPr lang="en-US" dirty="0"/>
              <a:t>NJ.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number of deaths was too small to calculate reliable rates for most counties, including Salem, and for some years.</a:t>
            </a:r>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Elmer </a:t>
            </a:r>
            <a:r>
              <a:rPr lang="en-US" dirty="0"/>
              <a:t>is composed of mostly White residents, while Salem City residents are mostly Black/African American, with White and Hispanic/Latino residents making up the next highest percentages. </a:t>
            </a:r>
            <a:endParaRPr lang="en-US" dirty="0"/>
          </a:p>
          <a:p>
            <a:pPr marL="174708" indent="-174708">
              <a:buFont typeface="Arial" panose="020B0604020202020204" pitchFamily="34" charset="0"/>
              <a:buChar char="•"/>
            </a:pPr>
            <a:r>
              <a:rPr lang="en-US" dirty="0"/>
              <a:t>To illustrate range of county diversity, municipalities are organized by highest, midrange, and lowest percentages of White residents, as this is the largest racial demographic in the state (70%). </a:t>
            </a:r>
          </a:p>
          <a:p>
            <a:pPr marL="174708" indent="-174708">
              <a:buFont typeface="Arial" panose="020B0604020202020204" pitchFamily="34" charset="0"/>
              <a:buChar char="•"/>
            </a:pPr>
            <a:r>
              <a:rPr lang="en-US" dirty="0"/>
              <a:t>Note: Percentages within municipality do not add up to 100% as individuals can identify as more than 1 race. </a:t>
            </a:r>
          </a:p>
          <a:p>
            <a:endParaRPr lang="en-US" dirty="0"/>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Blanks indicate the number of deaths was too small to calculate reliable rates. Most counties, including Salem, have blanks in this section.</a:t>
            </a:r>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2</a:t>
            </a:r>
            <a:r>
              <a:rPr lang="en-US" baseline="30000" dirty="0"/>
              <a:t>nd</a:t>
            </a:r>
            <a:r>
              <a:rPr lang="en-US" dirty="0"/>
              <a:t> lowest number of domestic violence incidents in NJ.</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the number of domestic violence incidents in this county has decreased between 2012 and 2016.  </a:t>
            </a:r>
          </a:p>
          <a:p>
            <a:r>
              <a:rPr lang="en-US" dirty="0"/>
              <a:t> </a:t>
            </a:r>
          </a:p>
          <a:p>
            <a:r>
              <a:rPr lang="en-US" dirty="0"/>
              <a:t>The New Jersey State Police UCR Unit relies on the individual reporting agencies for accuracy of the reported data. </a:t>
            </a:r>
          </a:p>
          <a:p>
            <a:r>
              <a:rPr lang="en-US" b="1" dirty="0"/>
              <a:t> </a:t>
            </a:r>
            <a:endParaRPr lang="en-US" dirty="0"/>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and without accounting for population size, Pennsville had the highest number of domestic violence incidents reported in the county. </a:t>
            </a:r>
          </a:p>
          <a:p>
            <a:r>
              <a:rPr lang="en-US" dirty="0"/>
              <a:t> </a:t>
            </a:r>
          </a:p>
          <a:p>
            <a:r>
              <a:rPr lang="en-US" b="1" dirty="0"/>
              <a:t>County workbook</a:t>
            </a:r>
            <a:r>
              <a:rPr lang="en-US" dirty="0"/>
              <a:t> may include data for additional municipalities.</a:t>
            </a:r>
          </a:p>
          <a:p>
            <a:r>
              <a:rPr lang="en-US" dirty="0"/>
              <a:t> </a:t>
            </a:r>
          </a:p>
          <a:p>
            <a:r>
              <a:rPr lang="en-US" dirty="0"/>
              <a:t>The New Jersey State Police UCR Unit relies on the individual reporting agencies for accuracy of the reported data.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Most domestic violence offenses in NJ were categorized as assault and harassment.</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NJ, most domestic violence arrests were related to assault. </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Across a two-year period (2016 to 2018), 16 counties experienced an increase in the percentage of opioid deaths, while the remaining 5 NJ counties experienced a decrease. </a:t>
            </a:r>
          </a:p>
          <a:p>
            <a:pPr marL="174708" indent="-174708">
              <a:buFont typeface="Arial" panose="020B0604020202020204" pitchFamily="34" charset="0"/>
              <a:buChar char="•"/>
            </a:pPr>
            <a:r>
              <a:rPr lang="en-US" dirty="0"/>
              <a:t>In this county, the number of suspected overdose deaths increased over that period. </a:t>
            </a:r>
          </a:p>
          <a:p>
            <a:pPr marL="174708" indent="-174708">
              <a:buFont typeface="Arial" panose="020B0604020202020204" pitchFamily="34" charset="0"/>
              <a:buChar char="•"/>
            </a:pPr>
            <a:r>
              <a:rPr lang="en-US" dirty="0"/>
              <a:t>Between 2014 and 2018, the number of suspected opioid deaths in this county had increased in 5 years.</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there is an increasing trend of overdose deaths as a proportion of the population from 2017 to 2018.</a:t>
            </a:r>
          </a:p>
          <a:p>
            <a:pPr marL="174708" indent="-174708">
              <a:buFont typeface="Arial" panose="020B0604020202020204" pitchFamily="34" charset="0"/>
              <a:buChar char="•"/>
            </a:pPr>
            <a:r>
              <a:rPr lang="en-US" dirty="0"/>
              <a:t>The decreasing line indicates that more people have been dying of </a:t>
            </a:r>
            <a:r>
              <a:rPr lang="en-US" dirty="0"/>
              <a:t>overdoses </a:t>
            </a:r>
            <a:r>
              <a:rPr lang="en-US" dirty="0"/>
              <a:t>over time.</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treatment center admissions were due to Heroin usage.</a:t>
            </a:r>
          </a:p>
          <a:p>
            <a:r>
              <a:rPr lang="en-US" dirty="0"/>
              <a:t> </a:t>
            </a:r>
          </a:p>
          <a:p>
            <a:r>
              <a:rPr lang="en-US" dirty="0"/>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an array of services are offered.</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foreign-born residents is below the state average. </a:t>
            </a:r>
          </a:p>
          <a:p>
            <a:pPr marL="174708" indent="-174708">
              <a:buFont typeface="Arial" panose="020B0604020202020204" pitchFamily="34" charset="0"/>
              <a:buChar char="•"/>
            </a:pPr>
            <a:r>
              <a:rPr lang="en-US" dirty="0"/>
              <a:t>This counties percentage of foreign-born residents has remained steady over the past 5 years. </a:t>
            </a:r>
          </a:p>
          <a:p>
            <a:r>
              <a:rPr lang="en-US" dirty="0"/>
              <a:t> </a:t>
            </a:r>
          </a:p>
          <a:p>
            <a:r>
              <a:rPr lang="en-US" b="1" dirty="0"/>
              <a:t>Municipality data available</a:t>
            </a:r>
            <a:r>
              <a:rPr lang="en-US" dirty="0"/>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mental health distress found is slightly higher than the state average.</a:t>
            </a:r>
          </a:p>
          <a:p>
            <a:pPr marL="174708" indent="-174708">
              <a:buFont typeface="Arial" panose="020B0604020202020204" pitchFamily="34" charset="0"/>
              <a:buChar char="•"/>
            </a:pPr>
            <a:r>
              <a:rPr lang="en-US" dirty="0"/>
              <a:t>Over time, the percentage of the population reporting mental health distress in this phone survey has been variable.</a:t>
            </a:r>
          </a:p>
          <a:p>
            <a:r>
              <a:rPr lang="en-US" dirty="0"/>
              <a:t> </a:t>
            </a:r>
          </a:p>
          <a:p>
            <a:r>
              <a:rPr lang="en-US" b="1" dirty="0"/>
              <a:t>Note</a:t>
            </a:r>
            <a:r>
              <a:rPr lang="en-US" dirty="0"/>
              <a:t>: Frequent Mental distress: Based on responses indicating 14 or more of the past 30 days "not good".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White residents reported symptoms of mental health distress more frequently than Black/African American residents.</a:t>
            </a:r>
          </a:p>
          <a:p>
            <a:pPr marL="174708" indent="-174708">
              <a:buFont typeface="Arial" panose="020B0604020202020204" pitchFamily="34" charset="0"/>
              <a:buChar char="•"/>
            </a:pPr>
            <a:r>
              <a:rPr lang="en-US" dirty="0"/>
              <a:t>Symptoms of mental health distress were reported by Women slightly higher than Men. </a:t>
            </a:r>
          </a:p>
          <a:p>
            <a:r>
              <a:rPr lang="en-US" dirty="0"/>
              <a:t> </a:t>
            </a:r>
          </a:p>
          <a:p>
            <a:r>
              <a:rPr lang="en-US" b="1" dirty="0"/>
              <a:t>Note</a:t>
            </a:r>
            <a:r>
              <a:rPr lang="en-US" dirty="0"/>
              <a:t>: Frequent Mental distress: Based on responses indicating 14 or more of the past 30 days "not good".</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depression is slightly higher than the state average.</a:t>
            </a:r>
          </a:p>
          <a:p>
            <a:pPr marL="174708" indent="-174708">
              <a:buFont typeface="Arial" panose="020B0604020202020204" pitchFamily="34" charset="0"/>
              <a:buChar char="•"/>
            </a:pPr>
            <a:r>
              <a:rPr lang="en-US" dirty="0"/>
              <a:t>Over time, the percentage of the population reporting depression in this phone survey has been increasing slightly.</a:t>
            </a:r>
          </a:p>
          <a:p>
            <a:r>
              <a:rPr lang="en-US" dirty="0"/>
              <a:t> </a:t>
            </a:r>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White residents reported diagnosed depression more frequently than Black/African American residents.</a:t>
            </a:r>
          </a:p>
          <a:p>
            <a:pPr marL="174708" indent="-174708">
              <a:buFont typeface="Arial" panose="020B0604020202020204" pitchFamily="34" charset="0"/>
              <a:buChar char="•"/>
            </a:pPr>
            <a:r>
              <a:rPr lang="en-US" dirty="0"/>
              <a:t>Diagnosed depression was reported more frequently by Women than by Men.</a:t>
            </a:r>
          </a:p>
          <a:p>
            <a:r>
              <a:rPr lang="en-US" b="1" dirty="0"/>
              <a:t> </a:t>
            </a:r>
            <a:endParaRPr lang="en-US" dirty="0"/>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lowest number of children receiving Special Ed services of the NJ counties in 2018. </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2017 and 2018, the county’s percentage of children receiving Special Education services are about the state average.</a:t>
            </a:r>
          </a:p>
          <a:p>
            <a:r>
              <a:rPr lang="en-US" dirty="0"/>
              <a:t> </a:t>
            </a:r>
          </a:p>
          <a:p>
            <a:r>
              <a:rPr lang="en-US" dirty="0"/>
              <a:t>2017 NJ Average=17.6%</a:t>
            </a:r>
          </a:p>
          <a:p>
            <a:r>
              <a:rPr lang="en-US" dirty="0"/>
              <a:t>2018 NJ Average=17.9%</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a:t>
            </a:r>
            <a:r>
              <a:rPr lang="en-US"/>
              <a:t>the least </a:t>
            </a:r>
            <a:r>
              <a:rPr lang="en-US" dirty="0"/>
              <a:t>number of children receiving Special Ed services of the NJ counties.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These lists of supports were identified by searching for providers who work with residents of this county. Many supports are available state-wide. </a:t>
            </a:r>
          </a:p>
          <a:p>
            <a:pPr marL="174708" indent="-174708">
              <a:buFont typeface="Arial" panose="020B0604020202020204" pitchFamily="34" charset="0"/>
              <a:buChar char="•"/>
            </a:pPr>
            <a:r>
              <a:rPr lang="en-US" dirty="0"/>
              <a:t>Did not include individual counselors. Is not an exhaustive list.</a:t>
            </a:r>
          </a:p>
          <a:p>
            <a:r>
              <a:rPr lang="en-US" dirty="0"/>
              <a:t> </a:t>
            </a:r>
          </a:p>
          <a:p>
            <a:r>
              <a:rPr lang="en-US" b="1" dirty="0"/>
              <a:t>Source:</a:t>
            </a:r>
            <a:endParaRPr lang="en-US" dirty="0"/>
          </a:p>
          <a:p>
            <a:pPr defTabSz="921223">
              <a:defRPr/>
            </a:pPr>
            <a:r>
              <a:rPr lang="en-US" dirty="0"/>
              <a:t>16.1. </a:t>
            </a:r>
            <a:r>
              <a:rPr lang="en-US" dirty="0">
                <a:hlinkClick r:id="rId3"/>
              </a:rPr>
              <a:t>https://www.Salemresourcenet.org/community-services/family-support-services/</a:t>
            </a:r>
            <a:r>
              <a:rPr lang="en-US" dirty="0"/>
              <a:t> </a:t>
            </a:r>
          </a:p>
          <a:p>
            <a:pPr defTabSz="921223">
              <a:defRPr/>
            </a:pPr>
            <a:r>
              <a:rPr lang="en-US" dirty="0"/>
              <a:t>16.2. </a:t>
            </a:r>
            <a:r>
              <a:rPr lang="en-US" dirty="0">
                <a:hlinkClick r:id="rId4"/>
              </a:rPr>
              <a:t>https://www.probononj.org/ProviderDirectory.aspx</a:t>
            </a:r>
            <a:endParaRPr lang="en-US" dirty="0"/>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t>
            </a:r>
            <a:r>
              <a:rPr lang="en-US" dirty="0" err="1"/>
              <a:t>Penns</a:t>
            </a:r>
            <a:r>
              <a:rPr lang="en-US" dirty="0"/>
              <a:t> Grove and Carney’s Point have the highest proportions of foreign-born residents.</a:t>
            </a:r>
          </a:p>
          <a:p>
            <a:r>
              <a:rPr lang="en-US" b="1" dirty="0"/>
              <a:t> </a:t>
            </a:r>
            <a:endParaRPr lang="en-US" dirty="0"/>
          </a:p>
          <a:p>
            <a:r>
              <a:rPr lang="en-US" b="1" dirty="0"/>
              <a:t>County workbook</a:t>
            </a:r>
            <a:r>
              <a:rPr lang="en-US" dirty="0"/>
              <a:t> may include data for additional municipalities.</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proportion of residents who speak English ONLY is above the state average.</a:t>
            </a:r>
          </a:p>
          <a:p>
            <a:pPr marL="174708" indent="-174708">
              <a:buFont typeface="Arial" panose="020B0604020202020204" pitchFamily="34" charset="0"/>
              <a:buChar char="•"/>
            </a:pPr>
            <a:r>
              <a:rPr lang="en-US" dirty="0"/>
              <a:t>In this county, the percentage of the population who speaks English ONLY has remained steady over the 5 years for which we have data. </a:t>
            </a:r>
          </a:p>
          <a:p>
            <a:r>
              <a:rPr lang="en-US" dirty="0"/>
              <a:t> </a:t>
            </a:r>
          </a:p>
          <a:p>
            <a:r>
              <a:rPr lang="en-US" b="1" dirty="0"/>
              <a:t>Municipality data available</a:t>
            </a:r>
            <a:r>
              <a:rPr lang="en-US" dirty="0"/>
              <a:t>? Chart 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t>
            </a:r>
            <a:r>
              <a:rPr lang="en-US" dirty="0" err="1"/>
              <a:t>Penns</a:t>
            </a:r>
            <a:r>
              <a:rPr lang="en-US" dirty="0"/>
              <a:t> Grove has the lowest proportion of residents who speak English-only, while Quinton has the highest proportion of residents who speak English-only.</a:t>
            </a:r>
          </a:p>
          <a:p>
            <a:pPr marL="174708" indent="-174708">
              <a:buFont typeface="Arial" panose="020B0604020202020204" pitchFamily="34" charset="0"/>
              <a:buChar char="•"/>
            </a:pPr>
            <a:r>
              <a:rPr lang="en-US" dirty="0"/>
              <a:t>To illustrate variation of language in this county, municipalities are organized by highest, midrange, and lowest percentages of English-only language speakers.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5.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228600" y="5638800"/>
            <a:ext cx="3454400" cy="461665"/>
          </a:xfrm>
          <a:prstGeom prst="rect">
            <a:avLst/>
          </a:prstGeom>
          <a:noFill/>
        </p:spPr>
        <p:txBody>
          <a:bodyPr wrap="square" rtlCol="0">
            <a:spAutoFit/>
          </a:bodyPr>
          <a:lstStyle/>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a:extLst>
              <a:ext uri="{FF2B5EF4-FFF2-40B4-BE49-F238E27FC236}">
                <a16:creationId xmlns:a16="http://schemas.microsoft.com/office/drawing/2014/main" id="{498BD227-10AD-4CD2-8D37-E007E3A5C4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
        <p:nvSpPr>
          <p:cNvPr id="6" name="TextBox 14">
            <a:extLst>
              <a:ext uri="{FF2B5EF4-FFF2-40B4-BE49-F238E27FC236}">
                <a16:creationId xmlns:a16="http://schemas.microsoft.com/office/drawing/2014/main" id="{71B9DC4F-B04F-4761-8B6A-592787EC84AD}"/>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a:extLst>
              <a:ext uri="{FF2B5EF4-FFF2-40B4-BE49-F238E27FC236}">
                <a16:creationId xmlns:a16="http://schemas.microsoft.com/office/drawing/2014/main" id="{FF4CACBC-156C-4D75-A2A6-B465197594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
        <p:nvSpPr>
          <p:cNvPr id="10" name="TextBox 14">
            <a:extLst>
              <a:ext uri="{FF2B5EF4-FFF2-40B4-BE49-F238E27FC236}">
                <a16:creationId xmlns:a16="http://schemas.microsoft.com/office/drawing/2014/main" id="{8E0ED6C5-066F-440F-A341-5FDE1B1499C2}"/>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1FA3CB-89AF-41B1-8CDF-91DF067BCA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E97243B-CAA7-4CB4-BFAA-3F5288805F6D}"/>
              </a:ext>
            </a:extLst>
          </p:cNvPr>
          <p:cNvPicPr>
            <a:picLocks noChangeAspect="1"/>
          </p:cNvPicPr>
          <p:nvPr userDrawn="1"/>
        </p:nvPicPr>
        <p:blipFill>
          <a:blip r:embed="rId3"/>
          <a:stretch>
            <a:fillRect/>
          </a:stretch>
        </p:blipFill>
        <p:spPr>
          <a:xfrm>
            <a:off x="6705600" y="4663535"/>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B3794BB9-1B2D-4C72-BC50-8281F33524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1921" y="5500802"/>
            <a:ext cx="1376588" cy="365760"/>
          </a:xfrm>
          <a:prstGeom prst="rect">
            <a:avLst/>
          </a:prstGeom>
        </p:spPr>
      </p:pic>
      <p:pic>
        <p:nvPicPr>
          <p:cNvPr id="9" name="Picture 8">
            <a:extLst>
              <a:ext uri="{FF2B5EF4-FFF2-40B4-BE49-F238E27FC236}">
                <a16:creationId xmlns:a16="http://schemas.microsoft.com/office/drawing/2014/main" id="{82D12DF5-8687-490B-BE9A-5E1B00A459D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1932" y="5504543"/>
            <a:ext cx="1499616" cy="365760"/>
          </a:xfrm>
          <a:prstGeom prst="rect">
            <a:avLst/>
          </a:prstGeom>
        </p:spPr>
      </p:pic>
      <p:sp>
        <p:nvSpPr>
          <p:cNvPr id="10" name="TextBox 9">
            <a:extLst>
              <a:ext uri="{FF2B5EF4-FFF2-40B4-BE49-F238E27FC236}">
                <a16:creationId xmlns:a16="http://schemas.microsoft.com/office/drawing/2014/main" id="{5D36BE30-DD2F-4FAB-8C26-A0719C9680AA}"/>
              </a:ext>
            </a:extLst>
          </p:cNvPr>
          <p:cNvSpPr txBox="1"/>
          <p:nvPr userDrawn="1"/>
        </p:nvSpPr>
        <p:spPr>
          <a:xfrm>
            <a:off x="7805286" y="5962467"/>
            <a:ext cx="4069080" cy="369332"/>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a:t>
            </a:r>
          </a:p>
        </p:txBody>
      </p:sp>
      <p:pic>
        <p:nvPicPr>
          <p:cNvPr id="11" name="Picture 10">
            <a:extLst>
              <a:ext uri="{FF2B5EF4-FFF2-40B4-BE49-F238E27FC236}">
                <a16:creationId xmlns:a16="http://schemas.microsoft.com/office/drawing/2014/main" id="{8261DB4D-95CB-4E9B-8B9D-3D2725A3402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900742" y="4711629"/>
            <a:ext cx="927871" cy="1757156"/>
          </a:xfrm>
          <a:prstGeom prst="rect">
            <a:avLst/>
          </a:prstGeom>
        </p:spPr>
      </p:pic>
      <p:sp>
        <p:nvSpPr>
          <p:cNvPr id="12" name="TextBox 14">
            <a:extLst>
              <a:ext uri="{FF2B5EF4-FFF2-40B4-BE49-F238E27FC236}">
                <a16:creationId xmlns:a16="http://schemas.microsoft.com/office/drawing/2014/main" id="{40D44E46-90B5-4041-8678-73BF87D59A49}"/>
              </a:ext>
            </a:extLst>
          </p:cNvPr>
          <p:cNvSpPr txBox="1"/>
          <p:nvPr userDrawn="1"/>
        </p:nvSpPr>
        <p:spPr>
          <a:xfrm>
            <a:off x="8023754" y="4663535"/>
            <a:ext cx="375620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latin typeface="Franklin Gothic Medium Cond" panose="020B0606030402020204" pitchFamily="34" charset="0"/>
              </a:rPr>
              <a:t>Salem County</a:t>
            </a:r>
          </a:p>
        </p:txBody>
      </p:sp>
    </p:spTree>
    <p:extLst>
      <p:ext uri="{BB962C8B-B14F-4D97-AF65-F5344CB8AC3E}">
        <p14:creationId xmlns:p14="http://schemas.microsoft.com/office/powerpoint/2010/main" val="4035171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3000" y="1113230"/>
            <a:ext cx="767359" cy="1140823"/>
          </a:xfrm>
          <a:prstGeom prst="rect">
            <a:avLst/>
          </a:prstGeom>
        </p:spPr>
      </p:pic>
      <p:sp>
        <p:nvSpPr>
          <p:cNvPr id="8" name="TextBox 14">
            <a:extLst>
              <a:ext uri="{FF2B5EF4-FFF2-40B4-BE49-F238E27FC236}">
                <a16:creationId xmlns:a16="http://schemas.microsoft.com/office/drawing/2014/main" id="{F4AA1513-2490-478A-9E3E-DACA149BEDA1}"/>
              </a:ext>
            </a:extLst>
          </p:cNvPr>
          <p:cNvSpPr txBox="1"/>
          <p:nvPr userDrawn="1"/>
        </p:nvSpPr>
        <p:spPr>
          <a:xfrm>
            <a:off x="382153" y="790064"/>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sp>
        <p:nvSpPr>
          <p:cNvPr id="8" name="TextBox 14">
            <a:extLst>
              <a:ext uri="{FF2B5EF4-FFF2-40B4-BE49-F238E27FC236}">
                <a16:creationId xmlns:a16="http://schemas.microsoft.com/office/drawing/2014/main" id="{A1821DE7-7551-4E38-90A0-257176D1F209}"/>
              </a:ext>
            </a:extLst>
          </p:cNvPr>
          <p:cNvSpPr txBox="1"/>
          <p:nvPr userDrawn="1"/>
        </p:nvSpPr>
        <p:spPr>
          <a:xfrm>
            <a:off x="7123450" y="4373908"/>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22A9AEB4-8588-49B1-B8CC-120B3E056C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33161" y="4676815"/>
            <a:ext cx="767359" cy="1140823"/>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sp>
        <p:nvSpPr>
          <p:cNvPr id="7" name="TextBox 14">
            <a:extLst>
              <a:ext uri="{FF2B5EF4-FFF2-40B4-BE49-F238E27FC236}">
                <a16:creationId xmlns:a16="http://schemas.microsoft.com/office/drawing/2014/main" id="{8203E0DD-16BC-4CE6-99BE-988809A61149}"/>
              </a:ext>
            </a:extLst>
          </p:cNvPr>
          <p:cNvSpPr txBox="1"/>
          <p:nvPr userDrawn="1"/>
        </p:nvSpPr>
        <p:spPr>
          <a:xfrm>
            <a:off x="685800" y="408354"/>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13F783AA-49CC-4C17-B360-1A0E503B034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40608" y="867760"/>
            <a:ext cx="767359" cy="1140823"/>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sp>
        <p:nvSpPr>
          <p:cNvPr id="7" name="TextBox 14">
            <a:extLst>
              <a:ext uri="{FF2B5EF4-FFF2-40B4-BE49-F238E27FC236}">
                <a16:creationId xmlns:a16="http://schemas.microsoft.com/office/drawing/2014/main" id="{EADBCC5D-7AEB-4CF7-99A8-BAEA8AA4E409}"/>
              </a:ext>
            </a:extLst>
          </p:cNvPr>
          <p:cNvSpPr txBox="1"/>
          <p:nvPr userDrawn="1"/>
        </p:nvSpPr>
        <p:spPr>
          <a:xfrm>
            <a:off x="647363" y="385807"/>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267CFB35-7B84-468A-AD4A-FDFE02CF21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9534" y="845213"/>
            <a:ext cx="767359" cy="1140823"/>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sp>
        <p:nvSpPr>
          <p:cNvPr id="8" name="TextBox 14">
            <a:extLst>
              <a:ext uri="{FF2B5EF4-FFF2-40B4-BE49-F238E27FC236}">
                <a16:creationId xmlns:a16="http://schemas.microsoft.com/office/drawing/2014/main" id="{5DA92620-FAE1-4B6D-AAA2-55B9ECAC4FD1}"/>
              </a:ext>
            </a:extLst>
          </p:cNvPr>
          <p:cNvSpPr txBox="1"/>
          <p:nvPr userDrawn="1"/>
        </p:nvSpPr>
        <p:spPr>
          <a:xfrm>
            <a:off x="3803029" y="2582669"/>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FBD013D6-1DCD-4ECC-BD18-4333344350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45700" y="2828834"/>
            <a:ext cx="767359" cy="1140823"/>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sp>
        <p:nvSpPr>
          <p:cNvPr id="6" name="TextBox 14">
            <a:extLst>
              <a:ext uri="{FF2B5EF4-FFF2-40B4-BE49-F238E27FC236}">
                <a16:creationId xmlns:a16="http://schemas.microsoft.com/office/drawing/2014/main" id="{D6E5FEDC-6F7F-4056-9E31-B52B4254E4A6}"/>
              </a:ext>
            </a:extLst>
          </p:cNvPr>
          <p:cNvSpPr txBox="1"/>
          <p:nvPr userDrawn="1"/>
        </p:nvSpPr>
        <p:spPr>
          <a:xfrm>
            <a:off x="657347" y="457200"/>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D57899AF-4C49-4F00-BE42-F2EF60E1A1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4238" y="787783"/>
            <a:ext cx="767359" cy="1140823"/>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sp>
        <p:nvSpPr>
          <p:cNvPr id="11" name="TextBox 14">
            <a:extLst>
              <a:ext uri="{FF2B5EF4-FFF2-40B4-BE49-F238E27FC236}">
                <a16:creationId xmlns:a16="http://schemas.microsoft.com/office/drawing/2014/main" id="{93C58B35-AF8E-4961-A3E0-E642EE30E619}"/>
              </a:ext>
            </a:extLst>
          </p:cNvPr>
          <p:cNvSpPr txBox="1"/>
          <p:nvPr userDrawn="1"/>
        </p:nvSpPr>
        <p:spPr>
          <a:xfrm>
            <a:off x="196323" y="386759"/>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12" name="Picture 11">
            <a:extLst>
              <a:ext uri="{FF2B5EF4-FFF2-40B4-BE49-F238E27FC236}">
                <a16:creationId xmlns:a16="http://schemas.microsoft.com/office/drawing/2014/main" id="{71D9F36C-1DAB-43BB-9F50-9470C5A0C4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1849" y="611551"/>
            <a:ext cx="767359" cy="1140823"/>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pic>
        <p:nvPicPr>
          <p:cNvPr id="4" name="Picture 3">
            <a:extLst>
              <a:ext uri="{FF2B5EF4-FFF2-40B4-BE49-F238E27FC236}">
                <a16:creationId xmlns:a16="http://schemas.microsoft.com/office/drawing/2014/main" id="{FD46B91F-BB26-4048-AEF4-7E77A65937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309" y="64030"/>
            <a:ext cx="2223679" cy="4211093"/>
          </a:xfrm>
          <a:prstGeom prst="rect">
            <a:avLst/>
          </a:prstGeom>
        </p:spPr>
      </p:pic>
      <p:sp>
        <p:nvSpPr>
          <p:cNvPr id="5" name="Title 1">
            <a:extLst>
              <a:ext uri="{FF2B5EF4-FFF2-40B4-BE49-F238E27FC236}">
                <a16:creationId xmlns:a16="http://schemas.microsoft.com/office/drawing/2014/main" id="{4747E2FD-72DA-44D7-AA6D-A0CD7CEB2BD0}"/>
              </a:ext>
            </a:extLst>
          </p:cNvPr>
          <p:cNvSpPr txBox="1">
            <a:spLocks/>
          </p:cNvSpPr>
          <p:nvPr userDrawn="1"/>
        </p:nvSpPr>
        <p:spPr>
          <a:xfrm>
            <a:off x="-67911" y="3884076"/>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Salem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pic>
        <p:nvPicPr>
          <p:cNvPr id="6" name="Picture 5">
            <a:extLst>
              <a:ext uri="{FF2B5EF4-FFF2-40B4-BE49-F238E27FC236}">
                <a16:creationId xmlns:a16="http://schemas.microsoft.com/office/drawing/2014/main" id="{39F199EA-CA77-4257-A788-FCFB3A760F34}"/>
              </a:ext>
            </a:extLst>
          </p:cNvPr>
          <p:cNvPicPr>
            <a:picLocks noChangeAspect="1"/>
          </p:cNvPicPr>
          <p:nvPr userDrawn="1"/>
        </p:nvPicPr>
        <p:blipFill rotWithShape="1">
          <a:blip r:embed="rId3"/>
          <a:srcRect t="8470" b="13273"/>
          <a:stretch/>
        </p:blipFill>
        <p:spPr>
          <a:xfrm>
            <a:off x="5085766" y="928271"/>
            <a:ext cx="5303237" cy="5370790"/>
          </a:xfrm>
          <a:prstGeom prst="rect">
            <a:avLst/>
          </a:prstGeom>
        </p:spPr>
      </p:pic>
    </p:spTree>
    <p:extLst>
      <p:ext uri="{BB962C8B-B14F-4D97-AF65-F5344CB8AC3E}">
        <p14:creationId xmlns:p14="http://schemas.microsoft.com/office/powerpoint/2010/main" val="3756687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sp>
        <p:nvSpPr>
          <p:cNvPr id="6" name="TextBox 14">
            <a:extLst>
              <a:ext uri="{FF2B5EF4-FFF2-40B4-BE49-F238E27FC236}">
                <a16:creationId xmlns:a16="http://schemas.microsoft.com/office/drawing/2014/main" id="{D5794940-38F8-4B37-95DB-052072C9471B}"/>
              </a:ext>
            </a:extLst>
          </p:cNvPr>
          <p:cNvSpPr txBox="1"/>
          <p:nvPr userDrawn="1"/>
        </p:nvSpPr>
        <p:spPr>
          <a:xfrm>
            <a:off x="7275861" y="4976418"/>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5EBE0E06-3D3A-44BA-8C68-4627FBACAE9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1537" y="5110413"/>
            <a:ext cx="767359" cy="1140823"/>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sp>
        <p:nvSpPr>
          <p:cNvPr id="11" name="TextBox 14">
            <a:extLst>
              <a:ext uri="{FF2B5EF4-FFF2-40B4-BE49-F238E27FC236}">
                <a16:creationId xmlns:a16="http://schemas.microsoft.com/office/drawing/2014/main" id="{4295BD46-D733-4511-913D-FEA096644BB5}"/>
              </a:ext>
            </a:extLst>
          </p:cNvPr>
          <p:cNvSpPr txBox="1"/>
          <p:nvPr userDrawn="1"/>
        </p:nvSpPr>
        <p:spPr>
          <a:xfrm>
            <a:off x="547788" y="4724400"/>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12" name="Picture 11">
            <a:extLst>
              <a:ext uri="{FF2B5EF4-FFF2-40B4-BE49-F238E27FC236}">
                <a16:creationId xmlns:a16="http://schemas.microsoft.com/office/drawing/2014/main" id="{50C59A27-3FD3-4BA2-A209-38182D022E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4938" y="4978966"/>
            <a:ext cx="767359" cy="1140823"/>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sp>
        <p:nvSpPr>
          <p:cNvPr id="12" name="TextBox 14">
            <a:extLst>
              <a:ext uri="{FF2B5EF4-FFF2-40B4-BE49-F238E27FC236}">
                <a16:creationId xmlns:a16="http://schemas.microsoft.com/office/drawing/2014/main" id="{F266B878-8931-45BA-B40F-062ACCAEF858}"/>
              </a:ext>
            </a:extLst>
          </p:cNvPr>
          <p:cNvSpPr txBox="1"/>
          <p:nvPr userDrawn="1"/>
        </p:nvSpPr>
        <p:spPr>
          <a:xfrm>
            <a:off x="3635112" y="408354"/>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13" name="Picture 12">
            <a:extLst>
              <a:ext uri="{FF2B5EF4-FFF2-40B4-BE49-F238E27FC236}">
                <a16:creationId xmlns:a16="http://schemas.microsoft.com/office/drawing/2014/main" id="{1EDB5083-FD14-409B-8B42-35DAF7E193E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311988" y="518533"/>
            <a:ext cx="767359" cy="1140823"/>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sp>
        <p:nvSpPr>
          <p:cNvPr id="8" name="TextBox 14">
            <a:extLst>
              <a:ext uri="{FF2B5EF4-FFF2-40B4-BE49-F238E27FC236}">
                <a16:creationId xmlns:a16="http://schemas.microsoft.com/office/drawing/2014/main" id="{A089DB46-D599-4742-9965-CA6B53A81654}"/>
              </a:ext>
            </a:extLst>
          </p:cNvPr>
          <p:cNvSpPr txBox="1"/>
          <p:nvPr userDrawn="1"/>
        </p:nvSpPr>
        <p:spPr>
          <a:xfrm>
            <a:off x="8305799" y="316912"/>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37B12E12-1811-4D73-AEBC-C3D21EE853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14132" y="402470"/>
            <a:ext cx="767359" cy="1140823"/>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sp>
        <p:nvSpPr>
          <p:cNvPr id="7" name="TextBox 14">
            <a:extLst>
              <a:ext uri="{FF2B5EF4-FFF2-40B4-BE49-F238E27FC236}">
                <a16:creationId xmlns:a16="http://schemas.microsoft.com/office/drawing/2014/main" id="{66CEE640-DC28-4CC7-BEEB-D916B82AC167}"/>
              </a:ext>
            </a:extLst>
          </p:cNvPr>
          <p:cNvSpPr txBox="1"/>
          <p:nvPr userDrawn="1"/>
        </p:nvSpPr>
        <p:spPr>
          <a:xfrm>
            <a:off x="8240817" y="315260"/>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12" name="Picture 11">
            <a:extLst>
              <a:ext uri="{FF2B5EF4-FFF2-40B4-BE49-F238E27FC236}">
                <a16:creationId xmlns:a16="http://schemas.microsoft.com/office/drawing/2014/main" id="{CB958D92-A50C-49C1-93FE-E3AE96558B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95625" y="710314"/>
            <a:ext cx="767359" cy="1140823"/>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sp>
        <p:nvSpPr>
          <p:cNvPr id="7" name="TextBox 14">
            <a:extLst>
              <a:ext uri="{FF2B5EF4-FFF2-40B4-BE49-F238E27FC236}">
                <a16:creationId xmlns:a16="http://schemas.microsoft.com/office/drawing/2014/main" id="{7699E963-0C86-4735-97C6-8912442FBBA6}"/>
              </a:ext>
            </a:extLst>
          </p:cNvPr>
          <p:cNvSpPr txBox="1"/>
          <p:nvPr userDrawn="1"/>
        </p:nvSpPr>
        <p:spPr>
          <a:xfrm>
            <a:off x="8008883" y="756426"/>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12" name="Picture 11">
            <a:extLst>
              <a:ext uri="{FF2B5EF4-FFF2-40B4-BE49-F238E27FC236}">
                <a16:creationId xmlns:a16="http://schemas.microsoft.com/office/drawing/2014/main" id="{23C2692D-3B86-4899-A036-0829F94E957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23583" y="1086931"/>
            <a:ext cx="767359" cy="1140823"/>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sp>
        <p:nvSpPr>
          <p:cNvPr id="15" name="TextBox 14">
            <a:extLst>
              <a:ext uri="{FF2B5EF4-FFF2-40B4-BE49-F238E27FC236}">
                <a16:creationId xmlns:a16="http://schemas.microsoft.com/office/drawing/2014/main" id="{73E42CE8-C875-4416-80B5-AFC10AA3012E}"/>
              </a:ext>
            </a:extLst>
          </p:cNvPr>
          <p:cNvSpPr txBox="1"/>
          <p:nvPr userDrawn="1"/>
        </p:nvSpPr>
        <p:spPr>
          <a:xfrm>
            <a:off x="7845973" y="466899"/>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16" name="Picture 15">
            <a:extLst>
              <a:ext uri="{FF2B5EF4-FFF2-40B4-BE49-F238E27FC236}">
                <a16:creationId xmlns:a16="http://schemas.microsoft.com/office/drawing/2014/main" id="{F6B6A82C-8355-4BD6-B9EB-67793CEE88D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97499" y="720971"/>
            <a:ext cx="767359" cy="1140823"/>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sp>
        <p:nvSpPr>
          <p:cNvPr id="7" name="TextBox 14">
            <a:extLst>
              <a:ext uri="{FF2B5EF4-FFF2-40B4-BE49-F238E27FC236}">
                <a16:creationId xmlns:a16="http://schemas.microsoft.com/office/drawing/2014/main" id="{B9B91C87-99FB-4496-B36C-AE3C790A801F}"/>
              </a:ext>
            </a:extLst>
          </p:cNvPr>
          <p:cNvSpPr txBox="1"/>
          <p:nvPr userDrawn="1"/>
        </p:nvSpPr>
        <p:spPr>
          <a:xfrm>
            <a:off x="7597858" y="313254"/>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066D2870-F03A-489E-99C7-EB00B1216A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17102" y="738174"/>
            <a:ext cx="767359" cy="1140823"/>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sp>
        <p:nvSpPr>
          <p:cNvPr id="6" name="TextBox 14">
            <a:extLst>
              <a:ext uri="{FF2B5EF4-FFF2-40B4-BE49-F238E27FC236}">
                <a16:creationId xmlns:a16="http://schemas.microsoft.com/office/drawing/2014/main" id="{D77C4532-ED66-4034-AC90-7B5B322CD90A}"/>
              </a:ext>
            </a:extLst>
          </p:cNvPr>
          <p:cNvSpPr txBox="1"/>
          <p:nvPr userDrawn="1"/>
        </p:nvSpPr>
        <p:spPr>
          <a:xfrm>
            <a:off x="451259" y="838678"/>
            <a:ext cx="10384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271C3B51-1C03-4D7E-922E-96A78CDC2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372" y="1158623"/>
            <a:ext cx="767359" cy="1140823"/>
          </a:xfrm>
          <a:prstGeom prst="rect">
            <a:avLst/>
          </a:prstGeom>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sp>
        <p:nvSpPr>
          <p:cNvPr id="7" name="TextBox 14">
            <a:extLst>
              <a:ext uri="{FF2B5EF4-FFF2-40B4-BE49-F238E27FC236}">
                <a16:creationId xmlns:a16="http://schemas.microsoft.com/office/drawing/2014/main" id="{11C2BFEF-BC86-4ED3-A92E-59B9C8DAC65B}"/>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A6CDA9B4-BF55-499C-BFAD-E76667F3F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a:ea typeface="+mn-lt"/>
                <a:cs typeface="+mn-lt"/>
              </a:rPr>
              <a:t>Households</a:t>
            </a:r>
            <a:r>
              <a:rPr lang="en-US" sz="1200" b="1" baseline="0" dirty="0">
                <a:ea typeface="+mn-lt"/>
                <a:cs typeface="+mn-lt"/>
              </a:rPr>
              <a:t> </a:t>
            </a:r>
            <a:r>
              <a:rPr lang="en-US" sz="1200" b="1" dirty="0">
                <a:ea typeface="+mn-lt"/>
                <a:cs typeface="+mn-lt"/>
              </a:rPr>
              <a:t>(%) with severe cost burden</a:t>
            </a:r>
            <a:r>
              <a:rPr lang="en-US" sz="1200" b="1" baseline="0" dirty="0">
                <a:ea typeface="+mn-lt"/>
                <a:cs typeface="+mn-lt"/>
              </a:rPr>
              <a:t> for housing </a:t>
            </a:r>
            <a:r>
              <a:rPr lang="en-US" sz="1200" b="1" dirty="0"/>
              <a:t>(by 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pic>
        <p:nvPicPr>
          <p:cNvPr id="7" name="Picture 6">
            <a:extLst>
              <a:ext uri="{FF2B5EF4-FFF2-40B4-BE49-F238E27FC236}">
                <a16:creationId xmlns:a16="http://schemas.microsoft.com/office/drawing/2014/main" id="{956ACE0A-F62A-4C9C-BB45-8BD0BF005B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
        <p:nvSpPr>
          <p:cNvPr id="8" name="TextBox 14">
            <a:extLst>
              <a:ext uri="{FF2B5EF4-FFF2-40B4-BE49-F238E27FC236}">
                <a16:creationId xmlns:a16="http://schemas.microsoft.com/office/drawing/2014/main" id="{879D5C7B-88DD-4585-BF4A-4FFF2FD8D9D8}"/>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a:extLst>
              <a:ext uri="{FF2B5EF4-FFF2-40B4-BE49-F238E27FC236}">
                <a16:creationId xmlns:a16="http://schemas.microsoft.com/office/drawing/2014/main" id="{2ABD9679-C7B2-4681-8B70-9970A6F0D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
        <p:nvSpPr>
          <p:cNvPr id="8" name="TextBox 14">
            <a:extLst>
              <a:ext uri="{FF2B5EF4-FFF2-40B4-BE49-F238E27FC236}">
                <a16:creationId xmlns:a16="http://schemas.microsoft.com/office/drawing/2014/main" id="{385C66A9-F750-49DC-9A4D-B70B2B4A3A1B}"/>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a:extLst>
              <a:ext uri="{FF2B5EF4-FFF2-40B4-BE49-F238E27FC236}">
                <a16:creationId xmlns:a16="http://schemas.microsoft.com/office/drawing/2014/main" id="{E6CD4C5A-1E70-4D5D-8E71-B50F6842F2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
        <p:nvSpPr>
          <p:cNvPr id="8" name="TextBox 14">
            <a:extLst>
              <a:ext uri="{FF2B5EF4-FFF2-40B4-BE49-F238E27FC236}">
                <a16:creationId xmlns:a16="http://schemas.microsoft.com/office/drawing/2014/main" id="{B78BBCB3-7DC7-4BA9-AC99-2BAA5765F975}"/>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a:extLst>
              <a:ext uri="{FF2B5EF4-FFF2-40B4-BE49-F238E27FC236}">
                <a16:creationId xmlns:a16="http://schemas.microsoft.com/office/drawing/2014/main" id="{AFE0F25F-CFE5-413D-9F2F-F6A29F0BD7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
        <p:nvSpPr>
          <p:cNvPr id="8" name="TextBox 14">
            <a:extLst>
              <a:ext uri="{FF2B5EF4-FFF2-40B4-BE49-F238E27FC236}">
                <a16:creationId xmlns:a16="http://schemas.microsoft.com/office/drawing/2014/main" id="{E9A1DDBC-9CAF-4E8C-A258-058BFEE7ECF1}"/>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pic>
        <p:nvPicPr>
          <p:cNvPr id="6" name="Picture 5">
            <a:extLst>
              <a:ext uri="{FF2B5EF4-FFF2-40B4-BE49-F238E27FC236}">
                <a16:creationId xmlns:a16="http://schemas.microsoft.com/office/drawing/2014/main" id="{A7E011ED-CA0A-4016-BF26-E5D017CC7C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
        <p:nvSpPr>
          <p:cNvPr id="7" name="TextBox 14">
            <a:extLst>
              <a:ext uri="{FF2B5EF4-FFF2-40B4-BE49-F238E27FC236}">
                <a16:creationId xmlns:a16="http://schemas.microsoft.com/office/drawing/2014/main" id="{34C963D3-04E6-4371-92C8-5F83D511BA27}"/>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a:extLst>
              <a:ext uri="{FF2B5EF4-FFF2-40B4-BE49-F238E27FC236}">
                <a16:creationId xmlns:a16="http://schemas.microsoft.com/office/drawing/2014/main" id="{F114207B-C93B-4DD7-AAB8-697D69C6AE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
        <p:nvSpPr>
          <p:cNvPr id="6" name="TextBox 14">
            <a:extLst>
              <a:ext uri="{FF2B5EF4-FFF2-40B4-BE49-F238E27FC236}">
                <a16:creationId xmlns:a16="http://schemas.microsoft.com/office/drawing/2014/main" id="{A7F42EAD-01D9-4A74-B9B2-BF52925C4206}"/>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92" r:id="rId2"/>
    <p:sldLayoutId id="2147483685" r:id="rId3"/>
    <p:sldLayoutId id="2147483686" r:id="rId4"/>
    <p:sldLayoutId id="2147483687" r:id="rId5"/>
    <p:sldLayoutId id="2147483688" r:id="rId6"/>
    <p:sldLayoutId id="2147483689"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91" r:id="rId1"/>
    <p:sldLayoutId id="2147483653" r:id="rId2"/>
    <p:sldLayoutId id="2147483656" r:id="rId3"/>
    <p:sldLayoutId id="2147483660" r:id="rId4"/>
    <p:sldLayoutId id="2147483678" r:id="rId5"/>
    <p:sldLayoutId id="2147483661" r:id="rId6"/>
    <p:sldLayoutId id="2147483677" r:id="rId7"/>
    <p:sldLayoutId id="2147483663" r:id="rId8"/>
    <p:sldLayoutId id="2147483657" r:id="rId9"/>
    <p:sldLayoutId id="2147483679" r:id="rId10"/>
    <p:sldLayoutId id="2147483664" r:id="rId11"/>
    <p:sldLayoutId id="2147483681" r:id="rId12"/>
    <p:sldLayoutId id="2147483680" r:id="rId13"/>
    <p:sldLayoutId id="2147483665" r:id="rId14"/>
    <p:sldLayoutId id="2147483672" r:id="rId15"/>
    <p:sldLayoutId id="2147483675" r:id="rId16"/>
    <p:sldLayoutId id="214748367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1.xml"/><Relationship Id="rId7" Type="http://schemas.openxmlformats.org/officeDocument/2006/relationships/slideLayout" Target="../slideLayouts/slideLayout9.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7.xml"/><Relationship Id="rId7" Type="http://schemas.openxmlformats.org/officeDocument/2006/relationships/slideLayout" Target="../slideLayouts/slideLayout9.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chart" Target="../charts/chart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notesSlide" Target="../notesSlides/notesSlide5.xml"/><Relationship Id="rId5" Type="http://schemas.openxmlformats.org/officeDocument/2006/relationships/tags" Target="../tags/tag25.xml"/><Relationship Id="rId10" Type="http://schemas.openxmlformats.org/officeDocument/2006/relationships/slideLayout" Target="../slideLayouts/slideLayout9.xml"/><Relationship Id="rId4" Type="http://schemas.openxmlformats.org/officeDocument/2006/relationships/tags" Target="../tags/tag24.xml"/><Relationship Id="rId9" Type="http://schemas.openxmlformats.org/officeDocument/2006/relationships/tags" Target="../tags/tag29.xml"/></Relationships>
</file>

<file path=ppt/slides/_rels/slide14.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chart" Target="../charts/chart5.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chart" Target="../charts/chart4.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notesSlide" Target="../notesSlides/notesSlide6.xml"/><Relationship Id="rId5" Type="http://schemas.openxmlformats.org/officeDocument/2006/relationships/tags" Target="../tags/tag34.xml"/><Relationship Id="rId10" Type="http://schemas.openxmlformats.org/officeDocument/2006/relationships/slideLayout" Target="../slideLayouts/slideLayout9.xml"/><Relationship Id="rId4" Type="http://schemas.openxmlformats.org/officeDocument/2006/relationships/tags" Target="../tags/tag33.xml"/><Relationship Id="rId9" Type="http://schemas.openxmlformats.org/officeDocument/2006/relationships/tags" Target="../tags/tag3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1.xml"/><Relationship Id="rId7" Type="http://schemas.openxmlformats.org/officeDocument/2006/relationships/slideLayout" Target="../slideLayouts/slideLayout9.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chart" Target="../charts/chart8.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chart" Target="../charts/chart7.xml"/><Relationship Id="rId5" Type="http://schemas.openxmlformats.org/officeDocument/2006/relationships/tags" Target="../tags/tag49.xml"/><Relationship Id="rId10" Type="http://schemas.openxmlformats.org/officeDocument/2006/relationships/notesSlide" Target="../notesSlides/notesSlide8.xml"/><Relationship Id="rId4" Type="http://schemas.openxmlformats.org/officeDocument/2006/relationships/tags" Target="../tags/tag4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9.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4.xml"/><Relationship Id="rId7" Type="http://schemas.openxmlformats.org/officeDocument/2006/relationships/notesSlide" Target="../notesSlides/notesSlide10.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9.xml"/><Relationship Id="rId5" Type="http://schemas.openxmlformats.org/officeDocument/2006/relationships/tags" Target="../tags/tag66.xml"/><Relationship Id="rId4" Type="http://schemas.openxmlformats.org/officeDocument/2006/relationships/tags" Target="../tags/tag65.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9.xml"/><Relationship Id="rId7" Type="http://schemas.openxmlformats.org/officeDocument/2006/relationships/slideLayout" Target="../slideLayouts/slideLayout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chart" Target="../charts/chart1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notesSlide" Target="../notesSlides/notesSlide12.xml"/><Relationship Id="rId5" Type="http://schemas.openxmlformats.org/officeDocument/2006/relationships/tags" Target="../tags/tag77.xml"/><Relationship Id="rId10" Type="http://schemas.openxmlformats.org/officeDocument/2006/relationships/slideLayout" Target="../slideLayouts/slideLayout9.xml"/><Relationship Id="rId4" Type="http://schemas.openxmlformats.org/officeDocument/2006/relationships/tags" Target="../tags/tag76.xml"/><Relationship Id="rId9" Type="http://schemas.openxmlformats.org/officeDocument/2006/relationships/tags" Target="../tags/tag81.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4.xml"/><Relationship Id="rId7" Type="http://schemas.openxmlformats.org/officeDocument/2006/relationships/slideLayout" Target="../slideLayouts/slideLayout9.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0.xml"/><Relationship Id="rId7" Type="http://schemas.openxmlformats.org/officeDocument/2006/relationships/slideLayout" Target="../slideLayouts/slideLayout9.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5.xml"/><Relationship Id="rId5" Type="http://schemas.openxmlformats.org/officeDocument/2006/relationships/tags" Target="../tags/tag98.xml"/><Relationship Id="rId10" Type="http://schemas.openxmlformats.org/officeDocument/2006/relationships/notesSlide" Target="../notesSlides/notesSlide15.xml"/><Relationship Id="rId4" Type="http://schemas.openxmlformats.org/officeDocument/2006/relationships/tags" Target="../tags/tag97.xml"/><Relationship Id="rId9"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4.xml"/><Relationship Id="rId7" Type="http://schemas.openxmlformats.org/officeDocument/2006/relationships/notesSlide" Target="../notesSlides/notesSlide16.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9.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09.xml"/><Relationship Id="rId7" Type="http://schemas.openxmlformats.org/officeDocument/2006/relationships/slideLayout" Target="../slideLayouts/slideLayout9.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15.xml"/><Relationship Id="rId7" Type="http://schemas.openxmlformats.org/officeDocument/2006/relationships/notesSlide" Target="../notesSlides/notesSlide18.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9.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1.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0.xml"/><Relationship Id="rId5" Type="http://schemas.openxmlformats.org/officeDocument/2006/relationships/tags" Target="../tags/tag122.xml"/><Relationship Id="rId10" Type="http://schemas.openxmlformats.org/officeDocument/2006/relationships/notesSlide" Target="../notesSlides/notesSlide19.xml"/><Relationship Id="rId4" Type="http://schemas.openxmlformats.org/officeDocument/2006/relationships/tags" Target="../tags/tag121.xml"/><Relationship Id="rId9"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28.xml"/><Relationship Id="rId7" Type="http://schemas.openxmlformats.org/officeDocument/2006/relationships/notesSlide" Target="../notesSlides/notesSlide20.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9.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3.xml"/><Relationship Id="rId7" Type="http://schemas.openxmlformats.org/officeDocument/2006/relationships/slideLayout" Target="../slideLayouts/slideLayout9.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9.xml"/><Relationship Id="rId7" Type="http://schemas.openxmlformats.org/officeDocument/2006/relationships/slideLayout" Target="../slideLayouts/slideLayout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45.xml"/><Relationship Id="rId7" Type="http://schemas.openxmlformats.org/officeDocument/2006/relationships/notesSlide" Target="../notesSlides/notesSlide23.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9.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0.xml"/><Relationship Id="rId7" Type="http://schemas.openxmlformats.org/officeDocument/2006/relationships/notesSlide" Target="../notesSlides/notesSlide2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slideLayout" Target="../slideLayouts/slideLayout9.xml"/><Relationship Id="rId5" Type="http://schemas.openxmlformats.org/officeDocument/2006/relationships/tags" Target="../tags/tag152.xml"/><Relationship Id="rId4" Type="http://schemas.openxmlformats.org/officeDocument/2006/relationships/tags" Target="../tags/tag151.xml"/></Relationships>
</file>

<file path=ppt/slides/_rels/slide38.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chart" Target="../charts/chart27.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notesSlide" Target="../notesSlides/notesSlide2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slideLayout" Target="../slideLayouts/slideLayout9.xml"/><Relationship Id="rId5" Type="http://schemas.openxmlformats.org/officeDocument/2006/relationships/tags" Target="../tags/tag157.xml"/><Relationship Id="rId15" Type="http://schemas.openxmlformats.org/officeDocument/2006/relationships/chart" Target="../charts/chart29.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5.xml"/><Relationship Id="rId7" Type="http://schemas.openxmlformats.org/officeDocument/2006/relationships/notesSlide" Target="../notesSlides/notesSlide26.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slideLayout" Target="../slideLayouts/slideLayout9.xml"/><Relationship Id="rId5" Type="http://schemas.openxmlformats.org/officeDocument/2006/relationships/tags" Target="../tags/tag167.xml"/><Relationship Id="rId4" Type="http://schemas.openxmlformats.org/officeDocument/2006/relationships/tags" Target="../tags/tag166.xml"/></Relationships>
</file>

<file path=ppt/slides/_rels/slide41.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chart" Target="../charts/chart31.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notesSlide" Target="../notesSlides/notesSlide27.xml"/><Relationship Id="rId5" Type="http://schemas.openxmlformats.org/officeDocument/2006/relationships/slideLayout" Target="../slideLayouts/slideLayout9.xml"/><Relationship Id="rId4" Type="http://schemas.openxmlformats.org/officeDocument/2006/relationships/tags" Target="../tags/tag17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chart" Target="../charts/chart32.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notesSlide" Target="../notesSlides/notesSlide28.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slideLayout" Target="../slideLayouts/slideLayout9.xml"/><Relationship Id="rId5" Type="http://schemas.openxmlformats.org/officeDocument/2006/relationships/tags" Target="../tags/tag176.xml"/><Relationship Id="rId10" Type="http://schemas.openxmlformats.org/officeDocument/2006/relationships/tags" Target="../tags/tag181.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4.xml"/><Relationship Id="rId7" Type="http://schemas.openxmlformats.org/officeDocument/2006/relationships/slideLayout" Target="../slideLayouts/slideLayout9.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0.xml"/><Relationship Id="rId7" Type="http://schemas.openxmlformats.org/officeDocument/2006/relationships/slideLayout" Target="../slideLayouts/slideLayout9.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6.xml"/><Relationship Id="rId7" Type="http://schemas.openxmlformats.org/officeDocument/2006/relationships/slideLayout" Target="../slideLayouts/slideLayout9.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8" Type="http://schemas.openxmlformats.org/officeDocument/2006/relationships/tags" Target="../tags/tag207.xml"/><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chart" Target="../charts/chart38.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chart" Target="../charts/chart37.xml"/><Relationship Id="rId5" Type="http://schemas.openxmlformats.org/officeDocument/2006/relationships/tags" Target="../tags/tag204.xml"/><Relationship Id="rId10" Type="http://schemas.openxmlformats.org/officeDocument/2006/relationships/notesSlide" Target="../notesSlides/notesSlide32.xml"/><Relationship Id="rId4" Type="http://schemas.openxmlformats.org/officeDocument/2006/relationships/tags" Target="../tags/tag203.xml"/><Relationship Id="rId9"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10.xml"/><Relationship Id="rId7" Type="http://schemas.openxmlformats.org/officeDocument/2006/relationships/notesSlide" Target="../notesSlides/notesSlide33.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slideLayout" Target="../slideLayouts/slideLayout9.xml"/><Relationship Id="rId5" Type="http://schemas.openxmlformats.org/officeDocument/2006/relationships/tags" Target="../tags/tag212.xml"/><Relationship Id="rId4" Type="http://schemas.openxmlformats.org/officeDocument/2006/relationships/tags" Target="../tags/tag21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15.xml"/><Relationship Id="rId7" Type="http://schemas.openxmlformats.org/officeDocument/2006/relationships/notesSlide" Target="../notesSlides/notesSlide34.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slideLayout" Target="../slideLayouts/slideLayout9.xml"/><Relationship Id="rId5" Type="http://schemas.openxmlformats.org/officeDocument/2006/relationships/tags" Target="../tags/tag217.xml"/><Relationship Id="rId4" Type="http://schemas.openxmlformats.org/officeDocument/2006/relationships/tags" Target="../tags/tag216.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20.xml"/><Relationship Id="rId7" Type="http://schemas.openxmlformats.org/officeDocument/2006/relationships/notesSlide" Target="../notesSlides/notesSlide35.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slideLayout" Target="../slideLayouts/slideLayout9.xml"/><Relationship Id="rId5" Type="http://schemas.openxmlformats.org/officeDocument/2006/relationships/tags" Target="../tags/tag222.xml"/><Relationship Id="rId4" Type="http://schemas.openxmlformats.org/officeDocument/2006/relationships/tags" Target="../tags/tag221.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25.xml"/><Relationship Id="rId7" Type="http://schemas.openxmlformats.org/officeDocument/2006/relationships/notesSlide" Target="../notesSlides/notesSlide36.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slideLayout" Target="../slideLayouts/slideLayout9.xml"/><Relationship Id="rId5" Type="http://schemas.openxmlformats.org/officeDocument/2006/relationships/tags" Target="../tags/tag227.xml"/><Relationship Id="rId4" Type="http://schemas.openxmlformats.org/officeDocument/2006/relationships/tags" Target="../tags/tag226.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30.xml"/><Relationship Id="rId7" Type="http://schemas.openxmlformats.org/officeDocument/2006/relationships/notesSlide" Target="../notesSlides/notesSlide37.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slideLayout" Target="../slideLayouts/slideLayout9.xml"/><Relationship Id="rId5" Type="http://schemas.openxmlformats.org/officeDocument/2006/relationships/tags" Target="../tags/tag232.xml"/><Relationship Id="rId4" Type="http://schemas.openxmlformats.org/officeDocument/2006/relationships/tags" Target="../tags/tag231.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35.xml"/><Relationship Id="rId7" Type="http://schemas.openxmlformats.org/officeDocument/2006/relationships/notesSlide" Target="../notesSlides/notesSlide38.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slideLayout" Target="../slideLayouts/slideLayout9.xml"/><Relationship Id="rId5" Type="http://schemas.openxmlformats.org/officeDocument/2006/relationships/tags" Target="../tags/tag237.xml"/><Relationship Id="rId4" Type="http://schemas.openxmlformats.org/officeDocument/2006/relationships/tags" Target="../tags/tag2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chart" Target="../charts/chart46.xml"/><Relationship Id="rId3" Type="http://schemas.openxmlformats.org/officeDocument/2006/relationships/tags" Target="../tags/tag240.xml"/><Relationship Id="rId7" Type="http://schemas.openxmlformats.org/officeDocument/2006/relationships/tags" Target="../tags/tag244.xml"/><Relationship Id="rId12" Type="http://schemas.openxmlformats.org/officeDocument/2006/relationships/chart" Target="../charts/chart45.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notesSlide" Target="../notesSlides/notesSlide39.xml"/><Relationship Id="rId5" Type="http://schemas.openxmlformats.org/officeDocument/2006/relationships/tags" Target="../tags/tag242.xml"/><Relationship Id="rId10" Type="http://schemas.openxmlformats.org/officeDocument/2006/relationships/slideLayout" Target="../slideLayouts/slideLayout9.xml"/><Relationship Id="rId4" Type="http://schemas.openxmlformats.org/officeDocument/2006/relationships/tags" Target="../tags/tag241.xml"/><Relationship Id="rId9" Type="http://schemas.openxmlformats.org/officeDocument/2006/relationships/tags" Target="../tags/tag246.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9.xml"/><Relationship Id="rId7" Type="http://schemas.openxmlformats.org/officeDocument/2006/relationships/slideLayout" Target="../slideLayouts/slideLayout9.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5.xml"/><Relationship Id="rId7" Type="http://schemas.openxmlformats.org/officeDocument/2006/relationships/slideLayout" Target="../slideLayouts/slideLayout9.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1.xml"/><Relationship Id="rId7" Type="http://schemas.openxmlformats.org/officeDocument/2006/relationships/slideLayout" Target="../slideLayouts/slideLayout9.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67.xml"/><Relationship Id="rId7" Type="http://schemas.openxmlformats.org/officeDocument/2006/relationships/notesSlide" Target="../notesSlides/notesSlide43.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slideLayout" Target="../slideLayouts/slideLayout9.xml"/><Relationship Id="rId5" Type="http://schemas.openxmlformats.org/officeDocument/2006/relationships/tags" Target="../tags/tag269.xml"/><Relationship Id="rId4" Type="http://schemas.openxmlformats.org/officeDocument/2006/relationships/tags" Target="../tags/tag268.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72.xml"/><Relationship Id="rId7" Type="http://schemas.openxmlformats.org/officeDocument/2006/relationships/notesSlide" Target="../notesSlides/notesSlide44.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slideLayout" Target="../slideLayouts/slideLayout9.xml"/><Relationship Id="rId5" Type="http://schemas.openxmlformats.org/officeDocument/2006/relationships/tags" Target="../tags/tag274.xml"/><Relationship Id="rId4" Type="http://schemas.openxmlformats.org/officeDocument/2006/relationships/tags" Target="../tags/tag273.xml"/></Relationships>
</file>

<file path=ppt/slides/_rels/slide62.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2.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notesSlide" Target="../notesSlides/notesSlide45.xml"/><Relationship Id="rId5" Type="http://schemas.openxmlformats.org/officeDocument/2006/relationships/tags" Target="../tags/tag279.xml"/><Relationship Id="rId10" Type="http://schemas.openxmlformats.org/officeDocument/2006/relationships/slideLayout" Target="../slideLayouts/slideLayout9.xml"/><Relationship Id="rId4" Type="http://schemas.openxmlformats.org/officeDocument/2006/relationships/tags" Target="../tags/tag278.xml"/><Relationship Id="rId9" Type="http://schemas.openxmlformats.org/officeDocument/2006/relationships/tags" Target="../tags/tag28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6.xml"/><Relationship Id="rId7" Type="http://schemas.openxmlformats.org/officeDocument/2006/relationships/slideLayout" Target="../slideLayouts/slideLayout9.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297.xml"/><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chart" Target="../charts/chart55.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chart" Target="../charts/chart54.xml"/><Relationship Id="rId5" Type="http://schemas.openxmlformats.org/officeDocument/2006/relationships/tags" Target="../tags/tag294.xml"/><Relationship Id="rId10" Type="http://schemas.openxmlformats.org/officeDocument/2006/relationships/notesSlide" Target="../notesSlides/notesSlide47.xml"/><Relationship Id="rId4" Type="http://schemas.openxmlformats.org/officeDocument/2006/relationships/tags" Target="../tags/tag293.xml"/><Relationship Id="rId9"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57.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6.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8.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7.xml.rels><?xml version="1.0" encoding="UTF-8" standalone="yes"?>
<Relationships xmlns="http://schemas.openxmlformats.org/package/2006/relationships"><Relationship Id="rId8" Type="http://schemas.openxmlformats.org/officeDocument/2006/relationships/tags" Target="../tags/tag314.xml"/><Relationship Id="rId3" Type="http://schemas.openxmlformats.org/officeDocument/2006/relationships/tags" Target="../tags/tag309.xml"/><Relationship Id="rId7" Type="http://schemas.openxmlformats.org/officeDocument/2006/relationships/tags" Target="../tags/tag313.xml"/><Relationship Id="rId12" Type="http://schemas.openxmlformats.org/officeDocument/2006/relationships/chart" Target="../charts/chart59.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chart" Target="../charts/chart58.xml"/><Relationship Id="rId5" Type="http://schemas.openxmlformats.org/officeDocument/2006/relationships/tags" Target="../tags/tag311.xml"/><Relationship Id="rId10" Type="http://schemas.openxmlformats.org/officeDocument/2006/relationships/notesSlide" Target="../notesSlides/notesSlide49.xml"/><Relationship Id="rId4" Type="http://schemas.openxmlformats.org/officeDocument/2006/relationships/tags" Target="../tags/tag310.xml"/><Relationship Id="rId9"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chart" Target="../charts/chart61.xml"/><Relationship Id="rId3" Type="http://schemas.openxmlformats.org/officeDocument/2006/relationships/tags" Target="../tags/tag317.xml"/><Relationship Id="rId7" Type="http://schemas.openxmlformats.org/officeDocument/2006/relationships/tags" Target="../tags/tag321.xml"/><Relationship Id="rId12" Type="http://schemas.openxmlformats.org/officeDocument/2006/relationships/chart" Target="../charts/chart60.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notesSlide" Target="../notesSlides/notesSlide50.xml"/><Relationship Id="rId5" Type="http://schemas.openxmlformats.org/officeDocument/2006/relationships/tags" Target="../tags/tag319.xml"/><Relationship Id="rId10" Type="http://schemas.openxmlformats.org/officeDocument/2006/relationships/slideLayout" Target="../slideLayouts/slideLayout9.xml"/><Relationship Id="rId4" Type="http://schemas.openxmlformats.org/officeDocument/2006/relationships/tags" Target="../tags/tag318.xml"/><Relationship Id="rId9" Type="http://schemas.openxmlformats.org/officeDocument/2006/relationships/tags" Target="../tags/tag3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26.xml"/><Relationship Id="rId7" Type="http://schemas.openxmlformats.org/officeDocument/2006/relationships/notesSlide" Target="../notesSlides/notesSlide51.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slideLayout" Target="../slideLayouts/slideLayout10.xml"/><Relationship Id="rId5" Type="http://schemas.openxmlformats.org/officeDocument/2006/relationships/tags" Target="../tags/tag328.xml"/><Relationship Id="rId4" Type="http://schemas.openxmlformats.org/officeDocument/2006/relationships/tags" Target="../tags/tag327.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31.xml"/><Relationship Id="rId7" Type="http://schemas.openxmlformats.org/officeDocument/2006/relationships/notesSlide" Target="../notesSlides/notesSlide52.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slideLayout" Target="../slideLayouts/slideLayout10.xml"/><Relationship Id="rId5" Type="http://schemas.openxmlformats.org/officeDocument/2006/relationships/tags" Target="../tags/tag333.xml"/><Relationship Id="rId4" Type="http://schemas.openxmlformats.org/officeDocument/2006/relationships/tags" Target="../tags/tag332.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36.xml"/><Relationship Id="rId7" Type="http://schemas.openxmlformats.org/officeDocument/2006/relationships/notesSlide" Target="../notesSlides/notesSlide53.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slideLayout" Target="../slideLayouts/slideLayout10.xml"/><Relationship Id="rId5" Type="http://schemas.openxmlformats.org/officeDocument/2006/relationships/tags" Target="../tags/tag338.xml"/><Relationship Id="rId4" Type="http://schemas.openxmlformats.org/officeDocument/2006/relationships/tags" Target="../tags/tag337.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41.xml"/><Relationship Id="rId7" Type="http://schemas.openxmlformats.org/officeDocument/2006/relationships/notesSlide" Target="../notesSlides/notesSlide54.xml"/><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slideLayout" Target="../slideLayouts/slideLayout10.xml"/><Relationship Id="rId5" Type="http://schemas.openxmlformats.org/officeDocument/2006/relationships/tags" Target="../tags/tag343.xml"/><Relationship Id="rId4" Type="http://schemas.openxmlformats.org/officeDocument/2006/relationships/tags" Target="../tags/tag342.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46.xml"/><Relationship Id="rId7" Type="http://schemas.openxmlformats.org/officeDocument/2006/relationships/notesSlide" Target="../notesSlides/notesSlide55.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slideLayout" Target="../slideLayouts/slideLayout10.xml"/><Relationship Id="rId5" Type="http://schemas.openxmlformats.org/officeDocument/2006/relationships/tags" Target="../tags/tag348.xml"/><Relationship Id="rId4" Type="http://schemas.openxmlformats.org/officeDocument/2006/relationships/tags" Target="../tags/tag34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8" Type="http://schemas.openxmlformats.org/officeDocument/2006/relationships/tags" Target="../tags/tag356.xml"/><Relationship Id="rId3" Type="http://schemas.openxmlformats.org/officeDocument/2006/relationships/tags" Target="../tags/tag351.xml"/><Relationship Id="rId7" Type="http://schemas.openxmlformats.org/officeDocument/2006/relationships/tags" Target="../tags/tag355.xml"/><Relationship Id="rId12" Type="http://schemas.openxmlformats.org/officeDocument/2006/relationships/chart" Target="../charts/chart68.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chart" Target="../charts/chart67.xml"/><Relationship Id="rId5" Type="http://schemas.openxmlformats.org/officeDocument/2006/relationships/tags" Target="../tags/tag353.xml"/><Relationship Id="rId10" Type="http://schemas.openxmlformats.org/officeDocument/2006/relationships/notesSlide" Target="../notesSlides/notesSlide56.xml"/><Relationship Id="rId4" Type="http://schemas.openxmlformats.org/officeDocument/2006/relationships/tags" Target="../tags/tag352.xml"/><Relationship Id="rId9"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8" Type="http://schemas.openxmlformats.org/officeDocument/2006/relationships/tags" Target="../tags/tag364.xml"/><Relationship Id="rId3" Type="http://schemas.openxmlformats.org/officeDocument/2006/relationships/tags" Target="../tags/tag359.xml"/><Relationship Id="rId7" Type="http://schemas.openxmlformats.org/officeDocument/2006/relationships/tags" Target="../tags/tag363.xml"/><Relationship Id="rId12" Type="http://schemas.openxmlformats.org/officeDocument/2006/relationships/chart" Target="../charts/chart70.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chart" Target="../charts/chart69.xml"/><Relationship Id="rId5" Type="http://schemas.openxmlformats.org/officeDocument/2006/relationships/tags" Target="../tags/tag361.xml"/><Relationship Id="rId10" Type="http://schemas.openxmlformats.org/officeDocument/2006/relationships/notesSlide" Target="../notesSlides/notesSlide57.xml"/><Relationship Id="rId4" Type="http://schemas.openxmlformats.org/officeDocument/2006/relationships/tags" Target="../tags/tag360.xml"/><Relationship Id="rId9"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tags" Target="../tags/tag367.xml"/><Relationship Id="rId7" Type="http://schemas.openxmlformats.org/officeDocument/2006/relationships/chart" Target="../charts/chart71.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notesSlide" Target="../notesSlides/notesSlide58.xml"/><Relationship Id="rId5" Type="http://schemas.openxmlformats.org/officeDocument/2006/relationships/slideLayout" Target="../slideLayouts/slideLayout10.xml"/><Relationship Id="rId4" Type="http://schemas.openxmlformats.org/officeDocument/2006/relationships/tags" Target="../tags/tag3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71.xml"/><Relationship Id="rId7" Type="http://schemas.openxmlformats.org/officeDocument/2006/relationships/notesSlide" Target="../notesSlides/notesSlide59.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slideLayout" Target="../slideLayouts/slideLayout10.xml"/><Relationship Id="rId5" Type="http://schemas.openxmlformats.org/officeDocument/2006/relationships/tags" Target="../tags/tag373.xml"/><Relationship Id="rId4" Type="http://schemas.openxmlformats.org/officeDocument/2006/relationships/tags" Target="../tags/tag372.xml"/></Relationships>
</file>

<file path=ppt/slides/_rels/slide81.xml.rels><?xml version="1.0" encoding="UTF-8" standalone="yes"?>
<Relationships xmlns="http://schemas.openxmlformats.org/package/2006/relationships"><Relationship Id="rId8" Type="http://schemas.openxmlformats.org/officeDocument/2006/relationships/tags" Target="../tags/tag381.xml"/><Relationship Id="rId3" Type="http://schemas.openxmlformats.org/officeDocument/2006/relationships/tags" Target="../tags/tag376.xml"/><Relationship Id="rId7" Type="http://schemas.openxmlformats.org/officeDocument/2006/relationships/tags" Target="../tags/tag380.xml"/><Relationship Id="rId12" Type="http://schemas.openxmlformats.org/officeDocument/2006/relationships/chart" Target="../charts/chart74.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tags" Target="../tags/tag379.xml"/><Relationship Id="rId11" Type="http://schemas.openxmlformats.org/officeDocument/2006/relationships/chart" Target="../charts/chart73.xml"/><Relationship Id="rId5" Type="http://schemas.openxmlformats.org/officeDocument/2006/relationships/tags" Target="../tags/tag378.xml"/><Relationship Id="rId10" Type="http://schemas.openxmlformats.org/officeDocument/2006/relationships/notesSlide" Target="../notesSlides/notesSlide60.xml"/><Relationship Id="rId4" Type="http://schemas.openxmlformats.org/officeDocument/2006/relationships/tags" Target="../tags/tag377.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5.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61.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399.xml"/><Relationship Id="rId13" Type="http://schemas.openxmlformats.org/officeDocument/2006/relationships/chart" Target="../charts/chart78.xml"/><Relationship Id="rId3" Type="http://schemas.openxmlformats.org/officeDocument/2006/relationships/tags" Target="../tags/tag394.xml"/><Relationship Id="rId7" Type="http://schemas.openxmlformats.org/officeDocument/2006/relationships/tags" Target="../tags/tag398.xml"/><Relationship Id="rId12" Type="http://schemas.openxmlformats.org/officeDocument/2006/relationships/chart" Target="../charts/chart77.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11" Type="http://schemas.openxmlformats.org/officeDocument/2006/relationships/notesSlide" Target="../notesSlides/notesSlide62.xml"/><Relationship Id="rId5" Type="http://schemas.openxmlformats.org/officeDocument/2006/relationships/tags" Target="../tags/tag396.xml"/><Relationship Id="rId10" Type="http://schemas.openxmlformats.org/officeDocument/2006/relationships/slideLayout" Target="../slideLayouts/slideLayout10.xml"/><Relationship Id="rId4" Type="http://schemas.openxmlformats.org/officeDocument/2006/relationships/tags" Target="../tags/tag395.xml"/><Relationship Id="rId9" Type="http://schemas.openxmlformats.org/officeDocument/2006/relationships/tags" Target="../tags/tag400.xml"/></Relationships>
</file>

<file path=ppt/slides/_rels/slide84.xml.rels><?xml version="1.0" encoding="UTF-8" standalone="yes"?>
<Relationships xmlns="http://schemas.openxmlformats.org/package/2006/relationships"><Relationship Id="rId8" Type="http://schemas.openxmlformats.org/officeDocument/2006/relationships/tags" Target="../tags/tag408.xml"/><Relationship Id="rId13" Type="http://schemas.openxmlformats.org/officeDocument/2006/relationships/chart" Target="../charts/chart79.xml"/><Relationship Id="rId3" Type="http://schemas.openxmlformats.org/officeDocument/2006/relationships/tags" Target="../tags/tag403.xml"/><Relationship Id="rId7" Type="http://schemas.openxmlformats.org/officeDocument/2006/relationships/tags" Target="../tags/tag407.xml"/><Relationship Id="rId12" Type="http://schemas.openxmlformats.org/officeDocument/2006/relationships/notesSlide" Target="../notesSlides/notesSlide63.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tags" Target="../tags/tag406.xml"/><Relationship Id="rId11" Type="http://schemas.openxmlformats.org/officeDocument/2006/relationships/slideLayout" Target="../slideLayouts/slideLayout10.xml"/><Relationship Id="rId5" Type="http://schemas.openxmlformats.org/officeDocument/2006/relationships/tags" Target="../tags/tag405.xml"/><Relationship Id="rId10" Type="http://schemas.openxmlformats.org/officeDocument/2006/relationships/tags" Target="../tags/tag410.xml"/><Relationship Id="rId4" Type="http://schemas.openxmlformats.org/officeDocument/2006/relationships/tags" Target="../tags/tag404.xml"/><Relationship Id="rId9" Type="http://schemas.openxmlformats.org/officeDocument/2006/relationships/tags" Target="../tags/tag409.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3.xml"/><Relationship Id="rId7" Type="http://schemas.openxmlformats.org/officeDocument/2006/relationships/slideLayout" Target="../slideLayouts/slideLayout10.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419.xml"/><Relationship Id="rId7" Type="http://schemas.openxmlformats.org/officeDocument/2006/relationships/tags" Target="../tags/tag423.xm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tags" Target="../tags/tag422.xml"/><Relationship Id="rId5" Type="http://schemas.openxmlformats.org/officeDocument/2006/relationships/tags" Target="../tags/tag421.xml"/><Relationship Id="rId10" Type="http://schemas.openxmlformats.org/officeDocument/2006/relationships/chart" Target="../charts/chart82.xml"/><Relationship Id="rId4" Type="http://schemas.openxmlformats.org/officeDocument/2006/relationships/tags" Target="../tags/tag420.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28.png"/><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30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7" y="6339858"/>
            <a:ext cx="8832274"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231559340"/>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87630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199201960"/>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8676737"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Three municipalities were selected to illustrate how diversity ranges within the county</a:t>
            </a:r>
          </a:p>
          <a:p>
            <a:pPr algn="just"/>
            <a:r>
              <a:rPr lang="en-US" sz="1000" dirty="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4127673046"/>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4278126914"/>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50603413"/>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533707831"/>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612089552"/>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404008551"/>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3584991432"/>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133078134"/>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a:t>
            </a: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2982666759"/>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662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487188" y="1447800"/>
            <a:ext cx="8490989" cy="28956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1360177306"/>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2117726876"/>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2150806825"/>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892264565"/>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2235463385"/>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744469084"/>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713960964"/>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3312108125"/>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1074708976"/>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768439610"/>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3405241322"/>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867166652"/>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3114063987"/>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https://map.feedingamerica.org/county/2015/overall</a:t>
            </a:r>
            <a:endParaRPr lang="en-US" sz="1200" dirty="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2112353052"/>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904456906"/>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818989605"/>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50636167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919048289"/>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779228356"/>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529730315"/>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215947944"/>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035439046"/>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3388981682"/>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2580333538"/>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359688332"/>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374264757"/>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51902630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001184154"/>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1660264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26087759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966217547"/>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087992243"/>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 Salem does not have available data. Note that total county population size has not been accounted for in this indicator. </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2330971431"/>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3499263317"/>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3974286327"/>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2708363610"/>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3225911384"/>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718498605"/>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783380779"/>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3635927464"/>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1761267159"/>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456914194"/>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324876036"/>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1314092199"/>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590887490"/>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157571886"/>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11.6: Homicide rates (deaths per 100K) over time - age adjusted</a:t>
            </a:r>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1569728204"/>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869699714"/>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332699968"/>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2158799959"/>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957800995"/>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4174051040"/>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2474866053"/>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Domestic violence offenses by type (#) in NJ </a:t>
            </a:r>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315489963"/>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Domestic violence arrests by offense (#) in NJ </a:t>
            </a:r>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1763565813"/>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982482851"/>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335789498"/>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421949606"/>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2890710935"/>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192271933"/>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235774-B848-4A8A-A89C-0507341BC26D}"/>
              </a:ext>
            </a:extLst>
          </p:cNvPr>
          <p:cNvPicPr>
            <a:picLocks noChangeAspect="1"/>
          </p:cNvPicPr>
          <p:nvPr/>
        </p:nvPicPr>
        <p:blipFill>
          <a:blip r:embed="rId4"/>
          <a:stretch>
            <a:fillRect/>
          </a:stretch>
        </p:blipFill>
        <p:spPr>
          <a:xfrm>
            <a:off x="7784811" y="705957"/>
            <a:ext cx="4346680" cy="6228243"/>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Salem County Basic Needs</a:t>
            </a:r>
          </a:p>
        </p:txBody>
      </p:sp>
      <p:pic>
        <p:nvPicPr>
          <p:cNvPr id="3" name="table">
            <a:extLst>
              <a:ext uri="{FF2B5EF4-FFF2-40B4-BE49-F238E27FC236}">
                <a16:creationId xmlns:a16="http://schemas.microsoft.com/office/drawing/2014/main" id="{21526DA9-2C31-43FC-8497-7DB6D0BE5663}"/>
              </a:ext>
            </a:extLst>
          </p:cNvPr>
          <p:cNvPicPr>
            <a:picLocks noChangeAspect="1"/>
          </p:cNvPicPr>
          <p:nvPr/>
        </p:nvPicPr>
        <p:blipFill>
          <a:blip r:embed="rId5"/>
          <a:stretch>
            <a:fillRect/>
          </a:stretch>
        </p:blipFill>
        <p:spPr>
          <a:xfrm>
            <a:off x="3276600" y="707136"/>
            <a:ext cx="4457187" cy="5998464"/>
          </a:xfrm>
          <a:prstGeom prst="rect">
            <a:avLst/>
          </a:prstGeom>
        </p:spPr>
      </p:pic>
      <p:sp>
        <p:nvSpPr>
          <p:cNvPr id="4" name="TextBox 12">
            <a:extLst>
              <a:ext uri="{FF2B5EF4-FFF2-40B4-BE49-F238E27FC236}">
                <a16:creationId xmlns:a16="http://schemas.microsoft.com/office/drawing/2014/main" id="{C930BC7D-94F5-4A40-A6BB-CB148FB641CB}"/>
              </a:ext>
            </a:extLst>
          </p:cNvPr>
          <p:cNvSpPr txBox="1"/>
          <p:nvPr/>
        </p:nvSpPr>
        <p:spPr>
          <a:xfrm>
            <a:off x="7759187" y="705957"/>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a:cs typeface="Calibri"/>
            </a:endParaRPr>
          </a:p>
        </p:txBody>
      </p:sp>
      <p:sp>
        <p:nvSpPr>
          <p:cNvPr id="5" name="TextBox 1">
            <a:extLst>
              <a:ext uri="{FF2B5EF4-FFF2-40B4-BE49-F238E27FC236}">
                <a16:creationId xmlns:a16="http://schemas.microsoft.com/office/drawing/2014/main" id="{5E23FF59-FCC7-4785-8D3F-9F7E8B5FA89E}"/>
              </a:ext>
            </a:extLst>
          </p:cNvPr>
          <p:cNvSpPr txBox="1"/>
          <p:nvPr/>
        </p:nvSpPr>
        <p:spPr>
          <a:xfrm>
            <a:off x="7708387" y="990600"/>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6">
            <a:extLst>
              <a:ext uri="{FF2B5EF4-FFF2-40B4-BE49-F238E27FC236}">
                <a16:creationId xmlns:a16="http://schemas.microsoft.com/office/drawing/2014/main" id="{577F6CBC-682C-4486-B47E-4B19CCACF438}"/>
              </a:ext>
            </a:extLst>
          </p:cNvPr>
          <p:cNvSpPr txBox="1"/>
          <p:nvPr/>
        </p:nvSpPr>
        <p:spPr>
          <a:xfrm>
            <a:off x="10943436" y="990600"/>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54519523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2723168910"/>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2743335706"/>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553185452"/>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38070130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694751469"/>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3132980089"/>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853379566"/>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25129297"/>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1901654832"/>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883160936"/>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58666268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1C763F-A4EB-4579-BE3F-E63F7CA17F33}"/>
              </a:ext>
            </a:extLst>
          </p:cNvPr>
          <p:cNvPicPr>
            <a:picLocks noChangeAspect="1"/>
          </p:cNvPicPr>
          <p:nvPr/>
        </p:nvPicPr>
        <p:blipFill>
          <a:blip r:embed="rId4"/>
          <a:stretch>
            <a:fillRect/>
          </a:stretch>
        </p:blipFill>
        <p:spPr>
          <a:xfrm>
            <a:off x="7696200" y="705957"/>
            <a:ext cx="4372304" cy="5706875"/>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Salem County Service Needs</a:t>
            </a:r>
          </a:p>
        </p:txBody>
      </p:sp>
      <p:sp>
        <p:nvSpPr>
          <p:cNvPr id="3" name="TextBox 12">
            <a:extLst>
              <a:ext uri="{FF2B5EF4-FFF2-40B4-BE49-F238E27FC236}">
                <a16:creationId xmlns:a16="http://schemas.microsoft.com/office/drawing/2014/main" id="{C930BC7D-94F5-4A40-A6BB-CB148FB641CB}"/>
              </a:ext>
            </a:extLst>
          </p:cNvPr>
          <p:cNvSpPr txBox="1"/>
          <p:nvPr/>
        </p:nvSpPr>
        <p:spPr>
          <a:xfrm>
            <a:off x="7696200" y="705957"/>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a:cs typeface="Calibri"/>
            </a:endParaRPr>
          </a:p>
        </p:txBody>
      </p:sp>
      <p:sp>
        <p:nvSpPr>
          <p:cNvPr id="4" name="TextBox 6">
            <a:extLst>
              <a:ext uri="{FF2B5EF4-FFF2-40B4-BE49-F238E27FC236}">
                <a16:creationId xmlns:a16="http://schemas.microsoft.com/office/drawing/2014/main" id="{6FF0F097-69D1-4DAF-ABCA-8BE070C62A97}"/>
              </a:ext>
            </a:extLst>
          </p:cNvPr>
          <p:cNvSpPr txBox="1"/>
          <p:nvPr/>
        </p:nvSpPr>
        <p:spPr>
          <a:xfrm>
            <a:off x="10845340" y="990600"/>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pic>
        <p:nvPicPr>
          <p:cNvPr id="5" name="table">
            <a:extLst>
              <a:ext uri="{FF2B5EF4-FFF2-40B4-BE49-F238E27FC236}">
                <a16:creationId xmlns:a16="http://schemas.microsoft.com/office/drawing/2014/main" id="{624BF061-5F22-4D37-A63E-CE9652BBC160}"/>
              </a:ext>
            </a:extLst>
          </p:cNvPr>
          <p:cNvPicPr>
            <a:picLocks noChangeAspect="1"/>
          </p:cNvPicPr>
          <p:nvPr/>
        </p:nvPicPr>
        <p:blipFill>
          <a:blip r:embed="rId5"/>
          <a:stretch>
            <a:fillRect/>
          </a:stretch>
        </p:blipFill>
        <p:spPr>
          <a:xfrm>
            <a:off x="3323078" y="692024"/>
            <a:ext cx="3958830" cy="5720807"/>
          </a:xfrm>
          <a:prstGeom prst="rect">
            <a:avLst/>
          </a:prstGeom>
        </p:spPr>
      </p:pic>
      <p:sp>
        <p:nvSpPr>
          <p:cNvPr id="7" name="TextBox 1">
            <a:extLst>
              <a:ext uri="{FF2B5EF4-FFF2-40B4-BE49-F238E27FC236}">
                <a16:creationId xmlns:a16="http://schemas.microsoft.com/office/drawing/2014/main" id="{13DA052C-9ADE-4218-9362-4FEC25AA2046}"/>
              </a:ext>
            </a:extLst>
          </p:cNvPr>
          <p:cNvSpPr txBox="1"/>
          <p:nvPr/>
        </p:nvSpPr>
        <p:spPr>
          <a:xfrm>
            <a:off x="7708387" y="990600"/>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1B2C3F-B41D-45F7-9E12-EDD2C5E45D14}"/>
              </a:ext>
            </a:extLst>
          </p:cNvPr>
          <p:cNvSpPr/>
          <p:nvPr/>
        </p:nvSpPr>
        <p:spPr>
          <a:xfrm>
            <a:off x="3533174" y="570271"/>
            <a:ext cx="3712661" cy="5656005"/>
          </a:xfrm>
          <a:prstGeom prst="rect">
            <a:avLst/>
          </a:prstGeom>
        </p:spPr>
        <p:txBody>
          <a:bodyPr wrap="square" anchor="t">
            <a:noAutofit/>
          </a:bodyPr>
          <a:lstStyle/>
          <a:p>
            <a:r>
              <a:rPr lang="en-US" sz="1000" dirty="0">
                <a:latin typeface="Franklin Gothic Medium" panose="020B0603020102020204" pitchFamily="34" charset="0"/>
              </a:rPr>
              <a:t>Source: Salemresourcenet.org</a:t>
            </a:r>
          </a:p>
          <a:p>
            <a:endParaRPr lang="en-US" sz="1100" dirty="0">
              <a:latin typeface="Franklin Gothic Medium" panose="020B0603020102020204" pitchFamily="34" charset="0"/>
            </a:endParaRPr>
          </a:p>
          <a:p>
            <a:r>
              <a:rPr lang="en-US" sz="1600" spc="-20" dirty="0">
                <a:latin typeface="Franklin Gothic Medium"/>
              </a:rPr>
              <a:t>CASA of New Jersey</a:t>
            </a:r>
          </a:p>
          <a:p>
            <a:endParaRPr lang="en-US" sz="1200" dirty="0">
              <a:latin typeface="Franklin Gothic Medium" panose="020B0603020102020204" pitchFamily="34" charset="0"/>
            </a:endParaRPr>
          </a:p>
          <a:p>
            <a:r>
              <a:rPr lang="en-US" sz="1600" spc="-20" dirty="0">
                <a:latin typeface="Franklin Gothic Medium"/>
              </a:rPr>
              <a:t>Southern Regional CCR&amp;R </a:t>
            </a:r>
            <a:r>
              <a:rPr lang="en-US" sz="1400" spc="-20" dirty="0">
                <a:latin typeface="Franklin Gothic Medium"/>
              </a:rPr>
              <a:t> </a:t>
            </a:r>
            <a:r>
              <a:rPr lang="en-US" sz="1200" dirty="0">
                <a:solidFill>
                  <a:srgbClr val="C00000"/>
                </a:solidFill>
                <a:latin typeface="Franklin Gothic Medium"/>
              </a:rPr>
              <a:t>[Childcare]</a:t>
            </a:r>
          </a:p>
          <a:p>
            <a:endParaRPr lang="en-US" sz="1200" dirty="0">
              <a:latin typeface="Franklin Gothic Medium" panose="020B0603020102020204" pitchFamily="34" charset="0"/>
            </a:endParaRPr>
          </a:p>
          <a:p>
            <a:r>
              <a:rPr lang="en-US" sz="1600" spc="-20" dirty="0" err="1">
                <a:latin typeface="Franklin Gothic Medium" panose="020B0603020102020204" pitchFamily="34" charset="0"/>
              </a:rPr>
              <a:t>CarePlus</a:t>
            </a:r>
            <a:r>
              <a:rPr lang="en-US" sz="1600" spc="-20" dirty="0">
                <a:latin typeface="Franklin Gothic Medium" panose="020B0603020102020204" pitchFamily="34" charset="0"/>
              </a:rPr>
              <a:t> NJ</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200" dirty="0">
              <a:latin typeface="Franklin Gothic Medium" panose="020B0603020102020204" pitchFamily="34" charset="0"/>
            </a:endParaRP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Association for Special Children and Families</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[Special Needs]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Salem, Riverview and Birdseye Family Success Centers</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SPAN Parent Advocacy Network</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New Jersey Kinship Legal Guardian Resource Center</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New Jersey Adoption Resource Clearing House</a:t>
            </a:r>
            <a:r>
              <a:rPr lang="en-US" dirty="0"/>
              <a:t> </a:t>
            </a:r>
          </a:p>
          <a:p>
            <a:pPr lvl="1"/>
            <a:endParaRPr lang="en-US" sz="16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BF677E04-58C3-4D14-AEF5-4B890489CB23}"/>
              </a:ext>
            </a:extLst>
          </p:cNvPr>
          <p:cNvSpPr/>
          <p:nvPr/>
        </p:nvSpPr>
        <p:spPr>
          <a:xfrm>
            <a:off x="8001000" y="648436"/>
            <a:ext cx="3886200" cy="5577840"/>
          </a:xfrm>
          <a:prstGeom prst="rect">
            <a:avLst/>
          </a:prstGeom>
        </p:spPr>
        <p:txBody>
          <a:bodyPr wrap="square" anchor="t">
            <a:noAutofit/>
          </a:bodyPr>
          <a:lstStyle/>
          <a:p>
            <a:r>
              <a:rPr lang="en-US" sz="1200" dirty="0">
                <a:solidFill>
                  <a:srgbClr val="C00000"/>
                </a:solidFill>
                <a:latin typeface="Franklin Gothic Medium" panose="020B0603020102020204" pitchFamily="34" charset="0"/>
              </a:rPr>
              <a:t>General</a:t>
            </a:r>
          </a:p>
          <a:p>
            <a:r>
              <a:rPr lang="en-US" sz="1200" spc="-20" dirty="0">
                <a:latin typeface="Franklin Gothic Medium" panose="020B0603020102020204" pitchFamily="34" charset="0"/>
              </a:rPr>
              <a:t>  South Jersey Legal Services </a:t>
            </a:r>
          </a:p>
          <a:p>
            <a:r>
              <a:rPr lang="en-US" sz="1200" spc="-20" dirty="0">
                <a:latin typeface="Franklin Gothic Medium" panose="020B0603020102020204" pitchFamily="34" charset="0"/>
              </a:rPr>
              <a:t>  Southeast Jersey Legal Services</a:t>
            </a:r>
          </a:p>
          <a:p>
            <a:r>
              <a:rPr lang="en-US" sz="1200" spc="-20" dirty="0">
                <a:latin typeface="Franklin Gothic Medium" panose="020B0603020102020204" pitchFamily="34" charset="0"/>
              </a:rPr>
              <a:t>  Legal Services of NJ</a:t>
            </a:r>
          </a:p>
          <a:p>
            <a:r>
              <a:rPr lang="en-US" sz="1200" spc="-20" dirty="0">
                <a:latin typeface="Franklin Gothic Medium" panose="020B0603020102020204" pitchFamily="34" charset="0"/>
              </a:rPr>
              <a:t>  ACLU of New Jersey</a:t>
            </a:r>
          </a:p>
          <a:p>
            <a:r>
              <a:rPr lang="en-US" sz="1200" dirty="0">
                <a:solidFill>
                  <a:srgbClr val="C00000"/>
                </a:solidFill>
                <a:latin typeface="Franklin Gothic Medium" panose="020B0603020102020204" pitchFamily="34" charset="0"/>
              </a:rPr>
              <a:t>Immigration</a:t>
            </a:r>
          </a:p>
          <a:p>
            <a:r>
              <a:rPr lang="en-US" sz="1200" spc="-20" dirty="0">
                <a:latin typeface="Franklin Gothic Medium" panose="020B0603020102020204" pitchFamily="34" charset="0"/>
              </a:rPr>
              <a:t>  AFSC Immigrant Rights Program</a:t>
            </a:r>
          </a:p>
          <a:p>
            <a:r>
              <a:rPr lang="en-US" sz="1200" dirty="0">
                <a:solidFill>
                  <a:srgbClr val="C00000"/>
                </a:solidFill>
                <a:latin typeface="Franklin Gothic Medium" panose="020B0603020102020204" pitchFamily="34" charset="0"/>
              </a:rPr>
              <a:t>Disability</a:t>
            </a:r>
          </a:p>
          <a:p>
            <a:r>
              <a:rPr lang="en-US" sz="1200" spc="-20" dirty="0">
                <a:latin typeface="Franklin Gothic Medium" panose="020B0603020102020204" pitchFamily="34" charset="0"/>
              </a:rPr>
              <a:t>  Disability Rights NJ</a:t>
            </a:r>
          </a:p>
          <a:p>
            <a:r>
              <a:rPr lang="en-US" sz="1200" dirty="0">
                <a:latin typeface="Franklin Gothic Medium" panose="020B0603020102020204" pitchFamily="34" charset="0"/>
              </a:rPr>
              <a:t>  Community Health Law Project</a:t>
            </a:r>
          </a:p>
          <a:p>
            <a:r>
              <a:rPr lang="en-US" sz="1200" dirty="0">
                <a:solidFill>
                  <a:srgbClr val="C00000"/>
                </a:solidFill>
                <a:latin typeface="Franklin Gothic Medium" panose="020B0603020102020204" pitchFamily="34" charset="0"/>
              </a:rPr>
              <a:t>Education</a:t>
            </a:r>
          </a:p>
          <a:p>
            <a:r>
              <a:rPr lang="en-US" sz="1200" spc="-20" dirty="0">
                <a:latin typeface="Franklin Gothic Medium" panose="020B0603020102020204" pitchFamily="34" charset="0"/>
              </a:rPr>
              <a:t>  Education Law Center</a:t>
            </a:r>
          </a:p>
          <a:p>
            <a:r>
              <a:rPr lang="en-US" sz="1200" dirty="0">
                <a:latin typeface="Franklin Gothic Medium" panose="020B0603020102020204" pitchFamily="34" charset="0"/>
              </a:rPr>
              <a:t>  Rutgers School of Law Special Education Clinic</a:t>
            </a:r>
          </a:p>
          <a:p>
            <a:r>
              <a:rPr lang="en-US" sz="1200" dirty="0">
                <a:latin typeface="Franklin Gothic Medium" panose="020B0603020102020204" pitchFamily="34" charset="0"/>
              </a:rPr>
              <a:t>  SPAN Parent Advocacy Network</a:t>
            </a:r>
          </a:p>
          <a:p>
            <a:r>
              <a:rPr lang="en-US" sz="1200" dirty="0">
                <a:solidFill>
                  <a:srgbClr val="C00000"/>
                </a:solidFill>
                <a:latin typeface="Franklin Gothic Medium" panose="020B0603020102020204" pitchFamily="34" charset="0"/>
              </a:rPr>
              <a:t>Intimate Partner Violence</a:t>
            </a:r>
          </a:p>
          <a:p>
            <a:r>
              <a:rPr lang="en-US" sz="1200" spc="-20" dirty="0">
                <a:latin typeface="Franklin Gothic Medium"/>
              </a:rPr>
              <a:t>  </a:t>
            </a:r>
            <a:r>
              <a:rPr lang="en-US" sz="1200" spc="-20" dirty="0" err="1">
                <a:latin typeface="Franklin Gothic Medium"/>
              </a:rPr>
              <a:t>Manavi</a:t>
            </a:r>
            <a:r>
              <a:rPr lang="en-US" sz="1200" dirty="0">
                <a:latin typeface="Franklin Gothic Medium"/>
              </a:rPr>
              <a:t> </a:t>
            </a:r>
            <a:r>
              <a:rPr lang="en-US" sz="1200" dirty="0">
                <a:solidFill>
                  <a:srgbClr val="C00000"/>
                </a:solidFill>
                <a:latin typeface="Franklin Gothic Medium"/>
              </a:rPr>
              <a:t>[Women's Rights]</a:t>
            </a:r>
          </a:p>
          <a:p>
            <a:r>
              <a:rPr lang="en-US" sz="1200" spc="-20" dirty="0">
                <a:latin typeface="Franklin Gothic Medium"/>
              </a:rPr>
              <a:t>  Partners for Women &amp; Justice</a:t>
            </a:r>
          </a:p>
          <a:p>
            <a:r>
              <a:rPr lang="en-US" sz="1200" spc="-20" dirty="0">
                <a:latin typeface="Franklin Gothic Medium"/>
              </a:rPr>
              <a:t>  Salem County Women's Center</a:t>
            </a:r>
          </a:p>
          <a:p>
            <a:r>
              <a:rPr lang="en-US" sz="1200" dirty="0">
                <a:solidFill>
                  <a:srgbClr val="C00000"/>
                </a:solidFill>
                <a:latin typeface="Franklin Gothic Medium" panose="020B0603020102020204" pitchFamily="34" charset="0"/>
              </a:rPr>
              <a:t>Military</a:t>
            </a:r>
          </a:p>
          <a:p>
            <a:r>
              <a:rPr lang="en-US" sz="1200" spc="-20" dirty="0">
                <a:latin typeface="Franklin Gothic Medium" panose="020B0603020102020204" pitchFamily="34" charset="0"/>
              </a:rPr>
              <a:t>  Military Legal Assistance Program</a:t>
            </a:r>
          </a:p>
          <a:p>
            <a:r>
              <a:rPr lang="en-US" sz="1200" dirty="0">
                <a:solidFill>
                  <a:srgbClr val="C00000"/>
                </a:solidFill>
                <a:latin typeface="Franklin Gothic Medium" panose="020B0603020102020204" pitchFamily="34" charset="0"/>
              </a:rPr>
              <a:t>LGBTQ</a:t>
            </a:r>
          </a:p>
          <a:p>
            <a:r>
              <a:rPr lang="en-US" sz="1200" spc="-20" dirty="0">
                <a:latin typeface="Franklin Gothic Medium" panose="020B0603020102020204" pitchFamily="34" charset="0"/>
              </a:rPr>
              <a:t>  LGBT Bar Association of Greater NY</a:t>
            </a:r>
          </a:p>
          <a:p>
            <a:r>
              <a:rPr lang="en-US" sz="1200" dirty="0">
                <a:solidFill>
                  <a:srgbClr val="C00000"/>
                </a:solidFill>
                <a:latin typeface="Franklin Gothic Medium" panose="020B0603020102020204" pitchFamily="34" charset="0"/>
              </a:rPr>
              <a:t>Children</a:t>
            </a:r>
          </a:p>
          <a:p>
            <a:r>
              <a:rPr lang="en-US" sz="1200" spc="-20" dirty="0">
                <a:latin typeface="Franklin Gothic Medium" panose="020B0603020102020204" pitchFamily="34" charset="0"/>
              </a:rPr>
              <a:t>  Unchained at Last</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 Marriage]</a:t>
            </a:r>
          </a:p>
          <a:p>
            <a:r>
              <a:rPr lang="en-US" sz="1200" dirty="0">
                <a:solidFill>
                  <a:srgbClr val="C00000"/>
                </a:solidFill>
                <a:latin typeface="Franklin Gothic Medium" panose="020B0603020102020204" pitchFamily="34" charset="0"/>
              </a:rPr>
              <a:t>  </a:t>
            </a:r>
            <a:r>
              <a:rPr lang="en-US" sz="1200" dirty="0">
                <a:latin typeface="Franklin Gothic Medium" panose="020B0603020102020204" pitchFamily="34" charset="0"/>
              </a:rPr>
              <a:t>ACNJ – Children’s Legal Resource Center</a:t>
            </a:r>
          </a:p>
          <a:p>
            <a:r>
              <a:rPr lang="en-US" sz="1200" dirty="0">
                <a:latin typeface="Franklin Gothic Medium" panose="020B0603020102020204" pitchFamily="34" charset="0"/>
              </a:rPr>
              <a:t>  </a:t>
            </a:r>
            <a:r>
              <a:rPr lang="en-US" sz="1200" dirty="0" smtClean="0">
                <a:latin typeface="Franklin Gothic Medium" panose="020B0603020102020204" pitchFamily="34" charset="0"/>
              </a:rPr>
              <a:t>Rutgers </a:t>
            </a:r>
            <a:r>
              <a:rPr lang="en-US" sz="1200" dirty="0">
                <a:latin typeface="Franklin Gothic Medium" panose="020B0603020102020204" pitchFamily="34" charset="0"/>
              </a:rPr>
              <a:t>School of Law Child Advocacy Clinic</a:t>
            </a:r>
            <a:endParaRPr lang="en-US" sz="1100" dirty="0">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5b332343721849909a5&quot;,&quot;SmartGridHorizontal&quot;:0,&quot;LinkedExcelSources&quot;:{&quot;5e271508383938077ce0e0d8&quot;:&quot;{{Desktop}}\\Linked Files\\workbooks\\Salem_QA_01-15-2020_v06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8335</TotalTime>
  <Words>9365</Words>
  <Application>Microsoft Office PowerPoint</Application>
  <PresentationFormat>Widescreen</PresentationFormat>
  <Paragraphs>849</Paragraphs>
  <Slides>90</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1337</cp:revision>
  <dcterms:created xsi:type="dcterms:W3CDTF">2006-08-16T00:00:00Z</dcterms:created>
  <dcterms:modified xsi:type="dcterms:W3CDTF">2020-01-31T21:39:50Z</dcterms:modified>
</cp:coreProperties>
</file>