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1" autoAdjust="0"/>
    <p:restoredTop sz="73560" autoAdjust="0"/>
  </p:normalViewPr>
  <p:slideViewPr>
    <p:cSldViewPr>
      <p:cViewPr varScale="1">
        <p:scale>
          <a:sx n="53" d="100"/>
          <a:sy n="53" d="100"/>
        </p:scale>
        <p:origin x="858" y="11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Passaic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Passaic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'[Passaic_Slider.xlsx]0. Overview'!$A$22,'[Passaic_Slider.xlsx]0. Overview'!$A$38,'[Passaic_Slider.xlsx]0. Overview'!$A$67,'[Passaic_Slider.xlsx]0. Overview'!$A$86,'[Passaic_Slider.xlsx]0. Overview'!$A$95,'[Passaic_Slider.xlsx]0. Overview'!$A$117,'[Passaic_Slider.xlsx]0. Overview'!$A$155,'[Passaic_Slider.xlsx]0. Overview'!$A$174,'[Passaic_Slider.xlsx]0. Overview'!$A$188,'[Passaic_Slider.xlsx]0. Overview'!$A$214,'[Passaic_Slider.xlsx]0. Overview'!$A$238</c:f>
              <c:strCache>
                <c:ptCount val="11"/>
                <c:pt idx="0">
                  <c:v>Passaic</c:v>
                </c:pt>
                <c:pt idx="1">
                  <c:v>Passaic</c:v>
                </c:pt>
                <c:pt idx="2">
                  <c:v>Passaic</c:v>
                </c:pt>
                <c:pt idx="3">
                  <c:v>Passaic</c:v>
                </c:pt>
                <c:pt idx="4">
                  <c:v>Passaic  </c:v>
                </c:pt>
                <c:pt idx="5">
                  <c:v>Passaic</c:v>
                </c:pt>
                <c:pt idx="6">
                  <c:v>Passaic  </c:v>
                </c:pt>
                <c:pt idx="7">
                  <c:v>Passaic</c:v>
                </c:pt>
                <c:pt idx="8">
                  <c:v>Passaic</c:v>
                </c:pt>
                <c:pt idx="9">
                  <c:v>Passaic</c:v>
                </c:pt>
                <c:pt idx="10">
                  <c:v>Passaic</c:v>
                </c:pt>
              </c:strCache>
            </c:strRef>
          </c:cat>
          <c:val>
            <c:numRef>
              <c:f>'[Passaic_Slider.xlsx]0. Overview'!$C$22,'[Passaic_Slider.xlsx]0. Overview'!$C$38,'[Passaic_Slider.xlsx]0. Overview'!$C$67,'[Passaic_Slider.xlsx]0. Overview'!$C$86,'[Passaic_Slider.xlsx]0. Overview'!$C$95,'[Passaic_Slider.xlsx]0. Overview'!$C$117,'[Passaic_Slider.xlsx]0. Overview'!$C$155,'[Passaic_Slider.xlsx]0. Overview'!$C$174,'[Passaic_Slider.xlsx]0. Overview'!$C$188,'[Passaic_Slider.xlsx]0. Overview'!$C$214,'[Passaic_Slider.xlsx]0. Overview'!$C$238</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D034-44E4-AE3F-D3CA653BE8C5}"/>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'[Passaic_Slider.xlsx]0. Overview'!$A$22,'[Passaic_Slider.xlsx]0. Overview'!$A$38,'[Passaic_Slider.xlsx]0. Overview'!$A$67,'[Passaic_Slider.xlsx]0. Overview'!$A$86,'[Passaic_Slider.xlsx]0. Overview'!$A$95,'[Passaic_Slider.xlsx]0. Overview'!$A$117,'[Passaic_Slider.xlsx]0. Overview'!$A$155,'[Passaic_Slider.xlsx]0. Overview'!$A$174,'[Passaic_Slider.xlsx]0. Overview'!$A$188,'[Passaic_Slider.xlsx]0. Overview'!$A$214,'[Passaic_Slider.xlsx]0. Overview'!$A$238</c:f>
              <c:strCache>
                <c:ptCount val="11"/>
                <c:pt idx="0">
                  <c:v>Passaic</c:v>
                </c:pt>
                <c:pt idx="1">
                  <c:v>Passaic</c:v>
                </c:pt>
                <c:pt idx="2">
                  <c:v>Passaic</c:v>
                </c:pt>
                <c:pt idx="3">
                  <c:v>Passaic</c:v>
                </c:pt>
                <c:pt idx="4">
                  <c:v>Passaic  </c:v>
                </c:pt>
                <c:pt idx="5">
                  <c:v>Passaic</c:v>
                </c:pt>
                <c:pt idx="6">
                  <c:v>Passaic  </c:v>
                </c:pt>
                <c:pt idx="7">
                  <c:v>Passaic</c:v>
                </c:pt>
                <c:pt idx="8">
                  <c:v>Passaic</c:v>
                </c:pt>
                <c:pt idx="9">
                  <c:v>Passaic</c:v>
                </c:pt>
                <c:pt idx="10">
                  <c:v>Passaic</c:v>
                </c:pt>
              </c:strCache>
            </c:strRef>
          </c:cat>
          <c:val>
            <c:numRef>
              <c:f>'[Passaic_Slider.xlsx]0. Overview'!$D$22,'[Passaic_Slider.xlsx]0. Overview'!$D$38,'[Passaic_Slider.xlsx]0. Overview'!$D$67,'[Passaic_Slider.xlsx]0. Overview'!$D$86,'[Passaic_Slider.xlsx]0. Overview'!$D$95,'[Passaic_Slider.xlsx]0. Overview'!$D$117,'[Passaic_Slider.xlsx]0. Overview'!$D$155,'[Passaic_Slider.xlsx]0. Overview'!$D$174,'[Passaic_Slider.xlsx]0. Overview'!$D$188,'[Passaic_Slider.xlsx]0. Overview'!$D$214,'[Passaic_Slider.xlsx]0. Overview'!$D$238</c:f>
              <c:numCache>
                <c:formatCode>General</c:formatCode>
                <c:ptCount val="11"/>
                <c:pt idx="0">
                  <c:v>1.875</c:v>
                </c:pt>
                <c:pt idx="1">
                  <c:v>7.875</c:v>
                </c:pt>
                <c:pt idx="2">
                  <c:v>0.875</c:v>
                </c:pt>
                <c:pt idx="3">
                  <c:v>1.875</c:v>
                </c:pt>
                <c:pt idx="4">
                  <c:v>16.875</c:v>
                </c:pt>
                <c:pt idx="5">
                  <c:v>16.875</c:v>
                </c:pt>
                <c:pt idx="6">
                  <c:v>0.875</c:v>
                </c:pt>
                <c:pt idx="7">
                  <c:v>3.875</c:v>
                </c:pt>
                <c:pt idx="8">
                  <c:v>11.875</c:v>
                </c:pt>
                <c:pt idx="9">
                  <c:v>5.875</c:v>
                </c:pt>
                <c:pt idx="10">
                  <c:v>3.875</c:v>
                </c:pt>
              </c:numCache>
            </c:numRef>
          </c:val>
          <c:extLst>
            <c:ext xmlns:c16="http://schemas.microsoft.com/office/drawing/2014/chart" uri="{C3380CC4-5D6E-409C-BE32-E72D297353CC}">
              <c16:uniqueId val="{00000001-D034-44E4-AE3F-D3CA653BE8C5}"/>
            </c:ext>
          </c:extLst>
        </c:ser>
        <c:ser>
          <c:idx val="3"/>
          <c:order val="2"/>
          <c:spPr>
            <a:solidFill>
              <a:schemeClr val="bg2">
                <a:lumMod val="75000"/>
              </a:schemeClr>
            </a:solidFill>
            <a:ln>
              <a:solidFill>
                <a:schemeClr val="tx1"/>
              </a:solidFill>
            </a:ln>
            <a:effectLst/>
          </c:spPr>
          <c:invertIfNegative val="0"/>
          <c:cat>
            <c:strRef>
              <c:f>'[Passaic_Slider.xlsx]0. Overview'!$A$22,'[Passaic_Slider.xlsx]0. Overview'!$A$38,'[Passaic_Slider.xlsx]0. Overview'!$A$67,'[Passaic_Slider.xlsx]0. Overview'!$A$86,'[Passaic_Slider.xlsx]0. Overview'!$A$95,'[Passaic_Slider.xlsx]0. Overview'!$A$117,'[Passaic_Slider.xlsx]0. Overview'!$A$155,'[Passaic_Slider.xlsx]0. Overview'!$A$174,'[Passaic_Slider.xlsx]0. Overview'!$A$188,'[Passaic_Slider.xlsx]0. Overview'!$A$214,'[Passaic_Slider.xlsx]0. Overview'!$A$238</c:f>
              <c:strCache>
                <c:ptCount val="11"/>
                <c:pt idx="0">
                  <c:v>Passaic</c:v>
                </c:pt>
                <c:pt idx="1">
                  <c:v>Passaic</c:v>
                </c:pt>
                <c:pt idx="2">
                  <c:v>Passaic</c:v>
                </c:pt>
                <c:pt idx="3">
                  <c:v>Passaic</c:v>
                </c:pt>
                <c:pt idx="4">
                  <c:v>Passaic  </c:v>
                </c:pt>
                <c:pt idx="5">
                  <c:v>Passaic</c:v>
                </c:pt>
                <c:pt idx="6">
                  <c:v>Passaic  </c:v>
                </c:pt>
                <c:pt idx="7">
                  <c:v>Passaic</c:v>
                </c:pt>
                <c:pt idx="8">
                  <c:v>Passaic</c:v>
                </c:pt>
                <c:pt idx="9">
                  <c:v>Passaic</c:v>
                </c:pt>
                <c:pt idx="10">
                  <c:v>Passaic</c:v>
                </c:pt>
              </c:strCache>
            </c:strRef>
          </c:cat>
          <c:val>
            <c:numRef>
              <c:f>'[Passaic_Slider.xlsx]0. Overview'!$E$22,'[Passaic_Slider.xlsx]0. Overview'!$E$38,'[Passaic_Slider.xlsx]0. Overview'!$E$67,'[Passaic_Slider.xlsx]0. Overview'!$E$86,'[Passaic_Slider.xlsx]0. Overview'!$E$95,'[Passaic_Slider.xlsx]0. Overview'!$E$117,'[Passaic_Slider.xlsx]0. Overview'!$E$155,'[Passaic_Slider.xlsx]0. Overview'!$E$174,'[Passaic_Slider.xlsx]0. Overview'!$E$188,'[Passaic_Slider.xlsx]0. Overview'!$E$214,'[Passaic_Slider.xlsx]0. Overview'!$E$238</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D034-44E4-AE3F-D3CA653BE8C5}"/>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0%</c:formatCode>
                <c:ptCount val="21"/>
                <c:pt idx="1">
                  <c:v>0.50600000000000001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West Milford</c:v>
                </c:pt>
                <c:pt idx="1">
                  <c:v>Totowa </c:v>
                </c:pt>
                <c:pt idx="2">
                  <c:v>Passaic city</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Passaic avg. 51.2%</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West Milford</c:v>
                </c:pt>
                <c:pt idx="1">
                  <c:v>Totowa </c:v>
                </c:pt>
                <c:pt idx="2">
                  <c:v>Passaic city</c:v>
                </c:pt>
              </c:strCache>
            </c:strRef>
          </c:cat>
          <c:val>
            <c:numRef>
              <c:f>Sheet1!$D$2:$D$4</c:f>
              <c:numCache>
                <c:formatCode>0%</c:formatCode>
                <c:ptCount val="3"/>
                <c:pt idx="0">
                  <c:v>0.51200000000000001</c:v>
                </c:pt>
                <c:pt idx="1">
                  <c:v>0.51200000000000001</c:v>
                </c:pt>
                <c:pt idx="2">
                  <c:v>0.51200000000000001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Milford</c:v>
                </c:pt>
                <c:pt idx="1">
                  <c:v>Totowa </c:v>
                </c:pt>
                <c:pt idx="2">
                  <c:v>Passaic city</c:v>
                </c:pt>
              </c:strCache>
            </c:strRef>
          </c:cat>
          <c:val>
            <c:numRef>
              <c:f>Sheet1!$B$2:$B$4</c:f>
              <c:numCache>
                <c:formatCode>0%</c:formatCode>
                <c:ptCount val="3"/>
                <c:pt idx="0">
                  <c:v>0.89200000000000002</c:v>
                </c:pt>
                <c:pt idx="1">
                  <c:v>0.70099999999999996</c:v>
                </c:pt>
                <c:pt idx="2">
                  <c:v>0.245</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3275098425196858"/>
          <c:y val="0.84656890707622368"/>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3">
                  <c:v>118661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5">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5">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Paterson City</c:v>
                </c:pt>
                <c:pt idx="1">
                  <c:v>Passaic City</c:v>
                </c:pt>
                <c:pt idx="2">
                  <c:v>Clifton City</c:v>
                </c:pt>
                <c:pt idx="3">
                  <c:v>Wayne township</c:v>
                </c:pt>
                <c:pt idx="4">
                  <c:v>West Milford township</c:v>
                </c:pt>
                <c:pt idx="5">
                  <c:v>Hawthorne borough</c:v>
                </c:pt>
                <c:pt idx="6">
                  <c:v>Woodland Park borough</c:v>
                </c:pt>
                <c:pt idx="7">
                  <c:v>Ringwood borough</c:v>
                </c:pt>
                <c:pt idx="8">
                  <c:v>Little Falls township</c:v>
                </c:pt>
                <c:pt idx="9">
                  <c:v>Wanaque borough</c:v>
                </c:pt>
                <c:pt idx="10">
                  <c:v>Pompton Lakes borough</c:v>
                </c:pt>
                <c:pt idx="11">
                  <c:v>Haledon borough</c:v>
                </c:pt>
                <c:pt idx="12">
                  <c:v>Totowa borough</c:v>
                </c:pt>
                <c:pt idx="13">
                  <c:v>Bloomingdale borough</c:v>
                </c:pt>
                <c:pt idx="14">
                  <c:v>Prospect Park borough</c:v>
                </c:pt>
                <c:pt idx="15">
                  <c:v>North Haledon borough</c:v>
                </c:pt>
              </c:strCache>
            </c:strRef>
          </c:cat>
          <c:val>
            <c:numRef>
              <c:f>Sheet1!$B$2:$B$17</c:f>
              <c:numCache>
                <c:formatCode>0</c:formatCode>
                <c:ptCount val="16"/>
                <c:pt idx="0">
                  <c:v>39599</c:v>
                </c:pt>
                <c:pt idx="1">
                  <c:v>22521</c:v>
                </c:pt>
                <c:pt idx="2">
                  <c:v>16975</c:v>
                </c:pt>
                <c:pt idx="3">
                  <c:v>11240</c:v>
                </c:pt>
                <c:pt idx="4">
                  <c:v>5654</c:v>
                </c:pt>
                <c:pt idx="5">
                  <c:v>3698</c:v>
                </c:pt>
                <c:pt idx="6">
                  <c:v>2761</c:v>
                </c:pt>
                <c:pt idx="7">
                  <c:v>2682</c:v>
                </c:pt>
                <c:pt idx="8">
                  <c:v>2393</c:v>
                </c:pt>
                <c:pt idx="9">
                  <c:v>2235</c:v>
                </c:pt>
                <c:pt idx="10">
                  <c:v>2062</c:v>
                </c:pt>
                <c:pt idx="11">
                  <c:v>1789</c:v>
                </c:pt>
                <c:pt idx="12">
                  <c:v>1783</c:v>
                </c:pt>
                <c:pt idx="13">
                  <c:v>1714</c:v>
                </c:pt>
                <c:pt idx="14">
                  <c:v>1682</c:v>
                </c:pt>
                <c:pt idx="15">
                  <c:v>1420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5">
                  <c:v>2513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5">
                  <c:v>2513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138</c:v>
                </c:pt>
                <c:pt idx="1">
                  <c:v>101</c:v>
                </c:pt>
                <c:pt idx="2">
                  <c:v>97</c:v>
                </c:pt>
                <c:pt idx="3">
                  <c:v>90</c:v>
                </c:pt>
                <c:pt idx="4">
                  <c:v>119</c:v>
                </c:pt>
                <c:pt idx="5">
                  <c:v>97</c:v>
                </c:pt>
                <c:pt idx="6">
                  <c:v>72</c:v>
                </c:pt>
                <c:pt idx="7">
                  <c:v>55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253</c:v>
                </c:pt>
                <c:pt idx="1">
                  <c:v>206</c:v>
                </c:pt>
                <c:pt idx="2">
                  <c:v>229</c:v>
                </c:pt>
                <c:pt idx="3">
                  <c:v>209</c:v>
                </c:pt>
                <c:pt idx="4">
                  <c:v>204</c:v>
                </c:pt>
                <c:pt idx="5">
                  <c:v>213</c:v>
                </c:pt>
                <c:pt idx="6">
                  <c:v>171</c:v>
                </c:pt>
                <c:pt idx="7">
                  <c:v>141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9" formatCode="0%">
                  <c:v>0.16200000000000001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0.222</c:v>
                </c:pt>
                <c:pt idx="1">
                  <c:v>0.23200000000000001</c:v>
                </c:pt>
                <c:pt idx="2">
                  <c:v>0.223</c:v>
                </c:pt>
                <c:pt idx="3">
                  <c:v>0.16800000000000001</c:v>
                </c:pt>
                <c:pt idx="4">
                  <c:v>0.16200000000000001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c:v>
                </c:pt>
                <c:pt idx="2">
                  <c:v>Prospect Park</c:v>
                </c:pt>
                <c:pt idx="3">
                  <c:v>Woodland Park</c:v>
                </c:pt>
                <c:pt idx="4">
                  <c:v>Pompton Lakes</c:v>
                </c:pt>
                <c:pt idx="5">
                  <c:v>Clifton</c:v>
                </c:pt>
                <c:pt idx="6">
                  <c:v>Haledon</c:v>
                </c:pt>
                <c:pt idx="7">
                  <c:v>Bloomingdale</c:v>
                </c:pt>
                <c:pt idx="8">
                  <c:v>Totowa</c:v>
                </c:pt>
                <c:pt idx="9">
                  <c:v>North Haledon</c:v>
                </c:pt>
              </c:strCache>
            </c:strRef>
          </c:cat>
          <c:val>
            <c:numRef>
              <c:f>Sheet1!$B$2:$B$11</c:f>
              <c:numCache>
                <c:formatCode>0%</c:formatCode>
                <c:ptCount val="10"/>
                <c:pt idx="0">
                  <c:v>0.34799999999999998</c:v>
                </c:pt>
                <c:pt idx="1">
                  <c:v>0.33100000000000002</c:v>
                </c:pt>
                <c:pt idx="2">
                  <c:v>0.20699999999999999</c:v>
                </c:pt>
                <c:pt idx="3">
                  <c:v>0.17</c:v>
                </c:pt>
                <c:pt idx="4">
                  <c:v>0.109</c:v>
                </c:pt>
                <c:pt idx="5">
                  <c:v>0.105</c:v>
                </c:pt>
                <c:pt idx="6">
                  <c:v>9.8000000000000004E-2</c:v>
                </c:pt>
                <c:pt idx="7">
                  <c:v>9.1999999999999998E-2</c:v>
                </c:pt>
                <c:pt idx="8">
                  <c:v>5.8999999999999997E-2</c:v>
                </c:pt>
                <c:pt idx="9">
                  <c:v>5.7000000000000002E-2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Passaic avg. 19.8%</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Passaic City</c:v>
                </c:pt>
                <c:pt idx="1">
                  <c:v>Paterson</c:v>
                </c:pt>
                <c:pt idx="2">
                  <c:v>Prospect Park</c:v>
                </c:pt>
                <c:pt idx="3">
                  <c:v>Woodland Park</c:v>
                </c:pt>
                <c:pt idx="4">
                  <c:v>Pompton Lakes</c:v>
                </c:pt>
                <c:pt idx="5">
                  <c:v>Clifton</c:v>
                </c:pt>
                <c:pt idx="6">
                  <c:v>Haledon</c:v>
                </c:pt>
                <c:pt idx="7">
                  <c:v>Bloomingdale</c:v>
                </c:pt>
                <c:pt idx="8">
                  <c:v>Totowa</c:v>
                </c:pt>
                <c:pt idx="9">
                  <c:v>North Haledon</c:v>
                </c:pt>
              </c:strCache>
            </c:strRef>
          </c:cat>
          <c:val>
            <c:numRef>
              <c:f>Sheet1!$C$2:$C$11</c:f>
              <c:numCache>
                <c:formatCode>0%</c:formatCode>
                <c:ptCount val="10"/>
                <c:pt idx="0">
                  <c:v>0.19800000000000001</c:v>
                </c:pt>
                <c:pt idx="1">
                  <c:v>0.19800000000000001</c:v>
                </c:pt>
                <c:pt idx="2">
                  <c:v>0.19800000000000001</c:v>
                </c:pt>
                <c:pt idx="3">
                  <c:v>0.19800000000000001</c:v>
                </c:pt>
                <c:pt idx="4">
                  <c:v>0.19800000000000001</c:v>
                </c:pt>
                <c:pt idx="5">
                  <c:v>0.19800000000000001</c:v>
                </c:pt>
                <c:pt idx="6">
                  <c:v>0.19800000000000001</c:v>
                </c:pt>
                <c:pt idx="7">
                  <c:v>0.19800000000000001</c:v>
                </c:pt>
                <c:pt idx="8">
                  <c:v>0.19800000000000001</c:v>
                </c:pt>
                <c:pt idx="9">
                  <c:v>0.19800000000000001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37853505297137"/>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'[Passaic_Slider.xlsx]0. Overview'!$A$262,'[Passaic_Slider.xlsx]0. Overview'!$A$285,'[Passaic_Slider.xlsx]0. Overview'!$A$307,'[Passaic_Slider.xlsx]0. Overview'!$A$322,'[Passaic_Slider.xlsx]0. Overview'!$A$341,'[Passaic_Slider.xlsx]0. Overview'!$A$367,'[Passaic_Slider.xlsx]0. Overview'!$A$390,'[Passaic_Slider.xlsx]0. Overview'!$A$417,'[Passaic_Slider.xlsx]0. Overview'!$A$442</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'[Passaic_Slider.xlsx]0. Overview'!$C$262,'[Passaic_Slider.xlsx]0. Overview'!$C$285,'[Passaic_Slider.xlsx]0. Overview'!$C$307,'[Passaic_Slider.xlsx]0. Overview'!$C$322,'[Passaic_Slider.xlsx]0. Overview'!$C$341,'[Passaic_Slider.xlsx]0. Overview'!$C$367,'[Passaic_Slider.xlsx]0. Overview'!$C$390,'[Passaic_Slider.xlsx]0. Overview'!$C$417,'[Passaic_Slider.xlsx]0. Overview'!$C$442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418-4072-8C46-9F5512B2723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'[Passaic_Slider.xlsx]0. Overview'!$A$262,'[Passaic_Slider.xlsx]0. Overview'!$A$285,'[Passaic_Slider.xlsx]0. Overview'!$A$307,'[Passaic_Slider.xlsx]0. Overview'!$A$322,'[Passaic_Slider.xlsx]0. Overview'!$A$341,'[Passaic_Slider.xlsx]0. Overview'!$A$367,'[Passaic_Slider.xlsx]0. Overview'!$A$390,'[Passaic_Slider.xlsx]0. Overview'!$A$417,'[Passaic_Slider.xlsx]0. Overview'!$A$442</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'[Passaic_Slider.xlsx]0. Overview'!$D$262,'[Passaic_Slider.xlsx]0. Overview'!$D$285,'[Passaic_Slider.xlsx]0. Overview'!$D$307,'[Passaic_Slider.xlsx]0. Overview'!$D$322,'[Passaic_Slider.xlsx]0. Overview'!$D$341,'[Passaic_Slider.xlsx]0. Overview'!$D$367,'[Passaic_Slider.xlsx]0. Overview'!$D$390,'[Passaic_Slider.xlsx]0. Overview'!$D$417,'[Passaic_Slider.xlsx]0. Overview'!$D$442</c:f>
              <c:numCache>
                <c:formatCode>General</c:formatCode>
                <c:ptCount val="9"/>
                <c:pt idx="0">
                  <c:v>5.875</c:v>
                </c:pt>
                <c:pt idx="1">
                  <c:v>4.875</c:v>
                </c:pt>
                <c:pt idx="2">
                  <c:v>4.875</c:v>
                </c:pt>
                <c:pt idx="3">
                  <c:v>11.875</c:v>
                </c:pt>
                <c:pt idx="4">
                  <c:v>15.875</c:v>
                </c:pt>
                <c:pt idx="5">
                  <c:v>11.875</c:v>
                </c:pt>
                <c:pt idx="6">
                  <c:v>10.875</c:v>
                </c:pt>
                <c:pt idx="7">
                  <c:v>7.875</c:v>
                </c:pt>
                <c:pt idx="8">
                  <c:v>4.875</c:v>
                </c:pt>
              </c:numCache>
            </c:numRef>
          </c:val>
          <c:extLst>
            <c:ext xmlns:c16="http://schemas.microsoft.com/office/drawing/2014/chart" uri="{C3380CC4-5D6E-409C-BE32-E72D297353CC}">
              <c16:uniqueId val="{00000001-A418-4072-8C46-9F5512B2723A}"/>
            </c:ext>
          </c:extLst>
        </c:ser>
        <c:ser>
          <c:idx val="3"/>
          <c:order val="2"/>
          <c:spPr>
            <a:solidFill>
              <a:schemeClr val="bg2">
                <a:lumMod val="75000"/>
              </a:schemeClr>
            </a:solidFill>
            <a:ln>
              <a:solidFill>
                <a:schemeClr val="tx1"/>
              </a:solidFill>
            </a:ln>
            <a:effectLst/>
          </c:spPr>
          <c:invertIfNegative val="0"/>
          <c:cat>
            <c:strRef>
              <c:f>'[Passaic_Slider.xlsx]0. Overview'!$A$262,'[Passaic_Slider.xlsx]0. Overview'!$A$285,'[Passaic_Slider.xlsx]0. Overview'!$A$307,'[Passaic_Slider.xlsx]0. Overview'!$A$322,'[Passaic_Slider.xlsx]0. Overview'!$A$341,'[Passaic_Slider.xlsx]0. Overview'!$A$367,'[Passaic_Slider.xlsx]0. Overview'!$A$390,'[Passaic_Slider.xlsx]0. Overview'!$A$417,'[Passaic_Slider.xlsx]0. Overview'!$A$442</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'[Passaic_Slider.xlsx]0. Overview'!$E$262,'[Passaic_Slider.xlsx]0. Overview'!$E$285,'[Passaic_Slider.xlsx]0. Overview'!$E$307,'[Passaic_Slider.xlsx]0. Overview'!$E$322,'[Passaic_Slider.xlsx]0. Overview'!$E$341,'[Passaic_Slider.xlsx]0. Overview'!$E$367,'[Passaic_Slider.xlsx]0. Overview'!$E$390,'[Passaic_Slider.xlsx]0. Overview'!$E$417,'[Passaic_Slider.xlsx]0. Overview'!$E$442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418-4072-8C46-9F5512B2723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1468</c:v>
                </c:pt>
                <c:pt idx="1">
                  <c:v>807</c:v>
                </c:pt>
                <c:pt idx="2">
                  <c:v>1588</c:v>
                </c:pt>
                <c:pt idx="3">
                  <c:v>1088</c:v>
                </c:pt>
                <c:pt idx="4">
                  <c:v>1125</c:v>
                </c:pt>
                <c:pt idx="5">
                  <c:v>918</c:v>
                </c:pt>
                <c:pt idx="6">
                  <c:v>1132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2" formatCode="&quot;$&quot;#,##0_);[Red]\(&quot;$&quot;#,##0\)">
                  <c:v>97494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55954</c:v>
                </c:pt>
                <c:pt idx="1">
                  <c:v>62016</c:v>
                </c:pt>
                <c:pt idx="2">
                  <c:v>64233</c:v>
                </c:pt>
                <c:pt idx="3">
                  <c:v>75259</c:v>
                </c:pt>
                <c:pt idx="4">
                  <c:v>77040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7" formatCode="_(&quot;$&quot;* #,##0_);_(&quot;$&quot;* \(#,##0\);_(&quot;$&quot;* &quot;-&quot;??_);_(@_)">
                  <c:v>77040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Passaic City</c:v>
                </c:pt>
                <c:pt idx="1">
                  <c:v>Paterson City</c:v>
                </c:pt>
                <c:pt idx="2">
                  <c:v>Prospect Park</c:v>
                </c:pt>
                <c:pt idx="3">
                  <c:v>Haledon</c:v>
                </c:pt>
                <c:pt idx="4">
                  <c:v>Clifton City</c:v>
                </c:pt>
                <c:pt idx="5">
                  <c:v>Woodland Park</c:v>
                </c:pt>
                <c:pt idx="6">
                  <c:v>Bloomingdale</c:v>
                </c:pt>
                <c:pt idx="7">
                  <c:v>Wanaque</c:v>
                </c:pt>
                <c:pt idx="8">
                  <c:v>Hawthorne</c:v>
                </c:pt>
                <c:pt idx="9">
                  <c:v>West Milford</c:v>
                </c:pt>
              </c:strCache>
            </c:strRef>
          </c:cat>
          <c:val>
            <c:numRef>
              <c:f>Sheet1!$B$2:$B$11</c:f>
              <c:numCache>
                <c:formatCode>_("$"* #,##0_);_("$"* \(#,##0\);_("$"* "-"??_);_(@_)</c:formatCode>
                <c:ptCount val="10"/>
                <c:pt idx="0">
                  <c:v>40865</c:v>
                </c:pt>
                <c:pt idx="1">
                  <c:v>41360</c:v>
                </c:pt>
                <c:pt idx="2">
                  <c:v>48497</c:v>
                </c:pt>
                <c:pt idx="3">
                  <c:v>70167</c:v>
                </c:pt>
                <c:pt idx="4">
                  <c:v>76646</c:v>
                </c:pt>
                <c:pt idx="5">
                  <c:v>77250</c:v>
                </c:pt>
                <c:pt idx="6">
                  <c:v>93603</c:v>
                </c:pt>
                <c:pt idx="7">
                  <c:v>95023</c:v>
                </c:pt>
                <c:pt idx="8">
                  <c:v>97692</c:v>
                </c:pt>
                <c:pt idx="9">
                  <c:v>100461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Passaic median $69,688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Passaic City</c:v>
                </c:pt>
                <c:pt idx="1">
                  <c:v>Paterson City</c:v>
                </c:pt>
                <c:pt idx="2">
                  <c:v>Prospect Park</c:v>
                </c:pt>
                <c:pt idx="3">
                  <c:v>Haledon</c:v>
                </c:pt>
                <c:pt idx="4">
                  <c:v>Clifton City</c:v>
                </c:pt>
                <c:pt idx="5">
                  <c:v>Woodland Park</c:v>
                </c:pt>
                <c:pt idx="6">
                  <c:v>Bloomingdale</c:v>
                </c:pt>
                <c:pt idx="7">
                  <c:v>Wanaque</c:v>
                </c:pt>
                <c:pt idx="8">
                  <c:v>Hawthorne</c:v>
                </c:pt>
                <c:pt idx="9">
                  <c:v>West Milford</c:v>
                </c:pt>
              </c:strCache>
            </c:strRef>
          </c:cat>
          <c:val>
            <c:numRef>
              <c:f>Sheet1!$C$2:$C$11</c:f>
              <c:numCache>
                <c:formatCode>"$"#,##0</c:formatCode>
                <c:ptCount val="10"/>
                <c:pt idx="0">
                  <c:v>69688</c:v>
                </c:pt>
                <c:pt idx="1">
                  <c:v>69688</c:v>
                </c:pt>
                <c:pt idx="2">
                  <c:v>69688</c:v>
                </c:pt>
                <c:pt idx="3">
                  <c:v>69688</c:v>
                </c:pt>
                <c:pt idx="4">
                  <c:v>69688</c:v>
                </c:pt>
                <c:pt idx="5">
                  <c:v>69688</c:v>
                </c:pt>
                <c:pt idx="6">
                  <c:v>69688</c:v>
                </c:pt>
                <c:pt idx="7">
                  <c:v>69688</c:v>
                </c:pt>
                <c:pt idx="8">
                  <c:v>69688</c:v>
                </c:pt>
                <c:pt idx="9">
                  <c:v>69688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20" formatCode="0%">
                  <c:v>0.25300676363000002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0.34</c:v>
                </c:pt>
                <c:pt idx="1">
                  <c:v>0.34</c:v>
                </c:pt>
                <c:pt idx="2">
                  <c:v>0.34</c:v>
                </c:pt>
                <c:pt idx="3">
                  <c:v>0.33</c:v>
                </c:pt>
                <c:pt idx="4">
                  <c:v>0.32</c:v>
                </c:pt>
                <c:pt idx="5">
                  <c:v>0.31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4" formatCode="0.0%">
                  <c:v>0.104</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17845</c:v>
                </c:pt>
                <c:pt idx="1">
                  <c:v>17652</c:v>
                </c:pt>
                <c:pt idx="2">
                  <c:v>17614</c:v>
                </c:pt>
                <c:pt idx="3">
                  <c:v>16712</c:v>
                </c:pt>
                <c:pt idx="4">
                  <c:v>16024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43503</c:v>
                </c:pt>
                <c:pt idx="1">
                  <c:v>43395</c:v>
                </c:pt>
                <c:pt idx="2">
                  <c:v>43065</c:v>
                </c:pt>
                <c:pt idx="3">
                  <c:v>42953</c:v>
                </c:pt>
                <c:pt idx="4">
                  <c:v>43304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Passaic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0.68400000000000005</c:v>
                </c:pt>
                <c:pt idx="1">
                  <c:v>0.123</c:v>
                </c:pt>
                <c:pt idx="2">
                  <c:v>4.0000000000000001E-3</c:v>
                </c:pt>
                <c:pt idx="3">
                  <c:v>6.0999999999999999E-2</c:v>
                </c:pt>
                <c:pt idx="4">
                  <c:v>2E-3</c:v>
                </c:pt>
                <c:pt idx="5">
                  <c:v>0.15</c:v>
                </c:pt>
                <c:pt idx="6">
                  <c:v>0.42899999999999999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51768</c:v>
                </c:pt>
                <c:pt idx="1">
                  <c:v>49346</c:v>
                </c:pt>
                <c:pt idx="2">
                  <c:v>46733</c:v>
                </c:pt>
                <c:pt idx="3">
                  <c:v>42924</c:v>
                </c:pt>
                <c:pt idx="4">
                  <c:v>43178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Passaic</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900</c:v>
                </c:pt>
                <c:pt idx="1">
                  <c:v>900</c:v>
                </c:pt>
                <c:pt idx="2">
                  <c:v>760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7">
                  <c:v>900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7" formatCode="&quot;$&quot;#,##0_);[Red]\(&quot;$&quot;#,##0\)">
                  <c:v>760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6" formatCode="0.0">
                  <c:v>29.3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26.8</c:v>
                </c:pt>
                <c:pt idx="1">
                  <c:v>28</c:v>
                </c:pt>
                <c:pt idx="2">
                  <c:v>27.7</c:v>
                </c:pt>
                <c:pt idx="3" formatCode="0.0">
                  <c:v>28.7</c:v>
                </c:pt>
                <c:pt idx="4" formatCode="0.0">
                  <c:v>29.3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Milford </c:v>
                </c:pt>
                <c:pt idx="1">
                  <c:v>Ringwood </c:v>
                </c:pt>
                <c:pt idx="2">
                  <c:v>Wanaque</c:v>
                </c:pt>
                <c:pt idx="3">
                  <c:v>Wayne</c:v>
                </c:pt>
                <c:pt idx="4">
                  <c:v>Bloomingdale</c:v>
                </c:pt>
                <c:pt idx="5">
                  <c:v>Pompton Lakes </c:v>
                </c:pt>
                <c:pt idx="6">
                  <c:v>Little Falls </c:v>
                </c:pt>
                <c:pt idx="7">
                  <c:v>Clifton City</c:v>
                </c:pt>
                <c:pt idx="8">
                  <c:v>Totowa </c:v>
                </c:pt>
                <c:pt idx="9">
                  <c:v>Passaic city</c:v>
                </c:pt>
              </c:strCache>
            </c:strRef>
          </c:cat>
          <c:val>
            <c:numRef>
              <c:f>Sheet1!$B$2:$B$11</c:f>
              <c:numCache>
                <c:formatCode>General</c:formatCode>
                <c:ptCount val="10"/>
                <c:pt idx="0">
                  <c:v>40.799999999999997</c:v>
                </c:pt>
                <c:pt idx="1">
                  <c:v>37.200000000000003</c:v>
                </c:pt>
                <c:pt idx="2">
                  <c:v>33.6</c:v>
                </c:pt>
                <c:pt idx="3" formatCode="0.0">
                  <c:v>31.4</c:v>
                </c:pt>
                <c:pt idx="4">
                  <c:v>30.2</c:v>
                </c:pt>
                <c:pt idx="5">
                  <c:v>29.9</c:v>
                </c:pt>
                <c:pt idx="6">
                  <c:v>28.7</c:v>
                </c:pt>
                <c:pt idx="7" formatCode="0.0">
                  <c:v>28.1</c:v>
                </c:pt>
                <c:pt idx="8">
                  <c:v>27.4</c:v>
                </c:pt>
                <c:pt idx="9">
                  <c:v>26.7</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Passaic County avg. 28.3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West Milford </c:v>
                </c:pt>
                <c:pt idx="1">
                  <c:v>Ringwood </c:v>
                </c:pt>
                <c:pt idx="2">
                  <c:v>Wanaque</c:v>
                </c:pt>
                <c:pt idx="3">
                  <c:v>Wayne</c:v>
                </c:pt>
                <c:pt idx="4">
                  <c:v>Bloomingdale</c:v>
                </c:pt>
                <c:pt idx="5">
                  <c:v>Pompton Lakes </c:v>
                </c:pt>
                <c:pt idx="6">
                  <c:v>Little Falls </c:v>
                </c:pt>
                <c:pt idx="7">
                  <c:v>Clifton City</c:v>
                </c:pt>
                <c:pt idx="8">
                  <c:v>Totowa </c:v>
                </c:pt>
                <c:pt idx="9">
                  <c:v>Passaic city</c:v>
                </c:pt>
              </c:strCache>
            </c:strRef>
          </c:cat>
          <c:val>
            <c:numRef>
              <c:f>Sheet1!$C$2:$C$11</c:f>
              <c:numCache>
                <c:formatCode>General</c:formatCode>
                <c:ptCount val="10"/>
                <c:pt idx="0">
                  <c:v>28.3</c:v>
                </c:pt>
                <c:pt idx="1">
                  <c:v>28.3</c:v>
                </c:pt>
                <c:pt idx="2">
                  <c:v>28.3</c:v>
                </c:pt>
                <c:pt idx="3">
                  <c:v>28.3</c:v>
                </c:pt>
                <c:pt idx="4">
                  <c:v>28.3</c:v>
                </c:pt>
                <c:pt idx="5">
                  <c:v>28.3</c:v>
                </c:pt>
                <c:pt idx="6">
                  <c:v>28.3</c:v>
                </c:pt>
                <c:pt idx="7">
                  <c:v>28.3</c:v>
                </c:pt>
                <c:pt idx="8">
                  <c:v>28.3</c:v>
                </c:pt>
                <c:pt idx="9">
                  <c:v>28.3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2665649606299214"/>
          <c:y val="0.9341338008037770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6" formatCode="0%">
                  <c:v>0.18</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4">
                  <c:v>11672</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20" formatCode="0.0%">
                  <c:v>7.3999999999999996E-2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3.6999999999999998E-2</c:v>
                </c:pt>
                <c:pt idx="1">
                  <c:v>4.2999999999999997E-2</c:v>
                </c:pt>
                <c:pt idx="2">
                  <c:v>0.05</c:v>
                </c:pt>
                <c:pt idx="3">
                  <c:v>6.9000000000000006E-2</c:v>
                </c:pt>
                <c:pt idx="4">
                  <c:v>7.3999999999999996E-2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0.62</c:v>
                </c:pt>
                <c:pt idx="1">
                  <c:v>0.67800000000000005</c:v>
                </c:pt>
                <c:pt idx="2">
                  <c:v>0.67200000000000004</c:v>
                </c:pt>
                <c:pt idx="3">
                  <c:v>0.64400000000000002</c:v>
                </c:pt>
                <c:pt idx="4">
                  <c:v>0.68400000000000005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0.13700000000000001</c:v>
                </c:pt>
                <c:pt idx="1">
                  <c:v>0.127</c:v>
                </c:pt>
                <c:pt idx="2">
                  <c:v>0.11700000000000001</c:v>
                </c:pt>
                <c:pt idx="3">
                  <c:v>0.127</c:v>
                </c:pt>
                <c:pt idx="4">
                  <c:v>0.123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0.01</c:v>
                </c:pt>
                <c:pt idx="1">
                  <c:v>7.0000000000000001E-3</c:v>
                </c:pt>
                <c:pt idx="2">
                  <c:v>6.0000000000000001E-3</c:v>
                </c:pt>
                <c:pt idx="3">
                  <c:v>4.0000000000000001E-3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6.2E-2</c:v>
                </c:pt>
                <c:pt idx="1">
                  <c:v>6.0999999999999999E-2</c:v>
                </c:pt>
                <c:pt idx="2">
                  <c:v>6.0999999999999999E-2</c:v>
                </c:pt>
                <c:pt idx="3">
                  <c:v>0.06</c:v>
                </c:pt>
                <c:pt idx="4">
                  <c:v>6.0999999999999999E-2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0.40200000000000002</c:v>
                </c:pt>
                <c:pt idx="1">
                  <c:v>0.41099999999999998</c:v>
                </c:pt>
                <c:pt idx="2">
                  <c:v>0.41899999999999998</c:v>
                </c:pt>
                <c:pt idx="3">
                  <c:v>0.42299999999999999</c:v>
                </c:pt>
                <c:pt idx="4">
                  <c:v>0.42899999999999999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Little Falls</c:v>
                </c:pt>
                <c:pt idx="1">
                  <c:v>Pompton Lakes</c:v>
                </c:pt>
                <c:pt idx="2">
                  <c:v>North Haledon</c:v>
                </c:pt>
                <c:pt idx="3">
                  <c:v>Paterson City</c:v>
                </c:pt>
                <c:pt idx="4">
                  <c:v>Passaic City</c:v>
                </c:pt>
                <c:pt idx="5">
                  <c:v>Woodland Park</c:v>
                </c:pt>
                <c:pt idx="6">
                  <c:v>Bloomingdale </c:v>
                </c:pt>
                <c:pt idx="7">
                  <c:v>Haledon</c:v>
                </c:pt>
                <c:pt idx="8">
                  <c:v>Ringwood</c:v>
                </c:pt>
                <c:pt idx="9">
                  <c:v>Clifton City</c:v>
                </c:pt>
              </c:strCache>
            </c:strRef>
          </c:cat>
          <c:val>
            <c:numRef>
              <c:f>Sheet1!$B$2:$B$11</c:f>
              <c:numCache>
                <c:formatCode>0.0%</c:formatCode>
                <c:ptCount val="10"/>
                <c:pt idx="0">
                  <c:v>0.127</c:v>
                </c:pt>
                <c:pt idx="1">
                  <c:v>8.4000000000000005E-2</c:v>
                </c:pt>
                <c:pt idx="2">
                  <c:v>8.2000000000000003E-2</c:v>
                </c:pt>
                <c:pt idx="3">
                  <c:v>7.1999999999999995E-2</c:v>
                </c:pt>
                <c:pt idx="4">
                  <c:v>5.8000000000000003E-2</c:v>
                </c:pt>
                <c:pt idx="5">
                  <c:v>5.7000000000000002E-2</c:v>
                </c:pt>
                <c:pt idx="6">
                  <c:v>5.3999999999999999E-2</c:v>
                </c:pt>
                <c:pt idx="7">
                  <c:v>0.05</c:v>
                </c:pt>
                <c:pt idx="8">
                  <c:v>0.05</c:v>
                </c:pt>
                <c:pt idx="9">
                  <c:v>4.8000000000000001E-2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Passaic avg. 5.50%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Little Falls</c:v>
                </c:pt>
                <c:pt idx="1">
                  <c:v>Pompton Lakes</c:v>
                </c:pt>
                <c:pt idx="2">
                  <c:v>North Haledon</c:v>
                </c:pt>
                <c:pt idx="3">
                  <c:v>Paterson City</c:v>
                </c:pt>
                <c:pt idx="4">
                  <c:v>Passaic City</c:v>
                </c:pt>
                <c:pt idx="5">
                  <c:v>Woodland Park</c:v>
                </c:pt>
                <c:pt idx="6">
                  <c:v>Bloomingdale </c:v>
                </c:pt>
                <c:pt idx="7">
                  <c:v>Haledon</c:v>
                </c:pt>
                <c:pt idx="8">
                  <c:v>Ringwood</c:v>
                </c:pt>
                <c:pt idx="9">
                  <c:v>Clifton City</c:v>
                </c:pt>
              </c:strCache>
            </c:strRef>
          </c:cat>
          <c:val>
            <c:numRef>
              <c:f>Sheet1!$C$2:$C$11</c:f>
              <c:numCache>
                <c:formatCode>0.00%</c:formatCode>
                <c:ptCount val="10"/>
                <c:pt idx="0">
                  <c:v>5.5E-2</c:v>
                </c:pt>
                <c:pt idx="1">
                  <c:v>5.5E-2</c:v>
                </c:pt>
                <c:pt idx="2">
                  <c:v>5.5E-2</c:v>
                </c:pt>
                <c:pt idx="3">
                  <c:v>5.5E-2</c:v>
                </c:pt>
                <c:pt idx="4">
                  <c:v>5.5E-2</c:v>
                </c:pt>
                <c:pt idx="5">
                  <c:v>5.5E-2</c:v>
                </c:pt>
                <c:pt idx="6">
                  <c:v>5.5E-2</c:v>
                </c:pt>
                <c:pt idx="7">
                  <c:v>5.5E-2</c:v>
                </c:pt>
                <c:pt idx="8">
                  <c:v>5.5E-2</c:v>
                </c:pt>
                <c:pt idx="9">
                  <c:v>5.5E-2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3">
                  <c:v>55927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3">
                  <c:v>10716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1">
                  <c:v>0.94799999999999995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25595775689303563"/>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0.92800000000000005</c:v>
                </c:pt>
                <c:pt idx="1">
                  <c:v>0.95199999999999996</c:v>
                </c:pt>
                <c:pt idx="2">
                  <c:v>0.94099999999999995</c:v>
                </c:pt>
                <c:pt idx="3">
                  <c:v>0.94499999999999995</c:v>
                </c:pt>
                <c:pt idx="4">
                  <c:v>0.94499999999999995</c:v>
                </c:pt>
                <c:pt idx="5">
                  <c:v>0.94799999999999995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4">
                  <c:v>472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456</c:v>
                </c:pt>
                <c:pt idx="1">
                  <c:v>524</c:v>
                </c:pt>
                <c:pt idx="2">
                  <c:v>472</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Passaic</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1042</c:v>
                </c:pt>
                <c:pt idx="1">
                  <c:v>1028</c:v>
                </c:pt>
                <c:pt idx="2">
                  <c:v>1003</c:v>
                </c:pt>
                <c:pt idx="3">
                  <c:v>1091</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1015</c:v>
                </c:pt>
                <c:pt idx="1">
                  <c:v>1034</c:v>
                </c:pt>
                <c:pt idx="2">
                  <c:v>1042</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Passaic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4.1000000000000002E-2</c:v>
                </c:pt>
                <c:pt idx="1">
                  <c:v>4.1000000000000002E-2</c:v>
                </c:pt>
                <c:pt idx="2">
                  <c:v>4.2999999999999997E-2</c:v>
                </c:pt>
                <c:pt idx="3">
                  <c:v>5.3999999999999999E-2</c:v>
                </c:pt>
                <c:pt idx="4">
                  <c:v>5.0999999999999997E-2</c:v>
                </c:pt>
                <c:pt idx="5">
                  <c:v>4.5999999999999999E-2</c:v>
                </c:pt>
                <c:pt idx="6">
                  <c:v>0.19800000000000001</c:v>
                </c:pt>
                <c:pt idx="7">
                  <c:v>0.188</c:v>
                </c:pt>
                <c:pt idx="8">
                  <c:v>0.20599999999999999</c:v>
                </c:pt>
                <c:pt idx="9">
                  <c:v>0.182</c:v>
                </c:pt>
                <c:pt idx="10">
                  <c:v>0.14399999999999999</c:v>
                </c:pt>
                <c:pt idx="11" formatCode="0.00%">
                  <c:v>8.5999999999999993E-2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4.3999999999999997E-2</c:v>
                </c:pt>
                <c:pt idx="3">
                  <c:v>4.4999999999999998E-2</c:v>
                </c:pt>
                <c:pt idx="4">
                  <c:v>4.5999999999999999E-2</c:v>
                </c:pt>
                <c:pt idx="5">
                  <c:v>4.8000000000000001E-2</c:v>
                </c:pt>
                <c:pt idx="6">
                  <c:v>4.8000000000000001E-2</c:v>
                </c:pt>
                <c:pt idx="7">
                  <c:v>4.8000000000000001E-2</c:v>
                </c:pt>
                <c:pt idx="8">
                  <c:v>0.05</c:v>
                </c:pt>
                <c:pt idx="9">
                  <c:v>5.1999999999999998E-2</c:v>
                </c:pt>
                <c:pt idx="10">
                  <c:v>5.1999999999999998E-2</c:v>
                </c:pt>
                <c:pt idx="11">
                  <c:v>5.2999999999999999E-2</c:v>
                </c:pt>
                <c:pt idx="12">
                  <c:v>5.7000000000000002E-2</c:v>
                </c:pt>
                <c:pt idx="13">
                  <c:v>5.7000000000000002E-2</c:v>
                </c:pt>
                <c:pt idx="14">
                  <c:v>5.7000000000000002E-2</c:v>
                </c:pt>
                <c:pt idx="15">
                  <c:v>6.2E-2</c:v>
                </c:pt>
                <c:pt idx="16">
                  <c:v>6.9000000000000006E-2</c:v>
                </c:pt>
                <c:pt idx="18">
                  <c:v>7.0999999999999994E-2</c:v>
                </c:pt>
                <c:pt idx="19">
                  <c:v>8.5000000000000006E-2</c:v>
                </c:pt>
                <c:pt idx="20">
                  <c:v>0.11700000000000001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7" formatCode="0.0">
                  <c:v>7.0000000000000007E-2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8111296549564749"/>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Haledon</c:v>
                </c:pt>
                <c:pt idx="1">
                  <c:v>Hawthorne</c:v>
                </c:pt>
                <c:pt idx="2">
                  <c:v>Paterson City</c:v>
                </c:pt>
              </c:strCache>
            </c:strRef>
          </c:cat>
          <c:val>
            <c:numRef>
              <c:f>Sheet1!$B$2:$B$4</c:f>
              <c:numCache>
                <c:formatCode>0%</c:formatCode>
                <c:ptCount val="3"/>
                <c:pt idx="0">
                  <c:v>0.95799999999999996</c:v>
                </c:pt>
                <c:pt idx="1">
                  <c:v>0.88</c:v>
                </c:pt>
                <c:pt idx="2">
                  <c:v>0.33200000000000002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Haledon</c:v>
                </c:pt>
                <c:pt idx="1">
                  <c:v>Hawthorne</c:v>
                </c:pt>
                <c:pt idx="2">
                  <c:v>Paterson City</c:v>
                </c:pt>
              </c:strCache>
            </c:strRef>
          </c:cat>
          <c:val>
            <c:numRef>
              <c:f>Sheet1!$C$2:$C$4</c:f>
              <c:numCache>
                <c:formatCode>0%</c:formatCode>
                <c:ptCount val="3"/>
                <c:pt idx="0">
                  <c:v>2.1000000000000001E-2</c:v>
                </c:pt>
                <c:pt idx="1">
                  <c:v>7.0000000000000007E-2</c:v>
                </c:pt>
                <c:pt idx="2">
                  <c:v>0.28399999999999997</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Haledon</c:v>
                </c:pt>
                <c:pt idx="1">
                  <c:v>Hawthorne</c:v>
                </c:pt>
                <c:pt idx="2">
                  <c:v>Paterson City</c:v>
                </c:pt>
              </c:strCache>
            </c:strRef>
          </c:cat>
          <c:val>
            <c:numRef>
              <c:f>Sheet1!$D$2:$D$4</c:f>
              <c:numCache>
                <c:formatCode>0%</c:formatCode>
                <c:ptCount val="3"/>
                <c:pt idx="0">
                  <c:v>2.7E-2</c:v>
                </c:pt>
                <c:pt idx="1">
                  <c:v>0.01</c:v>
                </c:pt>
                <c:pt idx="2">
                  <c:v>5.3999999999999999E-2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Haledon</c:v>
                </c:pt>
                <c:pt idx="1">
                  <c:v>Hawthorne</c:v>
                </c:pt>
                <c:pt idx="2">
                  <c:v>Paterson City</c:v>
                </c:pt>
              </c:strCache>
            </c:strRef>
          </c:cat>
          <c:val>
            <c:numRef>
              <c:f>Sheet1!$E$2:$E$4</c:f>
              <c:numCache>
                <c:formatCode>0%</c:formatCode>
                <c:ptCount val="3"/>
                <c:pt idx="0">
                  <c:v>0.113</c:v>
                </c:pt>
                <c:pt idx="1">
                  <c:v>0.23799999999999999</c:v>
                </c:pt>
                <c:pt idx="2">
                  <c:v>0.60799999999999998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2">
                  <c:v>51381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2">
                  <c:v>44029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Passaic</c:v>
                </c:pt>
                <c:pt idx="1">
                  <c:v>New Jersey</c:v>
                </c:pt>
                <c:pt idx="2">
                  <c:v>United States</c:v>
                </c:pt>
              </c:strCache>
            </c:strRef>
          </c:cat>
          <c:val>
            <c:numRef>
              <c:f>Sheet1!$B$2:$B$4</c:f>
              <c:numCache>
                <c:formatCode>_("$"* #,##0_);_("$"* \(#,##0\);_("$"* "-"??_);_(@_)</c:formatCode>
                <c:ptCount val="3"/>
                <c:pt idx="0">
                  <c:v>51381</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Passaic</c:v>
                </c:pt>
                <c:pt idx="1">
                  <c:v>New Jersey</c:v>
                </c:pt>
                <c:pt idx="2">
                  <c:v>United States</c:v>
                </c:pt>
              </c:strCache>
            </c:strRef>
          </c:cat>
          <c:val>
            <c:numRef>
              <c:f>Sheet1!$C$2:$C$4</c:f>
              <c:numCache>
                <c:formatCode>_("$"* #,##0_);_("$"* \(#,##0\);_("$"* "-"??_);_(@_)</c:formatCode>
                <c:ptCount val="3"/>
                <c:pt idx="0">
                  <c:v>44029</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49253</c:v>
                </c:pt>
                <c:pt idx="1">
                  <c:v>50810</c:v>
                </c:pt>
                <c:pt idx="2">
                  <c:v>48442</c:v>
                </c:pt>
                <c:pt idx="3">
                  <c:v>51737</c:v>
                </c:pt>
                <c:pt idx="4">
                  <c:v>51381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40185</c:v>
                </c:pt>
                <c:pt idx="1">
                  <c:v>37343</c:v>
                </c:pt>
                <c:pt idx="2">
                  <c:v>43310</c:v>
                </c:pt>
                <c:pt idx="3">
                  <c:v>47251</c:v>
                </c:pt>
                <c:pt idx="4">
                  <c:v>44029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Wayne</c:v>
                </c:pt>
                <c:pt idx="1">
                  <c:v>Totowa</c:v>
                </c:pt>
                <c:pt idx="2">
                  <c:v>Passaic City</c:v>
                </c:pt>
              </c:strCache>
            </c:strRef>
          </c:cat>
          <c:val>
            <c:numRef>
              <c:f>Sheet1!$B$2:$B$4</c:f>
              <c:numCache>
                <c:formatCode>_("$"* #,##0_);_("$"* \(#,##0\);_("$"* "-"??_);_(@_)</c:formatCode>
                <c:ptCount val="3"/>
                <c:pt idx="0">
                  <c:v>96892</c:v>
                </c:pt>
                <c:pt idx="1">
                  <c:v>69115</c:v>
                </c:pt>
                <c:pt idx="2">
                  <c:v>33441</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Wayne</c:v>
                </c:pt>
                <c:pt idx="1">
                  <c:v>Totowa</c:v>
                </c:pt>
                <c:pt idx="2">
                  <c:v>Passaic City</c:v>
                </c:pt>
              </c:strCache>
            </c:strRef>
          </c:cat>
          <c:val>
            <c:numRef>
              <c:f>Sheet1!$C$2:$C$4</c:f>
              <c:numCache>
                <c:formatCode>_("$"* #,##0_);_("$"* \(#,##0\);_("$"* "-"??_);_(@_)</c:formatCode>
                <c:ptCount val="3"/>
                <c:pt idx="0">
                  <c:v>65971</c:v>
                </c:pt>
                <c:pt idx="1">
                  <c:v>52881</c:v>
                </c:pt>
                <c:pt idx="2">
                  <c:v>28681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6">
                  <c:v>1842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20</c:v>
                </c:pt>
                <c:pt idx="1">
                  <c:v>77</c:v>
                </c:pt>
                <c:pt idx="2">
                  <c:v>696</c:v>
                </c:pt>
                <c:pt idx="3">
                  <c:v>1049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1328</c:v>
                </c:pt>
                <c:pt idx="1">
                  <c:v>5528</c:v>
                </c:pt>
                <c:pt idx="2">
                  <c:v>864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12</c:v>
                </c:pt>
                <c:pt idx="14">
                  <c:v>12</c:v>
                </c:pt>
                <c:pt idx="15">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6">
                  <c:v>15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19</c:v>
                </c:pt>
                <c:pt idx="1">
                  <c:v>18</c:v>
                </c:pt>
                <c:pt idx="2">
                  <c:v>18</c:v>
                </c:pt>
                <c:pt idx="3">
                  <c:v>15</c:v>
                </c:pt>
                <c:pt idx="4">
                  <c:v>15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5">
                  <c:v>19</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0.27300000000000002</c:v>
                </c:pt>
                <c:pt idx="1">
                  <c:v>0.307</c:v>
                </c:pt>
                <c:pt idx="2">
                  <c:v>0.32</c:v>
                </c:pt>
                <c:pt idx="3">
                  <c:v>0.32600000000000001</c:v>
                </c:pt>
                <c:pt idx="4">
                  <c:v>0.34200000000000003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17</c:v>
                </c:pt>
                <c:pt idx="1">
                  <c:v>24</c:v>
                </c:pt>
                <c:pt idx="2">
                  <c:v>29</c:v>
                </c:pt>
                <c:pt idx="3">
                  <c:v>16</c:v>
                </c:pt>
                <c:pt idx="4">
                  <c:v>21</c:v>
                </c:pt>
                <c:pt idx="5">
                  <c:v>11</c:v>
                </c:pt>
                <c:pt idx="6">
                  <c:v>31</c:v>
                </c:pt>
                <c:pt idx="7">
                  <c:v>25</c:v>
                </c:pt>
                <c:pt idx="8">
                  <c:v>22</c:v>
                </c:pt>
                <c:pt idx="9">
                  <c:v>16</c:v>
                </c:pt>
                <c:pt idx="10">
                  <c:v>30</c:v>
                </c:pt>
                <c:pt idx="11">
                  <c:v>19</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9">
                  <c:v>2451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3248</c:v>
                </c:pt>
                <c:pt idx="1">
                  <c:v>3367</c:v>
                </c:pt>
                <c:pt idx="2">
                  <c:v>3342</c:v>
                </c:pt>
                <c:pt idx="3">
                  <c:v>3326</c:v>
                </c:pt>
                <c:pt idx="4">
                  <c:v>2451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Paterson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1588</c:v>
                </c:pt>
                <c:pt idx="1">
                  <c:v>1747</c:v>
                </c:pt>
                <c:pt idx="2">
                  <c:v>1701</c:v>
                </c:pt>
                <c:pt idx="3">
                  <c:v>1386</c:v>
                </c:pt>
                <c:pt idx="4">
                  <c:v>1090</c:v>
                </c:pt>
                <c:pt idx="5">
                  <c:v>1264</c:v>
                </c:pt>
                <c:pt idx="6">
                  <c:v>1080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Passaic City</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582</c:v>
                </c:pt>
                <c:pt idx="1">
                  <c:v>417</c:v>
                </c:pt>
                <c:pt idx="2">
                  <c:v>300</c:v>
                </c:pt>
                <c:pt idx="3">
                  <c:v>492</c:v>
                </c:pt>
                <c:pt idx="4">
                  <c:v>605</c:v>
                </c:pt>
                <c:pt idx="5">
                  <c:v>603</c:v>
                </c:pt>
                <c:pt idx="6">
                  <c:v>251</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Clifton City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452</c:v>
                </c:pt>
                <c:pt idx="1">
                  <c:v>428</c:v>
                </c:pt>
                <c:pt idx="2">
                  <c:v>13</c:v>
                </c:pt>
                <c:pt idx="3">
                  <c:v>155</c:v>
                </c:pt>
                <c:pt idx="4">
                  <c:v>346</c:v>
                </c:pt>
                <c:pt idx="5">
                  <c:v>354</c:v>
                </c:pt>
                <c:pt idx="6">
                  <c:v>159</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Little Falls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106</c:v>
                </c:pt>
                <c:pt idx="1">
                  <c:v>96</c:v>
                </c:pt>
                <c:pt idx="2">
                  <c:v>118</c:v>
                </c:pt>
                <c:pt idx="3">
                  <c:v>129</c:v>
                </c:pt>
                <c:pt idx="4">
                  <c:v>122</c:v>
                </c:pt>
                <c:pt idx="5">
                  <c:v>114</c:v>
                </c:pt>
                <c:pt idx="6">
                  <c:v>109</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Haledon</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167</c:v>
                </c:pt>
                <c:pt idx="1">
                  <c:v>189</c:v>
                </c:pt>
                <c:pt idx="2">
                  <c:v>238</c:v>
                </c:pt>
                <c:pt idx="3">
                  <c:v>193</c:v>
                </c:pt>
                <c:pt idx="4">
                  <c:v>199</c:v>
                </c:pt>
                <c:pt idx="5">
                  <c:v>115</c:v>
                </c:pt>
                <c:pt idx="6">
                  <c:v>103</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Pompton Lakes</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112</c:v>
                </c:pt>
                <c:pt idx="1">
                  <c:v>101</c:v>
                </c:pt>
                <c:pt idx="2">
                  <c:v>83</c:v>
                </c:pt>
                <c:pt idx="3">
                  <c:v>67</c:v>
                </c:pt>
                <c:pt idx="4">
                  <c:v>92</c:v>
                </c:pt>
                <c:pt idx="5">
                  <c:v>80</c:v>
                </c:pt>
                <c:pt idx="6">
                  <c:v>82</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Hawthorne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77</c:v>
                </c:pt>
                <c:pt idx="1">
                  <c:v>78</c:v>
                </c:pt>
                <c:pt idx="2">
                  <c:v>98</c:v>
                </c:pt>
                <c:pt idx="3">
                  <c:v>87</c:v>
                </c:pt>
                <c:pt idx="4">
                  <c:v>85</c:v>
                </c:pt>
                <c:pt idx="5">
                  <c:v>76</c:v>
                </c:pt>
                <c:pt idx="6">
                  <c:v>59</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Bloomingdale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78</c:v>
                </c:pt>
                <c:pt idx="1">
                  <c:v>75</c:v>
                </c:pt>
                <c:pt idx="2">
                  <c:v>71</c:v>
                </c:pt>
                <c:pt idx="3">
                  <c:v>81</c:v>
                </c:pt>
                <c:pt idx="4">
                  <c:v>81</c:v>
                </c:pt>
                <c:pt idx="5">
                  <c:v>58</c:v>
                </c:pt>
                <c:pt idx="6">
                  <c:v>53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Prospect Park</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42</c:v>
                </c:pt>
                <c:pt idx="1">
                  <c:v>55</c:v>
                </c:pt>
                <c:pt idx="2">
                  <c:v>54</c:v>
                </c:pt>
                <c:pt idx="3">
                  <c:v>46</c:v>
                </c:pt>
                <c:pt idx="4">
                  <c:v>36</c:v>
                </c:pt>
                <c:pt idx="5">
                  <c:v>49</c:v>
                </c:pt>
                <c:pt idx="6">
                  <c:v>48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North Haledon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34</c:v>
                </c:pt>
                <c:pt idx="1">
                  <c:v>48</c:v>
                </c:pt>
                <c:pt idx="2">
                  <c:v>9</c:v>
                </c:pt>
                <c:pt idx="3">
                  <c:v>36</c:v>
                </c:pt>
                <c:pt idx="4">
                  <c:v>34</c:v>
                </c:pt>
                <c:pt idx="5">
                  <c:v>35</c:v>
                </c:pt>
                <c:pt idx="6">
                  <c:v>37</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227262559561201"/>
          <c:y val="8.0948426530199916E-2"/>
          <c:w val="0.54667116088801726"/>
          <c:h val="0.78770361573794767"/>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3.2689331842068979E-2"/>
                  <c:y val="-7.177503330898445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4.3585775789425303E-2"/>
                  <c:y val="9.644770100894785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0.23038195774410516"/>
                  <c:y val="-4.48593958181152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9.0284821278095159E-2"/>
                  <c:y val="-0.1121484895452882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5.1368950037537019E-2"/>
                  <c:y val="-0.105419580172570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7.4160023792380084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6808214475305447"/>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7465242494374297"/>
                  <c:y val="-3.9843747548982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532582129084844E-2"/>
                  <c:y val="0.103124993656188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1</c:v>
                </c:pt>
                <c:pt idx="1">
                  <c:v>4</c:v>
                </c:pt>
                <c:pt idx="2" formatCode="General">
                  <c:v>3</c:v>
                </c:pt>
                <c:pt idx="3" formatCode="General">
                  <c:v>3</c:v>
                </c:pt>
                <c:pt idx="4" formatCode="General">
                  <c:v>0</c:v>
                </c:pt>
                <c:pt idx="5" formatCode="General">
                  <c:v>8</c:v>
                </c:pt>
                <c:pt idx="6" formatCode="General">
                  <c:v>179</c:v>
                </c:pt>
                <c:pt idx="7" formatCode="General">
                  <c:v>14</c:v>
                </c:pt>
                <c:pt idx="8" formatCode="General">
                  <c:v>2</c:v>
                </c:pt>
                <c:pt idx="9">
                  <c:v>125</c:v>
                </c:pt>
                <c:pt idx="10" formatCode="General">
                  <c:v>3</c:v>
                </c:pt>
                <c:pt idx="11" formatCode="General">
                  <c:v>11</c:v>
                </c:pt>
                <c:pt idx="12">
                  <c:v>6</c:v>
                </c:pt>
                <c:pt idx="13" formatCode="General">
                  <c:v>1099</c:v>
                </c:pt>
                <c:pt idx="14" formatCode="General">
                  <c:v>34</c:v>
                </c:pt>
                <c:pt idx="15" formatCode="General">
                  <c:v>1</c:v>
                </c:pt>
                <c:pt idx="16" formatCode="General">
                  <c:v>196</c:v>
                </c:pt>
                <c:pt idx="17" formatCode="General">
                  <c:v>806</c:v>
                </c:pt>
                <c:pt idx="18" formatCode="General">
                  <c:v>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83</c:v>
                </c:pt>
                <c:pt idx="1">
                  <c:v>108</c:v>
                </c:pt>
                <c:pt idx="2">
                  <c:v>131</c:v>
                </c:pt>
                <c:pt idx="3">
                  <c:v>196</c:v>
                </c:pt>
                <c:pt idx="4">
                  <c:v>171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5">
                  <c:v>-0.12755102040816299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8" formatCode="0%">
                  <c:v>-0.33211963589076698</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7.9000000000000001E-2</c:v>
                </c:pt>
                <c:pt idx="4">
                  <c:v>7.4999999999999997E-2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9">
                  <c:v>0.34200000000000003</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Sussex</c:v>
                </c:pt>
                <c:pt idx="4">
                  <c:v>Ocean</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8275</c:v>
                </c:pt>
                <c:pt idx="1">
                  <c:v>6079</c:v>
                </c:pt>
                <c:pt idx="2">
                  <c:v>4665</c:v>
                </c:pt>
                <c:pt idx="3" formatCode="#,##0">
                  <c:v>3845</c:v>
                </c:pt>
                <c:pt idx="4" formatCode="#,##0">
                  <c:v>2568</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0.28999999999999998</c:v>
                </c:pt>
                <c:pt idx="1">
                  <c:v>0.43</c:v>
                </c:pt>
                <c:pt idx="2">
                  <c:v>0.04</c:v>
                </c:pt>
                <c:pt idx="3">
                  <c:v>0.06</c:v>
                </c:pt>
                <c:pt idx="4">
                  <c:v>0.14000000000000001</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1</c:v>
                </c:pt>
                <c:pt idx="3">
                  <c:v>1</c:v>
                </c:pt>
                <c:pt idx="4">
                  <c:v>1</c:v>
                </c:pt>
                <c:pt idx="5">
                  <c:v>1</c:v>
                </c:pt>
                <c:pt idx="6">
                  <c:v>1</c:v>
                </c:pt>
                <c:pt idx="7">
                  <c:v>1</c:v>
                </c:pt>
                <c:pt idx="8">
                  <c:v>1</c:v>
                </c:pt>
                <c:pt idx="9">
                  <c:v>6</c:v>
                </c:pt>
                <c:pt idx="10">
                  <c:v>4</c:v>
                </c:pt>
                <c:pt idx="11">
                  <c:v>1</c:v>
                </c:pt>
                <c:pt idx="12">
                  <c:v>1</c:v>
                </c:pt>
                <c:pt idx="13">
                  <c:v>5</c:v>
                </c:pt>
                <c:pt idx="14">
                  <c:v>3</c:v>
                </c:pt>
                <c:pt idx="15">
                  <c:v>1</c:v>
                </c:pt>
                <c:pt idx="16">
                  <c:v>1</c:v>
                </c:pt>
                <c:pt idx="17">
                  <c:v>1</c:v>
                </c:pt>
                <c:pt idx="18">
                  <c:v>9</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9" formatCode="0.0%">
                  <c:v>0.13300000000000001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8.7999999999999995E-2</c:v>
                </c:pt>
                <c:pt idx="1">
                  <c:v>8.6999999999999994E-2</c:v>
                </c:pt>
                <c:pt idx="2">
                  <c:v>8.2000000000000003E-2</c:v>
                </c:pt>
                <c:pt idx="3">
                  <c:v>0.108</c:v>
                </c:pt>
                <c:pt idx="4">
                  <c:v>0.13300000000000001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0.186</c:v>
                </c:pt>
                <c:pt idx="1">
                  <c:v>0.13900000000000001</c:v>
                </c:pt>
                <c:pt idx="2" formatCode="0.0%">
                  <c:v>0.161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0.128</c:v>
                </c:pt>
                <c:pt idx="1">
                  <c:v>0.13300000000000001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0" formatCode="0.0%">
                  <c:v>0.151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0.123</c:v>
                </c:pt>
                <c:pt idx="1">
                  <c:v>0.13300000000000001</c:v>
                </c:pt>
                <c:pt idx="2">
                  <c:v>0.10100000000000001</c:v>
                </c:pt>
                <c:pt idx="3">
                  <c:v>0.122</c:v>
                </c:pt>
                <c:pt idx="4">
                  <c:v>0.151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0.17899999999999999</c:v>
                </c:pt>
                <c:pt idx="1">
                  <c:v>0.255</c:v>
                </c:pt>
                <c:pt idx="2" formatCode="0.0%">
                  <c:v>0.15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Paterson</c:v>
                </c:pt>
                <c:pt idx="1">
                  <c:v>Passaic city</c:v>
                </c:pt>
                <c:pt idx="2">
                  <c:v>Clifton </c:v>
                </c:pt>
                <c:pt idx="3">
                  <c:v>Prospect Park </c:v>
                </c:pt>
                <c:pt idx="4">
                  <c:v>Haledon </c:v>
                </c:pt>
                <c:pt idx="5">
                  <c:v>Woodland Park </c:v>
                </c:pt>
                <c:pt idx="6">
                  <c:v>Totowa </c:v>
                </c:pt>
                <c:pt idx="7">
                  <c:v>Pompton Lakes </c:v>
                </c:pt>
                <c:pt idx="8">
                  <c:v>Wayne</c:v>
                </c:pt>
                <c:pt idx="9">
                  <c:v>Hawthorne</c:v>
                </c:pt>
              </c:strCache>
            </c:strRef>
          </c:cat>
          <c:val>
            <c:numRef>
              <c:f>Sheet1!$B$2:$B$11</c:f>
              <c:numCache>
                <c:formatCode>0.00%</c:formatCode>
                <c:ptCount val="10"/>
                <c:pt idx="0">
                  <c:v>0.40600000000000003</c:v>
                </c:pt>
                <c:pt idx="1">
                  <c:v>0.38800000000000001</c:v>
                </c:pt>
                <c:pt idx="2">
                  <c:v>0.36899999999999999</c:v>
                </c:pt>
                <c:pt idx="3">
                  <c:v>0.34399999999999997</c:v>
                </c:pt>
                <c:pt idx="4">
                  <c:v>0.33400000000000002</c:v>
                </c:pt>
                <c:pt idx="5">
                  <c:v>0.27300000000000002</c:v>
                </c:pt>
                <c:pt idx="6">
                  <c:v>0.22</c:v>
                </c:pt>
                <c:pt idx="7">
                  <c:v>0.20899999999999999</c:v>
                </c:pt>
                <c:pt idx="8">
                  <c:v>0.2</c:v>
                </c:pt>
                <c:pt idx="9">
                  <c:v>0.156</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Passaic avg. 30.6%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Paterson</c:v>
                </c:pt>
                <c:pt idx="1">
                  <c:v>Passaic city</c:v>
                </c:pt>
                <c:pt idx="2">
                  <c:v>Clifton </c:v>
                </c:pt>
                <c:pt idx="3">
                  <c:v>Prospect Park </c:v>
                </c:pt>
                <c:pt idx="4">
                  <c:v>Haledon </c:v>
                </c:pt>
                <c:pt idx="5">
                  <c:v>Woodland Park </c:v>
                </c:pt>
                <c:pt idx="6">
                  <c:v>Totowa </c:v>
                </c:pt>
                <c:pt idx="7">
                  <c:v>Pompton Lakes </c:v>
                </c:pt>
                <c:pt idx="8">
                  <c:v>Wayne</c:v>
                </c:pt>
                <c:pt idx="9">
                  <c:v>Hawthorne</c:v>
                </c:pt>
              </c:strCache>
            </c:strRef>
          </c:cat>
          <c:val>
            <c:numRef>
              <c:f>Sheet1!$C$2:$C$11</c:f>
              <c:numCache>
                <c:formatCode>0%</c:formatCode>
                <c:ptCount val="10"/>
                <c:pt idx="0">
                  <c:v>0.30599999999999999</c:v>
                </c:pt>
                <c:pt idx="1">
                  <c:v>0.30599999999999999</c:v>
                </c:pt>
                <c:pt idx="2">
                  <c:v>0.30599999999999999</c:v>
                </c:pt>
                <c:pt idx="3">
                  <c:v>0.30599999999999999</c:v>
                </c:pt>
                <c:pt idx="4">
                  <c:v>0.30599999999999999</c:v>
                </c:pt>
                <c:pt idx="5">
                  <c:v>0.30599999999999999</c:v>
                </c:pt>
                <c:pt idx="6">
                  <c:v>0.30599999999999999</c:v>
                </c:pt>
                <c:pt idx="7">
                  <c:v>0.30599999999999999</c:v>
                </c:pt>
                <c:pt idx="8">
                  <c:v>0.30599999999999999</c:v>
                </c:pt>
                <c:pt idx="9">
                  <c:v>0.30599999999999999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c:v>
                </c:pt>
                <c:pt idx="1">
                  <c:v>0.17599999999999999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3">
                  <c:v>14469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2056</c:v>
                </c:pt>
                <c:pt idx="1">
                  <c:v>2359</c:v>
                </c:pt>
                <c:pt idx="2" formatCode="General">
                  <c:v>2936</c:v>
                </c:pt>
                <c:pt idx="3">
                  <c:v>3529</c:v>
                </c:pt>
                <c:pt idx="4">
                  <c:v>4177</c:v>
                </c:pt>
                <c:pt idx="5">
                  <c:v>4995</c:v>
                </c:pt>
                <c:pt idx="6">
                  <c:v>7577</c:v>
                </c:pt>
                <c:pt idx="7">
                  <c:v>8896</c:v>
                </c:pt>
                <c:pt idx="8">
                  <c:v>9004</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3">
                  <c:v>14186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6">
                  <c:v>1073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0.51500000000000001</c:v>
                </c:pt>
                <c:pt idx="1">
                  <c:v>0.51200000000000001</c:v>
                </c:pt>
                <c:pt idx="2">
                  <c:v>0.498</c:v>
                </c:pt>
                <c:pt idx="3">
                  <c:v>0.49399999999999999</c:v>
                </c:pt>
                <c:pt idx="4">
                  <c:v>0.50600000000000001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Passaic City has the lowest proportion of residents who speak English-only, while West Milford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8th highest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Paterson and Passaic City 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6th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2,317</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196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percentage of families living in poverty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Passaic City and Paterson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national median and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Passaic City and Paterson City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and is lower than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around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around as expected for infant,</a:t>
            </a:r>
            <a:r>
              <a:rPr lang="en-US" sz="1200" kern="1200" baseline="0" dirty="0" smtClean="0">
                <a:solidFill>
                  <a:schemeClr val="tx1"/>
                </a:solidFill>
                <a:effectLst/>
                <a:latin typeface="+mn-lt"/>
                <a:ea typeface="+mn-ea"/>
                <a:cs typeface="+mn-cs"/>
              </a:rPr>
              <a:t> toddler, and lower than expected for </a:t>
            </a:r>
            <a:r>
              <a:rPr lang="en-US" sz="1200" kern="1200" baseline="0" dirty="0" err="1" smtClean="0">
                <a:solidFill>
                  <a:schemeClr val="tx1"/>
                </a:solidFill>
                <a:effectLst/>
                <a:latin typeface="+mn-lt"/>
                <a:ea typeface="+mn-ea"/>
                <a:cs typeface="+mn-cs"/>
              </a:rPr>
              <a:t>PreK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West Milford and Ringwood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higher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increase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Little Falls and Pompton Lakes have the largest percentages of minors without insurance.</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a:t>
            </a:r>
            <a:r>
              <a:rPr lang="en-US" sz="1200" kern="1200" baseline="0" dirty="0" smtClean="0">
                <a:solidFill>
                  <a:schemeClr val="tx1"/>
                </a:solidFill>
                <a:effectLst/>
                <a:latin typeface="+mn-lt"/>
                <a:ea typeface="+mn-ea"/>
                <a:cs typeface="+mn-cs"/>
              </a:rPr>
              <a:t> 4</a:t>
            </a:r>
            <a:r>
              <a:rPr lang="en-US" sz="1200" kern="1200" dirty="0" smtClean="0">
                <a:solidFill>
                  <a:schemeClr val="tx1"/>
                </a:solidFill>
                <a:effectLst/>
                <a:latin typeface="+mn-lt"/>
                <a:ea typeface="+mn-ea"/>
                <a:cs typeface="+mn-cs"/>
              </a:rPr>
              <a:t>th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6th highest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varied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remained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Hispanic and “Other” minority residents, and lower proportions of White,</a:t>
            </a:r>
            <a:r>
              <a:rPr lang="en-US" sz="1200" kern="1200" baseline="0" dirty="0" smtClean="0">
                <a:solidFill>
                  <a:schemeClr val="tx1"/>
                </a:solidFill>
                <a:effectLst/>
                <a:latin typeface="+mn-lt"/>
                <a:ea typeface="+mn-ea"/>
                <a:cs typeface="+mn-cs"/>
              </a:rPr>
              <a:t> Black/African American, American Indian/Alaska Natives, and </a:t>
            </a:r>
            <a:r>
              <a:rPr lang="en-US" sz="1200" kern="1200" dirty="0" smtClean="0">
                <a:solidFill>
                  <a:schemeClr val="tx1"/>
                </a:solidFill>
                <a:effectLst/>
                <a:latin typeface="+mn-lt"/>
                <a:ea typeface="+mn-ea"/>
                <a:cs typeface="+mn-cs"/>
              </a:rPr>
              <a:t>Asian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state's rate, and tends to follow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similar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remained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$4K – 13k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above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Black/African American residents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decreased slightly while the proportion of White</a:t>
            </a:r>
            <a:r>
              <a:rPr lang="en-US" sz="1200" kern="1200" baseline="0" dirty="0" smtClean="0">
                <a:solidFill>
                  <a:schemeClr val="tx1"/>
                </a:solidFill>
                <a:effectLst/>
                <a:latin typeface="+mn-lt"/>
                <a:ea typeface="+mn-ea"/>
                <a:cs typeface="+mn-cs"/>
              </a:rPr>
              <a:t> and Hispanic</a:t>
            </a:r>
            <a:r>
              <a:rPr lang="en-US" sz="1200" kern="1200" dirty="0" smtClean="0">
                <a:solidFill>
                  <a:schemeClr val="tx1"/>
                </a:solidFill>
                <a:effectLst/>
                <a:latin typeface="+mn-lt"/>
                <a:ea typeface="+mn-ea"/>
                <a:cs typeface="+mn-cs"/>
              </a:rPr>
              <a:t>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remain mostly steady over time, then</a:t>
            </a:r>
            <a:r>
              <a:rPr lang="en-US" sz="1200" kern="1200" baseline="0" dirty="0" smtClean="0">
                <a:solidFill>
                  <a:schemeClr val="tx1"/>
                </a:solidFill>
                <a:effectLst/>
                <a:latin typeface="+mn-lt"/>
                <a:ea typeface="+mn-ea"/>
                <a:cs typeface="+mn-cs"/>
              </a:rPr>
              <a:t> decrease between 2018 and 2019</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Paterson City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-12.76% change indicates a decrease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2018, the number of suspected opioid deaths in this county has tended to increase</a:t>
            </a:r>
            <a:r>
              <a:rPr lang="en-US" sz="1200" kern="1200" baseline="0" dirty="0" smtClean="0">
                <a:solidFill>
                  <a:schemeClr val="tx1"/>
                </a:solidFill>
                <a:effectLst/>
                <a:latin typeface="+mn-lt"/>
                <a:ea typeface="+mn-ea"/>
                <a:cs typeface="+mn-cs"/>
              </a:rPr>
              <a:t> over time, then drop slightly in 2019</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-33.2% change indicates </a:t>
            </a:r>
            <a:r>
              <a:rPr lang="en-US" sz="1200" kern="1200" smtClean="0">
                <a:solidFill>
                  <a:schemeClr val="tx1"/>
                </a:solidFill>
                <a:effectLst/>
                <a:latin typeface="+mn-lt"/>
                <a:ea typeface="+mn-ea"/>
                <a:cs typeface="+mn-cs"/>
              </a:rPr>
              <a:t>a</a:t>
            </a:r>
            <a:r>
              <a:rPr lang="en-US" sz="1200" kern="1200" baseline="0" smtClean="0">
                <a:solidFill>
                  <a:schemeClr val="tx1"/>
                </a:solidFill>
                <a:effectLst/>
                <a:latin typeface="+mn-lt"/>
                <a:ea typeface="+mn-ea"/>
                <a:cs typeface="+mn-cs"/>
              </a:rPr>
              <a:t>n increasing </a:t>
            </a:r>
            <a:r>
              <a:rPr lang="en-US" sz="1200" kern="1200" dirty="0" smtClean="0">
                <a:solidFill>
                  <a:schemeClr val="tx1"/>
                </a:solidFill>
                <a:effectLst/>
                <a:latin typeface="+mn-lt"/>
                <a:ea typeface="+mn-ea"/>
                <a:cs typeface="+mn-cs"/>
              </a:rPr>
              <a:t>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supportive housing, followed by outpatient and residential services.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North</a:t>
            </a:r>
            <a:r>
              <a:rPr lang="en-US" sz="1200" kern="1200" baseline="0" dirty="0" smtClean="0">
                <a:solidFill>
                  <a:schemeClr val="tx1"/>
                </a:solidFill>
                <a:effectLst/>
                <a:latin typeface="+mn-lt"/>
                <a:ea typeface="+mn-ea"/>
                <a:cs typeface="+mn-cs"/>
              </a:rPr>
              <a:t> Haledon </a:t>
            </a:r>
            <a:r>
              <a:rPr lang="en-US" sz="1200" kern="1200" dirty="0" smtClean="0">
                <a:solidFill>
                  <a:schemeClr val="tx1"/>
                </a:solidFill>
                <a:effectLst/>
                <a:latin typeface="+mn-lt"/>
                <a:ea typeface="+mn-ea"/>
                <a:cs typeface="+mn-cs"/>
              </a:rPr>
              <a:t>is composed of mostly White residents, while a majority of Paterson City’s residents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Hispanic/Latino.</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 followed by Hispanic, then Black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slightly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Black residents reported diagnosed depression most frequently, followed by White, then Hispanic residents.</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8th highest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5th highest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b="1" dirty="0" smtClean="0"/>
              <a:t>Sources include:</a:t>
            </a:r>
            <a:endParaRPr lang="en-US" dirty="0" smtClean="0"/>
          </a:p>
          <a:p>
            <a:pPr defTabSz="921223">
              <a:defRPr/>
            </a:pPr>
            <a:r>
              <a:rPr lang="en-US" dirty="0" smtClean="0"/>
              <a:t>16.1. </a:t>
            </a:r>
            <a:r>
              <a:rPr lang="en-US" dirty="0" smtClean="0">
                <a:hlinkClick r:id="rId3"/>
              </a:rPr>
              <a:t>https://www.passaicresourcenet.org/community-services/family-support-services/</a:t>
            </a:r>
            <a:endParaRPr lang="en-US" dirty="0" smtClean="0"/>
          </a:p>
          <a:p>
            <a:pPr defTabSz="921223">
              <a:defRPr/>
            </a:pPr>
            <a:endParaRPr lang="en-US" dirty="0" smtClean="0"/>
          </a:p>
          <a:p>
            <a:pPr defTabSz="921223">
              <a:defRPr/>
            </a:pPr>
            <a:r>
              <a:rPr lang="en-US" dirty="0" smtClean="0"/>
              <a:t>16.2. </a:t>
            </a:r>
            <a:r>
              <a:rPr lang="en-US" dirty="0" smtClean="0">
                <a:hlinkClick r:id="rId4"/>
              </a:rPr>
              <a:t>https://www.probononj.org/ProviderDirectory.aspx</a:t>
            </a:r>
            <a:r>
              <a:rPr lang="en-US" sz="1200" kern="1200" dirty="0" smtClean="0">
                <a:solidFill>
                  <a:schemeClr val="tx1"/>
                </a:solidFill>
                <a:effectLst/>
                <a:latin typeface="+mn-lt"/>
                <a:ea typeface="+mn-ea"/>
                <a:cs typeface="+mn-cs"/>
              </a:rPr>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Municipality data available? </a:t>
            </a:r>
            <a:r>
              <a:rPr lang="en-US" sz="1200" b="0" i="0" u="none" strike="noStrike" kern="1200" baseline="0" dirty="0" smtClean="0">
                <a:solidFill>
                  <a:schemeClr val="tx1"/>
                </a:solidFill>
                <a:latin typeface="+mn-lt"/>
                <a:ea typeface="+mn-ea"/>
                <a:cs typeface="+mn-cs"/>
              </a:rPr>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increase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Passaic City and Paterson</a:t>
            </a:r>
            <a:r>
              <a:rPr lang="en-US" sz="1200" kern="1200" baseline="0" dirty="0" smtClean="0">
                <a:solidFill>
                  <a:schemeClr val="tx1"/>
                </a:solidFill>
                <a:effectLst/>
                <a:latin typeface="+mn-lt"/>
                <a:ea typeface="+mn-ea"/>
                <a:cs typeface="+mn-cs"/>
              </a:rPr>
              <a:t> city</a:t>
            </a:r>
            <a:r>
              <a:rPr lang="en-US" sz="1200" kern="1200" dirty="0" smtClean="0">
                <a:solidFill>
                  <a:schemeClr val="tx1"/>
                </a:solidFill>
                <a:effectLst/>
                <a:latin typeface="+mn-lt"/>
                <a:ea typeface="+mn-ea"/>
                <a:cs typeface="+mn-cs"/>
              </a:rPr>
              <a:t>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a:t>
            </a:r>
            <a:r>
              <a:rPr lang="en-US" sz="1200" kern="1200" baseline="0" dirty="0" smtClean="0">
                <a:solidFill>
                  <a:schemeClr val="tx1"/>
                </a:solidFill>
                <a:effectLst/>
                <a:latin typeface="+mn-lt"/>
                <a:ea typeface="+mn-ea"/>
                <a:cs typeface="+mn-cs"/>
              </a:rPr>
              <a:t> steady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smtClean="0">
                <a:solidFill>
                  <a:schemeClr val="bg1"/>
                </a:solidFill>
                <a:latin typeface="Franklin Gothic Demi" panose="020B0703020102020204" pitchFamily="34" charset="0"/>
              </a:rPr>
              <a:t>Passaic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9496" y="4379386"/>
            <a:ext cx="821348" cy="1555086"/>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6551" y="453929"/>
            <a:ext cx="821348" cy="1555086"/>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518" y="453929"/>
            <a:ext cx="821348" cy="1555086"/>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11732" y="2638514"/>
            <a:ext cx="821348" cy="1555086"/>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4751" y="500280"/>
            <a:ext cx="821348" cy="1555086"/>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304800"/>
            <a:ext cx="821348" cy="1555086"/>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2548" y="4873528"/>
            <a:ext cx="821348" cy="1555086"/>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3873" y="4819411"/>
            <a:ext cx="821348" cy="1555086"/>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43704" y="409164"/>
            <a:ext cx="821348" cy="1555086"/>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81857" y="294982"/>
            <a:ext cx="821348" cy="1555086"/>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17281" y="319476"/>
            <a:ext cx="821348" cy="1555086"/>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9321" y="765075"/>
            <a:ext cx="821348" cy="1555086"/>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5956" y="476040"/>
            <a:ext cx="821348" cy="1555086"/>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1639" y="352638"/>
            <a:ext cx="821348" cy="1555086"/>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AF84F6-0E9A-4153-9183-2BB139F6D8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82" y="-685800"/>
            <a:ext cx="13534382" cy="844441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Passaic County</a:t>
              </a:r>
              <a:endParaRPr lang="en-US" sz="36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8A456035-9BDC-465B-9177-FE95E2FE52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55670" y="2073763"/>
              <a:ext cx="796287" cy="1507637"/>
            </a:xfrm>
            <a:prstGeom prst="rect">
              <a:avLst/>
            </a:prstGeom>
          </p:spPr>
        </p:pic>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02739572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33880252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824488456"/>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4972381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7322002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smtClean="0">
                <a:latin typeface="Franklin Gothic Book" panose="020B0503020102020204" pitchFamily="34" charset="0"/>
              </a:rPr>
              <a:t>Note: The 10 municipalities with the highest percentage of foreign born are displayed</a:t>
            </a:r>
          </a:p>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2902186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56739295"/>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900933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567295300"/>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3351691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450571631"/>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F1853-D187-4AA0-8318-4F859EFFA8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674760"/>
            <a:ext cx="5844021" cy="5508478"/>
          </a:xfrm>
          <a:prstGeom prst="rect">
            <a:avLst/>
          </a:prstGeom>
          <a:noFill/>
        </p:spPr>
      </p:pic>
      <p:pic>
        <p:nvPicPr>
          <p:cNvPr id="3" name="Picture 2">
            <a:extLst>
              <a:ext uri="{FF2B5EF4-FFF2-40B4-BE49-F238E27FC236}">
                <a16:creationId xmlns:a16="http://schemas.microsoft.com/office/drawing/2014/main" id="{ED899C2B-8028-4029-A1C8-6D2F4C080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23" y="457200"/>
            <a:ext cx="1931831" cy="3657600"/>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944022918"/>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653519143"/>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smtClean="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4029261889"/>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70740085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69231320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50018144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75707464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43524889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13679759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90261971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51907101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55027959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91454282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70012039"/>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97943532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975477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7305955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04730637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29833197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53927507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53540210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48357" y="6020676"/>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162800" y="6005812"/>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93813530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49146388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989544887"/>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439705439"/>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56748002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39919647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00197562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81837461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97026884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412462922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90543521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dirty="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22016781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4260175902"/>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05888059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07126655"/>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34699255"/>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534975221"/>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10328604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021566167"/>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32350217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9908166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39628071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94184823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892107654"/>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NJGUNStat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61639381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854615674"/>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23481653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69206726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dirty="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55353769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110856142"/>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149196570"/>
              </p:ext>
            </p:extLst>
          </p:nvPr>
        </p:nvGraphicFramePr>
        <p:xfrm>
          <a:off x="3581400" y="738665"/>
          <a:ext cx="8158625" cy="566213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749595101"/>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67629258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09698939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735493234"/>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478921213"/>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52150082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4357751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Passaic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187711247"/>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459582103"/>
              </p:ext>
            </p:extLst>
          </p:nvPr>
        </p:nvGraphicFramePr>
        <p:xfrm>
          <a:off x="7543800" y="867539"/>
          <a:ext cx="4648200" cy="60388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21455375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50428090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908637353"/>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71247421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dirty="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13574125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1498975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09123235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03557813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69447411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63016919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05200" y="762000"/>
            <a:ext cx="4037665"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Franklin Gothic Medium" panose="020B0603020102020204" pitchFamily="34" charset="0"/>
              </a:rPr>
              <a:t>Source: passaicresourcenet.org</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Passaic County CASA for Children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4CS of Passaic County, Inc.</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[Childcare]</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CarePlus NJ</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[Wraparound and kinship legal guardianship services to non-DCP&amp;P involved relative caregivers]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Boggs Center</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ASAPP HealthCare, Inc.</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[Behavioral &amp; Emotional Health]</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Association for Special Children and Families</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[Special Needs]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NJ Kinship Legal Guardian Resource Center</a:t>
            </a:r>
          </a:p>
          <a:p>
            <a:r>
              <a:rPr lang="en-US" sz="1400" spc="-20" dirty="0">
                <a:latin typeface="Franklin Gothic Medium" panose="020B0603020102020204" pitchFamily="34" charset="0"/>
              </a:rPr>
              <a:t>NJ Adoption Resource Clearing House </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Children’s Aid and Family Services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Coalition on AIDS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Women and Family Ascending Association </a:t>
            </a:r>
          </a:p>
        </p:txBody>
      </p:sp>
      <p:sp>
        <p:nvSpPr>
          <p:cNvPr id="3" name="Rectangle 2">
            <a:extLst>
              <a:ext uri="{FF2B5EF4-FFF2-40B4-BE49-F238E27FC236}">
                <a16:creationId xmlns:a16="http://schemas.microsoft.com/office/drawing/2014/main" id="{C4C8D5A1-FD7A-47F2-82EE-68F312D0283E}"/>
              </a:ext>
            </a:extLst>
          </p:cNvPr>
          <p:cNvSpPr/>
          <p:nvPr/>
        </p:nvSpPr>
        <p:spPr>
          <a:xfrm>
            <a:off x="7973026" y="762000"/>
            <a:ext cx="3886200" cy="557784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Franklin Gothic Medium" panose="020B0603020102020204" pitchFamily="34" charset="0"/>
              </a:rPr>
              <a:t>Source: probononj.org</a:t>
            </a:r>
          </a:p>
          <a:p>
            <a:endParaRPr lang="en-US" sz="10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a:t>
            </a:r>
          </a:p>
          <a:p>
            <a:r>
              <a:rPr lang="en-US" sz="1400" spc="-20" dirty="0">
                <a:latin typeface="Franklin Gothic Medium" panose="020B0603020102020204" pitchFamily="34" charset="0"/>
              </a:rPr>
              <a:t>  Legal Services of NJ</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latin typeface="Franklin Gothic Medium" panose="020B0603020102020204" pitchFamily="34" charset="0"/>
              </a:rPr>
              <a:t>  Community Health Law Project</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spc="-20" dirty="0">
                <a:latin typeface="Franklin Gothic Medium" panose="020B0603020102020204" pitchFamily="34" charset="0"/>
              </a:rPr>
              <a:t>  Rutgers School of Law Special Education Clinic</a:t>
            </a:r>
          </a:p>
          <a:p>
            <a:r>
              <a:rPr lang="en-US" sz="1400" spc="-20" dirty="0">
                <a:latin typeface="Franklin Gothic Medium" panose="020B0603020102020204" pitchFamily="34" charset="0"/>
              </a:rPr>
              <a:t>  SPAN Parent Advocacy Network</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Partners for Women &amp; Justice</a:t>
            </a:r>
          </a:p>
          <a:p>
            <a:r>
              <a:rPr lang="en-US" sz="1400" spc="-20" dirty="0">
                <a:latin typeface="Franklin Gothic Medium" panose="020B0603020102020204" pitchFamily="34" charset="0"/>
              </a:rPr>
              <a:t>  Passaic County Women's Center</a:t>
            </a:r>
          </a:p>
          <a:p>
            <a:r>
              <a:rPr lang="en-US" sz="1400" spc="-20" dirty="0">
                <a:latin typeface="Franklin Gothic Medium" panose="020B0603020102020204" pitchFamily="34" charset="0"/>
              </a:rPr>
              <a:t>  Project SARAH</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a:p>
            <a:r>
              <a:rPr lang="en-US" sz="1400" dirty="0">
                <a:latin typeface="Franklin Gothic Medium" panose="020B0603020102020204" pitchFamily="34" charset="0"/>
              </a:rPr>
              <a:t>  ACNJ- Children’s Legal Resource Center</a:t>
            </a:r>
          </a:p>
          <a:p>
            <a:r>
              <a:rPr lang="en-US" sz="1400" dirty="0">
                <a:latin typeface="Franklin Gothic Medium" panose="020B0603020102020204" pitchFamily="34" charset="0"/>
              </a:rPr>
              <a:t>  Rutgers School of Law Child Advocacy Center</a:t>
            </a: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Passaic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756875158"/>
              </p:ext>
            </p:extLst>
          </p:nvPr>
        </p:nvGraphicFramePr>
        <p:xfrm>
          <a:off x="3214943" y="734876"/>
          <a:ext cx="3944287" cy="59673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943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730172413"/>
              </p:ext>
            </p:extLst>
          </p:nvPr>
        </p:nvGraphicFramePr>
        <p:xfrm>
          <a:off x="7010401" y="1055440"/>
          <a:ext cx="5181600" cy="58787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c67f32343727ac0235c5&quot;,&quot;SmartGridHorizontal&quot;:0,&quot;LinkedExcelSources&quot;:{&quot;5fe23fb73839382b0c757267&quot;:&quot;{{PptFile}}\\Passaic_County_1-22-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22064</TotalTime>
  <Words>9616</Words>
  <Application>Microsoft Office PowerPoint</Application>
  <PresentationFormat>Widescreen</PresentationFormat>
  <Paragraphs>823</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1461</cp:revision>
  <dcterms:created xsi:type="dcterms:W3CDTF">2006-08-16T00:00:00Z</dcterms:created>
  <dcterms:modified xsi:type="dcterms:W3CDTF">2021-02-15T19:07:44Z</dcterms:modified>
</cp:coreProperties>
</file>