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notesSlides/notesSlide30.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1.xml" ContentType="application/vnd.openxmlformats-officedocument.drawingml.chartshape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notesSlides/notesSlide37.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notesSlides/notesSlide38.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notesSlides/notesSlide39.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notesSlides/notesSlide41.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notesSlides/notesSlide42.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notesSlides/notesSlide43.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notesSlides/notesSlide44.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notesSlides/notesSlide45.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notesSlides/notesSlide46.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notesSlides/notesSlide47.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notesSlides/notesSlide48.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notesSlides/notesSlide49.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notesSlides/notesSlide50.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51.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52.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notesSlides/notesSlide53.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notesSlides/notesSlide54.xml" ContentType="application/vnd.openxmlformats-officedocument.presentationml.notesSlid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notesSlides/notesSlide55.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notesSlides/notesSlide56.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notesSlides/notesSlide57.xml" ContentType="application/vnd.openxmlformats-officedocument.presentationml.notesSlid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notesSlides/notesSlide58.xml" ContentType="application/vnd.openxmlformats-officedocument.presentationml.notesSlid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notesSlides/notesSlide59.xml" ContentType="application/vnd.openxmlformats-officedocument.presentationml.notesSlid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notesSlides/notesSlide60.xml" ContentType="application/vnd.openxmlformats-officedocument.presentationml.notesSlid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1.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2.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notesSlides/notesSlide63.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67.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68.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notesSlides/notesSlide69.xml" ContentType="application/vnd.openxmlformats-officedocument.presentationml.notesSlide+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notesSlides/notesSlide70.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3"/>
  </p:notesMasterIdLst>
  <p:handoutMasterIdLst>
    <p:handoutMasterId r:id="rId94"/>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69" r:id="rId41"/>
    <p:sldId id="402" r:id="rId42"/>
    <p:sldId id="403" r:id="rId43"/>
    <p:sldId id="404" r:id="rId44"/>
    <p:sldId id="405" r:id="rId45"/>
    <p:sldId id="470" r:id="rId46"/>
    <p:sldId id="406" r:id="rId47"/>
    <p:sldId id="407" r:id="rId48"/>
    <p:sldId id="408"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25" r:id="rId66"/>
    <p:sldId id="420" r:id="rId67"/>
    <p:sldId id="432" r:id="rId68"/>
    <p:sldId id="488" r:id="rId69"/>
    <p:sldId id="442" r:id="rId70"/>
    <p:sldId id="466" r:id="rId71"/>
    <p:sldId id="433" r:id="rId72"/>
    <p:sldId id="445" r:id="rId73"/>
    <p:sldId id="446" r:id="rId74"/>
    <p:sldId id="447" r:id="rId75"/>
    <p:sldId id="448" r:id="rId76"/>
    <p:sldId id="463" r:id="rId77"/>
    <p:sldId id="486" r:id="rId78"/>
    <p:sldId id="434" r:id="rId79"/>
    <p:sldId id="449" r:id="rId80"/>
    <p:sldId id="452" r:id="rId81"/>
    <p:sldId id="483" r:id="rId82"/>
    <p:sldId id="484" r:id="rId83"/>
    <p:sldId id="490" r:id="rId84"/>
    <p:sldId id="475" r:id="rId85"/>
    <p:sldId id="477" r:id="rId86"/>
    <p:sldId id="478" r:id="rId87"/>
    <p:sldId id="476" r:id="rId88"/>
    <p:sldId id="491" r:id="rId89"/>
    <p:sldId id="479" r:id="rId90"/>
    <p:sldId id="482" r:id="rId91"/>
    <p:sldId id="492" r:id="rId92"/>
  </p:sldIdLst>
  <p:sldSz cx="12192000" cy="6858000"/>
  <p:notesSz cx="6858000" cy="91440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78850" autoAdjust="0"/>
  </p:normalViewPr>
  <p:slideViewPr>
    <p:cSldViewPr>
      <p:cViewPr varScale="1">
        <p:scale>
          <a:sx n="72" d="100"/>
          <a:sy n="72" d="100"/>
        </p:scale>
        <p:origin x="1094" y="149"/>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ssw-nas-02.ssw.rutgers.edu\units\IFF\OREP\Data%20HUB\04-Needs%20Assessment\2021\Workbook%20Templates\County%20Workbooks%20(with%20Engage)\Passaic_County_11.04.21%20(with%20Engage).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ssw-nas-02.ssw.rutgers.edu\units\IFF\OREP\Data%20HUB\04-Needs%20Assessment\2021\Workbook%20Templates\County%20Workbooks%20(with%20Engage)\Passaic_County_11.04.21%20(with%20Engage).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1.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90.xml"/><Relationship Id="rId1" Type="http://schemas.microsoft.com/office/2011/relationships/chartStyle" Target="style90.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Overview'!$A$16,'0. Overview'!$A$44,'0. Overview'!$A$66,'0. Overview'!$A$83,'0. Overview'!$A$95,'0. Overview'!$A$117,'0. Overview'!$A$155,'0. Overview'!$A$168,'0. Overview'!$A$192,'0. Overview'!$A$220)</c:f>
              <c:strCache>
                <c:ptCount val="10"/>
                <c:pt idx="0">
                  <c:v>Passaic</c:v>
                </c:pt>
                <c:pt idx="1">
                  <c:v>Passaic</c:v>
                </c:pt>
                <c:pt idx="2">
                  <c:v>Passaic</c:v>
                </c:pt>
                <c:pt idx="3">
                  <c:v>Passaic</c:v>
                </c:pt>
                <c:pt idx="4">
                  <c:v>Passaic</c:v>
                </c:pt>
                <c:pt idx="5">
                  <c:v>Passaic</c:v>
                </c:pt>
                <c:pt idx="6">
                  <c:v>Passaic  </c:v>
                </c:pt>
                <c:pt idx="7">
                  <c:v>Passaic</c:v>
                </c:pt>
                <c:pt idx="8">
                  <c:v>Passaic</c:v>
                </c:pt>
                <c:pt idx="9">
                  <c:v>Passaic</c:v>
                </c:pt>
              </c:strCache>
            </c:strRef>
          </c:cat>
          <c:val>
            <c:numRef>
              <c:f>('0. Overview'!$C$16,'0. Overview'!$C$44,'0. Overview'!$C$66,'0. Overview'!$C$83,'0. Overview'!$C$95,'0. Overview'!$C$117,'0. Overview'!$C$155,'0. Overview'!$C$168,'0. Overview'!$C$192,'0. Overview'!$C$220)</c:f>
              <c:numCache>
                <c:formatCode>General</c:formatCode>
                <c:ptCount val="10"/>
                <c:pt idx="0">
                  <c:v>22</c:v>
                </c:pt>
                <c:pt idx="1">
                  <c:v>22</c:v>
                </c:pt>
                <c:pt idx="2">
                  <c:v>22</c:v>
                </c:pt>
                <c:pt idx="3">
                  <c:v>22</c:v>
                </c:pt>
                <c:pt idx="4">
                  <c:v>22</c:v>
                </c:pt>
                <c:pt idx="5">
                  <c:v>22</c:v>
                </c:pt>
                <c:pt idx="6">
                  <c:v>22</c:v>
                </c:pt>
                <c:pt idx="7">
                  <c:v>22</c:v>
                </c:pt>
                <c:pt idx="8">
                  <c:v>22</c:v>
                </c:pt>
                <c:pt idx="9">
                  <c:v>22</c:v>
                </c:pt>
              </c:numCache>
            </c:numRef>
          </c:val>
          <c:extLst>
            <c:ext xmlns:c16="http://schemas.microsoft.com/office/drawing/2014/chart" uri="{C3380CC4-5D6E-409C-BE32-E72D297353CC}">
              <c16:uniqueId val="{00000000-62C7-4F95-9653-AE57FBE4AAA0}"/>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Overview'!$A$16,'0. Overview'!$A$44,'0. Overview'!$A$66,'0. Overview'!$A$83,'0. Overview'!$A$95,'0. Overview'!$A$117,'0. Overview'!$A$155,'0. Overview'!$A$168,'0. Overview'!$A$192,'0. Overview'!$A$220)</c:f>
              <c:strCache>
                <c:ptCount val="10"/>
                <c:pt idx="0">
                  <c:v>Passaic</c:v>
                </c:pt>
                <c:pt idx="1">
                  <c:v>Passaic</c:v>
                </c:pt>
                <c:pt idx="2">
                  <c:v>Passaic</c:v>
                </c:pt>
                <c:pt idx="3">
                  <c:v>Passaic</c:v>
                </c:pt>
                <c:pt idx="4">
                  <c:v>Passaic</c:v>
                </c:pt>
                <c:pt idx="5">
                  <c:v>Passaic</c:v>
                </c:pt>
                <c:pt idx="6">
                  <c:v>Passaic  </c:v>
                </c:pt>
                <c:pt idx="7">
                  <c:v>Passaic</c:v>
                </c:pt>
                <c:pt idx="8">
                  <c:v>Passaic</c:v>
                </c:pt>
                <c:pt idx="9">
                  <c:v>Passaic</c:v>
                </c:pt>
              </c:strCache>
            </c:strRef>
          </c:cat>
          <c:val>
            <c:numRef>
              <c:f>('0. Overview'!$D$16,'0. Overview'!$D$44,'0. Overview'!$D$66,'0. Overview'!$D$83,'0. Overview'!$D$95,'0. Overview'!$D$117,'0. Overview'!$D$155,'0. Overview'!$D$168,'0. Overview'!$D$192,'0. Overview'!$D$220)</c:f>
              <c:numCache>
                <c:formatCode>General</c:formatCode>
                <c:ptCount val="10"/>
                <c:pt idx="0">
                  <c:v>7.875</c:v>
                </c:pt>
                <c:pt idx="1">
                  <c:v>1.875</c:v>
                </c:pt>
                <c:pt idx="2">
                  <c:v>1.875</c:v>
                </c:pt>
                <c:pt idx="3">
                  <c:v>5.875</c:v>
                </c:pt>
                <c:pt idx="4">
                  <c:v>16.875</c:v>
                </c:pt>
                <c:pt idx="5">
                  <c:v>16.875</c:v>
                </c:pt>
                <c:pt idx="6">
                  <c:v>0.875</c:v>
                </c:pt>
                <c:pt idx="7">
                  <c:v>9.875</c:v>
                </c:pt>
                <c:pt idx="8">
                  <c:v>5.875</c:v>
                </c:pt>
                <c:pt idx="9">
                  <c:v>1.875</c:v>
                </c:pt>
              </c:numCache>
            </c:numRef>
          </c:val>
          <c:extLst>
            <c:ext xmlns:c16="http://schemas.microsoft.com/office/drawing/2014/chart" uri="{C3380CC4-5D6E-409C-BE32-E72D297353CC}">
              <c16:uniqueId val="{00000001-62C7-4F95-9653-AE57FBE4AAA0}"/>
            </c:ext>
          </c:extLst>
        </c:ser>
        <c:ser>
          <c:idx val="3"/>
          <c:order val="2"/>
          <c:spPr>
            <a:solidFill>
              <a:schemeClr val="bg1">
                <a:lumMod val="65000"/>
              </a:schemeClr>
            </a:solidFill>
            <a:ln>
              <a:solidFill>
                <a:schemeClr val="tx1">
                  <a:lumMod val="95000"/>
                  <a:lumOff val="5000"/>
                </a:schemeClr>
              </a:solidFill>
            </a:ln>
            <a:effectLst/>
          </c:spPr>
          <c:invertIfNegative val="0"/>
          <c:cat>
            <c:strRef>
              <c:f>('0. Overview'!$A$16,'0. Overview'!$A$44,'0. Overview'!$A$66,'0. Overview'!$A$83,'0. Overview'!$A$95,'0. Overview'!$A$117,'0. Overview'!$A$155,'0. Overview'!$A$168,'0. Overview'!$A$192,'0. Overview'!$A$220)</c:f>
              <c:strCache>
                <c:ptCount val="10"/>
                <c:pt idx="0">
                  <c:v>Passaic</c:v>
                </c:pt>
                <c:pt idx="1">
                  <c:v>Passaic</c:v>
                </c:pt>
                <c:pt idx="2">
                  <c:v>Passaic</c:v>
                </c:pt>
                <c:pt idx="3">
                  <c:v>Passaic</c:v>
                </c:pt>
                <c:pt idx="4">
                  <c:v>Passaic</c:v>
                </c:pt>
                <c:pt idx="5">
                  <c:v>Passaic</c:v>
                </c:pt>
                <c:pt idx="6">
                  <c:v>Passaic  </c:v>
                </c:pt>
                <c:pt idx="7">
                  <c:v>Passaic</c:v>
                </c:pt>
                <c:pt idx="8">
                  <c:v>Passaic</c:v>
                </c:pt>
                <c:pt idx="9">
                  <c:v>Passaic</c:v>
                </c:pt>
              </c:strCache>
            </c:strRef>
          </c:cat>
          <c:val>
            <c:numRef>
              <c:f>('0. Overview'!$E$16,'0. Overview'!$E$44,'0. Overview'!$E$66,'0. Overview'!$E$83,'0. Overview'!$E$95,'0. Overview'!$E$117,'0. Overview'!$E$155,'0. Overview'!$E$168,'0. Overview'!$E$192,'0. Overview'!$E$220)</c:f>
              <c:numCache>
                <c:formatCode>General</c:formatCode>
                <c:ptCount val="10"/>
                <c:pt idx="0">
                  <c:v>0.25</c:v>
                </c:pt>
                <c:pt idx="1">
                  <c:v>0.25</c:v>
                </c:pt>
                <c:pt idx="2">
                  <c:v>0.25</c:v>
                </c:pt>
                <c:pt idx="3">
                  <c:v>0.25</c:v>
                </c:pt>
                <c:pt idx="4">
                  <c:v>0.25</c:v>
                </c:pt>
                <c:pt idx="5">
                  <c:v>0.25</c:v>
                </c:pt>
                <c:pt idx="6">
                  <c:v>0.25</c:v>
                </c:pt>
                <c:pt idx="7">
                  <c:v>0.25</c:v>
                </c:pt>
                <c:pt idx="8">
                  <c:v>0.25</c:v>
                </c:pt>
                <c:pt idx="9">
                  <c:v>0.25</c:v>
                </c:pt>
              </c:numCache>
            </c:numRef>
          </c:val>
          <c:extLst>
            <c:ext xmlns:c16="http://schemas.microsoft.com/office/drawing/2014/chart" uri="{C3380CC4-5D6E-409C-BE32-E72D297353CC}">
              <c16:uniqueId val="{00000002-62C7-4F95-9653-AE57FBE4AAA0}"/>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0.51500000000000001</c:v>
                </c:pt>
                <c:pt idx="1">
                  <c:v>0.51200000000000001</c:v>
                </c:pt>
                <c:pt idx="2">
                  <c:v>0.498</c:v>
                </c:pt>
                <c:pt idx="3">
                  <c:v>0.49399999999999999</c:v>
                </c:pt>
                <c:pt idx="4">
                  <c:v>0.50600000000000001</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Sheet1!$B$2:$B$22</c:f>
              <c:numCache>
                <c:formatCode>General</c:formatCode>
                <c:ptCount val="21"/>
                <c:pt idx="0" formatCode="0%">
                  <c:v>0.40400000000000003</c:v>
                </c:pt>
                <c:pt idx="2" formatCode="0%">
                  <c:v>0.52700000000000002</c:v>
                </c:pt>
                <c:pt idx="3" formatCode="0%">
                  <c:v>0.54</c:v>
                </c:pt>
                <c:pt idx="4" formatCode="0%">
                  <c:v>0.59</c:v>
                </c:pt>
                <c:pt idx="5" formatCode="0%">
                  <c:v>0.628</c:v>
                </c:pt>
                <c:pt idx="6" formatCode="0%">
                  <c:v>0.64800000000000002</c:v>
                </c:pt>
                <c:pt idx="7" formatCode="0%">
                  <c:v>0.68</c:v>
                </c:pt>
                <c:pt idx="8" formatCode="0%">
                  <c:v>0.71199999999999997</c:v>
                </c:pt>
                <c:pt idx="9" formatCode="0%">
                  <c:v>0.73</c:v>
                </c:pt>
                <c:pt idx="10" formatCode="0%">
                  <c:v>0.746</c:v>
                </c:pt>
                <c:pt idx="11" formatCode="0%">
                  <c:v>0.81399999999999995</c:v>
                </c:pt>
                <c:pt idx="12" formatCode="0%">
                  <c:v>0.82599999999999996</c:v>
                </c:pt>
                <c:pt idx="13" formatCode="0%">
                  <c:v>0.86499999999999999</c:v>
                </c:pt>
                <c:pt idx="14" formatCode="0%">
                  <c:v>0.88100000000000001</c:v>
                </c:pt>
                <c:pt idx="15" formatCode="0%">
                  <c:v>0.88100000000000001</c:v>
                </c:pt>
                <c:pt idx="16" formatCode="0%">
                  <c:v>0.88800000000000001</c:v>
                </c:pt>
                <c:pt idx="17" formatCode="0%">
                  <c:v>0.89600000000000002</c:v>
                </c:pt>
                <c:pt idx="18" formatCode="0%">
                  <c:v>0.90100000000000002</c:v>
                </c:pt>
                <c:pt idx="19">
                  <c:v>0.91500000000000004</c:v>
                </c:pt>
                <c:pt idx="20">
                  <c:v>0.92100000000000004</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Sheet1!$C$2:$C$22</c:f>
              <c:numCache>
                <c:formatCode>0%</c:formatCode>
                <c:ptCount val="21"/>
                <c:pt idx="1">
                  <c:v>0.50600000000000001</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67.8%</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Sheet1!$D$2:$D$22</c:f>
              <c:numCache>
                <c:formatCode>0%</c:formatCode>
                <c:ptCount val="21"/>
                <c:pt idx="0">
                  <c:v>0.67800000000000005</c:v>
                </c:pt>
                <c:pt idx="1">
                  <c:v>0.67800000000000005</c:v>
                </c:pt>
                <c:pt idx="2">
                  <c:v>0.67800000000000005</c:v>
                </c:pt>
                <c:pt idx="3">
                  <c:v>0.67800000000000005</c:v>
                </c:pt>
                <c:pt idx="4">
                  <c:v>0.67800000000000005</c:v>
                </c:pt>
                <c:pt idx="5">
                  <c:v>0.67800000000000005</c:v>
                </c:pt>
                <c:pt idx="6">
                  <c:v>0.67800000000000005</c:v>
                </c:pt>
                <c:pt idx="7">
                  <c:v>0.67800000000000005</c:v>
                </c:pt>
                <c:pt idx="8">
                  <c:v>0.67800000000000005</c:v>
                </c:pt>
                <c:pt idx="9">
                  <c:v>0.67800000000000005</c:v>
                </c:pt>
                <c:pt idx="10">
                  <c:v>0.67800000000000005</c:v>
                </c:pt>
                <c:pt idx="11">
                  <c:v>0.67800000000000005</c:v>
                </c:pt>
                <c:pt idx="12">
                  <c:v>0.67800000000000005</c:v>
                </c:pt>
                <c:pt idx="13">
                  <c:v>0.67800000000000005</c:v>
                </c:pt>
                <c:pt idx="14">
                  <c:v>0.67800000000000005</c:v>
                </c:pt>
                <c:pt idx="15">
                  <c:v>0.67800000000000005</c:v>
                </c:pt>
                <c:pt idx="16">
                  <c:v>0.67800000000000005</c:v>
                </c:pt>
                <c:pt idx="17">
                  <c:v>0.67800000000000005</c:v>
                </c:pt>
                <c:pt idx="18">
                  <c:v>0.67800000000000005</c:v>
                </c:pt>
                <c:pt idx="19" formatCode="General">
                  <c:v>0.67800000000000005</c:v>
                </c:pt>
                <c:pt idx="20" formatCode="General">
                  <c:v>0.67800000000000005</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Sheet1!$B$2:$B$22</c:f>
              <c:numCache>
                <c:formatCode>General</c:formatCode>
                <c:ptCount val="21"/>
                <c:pt idx="0">
                  <c:v>12948</c:v>
                </c:pt>
                <c:pt idx="1">
                  <c:v>15941</c:v>
                </c:pt>
                <c:pt idx="2">
                  <c:v>20306</c:v>
                </c:pt>
                <c:pt idx="3">
                  <c:v>22811</c:v>
                </c:pt>
                <c:pt idx="4">
                  <c:v>27195</c:v>
                </c:pt>
                <c:pt idx="5">
                  <c:v>35460</c:v>
                </c:pt>
                <c:pt idx="6">
                  <c:v>55412</c:v>
                </c:pt>
                <c:pt idx="7">
                  <c:v>62962</c:v>
                </c:pt>
                <c:pt idx="8">
                  <c:v>69973</c:v>
                </c:pt>
                <c:pt idx="9">
                  <c:v>77967</c:v>
                </c:pt>
                <c:pt idx="10">
                  <c:v>91220</c:v>
                </c:pt>
                <c:pt idx="11">
                  <c:v>102167</c:v>
                </c:pt>
                <c:pt idx="12">
                  <c:v>113661</c:v>
                </c:pt>
                <c:pt idx="14">
                  <c:v>129478</c:v>
                </c:pt>
                <c:pt idx="15">
                  <c:v>129760</c:v>
                </c:pt>
                <c:pt idx="16">
                  <c:v>136356</c:v>
                </c:pt>
                <c:pt idx="17">
                  <c:v>146540</c:v>
                </c:pt>
                <c:pt idx="18">
                  <c:v>177926</c:v>
                </c:pt>
                <c:pt idx="19">
                  <c:v>188960</c:v>
                </c:pt>
                <c:pt idx="20">
                  <c:v>196067</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Sheet1!$C$2:$C$22</c:f>
              <c:numCache>
                <c:formatCode>General</c:formatCode>
                <c:ptCount val="21"/>
                <c:pt idx="13">
                  <c:v>118661</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c:v>
                </c:pt>
                <c:pt idx="1">
                  <c:v>6-11</c:v>
                </c:pt>
                <c:pt idx="2">
                  <c:v>12-17</c:v>
                </c:pt>
              </c:strCache>
            </c:strRef>
          </c:cat>
          <c:val>
            <c:numRef>
              <c:f>Sheet1!$B$2:$B$4</c:f>
              <c:numCache>
                <c:formatCode>General</c:formatCode>
                <c:ptCount val="3"/>
                <c:pt idx="0">
                  <c:v>39400</c:v>
                </c:pt>
                <c:pt idx="1">
                  <c:v>37002</c:v>
                </c:pt>
                <c:pt idx="2">
                  <c:v>42259</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34171621692576232"/>
          <c:y val="0.88694641230867255"/>
          <c:w val="0.38743009283389918"/>
          <c:h val="9.468604893966829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Paterson City</c:v>
                </c:pt>
                <c:pt idx="1">
                  <c:v>Passaic City</c:v>
                </c:pt>
                <c:pt idx="2">
                  <c:v>Clifton City</c:v>
                </c:pt>
                <c:pt idx="3">
                  <c:v>Wayne township</c:v>
                </c:pt>
                <c:pt idx="4">
                  <c:v>West Milford township</c:v>
                </c:pt>
                <c:pt idx="5">
                  <c:v>Hawthorne borough</c:v>
                </c:pt>
                <c:pt idx="6">
                  <c:v>Woodland Park borough</c:v>
                </c:pt>
                <c:pt idx="7">
                  <c:v>Ringwood borough</c:v>
                </c:pt>
                <c:pt idx="8">
                  <c:v>Little Falls township</c:v>
                </c:pt>
                <c:pt idx="9">
                  <c:v>Wanaque borough</c:v>
                </c:pt>
                <c:pt idx="10">
                  <c:v>Pompton Lakes borough</c:v>
                </c:pt>
                <c:pt idx="11">
                  <c:v>Haledon borough</c:v>
                </c:pt>
                <c:pt idx="12">
                  <c:v>Totowa borough</c:v>
                </c:pt>
                <c:pt idx="13">
                  <c:v>Bloomingdale borough</c:v>
                </c:pt>
                <c:pt idx="14">
                  <c:v>Prospect Park borough</c:v>
                </c:pt>
                <c:pt idx="15">
                  <c:v>North Haledon borough</c:v>
                </c:pt>
              </c:strCache>
            </c:strRef>
          </c:cat>
          <c:val>
            <c:numRef>
              <c:f>Sheet1!$B$2:$B$17</c:f>
              <c:numCache>
                <c:formatCode>0</c:formatCode>
                <c:ptCount val="16"/>
                <c:pt idx="0">
                  <c:v>39599</c:v>
                </c:pt>
                <c:pt idx="1">
                  <c:v>22521</c:v>
                </c:pt>
                <c:pt idx="2">
                  <c:v>16975</c:v>
                </c:pt>
                <c:pt idx="3">
                  <c:v>11240</c:v>
                </c:pt>
                <c:pt idx="4">
                  <c:v>5654</c:v>
                </c:pt>
                <c:pt idx="5">
                  <c:v>3698</c:v>
                </c:pt>
                <c:pt idx="6">
                  <c:v>2761</c:v>
                </c:pt>
                <c:pt idx="7">
                  <c:v>2682</c:v>
                </c:pt>
                <c:pt idx="8">
                  <c:v>2393</c:v>
                </c:pt>
                <c:pt idx="9">
                  <c:v>2235</c:v>
                </c:pt>
                <c:pt idx="10">
                  <c:v>2062</c:v>
                </c:pt>
                <c:pt idx="11">
                  <c:v>1789</c:v>
                </c:pt>
                <c:pt idx="12">
                  <c:v>1783</c:v>
                </c:pt>
                <c:pt idx="13">
                  <c:v>1714</c:v>
                </c:pt>
                <c:pt idx="14">
                  <c:v>1682</c:v>
                </c:pt>
                <c:pt idx="15">
                  <c:v>1420</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c:formatCode>
                <c:ptCount val="5"/>
                <c:pt idx="0">
                  <c:v>0.42</c:v>
                </c:pt>
                <c:pt idx="1">
                  <c:v>0.43</c:v>
                </c:pt>
                <c:pt idx="2">
                  <c:v>0.41</c:v>
                </c:pt>
                <c:pt idx="3">
                  <c:v>0.41</c:v>
                </c:pt>
                <c:pt idx="4">
                  <c:v>0.3</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1"/>
        <c:axPos val="l"/>
        <c:numFmt formatCode="0%" sourceLinked="1"/>
        <c:majorTickMark val="out"/>
        <c:minorTickMark val="none"/>
        <c:tickLblPos val="nextTo"/>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Camden</c:v>
                </c:pt>
                <c:pt idx="3">
                  <c:v>Atlantic</c:v>
                </c:pt>
                <c:pt idx="4">
                  <c:v>Hudson</c:v>
                </c:pt>
                <c:pt idx="5">
                  <c:v>Mercer</c:v>
                </c:pt>
                <c:pt idx="6">
                  <c:v>Passaic</c:v>
                </c:pt>
                <c:pt idx="7">
                  <c:v>Salem</c:v>
                </c:pt>
                <c:pt idx="8">
                  <c:v>Union</c:v>
                </c:pt>
                <c:pt idx="9">
                  <c:v>Burlington</c:v>
                </c:pt>
                <c:pt idx="10">
                  <c:v>Cape May</c:v>
                </c:pt>
                <c:pt idx="11">
                  <c:v>Gloucester</c:v>
                </c:pt>
                <c:pt idx="12">
                  <c:v>Middlesex</c:v>
                </c:pt>
                <c:pt idx="13">
                  <c:v>Warren</c:v>
                </c:pt>
                <c:pt idx="14">
                  <c:v>Monmouth</c:v>
                </c:pt>
                <c:pt idx="15">
                  <c:v>Bergen</c:v>
                </c:pt>
                <c:pt idx="16">
                  <c:v>Ocean</c:v>
                </c:pt>
                <c:pt idx="17">
                  <c:v>Somerset</c:v>
                </c:pt>
                <c:pt idx="18">
                  <c:v>Morris</c:v>
                </c:pt>
                <c:pt idx="19">
                  <c:v>Sussex</c:v>
                </c:pt>
                <c:pt idx="20">
                  <c:v>Hunterdon</c:v>
                </c:pt>
              </c:strCache>
            </c:strRef>
          </c:cat>
          <c:val>
            <c:numRef>
              <c:f>Sheet1!$B$2:$B$22</c:f>
              <c:numCache>
                <c:formatCode>0%</c:formatCode>
                <c:ptCount val="21"/>
                <c:pt idx="0">
                  <c:v>0.35</c:v>
                </c:pt>
                <c:pt idx="1">
                  <c:v>0.35</c:v>
                </c:pt>
                <c:pt idx="2">
                  <c:v>0.32</c:v>
                </c:pt>
                <c:pt idx="3">
                  <c:v>0.3</c:v>
                </c:pt>
                <c:pt idx="4">
                  <c:v>0.28999999999999998</c:v>
                </c:pt>
                <c:pt idx="5">
                  <c:v>0.28999999999999998</c:v>
                </c:pt>
                <c:pt idx="7">
                  <c:v>0.28000000000000003</c:v>
                </c:pt>
                <c:pt idx="8">
                  <c:v>0.23</c:v>
                </c:pt>
                <c:pt idx="9">
                  <c:v>0.22</c:v>
                </c:pt>
                <c:pt idx="10">
                  <c:v>0.21</c:v>
                </c:pt>
                <c:pt idx="11">
                  <c:v>0.2</c:v>
                </c:pt>
                <c:pt idx="12">
                  <c:v>0.19</c:v>
                </c:pt>
                <c:pt idx="13">
                  <c:v>0.19</c:v>
                </c:pt>
                <c:pt idx="14">
                  <c:v>0.17</c:v>
                </c:pt>
                <c:pt idx="15">
                  <c:v>0.15</c:v>
                </c:pt>
                <c:pt idx="16">
                  <c:v>0.14000000000000001</c:v>
                </c:pt>
                <c:pt idx="17">
                  <c:v>0.14000000000000001</c:v>
                </c:pt>
                <c:pt idx="18">
                  <c:v>0.13</c:v>
                </c:pt>
                <c:pt idx="19">
                  <c:v>0.13</c:v>
                </c:pt>
                <c:pt idx="20">
                  <c:v>0.11</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Camden</c:v>
                </c:pt>
                <c:pt idx="3">
                  <c:v>Atlantic</c:v>
                </c:pt>
                <c:pt idx="4">
                  <c:v>Hudson</c:v>
                </c:pt>
                <c:pt idx="5">
                  <c:v>Mercer</c:v>
                </c:pt>
                <c:pt idx="6">
                  <c:v>Passaic</c:v>
                </c:pt>
                <c:pt idx="7">
                  <c:v>Salem</c:v>
                </c:pt>
                <c:pt idx="8">
                  <c:v>Union</c:v>
                </c:pt>
                <c:pt idx="9">
                  <c:v>Burlington</c:v>
                </c:pt>
                <c:pt idx="10">
                  <c:v>Cape May</c:v>
                </c:pt>
                <c:pt idx="11">
                  <c:v>Gloucester</c:v>
                </c:pt>
                <c:pt idx="12">
                  <c:v>Middlesex</c:v>
                </c:pt>
                <c:pt idx="13">
                  <c:v>Warren</c:v>
                </c:pt>
                <c:pt idx="14">
                  <c:v>Monmouth</c:v>
                </c:pt>
                <c:pt idx="15">
                  <c:v>Bergen</c:v>
                </c:pt>
                <c:pt idx="16">
                  <c:v>Ocean</c:v>
                </c:pt>
                <c:pt idx="17">
                  <c:v>Somerset</c:v>
                </c:pt>
                <c:pt idx="18">
                  <c:v>Morris</c:v>
                </c:pt>
                <c:pt idx="19">
                  <c:v>Sussex</c:v>
                </c:pt>
                <c:pt idx="20">
                  <c:v>Hunterdon</c:v>
                </c:pt>
              </c:strCache>
            </c:strRef>
          </c:cat>
          <c:val>
            <c:numRef>
              <c:f>Sheet1!$C$2:$C$22</c:f>
              <c:numCache>
                <c:formatCode>General</c:formatCode>
                <c:ptCount val="21"/>
                <c:pt idx="6" formatCode="0%">
                  <c:v>0.28999999999999998</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23%</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Cumberland</c:v>
                </c:pt>
                <c:pt idx="1">
                  <c:v>Essex</c:v>
                </c:pt>
                <c:pt idx="2">
                  <c:v>Camden</c:v>
                </c:pt>
                <c:pt idx="3">
                  <c:v>Atlantic</c:v>
                </c:pt>
                <c:pt idx="4">
                  <c:v>Hudson</c:v>
                </c:pt>
                <c:pt idx="5">
                  <c:v>Mercer</c:v>
                </c:pt>
                <c:pt idx="6">
                  <c:v>Passaic</c:v>
                </c:pt>
                <c:pt idx="7">
                  <c:v>Salem</c:v>
                </c:pt>
                <c:pt idx="8">
                  <c:v>Union</c:v>
                </c:pt>
                <c:pt idx="9">
                  <c:v>Burlington</c:v>
                </c:pt>
                <c:pt idx="10">
                  <c:v>Cape May</c:v>
                </c:pt>
                <c:pt idx="11">
                  <c:v>Gloucester</c:v>
                </c:pt>
                <c:pt idx="12">
                  <c:v>Middlesex</c:v>
                </c:pt>
                <c:pt idx="13">
                  <c:v>Warren</c:v>
                </c:pt>
                <c:pt idx="14">
                  <c:v>Monmouth</c:v>
                </c:pt>
                <c:pt idx="15">
                  <c:v>Bergen</c:v>
                </c:pt>
                <c:pt idx="16">
                  <c:v>Ocean</c:v>
                </c:pt>
                <c:pt idx="17">
                  <c:v>Somerset</c:v>
                </c:pt>
                <c:pt idx="18">
                  <c:v>Morris</c:v>
                </c:pt>
                <c:pt idx="19">
                  <c:v>Sussex</c:v>
                </c:pt>
                <c:pt idx="20">
                  <c:v>Hunterdon</c:v>
                </c:pt>
              </c:strCache>
            </c:strRef>
          </c:cat>
          <c:val>
            <c:numRef>
              <c:f>Sheet1!$D$2:$D$22</c:f>
              <c:numCache>
                <c:formatCode>0%</c:formatCode>
                <c:ptCount val="21"/>
                <c:pt idx="0">
                  <c:v>0.23</c:v>
                </c:pt>
                <c:pt idx="1">
                  <c:v>0.23</c:v>
                </c:pt>
                <c:pt idx="2">
                  <c:v>0.23</c:v>
                </c:pt>
                <c:pt idx="3">
                  <c:v>0.23</c:v>
                </c:pt>
                <c:pt idx="4">
                  <c:v>0.23</c:v>
                </c:pt>
                <c:pt idx="5">
                  <c:v>0.23</c:v>
                </c:pt>
                <c:pt idx="6">
                  <c:v>0.23</c:v>
                </c:pt>
                <c:pt idx="7">
                  <c:v>0.23</c:v>
                </c:pt>
                <c:pt idx="8">
                  <c:v>0.23</c:v>
                </c:pt>
                <c:pt idx="9">
                  <c:v>0.23</c:v>
                </c:pt>
                <c:pt idx="10">
                  <c:v>0.23</c:v>
                </c:pt>
                <c:pt idx="11">
                  <c:v>0.23</c:v>
                </c:pt>
                <c:pt idx="12">
                  <c:v>0.23</c:v>
                </c:pt>
                <c:pt idx="13">
                  <c:v>0.23</c:v>
                </c:pt>
                <c:pt idx="14">
                  <c:v>0.23</c:v>
                </c:pt>
                <c:pt idx="15">
                  <c:v>0.23</c:v>
                </c:pt>
                <c:pt idx="16">
                  <c:v>0.23</c:v>
                </c:pt>
                <c:pt idx="17">
                  <c:v>0.23</c:v>
                </c:pt>
                <c:pt idx="18">
                  <c:v>0.23</c:v>
                </c:pt>
                <c:pt idx="19">
                  <c:v>0.23</c:v>
                </c:pt>
                <c:pt idx="20">
                  <c:v>0.23</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53885833569398733"/>
          <c:y val="0.926747636937539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Passaic</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5"/>
              <c:layout>
                <c:manualLayout>
                  <c:x val="0"/>
                  <c:y val="3.185328427425923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71D-4CBD-B4A3-29AB7ABBFF98}"/>
                </c:ext>
              </c:extLst>
            </c:dLbl>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Child Care</c:v>
                </c:pt>
                <c:pt idx="3">
                  <c:v>Transportation</c:v>
                </c:pt>
                <c:pt idx="4">
                  <c:v>Health Care</c:v>
                </c:pt>
                <c:pt idx="5">
                  <c:v>Other Necessities</c:v>
                </c:pt>
                <c:pt idx="6">
                  <c:v>Taxes</c:v>
                </c:pt>
              </c:strCache>
            </c:strRef>
          </c:cat>
          <c:val>
            <c:numRef>
              <c:f>Sheet1!$B$2:$H$2</c:f>
              <c:numCache>
                <c:formatCode>_("$"* #,##0_);_("$"* \(#,##0\);_("$"* "-"??_);_(@_)</c:formatCode>
                <c:ptCount val="7"/>
                <c:pt idx="0">
                  <c:v>1468</c:v>
                </c:pt>
                <c:pt idx="1">
                  <c:v>807</c:v>
                </c:pt>
                <c:pt idx="2">
                  <c:v>1588</c:v>
                </c:pt>
                <c:pt idx="3">
                  <c:v>1088</c:v>
                </c:pt>
                <c:pt idx="4">
                  <c:v>1125</c:v>
                </c:pt>
                <c:pt idx="5">
                  <c:v>918</c:v>
                </c:pt>
                <c:pt idx="6">
                  <c:v>1132</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Sheet1!$B$2:$B$22</c:f>
              <c:numCache>
                <c:formatCode>"$"#,##0_);[Red]\("$"#,##0\)</c:formatCode>
                <c:ptCount val="21"/>
                <c:pt idx="0">
                  <c:v>87509</c:v>
                </c:pt>
                <c:pt idx="1">
                  <c:v>87920</c:v>
                </c:pt>
                <c:pt idx="2">
                  <c:v>91520</c:v>
                </c:pt>
                <c:pt idx="3">
                  <c:v>91592</c:v>
                </c:pt>
                <c:pt idx="4">
                  <c:v>91949</c:v>
                </c:pt>
                <c:pt idx="5">
                  <c:v>92286</c:v>
                </c:pt>
                <c:pt idx="6">
                  <c:v>92937</c:v>
                </c:pt>
                <c:pt idx="7">
                  <c:v>93158</c:v>
                </c:pt>
                <c:pt idx="8">
                  <c:v>94171</c:v>
                </c:pt>
                <c:pt idx="9">
                  <c:v>94533</c:v>
                </c:pt>
                <c:pt idx="10">
                  <c:v>94960</c:v>
                </c:pt>
                <c:pt idx="11">
                  <c:v>95493</c:v>
                </c:pt>
                <c:pt idx="13">
                  <c:v>98043</c:v>
                </c:pt>
                <c:pt idx="14">
                  <c:v>100814</c:v>
                </c:pt>
                <c:pt idx="15">
                  <c:v>101370</c:v>
                </c:pt>
                <c:pt idx="16">
                  <c:v>101927</c:v>
                </c:pt>
                <c:pt idx="17">
                  <c:v>104121</c:v>
                </c:pt>
                <c:pt idx="18">
                  <c:v>105042</c:v>
                </c:pt>
                <c:pt idx="19">
                  <c:v>110247</c:v>
                </c:pt>
                <c:pt idx="20">
                  <c:v>111459</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Sheet1!$C$2:$C$22</c:f>
              <c:numCache>
                <c:formatCode>General</c:formatCode>
                <c:ptCount val="21"/>
                <c:pt idx="12" formatCode="&quot;$&quot;#,##0_);[Red]\(&quot;$&quot;#,##0\)">
                  <c:v>97494</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55954</c:v>
                </c:pt>
                <c:pt idx="1">
                  <c:v>62016</c:v>
                </c:pt>
                <c:pt idx="2">
                  <c:v>64233</c:v>
                </c:pt>
                <c:pt idx="3">
                  <c:v>75259</c:v>
                </c:pt>
                <c:pt idx="4">
                  <c:v>77040</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190476190476191E-2"/>
          <c:y val="1.0817086977215297E-2"/>
          <c:w val="0.94761904761904758"/>
          <c:h val="0.95240481730025273"/>
        </c:manualLayout>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Overview'!$A$246,'0. Overview'!$A$264,'0. Overview'!$A$281,'0. Overview'!$A$300,'0. Overview'!$A$320,'0. Overview'!$A$339,'0. Overview'!$A$374,'0. Overview'!$A$401,'0. Overview'!$A$423)</c:f>
              <c:strCache>
                <c:ptCount val="9"/>
                <c:pt idx="0">
                  <c:v>Passaic</c:v>
                </c:pt>
                <c:pt idx="1">
                  <c:v>Passaic</c:v>
                </c:pt>
                <c:pt idx="2">
                  <c:v>Passaic</c:v>
                </c:pt>
                <c:pt idx="3">
                  <c:v>Passaic</c:v>
                </c:pt>
                <c:pt idx="4">
                  <c:v>Passaic</c:v>
                </c:pt>
                <c:pt idx="5">
                  <c:v>Passaic</c:v>
                </c:pt>
                <c:pt idx="6">
                  <c:v>Passaic</c:v>
                </c:pt>
                <c:pt idx="7">
                  <c:v>Passaic</c:v>
                </c:pt>
                <c:pt idx="8">
                  <c:v>Passaic</c:v>
                </c:pt>
              </c:strCache>
            </c:strRef>
          </c:cat>
          <c:val>
            <c:numRef>
              <c:f>('0. Overview'!$C$246,'0. Overview'!$C$264,'0. Overview'!$C$281,'0. Overview'!$C$300,'0. Overview'!$C$320,'0. Overview'!$C$339,'0. Overview'!$C$374,'0. Overview'!$C$401,'0. Overview'!$C$423)</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D1A7-460E-B063-4075C083A66F}"/>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Overview'!$A$246,'0. Overview'!$A$264,'0. Overview'!$A$281,'0. Overview'!$A$300,'0. Overview'!$A$320,'0. Overview'!$A$339,'0. Overview'!$A$374,'0. Overview'!$A$401,'0. Overview'!$A$423)</c:f>
              <c:strCache>
                <c:ptCount val="9"/>
                <c:pt idx="0">
                  <c:v>Passaic</c:v>
                </c:pt>
                <c:pt idx="1">
                  <c:v>Passaic</c:v>
                </c:pt>
                <c:pt idx="2">
                  <c:v>Passaic</c:v>
                </c:pt>
                <c:pt idx="3">
                  <c:v>Passaic</c:v>
                </c:pt>
                <c:pt idx="4">
                  <c:v>Passaic</c:v>
                </c:pt>
                <c:pt idx="5">
                  <c:v>Passaic</c:v>
                </c:pt>
                <c:pt idx="6">
                  <c:v>Passaic</c:v>
                </c:pt>
                <c:pt idx="7">
                  <c:v>Passaic</c:v>
                </c:pt>
                <c:pt idx="8">
                  <c:v>Passaic</c:v>
                </c:pt>
              </c:strCache>
            </c:strRef>
          </c:cat>
          <c:val>
            <c:numRef>
              <c:f>('0. Overview'!$D$246,'0. Overview'!$D$264,'0. Overview'!$D$281,'0. Overview'!$D$300,'0. Overview'!$D$320,'0. Overview'!$D$339,'0. Overview'!$D$374,'0. Overview'!$D$401,'0. Overview'!$D$423)</c:f>
              <c:numCache>
                <c:formatCode>General</c:formatCode>
                <c:ptCount val="9"/>
                <c:pt idx="0">
                  <c:v>2.875</c:v>
                </c:pt>
                <c:pt idx="1">
                  <c:v>6.875</c:v>
                </c:pt>
                <c:pt idx="2">
                  <c:v>11.875</c:v>
                </c:pt>
                <c:pt idx="3">
                  <c:v>14.875</c:v>
                </c:pt>
                <c:pt idx="4">
                  <c:v>17.875</c:v>
                </c:pt>
                <c:pt idx="5">
                  <c:v>20.875</c:v>
                </c:pt>
                <c:pt idx="6">
                  <c:v>7.875</c:v>
                </c:pt>
                <c:pt idx="7">
                  <c:v>4.875</c:v>
                </c:pt>
                <c:pt idx="8">
                  <c:v>4.875</c:v>
                </c:pt>
              </c:numCache>
            </c:numRef>
          </c:val>
          <c:extLst>
            <c:ext xmlns:c16="http://schemas.microsoft.com/office/drawing/2014/chart" uri="{C3380CC4-5D6E-409C-BE32-E72D297353CC}">
              <c16:uniqueId val="{00000001-D1A7-460E-B063-4075C083A66F}"/>
            </c:ext>
          </c:extLst>
        </c:ser>
        <c:ser>
          <c:idx val="3"/>
          <c:order val="2"/>
          <c:spPr>
            <a:solidFill>
              <a:schemeClr val="bg2">
                <a:lumMod val="75000"/>
              </a:schemeClr>
            </a:solidFill>
            <a:ln>
              <a:solidFill>
                <a:schemeClr val="tx1"/>
              </a:solidFill>
            </a:ln>
            <a:effectLst/>
          </c:spPr>
          <c:invertIfNegative val="0"/>
          <c:cat>
            <c:strRef>
              <c:f>('0. Overview'!$A$246,'0. Overview'!$A$264,'0. Overview'!$A$281,'0. Overview'!$A$300,'0. Overview'!$A$320,'0. Overview'!$A$339,'0. Overview'!$A$374,'0. Overview'!$A$401,'0. Overview'!$A$423)</c:f>
              <c:strCache>
                <c:ptCount val="9"/>
                <c:pt idx="0">
                  <c:v>Passaic</c:v>
                </c:pt>
                <c:pt idx="1">
                  <c:v>Passaic</c:v>
                </c:pt>
                <c:pt idx="2">
                  <c:v>Passaic</c:v>
                </c:pt>
                <c:pt idx="3">
                  <c:v>Passaic</c:v>
                </c:pt>
                <c:pt idx="4">
                  <c:v>Passaic</c:v>
                </c:pt>
                <c:pt idx="5">
                  <c:v>Passaic</c:v>
                </c:pt>
                <c:pt idx="6">
                  <c:v>Passaic</c:v>
                </c:pt>
                <c:pt idx="7">
                  <c:v>Passaic</c:v>
                </c:pt>
                <c:pt idx="8">
                  <c:v>Passaic</c:v>
                </c:pt>
              </c:strCache>
            </c:strRef>
          </c:cat>
          <c:val>
            <c:numRef>
              <c:f>('0. Overview'!$E$246,'0. Overview'!$E$264,'0. Overview'!$E$281,'0. Overview'!$E$300,'0. Overview'!$E$320,'0. Overview'!$E$339,'0. Overview'!$E$374,'0. Overview'!$E$401,'0. Overview'!$E$423)</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D1A7-460E-B063-4075C083A66F}"/>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Sheet1!$B$2:$B$22</c:f>
              <c:numCache>
                <c:formatCode>_("$"* #,##0_);_("$"* \(#,##0\);_("$"* "-"??_);_(@_)</c:formatCode>
                <c:ptCount val="21"/>
                <c:pt idx="0">
                  <c:v>54587</c:v>
                </c:pt>
                <c:pt idx="1">
                  <c:v>63389</c:v>
                </c:pt>
                <c:pt idx="2">
                  <c:v>64626</c:v>
                </c:pt>
                <c:pt idx="3">
                  <c:v>68531</c:v>
                </c:pt>
                <c:pt idx="4">
                  <c:v>69980</c:v>
                </c:pt>
                <c:pt idx="5">
                  <c:v>73672</c:v>
                </c:pt>
                <c:pt idx="6">
                  <c:v>76093</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Sheet1!$C$2:$C$22</c:f>
              <c:numCache>
                <c:formatCode>General</c:formatCode>
                <c:ptCount val="21"/>
                <c:pt idx="7" formatCode="_(&quot;$&quot;* #,##0_);_(&quot;$&quot;* \(#,##0\);_(&quot;$&quot;* &quot;-&quot;??_);_(@_)">
                  <c:v>77040</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$85,751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Sheet1!$D$2:$D$22</c:f>
              <c:numCache>
                <c:formatCode>_("$"* #,##0_);_("$"* \(#,##0\);_("$"* "-"??_);_(@_)</c:formatCode>
                <c:ptCount val="21"/>
                <c:pt idx="0">
                  <c:v>85751</c:v>
                </c:pt>
                <c:pt idx="1">
                  <c:v>85751</c:v>
                </c:pt>
                <c:pt idx="2">
                  <c:v>85751</c:v>
                </c:pt>
                <c:pt idx="3">
                  <c:v>85751</c:v>
                </c:pt>
                <c:pt idx="4">
                  <c:v>85751</c:v>
                </c:pt>
                <c:pt idx="5">
                  <c:v>85751</c:v>
                </c:pt>
                <c:pt idx="6">
                  <c:v>85751</c:v>
                </c:pt>
                <c:pt idx="7">
                  <c:v>85751</c:v>
                </c:pt>
                <c:pt idx="8">
                  <c:v>85751</c:v>
                </c:pt>
                <c:pt idx="9">
                  <c:v>85751</c:v>
                </c:pt>
                <c:pt idx="10">
                  <c:v>85751</c:v>
                </c:pt>
                <c:pt idx="11">
                  <c:v>85751</c:v>
                </c:pt>
                <c:pt idx="12">
                  <c:v>85751</c:v>
                </c:pt>
                <c:pt idx="13">
                  <c:v>85751</c:v>
                </c:pt>
                <c:pt idx="14">
                  <c:v>85751</c:v>
                </c:pt>
                <c:pt idx="15">
                  <c:v>85751</c:v>
                </c:pt>
                <c:pt idx="16">
                  <c:v>85751</c:v>
                </c:pt>
                <c:pt idx="17">
                  <c:v>85751</c:v>
                </c:pt>
                <c:pt idx="18">
                  <c:v>85751</c:v>
                </c:pt>
                <c:pt idx="19">
                  <c:v>85751</c:v>
                </c:pt>
                <c:pt idx="20">
                  <c:v>85751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$65,712</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Sheet1!$E$2:$E$22</c:f>
              <c:numCache>
                <c:formatCode>_("$"* #,##0_);_("$"* \(#,##0\);_("$"* "-"??_);_(@_)</c:formatCode>
                <c:ptCount val="21"/>
                <c:pt idx="0">
                  <c:v>65712</c:v>
                </c:pt>
                <c:pt idx="1">
                  <c:v>65712</c:v>
                </c:pt>
                <c:pt idx="2">
                  <c:v>65712</c:v>
                </c:pt>
                <c:pt idx="3">
                  <c:v>65712</c:v>
                </c:pt>
                <c:pt idx="4">
                  <c:v>65712</c:v>
                </c:pt>
                <c:pt idx="5">
                  <c:v>65712</c:v>
                </c:pt>
                <c:pt idx="6">
                  <c:v>65712</c:v>
                </c:pt>
                <c:pt idx="7">
                  <c:v>65712</c:v>
                </c:pt>
                <c:pt idx="8">
                  <c:v>65712</c:v>
                </c:pt>
                <c:pt idx="9">
                  <c:v>65712</c:v>
                </c:pt>
                <c:pt idx="10">
                  <c:v>65712</c:v>
                </c:pt>
                <c:pt idx="11">
                  <c:v>65712</c:v>
                </c:pt>
                <c:pt idx="12">
                  <c:v>65712</c:v>
                </c:pt>
                <c:pt idx="13">
                  <c:v>65712</c:v>
                </c:pt>
                <c:pt idx="14">
                  <c:v>65712</c:v>
                </c:pt>
                <c:pt idx="15">
                  <c:v>65712</c:v>
                </c:pt>
                <c:pt idx="16">
                  <c:v>65712</c:v>
                </c:pt>
                <c:pt idx="17">
                  <c:v>65712</c:v>
                </c:pt>
                <c:pt idx="18">
                  <c:v>65712</c:v>
                </c:pt>
                <c:pt idx="19">
                  <c:v>65712</c:v>
                </c:pt>
                <c:pt idx="20">
                  <c:v>65712</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9897176459693146"/>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Passaic City</c:v>
                </c:pt>
                <c:pt idx="1">
                  <c:v>Paterson City</c:v>
                </c:pt>
                <c:pt idx="2">
                  <c:v>Prospect Park</c:v>
                </c:pt>
                <c:pt idx="3">
                  <c:v>Haledon</c:v>
                </c:pt>
                <c:pt idx="4">
                  <c:v>Clifton City</c:v>
                </c:pt>
                <c:pt idx="5">
                  <c:v>Woodland Park</c:v>
                </c:pt>
                <c:pt idx="6">
                  <c:v>Bloomingdale</c:v>
                </c:pt>
                <c:pt idx="7">
                  <c:v>Wanaque</c:v>
                </c:pt>
                <c:pt idx="8">
                  <c:v>Hawthorne</c:v>
                </c:pt>
                <c:pt idx="9">
                  <c:v>West Milford</c:v>
                </c:pt>
              </c:strCache>
            </c:strRef>
          </c:cat>
          <c:val>
            <c:numRef>
              <c:f>Sheet1!$B$2:$B$11</c:f>
              <c:numCache>
                <c:formatCode>_("$"* #,##0_);_("$"* \(#,##0\);_("$"* "-"??_);_(@_)</c:formatCode>
                <c:ptCount val="10"/>
                <c:pt idx="0">
                  <c:v>40865</c:v>
                </c:pt>
                <c:pt idx="1">
                  <c:v>41360</c:v>
                </c:pt>
                <c:pt idx="2">
                  <c:v>48497</c:v>
                </c:pt>
                <c:pt idx="3">
                  <c:v>70167</c:v>
                </c:pt>
                <c:pt idx="4">
                  <c:v>76646</c:v>
                </c:pt>
                <c:pt idx="5">
                  <c:v>77250</c:v>
                </c:pt>
                <c:pt idx="6">
                  <c:v>93603</c:v>
                </c:pt>
                <c:pt idx="7">
                  <c:v>95023</c:v>
                </c:pt>
                <c:pt idx="8">
                  <c:v>97692</c:v>
                </c:pt>
                <c:pt idx="9">
                  <c:v>100461</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Passaic median $69,688</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Sheet1!$A$2:$A$11</c:f>
              <c:strCache>
                <c:ptCount val="10"/>
                <c:pt idx="0">
                  <c:v>Passaic City</c:v>
                </c:pt>
                <c:pt idx="1">
                  <c:v>Paterson City</c:v>
                </c:pt>
                <c:pt idx="2">
                  <c:v>Prospect Park</c:v>
                </c:pt>
                <c:pt idx="3">
                  <c:v>Haledon</c:v>
                </c:pt>
                <c:pt idx="4">
                  <c:v>Clifton City</c:v>
                </c:pt>
                <c:pt idx="5">
                  <c:v>Woodland Park</c:v>
                </c:pt>
                <c:pt idx="6">
                  <c:v>Bloomingdale</c:v>
                </c:pt>
                <c:pt idx="7">
                  <c:v>Wanaque</c:v>
                </c:pt>
                <c:pt idx="8">
                  <c:v>Hawthorne</c:v>
                </c:pt>
                <c:pt idx="9">
                  <c:v>West Milford</c:v>
                </c:pt>
              </c:strCache>
            </c:strRef>
          </c:cat>
          <c:val>
            <c:numRef>
              <c:f>Sheet1!$C$2:$C$11</c:f>
              <c:numCache>
                <c:formatCode>"$"#,##0</c:formatCode>
                <c:ptCount val="10"/>
                <c:pt idx="0">
                  <c:v>69688</c:v>
                </c:pt>
                <c:pt idx="1">
                  <c:v>69688</c:v>
                </c:pt>
                <c:pt idx="2">
                  <c:v>69688</c:v>
                </c:pt>
                <c:pt idx="3">
                  <c:v>69688</c:v>
                </c:pt>
                <c:pt idx="4">
                  <c:v>69688</c:v>
                </c:pt>
                <c:pt idx="5">
                  <c:v>69688</c:v>
                </c:pt>
                <c:pt idx="6">
                  <c:v>69688</c:v>
                </c:pt>
                <c:pt idx="7">
                  <c:v>69688</c:v>
                </c:pt>
                <c:pt idx="8">
                  <c:v>69688</c:v>
                </c:pt>
                <c:pt idx="9">
                  <c:v>69688</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43868180381029553"/>
          <c:y val="0.9608046931091585"/>
          <c:w val="0.15851027386436212"/>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Sheet1!$B$2:$B$22</c:f>
              <c:numCache>
                <c:formatCode>0%</c:formatCode>
                <c:ptCount val="21"/>
                <c:pt idx="0">
                  <c:v>1.2999999999999999E-2</c:v>
                </c:pt>
                <c:pt idx="1">
                  <c:v>4.2000000000000003E-2</c:v>
                </c:pt>
                <c:pt idx="2">
                  <c:v>4.9000000000000002E-2</c:v>
                </c:pt>
                <c:pt idx="3">
                  <c:v>0.05</c:v>
                </c:pt>
                <c:pt idx="4">
                  <c:v>5.2999999999999999E-2</c:v>
                </c:pt>
                <c:pt idx="5">
                  <c:v>0.06</c:v>
                </c:pt>
                <c:pt idx="6">
                  <c:v>6.2E-2</c:v>
                </c:pt>
                <c:pt idx="7">
                  <c:v>6.3E-2</c:v>
                </c:pt>
                <c:pt idx="8">
                  <c:v>7.0999999999999994E-2</c:v>
                </c:pt>
                <c:pt idx="9">
                  <c:v>8.6999999999999994E-2</c:v>
                </c:pt>
                <c:pt idx="10">
                  <c:v>9.2999999999999999E-2</c:v>
                </c:pt>
                <c:pt idx="11">
                  <c:v>9.9000000000000005E-2</c:v>
                </c:pt>
                <c:pt idx="12">
                  <c:v>0.111</c:v>
                </c:pt>
                <c:pt idx="13">
                  <c:v>0.11600000000000001</c:v>
                </c:pt>
                <c:pt idx="14">
                  <c:v>0.11899999999999999</c:v>
                </c:pt>
                <c:pt idx="15">
                  <c:v>0.13400000000000001</c:v>
                </c:pt>
                <c:pt idx="16">
                  <c:v>0.13400000000000001</c:v>
                </c:pt>
                <c:pt idx="17">
                  <c:v>0.151</c:v>
                </c:pt>
                <c:pt idx="18">
                  <c:v>0.161</c:v>
                </c:pt>
                <c:pt idx="20">
                  <c:v>0.16900000000000001</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Sheet1!$C$2:$C$22</c:f>
              <c:numCache>
                <c:formatCode>General</c:formatCode>
                <c:ptCount val="21"/>
                <c:pt idx="19" formatCode="0%">
                  <c:v>0.16200000000000001</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13.8%</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Sheet1!$D$2:$D$22</c:f>
              <c:numCache>
                <c:formatCode>0%</c:formatCode>
                <c:ptCount val="21"/>
                <c:pt idx="0">
                  <c:v>0.13800000000000001</c:v>
                </c:pt>
                <c:pt idx="1">
                  <c:v>0.13800000000000001</c:v>
                </c:pt>
                <c:pt idx="2">
                  <c:v>0.13800000000000001</c:v>
                </c:pt>
                <c:pt idx="3">
                  <c:v>0.13800000000000001</c:v>
                </c:pt>
                <c:pt idx="4">
                  <c:v>0.13800000000000001</c:v>
                </c:pt>
                <c:pt idx="5">
                  <c:v>0.13800000000000001</c:v>
                </c:pt>
                <c:pt idx="6">
                  <c:v>0.13800000000000001</c:v>
                </c:pt>
                <c:pt idx="7">
                  <c:v>0.13800000000000001</c:v>
                </c:pt>
                <c:pt idx="8">
                  <c:v>0.13800000000000001</c:v>
                </c:pt>
                <c:pt idx="9">
                  <c:v>0.13800000000000001</c:v>
                </c:pt>
                <c:pt idx="10">
                  <c:v>0.13800000000000001</c:v>
                </c:pt>
                <c:pt idx="11">
                  <c:v>0.13800000000000001</c:v>
                </c:pt>
                <c:pt idx="12">
                  <c:v>0.13800000000000001</c:v>
                </c:pt>
                <c:pt idx="13">
                  <c:v>0.13800000000000001</c:v>
                </c:pt>
                <c:pt idx="14">
                  <c:v>0.13800000000000001</c:v>
                </c:pt>
                <c:pt idx="15">
                  <c:v>0.13800000000000001</c:v>
                </c:pt>
                <c:pt idx="16">
                  <c:v>0.13800000000000001</c:v>
                </c:pt>
                <c:pt idx="17">
                  <c:v>0.13800000000000001</c:v>
                </c:pt>
                <c:pt idx="18">
                  <c:v>0.13800000000000001</c:v>
                </c:pt>
                <c:pt idx="19">
                  <c:v>0.13800000000000001</c:v>
                </c:pt>
                <c:pt idx="20">
                  <c:v>0.13800000000000001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9.6%</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Sheet1!$E$2:$E$22</c:f>
              <c:numCache>
                <c:formatCode>0%</c:formatCode>
                <c:ptCount val="21"/>
                <c:pt idx="0">
                  <c:v>9.6000000000000002E-2</c:v>
                </c:pt>
                <c:pt idx="1">
                  <c:v>9.6000000000000002E-2</c:v>
                </c:pt>
                <c:pt idx="2">
                  <c:v>9.6000000000000002E-2</c:v>
                </c:pt>
                <c:pt idx="3">
                  <c:v>9.6000000000000002E-2</c:v>
                </c:pt>
                <c:pt idx="4">
                  <c:v>9.6000000000000002E-2</c:v>
                </c:pt>
                <c:pt idx="5">
                  <c:v>9.6000000000000002E-2</c:v>
                </c:pt>
                <c:pt idx="6">
                  <c:v>9.6000000000000002E-2</c:v>
                </c:pt>
                <c:pt idx="7">
                  <c:v>9.6000000000000002E-2</c:v>
                </c:pt>
                <c:pt idx="8">
                  <c:v>9.6000000000000002E-2</c:v>
                </c:pt>
                <c:pt idx="9">
                  <c:v>9.6000000000000002E-2</c:v>
                </c:pt>
                <c:pt idx="10">
                  <c:v>9.6000000000000002E-2</c:v>
                </c:pt>
                <c:pt idx="11">
                  <c:v>9.6000000000000002E-2</c:v>
                </c:pt>
                <c:pt idx="12">
                  <c:v>9.6000000000000002E-2</c:v>
                </c:pt>
                <c:pt idx="13">
                  <c:v>9.6000000000000002E-2</c:v>
                </c:pt>
                <c:pt idx="14">
                  <c:v>9.6000000000000002E-2</c:v>
                </c:pt>
                <c:pt idx="15">
                  <c:v>9.6000000000000002E-2</c:v>
                </c:pt>
                <c:pt idx="16">
                  <c:v>9.6000000000000002E-2</c:v>
                </c:pt>
                <c:pt idx="17">
                  <c:v>9.6000000000000002E-2</c:v>
                </c:pt>
                <c:pt idx="18">
                  <c:v>9.6000000000000002E-2</c:v>
                </c:pt>
                <c:pt idx="19">
                  <c:v>9.6000000000000002E-2</c:v>
                </c:pt>
                <c:pt idx="20">
                  <c:v>9.6000000000000002E-2</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8757800005666562"/>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0.222</c:v>
                </c:pt>
                <c:pt idx="1">
                  <c:v>0.23200000000000001</c:v>
                </c:pt>
                <c:pt idx="2">
                  <c:v>0.223</c:v>
                </c:pt>
                <c:pt idx="3">
                  <c:v>0.16800000000000001</c:v>
                </c:pt>
                <c:pt idx="4">
                  <c:v>0.16200000000000001</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Passaic City</c:v>
                </c:pt>
                <c:pt idx="1">
                  <c:v>Paterson</c:v>
                </c:pt>
                <c:pt idx="2">
                  <c:v>Prospect Park</c:v>
                </c:pt>
                <c:pt idx="3">
                  <c:v>Woodland Park</c:v>
                </c:pt>
                <c:pt idx="4">
                  <c:v>Pompton Lakes</c:v>
                </c:pt>
                <c:pt idx="5">
                  <c:v>Clifton</c:v>
                </c:pt>
                <c:pt idx="6">
                  <c:v>Haledon</c:v>
                </c:pt>
                <c:pt idx="7">
                  <c:v>Bloomingdale</c:v>
                </c:pt>
                <c:pt idx="8">
                  <c:v>Totowa</c:v>
                </c:pt>
                <c:pt idx="9">
                  <c:v>North Haledon</c:v>
                </c:pt>
              </c:strCache>
            </c:strRef>
          </c:cat>
          <c:val>
            <c:numRef>
              <c:f>Sheet1!$B$2:$B$11</c:f>
              <c:numCache>
                <c:formatCode>0%</c:formatCode>
                <c:ptCount val="10"/>
                <c:pt idx="0">
                  <c:v>0.34799999999999998</c:v>
                </c:pt>
                <c:pt idx="1">
                  <c:v>0.33100000000000002</c:v>
                </c:pt>
                <c:pt idx="2">
                  <c:v>0.20699999999999999</c:v>
                </c:pt>
                <c:pt idx="3">
                  <c:v>0.17</c:v>
                </c:pt>
                <c:pt idx="4">
                  <c:v>0.109</c:v>
                </c:pt>
                <c:pt idx="5">
                  <c:v>0.105</c:v>
                </c:pt>
                <c:pt idx="6">
                  <c:v>9.8000000000000004E-2</c:v>
                </c:pt>
                <c:pt idx="7">
                  <c:v>9.1999999999999998E-2</c:v>
                </c:pt>
                <c:pt idx="8">
                  <c:v>5.8999999999999997E-2</c:v>
                </c:pt>
                <c:pt idx="9">
                  <c:v>5.7000000000000002E-2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Passaic avg. 19.8%</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Sheet1!$A$2:$A$11</c:f>
              <c:strCache>
                <c:ptCount val="10"/>
                <c:pt idx="0">
                  <c:v>Passaic City</c:v>
                </c:pt>
                <c:pt idx="1">
                  <c:v>Paterson</c:v>
                </c:pt>
                <c:pt idx="2">
                  <c:v>Prospect Park</c:v>
                </c:pt>
                <c:pt idx="3">
                  <c:v>Woodland Park</c:v>
                </c:pt>
                <c:pt idx="4">
                  <c:v>Pompton Lakes</c:v>
                </c:pt>
                <c:pt idx="5">
                  <c:v>Clifton</c:v>
                </c:pt>
                <c:pt idx="6">
                  <c:v>Haledon</c:v>
                </c:pt>
                <c:pt idx="7">
                  <c:v>Bloomingdale</c:v>
                </c:pt>
                <c:pt idx="8">
                  <c:v>Totowa</c:v>
                </c:pt>
                <c:pt idx="9">
                  <c:v>North Haledon</c:v>
                </c:pt>
              </c:strCache>
            </c:strRef>
          </c:cat>
          <c:val>
            <c:numRef>
              <c:f>Sheet1!$C$2:$C$11</c:f>
              <c:numCache>
                <c:formatCode>0%</c:formatCode>
                <c:ptCount val="10"/>
                <c:pt idx="0">
                  <c:v>0.19800000000000001</c:v>
                </c:pt>
                <c:pt idx="1">
                  <c:v>0.19800000000000001</c:v>
                </c:pt>
                <c:pt idx="2">
                  <c:v>0.19800000000000001</c:v>
                </c:pt>
                <c:pt idx="3">
                  <c:v>0.19800000000000001</c:v>
                </c:pt>
                <c:pt idx="4">
                  <c:v>0.19800000000000001</c:v>
                </c:pt>
                <c:pt idx="5">
                  <c:v>0.19800000000000001</c:v>
                </c:pt>
                <c:pt idx="6">
                  <c:v>0.19800000000000001</c:v>
                </c:pt>
                <c:pt idx="7">
                  <c:v>0.19800000000000001</c:v>
                </c:pt>
                <c:pt idx="8">
                  <c:v>0.19800000000000001</c:v>
                </c:pt>
                <c:pt idx="9">
                  <c:v>0.19800000000000001</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237853505297137"/>
          <c:y val="0.92248508709138632"/>
          <c:w val="0.13415357179153947"/>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Hudson</c:v>
                </c:pt>
                <c:pt idx="18">
                  <c:v>Cumberland</c:v>
                </c:pt>
                <c:pt idx="19">
                  <c:v>Passaic</c:v>
                </c:pt>
                <c:pt idx="20">
                  <c:v>Essex</c:v>
                </c:pt>
              </c:strCache>
            </c:strRef>
          </c:cat>
          <c:val>
            <c:numRef>
              <c:f>Sheet1!$B$2:$B$22</c:f>
              <c:numCache>
                <c:formatCode>0%</c:formatCode>
                <c:ptCount val="21"/>
                <c:pt idx="0">
                  <c:v>0.12182642487000001</c:v>
                </c:pt>
                <c:pt idx="1">
                  <c:v>0.13045224209</c:v>
                </c:pt>
                <c:pt idx="2">
                  <c:v>0.13324427291999999</c:v>
                </c:pt>
                <c:pt idx="3">
                  <c:v>0.13498832524000001</c:v>
                </c:pt>
                <c:pt idx="4">
                  <c:v>0.13702354290999999</c:v>
                </c:pt>
                <c:pt idx="5">
                  <c:v>0.13825049855999999</c:v>
                </c:pt>
                <c:pt idx="6">
                  <c:v>0.14638657342</c:v>
                </c:pt>
                <c:pt idx="7">
                  <c:v>0.16169886146000001</c:v>
                </c:pt>
                <c:pt idx="8">
                  <c:v>0.16297946497999999</c:v>
                </c:pt>
                <c:pt idx="9">
                  <c:v>0.16881366086999999</c:v>
                </c:pt>
                <c:pt idx="10">
                  <c:v>0.17273906539</c:v>
                </c:pt>
                <c:pt idx="11">
                  <c:v>0.17577162096000001</c:v>
                </c:pt>
                <c:pt idx="12">
                  <c:v>0.17687299102000001</c:v>
                </c:pt>
                <c:pt idx="13">
                  <c:v>0.18500990251999999</c:v>
                </c:pt>
                <c:pt idx="14">
                  <c:v>0.18584412023999999</c:v>
                </c:pt>
                <c:pt idx="15">
                  <c:v>0.19205607979</c:v>
                </c:pt>
                <c:pt idx="16">
                  <c:v>0.19982838581000001</c:v>
                </c:pt>
                <c:pt idx="17">
                  <c:v>0.20696750616000001</c:v>
                </c:pt>
                <c:pt idx="18">
                  <c:v>0.20788240995000001</c:v>
                </c:pt>
                <c:pt idx="20">
                  <c:v>0.24710859049</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Hudson</c:v>
                </c:pt>
                <c:pt idx="18">
                  <c:v>Cumberland</c:v>
                </c:pt>
                <c:pt idx="19">
                  <c:v>Passaic</c:v>
                </c:pt>
                <c:pt idx="20">
                  <c:v>Essex</c:v>
                </c:pt>
              </c:strCache>
            </c:strRef>
          </c:cat>
          <c:val>
            <c:numRef>
              <c:f>Sheet1!$C$2:$C$22</c:f>
              <c:numCache>
                <c:formatCode>General</c:formatCode>
                <c:ptCount val="21"/>
                <c:pt idx="19">
                  <c:v>0.24085757426000001</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18%</c:v>
                </c:pt>
              </c:strCache>
            </c:strRef>
          </c:tx>
          <c:spPr>
            <a:solidFill>
              <a:schemeClr val="bg1"/>
            </a:solidFill>
            <a:ln>
              <a:noFill/>
            </a:ln>
            <a:effectLst/>
          </c:spPr>
          <c:invertIfNegative val="0"/>
          <c:trendline>
            <c:name>NJ avg 19%</c:nam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Hudson</c:v>
                </c:pt>
                <c:pt idx="18">
                  <c:v>Cumberland</c:v>
                </c:pt>
                <c:pt idx="19">
                  <c:v>Passaic</c:v>
                </c:pt>
                <c:pt idx="20">
                  <c:v>Essex</c:v>
                </c:pt>
              </c:strCache>
            </c:strRef>
          </c:cat>
          <c:val>
            <c:numRef>
              <c:f>Sheet1!$D$2:$D$22</c:f>
              <c:numCache>
                <c:formatCode>0%</c:formatCode>
                <c:ptCount val="21"/>
                <c:pt idx="0">
                  <c:v>0.18</c:v>
                </c:pt>
                <c:pt idx="1">
                  <c:v>0.18</c:v>
                </c:pt>
                <c:pt idx="2">
                  <c:v>0.18</c:v>
                </c:pt>
                <c:pt idx="3">
                  <c:v>0.18</c:v>
                </c:pt>
                <c:pt idx="4">
                  <c:v>0.18</c:v>
                </c:pt>
                <c:pt idx="5">
                  <c:v>0.18</c:v>
                </c:pt>
                <c:pt idx="6">
                  <c:v>0.18</c:v>
                </c:pt>
                <c:pt idx="7">
                  <c:v>0.18</c:v>
                </c:pt>
                <c:pt idx="8">
                  <c:v>0.18</c:v>
                </c:pt>
                <c:pt idx="9">
                  <c:v>0.18</c:v>
                </c:pt>
                <c:pt idx="10">
                  <c:v>0.18</c:v>
                </c:pt>
                <c:pt idx="11">
                  <c:v>0.18</c:v>
                </c:pt>
                <c:pt idx="12">
                  <c:v>0.18</c:v>
                </c:pt>
                <c:pt idx="13">
                  <c:v>0.18</c:v>
                </c:pt>
                <c:pt idx="14">
                  <c:v>0.18</c:v>
                </c:pt>
                <c:pt idx="15">
                  <c:v>0.18</c:v>
                </c:pt>
                <c:pt idx="16">
                  <c:v>0.18</c:v>
                </c:pt>
                <c:pt idx="17">
                  <c:v>0.18</c:v>
                </c:pt>
                <c:pt idx="18">
                  <c:v>0.18</c:v>
                </c:pt>
                <c:pt idx="19">
                  <c:v>0.18</c:v>
                </c:pt>
                <c:pt idx="20">
                  <c:v>0.18</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6322551673228349"/>
          <c:y val="0.89442753937541208"/>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2016</c:v>
                </c:pt>
                <c:pt idx="1">
                  <c:v>2017</c:v>
                </c:pt>
                <c:pt idx="2">
                  <c:v>2018</c:v>
                </c:pt>
                <c:pt idx="3">
                  <c:v>2019</c:v>
                </c:pt>
                <c:pt idx="4">
                  <c:v>2020</c:v>
                </c:pt>
                <c:pt idx="5">
                  <c:v>2021</c:v>
                </c:pt>
              </c:numCache>
            </c:numRef>
          </c:cat>
          <c:val>
            <c:numRef>
              <c:f>Sheet1!$B$2:$B$7</c:f>
              <c:numCache>
                <c:formatCode>0%</c:formatCode>
                <c:ptCount val="6"/>
                <c:pt idx="0">
                  <c:v>0.34</c:v>
                </c:pt>
                <c:pt idx="1">
                  <c:v>0.34</c:v>
                </c:pt>
                <c:pt idx="2">
                  <c:v>0.33</c:v>
                </c:pt>
                <c:pt idx="3">
                  <c:v>0.32</c:v>
                </c:pt>
                <c:pt idx="4">
                  <c:v>0.31</c:v>
                </c:pt>
                <c:pt idx="5">
                  <c:v>0.3</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Sheet1!$B$2:$B$22</c:f>
              <c:numCache>
                <c:formatCode>0.0%</c:formatCode>
                <c:ptCount val="21"/>
                <c:pt idx="0">
                  <c:v>5.1999999999999998E-2</c:v>
                </c:pt>
                <c:pt idx="1">
                  <c:v>5.5E-2</c:v>
                </c:pt>
                <c:pt idx="2">
                  <c:v>5.8000000000000003E-2</c:v>
                </c:pt>
                <c:pt idx="3">
                  <c:v>6.5000000000000002E-2</c:v>
                </c:pt>
                <c:pt idx="4">
                  <c:v>6.6000000000000003E-2</c:v>
                </c:pt>
                <c:pt idx="5">
                  <c:v>6.7000000000000004E-2</c:v>
                </c:pt>
                <c:pt idx="6">
                  <c:v>7.0999999999999994E-2</c:v>
                </c:pt>
                <c:pt idx="7">
                  <c:v>7.2999999999999995E-2</c:v>
                </c:pt>
                <c:pt idx="8">
                  <c:v>7.3999999999999996E-2</c:v>
                </c:pt>
                <c:pt idx="9">
                  <c:v>7.4999999999999997E-2</c:v>
                </c:pt>
                <c:pt idx="10">
                  <c:v>8.2000000000000003E-2</c:v>
                </c:pt>
                <c:pt idx="11">
                  <c:v>8.5999999999999993E-2</c:v>
                </c:pt>
                <c:pt idx="12" formatCode="General">
                  <c:v>0.09</c:v>
                </c:pt>
                <c:pt idx="13">
                  <c:v>9.5000000000000001E-2</c:v>
                </c:pt>
                <c:pt idx="15">
                  <c:v>0.106</c:v>
                </c:pt>
                <c:pt idx="16">
                  <c:v>0.107</c:v>
                </c:pt>
                <c:pt idx="17">
                  <c:v>0.107</c:v>
                </c:pt>
                <c:pt idx="18">
                  <c:v>0.111</c:v>
                </c:pt>
                <c:pt idx="19">
                  <c:v>0.113</c:v>
                </c:pt>
                <c:pt idx="20">
                  <c:v>0.113</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Sheet1!$C$2:$C$22</c:f>
              <c:numCache>
                <c:formatCode>General</c:formatCode>
                <c:ptCount val="21"/>
                <c:pt idx="14" formatCode="0.0%">
                  <c:v>0.10100000000000001</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10.9%</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Sheet1!$D$2:$D$22</c:f>
              <c:numCache>
                <c:formatCode>0.00%</c:formatCode>
                <c:ptCount val="21"/>
                <c:pt idx="0">
                  <c:v>0.109</c:v>
                </c:pt>
                <c:pt idx="1">
                  <c:v>0.109</c:v>
                </c:pt>
                <c:pt idx="2">
                  <c:v>0.109</c:v>
                </c:pt>
                <c:pt idx="3">
                  <c:v>0.109</c:v>
                </c:pt>
                <c:pt idx="4">
                  <c:v>0.109</c:v>
                </c:pt>
                <c:pt idx="5">
                  <c:v>0.109</c:v>
                </c:pt>
                <c:pt idx="6">
                  <c:v>0.109</c:v>
                </c:pt>
                <c:pt idx="7">
                  <c:v>0.109</c:v>
                </c:pt>
                <c:pt idx="8">
                  <c:v>0.109</c:v>
                </c:pt>
                <c:pt idx="9">
                  <c:v>0.109</c:v>
                </c:pt>
                <c:pt idx="10">
                  <c:v>0.109</c:v>
                </c:pt>
                <c:pt idx="11">
                  <c:v>0.109</c:v>
                </c:pt>
                <c:pt idx="12">
                  <c:v>0.109</c:v>
                </c:pt>
                <c:pt idx="13">
                  <c:v>0.109</c:v>
                </c:pt>
                <c:pt idx="14">
                  <c:v>0.109</c:v>
                </c:pt>
                <c:pt idx="15">
                  <c:v>0.109</c:v>
                </c:pt>
                <c:pt idx="16">
                  <c:v>0.109</c:v>
                </c:pt>
                <c:pt idx="17">
                  <c:v>0.109</c:v>
                </c:pt>
                <c:pt idx="18">
                  <c:v>0.109</c:v>
                </c:pt>
                <c:pt idx="19">
                  <c:v>0.109</c:v>
                </c:pt>
                <c:pt idx="20">
                  <c:v>0.109</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8.6%</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Sheet1!$E$2:$E$22</c:f>
              <c:numCache>
                <c:formatCode>0.00%</c:formatCode>
                <c:ptCount val="21"/>
                <c:pt idx="0">
                  <c:v>8.5999999999999993E-2</c:v>
                </c:pt>
                <c:pt idx="1">
                  <c:v>8.5999999999999993E-2</c:v>
                </c:pt>
                <c:pt idx="2">
                  <c:v>8.5999999999999993E-2</c:v>
                </c:pt>
                <c:pt idx="3">
                  <c:v>8.5999999999999993E-2</c:v>
                </c:pt>
                <c:pt idx="4">
                  <c:v>8.5999999999999993E-2</c:v>
                </c:pt>
                <c:pt idx="5">
                  <c:v>8.5999999999999993E-2</c:v>
                </c:pt>
                <c:pt idx="6">
                  <c:v>8.5999999999999993E-2</c:v>
                </c:pt>
                <c:pt idx="7">
                  <c:v>8.5999999999999993E-2</c:v>
                </c:pt>
                <c:pt idx="8">
                  <c:v>8.5999999999999993E-2</c:v>
                </c:pt>
                <c:pt idx="9">
                  <c:v>8.5999999999999993E-2</c:v>
                </c:pt>
                <c:pt idx="10">
                  <c:v>8.5999999999999993E-2</c:v>
                </c:pt>
                <c:pt idx="11">
                  <c:v>8.5999999999999993E-2</c:v>
                </c:pt>
                <c:pt idx="12">
                  <c:v>8.5999999999999993E-2</c:v>
                </c:pt>
                <c:pt idx="13">
                  <c:v>8.5999999999999993E-2</c:v>
                </c:pt>
                <c:pt idx="14">
                  <c:v>8.5999999999999993E-2</c:v>
                </c:pt>
                <c:pt idx="15">
                  <c:v>8.5999999999999993E-2</c:v>
                </c:pt>
                <c:pt idx="16">
                  <c:v>8.5999999999999993E-2</c:v>
                </c:pt>
                <c:pt idx="17">
                  <c:v>8.5999999999999993E-2</c:v>
                </c:pt>
                <c:pt idx="18">
                  <c:v>8.5999999999999993E-2</c:v>
                </c:pt>
                <c:pt idx="19">
                  <c:v>8.5999999999999993E-2</c:v>
                </c:pt>
                <c:pt idx="20">
                  <c:v>8.5999999999999993E-2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9667334809934902"/>
          <c:y val="0.89289010069811303"/>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2018</c:v>
                </c:pt>
                <c:pt idx="1">
                  <c:v>2019</c:v>
                </c:pt>
              </c:numCache>
            </c:numRef>
          </c:cat>
          <c:val>
            <c:numRef>
              <c:f>Sheet1!$B$2:$B$3</c:f>
              <c:numCache>
                <c:formatCode>0.0%</c:formatCode>
                <c:ptCount val="2"/>
                <c:pt idx="0">
                  <c:v>0.104</c:v>
                </c:pt>
                <c:pt idx="1">
                  <c:v>0.10100000000000001</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min val="0"/>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c:v>
                </c:pt>
                <c:pt idx="1">
                  <c:v>2016</c:v>
                </c:pt>
                <c:pt idx="2">
                  <c:v>2017</c:v>
                </c:pt>
                <c:pt idx="3">
                  <c:v>2018</c:v>
                </c:pt>
                <c:pt idx="4">
                  <c:v>2019</c:v>
                </c:pt>
              </c:strCache>
            </c:strRef>
          </c:cat>
          <c:val>
            <c:numRef>
              <c:f>Sheet1!$A$2:$E$2</c:f>
              <c:numCache>
                <c:formatCode>_(* #,##0_);_(* \(#,##0\);_(* "-"??_);_(@_)</c:formatCode>
                <c:ptCount val="5"/>
                <c:pt idx="0">
                  <c:v>17652</c:v>
                </c:pt>
                <c:pt idx="1">
                  <c:v>17614</c:v>
                </c:pt>
                <c:pt idx="2">
                  <c:v>16712</c:v>
                </c:pt>
                <c:pt idx="3">
                  <c:v>16024</c:v>
                </c:pt>
                <c:pt idx="4">
                  <c:v>15994</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Passaic</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0.68400000000000005</c:v>
                </c:pt>
                <c:pt idx="1">
                  <c:v>0.123</c:v>
                </c:pt>
                <c:pt idx="2">
                  <c:v>4.0000000000000001E-3</c:v>
                </c:pt>
                <c:pt idx="3">
                  <c:v>6.0999999999999999E-2</c:v>
                </c:pt>
                <c:pt idx="4">
                  <c:v>2E-3</c:v>
                </c:pt>
                <c:pt idx="5">
                  <c:v>0.15</c:v>
                </c:pt>
                <c:pt idx="6">
                  <c:v>0.42899999999999999</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0.69499999999999995</c:v>
                </c:pt>
                <c:pt idx="1">
                  <c:v>0.151</c:v>
                </c:pt>
                <c:pt idx="2">
                  <c:v>6.0000000000000001E-3</c:v>
                </c:pt>
                <c:pt idx="3">
                  <c:v>0.107</c:v>
                </c:pt>
                <c:pt idx="4">
                  <c:v>1E-3</c:v>
                </c:pt>
                <c:pt idx="5">
                  <c:v>7.0999999999999994E-2</c:v>
                </c:pt>
                <c:pt idx="6">
                  <c:v>0.20899999999999999</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2015-16</c:v>
                </c:pt>
                <c:pt idx="1">
                  <c:v>2016-17</c:v>
                </c:pt>
                <c:pt idx="2">
                  <c:v>2017-18</c:v>
                </c:pt>
                <c:pt idx="3">
                  <c:v>2018-19</c:v>
                </c:pt>
                <c:pt idx="4">
                  <c:v>2019-20</c:v>
                </c:pt>
              </c:strCache>
            </c:strRef>
          </c:cat>
          <c:val>
            <c:numRef>
              <c:f>Sheet1!$A$2:$E$2</c:f>
              <c:numCache>
                <c:formatCode>#,##0</c:formatCode>
                <c:ptCount val="5"/>
                <c:pt idx="0">
                  <c:v>43503</c:v>
                </c:pt>
                <c:pt idx="1">
                  <c:v>43395</c:v>
                </c:pt>
                <c:pt idx="2">
                  <c:v>43065</c:v>
                </c:pt>
                <c:pt idx="3">
                  <c:v>42953</c:v>
                </c:pt>
                <c:pt idx="4">
                  <c:v>43304</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2016</c:v>
                </c:pt>
                <c:pt idx="1">
                  <c:v>2017</c:v>
                </c:pt>
                <c:pt idx="2">
                  <c:v>2018</c:v>
                </c:pt>
                <c:pt idx="3">
                  <c:v>2019</c:v>
                </c:pt>
                <c:pt idx="4">
                  <c:v>2020</c:v>
                </c:pt>
              </c:strCache>
            </c:strRef>
          </c:cat>
          <c:val>
            <c:numRef>
              <c:f>Sheet1!$A$2:$E$2</c:f>
              <c:numCache>
                <c:formatCode>#,##0</c:formatCode>
                <c:ptCount val="5"/>
                <c:pt idx="0">
                  <c:v>51768</c:v>
                </c:pt>
                <c:pt idx="1">
                  <c:v>49346</c:v>
                </c:pt>
                <c:pt idx="2">
                  <c:v>46733</c:v>
                </c:pt>
                <c:pt idx="3">
                  <c:v>42924</c:v>
                </c:pt>
                <c:pt idx="4">
                  <c:v>43178</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Sheet1!$B$2:$D$2</c:f>
              <c:numCache>
                <c:formatCode>"$"#,##0_);[Red]\("$"#,##0\)</c:formatCode>
                <c:ptCount val="3"/>
                <c:pt idx="0">
                  <c:v>700</c:v>
                </c:pt>
                <c:pt idx="1">
                  <c:v>700</c:v>
                </c:pt>
                <c:pt idx="2">
                  <c:v>700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Passaic </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Sheet1!$B$3:$D$3</c:f>
              <c:numCache>
                <c:formatCode>"$"#,##0_);[Red]\("$"#,##0\)</c:formatCode>
                <c:ptCount val="3"/>
                <c:pt idx="0">
                  <c:v>900</c:v>
                </c:pt>
                <c:pt idx="1">
                  <c:v>900</c:v>
                </c:pt>
                <c:pt idx="2">
                  <c:v>760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Sheet1!$B$4:$D$4</c:f>
              <c:numCache>
                <c:formatCode>"$"#,##0_);[Red]\("$"#,##0\)</c:formatCode>
                <c:ptCount val="3"/>
                <c:pt idx="0">
                  <c:v>1420</c:v>
                </c:pt>
                <c:pt idx="1">
                  <c:v>1443</c:v>
                </c:pt>
                <c:pt idx="2">
                  <c:v>1025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Sheet1!$B$2:$B$23</c:f>
              <c:numCache>
                <c:formatCode>General</c:formatCode>
                <c:ptCount val="22"/>
                <c:pt idx="7">
                  <c:v>900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Sheet1!$C$2:$C$23</c:f>
              <c:numCache>
                <c:formatCode>"$"#,##0_);[Red]\("$"#,##0\)</c:formatCode>
                <c:ptCount val="22"/>
                <c:pt idx="0">
                  <c:v>700</c:v>
                </c:pt>
                <c:pt idx="1">
                  <c:v>863.48</c:v>
                </c:pt>
                <c:pt idx="2">
                  <c:v>840</c:v>
                </c:pt>
                <c:pt idx="3">
                  <c:v>760</c:v>
                </c:pt>
                <c:pt idx="4">
                  <c:v>840</c:v>
                </c:pt>
                <c:pt idx="5">
                  <c:v>1040</c:v>
                </c:pt>
                <c:pt idx="6">
                  <c:v>900</c:v>
                </c:pt>
                <c:pt idx="7">
                  <c:v>900</c:v>
                </c:pt>
                <c:pt idx="8">
                  <c:v>825</c:v>
                </c:pt>
                <c:pt idx="9">
                  <c:v>1384</c:v>
                </c:pt>
                <c:pt idx="10">
                  <c:v>1050</c:v>
                </c:pt>
                <c:pt idx="11">
                  <c:v>1125.8</c:v>
                </c:pt>
                <c:pt idx="12">
                  <c:v>1216</c:v>
                </c:pt>
                <c:pt idx="13">
                  <c:v>1081</c:v>
                </c:pt>
                <c:pt idx="14">
                  <c:v>1125</c:v>
                </c:pt>
                <c:pt idx="15">
                  <c:v>956.25</c:v>
                </c:pt>
                <c:pt idx="16">
                  <c:v>1250</c:v>
                </c:pt>
                <c:pt idx="17">
                  <c:v>1270</c:v>
                </c:pt>
                <c:pt idx="18">
                  <c:v>1000</c:v>
                </c:pt>
                <c:pt idx="19">
                  <c:v>1420</c:v>
                </c:pt>
                <c:pt idx="20">
                  <c:v>1375</c:v>
                </c:pt>
                <c:pt idx="21">
                  <c:v>1044</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Sheet1!$D$2:$D$23</c:f>
              <c:numCache>
                <c:formatCode>"$"#,##0_);[Red]\("$"#,##0\)</c:formatCode>
                <c:ptCount val="22"/>
                <c:pt idx="0">
                  <c:v>700</c:v>
                </c:pt>
                <c:pt idx="1">
                  <c:v>740</c:v>
                </c:pt>
                <c:pt idx="2">
                  <c:v>757.75</c:v>
                </c:pt>
                <c:pt idx="3">
                  <c:v>740</c:v>
                </c:pt>
                <c:pt idx="4">
                  <c:v>840</c:v>
                </c:pt>
                <c:pt idx="5">
                  <c:v>909</c:v>
                </c:pt>
                <c:pt idx="6">
                  <c:v>810</c:v>
                </c:pt>
                <c:pt idx="7">
                  <c:v>900</c:v>
                </c:pt>
                <c:pt idx="8">
                  <c:v>757.75</c:v>
                </c:pt>
                <c:pt idx="9">
                  <c:v>1184</c:v>
                </c:pt>
                <c:pt idx="10">
                  <c:v>950</c:v>
                </c:pt>
                <c:pt idx="11">
                  <c:v>996</c:v>
                </c:pt>
                <c:pt idx="12">
                  <c:v>1120</c:v>
                </c:pt>
                <c:pt idx="13">
                  <c:v>975</c:v>
                </c:pt>
                <c:pt idx="14">
                  <c:v>1020</c:v>
                </c:pt>
                <c:pt idx="15">
                  <c:v>910</c:v>
                </c:pt>
                <c:pt idx="16">
                  <c:v>1020</c:v>
                </c:pt>
                <c:pt idx="17">
                  <c:v>1100</c:v>
                </c:pt>
                <c:pt idx="18">
                  <c:v>970</c:v>
                </c:pt>
                <c:pt idx="19">
                  <c:v>1443</c:v>
                </c:pt>
                <c:pt idx="20">
                  <c:v>1154</c:v>
                </c:pt>
                <c:pt idx="21">
                  <c:v>952</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Sheet1!$E$2:$E$23</c:f>
              <c:numCache>
                <c:formatCode>"$"#,##0_);[Red]\("$"#,##0\)</c:formatCode>
                <c:ptCount val="22"/>
                <c:pt idx="0">
                  <c:v>700</c:v>
                </c:pt>
                <c:pt idx="1">
                  <c:v>720</c:v>
                </c:pt>
                <c:pt idx="2">
                  <c:v>900</c:v>
                </c:pt>
                <c:pt idx="3">
                  <c:v>700</c:v>
                </c:pt>
                <c:pt idx="4">
                  <c:v>800</c:v>
                </c:pt>
                <c:pt idx="5">
                  <c:v>737</c:v>
                </c:pt>
                <c:pt idx="6">
                  <c:v>723</c:v>
                </c:pt>
                <c:pt idx="7">
                  <c:v>760</c:v>
                </c:pt>
                <c:pt idx="8">
                  <c:v>725</c:v>
                </c:pt>
                <c:pt idx="9">
                  <c:v>1000</c:v>
                </c:pt>
                <c:pt idx="10">
                  <c:v>820</c:v>
                </c:pt>
                <c:pt idx="11">
                  <c:v>775</c:v>
                </c:pt>
                <c:pt idx="12">
                  <c:v>860</c:v>
                </c:pt>
                <c:pt idx="13">
                  <c:v>834</c:v>
                </c:pt>
                <c:pt idx="14">
                  <c:v>900</c:v>
                </c:pt>
                <c:pt idx="15">
                  <c:v>800</c:v>
                </c:pt>
                <c:pt idx="16">
                  <c:v>989</c:v>
                </c:pt>
                <c:pt idx="17">
                  <c:v>945</c:v>
                </c:pt>
                <c:pt idx="18">
                  <c:v>945</c:v>
                </c:pt>
                <c:pt idx="19">
                  <c:v>835</c:v>
                </c:pt>
                <c:pt idx="20">
                  <c:v>1025</c:v>
                </c:pt>
                <c:pt idx="21">
                  <c:v>833</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PreK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Sheet1!$F$2:$F$23</c:f>
              <c:numCache>
                <c:formatCode>General</c:formatCode>
                <c:ptCount val="22"/>
                <c:pt idx="7" formatCode="&quot;$&quot;#,##0_);[Red]\(&quot;$&quot;#,##0\)">
                  <c:v>760</c:v>
                </c:pt>
              </c:numCache>
            </c:numRef>
          </c:val>
          <c:extLst>
            <c:ext xmlns:c16="http://schemas.microsoft.com/office/drawing/2014/chart" uri="{C3380CC4-5D6E-409C-BE32-E72D297353CC}">
              <c16:uniqueId val="{00000001-E349-4999-BF44-BDCBA0D04AB7}"/>
            </c:ext>
          </c:extLst>
        </c:ser>
        <c:dLbls>
          <c:showLegendKey val="0"/>
          <c:showVal val="0"/>
          <c:showCatName val="0"/>
          <c:showSerName val="0"/>
          <c:showPercent val="0"/>
          <c:showBubbleSize val="0"/>
        </c:dLbls>
        <c:gapWidth val="0"/>
        <c:axId val="344954792"/>
        <c:axId val="344955184"/>
      </c:barChart>
      <c:lineChart>
        <c:grouping val="standard"/>
        <c:varyColors val="0"/>
        <c:ser>
          <c:idx val="4"/>
          <c:order val="5"/>
          <c:tx>
            <c:strRef>
              <c:f>Sheet1!$G$1</c:f>
              <c:strCache>
                <c:ptCount val="1"/>
                <c:pt idx="0">
                  <c:v>Median Household Income</c:v>
                </c:pt>
              </c:strCache>
            </c:strRef>
          </c:tx>
          <c:spPr>
            <a:ln w="28575" cap="rnd">
              <a:solidFill>
                <a:schemeClr val="tx1"/>
              </a:solidFill>
              <a:round/>
            </a:ln>
            <a:effectLst/>
          </c:spPr>
          <c:marker>
            <c:symbol val="none"/>
          </c:marker>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Sheet1!$G$2:$G$23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4"/>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Sheet1!$B$2:$B$22</c:f>
              <c:numCache>
                <c:formatCode>General</c:formatCode>
                <c:ptCount val="21"/>
                <c:pt idx="0">
                  <c:v>37.9</c:v>
                </c:pt>
                <c:pt idx="1">
                  <c:v>37.200000000000003</c:v>
                </c:pt>
                <c:pt idx="2">
                  <c:v>36.9</c:v>
                </c:pt>
                <c:pt idx="3">
                  <c:v>36.6</c:v>
                </c:pt>
                <c:pt idx="4">
                  <c:v>36.200000000000003</c:v>
                </c:pt>
                <c:pt idx="5">
                  <c:v>36.1</c:v>
                </c:pt>
                <c:pt idx="6">
                  <c:v>34.9</c:v>
                </c:pt>
                <c:pt idx="7">
                  <c:v>34.200000000000003</c:v>
                </c:pt>
                <c:pt idx="8">
                  <c:v>33.700000000000003</c:v>
                </c:pt>
                <c:pt idx="9">
                  <c:v>32.9</c:v>
                </c:pt>
                <c:pt idx="10">
                  <c:v>32.4</c:v>
                </c:pt>
                <c:pt idx="11">
                  <c:v>32.200000000000003</c:v>
                </c:pt>
                <c:pt idx="12">
                  <c:v>30.5</c:v>
                </c:pt>
                <c:pt idx="13">
                  <c:v>30.5</c:v>
                </c:pt>
                <c:pt idx="14">
                  <c:v>29.7</c:v>
                </c:pt>
                <c:pt idx="15">
                  <c:v>29.6</c:v>
                </c:pt>
                <c:pt idx="17">
                  <c:v>27.8</c:v>
                </c:pt>
                <c:pt idx="18">
                  <c:v>26.1</c:v>
                </c:pt>
                <c:pt idx="19">
                  <c:v>24.7</c:v>
                </c:pt>
                <c:pt idx="20">
                  <c:v>24.1</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Sheet1!$C$2:$C$22</c:f>
              <c:numCache>
                <c:formatCode>General</c:formatCode>
                <c:ptCount val="21"/>
                <c:pt idx="16" formatCode="0.0">
                  <c:v>29.3</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27.6</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Sheet1!$D$2:$D$22</c:f>
              <c:numCache>
                <c:formatCode>General</c:formatCode>
                <c:ptCount val="21"/>
                <c:pt idx="0">
                  <c:v>27.6</c:v>
                </c:pt>
                <c:pt idx="1">
                  <c:v>27.6</c:v>
                </c:pt>
                <c:pt idx="2">
                  <c:v>27.6</c:v>
                </c:pt>
                <c:pt idx="3">
                  <c:v>27.6</c:v>
                </c:pt>
                <c:pt idx="4">
                  <c:v>27.6</c:v>
                </c:pt>
                <c:pt idx="5">
                  <c:v>27.6</c:v>
                </c:pt>
                <c:pt idx="6">
                  <c:v>27.6</c:v>
                </c:pt>
                <c:pt idx="7">
                  <c:v>27.6</c:v>
                </c:pt>
                <c:pt idx="8">
                  <c:v>27.6</c:v>
                </c:pt>
                <c:pt idx="9">
                  <c:v>27.6</c:v>
                </c:pt>
                <c:pt idx="10">
                  <c:v>27.6</c:v>
                </c:pt>
                <c:pt idx="11">
                  <c:v>27.6</c:v>
                </c:pt>
                <c:pt idx="12">
                  <c:v>27.6</c:v>
                </c:pt>
                <c:pt idx="13">
                  <c:v>27.6</c:v>
                </c:pt>
                <c:pt idx="14">
                  <c:v>27.6</c:v>
                </c:pt>
                <c:pt idx="15">
                  <c:v>27.6</c:v>
                </c:pt>
                <c:pt idx="16">
                  <c:v>27.6</c:v>
                </c:pt>
                <c:pt idx="17">
                  <c:v>27.6</c:v>
                </c:pt>
                <c:pt idx="18">
                  <c:v>27.6</c:v>
                </c:pt>
                <c:pt idx="19">
                  <c:v>27.6</c:v>
                </c:pt>
                <c:pt idx="20">
                  <c:v>27.6</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33.1</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Sheet1!$E$2:$E$22</c:f>
              <c:numCache>
                <c:formatCode>General</c:formatCode>
                <c:ptCount val="21"/>
                <c:pt idx="0">
                  <c:v>33.1</c:v>
                </c:pt>
                <c:pt idx="1">
                  <c:v>33.1</c:v>
                </c:pt>
                <c:pt idx="2">
                  <c:v>33.1</c:v>
                </c:pt>
                <c:pt idx="3">
                  <c:v>33.1</c:v>
                </c:pt>
                <c:pt idx="4">
                  <c:v>33.1</c:v>
                </c:pt>
                <c:pt idx="5">
                  <c:v>33.1</c:v>
                </c:pt>
                <c:pt idx="6">
                  <c:v>33.1</c:v>
                </c:pt>
                <c:pt idx="7">
                  <c:v>33.1</c:v>
                </c:pt>
                <c:pt idx="8">
                  <c:v>33.1</c:v>
                </c:pt>
                <c:pt idx="9">
                  <c:v>33.1</c:v>
                </c:pt>
                <c:pt idx="10">
                  <c:v>33.1</c:v>
                </c:pt>
                <c:pt idx="11">
                  <c:v>33.1</c:v>
                </c:pt>
                <c:pt idx="12">
                  <c:v>33.1</c:v>
                </c:pt>
                <c:pt idx="13">
                  <c:v>33.1</c:v>
                </c:pt>
                <c:pt idx="14">
                  <c:v>33.1</c:v>
                </c:pt>
                <c:pt idx="15">
                  <c:v>33.1</c:v>
                </c:pt>
                <c:pt idx="16">
                  <c:v>33.1</c:v>
                </c:pt>
                <c:pt idx="17">
                  <c:v>33.1</c:v>
                </c:pt>
                <c:pt idx="18">
                  <c:v>33.1</c:v>
                </c:pt>
                <c:pt idx="19">
                  <c:v>33.1</c:v>
                </c:pt>
                <c:pt idx="20">
                  <c:v>33.1</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26.8</c:v>
                </c:pt>
                <c:pt idx="1">
                  <c:v>28</c:v>
                </c:pt>
                <c:pt idx="2">
                  <c:v>27.7</c:v>
                </c:pt>
                <c:pt idx="3" formatCode="0.0">
                  <c:v>28.7</c:v>
                </c:pt>
                <c:pt idx="4" formatCode="0.0">
                  <c:v>29.3</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0.27</c:v>
                </c:pt>
                <c:pt idx="1">
                  <c:v>0.24</c:v>
                </c:pt>
                <c:pt idx="2">
                  <c:v>0.24</c:v>
                </c:pt>
                <c:pt idx="3">
                  <c:v>0.23</c:v>
                </c:pt>
                <c:pt idx="4" formatCode="General">
                  <c:v>0.23</c:v>
                </c:pt>
                <c:pt idx="5">
                  <c:v>0.23</c:v>
                </c:pt>
                <c:pt idx="6">
                  <c:v>0.23</c:v>
                </c:pt>
                <c:pt idx="7">
                  <c:v>0.22</c:v>
                </c:pt>
                <c:pt idx="8">
                  <c:v>0.22</c:v>
                </c:pt>
                <c:pt idx="9">
                  <c:v>0.21</c:v>
                </c:pt>
                <c:pt idx="10">
                  <c:v>0.21</c:v>
                </c:pt>
                <c:pt idx="11">
                  <c:v>0.21</c:v>
                </c:pt>
                <c:pt idx="12">
                  <c:v>0.21</c:v>
                </c:pt>
                <c:pt idx="13">
                  <c:v>0.21</c:v>
                </c:pt>
                <c:pt idx="14" formatCode="General">
                  <c:v>0.19</c:v>
                </c:pt>
                <c:pt idx="15">
                  <c:v>0.18</c:v>
                </c:pt>
                <c:pt idx="17">
                  <c:v>0.18</c:v>
                </c:pt>
                <c:pt idx="18">
                  <c:v>0.17</c:v>
                </c:pt>
                <c:pt idx="19">
                  <c:v>0.15</c:v>
                </c:pt>
                <c:pt idx="20">
                  <c:v>0.11</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16" formatCode="0%">
                  <c:v>0.18</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B298-4477-B321-8DDB0CF48B7E}"/>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Score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Sheet1!$B$2:$B$22</c:f>
              <c:numCache>
                <c:formatCode>0.0</c:formatCode>
                <c:ptCount val="21"/>
                <c:pt idx="0">
                  <c:v>0.7</c:v>
                </c:pt>
                <c:pt idx="1">
                  <c:v>0.7</c:v>
                </c:pt>
                <c:pt idx="2">
                  <c:v>1.5</c:v>
                </c:pt>
                <c:pt idx="3">
                  <c:v>1.6</c:v>
                </c:pt>
                <c:pt idx="4">
                  <c:v>1.8</c:v>
                </c:pt>
                <c:pt idx="5">
                  <c:v>2.1</c:v>
                </c:pt>
                <c:pt idx="6">
                  <c:v>2.2999999999999998</c:v>
                </c:pt>
                <c:pt idx="7">
                  <c:v>2.2999999999999998</c:v>
                </c:pt>
                <c:pt idx="8">
                  <c:v>2.7</c:v>
                </c:pt>
                <c:pt idx="9">
                  <c:v>2.7</c:v>
                </c:pt>
                <c:pt idx="10">
                  <c:v>2.8</c:v>
                </c:pt>
                <c:pt idx="11">
                  <c:v>3.3</c:v>
                </c:pt>
                <c:pt idx="12">
                  <c:v>3.8</c:v>
                </c:pt>
                <c:pt idx="13">
                  <c:v>4.0999999999999996</c:v>
                </c:pt>
                <c:pt idx="14">
                  <c:v>4.5999999999999996</c:v>
                </c:pt>
                <c:pt idx="15">
                  <c:v>5.2</c:v>
                </c:pt>
                <c:pt idx="17">
                  <c:v>6.4</c:v>
                </c:pt>
                <c:pt idx="18">
                  <c:v>6.4</c:v>
                </c:pt>
                <c:pt idx="19">
                  <c:v>7.5</c:v>
                </c:pt>
                <c:pt idx="20">
                  <c:v>9.1</c:v>
                </c:pt>
              </c:numCache>
            </c:numRef>
          </c:val>
          <c:extLst>
            <c:ext xmlns:c16="http://schemas.microsoft.com/office/drawing/2014/chart" uri="{C3380CC4-5D6E-409C-BE32-E72D297353CC}">
              <c16:uniqueId val="{00000000-F509-4C52-BB27-BAEC45453B8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Sheet1!$C$2:$C$22</c:f>
              <c:numCache>
                <c:formatCode>General</c:formatCode>
                <c:ptCount val="21"/>
                <c:pt idx="16" formatCode="0.0">
                  <c:v>6.02</c:v>
                </c:pt>
              </c:numCache>
            </c:numRef>
          </c:val>
          <c:extLst>
            <c:ext xmlns:c16="http://schemas.microsoft.com/office/drawing/2014/chart" uri="{C3380CC4-5D6E-409C-BE32-E72D297353CC}">
              <c16:uniqueId val="{00000001-F509-4C52-BB27-BAEC45453B8E}"/>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Sheet1!$B$2:$B$22</c:f>
              <c:numCache>
                <c:formatCode>0.0%</c:formatCode>
                <c:ptCount val="21"/>
                <c:pt idx="0">
                  <c:v>1.4E-2</c:v>
                </c:pt>
                <c:pt idx="1">
                  <c:v>1.4999999999999999E-2</c:v>
                </c:pt>
                <c:pt idx="2">
                  <c:v>1.4999999999999999E-2</c:v>
                </c:pt>
                <c:pt idx="3">
                  <c:v>1.9E-2</c:v>
                </c:pt>
                <c:pt idx="4">
                  <c:v>2.1999999999999999E-2</c:v>
                </c:pt>
                <c:pt idx="5">
                  <c:v>2.5000000000000001E-2</c:v>
                </c:pt>
                <c:pt idx="6">
                  <c:v>2.5000000000000001E-2</c:v>
                </c:pt>
                <c:pt idx="7">
                  <c:v>2.7E-2</c:v>
                </c:pt>
                <c:pt idx="8">
                  <c:v>2.9000000000000001E-2</c:v>
                </c:pt>
                <c:pt idx="9">
                  <c:v>2.9000000000000001E-2</c:v>
                </c:pt>
                <c:pt idx="10">
                  <c:v>0.03</c:v>
                </c:pt>
                <c:pt idx="11">
                  <c:v>3.6999999999999998E-2</c:v>
                </c:pt>
                <c:pt idx="12">
                  <c:v>3.9E-2</c:v>
                </c:pt>
                <c:pt idx="13">
                  <c:v>4.5999999999999999E-2</c:v>
                </c:pt>
                <c:pt idx="14">
                  <c:v>0.05</c:v>
                </c:pt>
                <c:pt idx="15">
                  <c:v>5.0999999999999997E-2</c:v>
                </c:pt>
                <c:pt idx="16">
                  <c:v>5.1999999999999998E-2</c:v>
                </c:pt>
                <c:pt idx="17">
                  <c:v>5.8000000000000003E-2</c:v>
                </c:pt>
                <c:pt idx="18">
                  <c:v>6.3E-2</c:v>
                </c:pt>
                <c:pt idx="19">
                  <c:v>6.4000000000000001E-2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Sheet1!$C$2:$C$22</c:f>
              <c:numCache>
                <c:formatCode>General</c:formatCode>
                <c:ptCount val="21"/>
                <c:pt idx="20" formatCode="0.0%">
                  <c:v>7.3999999999999996E-2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4.3%</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Sheet1!$D$2:$D$22</c:f>
              <c:numCache>
                <c:formatCode>0.00%</c:formatCode>
                <c:ptCount val="21"/>
                <c:pt idx="0">
                  <c:v>4.2999999999999997E-2</c:v>
                </c:pt>
                <c:pt idx="1">
                  <c:v>4.2999999999999997E-2</c:v>
                </c:pt>
                <c:pt idx="2">
                  <c:v>4.2999999999999997E-2</c:v>
                </c:pt>
                <c:pt idx="3">
                  <c:v>4.2999999999999997E-2</c:v>
                </c:pt>
                <c:pt idx="4">
                  <c:v>4.2999999999999997E-2</c:v>
                </c:pt>
                <c:pt idx="5">
                  <c:v>4.2999999999999997E-2</c:v>
                </c:pt>
                <c:pt idx="6">
                  <c:v>4.2999999999999997E-2</c:v>
                </c:pt>
                <c:pt idx="7">
                  <c:v>4.2999999999999997E-2</c:v>
                </c:pt>
                <c:pt idx="8">
                  <c:v>4.2999999999999997E-2</c:v>
                </c:pt>
                <c:pt idx="9">
                  <c:v>4.2999999999999997E-2</c:v>
                </c:pt>
                <c:pt idx="10">
                  <c:v>4.2999999999999997E-2</c:v>
                </c:pt>
                <c:pt idx="11">
                  <c:v>4.2999999999999997E-2</c:v>
                </c:pt>
                <c:pt idx="12">
                  <c:v>4.2999999999999997E-2</c:v>
                </c:pt>
                <c:pt idx="13">
                  <c:v>4.2999999999999997E-2</c:v>
                </c:pt>
                <c:pt idx="14">
                  <c:v>4.2999999999999997E-2</c:v>
                </c:pt>
                <c:pt idx="15">
                  <c:v>4.2999999999999997E-2</c:v>
                </c:pt>
                <c:pt idx="16">
                  <c:v>4.2999999999999997E-2</c:v>
                </c:pt>
                <c:pt idx="17">
                  <c:v>4.2999999999999997E-2</c:v>
                </c:pt>
                <c:pt idx="18">
                  <c:v>4.2999999999999997E-2</c:v>
                </c:pt>
                <c:pt idx="19">
                  <c:v>4.2999999999999997E-2</c:v>
                </c:pt>
                <c:pt idx="20">
                  <c:v>4.2999999999999997E-2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Sheet1!$E$2:$E$22</c:f>
              <c:numCache>
                <c:formatCode>0.00%</c:formatCode>
                <c:ptCount val="21"/>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pt idx="10">
                  <c:v>5.7000000000000002E-2</c:v>
                </c:pt>
                <c:pt idx="11">
                  <c:v>5.7000000000000002E-2</c:v>
                </c:pt>
                <c:pt idx="12">
                  <c:v>5.7000000000000002E-2</c:v>
                </c:pt>
                <c:pt idx="13">
                  <c:v>5.7000000000000002E-2</c:v>
                </c:pt>
                <c:pt idx="14">
                  <c:v>5.7000000000000002E-2</c:v>
                </c:pt>
                <c:pt idx="15">
                  <c:v>5.7000000000000002E-2</c:v>
                </c:pt>
                <c:pt idx="16">
                  <c:v>5.7000000000000002E-2</c:v>
                </c:pt>
                <c:pt idx="17">
                  <c:v>5.7000000000000002E-2</c:v>
                </c:pt>
                <c:pt idx="18">
                  <c:v>5.7000000000000002E-2</c:v>
                </c:pt>
                <c:pt idx="19">
                  <c:v>5.7000000000000002E-2</c:v>
                </c:pt>
                <c:pt idx="20">
                  <c:v>5.7000000000000002E-2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b"/>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0.0%</c:formatCode>
                <c:ptCount val="5"/>
                <c:pt idx="0">
                  <c:v>3.6999999999999998E-2</c:v>
                </c:pt>
                <c:pt idx="1">
                  <c:v>4.2999999999999997E-2</c:v>
                </c:pt>
                <c:pt idx="2">
                  <c:v>0.05</c:v>
                </c:pt>
                <c:pt idx="3">
                  <c:v>6.9000000000000006E-2</c:v>
                </c:pt>
                <c:pt idx="4">
                  <c:v>7.3999999999999996E-2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1"/>
        <c:axPos val="l"/>
        <c:numFmt formatCode="0.0%" sourceLinked="1"/>
        <c:majorTickMark val="out"/>
        <c:minorTickMark val="none"/>
        <c:tickLblPos val="nextTo"/>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0.69799999999999995</c:v>
                </c:pt>
                <c:pt idx="1">
                  <c:v>0.67400000000000004</c:v>
                </c:pt>
                <c:pt idx="2">
                  <c:v>0.67100000000000004</c:v>
                </c:pt>
                <c:pt idx="3">
                  <c:v>0.68500000000000005</c:v>
                </c:pt>
                <c:pt idx="4">
                  <c:v>0.66800000000000004</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0%</c:formatCode>
                <c:ptCount val="5"/>
                <c:pt idx="0">
                  <c:v>0.17</c:v>
                </c:pt>
                <c:pt idx="1">
                  <c:v>0.16900000000000001</c:v>
                </c:pt>
                <c:pt idx="2">
                  <c:v>0.16400000000000001</c:v>
                </c:pt>
                <c:pt idx="3">
                  <c:v>0.16600000000000001</c:v>
                </c:pt>
                <c:pt idx="4">
                  <c:v>0.16400000000000001</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Sheet1!$D$2:$D$6</c:f>
              <c:numCache>
                <c:formatCode>0%</c:formatCode>
                <c:ptCount val="5"/>
                <c:pt idx="0">
                  <c:v>8.0000000000000002E-3</c:v>
                </c:pt>
                <c:pt idx="1">
                  <c:v>7.0000000000000001E-3</c:v>
                </c:pt>
                <c:pt idx="2">
                  <c:v>0.01</c:v>
                </c:pt>
                <c:pt idx="3">
                  <c:v>7.0000000000000001E-3</c:v>
                </c:pt>
                <c:pt idx="4">
                  <c:v>1.0999999999999999E-2</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Sheet1!$E$2:$E$6</c:f>
              <c:numCache>
                <c:formatCode>0%</c:formatCode>
                <c:ptCount val="5"/>
                <c:pt idx="0">
                  <c:v>9.5000000000000001E-2</c:v>
                </c:pt>
                <c:pt idx="1">
                  <c:v>0.09</c:v>
                </c:pt>
                <c:pt idx="2">
                  <c:v>9.6000000000000002E-2</c:v>
                </c:pt>
                <c:pt idx="3">
                  <c:v>9.6000000000000002E-2</c:v>
                </c:pt>
                <c:pt idx="4">
                  <c:v>0.09</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Sheet1!$F$2:$F$6</c:f>
              <c:numCache>
                <c:formatCode>0%</c:formatCode>
                <c:ptCount val="5"/>
                <c:pt idx="0">
                  <c:v>0.187</c:v>
                </c:pt>
                <c:pt idx="1">
                  <c:v>0.188</c:v>
                </c:pt>
                <c:pt idx="2">
                  <c:v>0.19</c:v>
                </c:pt>
                <c:pt idx="3">
                  <c:v>0.192</c:v>
                </c:pt>
                <c:pt idx="4">
                  <c:v>0.19400000000000001</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Little Falls</c:v>
                </c:pt>
                <c:pt idx="1">
                  <c:v>Pompton Lakes</c:v>
                </c:pt>
                <c:pt idx="2">
                  <c:v>North Haledon</c:v>
                </c:pt>
                <c:pt idx="3">
                  <c:v>Paterson City</c:v>
                </c:pt>
                <c:pt idx="4">
                  <c:v>Passaic City</c:v>
                </c:pt>
                <c:pt idx="5">
                  <c:v>Woodland Park</c:v>
                </c:pt>
                <c:pt idx="6">
                  <c:v>Bloomingdale </c:v>
                </c:pt>
                <c:pt idx="7">
                  <c:v>Haledon</c:v>
                </c:pt>
                <c:pt idx="8">
                  <c:v>Ringwood</c:v>
                </c:pt>
                <c:pt idx="9">
                  <c:v>Clifton City</c:v>
                </c:pt>
              </c:strCache>
            </c:strRef>
          </c:cat>
          <c:val>
            <c:numRef>
              <c:f>Sheet1!$B$2:$B$11</c:f>
              <c:numCache>
                <c:formatCode>0.0%</c:formatCode>
                <c:ptCount val="10"/>
                <c:pt idx="0">
                  <c:v>0.127</c:v>
                </c:pt>
                <c:pt idx="1">
                  <c:v>8.4000000000000005E-2</c:v>
                </c:pt>
                <c:pt idx="2">
                  <c:v>8.2000000000000003E-2</c:v>
                </c:pt>
                <c:pt idx="3">
                  <c:v>7.1999999999999995E-2</c:v>
                </c:pt>
                <c:pt idx="4">
                  <c:v>5.8000000000000003E-2</c:v>
                </c:pt>
                <c:pt idx="5">
                  <c:v>5.7000000000000002E-2</c:v>
                </c:pt>
                <c:pt idx="6">
                  <c:v>5.3999999999999999E-2</c:v>
                </c:pt>
                <c:pt idx="7">
                  <c:v>0.05</c:v>
                </c:pt>
                <c:pt idx="8">
                  <c:v>0.05</c:v>
                </c:pt>
                <c:pt idx="9">
                  <c:v>4.8000000000000001E-2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Passaic avg. 5.50%</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Sheet1!$A$2:$A$11</c:f>
              <c:strCache>
                <c:ptCount val="10"/>
                <c:pt idx="0">
                  <c:v>Little Falls</c:v>
                </c:pt>
                <c:pt idx="1">
                  <c:v>Pompton Lakes</c:v>
                </c:pt>
                <c:pt idx="2">
                  <c:v>North Haledon</c:v>
                </c:pt>
                <c:pt idx="3">
                  <c:v>Paterson City</c:v>
                </c:pt>
                <c:pt idx="4">
                  <c:v>Passaic City</c:v>
                </c:pt>
                <c:pt idx="5">
                  <c:v>Woodland Park</c:v>
                </c:pt>
                <c:pt idx="6">
                  <c:v>Bloomingdale </c:v>
                </c:pt>
                <c:pt idx="7">
                  <c:v>Haledon</c:v>
                </c:pt>
                <c:pt idx="8">
                  <c:v>Ringwood</c:v>
                </c:pt>
                <c:pt idx="9">
                  <c:v>Clifton City</c:v>
                </c:pt>
              </c:strCache>
            </c:strRef>
          </c:cat>
          <c:val>
            <c:numRef>
              <c:f>Sheet1!$C$2:$C$11</c:f>
              <c:numCache>
                <c:formatCode>0.00%</c:formatCode>
                <c:ptCount val="10"/>
                <c:pt idx="0">
                  <c:v>5.5E-2</c:v>
                </c:pt>
                <c:pt idx="1">
                  <c:v>5.5E-2</c:v>
                </c:pt>
                <c:pt idx="2">
                  <c:v>5.5E-2</c:v>
                </c:pt>
                <c:pt idx="3">
                  <c:v>5.5E-2</c:v>
                </c:pt>
                <c:pt idx="4">
                  <c:v>5.5E-2</c:v>
                </c:pt>
                <c:pt idx="5">
                  <c:v>5.5E-2</c:v>
                </c:pt>
                <c:pt idx="6">
                  <c:v>5.5E-2</c:v>
                </c:pt>
                <c:pt idx="7">
                  <c:v>5.5E-2</c:v>
                </c:pt>
                <c:pt idx="8">
                  <c:v>5.5E-2</c:v>
                </c:pt>
                <c:pt idx="9">
                  <c:v>5.5E-2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0.11773781988188976"/>
          <c:y val="0.90357907793587688"/>
          <c:w val="0.16608686023622049"/>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3">
                  <c:v>58976</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84025</c:v>
                </c:pt>
                <c:pt idx="1">
                  <c:v>62186</c:v>
                </c:pt>
                <c:pt idx="2">
                  <c:v>61218</c:v>
                </c:pt>
                <c:pt idx="3">
                  <c:v>58976</c:v>
                </c:pt>
                <c:pt idx="4">
                  <c:v>47663</c:v>
                </c:pt>
                <c:pt idx="5">
                  <c:v>46577</c:v>
                </c:pt>
                <c:pt idx="6">
                  <c:v>41709</c:v>
                </c:pt>
                <c:pt idx="7">
                  <c:v>33621</c:v>
                </c:pt>
                <c:pt idx="8">
                  <c:v>26396</c:v>
                </c:pt>
                <c:pt idx="9">
                  <c:v>26073</c:v>
                </c:pt>
                <c:pt idx="10">
                  <c:v>25458</c:v>
                </c:pt>
                <c:pt idx="11">
                  <c:v>20378</c:v>
                </c:pt>
                <c:pt idx="12">
                  <c:v>18977</c:v>
                </c:pt>
                <c:pt idx="13">
                  <c:v>15563</c:v>
                </c:pt>
                <c:pt idx="14">
                  <c:v>12316</c:v>
                </c:pt>
                <c:pt idx="15">
                  <c:v>10859</c:v>
                </c:pt>
                <c:pt idx="16">
                  <c:v>5731</c:v>
                </c:pt>
                <c:pt idx="17">
                  <c:v>5541</c:v>
                </c:pt>
                <c:pt idx="18">
                  <c:v>5200</c:v>
                </c:pt>
                <c:pt idx="19">
                  <c:v>4177</c:v>
                </c:pt>
                <c:pt idx="20">
                  <c:v>2577</c:v>
                </c:pt>
                <c:pt idx="21">
                  <c:v>7</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23026</c:v>
                </c:pt>
                <c:pt idx="1">
                  <c:v>11276</c:v>
                </c:pt>
                <c:pt idx="2">
                  <c:v>14585</c:v>
                </c:pt>
                <c:pt idx="3">
                  <c:v>13266</c:v>
                </c:pt>
                <c:pt idx="4">
                  <c:v>15010</c:v>
                </c:pt>
                <c:pt idx="5">
                  <c:v>13698</c:v>
                </c:pt>
                <c:pt idx="6">
                  <c:v>10113</c:v>
                </c:pt>
                <c:pt idx="7">
                  <c:v>9626</c:v>
                </c:pt>
                <c:pt idx="8">
                  <c:v>6243</c:v>
                </c:pt>
                <c:pt idx="9">
                  <c:v>6137</c:v>
                </c:pt>
                <c:pt idx="10">
                  <c:v>6515</c:v>
                </c:pt>
                <c:pt idx="11">
                  <c:v>6703</c:v>
                </c:pt>
                <c:pt idx="12">
                  <c:v>4349</c:v>
                </c:pt>
                <c:pt idx="13">
                  <c:v>4769</c:v>
                </c:pt>
                <c:pt idx="14">
                  <c:v>3719</c:v>
                </c:pt>
                <c:pt idx="15">
                  <c:v>2727</c:v>
                </c:pt>
                <c:pt idx="16">
                  <c:v>1575</c:v>
                </c:pt>
                <c:pt idx="17">
                  <c:v>1644</c:v>
                </c:pt>
                <c:pt idx="18">
                  <c:v>2839</c:v>
                </c:pt>
                <c:pt idx="19">
                  <c:v>1385</c:v>
                </c:pt>
                <c:pt idx="20">
                  <c:v>875</c:v>
                </c:pt>
                <c:pt idx="21">
                  <c:v>1</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3">
                  <c:v>13266</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48E-2"/>
          <c:y val="2.0575634981106869E-3"/>
          <c:w val="0.88658944389763783"/>
          <c:h val="0.95991504921782422"/>
        </c:manualLayout>
      </c:layout>
      <c:barChart>
        <c:barDir val="bar"/>
        <c:grouping val="clustered"/>
        <c:varyColors val="0"/>
        <c:ser>
          <c:idx val="0"/>
          <c:order val="0"/>
          <c:tx>
            <c:strRef>
              <c:f>Sheet1!$B$1</c:f>
              <c:strCache>
                <c:ptCount val="1"/>
                <c:pt idx="0">
                  <c:v>1 dose copy</c:v>
                </c:pt>
              </c:strCache>
            </c:strRef>
          </c:tx>
          <c:spPr>
            <a:solidFill>
              <a:srgbClr val="FFFF00"/>
            </a:solidFill>
            <a:ln>
              <a:noFill/>
            </a:ln>
            <a:effectLst/>
          </c:spPr>
          <c:invertIfNegative val="0"/>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Sheet1!$B$2:$B$22</c:f>
              <c:numCache>
                <c:formatCode>General</c:formatCode>
                <c:ptCount val="21"/>
                <c:pt idx="15">
                  <c:v>0.72860000000000003</c:v>
                </c:pt>
              </c:numCache>
            </c:numRef>
          </c:val>
          <c:extLst>
            <c:ext xmlns:c16="http://schemas.microsoft.com/office/drawing/2014/chart" uri="{C3380CC4-5D6E-409C-BE32-E72D297353CC}">
              <c16:uniqueId val="{00000000-3064-41E5-BCD7-B89EB4D9B53C}"/>
            </c:ext>
          </c:extLst>
        </c:ser>
        <c:ser>
          <c:idx val="1"/>
          <c:order val="1"/>
          <c:tx>
            <c:strRef>
              <c:f>Sheet1!$C$1</c:f>
              <c:strCache>
                <c:ptCount val="1"/>
                <c:pt idx="0">
                  <c:v>At Least 1 Dose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Sheet1!$C$2:$C$22</c:f>
              <c:numCache>
                <c:formatCode>0.00%</c:formatCode>
                <c:ptCount val="21"/>
                <c:pt idx="0">
                  <c:v>0.70079999999999998</c:v>
                </c:pt>
                <c:pt idx="1">
                  <c:v>0.81640000000000001</c:v>
                </c:pt>
                <c:pt idx="2">
                  <c:v>0.73929999999999996</c:v>
                </c:pt>
                <c:pt idx="3">
                  <c:v>0.72809999999999997</c:v>
                </c:pt>
                <c:pt idx="4">
                  <c:v>0.74750000000000005</c:v>
                </c:pt>
                <c:pt idx="5">
                  <c:v>0.60170000000000001</c:v>
                </c:pt>
                <c:pt idx="6">
                  <c:v>0.745</c:v>
                </c:pt>
                <c:pt idx="7">
                  <c:v>0.71020000000000005</c:v>
                </c:pt>
                <c:pt idx="8">
                  <c:v>0.79010000000000002</c:v>
                </c:pt>
                <c:pt idx="9">
                  <c:v>0.74760000000000004</c:v>
                </c:pt>
                <c:pt idx="10">
                  <c:v>0.76649999999999996</c:v>
                </c:pt>
                <c:pt idx="11">
                  <c:v>0.77810000000000001</c:v>
                </c:pt>
                <c:pt idx="12">
                  <c:v>0.75060000000000004</c:v>
                </c:pt>
                <c:pt idx="13">
                  <c:v>0.82840000000000003</c:v>
                </c:pt>
                <c:pt idx="14">
                  <c:v>0.61319999999999997</c:v>
                </c:pt>
                <c:pt idx="15">
                  <c:v>0.72860000000000003</c:v>
                </c:pt>
                <c:pt idx="16">
                  <c:v>0.59260000000000002</c:v>
                </c:pt>
                <c:pt idx="17">
                  <c:v>0.83440000000000003</c:v>
                </c:pt>
                <c:pt idx="18">
                  <c:v>0.67500000000000004</c:v>
                </c:pt>
                <c:pt idx="19">
                  <c:v>0.75800000000000001</c:v>
                </c:pt>
                <c:pt idx="20">
                  <c:v>0.58979999999999999</c:v>
                </c:pt>
              </c:numCache>
            </c:numRef>
          </c:val>
          <c:extLst>
            <c:ext xmlns:c16="http://schemas.microsoft.com/office/drawing/2014/chart" uri="{C3380CC4-5D6E-409C-BE32-E72D297353CC}">
              <c16:uniqueId val="{00000001-3064-41E5-BCD7-B89EB4D9B53C}"/>
            </c:ext>
          </c:extLst>
        </c:ser>
        <c:ser>
          <c:idx val="2"/>
          <c:order val="2"/>
          <c:tx>
            <c:strRef>
              <c:f>Sheet1!$D$1</c:f>
              <c:strCache>
                <c:ptCount val="1"/>
                <c:pt idx="0">
                  <c:v>Fully Vaccinated</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064-41E5-BCD7-B89EB4D9B53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064-41E5-BCD7-B89EB4D9B53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Sheet1!$D$2:$D$22</c:f>
              <c:numCache>
                <c:formatCode>0.00%</c:formatCode>
                <c:ptCount val="21"/>
                <c:pt idx="0">
                  <c:v>0.58199999999999996</c:v>
                </c:pt>
                <c:pt idx="1">
                  <c:v>0.69289999999999996</c:v>
                </c:pt>
                <c:pt idx="2">
                  <c:v>0.62280000000000002</c:v>
                </c:pt>
                <c:pt idx="3">
                  <c:v>0.61519999999999997</c:v>
                </c:pt>
                <c:pt idx="4">
                  <c:v>0.62819999999999998</c:v>
                </c:pt>
                <c:pt idx="5">
                  <c:v>0.48920000000000002</c:v>
                </c:pt>
                <c:pt idx="6">
                  <c:v>0.63360000000000005</c:v>
                </c:pt>
                <c:pt idx="7">
                  <c:v>0.59319999999999995</c:v>
                </c:pt>
                <c:pt idx="8">
                  <c:v>0.67930000000000001</c:v>
                </c:pt>
                <c:pt idx="9">
                  <c:v>0.64</c:v>
                </c:pt>
                <c:pt idx="10">
                  <c:v>0.6492</c:v>
                </c:pt>
                <c:pt idx="11">
                  <c:v>0.67110000000000003</c:v>
                </c:pt>
                <c:pt idx="12">
                  <c:v>0.64039999999999997</c:v>
                </c:pt>
                <c:pt idx="13">
                  <c:v>0.70330000000000004</c:v>
                </c:pt>
                <c:pt idx="14">
                  <c:v>0.52159999999999995</c:v>
                </c:pt>
                <c:pt idx="15">
                  <c:v>0.62170000000000003</c:v>
                </c:pt>
                <c:pt idx="16">
                  <c:v>0.51029999999999998</c:v>
                </c:pt>
                <c:pt idx="17">
                  <c:v>0.7167</c:v>
                </c:pt>
                <c:pt idx="18">
                  <c:v>0.58919999999999995</c:v>
                </c:pt>
                <c:pt idx="19">
                  <c:v>0.65739999999999998</c:v>
                </c:pt>
                <c:pt idx="20">
                  <c:v>0.51359999999999995</c:v>
                </c:pt>
              </c:numCache>
            </c:numRef>
          </c:val>
          <c:extLst>
            <c:ext xmlns:c16="http://schemas.microsoft.com/office/drawing/2014/chart" uri="{C3380CC4-5D6E-409C-BE32-E72D297353CC}">
              <c16:uniqueId val="{00000004-3064-41E5-BCD7-B89EB4D9B53C}"/>
            </c:ext>
          </c:extLst>
        </c:ser>
        <c:ser>
          <c:idx val="3"/>
          <c:order val="3"/>
          <c:tx>
            <c:strRef>
              <c:f>Sheet1!$E$1</c:f>
              <c:strCache>
                <c:ptCount val="1"/>
                <c:pt idx="0">
                  <c:v>fully copy</c:v>
                </c:pt>
              </c:strCache>
            </c:strRef>
          </c:tx>
          <c:spPr>
            <a:solidFill>
              <a:srgbClr val="FFFF00"/>
            </a:solidFill>
            <a:ln>
              <a:noFill/>
            </a:ln>
            <a:effectLst/>
          </c:spPr>
          <c:invertIfNegative val="0"/>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Sheet1!$E$2:$E$22</c:f>
              <c:numCache>
                <c:formatCode>General</c:formatCode>
                <c:ptCount val="21"/>
                <c:pt idx="15">
                  <c:v>0.62170000000000003</c:v>
                </c:pt>
              </c:numCache>
            </c:numRef>
          </c:val>
          <c:extLst>
            <c:ext xmlns:c16="http://schemas.microsoft.com/office/drawing/2014/chart" uri="{C3380CC4-5D6E-409C-BE32-E72D297353CC}">
              <c16:uniqueId val="{00000005-3064-41E5-BCD7-B89EB4D9B53C}"/>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Mercer</c:v>
                </c:pt>
                <c:pt idx="1">
                  <c:v>Essex</c:v>
                </c:pt>
                <c:pt idx="2">
                  <c:v>Ocean</c:v>
                </c:pt>
                <c:pt idx="3">
                  <c:v>Hudson</c:v>
                </c:pt>
                <c:pt idx="4">
                  <c:v>Camden</c:v>
                </c:pt>
                <c:pt idx="5">
                  <c:v>Union</c:v>
                </c:pt>
                <c:pt idx="6">
                  <c:v>Atlantic</c:v>
                </c:pt>
                <c:pt idx="7">
                  <c:v>Monmouth</c:v>
                </c:pt>
                <c:pt idx="8">
                  <c:v>Cumberland</c:v>
                </c:pt>
                <c:pt idx="9">
                  <c:v>Passaic</c:v>
                </c:pt>
                <c:pt idx="10">
                  <c:v>Middlesex</c:v>
                </c:pt>
                <c:pt idx="11">
                  <c:v>Warren</c:v>
                </c:pt>
                <c:pt idx="12">
                  <c:v>Salem</c:v>
                </c:pt>
                <c:pt idx="13">
                  <c:v>Sussex</c:v>
                </c:pt>
                <c:pt idx="14">
                  <c:v>Somerset</c:v>
                </c:pt>
                <c:pt idx="15">
                  <c:v>Bergen</c:v>
                </c:pt>
                <c:pt idx="16">
                  <c:v>Hunterdon</c:v>
                </c:pt>
                <c:pt idx="17">
                  <c:v>Cape May</c:v>
                </c:pt>
                <c:pt idx="18">
                  <c:v>Gloucester</c:v>
                </c:pt>
                <c:pt idx="19">
                  <c:v>Burlington</c:v>
                </c:pt>
                <c:pt idx="20">
                  <c:v>Morris</c:v>
                </c:pt>
              </c:strCache>
            </c:strRef>
          </c:cat>
          <c:val>
            <c:numRef>
              <c:f>Sheet1!$B$2:$B$22</c:f>
              <c:numCache>
                <c:formatCode>General</c:formatCode>
                <c:ptCount val="21"/>
                <c:pt idx="9" formatCode="0%">
                  <c:v>0.93200000000000005</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Mercer</c:v>
                </c:pt>
                <c:pt idx="1">
                  <c:v>Essex</c:v>
                </c:pt>
                <c:pt idx="2">
                  <c:v>Ocean</c:v>
                </c:pt>
                <c:pt idx="3">
                  <c:v>Hudson</c:v>
                </c:pt>
                <c:pt idx="4">
                  <c:v>Camden</c:v>
                </c:pt>
                <c:pt idx="5">
                  <c:v>Union</c:v>
                </c:pt>
                <c:pt idx="6">
                  <c:v>Atlantic</c:v>
                </c:pt>
                <c:pt idx="7">
                  <c:v>Monmouth</c:v>
                </c:pt>
                <c:pt idx="8">
                  <c:v>Cumberland</c:v>
                </c:pt>
                <c:pt idx="9">
                  <c:v>Passaic</c:v>
                </c:pt>
                <c:pt idx="10">
                  <c:v>Middlesex</c:v>
                </c:pt>
                <c:pt idx="11">
                  <c:v>Warren</c:v>
                </c:pt>
                <c:pt idx="12">
                  <c:v>Salem</c:v>
                </c:pt>
                <c:pt idx="13">
                  <c:v>Sussex</c:v>
                </c:pt>
                <c:pt idx="14">
                  <c:v>Somerset</c:v>
                </c:pt>
                <c:pt idx="15">
                  <c:v>Bergen</c:v>
                </c:pt>
                <c:pt idx="16">
                  <c:v>Hunterdon</c:v>
                </c:pt>
                <c:pt idx="17">
                  <c:v>Cape May</c:v>
                </c:pt>
                <c:pt idx="18">
                  <c:v>Gloucester</c:v>
                </c:pt>
                <c:pt idx="19">
                  <c:v>Burlington</c:v>
                </c:pt>
                <c:pt idx="20">
                  <c:v>Morris</c:v>
                </c:pt>
              </c:strCache>
            </c:strRef>
          </c:cat>
          <c:val>
            <c:numRef>
              <c:f>Sheet1!$C$2:$C$22</c:f>
              <c:numCache>
                <c:formatCode>0%</c:formatCode>
                <c:ptCount val="21"/>
                <c:pt idx="0">
                  <c:v>0.88300000000000001</c:v>
                </c:pt>
                <c:pt idx="1">
                  <c:v>0.88900000000000001</c:v>
                </c:pt>
                <c:pt idx="2">
                  <c:v>0.89100000000000001</c:v>
                </c:pt>
                <c:pt idx="3">
                  <c:v>0.90200000000000002</c:v>
                </c:pt>
                <c:pt idx="4">
                  <c:v>0.90400000000000003</c:v>
                </c:pt>
                <c:pt idx="5">
                  <c:v>0.90800000000000003</c:v>
                </c:pt>
                <c:pt idx="6">
                  <c:v>0.91800000000000004</c:v>
                </c:pt>
                <c:pt idx="7">
                  <c:v>0.92800000000000005</c:v>
                </c:pt>
                <c:pt idx="8">
                  <c:v>0.93200000000000005</c:v>
                </c:pt>
                <c:pt idx="10">
                  <c:v>0.93200000000000005</c:v>
                </c:pt>
                <c:pt idx="11">
                  <c:v>0.93799999999999994</c:v>
                </c:pt>
                <c:pt idx="12">
                  <c:v>0.93899999999999995</c:v>
                </c:pt>
                <c:pt idx="13">
                  <c:v>0.94</c:v>
                </c:pt>
                <c:pt idx="14">
                  <c:v>0.94199999999999995</c:v>
                </c:pt>
                <c:pt idx="15">
                  <c:v>0.94299999999999995</c:v>
                </c:pt>
                <c:pt idx="16">
                  <c:v>0.94799999999999995</c:v>
                </c:pt>
                <c:pt idx="17">
                  <c:v>0.94899999999999995</c:v>
                </c:pt>
                <c:pt idx="18">
                  <c:v>0.95299999999999996</c:v>
                </c:pt>
                <c:pt idx="19">
                  <c:v>0.95699999999999996</c:v>
                </c:pt>
                <c:pt idx="20">
                  <c:v>0.95899999999999996</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92.2%</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Mercer</c:v>
                </c:pt>
                <c:pt idx="1">
                  <c:v>Essex</c:v>
                </c:pt>
                <c:pt idx="2">
                  <c:v>Ocean</c:v>
                </c:pt>
                <c:pt idx="3">
                  <c:v>Hudson</c:v>
                </c:pt>
                <c:pt idx="4">
                  <c:v>Camden</c:v>
                </c:pt>
                <c:pt idx="5">
                  <c:v>Union</c:v>
                </c:pt>
                <c:pt idx="6">
                  <c:v>Atlantic</c:v>
                </c:pt>
                <c:pt idx="7">
                  <c:v>Monmouth</c:v>
                </c:pt>
                <c:pt idx="8">
                  <c:v>Cumberland</c:v>
                </c:pt>
                <c:pt idx="9">
                  <c:v>Passaic</c:v>
                </c:pt>
                <c:pt idx="10">
                  <c:v>Middlesex</c:v>
                </c:pt>
                <c:pt idx="11">
                  <c:v>Warren</c:v>
                </c:pt>
                <c:pt idx="12">
                  <c:v>Salem</c:v>
                </c:pt>
                <c:pt idx="13">
                  <c:v>Sussex</c:v>
                </c:pt>
                <c:pt idx="14">
                  <c:v>Somerset</c:v>
                </c:pt>
                <c:pt idx="15">
                  <c:v>Bergen</c:v>
                </c:pt>
                <c:pt idx="16">
                  <c:v>Hunterdon</c:v>
                </c:pt>
                <c:pt idx="17">
                  <c:v>Cape May</c:v>
                </c:pt>
                <c:pt idx="18">
                  <c:v>Gloucester</c:v>
                </c:pt>
                <c:pt idx="19">
                  <c:v>Burlington</c:v>
                </c:pt>
                <c:pt idx="20">
                  <c:v>Morris</c:v>
                </c:pt>
              </c:strCache>
            </c:strRef>
          </c:cat>
          <c:val>
            <c:numRef>
              <c:f>Sheet1!$D$2:$D$22</c:f>
              <c:numCache>
                <c:formatCode>0%</c:formatCode>
                <c:ptCount val="21"/>
                <c:pt idx="0">
                  <c:v>0.92200000000000004</c:v>
                </c:pt>
                <c:pt idx="1">
                  <c:v>0.92200000000000004</c:v>
                </c:pt>
                <c:pt idx="2">
                  <c:v>0.92200000000000004</c:v>
                </c:pt>
                <c:pt idx="3">
                  <c:v>0.92200000000000004</c:v>
                </c:pt>
                <c:pt idx="4">
                  <c:v>0.92200000000000004</c:v>
                </c:pt>
                <c:pt idx="5">
                  <c:v>0.92200000000000004</c:v>
                </c:pt>
                <c:pt idx="6">
                  <c:v>0.92200000000000004</c:v>
                </c:pt>
                <c:pt idx="7">
                  <c:v>0.92200000000000004</c:v>
                </c:pt>
                <c:pt idx="8">
                  <c:v>0.92200000000000004</c:v>
                </c:pt>
                <c:pt idx="9">
                  <c:v>0.92200000000000004</c:v>
                </c:pt>
                <c:pt idx="10">
                  <c:v>0.92200000000000004</c:v>
                </c:pt>
                <c:pt idx="11">
                  <c:v>0.92200000000000004</c:v>
                </c:pt>
                <c:pt idx="12">
                  <c:v>0.92200000000000004</c:v>
                </c:pt>
                <c:pt idx="13">
                  <c:v>0.92200000000000004</c:v>
                </c:pt>
                <c:pt idx="14">
                  <c:v>0.92200000000000004</c:v>
                </c:pt>
                <c:pt idx="15">
                  <c:v>0.92200000000000004</c:v>
                </c:pt>
                <c:pt idx="16">
                  <c:v>0.92200000000000004</c:v>
                </c:pt>
                <c:pt idx="17">
                  <c:v>0.92200000000000004</c:v>
                </c:pt>
                <c:pt idx="18">
                  <c:v>0.92200000000000004</c:v>
                </c:pt>
                <c:pt idx="19">
                  <c:v>0.92200000000000004</c:v>
                </c:pt>
                <c:pt idx="20">
                  <c:v>0.92200000000000004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87"/>
          <c:y val="0.33822989303722556"/>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2015-2016</c:v>
                </c:pt>
                <c:pt idx="1">
                  <c:v>2016-2017</c:v>
                </c:pt>
                <c:pt idx="2">
                  <c:v>2017-2018</c:v>
                </c:pt>
                <c:pt idx="3">
                  <c:v>2018-2019</c:v>
                </c:pt>
                <c:pt idx="4">
                  <c:v>2019-2020</c:v>
                </c:pt>
                <c:pt idx="5">
                  <c:v>2020-2021</c:v>
                </c:pt>
              </c:strCache>
            </c:strRef>
          </c:cat>
          <c:val>
            <c:numRef>
              <c:f>Sheet1!$B$2:$B$7</c:f>
              <c:numCache>
                <c:formatCode>0%</c:formatCode>
                <c:ptCount val="6"/>
                <c:pt idx="0">
                  <c:v>0.95199999999999996</c:v>
                </c:pt>
                <c:pt idx="1">
                  <c:v>0.94099999999999995</c:v>
                </c:pt>
                <c:pt idx="2">
                  <c:v>0.94499999999999995</c:v>
                </c:pt>
                <c:pt idx="3">
                  <c:v>0.94499999999999995</c:v>
                </c:pt>
                <c:pt idx="4">
                  <c:v>0.94799999999999995</c:v>
                </c:pt>
                <c:pt idx="5">
                  <c:v>0.93200000000000005</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Sheet1!$B$2:$B$23</c:f>
              <c:numCache>
                <c:formatCode>General</c:formatCode>
                <c:ptCount val="22"/>
                <c:pt idx="14">
                  <c:v>472</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Sheet1!$C$2:$C$23</c:f>
              <c:numCache>
                <c:formatCode>General</c:formatCode>
                <c:ptCount val="22"/>
                <c:pt idx="0">
                  <c:v>23</c:v>
                </c:pt>
                <c:pt idx="1">
                  <c:v>44</c:v>
                </c:pt>
                <c:pt idx="2">
                  <c:v>45</c:v>
                </c:pt>
                <c:pt idx="3">
                  <c:v>78</c:v>
                </c:pt>
                <c:pt idx="4">
                  <c:v>152</c:v>
                </c:pt>
                <c:pt idx="5">
                  <c:v>159</c:v>
                </c:pt>
                <c:pt idx="6">
                  <c:v>161</c:v>
                </c:pt>
                <c:pt idx="7">
                  <c:v>183</c:v>
                </c:pt>
                <c:pt idx="8">
                  <c:v>189</c:v>
                </c:pt>
                <c:pt idx="9">
                  <c:v>240</c:v>
                </c:pt>
                <c:pt idx="10">
                  <c:v>242</c:v>
                </c:pt>
                <c:pt idx="11">
                  <c:v>319</c:v>
                </c:pt>
                <c:pt idx="12">
                  <c:v>373</c:v>
                </c:pt>
                <c:pt idx="13">
                  <c:v>401</c:v>
                </c:pt>
                <c:pt idx="15">
                  <c:v>487</c:v>
                </c:pt>
                <c:pt idx="16">
                  <c:v>500</c:v>
                </c:pt>
                <c:pt idx="17">
                  <c:v>596</c:v>
                </c:pt>
                <c:pt idx="18">
                  <c:v>651</c:v>
                </c:pt>
                <c:pt idx="19">
                  <c:v>1009</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377811680"/>
        <c:axId val="343057696"/>
      </c:barChart>
      <c:catAx>
        <c:axId val="37781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7696"/>
        <c:crosses val="autoZero"/>
        <c:auto val="1"/>
        <c:lblAlgn val="ctr"/>
        <c:lblOffset val="100"/>
        <c:noMultiLvlLbl val="0"/>
      </c:catAx>
      <c:valAx>
        <c:axId val="34305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1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Passaic</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
              <c:layout>
                <c:manualLayout>
                  <c:x val="-3.9274481853561409E-2"/>
                  <c:y val="-3.95397440374564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1B3-42CF-B6E0-E52345D674DE}"/>
                </c:ext>
              </c:extLst>
            </c:dLbl>
            <c:dLbl>
              <c:idx val="3"/>
              <c:layout>
                <c:manualLayout>
                  <c:x val="-1.4849194497239569E-2"/>
                  <c:y val="-4.73940117084248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1B3-42CF-B6E0-E52345D674DE}"/>
                </c:ext>
              </c:extLst>
            </c:dLbl>
            <c:dLbl>
              <c:idx val="11"/>
              <c:layout>
                <c:manualLayout>
                  <c:x val="-1.7722757715630481E-2"/>
                  <c:y val="-3.16854763664879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E06-4527-B4B8-F070BE062ED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Sep-2020</c:v>
                </c:pt>
                <c:pt idx="1">
                  <c:v>Oct-2020</c:v>
                </c:pt>
                <c:pt idx="2">
                  <c:v>Nov-2020</c:v>
                </c:pt>
                <c:pt idx="3">
                  <c:v>Dec-2020</c:v>
                </c:pt>
                <c:pt idx="4">
                  <c:v>Jan-2021</c:v>
                </c:pt>
                <c:pt idx="5">
                  <c:v>Feb-2021</c:v>
                </c:pt>
                <c:pt idx="6">
                  <c:v>Mar-2021</c:v>
                </c:pt>
                <c:pt idx="7">
                  <c:v>Apr-2021</c:v>
                </c:pt>
                <c:pt idx="8">
                  <c:v>May-2021</c:v>
                </c:pt>
                <c:pt idx="9">
                  <c:v>Jun-2021</c:v>
                </c:pt>
                <c:pt idx="10">
                  <c:v>Jul-2021</c:v>
                </c:pt>
                <c:pt idx="11">
                  <c:v>Aug-2021</c:v>
                </c:pt>
              </c:strCache>
            </c:strRef>
          </c:cat>
          <c:val>
            <c:numRef>
              <c:f>Sheet1!$B$2:$M$2</c:f>
              <c:numCache>
                <c:formatCode>0.0%</c:formatCode>
                <c:ptCount val="12"/>
                <c:pt idx="0">
                  <c:v>0.10299999999999999</c:v>
                </c:pt>
                <c:pt idx="1">
                  <c:v>9.6000000000000002E-2</c:v>
                </c:pt>
                <c:pt idx="2">
                  <c:v>0.128</c:v>
                </c:pt>
                <c:pt idx="3">
                  <c:v>9.7000000000000003E-2</c:v>
                </c:pt>
                <c:pt idx="4">
                  <c:v>0.105</c:v>
                </c:pt>
                <c:pt idx="5">
                  <c:v>0.105</c:v>
                </c:pt>
                <c:pt idx="6">
                  <c:v>0.10100000000000001</c:v>
                </c:pt>
                <c:pt idx="7">
                  <c:v>9.2999999999999999E-2</c:v>
                </c:pt>
                <c:pt idx="8">
                  <c:v>9.1999999999999998E-2</c:v>
                </c:pt>
                <c:pt idx="9">
                  <c:v>0.104</c:v>
                </c:pt>
                <c:pt idx="10">
                  <c:v>0.1</c:v>
                </c:pt>
                <c:pt idx="11" formatCode="0.00%">
                  <c:v>8.8999999999999996E-2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Sep-2020</c:v>
                </c:pt>
                <c:pt idx="1">
                  <c:v>Oct-2020</c:v>
                </c:pt>
                <c:pt idx="2">
                  <c:v>Nov-2020</c:v>
                </c:pt>
                <c:pt idx="3">
                  <c:v>Dec-2020</c:v>
                </c:pt>
                <c:pt idx="4">
                  <c:v>Jan-2021</c:v>
                </c:pt>
                <c:pt idx="5">
                  <c:v>Feb-2021</c:v>
                </c:pt>
                <c:pt idx="6">
                  <c:v>Mar-2021</c:v>
                </c:pt>
                <c:pt idx="7">
                  <c:v>Apr-2021</c:v>
                </c:pt>
                <c:pt idx="8">
                  <c:v>May-2021</c:v>
                </c:pt>
                <c:pt idx="9">
                  <c:v>Jun-2021</c:v>
                </c:pt>
                <c:pt idx="10">
                  <c:v>Jul-2021</c:v>
                </c:pt>
                <c:pt idx="11">
                  <c:v>Aug-2021</c:v>
                </c:pt>
              </c:strCache>
            </c:strRef>
          </c:cat>
          <c:val>
            <c:numRef>
              <c:f>Sheet1!$B$3:$M$3</c:f>
              <c:numCache>
                <c:formatCode>0.0%</c:formatCode>
                <c:ptCount val="12"/>
                <c:pt idx="0">
                  <c:v>7.6999999999999999E-2</c:v>
                </c:pt>
                <c:pt idx="1">
                  <c:v>7.0999999999999994E-2</c:v>
                </c:pt>
                <c:pt idx="2">
                  <c:v>9.6000000000000002E-2</c:v>
                </c:pt>
                <c:pt idx="3">
                  <c:v>7.1999999999999995E-2</c:v>
                </c:pt>
                <c:pt idx="4">
                  <c:v>0.08</c:v>
                </c:pt>
                <c:pt idx="5">
                  <c:v>8.2000000000000003E-2</c:v>
                </c:pt>
                <c:pt idx="6">
                  <c:v>7.8E-2</c:v>
                </c:pt>
                <c:pt idx="7">
                  <c:v>7.0999999999999994E-2</c:v>
                </c:pt>
                <c:pt idx="8">
                  <c:v>7.0000000000000007E-2</c:v>
                </c:pt>
                <c:pt idx="9">
                  <c:v>7.9000000000000001E-2</c:v>
                </c:pt>
                <c:pt idx="10">
                  <c:v>7.4999999999999997E-2</c:v>
                </c:pt>
                <c:pt idx="11" formatCode="0.00%">
                  <c:v>6.7000000000000004E-2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Warren</c:v>
                </c:pt>
                <c:pt idx="6">
                  <c:v>Monmouth</c:v>
                </c:pt>
                <c:pt idx="7">
                  <c:v>Ocean</c:v>
                </c:pt>
                <c:pt idx="8">
                  <c:v>Sussex</c:v>
                </c:pt>
                <c:pt idx="9">
                  <c:v>Middlesex</c:v>
                </c:pt>
                <c:pt idx="10">
                  <c:v>Gloucester </c:v>
                </c:pt>
                <c:pt idx="11">
                  <c:v>Bergen</c:v>
                </c:pt>
                <c:pt idx="12">
                  <c:v>Camden </c:v>
                </c:pt>
                <c:pt idx="13">
                  <c:v>Union</c:v>
                </c:pt>
                <c:pt idx="14">
                  <c:v>Salem</c:v>
                </c:pt>
                <c:pt idx="15">
                  <c:v>Hudson </c:v>
                </c:pt>
                <c:pt idx="16">
                  <c:v>Cumberland </c:v>
                </c:pt>
                <c:pt idx="17">
                  <c:v>Cape May </c:v>
                </c:pt>
                <c:pt idx="18">
                  <c:v>Essex </c:v>
                </c:pt>
                <c:pt idx="19">
                  <c:v>Passaic</c:v>
                </c:pt>
                <c:pt idx="20">
                  <c:v>Atlantic</c:v>
                </c:pt>
              </c:strCache>
            </c:strRef>
          </c:cat>
          <c:val>
            <c:numRef>
              <c:f>Sheet1!$B$2:$B$22</c:f>
              <c:numCache>
                <c:formatCode>0.0%</c:formatCode>
                <c:ptCount val="21"/>
                <c:pt idx="0">
                  <c:v>5.3999999999999999E-2</c:v>
                </c:pt>
                <c:pt idx="1">
                  <c:v>5.9499999999999997E-2</c:v>
                </c:pt>
                <c:pt idx="2">
                  <c:v>6.0499999999999998E-2</c:v>
                </c:pt>
                <c:pt idx="3">
                  <c:v>6.0999999999999999E-2</c:v>
                </c:pt>
                <c:pt idx="4">
                  <c:v>6.3500000000000001E-2</c:v>
                </c:pt>
                <c:pt idx="5">
                  <c:v>6.5500000000000003E-2</c:v>
                </c:pt>
                <c:pt idx="6">
                  <c:v>6.6500000000000004E-2</c:v>
                </c:pt>
                <c:pt idx="7">
                  <c:v>6.8500000000000005E-2</c:v>
                </c:pt>
                <c:pt idx="8">
                  <c:v>6.8500000000000005E-2</c:v>
                </c:pt>
                <c:pt idx="9">
                  <c:v>6.9000000000000006E-2</c:v>
                </c:pt>
                <c:pt idx="10">
                  <c:v>7.0999999999999994E-2</c:v>
                </c:pt>
                <c:pt idx="11">
                  <c:v>7.3499999999999996E-2</c:v>
                </c:pt>
                <c:pt idx="12">
                  <c:v>7.9000000000000001E-2</c:v>
                </c:pt>
                <c:pt idx="13">
                  <c:v>8.0500000000000002E-2</c:v>
                </c:pt>
                <c:pt idx="14">
                  <c:v>8.1500000000000003E-2</c:v>
                </c:pt>
                <c:pt idx="15">
                  <c:v>8.4000000000000005E-2</c:v>
                </c:pt>
                <c:pt idx="16">
                  <c:v>8.7499999999999994E-2</c:v>
                </c:pt>
                <c:pt idx="17">
                  <c:v>9.0999999999999998E-2</c:v>
                </c:pt>
                <c:pt idx="18">
                  <c:v>9.6000000000000002E-2</c:v>
                </c:pt>
                <c:pt idx="20">
                  <c:v>0.112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Warren</c:v>
                </c:pt>
                <c:pt idx="6">
                  <c:v>Monmouth</c:v>
                </c:pt>
                <c:pt idx="7">
                  <c:v>Ocean</c:v>
                </c:pt>
                <c:pt idx="8">
                  <c:v>Sussex</c:v>
                </c:pt>
                <c:pt idx="9">
                  <c:v>Middlesex</c:v>
                </c:pt>
                <c:pt idx="10">
                  <c:v>Gloucester </c:v>
                </c:pt>
                <c:pt idx="11">
                  <c:v>Bergen</c:v>
                </c:pt>
                <c:pt idx="12">
                  <c:v>Camden </c:v>
                </c:pt>
                <c:pt idx="13">
                  <c:v>Union</c:v>
                </c:pt>
                <c:pt idx="14">
                  <c:v>Salem</c:v>
                </c:pt>
                <c:pt idx="15">
                  <c:v>Hudson </c:v>
                </c:pt>
                <c:pt idx="16">
                  <c:v>Cumberland </c:v>
                </c:pt>
                <c:pt idx="17">
                  <c:v>Cape May </c:v>
                </c:pt>
                <c:pt idx="18">
                  <c:v>Essex </c:v>
                </c:pt>
                <c:pt idx="19">
                  <c:v>Passaic</c:v>
                </c:pt>
                <c:pt idx="20">
                  <c:v>Atlantic</c:v>
                </c:pt>
              </c:strCache>
            </c:strRef>
          </c:cat>
          <c:val>
            <c:numRef>
              <c:f>Sheet1!$C$2:$C$22</c:f>
              <c:numCache>
                <c:formatCode>General</c:formatCode>
                <c:ptCount val="21"/>
                <c:pt idx="19" formatCode="0.0">
                  <c:v>0.10050000000000001</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7.6%</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Morris</c:v>
                </c:pt>
                <c:pt idx="2">
                  <c:v>Somerset</c:v>
                </c:pt>
                <c:pt idx="3">
                  <c:v>Mercer</c:v>
                </c:pt>
                <c:pt idx="4">
                  <c:v>Burlington</c:v>
                </c:pt>
                <c:pt idx="5">
                  <c:v>Warren</c:v>
                </c:pt>
                <c:pt idx="6">
                  <c:v>Monmouth</c:v>
                </c:pt>
                <c:pt idx="7">
                  <c:v>Ocean</c:v>
                </c:pt>
                <c:pt idx="8">
                  <c:v>Sussex</c:v>
                </c:pt>
                <c:pt idx="9">
                  <c:v>Middlesex</c:v>
                </c:pt>
                <c:pt idx="10">
                  <c:v>Gloucester </c:v>
                </c:pt>
                <c:pt idx="11">
                  <c:v>Bergen</c:v>
                </c:pt>
                <c:pt idx="12">
                  <c:v>Camden </c:v>
                </c:pt>
                <c:pt idx="13">
                  <c:v>Union</c:v>
                </c:pt>
                <c:pt idx="14">
                  <c:v>Salem</c:v>
                </c:pt>
                <c:pt idx="15">
                  <c:v>Hudson </c:v>
                </c:pt>
                <c:pt idx="16">
                  <c:v>Cumberland </c:v>
                </c:pt>
                <c:pt idx="17">
                  <c:v>Cape May </c:v>
                </c:pt>
                <c:pt idx="18">
                  <c:v>Essex </c:v>
                </c:pt>
                <c:pt idx="19">
                  <c:v>Passaic</c:v>
                </c:pt>
                <c:pt idx="20">
                  <c:v>Atlantic</c:v>
                </c:pt>
              </c:strCache>
            </c:strRef>
          </c:cat>
          <c:val>
            <c:numRef>
              <c:f>Sheet1!$D$2:$D$22</c:f>
              <c:numCache>
                <c:formatCode>0.0%</c:formatCode>
                <c:ptCount val="21"/>
                <c:pt idx="0">
                  <c:v>7.5999999999999998E-2</c:v>
                </c:pt>
                <c:pt idx="1">
                  <c:v>7.5999999999999998E-2</c:v>
                </c:pt>
                <c:pt idx="2">
                  <c:v>7.5999999999999998E-2</c:v>
                </c:pt>
                <c:pt idx="3">
                  <c:v>7.5999999999999998E-2</c:v>
                </c:pt>
                <c:pt idx="4">
                  <c:v>7.5999999999999998E-2</c:v>
                </c:pt>
                <c:pt idx="5">
                  <c:v>7.5999999999999998E-2</c:v>
                </c:pt>
                <c:pt idx="6">
                  <c:v>7.5999999999999998E-2</c:v>
                </c:pt>
                <c:pt idx="7">
                  <c:v>7.5999999999999998E-2</c:v>
                </c:pt>
                <c:pt idx="8">
                  <c:v>7.5999999999999998E-2</c:v>
                </c:pt>
                <c:pt idx="9">
                  <c:v>7.5999999999999998E-2</c:v>
                </c:pt>
                <c:pt idx="10">
                  <c:v>7.5999999999999998E-2</c:v>
                </c:pt>
                <c:pt idx="11">
                  <c:v>7.5999999999999998E-2</c:v>
                </c:pt>
                <c:pt idx="12">
                  <c:v>7.5999999999999998E-2</c:v>
                </c:pt>
                <c:pt idx="13">
                  <c:v>7.5999999999999998E-2</c:v>
                </c:pt>
                <c:pt idx="14">
                  <c:v>7.5999999999999998E-2</c:v>
                </c:pt>
                <c:pt idx="15">
                  <c:v>7.5999999999999998E-2</c:v>
                </c:pt>
                <c:pt idx="16">
                  <c:v>7.5999999999999998E-2</c:v>
                </c:pt>
                <c:pt idx="17">
                  <c:v>7.5999999999999998E-2</c:v>
                </c:pt>
                <c:pt idx="18">
                  <c:v>7.5999999999999998E-2</c:v>
                </c:pt>
                <c:pt idx="19">
                  <c:v>7.5999999999999998E-2</c:v>
                </c:pt>
                <c:pt idx="20">
                  <c:v>7.5999999999999998E-2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9269397436616977"/>
          <c:y val="0.89839098364708692"/>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Hudson</c:v>
                </c:pt>
                <c:pt idx="3">
                  <c:v>Passaic</c:v>
                </c:pt>
                <c:pt idx="4">
                  <c:v>Union</c:v>
                </c:pt>
                <c:pt idx="5">
                  <c:v>Cape May</c:v>
                </c:pt>
                <c:pt idx="6">
                  <c:v>Camden</c:v>
                </c:pt>
                <c:pt idx="7">
                  <c:v>Burlington</c:v>
                </c:pt>
                <c:pt idx="8">
                  <c:v>Mercer</c:v>
                </c:pt>
                <c:pt idx="9">
                  <c:v>Salem</c:v>
                </c:pt>
                <c:pt idx="10">
                  <c:v>Gloucester</c:v>
                </c:pt>
                <c:pt idx="11">
                  <c:v>Atlantic</c:v>
                </c:pt>
                <c:pt idx="12">
                  <c:v>Hunterdon</c:v>
                </c:pt>
                <c:pt idx="13">
                  <c:v>Somerset</c:v>
                </c:pt>
                <c:pt idx="14">
                  <c:v>Ocean</c:v>
                </c:pt>
                <c:pt idx="15">
                  <c:v>Monmouth</c:v>
                </c:pt>
                <c:pt idx="16">
                  <c:v>Middlesex</c:v>
                </c:pt>
                <c:pt idx="17">
                  <c:v>Morris</c:v>
                </c:pt>
                <c:pt idx="18">
                  <c:v>Sussex</c:v>
                </c:pt>
                <c:pt idx="19">
                  <c:v>Bergen</c:v>
                </c:pt>
                <c:pt idx="20">
                  <c:v>Warren</c:v>
                </c:pt>
              </c:strCache>
            </c:strRef>
          </c:cat>
          <c:val>
            <c:numRef>
              <c:f>Sheet1!$B$2:$B$22</c:f>
              <c:numCache>
                <c:formatCode>0.00%</c:formatCode>
                <c:ptCount val="21"/>
                <c:pt idx="0">
                  <c:v>0.14924970000000001</c:v>
                </c:pt>
                <c:pt idx="1">
                  <c:v>9.1101699999999994E-2</c:v>
                </c:pt>
                <c:pt idx="2">
                  <c:v>7.6902100000000001E-2</c:v>
                </c:pt>
                <c:pt idx="4">
                  <c:v>7.2376499999999996E-2</c:v>
                </c:pt>
                <c:pt idx="5">
                  <c:v>7.0564000000000002E-2</c:v>
                </c:pt>
                <c:pt idx="6">
                  <c:v>6.8658800000000006E-2</c:v>
                </c:pt>
                <c:pt idx="7">
                  <c:v>6.0443200000000002E-2</c:v>
                </c:pt>
                <c:pt idx="8">
                  <c:v>6.0172900000000001E-2</c:v>
                </c:pt>
                <c:pt idx="9">
                  <c:v>5.88604E-2</c:v>
                </c:pt>
                <c:pt idx="10">
                  <c:v>5.8737499999999998E-2</c:v>
                </c:pt>
                <c:pt idx="11">
                  <c:v>5.6517600000000001E-2</c:v>
                </c:pt>
                <c:pt idx="12">
                  <c:v>5.0314499999999998E-2</c:v>
                </c:pt>
                <c:pt idx="13">
                  <c:v>4.5295000000000002E-2</c:v>
                </c:pt>
                <c:pt idx="14">
                  <c:v>4.2480900000000002E-2</c:v>
                </c:pt>
                <c:pt idx="15">
                  <c:v>3.87155E-2</c:v>
                </c:pt>
                <c:pt idx="16">
                  <c:v>3.5681600000000001E-2</c:v>
                </c:pt>
                <c:pt idx="17">
                  <c:v>3.4668200000000003E-2</c:v>
                </c:pt>
                <c:pt idx="18">
                  <c:v>3.2932900000000001E-2</c:v>
                </c:pt>
                <c:pt idx="19">
                  <c:v>3.1565500000000003E-2</c:v>
                </c:pt>
                <c:pt idx="20">
                  <c:v>2.8504399999999999E-2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Hudson</c:v>
                </c:pt>
                <c:pt idx="3">
                  <c:v>Passaic</c:v>
                </c:pt>
                <c:pt idx="4">
                  <c:v>Union</c:v>
                </c:pt>
                <c:pt idx="5">
                  <c:v>Cape May</c:v>
                </c:pt>
                <c:pt idx="6">
                  <c:v>Camden</c:v>
                </c:pt>
                <c:pt idx="7">
                  <c:v>Burlington</c:v>
                </c:pt>
                <c:pt idx="8">
                  <c:v>Mercer</c:v>
                </c:pt>
                <c:pt idx="9">
                  <c:v>Salem</c:v>
                </c:pt>
                <c:pt idx="10">
                  <c:v>Gloucester</c:v>
                </c:pt>
                <c:pt idx="11">
                  <c:v>Atlantic</c:v>
                </c:pt>
                <c:pt idx="12">
                  <c:v>Hunterdon</c:v>
                </c:pt>
                <c:pt idx="13">
                  <c:v>Somerset</c:v>
                </c:pt>
                <c:pt idx="14">
                  <c:v>Ocean</c:v>
                </c:pt>
                <c:pt idx="15">
                  <c:v>Monmouth</c:v>
                </c:pt>
                <c:pt idx="16">
                  <c:v>Middlesex</c:v>
                </c:pt>
                <c:pt idx="17">
                  <c:v>Morris</c:v>
                </c:pt>
                <c:pt idx="18">
                  <c:v>Sussex</c:v>
                </c:pt>
                <c:pt idx="19">
                  <c:v>Bergen</c:v>
                </c:pt>
                <c:pt idx="20">
                  <c:v>Warren</c:v>
                </c:pt>
              </c:strCache>
            </c:strRef>
          </c:cat>
          <c:val>
            <c:numRef>
              <c:f>Sheet1!$C$2:$C$22</c:f>
              <c:numCache>
                <c:formatCode>General</c:formatCode>
                <c:ptCount val="21"/>
                <c:pt idx="3" formatCode="0.00%">
                  <c:v>7.6046199999999994E-2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Cumberland</c:v>
                </c:pt>
                <c:pt idx="1">
                  <c:v>Essex</c:v>
                </c:pt>
                <c:pt idx="2">
                  <c:v>Hudson</c:v>
                </c:pt>
                <c:pt idx="3">
                  <c:v>Passaic</c:v>
                </c:pt>
                <c:pt idx="4">
                  <c:v>Union</c:v>
                </c:pt>
                <c:pt idx="5">
                  <c:v>Cape May</c:v>
                </c:pt>
                <c:pt idx="6">
                  <c:v>Camden</c:v>
                </c:pt>
                <c:pt idx="7">
                  <c:v>Burlington</c:v>
                </c:pt>
                <c:pt idx="8">
                  <c:v>Mercer</c:v>
                </c:pt>
                <c:pt idx="9">
                  <c:v>Salem</c:v>
                </c:pt>
                <c:pt idx="10">
                  <c:v>Gloucester</c:v>
                </c:pt>
                <c:pt idx="11">
                  <c:v>Atlantic</c:v>
                </c:pt>
                <c:pt idx="12">
                  <c:v>Hunterdon</c:v>
                </c:pt>
                <c:pt idx="13">
                  <c:v>Somerset</c:v>
                </c:pt>
                <c:pt idx="14">
                  <c:v>Ocean</c:v>
                </c:pt>
                <c:pt idx="15">
                  <c:v>Monmouth</c:v>
                </c:pt>
                <c:pt idx="16">
                  <c:v>Middlesex</c:v>
                </c:pt>
                <c:pt idx="17">
                  <c:v>Morris</c:v>
                </c:pt>
                <c:pt idx="18">
                  <c:v>Sussex</c:v>
                </c:pt>
                <c:pt idx="19">
                  <c:v>Bergen</c:v>
                </c:pt>
                <c:pt idx="20">
                  <c:v>Warren</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377490019704913"/>
          <c:y val="0.91635153714294715"/>
          <c:w val="0.1022952333346943"/>
          <c:h val="3.791881942081681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8.8150199999999998E-2</c:v>
                </c:pt>
                <c:pt idx="1">
                  <c:v>8.2715499999999997E-2</c:v>
                </c:pt>
                <c:pt idx="2">
                  <c:v>7.0941799999999999E-2</c:v>
                </c:pt>
                <c:pt idx="3">
                  <c:v>7.3263400000000006E-2</c:v>
                </c:pt>
                <c:pt idx="4">
                  <c:v>7.6046199999999994E-2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1"/>
        <c:axPos val="l"/>
        <c:numFmt formatCode="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2.3222687007874131E-2"/>
                  <c:y val="2.97883246359211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FBE-B43D-55AF6D4586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0.00</c:formatCode>
                <c:ptCount val="5"/>
                <c:pt idx="0">
                  <c:v>63</c:v>
                </c:pt>
                <c:pt idx="1">
                  <c:v>63</c:v>
                </c:pt>
                <c:pt idx="2">
                  <c:v>63</c:v>
                </c:pt>
                <c:pt idx="3">
                  <c:v>61</c:v>
                </c:pt>
                <c:pt idx="4">
                  <c:v>61</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70"/>
        </c:scaling>
        <c:delete val="1"/>
        <c:axPos val="l"/>
        <c:numFmt formatCode="0" sourceLinked="0"/>
        <c:majorTickMark val="none"/>
        <c:minorTickMark val="none"/>
        <c:tickLblPos val="nextTo"/>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2016</c:v>
                </c:pt>
                <c:pt idx="1">
                  <c:v>2017</c:v>
                </c:pt>
                <c:pt idx="2">
                  <c:v>2018</c:v>
                </c:pt>
                <c:pt idx="3">
                  <c:v>2019</c:v>
                </c:pt>
              </c:numCache>
            </c:numRef>
          </c:cat>
          <c:val>
            <c:numRef>
              <c:f>Sheet1!$B$2:$B$5</c:f>
              <c:numCache>
                <c:formatCode>0%</c:formatCode>
                <c:ptCount val="4"/>
                <c:pt idx="0">
                  <c:v>0.86131389999999997</c:v>
                </c:pt>
                <c:pt idx="1">
                  <c:v>0.89688679999999998</c:v>
                </c:pt>
                <c:pt idx="2">
                  <c:v>0.88465199999999999</c:v>
                </c:pt>
                <c:pt idx="3">
                  <c:v>0.85747340000000005</c:v>
                </c:pt>
              </c:numCache>
            </c:numRef>
          </c:val>
          <c:smooth val="0"/>
          <c:extLst>
            <c:ext xmlns:c16="http://schemas.microsoft.com/office/drawing/2014/chart" uri="{C3380CC4-5D6E-409C-BE32-E72D297353CC}">
              <c16:uniqueId val="{00000001-6B8F-4B87-A965-E0F1BB7638B2}"/>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in val="0"/>
        </c:scaling>
        <c:delete val="1"/>
        <c:axPos val="l"/>
        <c:numFmt formatCode="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Passaic</c:v>
                </c:pt>
                <c:pt idx="3">
                  <c:v>Camden</c:v>
                </c:pt>
                <c:pt idx="4">
                  <c:v>Cumberland</c:v>
                </c:pt>
                <c:pt idx="5">
                  <c:v>Mercer</c:v>
                </c:pt>
                <c:pt idx="6">
                  <c:v>Cape May</c:v>
                </c:pt>
                <c:pt idx="7">
                  <c:v>Union</c:v>
                </c:pt>
                <c:pt idx="8">
                  <c:v>Atlantic</c:v>
                </c:pt>
                <c:pt idx="9">
                  <c:v>Ocean</c:v>
                </c:pt>
                <c:pt idx="10">
                  <c:v>Salem</c:v>
                </c:pt>
                <c:pt idx="11">
                  <c:v>Gloucester</c:v>
                </c:pt>
                <c:pt idx="12">
                  <c:v>Middlesex</c:v>
                </c:pt>
                <c:pt idx="13">
                  <c:v>Warren</c:v>
                </c:pt>
                <c:pt idx="14">
                  <c:v>Burlington</c:v>
                </c:pt>
                <c:pt idx="15">
                  <c:v>Somerset</c:v>
                </c:pt>
                <c:pt idx="16">
                  <c:v>Bergen</c:v>
                </c:pt>
                <c:pt idx="17">
                  <c:v>Hunterdon</c:v>
                </c:pt>
                <c:pt idx="18">
                  <c:v>Monmouth</c:v>
                </c:pt>
                <c:pt idx="19">
                  <c:v>Sussex</c:v>
                </c:pt>
                <c:pt idx="20">
                  <c:v>Morris</c:v>
                </c:pt>
              </c:strCache>
            </c:strRef>
          </c:cat>
          <c:val>
            <c:numRef>
              <c:f>Sheet1!$B$2:$B$22</c:f>
              <c:numCache>
                <c:formatCode>0%</c:formatCode>
                <c:ptCount val="21"/>
                <c:pt idx="0">
                  <c:v>0.84</c:v>
                </c:pt>
                <c:pt idx="1">
                  <c:v>0.86</c:v>
                </c:pt>
                <c:pt idx="3">
                  <c:v>0.87</c:v>
                </c:pt>
                <c:pt idx="4">
                  <c:v>0.87</c:v>
                </c:pt>
                <c:pt idx="5">
                  <c:v>0.88</c:v>
                </c:pt>
                <c:pt idx="6">
                  <c:v>0.89</c:v>
                </c:pt>
                <c:pt idx="7">
                  <c:v>0.89</c:v>
                </c:pt>
                <c:pt idx="8">
                  <c:v>0.91</c:v>
                </c:pt>
                <c:pt idx="9">
                  <c:v>0.91</c:v>
                </c:pt>
                <c:pt idx="10">
                  <c:v>0.91</c:v>
                </c:pt>
                <c:pt idx="11">
                  <c:v>0.93</c:v>
                </c:pt>
                <c:pt idx="12">
                  <c:v>0.93</c:v>
                </c:pt>
                <c:pt idx="13">
                  <c:v>0.93</c:v>
                </c:pt>
                <c:pt idx="14">
                  <c:v>0.94</c:v>
                </c:pt>
                <c:pt idx="15">
                  <c:v>0.94</c:v>
                </c:pt>
                <c:pt idx="16">
                  <c:v>0.95</c:v>
                </c:pt>
                <c:pt idx="17">
                  <c:v>0.95</c:v>
                </c:pt>
                <c:pt idx="18">
                  <c:v>0.95</c:v>
                </c:pt>
                <c:pt idx="19">
                  <c:v>0.95</c:v>
                </c:pt>
                <c:pt idx="20">
                  <c:v>0.96</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Passaic</c:v>
                </c:pt>
                <c:pt idx="3">
                  <c:v>Camden</c:v>
                </c:pt>
                <c:pt idx="4">
                  <c:v>Cumberland</c:v>
                </c:pt>
                <c:pt idx="5">
                  <c:v>Mercer</c:v>
                </c:pt>
                <c:pt idx="6">
                  <c:v>Cape May</c:v>
                </c:pt>
                <c:pt idx="7">
                  <c:v>Union</c:v>
                </c:pt>
                <c:pt idx="8">
                  <c:v>Atlantic</c:v>
                </c:pt>
                <c:pt idx="9">
                  <c:v>Ocean</c:v>
                </c:pt>
                <c:pt idx="10">
                  <c:v>Salem</c:v>
                </c:pt>
                <c:pt idx="11">
                  <c:v>Gloucester</c:v>
                </c:pt>
                <c:pt idx="12">
                  <c:v>Middlesex</c:v>
                </c:pt>
                <c:pt idx="13">
                  <c:v>Warren</c:v>
                </c:pt>
                <c:pt idx="14">
                  <c:v>Burlington</c:v>
                </c:pt>
                <c:pt idx="15">
                  <c:v>Somerset</c:v>
                </c:pt>
                <c:pt idx="16">
                  <c:v>Bergen</c:v>
                </c:pt>
                <c:pt idx="17">
                  <c:v>Hunterdon</c:v>
                </c:pt>
                <c:pt idx="18">
                  <c:v>Monmouth</c:v>
                </c:pt>
                <c:pt idx="19">
                  <c:v>Sussex</c:v>
                </c:pt>
                <c:pt idx="20">
                  <c:v>Morris</c:v>
                </c:pt>
              </c:strCache>
            </c:strRef>
          </c:cat>
          <c:val>
            <c:numRef>
              <c:f>Sheet1!$C$2:$C$22</c:f>
              <c:numCache>
                <c:formatCode>General</c:formatCode>
                <c:ptCount val="21"/>
                <c:pt idx="2" formatCode="0%">
                  <c:v>0.86</c:v>
                </c:pt>
              </c:numCache>
            </c:numRef>
          </c:val>
          <c:extLst>
            <c:ext xmlns:c16="http://schemas.microsoft.com/office/drawing/2014/chart" uri="{C3380CC4-5D6E-409C-BE32-E72D297353CC}">
              <c16:uniqueId val="{00000001-E871-4280-A9BF-0E926203063E}"/>
            </c:ext>
          </c:extLst>
        </c:ser>
        <c:ser>
          <c:idx val="2"/>
          <c:order val="2"/>
          <c:tx>
            <c:strRef>
              <c:f>Sheet1!$D$1</c:f>
              <c:strCache>
                <c:ptCount val="1"/>
                <c:pt idx="0">
                  <c:v>NJ avg. 91%</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Essex</c:v>
                </c:pt>
                <c:pt idx="2">
                  <c:v>Passaic</c:v>
                </c:pt>
                <c:pt idx="3">
                  <c:v>Camden</c:v>
                </c:pt>
                <c:pt idx="4">
                  <c:v>Cumberland</c:v>
                </c:pt>
                <c:pt idx="5">
                  <c:v>Mercer</c:v>
                </c:pt>
                <c:pt idx="6">
                  <c:v>Cape May</c:v>
                </c:pt>
                <c:pt idx="7">
                  <c:v>Union</c:v>
                </c:pt>
                <c:pt idx="8">
                  <c:v>Atlantic</c:v>
                </c:pt>
                <c:pt idx="9">
                  <c:v>Ocean</c:v>
                </c:pt>
                <c:pt idx="10">
                  <c:v>Salem</c:v>
                </c:pt>
                <c:pt idx="11">
                  <c:v>Gloucester</c:v>
                </c:pt>
                <c:pt idx="12">
                  <c:v>Middlesex</c:v>
                </c:pt>
                <c:pt idx="13">
                  <c:v>Warren</c:v>
                </c:pt>
                <c:pt idx="14">
                  <c:v>Burlington</c:v>
                </c:pt>
                <c:pt idx="15">
                  <c:v>Somerset</c:v>
                </c:pt>
                <c:pt idx="16">
                  <c:v>Bergen</c:v>
                </c:pt>
                <c:pt idx="17">
                  <c:v>Hunterdon</c:v>
                </c:pt>
                <c:pt idx="18">
                  <c:v>Monmouth</c:v>
                </c:pt>
                <c:pt idx="19">
                  <c:v>Sussex</c:v>
                </c:pt>
                <c:pt idx="20">
                  <c:v>Morris</c:v>
                </c:pt>
              </c:strCache>
            </c:strRef>
          </c:cat>
          <c:val>
            <c:numRef>
              <c:f>Sheet1!$D$2:$D$22</c:f>
              <c:numCache>
                <c:formatCode>0%</c:formatCode>
                <c:ptCount val="21"/>
                <c:pt idx="0">
                  <c:v>0.91</c:v>
                </c:pt>
                <c:pt idx="1">
                  <c:v>0.91</c:v>
                </c:pt>
                <c:pt idx="2">
                  <c:v>0.91</c:v>
                </c:pt>
                <c:pt idx="3">
                  <c:v>0.91</c:v>
                </c:pt>
                <c:pt idx="4">
                  <c:v>0.91</c:v>
                </c:pt>
                <c:pt idx="5">
                  <c:v>0.91</c:v>
                </c:pt>
                <c:pt idx="6">
                  <c:v>0.91</c:v>
                </c:pt>
                <c:pt idx="7">
                  <c:v>0.91</c:v>
                </c:pt>
                <c:pt idx="8">
                  <c:v>0.91</c:v>
                </c:pt>
                <c:pt idx="9">
                  <c:v>0.91</c:v>
                </c:pt>
                <c:pt idx="10">
                  <c:v>0.91</c:v>
                </c:pt>
                <c:pt idx="11">
                  <c:v>0.91</c:v>
                </c:pt>
                <c:pt idx="12">
                  <c:v>0.91</c:v>
                </c:pt>
                <c:pt idx="13">
                  <c:v>0.91</c:v>
                </c:pt>
                <c:pt idx="14">
                  <c:v>0.91</c:v>
                </c:pt>
                <c:pt idx="15">
                  <c:v>0.91</c:v>
                </c:pt>
                <c:pt idx="16">
                  <c:v>0.91</c:v>
                </c:pt>
                <c:pt idx="17">
                  <c:v>0.91</c:v>
                </c:pt>
                <c:pt idx="18">
                  <c:v>0.91</c:v>
                </c:pt>
                <c:pt idx="19">
                  <c:v>0.91</c:v>
                </c:pt>
                <c:pt idx="20">
                  <c:v>0.91</c:v>
                </c:pt>
              </c:numCache>
            </c:numRef>
          </c:val>
          <c:extLst>
            <c:ext xmlns:c16="http://schemas.microsoft.com/office/drawing/2014/chart" uri="{C3380CC4-5D6E-409C-BE32-E72D297353CC}">
              <c16:uniqueId val="{00000002-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891244067493643"/>
          <c:y val="0.89713583212732617"/>
          <c:w val="0.1445775451120494"/>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0.69599999999999995</c:v>
                </c:pt>
                <c:pt idx="1">
                  <c:v>0.78200000000000003</c:v>
                </c:pt>
                <c:pt idx="2">
                  <c:v>0.85699999999999998</c:v>
                </c:pt>
                <c:pt idx="3">
                  <c:v>0.84899999999999998</c:v>
                </c:pt>
                <c:pt idx="4">
                  <c:v>0.89</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1"/>
        <c:axPos val="l"/>
        <c:numFmt formatCode="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Cumberland</c:v>
                </c:pt>
                <c:pt idx="2">
                  <c:v>Ocean</c:v>
                </c:pt>
                <c:pt idx="3">
                  <c:v>Salem</c:v>
                </c:pt>
                <c:pt idx="4">
                  <c:v>Mercer</c:v>
                </c:pt>
                <c:pt idx="5">
                  <c:v>Cape May</c:v>
                </c:pt>
                <c:pt idx="6">
                  <c:v>Camden</c:v>
                </c:pt>
                <c:pt idx="7">
                  <c:v>Gloucester</c:v>
                </c:pt>
                <c:pt idx="8">
                  <c:v>Passaic</c:v>
                </c:pt>
                <c:pt idx="9">
                  <c:v>Atlantic</c:v>
                </c:pt>
                <c:pt idx="10">
                  <c:v>Union</c:v>
                </c:pt>
                <c:pt idx="11">
                  <c:v>Warren</c:v>
                </c:pt>
                <c:pt idx="12">
                  <c:v>Hudson</c:v>
                </c:pt>
                <c:pt idx="13">
                  <c:v>Middlesex</c:v>
                </c:pt>
                <c:pt idx="14">
                  <c:v>Bergen</c:v>
                </c:pt>
                <c:pt idx="15">
                  <c:v>Burlington</c:v>
                </c:pt>
                <c:pt idx="16">
                  <c:v>Monmouth</c:v>
                </c:pt>
                <c:pt idx="17">
                  <c:v>Sussex</c:v>
                </c:pt>
                <c:pt idx="18">
                  <c:v>Morris</c:v>
                </c:pt>
                <c:pt idx="19">
                  <c:v>Hunterdon</c:v>
                </c:pt>
                <c:pt idx="20">
                  <c:v>Somerset</c:v>
                </c:pt>
              </c:strCache>
            </c:strRef>
          </c:cat>
          <c:val>
            <c:numRef>
              <c:f>Sheet1!$B$2:$B$22</c:f>
              <c:numCache>
                <c:formatCode>0.0%</c:formatCode>
                <c:ptCount val="21"/>
                <c:pt idx="0">
                  <c:v>0.83499999999999996</c:v>
                </c:pt>
                <c:pt idx="1">
                  <c:v>0.84499999999999997</c:v>
                </c:pt>
                <c:pt idx="2">
                  <c:v>0.85399999999999998</c:v>
                </c:pt>
                <c:pt idx="3">
                  <c:v>0.86099999999999999</c:v>
                </c:pt>
                <c:pt idx="4">
                  <c:v>0.86599999999999999</c:v>
                </c:pt>
                <c:pt idx="5">
                  <c:v>0.879</c:v>
                </c:pt>
                <c:pt idx="6">
                  <c:v>0.88300000000000001</c:v>
                </c:pt>
                <c:pt idx="7">
                  <c:v>0.88900000000000001</c:v>
                </c:pt>
                <c:pt idx="9">
                  <c:v>0.89200000000000002</c:v>
                </c:pt>
                <c:pt idx="10">
                  <c:v>0.89300000000000002</c:v>
                </c:pt>
                <c:pt idx="11">
                  <c:v>0.89300000000000002</c:v>
                </c:pt>
                <c:pt idx="12">
                  <c:v>0.89400000000000002</c:v>
                </c:pt>
                <c:pt idx="13">
                  <c:v>0.90100000000000002</c:v>
                </c:pt>
                <c:pt idx="14">
                  <c:v>0.91700000000000004</c:v>
                </c:pt>
                <c:pt idx="15">
                  <c:v>0.91900000000000004</c:v>
                </c:pt>
                <c:pt idx="16">
                  <c:v>0.91900000000000004</c:v>
                </c:pt>
                <c:pt idx="17">
                  <c:v>0.92900000000000005</c:v>
                </c:pt>
                <c:pt idx="18">
                  <c:v>0.93200000000000005</c:v>
                </c:pt>
                <c:pt idx="19">
                  <c:v>0.93400000000000005</c:v>
                </c:pt>
                <c:pt idx="20">
                  <c:v>0.94499999999999995</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Cumberland</c:v>
                </c:pt>
                <c:pt idx="2">
                  <c:v>Ocean</c:v>
                </c:pt>
                <c:pt idx="3">
                  <c:v>Salem</c:v>
                </c:pt>
                <c:pt idx="4">
                  <c:v>Mercer</c:v>
                </c:pt>
                <c:pt idx="5">
                  <c:v>Cape May</c:v>
                </c:pt>
                <c:pt idx="6">
                  <c:v>Camden</c:v>
                </c:pt>
                <c:pt idx="7">
                  <c:v>Gloucester</c:v>
                </c:pt>
                <c:pt idx="8">
                  <c:v>Passaic</c:v>
                </c:pt>
                <c:pt idx="9">
                  <c:v>Atlantic</c:v>
                </c:pt>
                <c:pt idx="10">
                  <c:v>Union</c:v>
                </c:pt>
                <c:pt idx="11">
                  <c:v>Warren</c:v>
                </c:pt>
                <c:pt idx="12">
                  <c:v>Hudson</c:v>
                </c:pt>
                <c:pt idx="13">
                  <c:v>Middlesex</c:v>
                </c:pt>
                <c:pt idx="14">
                  <c:v>Bergen</c:v>
                </c:pt>
                <c:pt idx="15">
                  <c:v>Burlington</c:v>
                </c:pt>
                <c:pt idx="16">
                  <c:v>Monmouth</c:v>
                </c:pt>
                <c:pt idx="17">
                  <c:v>Sussex</c:v>
                </c:pt>
                <c:pt idx="18">
                  <c:v>Morris</c:v>
                </c:pt>
                <c:pt idx="19">
                  <c:v>Hunterdon</c:v>
                </c:pt>
                <c:pt idx="20">
                  <c:v>Somerset</c:v>
                </c:pt>
              </c:strCache>
            </c:strRef>
          </c:cat>
          <c:val>
            <c:numRef>
              <c:f>Sheet1!$C$2:$C$22</c:f>
              <c:numCache>
                <c:formatCode>General</c:formatCode>
                <c:ptCount val="21"/>
                <c:pt idx="8" formatCode="0.0%">
                  <c:v>0.89</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89.4%</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Cumberland</c:v>
                </c:pt>
                <c:pt idx="2">
                  <c:v>Ocean</c:v>
                </c:pt>
                <c:pt idx="3">
                  <c:v>Salem</c:v>
                </c:pt>
                <c:pt idx="4">
                  <c:v>Mercer</c:v>
                </c:pt>
                <c:pt idx="5">
                  <c:v>Cape May</c:v>
                </c:pt>
                <c:pt idx="6">
                  <c:v>Camden</c:v>
                </c:pt>
                <c:pt idx="7">
                  <c:v>Gloucester</c:v>
                </c:pt>
                <c:pt idx="8">
                  <c:v>Passaic</c:v>
                </c:pt>
                <c:pt idx="9">
                  <c:v>Atlantic</c:v>
                </c:pt>
                <c:pt idx="10">
                  <c:v>Union</c:v>
                </c:pt>
                <c:pt idx="11">
                  <c:v>Warren</c:v>
                </c:pt>
                <c:pt idx="12">
                  <c:v>Hudson</c:v>
                </c:pt>
                <c:pt idx="13">
                  <c:v>Middlesex</c:v>
                </c:pt>
                <c:pt idx="14">
                  <c:v>Bergen</c:v>
                </c:pt>
                <c:pt idx="15">
                  <c:v>Burlington</c:v>
                </c:pt>
                <c:pt idx="16">
                  <c:v>Monmouth</c:v>
                </c:pt>
                <c:pt idx="17">
                  <c:v>Sussex</c:v>
                </c:pt>
                <c:pt idx="18">
                  <c:v>Morris</c:v>
                </c:pt>
                <c:pt idx="19">
                  <c:v>Hunterdon</c:v>
                </c:pt>
                <c:pt idx="20">
                  <c:v>Somerset</c:v>
                </c:pt>
              </c:strCache>
            </c:strRef>
          </c:cat>
          <c:val>
            <c:numRef>
              <c:f>Sheet1!$D$2:$D$22</c:f>
              <c:numCache>
                <c:formatCode>0%</c:formatCode>
                <c:ptCount val="21"/>
                <c:pt idx="0">
                  <c:v>0.89400000000000002</c:v>
                </c:pt>
                <c:pt idx="1">
                  <c:v>0.89400000000000002</c:v>
                </c:pt>
                <c:pt idx="2">
                  <c:v>0.89400000000000002</c:v>
                </c:pt>
                <c:pt idx="3">
                  <c:v>0.89400000000000002</c:v>
                </c:pt>
                <c:pt idx="4">
                  <c:v>0.89400000000000002</c:v>
                </c:pt>
                <c:pt idx="5">
                  <c:v>0.89400000000000002</c:v>
                </c:pt>
                <c:pt idx="6">
                  <c:v>0.89400000000000002</c:v>
                </c:pt>
                <c:pt idx="7">
                  <c:v>0.89400000000000002</c:v>
                </c:pt>
                <c:pt idx="8">
                  <c:v>0.89400000000000002</c:v>
                </c:pt>
                <c:pt idx="9">
                  <c:v>0.89400000000000002</c:v>
                </c:pt>
                <c:pt idx="10">
                  <c:v>0.89400000000000002</c:v>
                </c:pt>
                <c:pt idx="11">
                  <c:v>0.89400000000000002</c:v>
                </c:pt>
                <c:pt idx="12">
                  <c:v>0.89400000000000002</c:v>
                </c:pt>
                <c:pt idx="13">
                  <c:v>0.89400000000000002</c:v>
                </c:pt>
                <c:pt idx="14">
                  <c:v>0.89400000000000002</c:v>
                </c:pt>
                <c:pt idx="15">
                  <c:v>0.89400000000000002</c:v>
                </c:pt>
                <c:pt idx="16">
                  <c:v>0.89400000000000002</c:v>
                </c:pt>
                <c:pt idx="17">
                  <c:v>0.89400000000000002</c:v>
                </c:pt>
                <c:pt idx="18">
                  <c:v>0.89400000000000002</c:v>
                </c:pt>
                <c:pt idx="19">
                  <c:v>0.89400000000000002</c:v>
                </c:pt>
                <c:pt idx="20">
                  <c:v>0.89400000000000002</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8678652011593047"/>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Sheet1!$B$2:$B$22</c:f>
              <c:numCache>
                <c:formatCode>General</c:formatCode>
                <c:ptCount val="21"/>
                <c:pt idx="18">
                  <c:v>383.1</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 Rate per 1,000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dLbl>
              <c:idx val="17"/>
              <c:layout>
                <c:manualLayout>
                  <c:x val="-7.042095763186954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065-4D07-A717-B4BA75F0274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Sheet1!$C$2:$C$22</c:f>
              <c:numCache>
                <c:formatCode>General</c:formatCode>
                <c:ptCount val="21"/>
                <c:pt idx="0">
                  <c:v>21.1</c:v>
                </c:pt>
                <c:pt idx="1">
                  <c:v>39.5</c:v>
                </c:pt>
                <c:pt idx="2">
                  <c:v>41.2</c:v>
                </c:pt>
                <c:pt idx="3">
                  <c:v>42.5</c:v>
                </c:pt>
                <c:pt idx="4">
                  <c:v>59.6</c:v>
                </c:pt>
                <c:pt idx="5">
                  <c:v>71.400000000000006</c:v>
                </c:pt>
                <c:pt idx="6">
                  <c:v>92.7</c:v>
                </c:pt>
                <c:pt idx="7">
                  <c:v>119.9</c:v>
                </c:pt>
                <c:pt idx="8">
                  <c:v>121.4</c:v>
                </c:pt>
                <c:pt idx="9">
                  <c:v>129.69999999999999</c:v>
                </c:pt>
                <c:pt idx="10">
                  <c:v>143.1</c:v>
                </c:pt>
                <c:pt idx="11">
                  <c:v>167.9</c:v>
                </c:pt>
                <c:pt idx="12">
                  <c:v>250.5</c:v>
                </c:pt>
                <c:pt idx="13">
                  <c:v>253.3</c:v>
                </c:pt>
                <c:pt idx="14">
                  <c:v>279.7</c:v>
                </c:pt>
                <c:pt idx="15">
                  <c:v>319.10000000000002</c:v>
                </c:pt>
                <c:pt idx="16">
                  <c:v>323.7</c:v>
                </c:pt>
                <c:pt idx="17">
                  <c:v>378.8</c:v>
                </c:pt>
                <c:pt idx="19">
                  <c:v>405.7</c:v>
                </c:pt>
                <c:pt idx="20">
                  <c:v>446.6</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5.7019008987512923E-3"/>
                  <c:y val="0.16592189149078201"/>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2.029428139664359E-2"/>
                  <c:y val="1.045436292049079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31</c:v>
                </c:pt>
                <c:pt idx="1">
                  <c:v>69</c:v>
                </c:pt>
                <c:pt idx="2">
                  <c:v>579</c:v>
                </c:pt>
                <c:pt idx="3">
                  <c:v>1263</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4.0840773939642319E-2"/>
                  <c:y val="6.678654616113916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923</c:v>
                </c:pt>
                <c:pt idx="1">
                  <c:v>4722</c:v>
                </c:pt>
                <c:pt idx="2">
                  <c:v>593</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Morris</c:v>
                </c:pt>
                <c:pt idx="3">
                  <c:v>Bergen</c:v>
                </c:pt>
                <c:pt idx="4">
                  <c:v>Middlesex</c:v>
                </c:pt>
                <c:pt idx="5">
                  <c:v>Union</c:v>
                </c:pt>
                <c:pt idx="6">
                  <c:v>Somerset</c:v>
                </c:pt>
                <c:pt idx="7">
                  <c:v>Sussex</c:v>
                </c:pt>
                <c:pt idx="8">
                  <c:v>Monmouth</c:v>
                </c:pt>
                <c:pt idx="9">
                  <c:v>Gloucester</c:v>
                </c:pt>
                <c:pt idx="10">
                  <c:v>Essex</c:v>
                </c:pt>
                <c:pt idx="11">
                  <c:v>Hudson</c:v>
                </c:pt>
                <c:pt idx="12">
                  <c:v>Burlington</c:v>
                </c:pt>
                <c:pt idx="13">
                  <c:v>Warren</c:v>
                </c:pt>
                <c:pt idx="14">
                  <c:v>Passaic</c:v>
                </c:pt>
                <c:pt idx="15">
                  <c:v>Camden</c:v>
                </c:pt>
                <c:pt idx="16">
                  <c:v>Mercer</c:v>
                </c:pt>
                <c:pt idx="17">
                  <c:v>Atlantic</c:v>
                </c:pt>
                <c:pt idx="18">
                  <c:v>Cumberland</c:v>
                </c:pt>
                <c:pt idx="19">
                  <c:v>Salem</c:v>
                </c:pt>
                <c:pt idx="20">
                  <c:v>Cape May</c:v>
                </c:pt>
              </c:strCache>
            </c:strRef>
          </c:cat>
          <c:val>
            <c:numRef>
              <c:f>Sheet1!$B$2:$B$22</c:f>
              <c:numCache>
                <c:formatCode>General</c:formatCode>
                <c:ptCount val="21"/>
                <c:pt idx="0">
                  <c:v>3.2473000000000001</c:v>
                </c:pt>
                <c:pt idx="1">
                  <c:v>3.5244399999999998</c:v>
                </c:pt>
                <c:pt idx="2">
                  <c:v>4.1375099999999998</c:v>
                </c:pt>
                <c:pt idx="3">
                  <c:v>4.7272400000000001</c:v>
                </c:pt>
                <c:pt idx="4">
                  <c:v>4.7765000000000004</c:v>
                </c:pt>
                <c:pt idx="5">
                  <c:v>5.59842</c:v>
                </c:pt>
                <c:pt idx="6">
                  <c:v>5.8228299999999997</c:v>
                </c:pt>
                <c:pt idx="7">
                  <c:v>6.2396799999999999</c:v>
                </c:pt>
                <c:pt idx="8">
                  <c:v>6.3904399999999999</c:v>
                </c:pt>
                <c:pt idx="9">
                  <c:v>7.4010699999999998</c:v>
                </c:pt>
                <c:pt idx="10">
                  <c:v>7.5027600000000003</c:v>
                </c:pt>
                <c:pt idx="11">
                  <c:v>8.0386199999999999</c:v>
                </c:pt>
                <c:pt idx="12">
                  <c:v>8.2683199999999992</c:v>
                </c:pt>
                <c:pt idx="13">
                  <c:v>8.6473700000000004</c:v>
                </c:pt>
                <c:pt idx="15">
                  <c:v>12.571899999999999</c:v>
                </c:pt>
                <c:pt idx="16">
                  <c:v>12.82314</c:v>
                </c:pt>
                <c:pt idx="17">
                  <c:v>13.558529999999999</c:v>
                </c:pt>
                <c:pt idx="18">
                  <c:v>15.276210000000001</c:v>
                </c:pt>
                <c:pt idx="19">
                  <c:v>15.599220000000001</c:v>
                </c:pt>
                <c:pt idx="20">
                  <c:v>27.335419999999999</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Morris</c:v>
                </c:pt>
                <c:pt idx="3">
                  <c:v>Bergen</c:v>
                </c:pt>
                <c:pt idx="4">
                  <c:v>Middlesex</c:v>
                </c:pt>
                <c:pt idx="5">
                  <c:v>Union</c:v>
                </c:pt>
                <c:pt idx="6">
                  <c:v>Somerset</c:v>
                </c:pt>
                <c:pt idx="7">
                  <c:v>Sussex</c:v>
                </c:pt>
                <c:pt idx="8">
                  <c:v>Monmouth</c:v>
                </c:pt>
                <c:pt idx="9">
                  <c:v>Gloucester</c:v>
                </c:pt>
                <c:pt idx="10">
                  <c:v>Essex</c:v>
                </c:pt>
                <c:pt idx="11">
                  <c:v>Hudson</c:v>
                </c:pt>
                <c:pt idx="12">
                  <c:v>Burlington</c:v>
                </c:pt>
                <c:pt idx="13">
                  <c:v>Warren</c:v>
                </c:pt>
                <c:pt idx="14">
                  <c:v>Passaic</c:v>
                </c:pt>
                <c:pt idx="15">
                  <c:v>Camden</c:v>
                </c:pt>
                <c:pt idx="16">
                  <c:v>Mercer</c:v>
                </c:pt>
                <c:pt idx="17">
                  <c:v>Atlantic</c:v>
                </c:pt>
                <c:pt idx="18">
                  <c:v>Cumberland</c:v>
                </c:pt>
                <c:pt idx="19">
                  <c:v>Salem</c:v>
                </c:pt>
                <c:pt idx="20">
                  <c:v>Cape May</c:v>
                </c:pt>
              </c:strCache>
            </c:strRef>
          </c:cat>
          <c:val>
            <c:numRef>
              <c:f>Sheet1!$C$2:$C$22</c:f>
              <c:numCache>
                <c:formatCode>General</c:formatCode>
                <c:ptCount val="21"/>
                <c:pt idx="14">
                  <c:v>12.426690000000001</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7.6</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Ocean</c:v>
                </c:pt>
                <c:pt idx="2">
                  <c:v>Morris</c:v>
                </c:pt>
                <c:pt idx="3">
                  <c:v>Bergen</c:v>
                </c:pt>
                <c:pt idx="4">
                  <c:v>Middlesex</c:v>
                </c:pt>
                <c:pt idx="5">
                  <c:v>Union</c:v>
                </c:pt>
                <c:pt idx="6">
                  <c:v>Somerset</c:v>
                </c:pt>
                <c:pt idx="7">
                  <c:v>Sussex</c:v>
                </c:pt>
                <c:pt idx="8">
                  <c:v>Monmouth</c:v>
                </c:pt>
                <c:pt idx="9">
                  <c:v>Gloucester</c:v>
                </c:pt>
                <c:pt idx="10">
                  <c:v>Essex</c:v>
                </c:pt>
                <c:pt idx="11">
                  <c:v>Hudson</c:v>
                </c:pt>
                <c:pt idx="12">
                  <c:v>Burlington</c:v>
                </c:pt>
                <c:pt idx="13">
                  <c:v>Warren</c:v>
                </c:pt>
                <c:pt idx="14">
                  <c:v>Passaic</c:v>
                </c:pt>
                <c:pt idx="15">
                  <c:v>Camden</c:v>
                </c:pt>
                <c:pt idx="16">
                  <c:v>Mercer</c:v>
                </c:pt>
                <c:pt idx="17">
                  <c:v>Atlantic</c:v>
                </c:pt>
                <c:pt idx="18">
                  <c:v>Cumberland</c:v>
                </c:pt>
                <c:pt idx="19">
                  <c:v>Salem</c:v>
                </c:pt>
                <c:pt idx="20">
                  <c:v>Cape May</c:v>
                </c:pt>
              </c:strCache>
            </c:strRef>
          </c:cat>
          <c:val>
            <c:numRef>
              <c:f>Sheet1!$D$2:$D$22</c:f>
              <c:numCache>
                <c:formatCode>General</c:formatCode>
                <c:ptCount val="21"/>
                <c:pt idx="0">
                  <c:v>7.6</c:v>
                </c:pt>
                <c:pt idx="1">
                  <c:v>7.6</c:v>
                </c:pt>
                <c:pt idx="2">
                  <c:v>7.6</c:v>
                </c:pt>
                <c:pt idx="3">
                  <c:v>7.6</c:v>
                </c:pt>
                <c:pt idx="4">
                  <c:v>7.6</c:v>
                </c:pt>
                <c:pt idx="5">
                  <c:v>7.6</c:v>
                </c:pt>
                <c:pt idx="6">
                  <c:v>7.6</c:v>
                </c:pt>
                <c:pt idx="7">
                  <c:v>7.6</c:v>
                </c:pt>
                <c:pt idx="8">
                  <c:v>7.6</c:v>
                </c:pt>
                <c:pt idx="9">
                  <c:v>7.6</c:v>
                </c:pt>
                <c:pt idx="10">
                  <c:v>7.6</c:v>
                </c:pt>
                <c:pt idx="11">
                  <c:v>7.6</c:v>
                </c:pt>
                <c:pt idx="12">
                  <c:v>7.6</c:v>
                </c:pt>
                <c:pt idx="13">
                  <c:v>7.6</c:v>
                </c:pt>
                <c:pt idx="14">
                  <c:v>7.6</c:v>
                </c:pt>
                <c:pt idx="15">
                  <c:v>7.6</c:v>
                </c:pt>
                <c:pt idx="16">
                  <c:v>7.6</c:v>
                </c:pt>
                <c:pt idx="17">
                  <c:v>7.6</c:v>
                </c:pt>
                <c:pt idx="18">
                  <c:v>7.6</c:v>
                </c:pt>
                <c:pt idx="19">
                  <c:v>7.6</c:v>
                </c:pt>
                <c:pt idx="20">
                  <c:v>7.6</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792770669291339"/>
          <c:y val="0.88146629195936943"/>
          <c:w val="9.17054625984252E-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Passaic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15.774839999999999</c:v>
                </c:pt>
                <c:pt idx="1">
                  <c:v>14.92698</c:v>
                </c:pt>
                <c:pt idx="2">
                  <c:v>15.21444</c:v>
                </c:pt>
                <c:pt idx="3">
                  <c:v>11.88958</c:v>
                </c:pt>
                <c:pt idx="4">
                  <c:v>12.426690000000001</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General</c:formatCode>
                <c:ptCount val="5"/>
                <c:pt idx="0">
                  <c:v>11.1</c:v>
                </c:pt>
                <c:pt idx="1">
                  <c:v>10.5</c:v>
                </c:pt>
                <c:pt idx="2">
                  <c:v>9.3191199999999998</c:v>
                </c:pt>
                <c:pt idx="3">
                  <c:v>7.4523599999999997</c:v>
                </c:pt>
                <c:pt idx="4">
                  <c:v>7.5911299999999997</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Sheet1!$B$2:$B$22</c:f>
              <c:numCache>
                <c:formatCode>General</c:formatCode>
                <c:ptCount val="21"/>
                <c:pt idx="7">
                  <c:v>43</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Sheet1!$C$2:$C$22</c:f>
              <c:numCache>
                <c:formatCode>General</c:formatCode>
                <c:ptCount val="21"/>
                <c:pt idx="0">
                  <c:v>10</c:v>
                </c:pt>
                <c:pt idx="1">
                  <c:v>11</c:v>
                </c:pt>
                <c:pt idx="2">
                  <c:v>16</c:v>
                </c:pt>
                <c:pt idx="3">
                  <c:v>16</c:v>
                </c:pt>
                <c:pt idx="4">
                  <c:v>19</c:v>
                </c:pt>
                <c:pt idx="5">
                  <c:v>39</c:v>
                </c:pt>
                <c:pt idx="6">
                  <c:v>40</c:v>
                </c:pt>
                <c:pt idx="7">
                  <c:v>43</c:v>
                </c:pt>
                <c:pt idx="8">
                  <c:v>47</c:v>
                </c:pt>
                <c:pt idx="9">
                  <c:v>51</c:v>
                </c:pt>
                <c:pt idx="10">
                  <c:v>55</c:v>
                </c:pt>
                <c:pt idx="11">
                  <c:v>59</c:v>
                </c:pt>
                <c:pt idx="12">
                  <c:v>65</c:v>
                </c:pt>
                <c:pt idx="13">
                  <c:v>71</c:v>
                </c:pt>
                <c:pt idx="14">
                  <c:v>76</c:v>
                </c:pt>
                <c:pt idx="15">
                  <c:v>81</c:v>
                </c:pt>
                <c:pt idx="16">
                  <c:v>82</c:v>
                </c:pt>
                <c:pt idx="17">
                  <c:v>88</c:v>
                </c:pt>
                <c:pt idx="18">
                  <c:v>94</c:v>
                </c:pt>
                <c:pt idx="19">
                  <c:v>100</c:v>
                </c:pt>
                <c:pt idx="20">
                  <c:v>210</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Sheet1!$D$2:$D$22</c:f>
              <c:numCache>
                <c:formatCode>General</c:formatCode>
                <c:ptCount val="21"/>
                <c:pt idx="0">
                  <c:v>52</c:v>
                </c:pt>
                <c:pt idx="1">
                  <c:v>46</c:v>
                </c:pt>
                <c:pt idx="2">
                  <c:v>69</c:v>
                </c:pt>
                <c:pt idx="3">
                  <c:v>78</c:v>
                </c:pt>
                <c:pt idx="4">
                  <c:v>84</c:v>
                </c:pt>
                <c:pt idx="5">
                  <c:v>457</c:v>
                </c:pt>
                <c:pt idx="6">
                  <c:v>215</c:v>
                </c:pt>
                <c:pt idx="7">
                  <c:v>433</c:v>
                </c:pt>
                <c:pt idx="8">
                  <c:v>267</c:v>
                </c:pt>
                <c:pt idx="9">
                  <c:v>345</c:v>
                </c:pt>
                <c:pt idx="10">
                  <c:v>528</c:v>
                </c:pt>
                <c:pt idx="11">
                  <c:v>229</c:v>
                </c:pt>
                <c:pt idx="12">
                  <c:v>473</c:v>
                </c:pt>
                <c:pt idx="13">
                  <c:v>360</c:v>
                </c:pt>
                <c:pt idx="14">
                  <c:v>735</c:v>
                </c:pt>
                <c:pt idx="15">
                  <c:v>353</c:v>
                </c:pt>
                <c:pt idx="16">
                  <c:v>472</c:v>
                </c:pt>
                <c:pt idx="17">
                  <c:v>696</c:v>
                </c:pt>
                <c:pt idx="18">
                  <c:v>622</c:v>
                </c:pt>
                <c:pt idx="19">
                  <c:v>585</c:v>
                </c:pt>
                <c:pt idx="20">
                  <c:v>1439</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Sheet1!$E$2:$E$22</c:f>
              <c:numCache>
                <c:formatCode>General</c:formatCode>
                <c:ptCount val="21"/>
                <c:pt idx="7">
                  <c:v>433</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2021</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Hunterdon</c:v>
                </c:pt>
                <c:pt idx="2">
                  <c:v>Cape May</c:v>
                </c:pt>
                <c:pt idx="3">
                  <c:v>Passaic</c:v>
                </c:pt>
                <c:pt idx="4">
                  <c:v>Somerset</c:v>
                </c:pt>
                <c:pt idx="5">
                  <c:v>Atlantic</c:v>
                </c:pt>
                <c:pt idx="6">
                  <c:v>Hudson</c:v>
                </c:pt>
                <c:pt idx="7">
                  <c:v>Monmouth</c:v>
                </c:pt>
                <c:pt idx="8">
                  <c:v>Bergen</c:v>
                </c:pt>
                <c:pt idx="9">
                  <c:v>Camden</c:v>
                </c:pt>
                <c:pt idx="10">
                  <c:v>Mercer</c:v>
                </c:pt>
                <c:pt idx="11">
                  <c:v>Union</c:v>
                </c:pt>
                <c:pt idx="12">
                  <c:v>Burlington</c:v>
                </c:pt>
                <c:pt idx="13">
                  <c:v>Salem</c:v>
                </c:pt>
                <c:pt idx="14">
                  <c:v>Sussex</c:v>
                </c:pt>
                <c:pt idx="15">
                  <c:v>Morris</c:v>
                </c:pt>
                <c:pt idx="16">
                  <c:v>Ocean</c:v>
                </c:pt>
                <c:pt idx="17">
                  <c:v>Middlesex</c:v>
                </c:pt>
                <c:pt idx="18">
                  <c:v>Warren</c:v>
                </c:pt>
                <c:pt idx="19">
                  <c:v>Gloucester</c:v>
                </c:pt>
                <c:pt idx="20">
                  <c:v>Cumberland</c:v>
                </c:pt>
              </c:strCache>
            </c:strRef>
          </c:cat>
          <c:val>
            <c:numRef>
              <c:f>Sheet1!$B$2:$B$22</c:f>
              <c:numCache>
                <c:formatCode>General</c:formatCode>
                <c:ptCount val="21"/>
                <c:pt idx="0">
                  <c:v>74</c:v>
                </c:pt>
                <c:pt idx="1">
                  <c:v>63</c:v>
                </c:pt>
                <c:pt idx="2">
                  <c:v>62</c:v>
                </c:pt>
                <c:pt idx="4">
                  <c:v>61</c:v>
                </c:pt>
                <c:pt idx="5">
                  <c:v>58</c:v>
                </c:pt>
                <c:pt idx="6">
                  <c:v>57</c:v>
                </c:pt>
                <c:pt idx="7">
                  <c:v>57</c:v>
                </c:pt>
                <c:pt idx="8">
                  <c:v>56</c:v>
                </c:pt>
                <c:pt idx="9">
                  <c:v>55</c:v>
                </c:pt>
                <c:pt idx="10">
                  <c:v>55</c:v>
                </c:pt>
                <c:pt idx="11">
                  <c:v>55</c:v>
                </c:pt>
                <c:pt idx="12">
                  <c:v>52</c:v>
                </c:pt>
                <c:pt idx="13">
                  <c:v>52</c:v>
                </c:pt>
                <c:pt idx="14">
                  <c:v>50</c:v>
                </c:pt>
                <c:pt idx="15">
                  <c:v>49</c:v>
                </c:pt>
                <c:pt idx="16">
                  <c:v>45</c:v>
                </c:pt>
                <c:pt idx="17">
                  <c:v>39</c:v>
                </c:pt>
                <c:pt idx="18">
                  <c:v>39</c:v>
                </c:pt>
                <c:pt idx="19">
                  <c:v>35</c:v>
                </c:pt>
                <c:pt idx="20">
                  <c:v>30</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Hunterdon</c:v>
                </c:pt>
                <c:pt idx="2">
                  <c:v>Cape May</c:v>
                </c:pt>
                <c:pt idx="3">
                  <c:v>Passaic</c:v>
                </c:pt>
                <c:pt idx="4">
                  <c:v>Somerset</c:v>
                </c:pt>
                <c:pt idx="5">
                  <c:v>Atlantic</c:v>
                </c:pt>
                <c:pt idx="6">
                  <c:v>Hudson</c:v>
                </c:pt>
                <c:pt idx="7">
                  <c:v>Monmouth</c:v>
                </c:pt>
                <c:pt idx="8">
                  <c:v>Bergen</c:v>
                </c:pt>
                <c:pt idx="9">
                  <c:v>Camden</c:v>
                </c:pt>
                <c:pt idx="10">
                  <c:v>Mercer</c:v>
                </c:pt>
                <c:pt idx="11">
                  <c:v>Union</c:v>
                </c:pt>
                <c:pt idx="12">
                  <c:v>Burlington</c:v>
                </c:pt>
                <c:pt idx="13">
                  <c:v>Salem</c:v>
                </c:pt>
                <c:pt idx="14">
                  <c:v>Sussex</c:v>
                </c:pt>
                <c:pt idx="15">
                  <c:v>Morris</c:v>
                </c:pt>
                <c:pt idx="16">
                  <c:v>Ocean</c:v>
                </c:pt>
                <c:pt idx="17">
                  <c:v>Middlesex</c:v>
                </c:pt>
                <c:pt idx="18">
                  <c:v>Warren</c:v>
                </c:pt>
                <c:pt idx="19">
                  <c:v>Gloucester</c:v>
                </c:pt>
                <c:pt idx="20">
                  <c:v>Cumberland</c:v>
                </c:pt>
              </c:strCache>
            </c:strRef>
          </c:cat>
          <c:val>
            <c:numRef>
              <c:f>Sheet1!$C$2:$C$22</c:f>
              <c:numCache>
                <c:formatCode>General</c:formatCode>
                <c:ptCount val="21"/>
                <c:pt idx="3">
                  <c:v>61</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62</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Hunterdon</c:v>
                </c:pt>
                <c:pt idx="2">
                  <c:v>Cape May</c:v>
                </c:pt>
                <c:pt idx="3">
                  <c:v>Passaic</c:v>
                </c:pt>
                <c:pt idx="4">
                  <c:v>Somerset</c:v>
                </c:pt>
                <c:pt idx="5">
                  <c:v>Atlantic</c:v>
                </c:pt>
                <c:pt idx="6">
                  <c:v>Hudson</c:v>
                </c:pt>
                <c:pt idx="7">
                  <c:v>Monmouth</c:v>
                </c:pt>
                <c:pt idx="8">
                  <c:v>Bergen</c:v>
                </c:pt>
                <c:pt idx="9">
                  <c:v>Camden</c:v>
                </c:pt>
                <c:pt idx="10">
                  <c:v>Mercer</c:v>
                </c:pt>
                <c:pt idx="11">
                  <c:v>Union</c:v>
                </c:pt>
                <c:pt idx="12">
                  <c:v>Burlington</c:v>
                </c:pt>
                <c:pt idx="13">
                  <c:v>Salem</c:v>
                </c:pt>
                <c:pt idx="14">
                  <c:v>Sussex</c:v>
                </c:pt>
                <c:pt idx="15">
                  <c:v>Morris</c:v>
                </c:pt>
                <c:pt idx="16">
                  <c:v>Ocean</c:v>
                </c:pt>
                <c:pt idx="17">
                  <c:v>Middlesex</c:v>
                </c:pt>
                <c:pt idx="18">
                  <c:v>Warren</c:v>
                </c:pt>
                <c:pt idx="19">
                  <c:v>Gloucester</c:v>
                </c:pt>
                <c:pt idx="20">
                  <c:v>Cumberland</c:v>
                </c:pt>
              </c:strCache>
            </c:strRef>
          </c:cat>
          <c:val>
            <c:numRef>
              <c:f>Sheet1!$D$2:$D$22</c:f>
              <c:numCache>
                <c:formatCode>0</c:formatCode>
                <c:ptCount val="21"/>
                <c:pt idx="0">
                  <c:v>62</c:v>
                </c:pt>
                <c:pt idx="1">
                  <c:v>62</c:v>
                </c:pt>
                <c:pt idx="2">
                  <c:v>62</c:v>
                </c:pt>
                <c:pt idx="3">
                  <c:v>62</c:v>
                </c:pt>
                <c:pt idx="4">
                  <c:v>62</c:v>
                </c:pt>
                <c:pt idx="5">
                  <c:v>62</c:v>
                </c:pt>
                <c:pt idx="6">
                  <c:v>62</c:v>
                </c:pt>
                <c:pt idx="7">
                  <c:v>62</c:v>
                </c:pt>
                <c:pt idx="8">
                  <c:v>62</c:v>
                </c:pt>
                <c:pt idx="9">
                  <c:v>62</c:v>
                </c:pt>
                <c:pt idx="10">
                  <c:v>62</c:v>
                </c:pt>
                <c:pt idx="11">
                  <c:v>62</c:v>
                </c:pt>
                <c:pt idx="12">
                  <c:v>62</c:v>
                </c:pt>
                <c:pt idx="13">
                  <c:v>62</c:v>
                </c:pt>
                <c:pt idx="14">
                  <c:v>62</c:v>
                </c:pt>
                <c:pt idx="15">
                  <c:v>62</c:v>
                </c:pt>
                <c:pt idx="16">
                  <c:v>62</c:v>
                </c:pt>
                <c:pt idx="17">
                  <c:v>62</c:v>
                </c:pt>
                <c:pt idx="18">
                  <c:v>62</c:v>
                </c:pt>
                <c:pt idx="19">
                  <c:v>62</c:v>
                </c:pt>
                <c:pt idx="20">
                  <c:v>62</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0.00</c:formatCode>
                <c:ptCount val="5"/>
                <c:pt idx="0">
                  <c:v>7.4</c:v>
                </c:pt>
                <c:pt idx="1">
                  <c:v>7.4</c:v>
                </c:pt>
                <c:pt idx="2">
                  <c:v>7.4</c:v>
                </c:pt>
                <c:pt idx="3">
                  <c:v>7.3</c:v>
                </c:pt>
                <c:pt idx="4">
                  <c:v>7.4</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1"/>
        <c:axPos val="l"/>
        <c:numFmt formatCode="0.0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Hunterdon</c:v>
                </c:pt>
                <c:pt idx="6">
                  <c:v>Cumberland</c:v>
                </c:pt>
                <c:pt idx="7">
                  <c:v>Somerset</c:v>
                </c:pt>
                <c:pt idx="8">
                  <c:v>Warren</c:v>
                </c:pt>
                <c:pt idx="9">
                  <c:v>Monmouth</c:v>
                </c:pt>
                <c:pt idx="10">
                  <c:v>Sussex</c:v>
                </c:pt>
                <c:pt idx="11">
                  <c:v>Burlington</c:v>
                </c:pt>
                <c:pt idx="12">
                  <c:v>Union</c:v>
                </c:pt>
                <c:pt idx="13">
                  <c:v>Atlantic</c:v>
                </c:pt>
                <c:pt idx="14">
                  <c:v>Essex</c:v>
                </c:pt>
                <c:pt idx="15">
                  <c:v>Camden</c:v>
                </c:pt>
                <c:pt idx="16">
                  <c:v>Gloucester</c:v>
                </c:pt>
                <c:pt idx="17">
                  <c:v>Passaic</c:v>
                </c:pt>
                <c:pt idx="18">
                  <c:v>Ocean</c:v>
                </c:pt>
                <c:pt idx="19">
                  <c:v>Middlesex</c:v>
                </c:pt>
                <c:pt idx="20">
                  <c:v>Hudson</c:v>
                </c:pt>
              </c:strCache>
            </c:strRef>
          </c:cat>
          <c:val>
            <c:numRef>
              <c:f>Sheet1!$B$2:$B$22</c:f>
              <c:numCache>
                <c:formatCode>General</c:formatCode>
                <c:ptCount val="21"/>
                <c:pt idx="17">
                  <c:v>7.4</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Hunterdon</c:v>
                </c:pt>
                <c:pt idx="6">
                  <c:v>Cumberland</c:v>
                </c:pt>
                <c:pt idx="7">
                  <c:v>Somerset</c:v>
                </c:pt>
                <c:pt idx="8">
                  <c:v>Warren</c:v>
                </c:pt>
                <c:pt idx="9">
                  <c:v>Monmouth</c:v>
                </c:pt>
                <c:pt idx="10">
                  <c:v>Sussex</c:v>
                </c:pt>
                <c:pt idx="11">
                  <c:v>Burlington</c:v>
                </c:pt>
                <c:pt idx="12">
                  <c:v>Union</c:v>
                </c:pt>
                <c:pt idx="13">
                  <c:v>Atlantic</c:v>
                </c:pt>
                <c:pt idx="14">
                  <c:v>Essex</c:v>
                </c:pt>
                <c:pt idx="15">
                  <c:v>Camden</c:v>
                </c:pt>
                <c:pt idx="16">
                  <c:v>Gloucester</c:v>
                </c:pt>
                <c:pt idx="17">
                  <c:v>Passaic</c:v>
                </c:pt>
                <c:pt idx="18">
                  <c:v>Ocean</c:v>
                </c:pt>
                <c:pt idx="19">
                  <c:v>Middlesex</c:v>
                </c:pt>
                <c:pt idx="20">
                  <c:v>Hudson</c:v>
                </c:pt>
              </c:strCache>
            </c:strRef>
          </c:cat>
          <c:val>
            <c:numRef>
              <c:f>Sheet1!$C$2:$C$22</c:f>
              <c:numCache>
                <c:formatCode>General</c:formatCode>
                <c:ptCount val="21"/>
                <c:pt idx="0">
                  <c:v>13.7</c:v>
                </c:pt>
                <c:pt idx="1">
                  <c:v>12.5</c:v>
                </c:pt>
                <c:pt idx="2">
                  <c:v>11.5</c:v>
                </c:pt>
                <c:pt idx="3">
                  <c:v>11</c:v>
                </c:pt>
                <c:pt idx="4">
                  <c:v>10.1</c:v>
                </c:pt>
                <c:pt idx="5">
                  <c:v>10.1</c:v>
                </c:pt>
                <c:pt idx="6">
                  <c:v>10</c:v>
                </c:pt>
                <c:pt idx="7">
                  <c:v>9.9</c:v>
                </c:pt>
                <c:pt idx="8">
                  <c:v>9.5</c:v>
                </c:pt>
                <c:pt idx="9">
                  <c:v>9.4</c:v>
                </c:pt>
                <c:pt idx="10">
                  <c:v>8.9</c:v>
                </c:pt>
                <c:pt idx="11">
                  <c:v>8.6999999999999993</c:v>
                </c:pt>
                <c:pt idx="12">
                  <c:v>8.6</c:v>
                </c:pt>
                <c:pt idx="13">
                  <c:v>8.3000000000000007</c:v>
                </c:pt>
                <c:pt idx="14">
                  <c:v>8.3000000000000007</c:v>
                </c:pt>
                <c:pt idx="15">
                  <c:v>8.1</c:v>
                </c:pt>
                <c:pt idx="16">
                  <c:v>8.1</c:v>
                </c:pt>
                <c:pt idx="18">
                  <c:v>7.3</c:v>
                </c:pt>
                <c:pt idx="19">
                  <c:v>6.7</c:v>
                </c:pt>
                <c:pt idx="20">
                  <c:v>5.4</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Rate 8.7</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Bergen</c:v>
                </c:pt>
                <c:pt idx="5">
                  <c:v>Hunterdon</c:v>
                </c:pt>
                <c:pt idx="6">
                  <c:v>Cumberland</c:v>
                </c:pt>
                <c:pt idx="7">
                  <c:v>Somerset</c:v>
                </c:pt>
                <c:pt idx="8">
                  <c:v>Warren</c:v>
                </c:pt>
                <c:pt idx="9">
                  <c:v>Monmouth</c:v>
                </c:pt>
                <c:pt idx="10">
                  <c:v>Sussex</c:v>
                </c:pt>
                <c:pt idx="11">
                  <c:v>Burlington</c:v>
                </c:pt>
                <c:pt idx="12">
                  <c:v>Union</c:v>
                </c:pt>
                <c:pt idx="13">
                  <c:v>Atlantic</c:v>
                </c:pt>
                <c:pt idx="14">
                  <c:v>Essex</c:v>
                </c:pt>
                <c:pt idx="15">
                  <c:v>Camden</c:v>
                </c:pt>
                <c:pt idx="16">
                  <c:v>Gloucester</c:v>
                </c:pt>
                <c:pt idx="17">
                  <c:v>Passaic</c:v>
                </c:pt>
                <c:pt idx="18">
                  <c:v>Ocean</c:v>
                </c:pt>
                <c:pt idx="19">
                  <c:v>Middlesex</c:v>
                </c:pt>
                <c:pt idx="20">
                  <c:v>Hudson</c:v>
                </c:pt>
              </c:strCache>
            </c:strRef>
          </c:cat>
          <c:val>
            <c:numRef>
              <c:f>Sheet1!$D$2:$D$22</c:f>
              <c:numCache>
                <c:formatCode>General</c:formatCode>
                <c:ptCount val="21"/>
                <c:pt idx="0">
                  <c:v>8.6999999999999993</c:v>
                </c:pt>
                <c:pt idx="1">
                  <c:v>8.6999999999999993</c:v>
                </c:pt>
                <c:pt idx="2">
                  <c:v>8.6999999999999993</c:v>
                </c:pt>
                <c:pt idx="3">
                  <c:v>8.6999999999999993</c:v>
                </c:pt>
                <c:pt idx="4">
                  <c:v>8.6999999999999993</c:v>
                </c:pt>
                <c:pt idx="5">
                  <c:v>8.6999999999999993</c:v>
                </c:pt>
                <c:pt idx="6">
                  <c:v>8.6999999999999993</c:v>
                </c:pt>
                <c:pt idx="7">
                  <c:v>8.6999999999999993</c:v>
                </c:pt>
                <c:pt idx="8">
                  <c:v>8.6999999999999993</c:v>
                </c:pt>
                <c:pt idx="9">
                  <c:v>8.6999999999999993</c:v>
                </c:pt>
                <c:pt idx="10">
                  <c:v>8.6999999999999993</c:v>
                </c:pt>
                <c:pt idx="11">
                  <c:v>8.6999999999999993</c:v>
                </c:pt>
                <c:pt idx="12">
                  <c:v>8.6999999999999993</c:v>
                </c:pt>
                <c:pt idx="13">
                  <c:v>8.6999999999999993</c:v>
                </c:pt>
                <c:pt idx="14">
                  <c:v>8.6999999999999993</c:v>
                </c:pt>
                <c:pt idx="15">
                  <c:v>8.6999999999999993</c:v>
                </c:pt>
                <c:pt idx="16">
                  <c:v>8.6999999999999993</c:v>
                </c:pt>
                <c:pt idx="17">
                  <c:v>8.6999999999999993</c:v>
                </c:pt>
                <c:pt idx="18">
                  <c:v>8.6999999999999993</c:v>
                </c:pt>
                <c:pt idx="19">
                  <c:v>8.6999999999999993</c:v>
                </c:pt>
                <c:pt idx="20">
                  <c:v>8.6999999999999993</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76039645315396"/>
          <c:y val="0.87962459137687043"/>
          <c:w val="0.18792831892688433"/>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dLbl>
              <c:idx val="10"/>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7767-4BD4-A339-9E9BF56A5BC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Sheet1!$B$2:$B$22</c:f>
              <c:numCache>
                <c:formatCode>General</c:formatCode>
                <c:ptCount val="21"/>
                <c:pt idx="0">
                  <c:v>570</c:v>
                </c:pt>
                <c:pt idx="1">
                  <c:v>773</c:v>
                </c:pt>
                <c:pt idx="2" formatCode="#,##0">
                  <c:v>1265</c:v>
                </c:pt>
                <c:pt idx="3" formatCode="#,##0">
                  <c:v>1311</c:v>
                </c:pt>
                <c:pt idx="4" formatCode="#,##0">
                  <c:v>1339</c:v>
                </c:pt>
                <c:pt idx="5" formatCode="#,##0">
                  <c:v>1802</c:v>
                </c:pt>
                <c:pt idx="6" formatCode="#,##0">
                  <c:v>1840</c:v>
                </c:pt>
                <c:pt idx="7" formatCode="#,##0">
                  <c:v>2139</c:v>
                </c:pt>
                <c:pt idx="8" formatCode="#,##0">
                  <c:v>2417</c:v>
                </c:pt>
                <c:pt idx="10">
                  <c:v>2510</c:v>
                </c:pt>
                <c:pt idx="11" formatCode="#,##0">
                  <c:v>2656</c:v>
                </c:pt>
                <c:pt idx="12" formatCode="#,##0">
                  <c:v>3054</c:v>
                </c:pt>
                <c:pt idx="13" formatCode="#,##0">
                  <c:v>3187</c:v>
                </c:pt>
                <c:pt idx="14" formatCode="#,##0">
                  <c:v>3410</c:v>
                </c:pt>
                <c:pt idx="15" formatCode="#,##0">
                  <c:v>3514</c:v>
                </c:pt>
                <c:pt idx="16" formatCode="#,##0">
                  <c:v>3747</c:v>
                </c:pt>
                <c:pt idx="17" formatCode="#,##0">
                  <c:v>4336</c:v>
                </c:pt>
                <c:pt idx="18" formatCode="#,##0">
                  <c:v>4372</c:v>
                </c:pt>
                <c:pt idx="19" formatCode="#,##0">
                  <c:v>6420</c:v>
                </c:pt>
                <c:pt idx="20" formatCode="#,##0">
                  <c:v>6532</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Sheet1!$C$2:$C$22</c:f>
              <c:numCache>
                <c:formatCode>General</c:formatCode>
                <c:ptCount val="21"/>
                <c:pt idx="9">
                  <c:v>2451</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3248</c:v>
                </c:pt>
                <c:pt idx="1">
                  <c:v>3367</c:v>
                </c:pt>
                <c:pt idx="2">
                  <c:v>3342</c:v>
                </c:pt>
                <c:pt idx="3">
                  <c:v>3326</c:v>
                </c:pt>
                <c:pt idx="4">
                  <c:v>2451</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7476274311789913"/>
                  <c:y val="-7.734374524214174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8.6601863573346621E-2"/>
                  <c:y val="-9.609374408872146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20375859960455536"/>
                  <c:y val="-0.1499999907726383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0.11301368865648426"/>
                  <c:y val="-0.1218749925027686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2.9666152974612545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1.6015356476230161E-2"/>
                  <c:y val="-8.20312449537866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Assault</c:v>
                </c:pt>
                <c:pt idx="1">
                  <c:v>Harassment</c:v>
                </c:pt>
                <c:pt idx="2">
                  <c:v>Terroristic Threats</c:v>
                </c:pt>
                <c:pt idx="3">
                  <c:v>Criminal mischief</c:v>
                </c:pt>
                <c:pt idx="4">
                  <c:v>Contempt of Court</c:v>
                </c:pt>
                <c:pt idx="5">
                  <c:v>Burglary</c:v>
                </c:pt>
                <c:pt idx="6">
                  <c:v>Other</c:v>
                </c:pt>
              </c:strCache>
            </c:strRef>
          </c:cat>
          <c:val>
            <c:numRef>
              <c:f>Sheet1!$B$2:$B$8</c:f>
              <c:numCache>
                <c:formatCode>General</c:formatCode>
                <c:ptCount val="7"/>
                <c:pt idx="0">
                  <c:v>1099</c:v>
                </c:pt>
                <c:pt idx="1">
                  <c:v>806</c:v>
                </c:pt>
                <c:pt idx="2">
                  <c:v>196</c:v>
                </c:pt>
                <c:pt idx="3">
                  <c:v>179</c:v>
                </c:pt>
                <c:pt idx="4" formatCode="#,##0">
                  <c:v>125</c:v>
                </c:pt>
                <c:pt idx="5">
                  <c:v>34</c:v>
                </c:pt>
                <c:pt idx="6">
                  <c:v>64</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Sheet1!$B$2:$B$22</c:f>
              <c:numCache>
                <c:formatCode>General</c:formatCode>
                <c:ptCount val="21"/>
                <c:pt idx="2">
                  <c:v>51381</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Sheet1!$C$2:$C$22</c:f>
              <c:numCache>
                <c:formatCode>"$"#,##0_);[Red]\("$"#,##0\)</c:formatCode>
                <c:ptCount val="21"/>
                <c:pt idx="0">
                  <c:v>48475</c:v>
                </c:pt>
                <c:pt idx="1">
                  <c:v>50804</c:v>
                </c:pt>
                <c:pt idx="2">
                  <c:v>51381</c:v>
                </c:pt>
                <c:pt idx="3">
                  <c:v>55151</c:v>
                </c:pt>
                <c:pt idx="4">
                  <c:v>55444</c:v>
                </c:pt>
                <c:pt idx="5">
                  <c:v>57069</c:v>
                </c:pt>
                <c:pt idx="6">
                  <c:v>57290</c:v>
                </c:pt>
                <c:pt idx="7">
                  <c:v>61826</c:v>
                </c:pt>
                <c:pt idx="8">
                  <c:v>65618</c:v>
                </c:pt>
                <c:pt idx="9">
                  <c:v>65744</c:v>
                </c:pt>
                <c:pt idx="10">
                  <c:v>68365</c:v>
                </c:pt>
                <c:pt idx="11">
                  <c:v>69262</c:v>
                </c:pt>
                <c:pt idx="12" formatCode="_(&quot;$&quot;* #,##0_);_(&quot;$&quot;* \(#,##0\);_(&quot;$&quot;* &quot;-&quot;??_);_(@_)">
                  <c:v>70126</c:v>
                </c:pt>
                <c:pt idx="13">
                  <c:v>70376</c:v>
                </c:pt>
                <c:pt idx="14">
                  <c:v>71622</c:v>
                </c:pt>
                <c:pt idx="15">
                  <c:v>73782</c:v>
                </c:pt>
                <c:pt idx="16">
                  <c:v>78131</c:v>
                </c:pt>
                <c:pt idx="17">
                  <c:v>85136</c:v>
                </c:pt>
                <c:pt idx="18">
                  <c:v>85139</c:v>
                </c:pt>
                <c:pt idx="19">
                  <c:v>90100</c:v>
                </c:pt>
                <c:pt idx="20">
                  <c:v>91140</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Sheet1!$D$2:$D$22</c:f>
              <c:numCache>
                <c:formatCode>"$"#,##0_);[Red]\("$"#,##0\)</c:formatCode>
                <c:ptCount val="21"/>
                <c:pt idx="0">
                  <c:v>37240</c:v>
                </c:pt>
                <c:pt idx="1">
                  <c:v>42462</c:v>
                </c:pt>
                <c:pt idx="2">
                  <c:v>44029</c:v>
                </c:pt>
                <c:pt idx="3">
                  <c:v>49475</c:v>
                </c:pt>
                <c:pt idx="4">
                  <c:v>56062</c:v>
                </c:pt>
                <c:pt idx="5">
                  <c:v>50585</c:v>
                </c:pt>
                <c:pt idx="6">
                  <c:v>51083</c:v>
                </c:pt>
                <c:pt idx="7">
                  <c:v>53860</c:v>
                </c:pt>
                <c:pt idx="8">
                  <c:v>56292</c:v>
                </c:pt>
                <c:pt idx="9">
                  <c:v>53136</c:v>
                </c:pt>
                <c:pt idx="10">
                  <c:v>40948</c:v>
                </c:pt>
                <c:pt idx="11">
                  <c:v>50334</c:v>
                </c:pt>
                <c:pt idx="12" formatCode="_(&quot;$&quot;* #,##0_);_(&quot;$&quot;* \(#,##0\);_(&quot;$&quot;* &quot;-&quot;??_);_(@_)">
                  <c:v>54272</c:v>
                </c:pt>
                <c:pt idx="13">
                  <c:v>52376</c:v>
                </c:pt>
                <c:pt idx="14">
                  <c:v>54780</c:v>
                </c:pt>
                <c:pt idx="15">
                  <c:v>57163</c:v>
                </c:pt>
                <c:pt idx="16">
                  <c:v>64035</c:v>
                </c:pt>
                <c:pt idx="17">
                  <c:v>55707</c:v>
                </c:pt>
                <c:pt idx="18">
                  <c:v>64846</c:v>
                </c:pt>
                <c:pt idx="19">
                  <c:v>65402</c:v>
                </c:pt>
                <c:pt idx="20">
                  <c:v>67965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Sheet1!$E$2:$E$22</c:f>
              <c:numCache>
                <c:formatCode>General</c:formatCode>
                <c:ptCount val="21"/>
                <c:pt idx="2">
                  <c:v>44029</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49253</c:v>
                </c:pt>
                <c:pt idx="1">
                  <c:v>50810</c:v>
                </c:pt>
                <c:pt idx="2">
                  <c:v>48442</c:v>
                </c:pt>
                <c:pt idx="3">
                  <c:v>51737</c:v>
                </c:pt>
                <c:pt idx="4">
                  <c:v>51381</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_("$"* #,##0_);_("$"* \(#,##0\);_("$"* "-"??_);_(@_)</c:formatCode>
                <c:ptCount val="5"/>
                <c:pt idx="0">
                  <c:v>40185</c:v>
                </c:pt>
                <c:pt idx="1">
                  <c:v>37343</c:v>
                </c:pt>
                <c:pt idx="2">
                  <c:v>43310</c:v>
                </c:pt>
                <c:pt idx="3">
                  <c:v>47251</c:v>
                </c:pt>
                <c:pt idx="4">
                  <c:v>44029</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Cape May</c:v>
                </c:pt>
                <c:pt idx="3">
                  <c:v>Warren</c:v>
                </c:pt>
                <c:pt idx="4">
                  <c:v>Hunterdon</c:v>
                </c:pt>
                <c:pt idx="5">
                  <c:v>Cumberland</c:v>
                </c:pt>
                <c:pt idx="6">
                  <c:v>Gloucester</c:v>
                </c:pt>
                <c:pt idx="7">
                  <c:v>Somerset</c:v>
                </c:pt>
                <c:pt idx="8">
                  <c:v>Mercer</c:v>
                </c:pt>
                <c:pt idx="9">
                  <c:v>Burlington</c:v>
                </c:pt>
                <c:pt idx="10">
                  <c:v>Atlantic</c:v>
                </c:pt>
                <c:pt idx="11">
                  <c:v>Morris</c:v>
                </c:pt>
                <c:pt idx="12">
                  <c:v>Camden</c:v>
                </c:pt>
                <c:pt idx="13">
                  <c:v>Hudson</c:v>
                </c:pt>
                <c:pt idx="14">
                  <c:v>Ocean</c:v>
                </c:pt>
                <c:pt idx="15">
                  <c:v>Bergen</c:v>
                </c:pt>
                <c:pt idx="16">
                  <c:v>Monmouth</c:v>
                </c:pt>
                <c:pt idx="17">
                  <c:v>Passaic</c:v>
                </c:pt>
                <c:pt idx="18">
                  <c:v>Essex</c:v>
                </c:pt>
                <c:pt idx="19">
                  <c:v>Union</c:v>
                </c:pt>
                <c:pt idx="20">
                  <c:v>Middlesex</c:v>
                </c:pt>
              </c:strCache>
            </c:strRef>
          </c:cat>
          <c:val>
            <c:numRef>
              <c:f>Sheet1!$B$2:$B$22</c:f>
              <c:numCache>
                <c:formatCode>General</c:formatCode>
                <c:ptCount val="21"/>
                <c:pt idx="0">
                  <c:v>25</c:v>
                </c:pt>
                <c:pt idx="1">
                  <c:v>39</c:v>
                </c:pt>
                <c:pt idx="2">
                  <c:v>47</c:v>
                </c:pt>
                <c:pt idx="3">
                  <c:v>51</c:v>
                </c:pt>
                <c:pt idx="4">
                  <c:v>80</c:v>
                </c:pt>
                <c:pt idx="5">
                  <c:v>105</c:v>
                </c:pt>
                <c:pt idx="6">
                  <c:v>110</c:v>
                </c:pt>
                <c:pt idx="7">
                  <c:v>139</c:v>
                </c:pt>
                <c:pt idx="8">
                  <c:v>144</c:v>
                </c:pt>
                <c:pt idx="9">
                  <c:v>169</c:v>
                </c:pt>
                <c:pt idx="10">
                  <c:v>174</c:v>
                </c:pt>
                <c:pt idx="11">
                  <c:v>180</c:v>
                </c:pt>
                <c:pt idx="12">
                  <c:v>182</c:v>
                </c:pt>
                <c:pt idx="13">
                  <c:v>203</c:v>
                </c:pt>
                <c:pt idx="14">
                  <c:v>260</c:v>
                </c:pt>
                <c:pt idx="15">
                  <c:v>271</c:v>
                </c:pt>
                <c:pt idx="16">
                  <c:v>275</c:v>
                </c:pt>
                <c:pt idx="18">
                  <c:v>304</c:v>
                </c:pt>
                <c:pt idx="19">
                  <c:v>323</c:v>
                </c:pt>
                <c:pt idx="20">
                  <c:v>454</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Cape May</c:v>
                </c:pt>
                <c:pt idx="3">
                  <c:v>Warren</c:v>
                </c:pt>
                <c:pt idx="4">
                  <c:v>Hunterdon</c:v>
                </c:pt>
                <c:pt idx="5">
                  <c:v>Cumberland</c:v>
                </c:pt>
                <c:pt idx="6">
                  <c:v>Gloucester</c:v>
                </c:pt>
                <c:pt idx="7">
                  <c:v>Somerset</c:v>
                </c:pt>
                <c:pt idx="8">
                  <c:v>Mercer</c:v>
                </c:pt>
                <c:pt idx="9">
                  <c:v>Burlington</c:v>
                </c:pt>
                <c:pt idx="10">
                  <c:v>Atlantic</c:v>
                </c:pt>
                <c:pt idx="11">
                  <c:v>Morris</c:v>
                </c:pt>
                <c:pt idx="12">
                  <c:v>Camden</c:v>
                </c:pt>
                <c:pt idx="13">
                  <c:v>Hudson</c:v>
                </c:pt>
                <c:pt idx="14">
                  <c:v>Ocean</c:v>
                </c:pt>
                <c:pt idx="15">
                  <c:v>Bergen</c:v>
                </c:pt>
                <c:pt idx="16">
                  <c:v>Monmouth</c:v>
                </c:pt>
                <c:pt idx="17">
                  <c:v>Passaic</c:v>
                </c:pt>
                <c:pt idx="18">
                  <c:v>Essex</c:v>
                </c:pt>
                <c:pt idx="19">
                  <c:v>Union</c:v>
                </c:pt>
                <c:pt idx="20">
                  <c:v>Middlesex</c:v>
                </c:pt>
              </c:strCache>
            </c:strRef>
          </c:cat>
          <c:val>
            <c:numRef>
              <c:f>Sheet1!$C$2:$C$22</c:f>
              <c:numCache>
                <c:formatCode>General</c:formatCode>
                <c:ptCount val="21"/>
                <c:pt idx="17">
                  <c:v>297</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83</c:v>
                </c:pt>
                <c:pt idx="1">
                  <c:v>108</c:v>
                </c:pt>
                <c:pt idx="2">
                  <c:v>131</c:v>
                </c:pt>
                <c:pt idx="3">
                  <c:v>182</c:v>
                </c:pt>
                <c:pt idx="4">
                  <c:v>171</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1"/>
        <c:axPos val="l"/>
        <c:numFmt formatCode="General" sourceLinked="1"/>
        <c:majorTickMark val="none"/>
        <c:minorTickMark val="none"/>
        <c:tickLblPos val="nextTo"/>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Bergen</c:v>
                </c:pt>
                <c:pt idx="5">
                  <c:v>Union</c:v>
                </c:pt>
                <c:pt idx="6">
                  <c:v>Camden</c:v>
                </c:pt>
                <c:pt idx="7">
                  <c:v>Burlington</c:v>
                </c:pt>
                <c:pt idx="8">
                  <c:v>Hudson</c:v>
                </c:pt>
                <c:pt idx="9">
                  <c:v>Middlesex</c:v>
                </c:pt>
                <c:pt idx="10">
                  <c:v>Morris</c:v>
                </c:pt>
                <c:pt idx="11">
                  <c:v>Gloucester</c:v>
                </c:pt>
                <c:pt idx="12">
                  <c:v>Atlantic</c:v>
                </c:pt>
                <c:pt idx="13">
                  <c:v>Somerset</c:v>
                </c:pt>
                <c:pt idx="14">
                  <c:v>Passaic</c:v>
                </c:pt>
                <c:pt idx="15">
                  <c:v>Ocean</c:v>
                </c:pt>
                <c:pt idx="16">
                  <c:v>Monmouth</c:v>
                </c:pt>
                <c:pt idx="17">
                  <c:v>Mercer</c:v>
                </c:pt>
                <c:pt idx="18">
                  <c:v>Cumberland</c:v>
                </c:pt>
                <c:pt idx="19">
                  <c:v>Hunterdon</c:v>
                </c:pt>
                <c:pt idx="20">
                  <c:v>Warren</c:v>
                </c:pt>
              </c:strCache>
            </c:strRef>
          </c:cat>
          <c:val>
            <c:numRef>
              <c:f>Sheet1!$B$2:$B$22</c:f>
              <c:numCache>
                <c:formatCode>0%</c:formatCode>
                <c:ptCount val="21"/>
                <c:pt idx="0">
                  <c:v>0.38709677419354799</c:v>
                </c:pt>
                <c:pt idx="1">
                  <c:v>0.372093023255814</c:v>
                </c:pt>
                <c:pt idx="2">
                  <c:v>0.20588235294117599</c:v>
                </c:pt>
                <c:pt idx="3">
                  <c:v>0.16304347826087001</c:v>
                </c:pt>
                <c:pt idx="4">
                  <c:v>0.14893617021276601</c:v>
                </c:pt>
                <c:pt idx="5">
                  <c:v>6.5217391304347797E-2</c:v>
                </c:pt>
                <c:pt idx="6">
                  <c:v>3.97553516819572E-2</c:v>
                </c:pt>
                <c:pt idx="7">
                  <c:v>3.1446540880503103E-2</c:v>
                </c:pt>
                <c:pt idx="8">
                  <c:v>2.8735632183908E-2</c:v>
                </c:pt>
                <c:pt idx="9">
                  <c:v>9.8039215686274508E-3</c:v>
                </c:pt>
                <c:pt idx="10">
                  <c:v>-2.27272727272727E-2</c:v>
                </c:pt>
                <c:pt idx="11">
                  <c:v>-4.1666666666666699E-2</c:v>
                </c:pt>
                <c:pt idx="12">
                  <c:v>-5.2631578947368397E-2</c:v>
                </c:pt>
                <c:pt idx="13">
                  <c:v>-0.06</c:v>
                </c:pt>
                <c:pt idx="15">
                  <c:v>-6.8493150684931503E-2</c:v>
                </c:pt>
                <c:pt idx="16">
                  <c:v>-0.13023255813953499</c:v>
                </c:pt>
                <c:pt idx="17">
                  <c:v>-0.16666666666666699</c:v>
                </c:pt>
                <c:pt idx="18">
                  <c:v>-0.1875</c:v>
                </c:pt>
                <c:pt idx="19">
                  <c:v>-0.31578947368421101</c:v>
                </c:pt>
                <c:pt idx="20">
                  <c:v>-0.33333333333333298</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Bergen</c:v>
                </c:pt>
                <c:pt idx="5">
                  <c:v>Union</c:v>
                </c:pt>
                <c:pt idx="6">
                  <c:v>Camden</c:v>
                </c:pt>
                <c:pt idx="7">
                  <c:v>Burlington</c:v>
                </c:pt>
                <c:pt idx="8">
                  <c:v>Hudson</c:v>
                </c:pt>
                <c:pt idx="9">
                  <c:v>Middlesex</c:v>
                </c:pt>
                <c:pt idx="10">
                  <c:v>Morris</c:v>
                </c:pt>
                <c:pt idx="11">
                  <c:v>Gloucester</c:v>
                </c:pt>
                <c:pt idx="12">
                  <c:v>Atlantic</c:v>
                </c:pt>
                <c:pt idx="13">
                  <c:v>Somerset</c:v>
                </c:pt>
                <c:pt idx="14">
                  <c:v>Passaic</c:v>
                </c:pt>
                <c:pt idx="15">
                  <c:v>Ocean</c:v>
                </c:pt>
                <c:pt idx="16">
                  <c:v>Monmouth</c:v>
                </c:pt>
                <c:pt idx="17">
                  <c:v>Mercer</c:v>
                </c:pt>
                <c:pt idx="18">
                  <c:v>Cumberland</c:v>
                </c:pt>
                <c:pt idx="19">
                  <c:v>Hunterdon</c:v>
                </c:pt>
                <c:pt idx="20">
                  <c:v>Warren</c:v>
                </c:pt>
              </c:strCache>
            </c:strRef>
          </c:cat>
          <c:val>
            <c:numRef>
              <c:f>Sheet1!$C$2:$C$22</c:f>
              <c:numCache>
                <c:formatCode>General</c:formatCode>
                <c:ptCount val="21"/>
                <c:pt idx="14">
                  <c:v>-6.0439560439560398E-2</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0%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Cape May</c:v>
                </c:pt>
                <c:pt idx="2">
                  <c:v>Sussex</c:v>
                </c:pt>
                <c:pt idx="3">
                  <c:v>Essex</c:v>
                </c:pt>
                <c:pt idx="4">
                  <c:v>Bergen</c:v>
                </c:pt>
                <c:pt idx="5">
                  <c:v>Union</c:v>
                </c:pt>
                <c:pt idx="6">
                  <c:v>Camden</c:v>
                </c:pt>
                <c:pt idx="7">
                  <c:v>Burlington</c:v>
                </c:pt>
                <c:pt idx="8">
                  <c:v>Hudson</c:v>
                </c:pt>
                <c:pt idx="9">
                  <c:v>Middlesex</c:v>
                </c:pt>
                <c:pt idx="10">
                  <c:v>Morris</c:v>
                </c:pt>
                <c:pt idx="11">
                  <c:v>Gloucester</c:v>
                </c:pt>
                <c:pt idx="12">
                  <c:v>Atlantic</c:v>
                </c:pt>
                <c:pt idx="13">
                  <c:v>Somerset</c:v>
                </c:pt>
                <c:pt idx="14">
                  <c:v>Passaic</c:v>
                </c:pt>
                <c:pt idx="15">
                  <c:v>Ocean</c:v>
                </c:pt>
                <c:pt idx="16">
                  <c:v>Monmouth</c:v>
                </c:pt>
                <c:pt idx="17">
                  <c:v>Mercer</c:v>
                </c:pt>
                <c:pt idx="18">
                  <c:v>Cumberland</c:v>
                </c:pt>
                <c:pt idx="19">
                  <c:v>Hunterdon</c:v>
                </c:pt>
                <c:pt idx="20">
                  <c:v>Warren</c:v>
                </c:pt>
              </c:strCache>
            </c:strRef>
          </c:cat>
          <c:val>
            <c:numRef>
              <c:f>Sheet1!$D$2:$D$22</c:f>
              <c:numCache>
                <c:formatCode>0%</c:formatCode>
                <c:ptCount val="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3636475801272223"/>
          <c:y val="0.88904297508930297"/>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0.27300000000000002</c:v>
                </c:pt>
                <c:pt idx="1">
                  <c:v>0.307</c:v>
                </c:pt>
                <c:pt idx="2">
                  <c:v>0.32</c:v>
                </c:pt>
                <c:pt idx="3">
                  <c:v>0.32600000000000001</c:v>
                </c:pt>
                <c:pt idx="4">
                  <c:v>0.34200000000000003</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Passaic</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Alcohol</c:v>
                </c:pt>
                <c:pt idx="1">
                  <c:v>Heroin</c:v>
                </c:pt>
                <c:pt idx="2">
                  <c:v>Other Opiates</c:v>
                </c:pt>
                <c:pt idx="3">
                  <c:v>Cocaine</c:v>
                </c:pt>
                <c:pt idx="4">
                  <c:v>Marijuana</c:v>
                </c:pt>
                <c:pt idx="5">
                  <c:v>Other Drugs</c:v>
                </c:pt>
              </c:strCache>
            </c:strRef>
          </c:cat>
          <c:val>
            <c:numRef>
              <c:f>Sheet1!$B$2:$G$2</c:f>
              <c:numCache>
                <c:formatCode>0%</c:formatCode>
                <c:ptCount val="6"/>
                <c:pt idx="0">
                  <c:v>0.26</c:v>
                </c:pt>
                <c:pt idx="1">
                  <c:v>0.45</c:v>
                </c:pt>
                <c:pt idx="2">
                  <c:v>0.05</c:v>
                </c:pt>
                <c:pt idx="3">
                  <c:v>0.06</c:v>
                </c:pt>
                <c:pt idx="4">
                  <c:v>0.13</c:v>
                </c:pt>
                <c:pt idx="5">
                  <c:v>0.05</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Acute Care Family Support</c:v>
                </c:pt>
                <c:pt idx="1">
                  <c:v>County Mental Health Board</c:v>
                </c:pt>
                <c:pt idx="2">
                  <c:v>Emergency Services</c:v>
                </c:pt>
                <c:pt idx="3">
                  <c:v>Homeless Services (PATH)</c:v>
                </c:pt>
                <c:pt idx="4">
                  <c:v>Integrated Case Management Services</c:v>
                </c:pt>
                <c:pt idx="5">
                  <c:v>Intensive Family Support</c:v>
                </c:pt>
                <c:pt idx="6">
                  <c:v>Intensive Outpatient Tx and Support Services</c:v>
                </c:pt>
                <c:pt idx="7">
                  <c:v>Involuntary Outpatient Commitment</c:v>
                </c:pt>
                <c:pt idx="8">
                  <c:v>Justice Involved Services</c:v>
                </c:pt>
                <c:pt idx="9">
                  <c:v>Outpatient</c:v>
                </c:pt>
                <c:pt idx="10">
                  <c:v>Partial Care</c:v>
                </c:pt>
                <c:pt idx="11">
                  <c:v>Program of Assertive Community Treatment (PACT)</c:v>
                </c:pt>
                <c:pt idx="12">
                  <c:v>Residential Intensive Support Team (RIST)</c:v>
                </c:pt>
                <c:pt idx="13">
                  <c:v>Residential Services</c:v>
                </c:pt>
                <c:pt idx="14">
                  <c:v>Self-Help Center</c:v>
                </c:pt>
                <c:pt idx="15">
                  <c:v>Short Term Care Facility</c:v>
                </c:pt>
                <c:pt idx="16">
                  <c:v>Supported Education</c:v>
                </c:pt>
                <c:pt idx="17">
                  <c:v>Supported Employment</c:v>
                </c:pt>
                <c:pt idx="18">
                  <c:v>Community Support Services</c:v>
                </c:pt>
                <c:pt idx="19">
                  <c:v>Systems Advocacy</c:v>
                </c:pt>
                <c:pt idx="20">
                  <c:v>Primary Screening Services</c:v>
                </c:pt>
              </c:strCache>
            </c:strRef>
          </c:cat>
          <c:val>
            <c:numRef>
              <c:f>Sheet1!$B$2:$B$22</c:f>
              <c:numCache>
                <c:formatCode>General</c:formatCode>
                <c:ptCount val="21"/>
                <c:pt idx="0">
                  <c:v>1</c:v>
                </c:pt>
                <c:pt idx="1">
                  <c:v>1</c:v>
                </c:pt>
                <c:pt idx="2">
                  <c:v>1</c:v>
                </c:pt>
                <c:pt idx="3">
                  <c:v>1</c:v>
                </c:pt>
                <c:pt idx="4">
                  <c:v>1</c:v>
                </c:pt>
                <c:pt idx="5">
                  <c:v>1</c:v>
                </c:pt>
                <c:pt idx="6">
                  <c:v>1</c:v>
                </c:pt>
                <c:pt idx="7">
                  <c:v>1</c:v>
                </c:pt>
                <c:pt idx="8">
                  <c:v>1</c:v>
                </c:pt>
                <c:pt idx="9">
                  <c:v>6</c:v>
                </c:pt>
                <c:pt idx="10">
                  <c:v>4</c:v>
                </c:pt>
                <c:pt idx="11">
                  <c:v>1</c:v>
                </c:pt>
                <c:pt idx="12">
                  <c:v>1</c:v>
                </c:pt>
                <c:pt idx="13">
                  <c:v>5</c:v>
                </c:pt>
                <c:pt idx="14">
                  <c:v>3</c:v>
                </c:pt>
                <c:pt idx="15">
                  <c:v>1</c:v>
                </c:pt>
                <c:pt idx="16">
                  <c:v>1</c:v>
                </c:pt>
                <c:pt idx="17">
                  <c:v>1</c:v>
                </c:pt>
                <c:pt idx="18">
                  <c:v>9</c:v>
                </c:pt>
                <c:pt idx="19">
                  <c:v>2</c:v>
                </c:pt>
                <c:pt idx="20">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Somerset</c:v>
                </c:pt>
                <c:pt idx="3">
                  <c:v>Passaic</c:v>
                </c:pt>
                <c:pt idx="4">
                  <c:v>Morris</c:v>
                </c:pt>
                <c:pt idx="5">
                  <c:v>Atlantic</c:v>
                </c:pt>
                <c:pt idx="6">
                  <c:v>Essex</c:v>
                </c:pt>
                <c:pt idx="7">
                  <c:v>Middlesex</c:v>
                </c:pt>
                <c:pt idx="8">
                  <c:v>Hudson</c:v>
                </c:pt>
                <c:pt idx="9">
                  <c:v>Monmouth</c:v>
                </c:pt>
                <c:pt idx="10">
                  <c:v>Salem</c:v>
                </c:pt>
                <c:pt idx="11">
                  <c:v>Union</c:v>
                </c:pt>
                <c:pt idx="12">
                  <c:v>Ocean</c:v>
                </c:pt>
                <c:pt idx="13">
                  <c:v>Mercer</c:v>
                </c:pt>
                <c:pt idx="14">
                  <c:v>Gloucester</c:v>
                </c:pt>
                <c:pt idx="15">
                  <c:v>Cumberland</c:v>
                </c:pt>
                <c:pt idx="16">
                  <c:v>Sussex</c:v>
                </c:pt>
                <c:pt idx="17">
                  <c:v>Camden</c:v>
                </c:pt>
                <c:pt idx="18">
                  <c:v>Burlington</c:v>
                </c:pt>
                <c:pt idx="19">
                  <c:v>Warren</c:v>
                </c:pt>
                <c:pt idx="20">
                  <c:v>Cape May</c:v>
                </c:pt>
              </c:strCache>
            </c:strRef>
          </c:cat>
          <c:val>
            <c:numRef>
              <c:f>Sheet1!$B$2:$B$22</c:f>
              <c:numCache>
                <c:formatCode>0.0%</c:formatCode>
                <c:ptCount val="21"/>
                <c:pt idx="0">
                  <c:v>0.03</c:v>
                </c:pt>
                <c:pt idx="1">
                  <c:v>7.0999999999999994E-2</c:v>
                </c:pt>
                <c:pt idx="2">
                  <c:v>7.0999999999999994E-2</c:v>
                </c:pt>
                <c:pt idx="4">
                  <c:v>7.4999999999999997E-2</c:v>
                </c:pt>
                <c:pt idx="5">
                  <c:v>0.113</c:v>
                </c:pt>
                <c:pt idx="6">
                  <c:v>0.11600000000000001</c:v>
                </c:pt>
                <c:pt idx="7">
                  <c:v>0.11600000000000001</c:v>
                </c:pt>
                <c:pt idx="8">
                  <c:v>0.121</c:v>
                </c:pt>
                <c:pt idx="9">
                  <c:v>0.128</c:v>
                </c:pt>
                <c:pt idx="10">
                  <c:v>0.13</c:v>
                </c:pt>
                <c:pt idx="11">
                  <c:v>0.13200000000000001</c:v>
                </c:pt>
                <c:pt idx="12">
                  <c:v>0.13900000000000001</c:v>
                </c:pt>
                <c:pt idx="13">
                  <c:v>0.14000000000000001</c:v>
                </c:pt>
                <c:pt idx="14">
                  <c:v>0.14799999999999999</c:v>
                </c:pt>
                <c:pt idx="15">
                  <c:v>0.16200000000000001</c:v>
                </c:pt>
                <c:pt idx="16">
                  <c:v>0.17199999999999999</c:v>
                </c:pt>
                <c:pt idx="17">
                  <c:v>0.17399999999999999</c:v>
                </c:pt>
                <c:pt idx="18">
                  <c:v>0.184</c:v>
                </c:pt>
                <c:pt idx="19">
                  <c:v>0.22</c:v>
                </c:pt>
                <c:pt idx="20">
                  <c:v>0.25</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Somerset</c:v>
                </c:pt>
                <c:pt idx="3">
                  <c:v>Passaic</c:v>
                </c:pt>
                <c:pt idx="4">
                  <c:v>Morris</c:v>
                </c:pt>
                <c:pt idx="5">
                  <c:v>Atlantic</c:v>
                </c:pt>
                <c:pt idx="6">
                  <c:v>Essex</c:v>
                </c:pt>
                <c:pt idx="7">
                  <c:v>Middlesex</c:v>
                </c:pt>
                <c:pt idx="8">
                  <c:v>Hudson</c:v>
                </c:pt>
                <c:pt idx="9">
                  <c:v>Monmouth</c:v>
                </c:pt>
                <c:pt idx="10">
                  <c:v>Salem</c:v>
                </c:pt>
                <c:pt idx="11">
                  <c:v>Union</c:v>
                </c:pt>
                <c:pt idx="12">
                  <c:v>Ocean</c:v>
                </c:pt>
                <c:pt idx="13">
                  <c:v>Mercer</c:v>
                </c:pt>
                <c:pt idx="14">
                  <c:v>Gloucester</c:v>
                </c:pt>
                <c:pt idx="15">
                  <c:v>Cumberland</c:v>
                </c:pt>
                <c:pt idx="16">
                  <c:v>Sussex</c:v>
                </c:pt>
                <c:pt idx="17">
                  <c:v>Camden</c:v>
                </c:pt>
                <c:pt idx="18">
                  <c:v>Burlington</c:v>
                </c:pt>
                <c:pt idx="19">
                  <c:v>Warren</c:v>
                </c:pt>
                <c:pt idx="20">
                  <c:v>Cape May</c:v>
                </c:pt>
              </c:strCache>
            </c:strRef>
          </c:cat>
          <c:val>
            <c:numRef>
              <c:f>Sheet1!$C$2:$C$22</c:f>
              <c:numCache>
                <c:formatCode>General</c:formatCode>
                <c:ptCount val="21"/>
                <c:pt idx="3">
                  <c:v>7.3999999999999996E-2</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11.5%</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Bergen</c:v>
                </c:pt>
                <c:pt idx="2">
                  <c:v>Somerset</c:v>
                </c:pt>
                <c:pt idx="3">
                  <c:v>Passaic</c:v>
                </c:pt>
                <c:pt idx="4">
                  <c:v>Morris</c:v>
                </c:pt>
                <c:pt idx="5">
                  <c:v>Atlantic</c:v>
                </c:pt>
                <c:pt idx="6">
                  <c:v>Essex</c:v>
                </c:pt>
                <c:pt idx="7">
                  <c:v>Middlesex</c:v>
                </c:pt>
                <c:pt idx="8">
                  <c:v>Hudson</c:v>
                </c:pt>
                <c:pt idx="9">
                  <c:v>Monmouth</c:v>
                </c:pt>
                <c:pt idx="10">
                  <c:v>Salem</c:v>
                </c:pt>
                <c:pt idx="11">
                  <c:v>Union</c:v>
                </c:pt>
                <c:pt idx="12">
                  <c:v>Ocean</c:v>
                </c:pt>
                <c:pt idx="13">
                  <c:v>Mercer</c:v>
                </c:pt>
                <c:pt idx="14">
                  <c:v>Gloucester</c:v>
                </c:pt>
                <c:pt idx="15">
                  <c:v>Cumberland</c:v>
                </c:pt>
                <c:pt idx="16">
                  <c:v>Sussex</c:v>
                </c:pt>
                <c:pt idx="17">
                  <c:v>Camden</c:v>
                </c:pt>
                <c:pt idx="18">
                  <c:v>Burlington</c:v>
                </c:pt>
                <c:pt idx="19">
                  <c:v>Warren</c:v>
                </c:pt>
                <c:pt idx="20">
                  <c:v>Cape May</c:v>
                </c:pt>
              </c:strCache>
            </c:strRef>
          </c:cat>
          <c:val>
            <c:numRef>
              <c:f>Sheet1!$D$2:$D$22</c:f>
              <c:numCache>
                <c:formatCode>0.0%</c:formatCode>
                <c:ptCount val="21"/>
                <c:pt idx="0">
                  <c:v>0.115</c:v>
                </c:pt>
                <c:pt idx="1">
                  <c:v>0.115</c:v>
                </c:pt>
                <c:pt idx="2">
                  <c:v>0.115</c:v>
                </c:pt>
                <c:pt idx="3">
                  <c:v>0.115</c:v>
                </c:pt>
                <c:pt idx="4">
                  <c:v>0.115</c:v>
                </c:pt>
                <c:pt idx="5">
                  <c:v>0.115</c:v>
                </c:pt>
                <c:pt idx="6">
                  <c:v>0.115</c:v>
                </c:pt>
                <c:pt idx="7">
                  <c:v>0.115</c:v>
                </c:pt>
                <c:pt idx="8">
                  <c:v>0.115</c:v>
                </c:pt>
                <c:pt idx="9">
                  <c:v>0.115</c:v>
                </c:pt>
                <c:pt idx="10">
                  <c:v>0.115</c:v>
                </c:pt>
                <c:pt idx="11">
                  <c:v>0.115</c:v>
                </c:pt>
                <c:pt idx="12">
                  <c:v>0.115</c:v>
                </c:pt>
                <c:pt idx="13">
                  <c:v>0.115</c:v>
                </c:pt>
                <c:pt idx="14">
                  <c:v>0.115</c:v>
                </c:pt>
                <c:pt idx="15">
                  <c:v>0.115</c:v>
                </c:pt>
                <c:pt idx="16">
                  <c:v>0.115</c:v>
                </c:pt>
                <c:pt idx="17">
                  <c:v>0.115</c:v>
                </c:pt>
                <c:pt idx="18">
                  <c:v>0.115</c:v>
                </c:pt>
                <c:pt idx="19">
                  <c:v>0.115</c:v>
                </c:pt>
                <c:pt idx="20">
                  <c:v>0.115</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34740423815935889"/>
          <c:y val="0.90997193159519263"/>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213826995029878E-2"/>
          <c:y val="6.5454554825276276E-2"/>
          <c:w val="0.92178617300497001"/>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0.0%</c:formatCode>
                <c:ptCount val="5"/>
                <c:pt idx="0">
                  <c:v>8.6999999999999994E-2</c:v>
                </c:pt>
                <c:pt idx="1">
                  <c:v>8.2000000000000003E-2</c:v>
                </c:pt>
                <c:pt idx="2">
                  <c:v>0.108</c:v>
                </c:pt>
                <c:pt idx="3">
                  <c:v>0.13300000000000001</c:v>
                </c:pt>
                <c:pt idx="4">
                  <c:v>7.3999999999999996E-2</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1"/>
        <c:axPos val="l"/>
        <c:numFmt formatCode="0.0%" sourceLinked="1"/>
        <c:majorTickMark val="none"/>
        <c:minorTickMark val="none"/>
        <c:tickLblPos val="nextTo"/>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4.8000000000000001E-2</c:v>
                </c:pt>
                <c:pt idx="2" formatCode="0.0%">
                  <c:v>7.4999999999999997E-2</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0.104</c:v>
                </c:pt>
                <c:pt idx="1">
                  <c:v>8.3000000000000004E-2</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Morris</c:v>
                </c:pt>
                <c:pt idx="2">
                  <c:v>Middlesex</c:v>
                </c:pt>
                <c:pt idx="3">
                  <c:v>Hudson</c:v>
                </c:pt>
                <c:pt idx="4">
                  <c:v>Ocean</c:v>
                </c:pt>
                <c:pt idx="5">
                  <c:v>Monmouth</c:v>
                </c:pt>
                <c:pt idx="6">
                  <c:v>Atlantic</c:v>
                </c:pt>
                <c:pt idx="7">
                  <c:v>Mercer</c:v>
                </c:pt>
                <c:pt idx="8">
                  <c:v>Salem</c:v>
                </c:pt>
                <c:pt idx="9">
                  <c:v>Gloucester</c:v>
                </c:pt>
                <c:pt idx="10">
                  <c:v>Bergen</c:v>
                </c:pt>
                <c:pt idx="11">
                  <c:v>Essex</c:v>
                </c:pt>
                <c:pt idx="12">
                  <c:v>Union</c:v>
                </c:pt>
                <c:pt idx="13">
                  <c:v>Sussex</c:v>
                </c:pt>
                <c:pt idx="14">
                  <c:v>Warren</c:v>
                </c:pt>
                <c:pt idx="15">
                  <c:v>Somerset</c:v>
                </c:pt>
                <c:pt idx="16">
                  <c:v>Cumberland</c:v>
                </c:pt>
                <c:pt idx="17">
                  <c:v>Burlington</c:v>
                </c:pt>
                <c:pt idx="18">
                  <c:v>Camden</c:v>
                </c:pt>
                <c:pt idx="19">
                  <c:v>Hunterdon</c:v>
                </c:pt>
                <c:pt idx="20">
                  <c:v>Cape May</c:v>
                </c:pt>
              </c:strCache>
            </c:strRef>
          </c:cat>
          <c:val>
            <c:numRef>
              <c:f>Sheet1!$B$2:$B$22</c:f>
              <c:numCache>
                <c:formatCode>0.0%</c:formatCode>
                <c:ptCount val="21"/>
                <c:pt idx="1">
                  <c:v>7.0999999999999994E-2</c:v>
                </c:pt>
                <c:pt idx="2">
                  <c:v>7.5999999999999998E-2</c:v>
                </c:pt>
                <c:pt idx="3">
                  <c:v>8.6999999999999994E-2</c:v>
                </c:pt>
                <c:pt idx="4">
                  <c:v>8.6999999999999994E-2</c:v>
                </c:pt>
                <c:pt idx="5">
                  <c:v>9.4E-2</c:v>
                </c:pt>
                <c:pt idx="6">
                  <c:v>0.106</c:v>
                </c:pt>
                <c:pt idx="7">
                  <c:v>0.123</c:v>
                </c:pt>
                <c:pt idx="8">
                  <c:v>0.124</c:v>
                </c:pt>
                <c:pt idx="9">
                  <c:v>0.125</c:v>
                </c:pt>
                <c:pt idx="10">
                  <c:v>0.13100000000000001</c:v>
                </c:pt>
                <c:pt idx="11">
                  <c:v>0.14299999999999999</c:v>
                </c:pt>
                <c:pt idx="12">
                  <c:v>0.14699999999999999</c:v>
                </c:pt>
                <c:pt idx="13">
                  <c:v>0.159</c:v>
                </c:pt>
                <c:pt idx="14">
                  <c:v>0.16500000000000001</c:v>
                </c:pt>
                <c:pt idx="15">
                  <c:v>0.186</c:v>
                </c:pt>
                <c:pt idx="16">
                  <c:v>0.20200000000000001</c:v>
                </c:pt>
                <c:pt idx="17">
                  <c:v>0.22</c:v>
                </c:pt>
                <c:pt idx="18">
                  <c:v>0.23699999999999999</c:v>
                </c:pt>
                <c:pt idx="19">
                  <c:v>0.25800000000000001</c:v>
                </c:pt>
                <c:pt idx="20">
                  <c:v>0.313</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Morris</c:v>
                </c:pt>
                <c:pt idx="2">
                  <c:v>Middlesex</c:v>
                </c:pt>
                <c:pt idx="3">
                  <c:v>Hudson</c:v>
                </c:pt>
                <c:pt idx="4">
                  <c:v>Ocean</c:v>
                </c:pt>
                <c:pt idx="5">
                  <c:v>Monmouth</c:v>
                </c:pt>
                <c:pt idx="6">
                  <c:v>Atlantic</c:v>
                </c:pt>
                <c:pt idx="7">
                  <c:v>Mercer</c:v>
                </c:pt>
                <c:pt idx="8">
                  <c:v>Salem</c:v>
                </c:pt>
                <c:pt idx="9">
                  <c:v>Gloucester</c:v>
                </c:pt>
                <c:pt idx="10">
                  <c:v>Bergen</c:v>
                </c:pt>
                <c:pt idx="11">
                  <c:v>Essex</c:v>
                </c:pt>
                <c:pt idx="12">
                  <c:v>Union</c:v>
                </c:pt>
                <c:pt idx="13">
                  <c:v>Sussex</c:v>
                </c:pt>
                <c:pt idx="14">
                  <c:v>Warren</c:v>
                </c:pt>
                <c:pt idx="15">
                  <c:v>Somerset</c:v>
                </c:pt>
                <c:pt idx="16">
                  <c:v>Cumberland</c:v>
                </c:pt>
                <c:pt idx="17">
                  <c:v>Burlington</c:v>
                </c:pt>
                <c:pt idx="18">
                  <c:v>Camden</c:v>
                </c:pt>
                <c:pt idx="19">
                  <c:v>Hunterdon</c:v>
                </c:pt>
                <c:pt idx="20">
                  <c:v>Cape May</c:v>
                </c:pt>
              </c:strCache>
            </c:strRef>
          </c:cat>
          <c:val>
            <c:numRef>
              <c:f>Sheet1!$C$2:$C$22</c:f>
              <c:numCache>
                <c:formatCode>General</c:formatCode>
                <c:ptCount val="21"/>
                <c:pt idx="0">
                  <c:v>6.9000000000000006E-2</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11.7%</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Passaic</c:v>
                </c:pt>
                <c:pt idx="1">
                  <c:v>Morris</c:v>
                </c:pt>
                <c:pt idx="2">
                  <c:v>Middlesex</c:v>
                </c:pt>
                <c:pt idx="3">
                  <c:v>Hudson</c:v>
                </c:pt>
                <c:pt idx="4">
                  <c:v>Ocean</c:v>
                </c:pt>
                <c:pt idx="5">
                  <c:v>Monmouth</c:v>
                </c:pt>
                <c:pt idx="6">
                  <c:v>Atlantic</c:v>
                </c:pt>
                <c:pt idx="7">
                  <c:v>Mercer</c:v>
                </c:pt>
                <c:pt idx="8">
                  <c:v>Salem</c:v>
                </c:pt>
                <c:pt idx="9">
                  <c:v>Gloucester</c:v>
                </c:pt>
                <c:pt idx="10">
                  <c:v>Bergen</c:v>
                </c:pt>
                <c:pt idx="11">
                  <c:v>Essex</c:v>
                </c:pt>
                <c:pt idx="12">
                  <c:v>Union</c:v>
                </c:pt>
                <c:pt idx="13">
                  <c:v>Sussex</c:v>
                </c:pt>
                <c:pt idx="14">
                  <c:v>Warren</c:v>
                </c:pt>
                <c:pt idx="15">
                  <c:v>Somerset</c:v>
                </c:pt>
                <c:pt idx="16">
                  <c:v>Cumberland</c:v>
                </c:pt>
                <c:pt idx="17">
                  <c:v>Burlington</c:v>
                </c:pt>
                <c:pt idx="18">
                  <c:v>Camden</c:v>
                </c:pt>
                <c:pt idx="19">
                  <c:v>Hunterdon</c:v>
                </c:pt>
                <c:pt idx="20">
                  <c:v>Cape May</c:v>
                </c:pt>
              </c:strCache>
            </c:strRef>
          </c:cat>
          <c:val>
            <c:numRef>
              <c:f>Sheet1!$D$2:$D$22</c:f>
              <c:numCache>
                <c:formatCode>0.0%</c:formatCode>
                <c:ptCount val="21"/>
                <c:pt idx="0">
                  <c:v>0.11700000000000001</c:v>
                </c:pt>
                <c:pt idx="1">
                  <c:v>0.11700000000000001</c:v>
                </c:pt>
                <c:pt idx="2">
                  <c:v>0.11700000000000001</c:v>
                </c:pt>
                <c:pt idx="3">
                  <c:v>0.11700000000000001</c:v>
                </c:pt>
                <c:pt idx="4">
                  <c:v>0.11700000000000001</c:v>
                </c:pt>
                <c:pt idx="5">
                  <c:v>0.11700000000000001</c:v>
                </c:pt>
                <c:pt idx="6">
                  <c:v>0.11700000000000001</c:v>
                </c:pt>
                <c:pt idx="7">
                  <c:v>0.11700000000000001</c:v>
                </c:pt>
                <c:pt idx="8">
                  <c:v>0.11700000000000001</c:v>
                </c:pt>
                <c:pt idx="9">
                  <c:v>0.11700000000000001</c:v>
                </c:pt>
                <c:pt idx="10">
                  <c:v>0.11700000000000001</c:v>
                </c:pt>
                <c:pt idx="11">
                  <c:v>0.11700000000000001</c:v>
                </c:pt>
                <c:pt idx="12">
                  <c:v>0.11700000000000001</c:v>
                </c:pt>
                <c:pt idx="13">
                  <c:v>0.11700000000000001</c:v>
                </c:pt>
                <c:pt idx="14">
                  <c:v>0.11700000000000001</c:v>
                </c:pt>
                <c:pt idx="15">
                  <c:v>0.11700000000000001</c:v>
                </c:pt>
                <c:pt idx="16">
                  <c:v>0.11700000000000001</c:v>
                </c:pt>
                <c:pt idx="17">
                  <c:v>0.11700000000000001</c:v>
                </c:pt>
                <c:pt idx="18">
                  <c:v>0.11700000000000001</c:v>
                </c:pt>
                <c:pt idx="19">
                  <c:v>0.11700000000000001</c:v>
                </c:pt>
                <c:pt idx="20">
                  <c:v>0.11700000000000001</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327413202141694"/>
          <c:y val="0.90466614173228344"/>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490895733303108E-2"/>
          <c:y val="7.1850645292856952E-2"/>
          <c:w val="0.89740350644416533"/>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0.0%</c:formatCode>
                <c:ptCount val="5"/>
                <c:pt idx="0">
                  <c:v>0.13300000000000001</c:v>
                </c:pt>
                <c:pt idx="1">
                  <c:v>0.10100000000000001</c:v>
                </c:pt>
                <c:pt idx="2">
                  <c:v>0.122</c:v>
                </c:pt>
                <c:pt idx="3">
                  <c:v>0.151</c:v>
                </c:pt>
                <c:pt idx="4">
                  <c:v>6.9000000000000006E-2</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1"/>
        <c:axPos val="l"/>
        <c:numFmt formatCode="0.0%" sourceLinked="1"/>
        <c:majorTickMark val="out"/>
        <c:minorTickMark val="none"/>
        <c:tickLblPos val="nextTo"/>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0.02</c:v>
                </c:pt>
                <c:pt idx="2" formatCode="0.0%">
                  <c:v>0.13700000000000001</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0.00%"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3.4000000000000002E-2</c:v>
                </c:pt>
                <c:pt idx="1">
                  <c:v>0.09</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Sheet1!$B$2:$B$22</c:f>
              <c:numCache>
                <c:formatCode>0%</c:formatCode>
                <c:ptCount val="21"/>
                <c:pt idx="0">
                  <c:v>2.5999999999999999E-2</c:v>
                </c:pt>
                <c:pt idx="1">
                  <c:v>4.8000000000000001E-2</c:v>
                </c:pt>
                <c:pt idx="2">
                  <c:v>0.05</c:v>
                </c:pt>
                <c:pt idx="3">
                  <c:v>7.4999999999999997E-2</c:v>
                </c:pt>
                <c:pt idx="4">
                  <c:v>7.9000000000000001E-2</c:v>
                </c:pt>
                <c:pt idx="5">
                  <c:v>9.2999999999999999E-2</c:v>
                </c:pt>
                <c:pt idx="6">
                  <c:v>0.10199999999999999</c:v>
                </c:pt>
                <c:pt idx="7">
                  <c:v>0.106</c:v>
                </c:pt>
                <c:pt idx="8">
                  <c:v>0.11700000000000001</c:v>
                </c:pt>
                <c:pt idx="9">
                  <c:v>0.122</c:v>
                </c:pt>
                <c:pt idx="10">
                  <c:v>0.13700000000000001</c:v>
                </c:pt>
                <c:pt idx="11">
                  <c:v>0.16300000000000001</c:v>
                </c:pt>
                <c:pt idx="12">
                  <c:v>0.20599999999999999</c:v>
                </c:pt>
                <c:pt idx="13">
                  <c:v>0.24199999999999999</c:v>
                </c:pt>
                <c:pt idx="14" formatCode="General">
                  <c:v>0.26100000000000001</c:v>
                </c:pt>
                <c:pt idx="15">
                  <c:v>0.28999999999999998</c:v>
                </c:pt>
                <c:pt idx="16">
                  <c:v>0.315</c:v>
                </c:pt>
                <c:pt idx="17">
                  <c:v>0.32</c:v>
                </c:pt>
                <c:pt idx="18">
                  <c:v>0.33600000000000002</c:v>
                </c:pt>
                <c:pt idx="20" formatCode="General">
                  <c:v>0.44600000000000001</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Sheet1!$C$2:$C$22</c:f>
              <c:numCache>
                <c:formatCode>General</c:formatCode>
                <c:ptCount val="21"/>
                <c:pt idx="19">
                  <c:v>0.34200000000000003</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23.4%</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Sheet1!$D$2:$D$22</c:f>
              <c:numCache>
                <c:formatCode>0%</c:formatCode>
                <c:ptCount val="21"/>
                <c:pt idx="0">
                  <c:v>0.23400000000000001</c:v>
                </c:pt>
                <c:pt idx="1">
                  <c:v>0.23400000000000001</c:v>
                </c:pt>
                <c:pt idx="2">
                  <c:v>0.23400000000000001</c:v>
                </c:pt>
                <c:pt idx="3">
                  <c:v>0.23400000000000001</c:v>
                </c:pt>
                <c:pt idx="4">
                  <c:v>0.23400000000000001</c:v>
                </c:pt>
                <c:pt idx="5">
                  <c:v>0.23400000000000001</c:v>
                </c:pt>
                <c:pt idx="6">
                  <c:v>0.23400000000000001</c:v>
                </c:pt>
                <c:pt idx="7">
                  <c:v>0.23400000000000001</c:v>
                </c:pt>
                <c:pt idx="8">
                  <c:v>0.23400000000000001</c:v>
                </c:pt>
                <c:pt idx="9">
                  <c:v>0.23400000000000001</c:v>
                </c:pt>
                <c:pt idx="10">
                  <c:v>0.23400000000000001</c:v>
                </c:pt>
                <c:pt idx="11">
                  <c:v>0.23400000000000001</c:v>
                </c:pt>
                <c:pt idx="12">
                  <c:v>0.23400000000000001</c:v>
                </c:pt>
                <c:pt idx="13">
                  <c:v>0.23400000000000001</c:v>
                </c:pt>
                <c:pt idx="14">
                  <c:v>0.23400000000000001</c:v>
                </c:pt>
                <c:pt idx="15">
                  <c:v>0.23400000000000001</c:v>
                </c:pt>
                <c:pt idx="16">
                  <c:v>0.23400000000000001</c:v>
                </c:pt>
                <c:pt idx="17">
                  <c:v>0.23400000000000001</c:v>
                </c:pt>
                <c:pt idx="18">
                  <c:v>0.23400000000000001</c:v>
                </c:pt>
                <c:pt idx="19" formatCode="General">
                  <c:v>0.23400000000000001</c:v>
                </c:pt>
                <c:pt idx="20" formatCode="General">
                  <c:v>0.23400000000000001</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2103801673228347"/>
          <c:y val="0.92860015203001034"/>
          <c:w val="0.1510899360236220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Hudson</c:v>
                </c:pt>
                <c:pt idx="3">
                  <c:v>Morris</c:v>
                </c:pt>
                <c:pt idx="4">
                  <c:v>Union</c:v>
                </c:pt>
                <c:pt idx="5">
                  <c:v>Middlesex</c:v>
                </c:pt>
                <c:pt idx="6">
                  <c:v>Somerset</c:v>
                </c:pt>
                <c:pt idx="7">
                  <c:v>Sussex</c:v>
                </c:pt>
                <c:pt idx="8">
                  <c:v>Mercer</c:v>
                </c:pt>
                <c:pt idx="9">
                  <c:v>Bergen</c:v>
                </c:pt>
                <c:pt idx="10">
                  <c:v>Monmouth</c:v>
                </c:pt>
                <c:pt idx="11">
                  <c:v>Burlington</c:v>
                </c:pt>
                <c:pt idx="12">
                  <c:v>Ocean</c:v>
                </c:pt>
                <c:pt idx="13">
                  <c:v>Camden</c:v>
                </c:pt>
                <c:pt idx="14">
                  <c:v>Cape May</c:v>
                </c:pt>
                <c:pt idx="15">
                  <c:v>Salem</c:v>
                </c:pt>
                <c:pt idx="16">
                  <c:v>Hunterdon</c:v>
                </c:pt>
                <c:pt idx="17">
                  <c:v>Gloucester</c:v>
                </c:pt>
                <c:pt idx="18">
                  <c:v>Cumberland</c:v>
                </c:pt>
                <c:pt idx="19">
                  <c:v>Warren</c:v>
                </c:pt>
                <c:pt idx="20">
                  <c:v>Atlantic</c:v>
                </c:pt>
              </c:strCache>
            </c:strRef>
          </c:cat>
          <c:val>
            <c:numRef>
              <c:f>Sheet1!$B$2:$B$22</c:f>
              <c:numCache>
                <c:formatCode>General</c:formatCode>
                <c:ptCount val="21"/>
                <c:pt idx="0">
                  <c:v>6.2</c:v>
                </c:pt>
                <c:pt idx="2">
                  <c:v>6.8</c:v>
                </c:pt>
                <c:pt idx="3">
                  <c:v>6.9</c:v>
                </c:pt>
                <c:pt idx="4">
                  <c:v>7.2</c:v>
                </c:pt>
                <c:pt idx="5">
                  <c:v>7.6</c:v>
                </c:pt>
                <c:pt idx="6">
                  <c:v>7.6</c:v>
                </c:pt>
                <c:pt idx="7">
                  <c:v>7.6</c:v>
                </c:pt>
                <c:pt idx="8">
                  <c:v>7.9</c:v>
                </c:pt>
                <c:pt idx="9">
                  <c:v>8</c:v>
                </c:pt>
                <c:pt idx="10">
                  <c:v>8.6999999999999993</c:v>
                </c:pt>
                <c:pt idx="11">
                  <c:v>9.6</c:v>
                </c:pt>
                <c:pt idx="12">
                  <c:v>10.1</c:v>
                </c:pt>
                <c:pt idx="13">
                  <c:v>10.4</c:v>
                </c:pt>
                <c:pt idx="14">
                  <c:v>10.4</c:v>
                </c:pt>
                <c:pt idx="15">
                  <c:v>10.6</c:v>
                </c:pt>
                <c:pt idx="16">
                  <c:v>10.8</c:v>
                </c:pt>
                <c:pt idx="17">
                  <c:v>10.9</c:v>
                </c:pt>
                <c:pt idx="18">
                  <c:v>11.1</c:v>
                </c:pt>
                <c:pt idx="19">
                  <c:v>11.1</c:v>
                </c:pt>
                <c:pt idx="20">
                  <c:v>12.8</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Hudson</c:v>
                </c:pt>
                <c:pt idx="3">
                  <c:v>Morris</c:v>
                </c:pt>
                <c:pt idx="4">
                  <c:v>Union</c:v>
                </c:pt>
                <c:pt idx="5">
                  <c:v>Middlesex</c:v>
                </c:pt>
                <c:pt idx="6">
                  <c:v>Somerset</c:v>
                </c:pt>
                <c:pt idx="7">
                  <c:v>Sussex</c:v>
                </c:pt>
                <c:pt idx="8">
                  <c:v>Mercer</c:v>
                </c:pt>
                <c:pt idx="9">
                  <c:v>Bergen</c:v>
                </c:pt>
                <c:pt idx="10">
                  <c:v>Monmouth</c:v>
                </c:pt>
                <c:pt idx="11">
                  <c:v>Burlington</c:v>
                </c:pt>
                <c:pt idx="12">
                  <c:v>Ocean</c:v>
                </c:pt>
                <c:pt idx="13">
                  <c:v>Camden</c:v>
                </c:pt>
                <c:pt idx="14">
                  <c:v>Cape May</c:v>
                </c:pt>
                <c:pt idx="15">
                  <c:v>Salem</c:v>
                </c:pt>
                <c:pt idx="16">
                  <c:v>Hunterdon</c:v>
                </c:pt>
                <c:pt idx="17">
                  <c:v>Gloucester</c:v>
                </c:pt>
                <c:pt idx="18">
                  <c:v>Cumberland</c:v>
                </c:pt>
                <c:pt idx="19">
                  <c:v>Warren</c:v>
                </c:pt>
                <c:pt idx="20">
                  <c:v>Atlantic</c:v>
                </c:pt>
              </c:strCache>
            </c:strRef>
          </c:cat>
          <c:val>
            <c:numRef>
              <c:f>Sheet1!$C$2:$C$22</c:f>
              <c:numCache>
                <c:formatCode>General</c:formatCode>
                <c:ptCount val="21"/>
                <c:pt idx="1">
                  <c:v>6.5</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NJ Avg. 8.3</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Essex</c:v>
                </c:pt>
                <c:pt idx="1">
                  <c:v>Passaic</c:v>
                </c:pt>
                <c:pt idx="2">
                  <c:v>Hudson</c:v>
                </c:pt>
                <c:pt idx="3">
                  <c:v>Morris</c:v>
                </c:pt>
                <c:pt idx="4">
                  <c:v>Union</c:v>
                </c:pt>
                <c:pt idx="5">
                  <c:v>Middlesex</c:v>
                </c:pt>
                <c:pt idx="6">
                  <c:v>Somerset</c:v>
                </c:pt>
                <c:pt idx="7">
                  <c:v>Sussex</c:v>
                </c:pt>
                <c:pt idx="8">
                  <c:v>Mercer</c:v>
                </c:pt>
                <c:pt idx="9">
                  <c:v>Bergen</c:v>
                </c:pt>
                <c:pt idx="10">
                  <c:v>Monmouth</c:v>
                </c:pt>
                <c:pt idx="11">
                  <c:v>Burlington</c:v>
                </c:pt>
                <c:pt idx="12">
                  <c:v>Ocean</c:v>
                </c:pt>
                <c:pt idx="13">
                  <c:v>Camden</c:v>
                </c:pt>
                <c:pt idx="14">
                  <c:v>Cape May</c:v>
                </c:pt>
                <c:pt idx="15">
                  <c:v>Salem</c:v>
                </c:pt>
                <c:pt idx="16">
                  <c:v>Hunterdon</c:v>
                </c:pt>
                <c:pt idx="17">
                  <c:v>Gloucester</c:v>
                </c:pt>
                <c:pt idx="18">
                  <c:v>Cumberland</c:v>
                </c:pt>
                <c:pt idx="19">
                  <c:v>Warren</c:v>
                </c:pt>
                <c:pt idx="20">
                  <c:v>Atlantic</c:v>
                </c:pt>
              </c:strCache>
            </c:strRef>
          </c:cat>
          <c:val>
            <c:numRef>
              <c:f>Sheet1!$D$2:$D$22</c:f>
              <c:numCache>
                <c:formatCode>General</c:formatCode>
                <c:ptCount val="21"/>
                <c:pt idx="0">
                  <c:v>8.3000000000000007</c:v>
                </c:pt>
                <c:pt idx="1">
                  <c:v>8.3000000000000007</c:v>
                </c:pt>
                <c:pt idx="2">
                  <c:v>8.3000000000000007</c:v>
                </c:pt>
                <c:pt idx="3">
                  <c:v>8.3000000000000007</c:v>
                </c:pt>
                <c:pt idx="4">
                  <c:v>8.3000000000000007</c:v>
                </c:pt>
                <c:pt idx="5">
                  <c:v>8.3000000000000007</c:v>
                </c:pt>
                <c:pt idx="6">
                  <c:v>8.3000000000000007</c:v>
                </c:pt>
                <c:pt idx="7">
                  <c:v>8.3000000000000007</c:v>
                </c:pt>
                <c:pt idx="8">
                  <c:v>8.3000000000000007</c:v>
                </c:pt>
                <c:pt idx="9">
                  <c:v>8.3000000000000007</c:v>
                </c:pt>
                <c:pt idx="10">
                  <c:v>8.3000000000000007</c:v>
                </c:pt>
                <c:pt idx="11">
                  <c:v>8.3000000000000007</c:v>
                </c:pt>
                <c:pt idx="12">
                  <c:v>8.3000000000000007</c:v>
                </c:pt>
                <c:pt idx="13">
                  <c:v>8.3000000000000007</c:v>
                </c:pt>
                <c:pt idx="14">
                  <c:v>8.3000000000000007</c:v>
                </c:pt>
                <c:pt idx="15">
                  <c:v>8.3000000000000007</c:v>
                </c:pt>
                <c:pt idx="16">
                  <c:v>8.3000000000000007</c:v>
                </c:pt>
                <c:pt idx="17">
                  <c:v>8.3000000000000007</c:v>
                </c:pt>
                <c:pt idx="18">
                  <c:v>8.3000000000000007</c:v>
                </c:pt>
                <c:pt idx="19">
                  <c:v>8.3000000000000007</c:v>
                </c:pt>
                <c:pt idx="20">
                  <c:v>8.3000000000000007</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549544783464563"/>
          <c:y val="0.9080626286870922"/>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Sheet1!$B$2:$B$22</c:f>
              <c:numCache>
                <c:formatCode>General</c:formatCode>
                <c:ptCount val="21"/>
                <c:pt idx="13">
                  <c:v>14186</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2019</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Sheet1!$C$2:$C$22</c:f>
              <c:numCache>
                <c:formatCode>0</c:formatCode>
                <c:ptCount val="21"/>
                <c:pt idx="0">
                  <c:v>2056</c:v>
                </c:pt>
                <c:pt idx="1">
                  <c:v>2359</c:v>
                </c:pt>
                <c:pt idx="2" formatCode="General">
                  <c:v>2936</c:v>
                </c:pt>
                <c:pt idx="3">
                  <c:v>3529</c:v>
                </c:pt>
                <c:pt idx="4">
                  <c:v>4177</c:v>
                </c:pt>
                <c:pt idx="5">
                  <c:v>4995</c:v>
                </c:pt>
                <c:pt idx="6">
                  <c:v>7577</c:v>
                </c:pt>
                <c:pt idx="7">
                  <c:v>9004</c:v>
                </c:pt>
                <c:pt idx="8">
                  <c:v>8896</c:v>
                </c:pt>
                <c:pt idx="9">
                  <c:v>9860</c:v>
                </c:pt>
                <c:pt idx="10">
                  <c:v>12496</c:v>
                </c:pt>
                <c:pt idx="11">
                  <c:v>13101</c:v>
                </c:pt>
                <c:pt idx="12">
                  <c:v>13284</c:v>
                </c:pt>
                <c:pt idx="13" formatCode="General">
                  <c:v>14186</c:v>
                </c:pt>
                <c:pt idx="14">
                  <c:v>14364</c:v>
                </c:pt>
                <c:pt idx="15">
                  <c:v>14788</c:v>
                </c:pt>
                <c:pt idx="16">
                  <c:v>14961</c:v>
                </c:pt>
                <c:pt idx="17">
                  <c:v>17177</c:v>
                </c:pt>
                <c:pt idx="18">
                  <c:v>18583</c:v>
                </c:pt>
                <c:pt idx="19">
                  <c:v>22004</c:v>
                </c:pt>
                <c:pt idx="20">
                  <c:v>23642</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2020</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Sheet1!$D$2:$D$22</c:f>
              <c:numCache>
                <c:formatCode>0</c:formatCode>
                <c:ptCount val="21"/>
                <c:pt idx="0">
                  <c:v>1976</c:v>
                </c:pt>
                <c:pt idx="1">
                  <c:v>2201</c:v>
                </c:pt>
                <c:pt idx="2" formatCode="General">
                  <c:v>2934</c:v>
                </c:pt>
                <c:pt idx="3">
                  <c:v>3357</c:v>
                </c:pt>
                <c:pt idx="4">
                  <c:v>3981</c:v>
                </c:pt>
                <c:pt idx="5">
                  <c:v>4845</c:v>
                </c:pt>
                <c:pt idx="6">
                  <c:v>7456</c:v>
                </c:pt>
                <c:pt idx="7">
                  <c:v>8679</c:v>
                </c:pt>
                <c:pt idx="8">
                  <c:v>8790</c:v>
                </c:pt>
                <c:pt idx="9">
                  <c:v>9565</c:v>
                </c:pt>
                <c:pt idx="10">
                  <c:v>12064</c:v>
                </c:pt>
                <c:pt idx="11">
                  <c:v>12731</c:v>
                </c:pt>
                <c:pt idx="12">
                  <c:v>13031</c:v>
                </c:pt>
                <c:pt idx="13" formatCode="General">
                  <c:v>13813</c:v>
                </c:pt>
                <c:pt idx="14">
                  <c:v>14224</c:v>
                </c:pt>
                <c:pt idx="15">
                  <c:v>14498</c:v>
                </c:pt>
                <c:pt idx="16">
                  <c:v>14532</c:v>
                </c:pt>
                <c:pt idx="17">
                  <c:v>16104</c:v>
                </c:pt>
                <c:pt idx="18">
                  <c:v>18120</c:v>
                </c:pt>
                <c:pt idx="19">
                  <c:v>22101</c:v>
                </c:pt>
                <c:pt idx="20">
                  <c:v>22961</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2020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Sheet1!$E$2:$E$22</c:f>
              <c:numCache>
                <c:formatCode>General</c:formatCode>
                <c:ptCount val="21"/>
                <c:pt idx="13">
                  <c:v>13813</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Gloucester</c:v>
                </c:pt>
                <c:pt idx="7">
                  <c:v>Somerset</c:v>
                </c:pt>
                <c:pt idx="8">
                  <c:v>Atlantic</c:v>
                </c:pt>
                <c:pt idx="9">
                  <c:v>Mercer</c:v>
                </c:pt>
                <c:pt idx="10">
                  <c:v>Burlington</c:v>
                </c:pt>
                <c:pt idx="11">
                  <c:v>Morris</c:v>
                </c:pt>
                <c:pt idx="12">
                  <c:v>Camden</c:v>
                </c:pt>
                <c:pt idx="13">
                  <c:v>Union</c:v>
                </c:pt>
                <c:pt idx="14">
                  <c:v>Monmouth</c:v>
                </c:pt>
                <c:pt idx="15">
                  <c:v>Hudson</c:v>
                </c:pt>
                <c:pt idx="16">
                  <c:v>Passaic</c:v>
                </c:pt>
                <c:pt idx="17">
                  <c:v>Bergen</c:v>
                </c:pt>
                <c:pt idx="18">
                  <c:v>Middlesex</c:v>
                </c:pt>
                <c:pt idx="19">
                  <c:v>Ocean</c:v>
                </c:pt>
                <c:pt idx="20">
                  <c:v>Essex</c:v>
                </c:pt>
              </c:strCache>
            </c:strRef>
          </c:cat>
          <c:val>
            <c:numRef>
              <c:f>Sheet1!$B$2:$B$22</c:f>
              <c:numCache>
                <c:formatCode>General</c:formatCode>
                <c:ptCount val="21"/>
                <c:pt idx="0">
                  <c:v>80</c:v>
                </c:pt>
                <c:pt idx="1">
                  <c:v>94</c:v>
                </c:pt>
                <c:pt idx="2">
                  <c:v>106</c:v>
                </c:pt>
                <c:pt idx="3">
                  <c:v>130</c:v>
                </c:pt>
                <c:pt idx="4">
                  <c:v>220</c:v>
                </c:pt>
                <c:pt idx="5">
                  <c:v>225</c:v>
                </c:pt>
                <c:pt idx="6">
                  <c:v>370</c:v>
                </c:pt>
                <c:pt idx="7">
                  <c:v>406</c:v>
                </c:pt>
                <c:pt idx="8">
                  <c:v>409</c:v>
                </c:pt>
                <c:pt idx="9">
                  <c:v>487</c:v>
                </c:pt>
                <c:pt idx="10">
                  <c:v>596</c:v>
                </c:pt>
                <c:pt idx="11">
                  <c:v>749</c:v>
                </c:pt>
                <c:pt idx="12">
                  <c:v>777</c:v>
                </c:pt>
                <c:pt idx="13">
                  <c:v>951</c:v>
                </c:pt>
                <c:pt idx="14">
                  <c:v>1056</c:v>
                </c:pt>
                <c:pt idx="15">
                  <c:v>1150</c:v>
                </c:pt>
                <c:pt idx="17">
                  <c:v>1356</c:v>
                </c:pt>
                <c:pt idx="18">
                  <c:v>1411</c:v>
                </c:pt>
                <c:pt idx="19">
                  <c:v>1684</c:v>
                </c:pt>
                <c:pt idx="20">
                  <c:v>1696</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Gloucester</c:v>
                </c:pt>
                <c:pt idx="7">
                  <c:v>Somerset</c:v>
                </c:pt>
                <c:pt idx="8">
                  <c:v>Atlantic</c:v>
                </c:pt>
                <c:pt idx="9">
                  <c:v>Mercer</c:v>
                </c:pt>
                <c:pt idx="10">
                  <c:v>Burlington</c:v>
                </c:pt>
                <c:pt idx="11">
                  <c:v>Morris</c:v>
                </c:pt>
                <c:pt idx="12">
                  <c:v>Camden</c:v>
                </c:pt>
                <c:pt idx="13">
                  <c:v>Union</c:v>
                </c:pt>
                <c:pt idx="14">
                  <c:v>Monmouth</c:v>
                </c:pt>
                <c:pt idx="15">
                  <c:v>Hudson</c:v>
                </c:pt>
                <c:pt idx="16">
                  <c:v>Passaic</c:v>
                </c:pt>
                <c:pt idx="17">
                  <c:v>Bergen</c:v>
                </c:pt>
                <c:pt idx="18">
                  <c:v>Middlesex</c:v>
                </c:pt>
                <c:pt idx="19">
                  <c:v>Ocean</c:v>
                </c:pt>
                <c:pt idx="20">
                  <c:v>Essex</c:v>
                </c:pt>
              </c:strCache>
            </c:strRef>
          </c:cat>
          <c:val>
            <c:numRef>
              <c:f>Sheet1!$C$2:$C$22</c:f>
              <c:numCache>
                <c:formatCode>General</c:formatCode>
                <c:ptCount val="21"/>
                <c:pt idx="16">
                  <c:v>1179</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Gloucester</c:v>
                </c:pt>
                <c:pt idx="7">
                  <c:v>Somerset</c:v>
                </c:pt>
                <c:pt idx="8">
                  <c:v>Mercer</c:v>
                </c:pt>
                <c:pt idx="9">
                  <c:v>Atlantic</c:v>
                </c:pt>
                <c:pt idx="10">
                  <c:v>Morris</c:v>
                </c:pt>
                <c:pt idx="11">
                  <c:v>Union</c:v>
                </c:pt>
                <c:pt idx="12">
                  <c:v>Hudson</c:v>
                </c:pt>
                <c:pt idx="13">
                  <c:v>Burlington</c:v>
                </c:pt>
                <c:pt idx="14">
                  <c:v>Passaic</c:v>
                </c:pt>
                <c:pt idx="15">
                  <c:v>Monmouth</c:v>
                </c:pt>
                <c:pt idx="16">
                  <c:v>Camden</c:v>
                </c:pt>
                <c:pt idx="17">
                  <c:v>Ocean</c:v>
                </c:pt>
                <c:pt idx="18">
                  <c:v>Middlesex</c:v>
                </c:pt>
                <c:pt idx="19">
                  <c:v>Essex</c:v>
                </c:pt>
                <c:pt idx="20">
                  <c:v>Bergen</c:v>
                </c:pt>
              </c:strCache>
            </c:strRef>
          </c:cat>
          <c:val>
            <c:numRef>
              <c:f>Sheet1!$B$2:$B$22</c:f>
              <c:numCache>
                <c:formatCode>General</c:formatCode>
                <c:ptCount val="21"/>
                <c:pt idx="0">
                  <c:v>46</c:v>
                </c:pt>
                <c:pt idx="1">
                  <c:v>131</c:v>
                </c:pt>
                <c:pt idx="2">
                  <c:v>142</c:v>
                </c:pt>
                <c:pt idx="3">
                  <c:v>148</c:v>
                </c:pt>
                <c:pt idx="4">
                  <c:v>181</c:v>
                </c:pt>
                <c:pt idx="5">
                  <c:v>200</c:v>
                </c:pt>
                <c:pt idx="6">
                  <c:v>419</c:v>
                </c:pt>
                <c:pt idx="7">
                  <c:v>461</c:v>
                </c:pt>
                <c:pt idx="8">
                  <c:v>487</c:v>
                </c:pt>
                <c:pt idx="9">
                  <c:v>496</c:v>
                </c:pt>
                <c:pt idx="10">
                  <c:v>606</c:v>
                </c:pt>
                <c:pt idx="11">
                  <c:v>746</c:v>
                </c:pt>
                <c:pt idx="12">
                  <c:v>751</c:v>
                </c:pt>
                <c:pt idx="13">
                  <c:v>779</c:v>
                </c:pt>
                <c:pt idx="15">
                  <c:v>932</c:v>
                </c:pt>
                <c:pt idx="16">
                  <c:v>937</c:v>
                </c:pt>
                <c:pt idx="17" formatCode="#,##0">
                  <c:v>1008</c:v>
                </c:pt>
                <c:pt idx="18" formatCode="#,##0">
                  <c:v>1051</c:v>
                </c:pt>
                <c:pt idx="19" formatCode="#,##0">
                  <c:v>1125</c:v>
                </c:pt>
                <c:pt idx="20" formatCode="#,##0">
                  <c:v>1268</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Gloucester</c:v>
                </c:pt>
                <c:pt idx="7">
                  <c:v>Somerset</c:v>
                </c:pt>
                <c:pt idx="8">
                  <c:v>Mercer</c:v>
                </c:pt>
                <c:pt idx="9">
                  <c:v>Atlantic</c:v>
                </c:pt>
                <c:pt idx="10">
                  <c:v>Morris</c:v>
                </c:pt>
                <c:pt idx="11">
                  <c:v>Union</c:v>
                </c:pt>
                <c:pt idx="12">
                  <c:v>Hudson</c:v>
                </c:pt>
                <c:pt idx="13">
                  <c:v>Burlington</c:v>
                </c:pt>
                <c:pt idx="14">
                  <c:v>Passaic</c:v>
                </c:pt>
                <c:pt idx="15">
                  <c:v>Monmouth</c:v>
                </c:pt>
                <c:pt idx="16">
                  <c:v>Camden</c:v>
                </c:pt>
                <c:pt idx="17">
                  <c:v>Ocean</c:v>
                </c:pt>
                <c:pt idx="18">
                  <c:v>Middlesex</c:v>
                </c:pt>
                <c:pt idx="19">
                  <c:v>Essex</c:v>
                </c:pt>
                <c:pt idx="20">
                  <c:v>Bergen</c:v>
                </c:pt>
              </c:strCache>
            </c:strRef>
          </c:cat>
          <c:val>
            <c:numRef>
              <c:f>Sheet1!$C$2:$C$22</c:f>
              <c:numCache>
                <c:formatCode>General</c:formatCode>
                <c:ptCount val="21"/>
                <c:pt idx="14">
                  <c:v>803</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747</c:v>
                </c:pt>
                <c:pt idx="1">
                  <c:v>770</c:v>
                </c:pt>
                <c:pt idx="2">
                  <c:v>759</c:v>
                </c:pt>
                <c:pt idx="3">
                  <c:v>791</c:v>
                </c:pt>
                <c:pt idx="4">
                  <c:v>803</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1"/>
        <c:axPos val="l"/>
        <c:numFmt formatCode="General" sourceLinked="1"/>
        <c:majorTickMark val="none"/>
        <c:minorTickMark val="none"/>
        <c:tickLblPos val="nextTo"/>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Essex</c:v>
                </c:pt>
                <c:pt idx="2">
                  <c:v>Warren</c:v>
                </c:pt>
                <c:pt idx="3">
                  <c:v>Mercer</c:v>
                </c:pt>
                <c:pt idx="4">
                  <c:v>Cumberland</c:v>
                </c:pt>
                <c:pt idx="5">
                  <c:v>Passaic</c:v>
                </c:pt>
                <c:pt idx="6">
                  <c:v>Cape May</c:v>
                </c:pt>
                <c:pt idx="7">
                  <c:v>Burlington</c:v>
                </c:pt>
                <c:pt idx="8">
                  <c:v>Hunterdon</c:v>
                </c:pt>
                <c:pt idx="9">
                  <c:v>Atlantic</c:v>
                </c:pt>
                <c:pt idx="10">
                  <c:v>Union</c:v>
                </c:pt>
                <c:pt idx="11">
                  <c:v>Hudson</c:v>
                </c:pt>
                <c:pt idx="12">
                  <c:v>Middlesex</c:v>
                </c:pt>
                <c:pt idx="13">
                  <c:v>Camden</c:v>
                </c:pt>
                <c:pt idx="14">
                  <c:v>Somerset</c:v>
                </c:pt>
                <c:pt idx="15">
                  <c:v>Monmouth</c:v>
                </c:pt>
                <c:pt idx="16">
                  <c:v>Gloucester</c:v>
                </c:pt>
                <c:pt idx="17">
                  <c:v>Morris</c:v>
                </c:pt>
                <c:pt idx="18">
                  <c:v>Bergen</c:v>
                </c:pt>
                <c:pt idx="19">
                  <c:v>Ocean</c:v>
                </c:pt>
                <c:pt idx="20">
                  <c:v>Sussex</c:v>
                </c:pt>
              </c:strCache>
            </c:strRef>
          </c:cat>
          <c:val>
            <c:numRef>
              <c:f>Sheet1!$B$2:$B$22</c:f>
              <c:numCache>
                <c:formatCode>0.0%</c:formatCode>
                <c:ptCount val="21"/>
                <c:pt idx="0">
                  <c:v>7.5999999999999998E-2</c:v>
                </c:pt>
                <c:pt idx="1">
                  <c:v>0.04</c:v>
                </c:pt>
                <c:pt idx="2">
                  <c:v>3.6999999999999998E-2</c:v>
                </c:pt>
                <c:pt idx="3">
                  <c:v>3.5999999999999997E-2</c:v>
                </c:pt>
                <c:pt idx="4">
                  <c:v>0.03</c:v>
                </c:pt>
                <c:pt idx="6">
                  <c:v>2.7E-2</c:v>
                </c:pt>
                <c:pt idx="7">
                  <c:v>2.5000000000000001E-2</c:v>
                </c:pt>
                <c:pt idx="8">
                  <c:v>2.5000000000000001E-2</c:v>
                </c:pt>
                <c:pt idx="9">
                  <c:v>2.3E-2</c:v>
                </c:pt>
                <c:pt idx="10">
                  <c:v>2.3E-2</c:v>
                </c:pt>
                <c:pt idx="11">
                  <c:v>2.1000000000000001E-2</c:v>
                </c:pt>
                <c:pt idx="12">
                  <c:v>0.02</c:v>
                </c:pt>
                <c:pt idx="13">
                  <c:v>1.9E-2</c:v>
                </c:pt>
                <c:pt idx="14">
                  <c:v>1.7000000000000001E-2</c:v>
                </c:pt>
                <c:pt idx="15">
                  <c:v>1.6E-2</c:v>
                </c:pt>
                <c:pt idx="16">
                  <c:v>1.2E-2</c:v>
                </c:pt>
                <c:pt idx="17">
                  <c:v>1.0999999999999999E-2</c:v>
                </c:pt>
                <c:pt idx="18">
                  <c:v>8.9999999999999993E-3</c:v>
                </c:pt>
                <c:pt idx="19">
                  <c:v>5.0000000000000001E-3</c:v>
                </c:pt>
                <c:pt idx="20">
                  <c:v>4.0000000000000001E-3</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Essex</c:v>
                </c:pt>
                <c:pt idx="2">
                  <c:v>Warren</c:v>
                </c:pt>
                <c:pt idx="3">
                  <c:v>Mercer</c:v>
                </c:pt>
                <c:pt idx="4">
                  <c:v>Cumberland</c:v>
                </c:pt>
                <c:pt idx="5">
                  <c:v>Passaic</c:v>
                </c:pt>
                <c:pt idx="6">
                  <c:v>Cape May</c:v>
                </c:pt>
                <c:pt idx="7">
                  <c:v>Burlington</c:v>
                </c:pt>
                <c:pt idx="8">
                  <c:v>Hunterdon</c:v>
                </c:pt>
                <c:pt idx="9">
                  <c:v>Atlantic</c:v>
                </c:pt>
                <c:pt idx="10">
                  <c:v>Union</c:v>
                </c:pt>
                <c:pt idx="11">
                  <c:v>Hudson</c:v>
                </c:pt>
                <c:pt idx="12">
                  <c:v>Middlesex</c:v>
                </c:pt>
                <c:pt idx="13">
                  <c:v>Camden</c:v>
                </c:pt>
                <c:pt idx="14">
                  <c:v>Somerset</c:v>
                </c:pt>
                <c:pt idx="15">
                  <c:v>Monmouth</c:v>
                </c:pt>
                <c:pt idx="16">
                  <c:v>Gloucester</c:v>
                </c:pt>
                <c:pt idx="17">
                  <c:v>Morris</c:v>
                </c:pt>
                <c:pt idx="18">
                  <c:v>Bergen</c:v>
                </c:pt>
                <c:pt idx="19">
                  <c:v>Ocean</c:v>
                </c:pt>
                <c:pt idx="20">
                  <c:v>Sussex</c:v>
                </c:pt>
              </c:strCache>
            </c:strRef>
          </c:cat>
          <c:val>
            <c:numRef>
              <c:f>Sheet1!$C$2:$C$22</c:f>
              <c:numCache>
                <c:formatCode>General</c:formatCode>
                <c:ptCount val="21"/>
                <c:pt idx="5" formatCode="0.0%">
                  <c:v>2.8000000000000001E-2</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2.3%</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Salem</c:v>
                </c:pt>
                <c:pt idx="1">
                  <c:v>Essex</c:v>
                </c:pt>
                <c:pt idx="2">
                  <c:v>Warren</c:v>
                </c:pt>
                <c:pt idx="3">
                  <c:v>Mercer</c:v>
                </c:pt>
                <c:pt idx="4">
                  <c:v>Cumberland</c:v>
                </c:pt>
                <c:pt idx="5">
                  <c:v>Passaic</c:v>
                </c:pt>
                <c:pt idx="6">
                  <c:v>Cape May</c:v>
                </c:pt>
                <c:pt idx="7">
                  <c:v>Burlington</c:v>
                </c:pt>
                <c:pt idx="8">
                  <c:v>Hunterdon</c:v>
                </c:pt>
                <c:pt idx="9">
                  <c:v>Atlantic</c:v>
                </c:pt>
                <c:pt idx="10">
                  <c:v>Union</c:v>
                </c:pt>
                <c:pt idx="11">
                  <c:v>Hudson</c:v>
                </c:pt>
                <c:pt idx="12">
                  <c:v>Middlesex</c:v>
                </c:pt>
                <c:pt idx="13">
                  <c:v>Camden</c:v>
                </c:pt>
                <c:pt idx="14">
                  <c:v>Somerset</c:v>
                </c:pt>
                <c:pt idx="15">
                  <c:v>Monmouth</c:v>
                </c:pt>
                <c:pt idx="16">
                  <c:v>Gloucester</c:v>
                </c:pt>
                <c:pt idx="17">
                  <c:v>Morris</c:v>
                </c:pt>
                <c:pt idx="18">
                  <c:v>Bergen</c:v>
                </c:pt>
                <c:pt idx="19">
                  <c:v>Ocean</c:v>
                </c:pt>
                <c:pt idx="20">
                  <c:v>Sussex</c:v>
                </c:pt>
              </c:strCache>
            </c:strRef>
          </c:cat>
          <c:val>
            <c:numRef>
              <c:f>Sheet1!$D$2:$D$22</c:f>
              <c:numCache>
                <c:formatCode>0.00%</c:formatCode>
                <c:ptCount val="21"/>
                <c:pt idx="0">
                  <c:v>2.3E-2</c:v>
                </c:pt>
                <c:pt idx="1">
                  <c:v>2.3E-2</c:v>
                </c:pt>
                <c:pt idx="2">
                  <c:v>2.3E-2</c:v>
                </c:pt>
                <c:pt idx="3">
                  <c:v>2.3E-2</c:v>
                </c:pt>
                <c:pt idx="4">
                  <c:v>2.3E-2</c:v>
                </c:pt>
                <c:pt idx="5">
                  <c:v>2.3E-2</c:v>
                </c:pt>
                <c:pt idx="6">
                  <c:v>2.3E-2</c:v>
                </c:pt>
                <c:pt idx="7">
                  <c:v>2.3E-2</c:v>
                </c:pt>
                <c:pt idx="8">
                  <c:v>2.3E-2</c:v>
                </c:pt>
                <c:pt idx="9">
                  <c:v>2.3E-2</c:v>
                </c:pt>
                <c:pt idx="10">
                  <c:v>2.3E-2</c:v>
                </c:pt>
                <c:pt idx="11">
                  <c:v>2.3E-2</c:v>
                </c:pt>
                <c:pt idx="12">
                  <c:v>2.3E-2</c:v>
                </c:pt>
                <c:pt idx="13">
                  <c:v>2.3E-2</c:v>
                </c:pt>
                <c:pt idx="14">
                  <c:v>2.3E-2</c:v>
                </c:pt>
                <c:pt idx="15">
                  <c:v>2.3E-2</c:v>
                </c:pt>
                <c:pt idx="16">
                  <c:v>2.3E-2</c:v>
                </c:pt>
                <c:pt idx="17">
                  <c:v>2.3E-2</c:v>
                </c:pt>
                <c:pt idx="18">
                  <c:v>2.3E-2</c:v>
                </c:pt>
                <c:pt idx="19">
                  <c:v>2.3E-2</c:v>
                </c:pt>
                <c:pt idx="20">
                  <c:v>2.3E-2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29082030181640101"/>
          <c:y val="0.9065650283689487"/>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Hudson</c:v>
                </c:pt>
                <c:pt idx="7">
                  <c:v>Atlantic</c:v>
                </c:pt>
                <c:pt idx="8">
                  <c:v>Gloucester</c:v>
                </c:pt>
                <c:pt idx="9">
                  <c:v>Somerset</c:v>
                </c:pt>
                <c:pt idx="10">
                  <c:v>Burlington</c:v>
                </c:pt>
                <c:pt idx="11">
                  <c:v>Ocean</c:v>
                </c:pt>
                <c:pt idx="12">
                  <c:v>Camden</c:v>
                </c:pt>
                <c:pt idx="13">
                  <c:v>Morris</c:v>
                </c:pt>
                <c:pt idx="14">
                  <c:v>Mercer</c:v>
                </c:pt>
                <c:pt idx="15">
                  <c:v>Union</c:v>
                </c:pt>
                <c:pt idx="16">
                  <c:v>Essex</c:v>
                </c:pt>
                <c:pt idx="17">
                  <c:v>Monmouth</c:v>
                </c:pt>
                <c:pt idx="18">
                  <c:v>Middlesex</c:v>
                </c:pt>
                <c:pt idx="19">
                  <c:v>Bergen</c:v>
                </c:pt>
                <c:pt idx="20">
                  <c:v>Passaic</c:v>
                </c:pt>
              </c:strCache>
            </c:strRef>
          </c:cat>
          <c:val>
            <c:numRef>
              <c:f>Sheet1!$B$2:$B$22</c:f>
              <c:numCache>
                <c:formatCode>General</c:formatCode>
                <c:ptCount val="21"/>
                <c:pt idx="0">
                  <c:v>26</c:v>
                </c:pt>
                <c:pt idx="1">
                  <c:v>49</c:v>
                </c:pt>
                <c:pt idx="2">
                  <c:v>51</c:v>
                </c:pt>
                <c:pt idx="3">
                  <c:v>87</c:v>
                </c:pt>
                <c:pt idx="4">
                  <c:v>108</c:v>
                </c:pt>
                <c:pt idx="5">
                  <c:v>109</c:v>
                </c:pt>
                <c:pt idx="6">
                  <c:v>178</c:v>
                </c:pt>
                <c:pt idx="7">
                  <c:v>185</c:v>
                </c:pt>
                <c:pt idx="8">
                  <c:v>190</c:v>
                </c:pt>
                <c:pt idx="9">
                  <c:v>201</c:v>
                </c:pt>
                <c:pt idx="10">
                  <c:v>233</c:v>
                </c:pt>
                <c:pt idx="11">
                  <c:v>234</c:v>
                </c:pt>
                <c:pt idx="12">
                  <c:v>258</c:v>
                </c:pt>
                <c:pt idx="13">
                  <c:v>270</c:v>
                </c:pt>
                <c:pt idx="14">
                  <c:v>277</c:v>
                </c:pt>
                <c:pt idx="15">
                  <c:v>291</c:v>
                </c:pt>
                <c:pt idx="16">
                  <c:v>323</c:v>
                </c:pt>
                <c:pt idx="17">
                  <c:v>348</c:v>
                </c:pt>
                <c:pt idx="18">
                  <c:v>354</c:v>
                </c:pt>
                <c:pt idx="19">
                  <c:v>414</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Hudson</c:v>
                </c:pt>
                <c:pt idx="7">
                  <c:v>Atlantic</c:v>
                </c:pt>
                <c:pt idx="8">
                  <c:v>Gloucester</c:v>
                </c:pt>
                <c:pt idx="9">
                  <c:v>Somerset</c:v>
                </c:pt>
                <c:pt idx="10">
                  <c:v>Burlington</c:v>
                </c:pt>
                <c:pt idx="11">
                  <c:v>Ocean</c:v>
                </c:pt>
                <c:pt idx="12">
                  <c:v>Camden</c:v>
                </c:pt>
                <c:pt idx="13">
                  <c:v>Morris</c:v>
                </c:pt>
                <c:pt idx="14">
                  <c:v>Mercer</c:v>
                </c:pt>
                <c:pt idx="15">
                  <c:v>Union</c:v>
                </c:pt>
                <c:pt idx="16">
                  <c:v>Essex</c:v>
                </c:pt>
                <c:pt idx="17">
                  <c:v>Monmouth</c:v>
                </c:pt>
                <c:pt idx="18">
                  <c:v>Middlesex</c:v>
                </c:pt>
                <c:pt idx="19">
                  <c:v>Bergen</c:v>
                </c:pt>
                <c:pt idx="20">
                  <c:v>Passaic</c:v>
                </c:pt>
              </c:strCache>
            </c:strRef>
          </c:cat>
          <c:val>
            <c:numRef>
              <c:f>Sheet1!$C$2:$C$22</c:f>
              <c:numCache>
                <c:formatCode>General</c:formatCode>
                <c:ptCount val="21"/>
                <c:pt idx="20">
                  <c:v>439</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Sheet1!$C$2:$C$22</c:f>
              <c:numCache>
                <c:formatCode>General</c:formatCode>
                <c:ptCount val="21"/>
                <c:pt idx="0">
                  <c:v>208</c:v>
                </c:pt>
                <c:pt idx="1">
                  <c:v>290</c:v>
                </c:pt>
                <c:pt idx="2">
                  <c:v>384</c:v>
                </c:pt>
                <c:pt idx="3">
                  <c:v>505</c:v>
                </c:pt>
                <c:pt idx="4">
                  <c:v>520</c:v>
                </c:pt>
                <c:pt idx="5">
                  <c:v>542</c:v>
                </c:pt>
                <c:pt idx="6">
                  <c:v>642</c:v>
                </c:pt>
                <c:pt idx="7">
                  <c:v>987</c:v>
                </c:pt>
                <c:pt idx="8">
                  <c:v>1036</c:v>
                </c:pt>
                <c:pt idx="9">
                  <c:v>1046</c:v>
                </c:pt>
                <c:pt idx="10">
                  <c:v>1142</c:v>
                </c:pt>
                <c:pt idx="11">
                  <c:v>1143</c:v>
                </c:pt>
                <c:pt idx="12">
                  <c:v>1280</c:v>
                </c:pt>
                <c:pt idx="13">
                  <c:v>1297</c:v>
                </c:pt>
                <c:pt idx="14">
                  <c:v>1383</c:v>
                </c:pt>
                <c:pt idx="15">
                  <c:v>1527</c:v>
                </c:pt>
                <c:pt idx="16">
                  <c:v>1614</c:v>
                </c:pt>
                <c:pt idx="17">
                  <c:v>1950</c:v>
                </c:pt>
                <c:pt idx="18">
                  <c:v>2103</c:v>
                </c:pt>
                <c:pt idx="19">
                  <c:v>2435</c:v>
                </c:pt>
                <c:pt idx="20">
                  <c:v>2928</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Sheet1!$D$2:$D$22</c:f>
              <c:numCache>
                <c:formatCode>General</c:formatCode>
                <c:ptCount val="21"/>
                <c:pt idx="0">
                  <c:v>13</c:v>
                </c:pt>
                <c:pt idx="1">
                  <c:v>34</c:v>
                </c:pt>
                <c:pt idx="2">
                  <c:v>58</c:v>
                </c:pt>
                <c:pt idx="3">
                  <c:v>29</c:v>
                </c:pt>
                <c:pt idx="4">
                  <c:v>82</c:v>
                </c:pt>
                <c:pt idx="5">
                  <c:v>47</c:v>
                </c:pt>
                <c:pt idx="6">
                  <c:v>68</c:v>
                </c:pt>
                <c:pt idx="7">
                  <c:v>265</c:v>
                </c:pt>
                <c:pt idx="8">
                  <c:v>108</c:v>
                </c:pt>
                <c:pt idx="9">
                  <c:v>151</c:v>
                </c:pt>
                <c:pt idx="10">
                  <c:v>159</c:v>
                </c:pt>
                <c:pt idx="11">
                  <c:v>223</c:v>
                </c:pt>
                <c:pt idx="12">
                  <c:v>203</c:v>
                </c:pt>
                <c:pt idx="13">
                  <c:v>160</c:v>
                </c:pt>
                <c:pt idx="14">
                  <c:v>240</c:v>
                </c:pt>
                <c:pt idx="15">
                  <c:v>205</c:v>
                </c:pt>
                <c:pt idx="16">
                  <c:v>196</c:v>
                </c:pt>
                <c:pt idx="17">
                  <c:v>224</c:v>
                </c:pt>
                <c:pt idx="18">
                  <c:v>184</c:v>
                </c:pt>
                <c:pt idx="19">
                  <c:v>596</c:v>
                </c:pt>
                <c:pt idx="20">
                  <c:v>468</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Sheet1!$E$2:$E$22</c:f>
              <c:numCache>
                <c:formatCode>General</c:formatCode>
                <c:ptCount val="21"/>
                <c:pt idx="0">
                  <c:v>221</c:v>
                </c:pt>
                <c:pt idx="1">
                  <c:v>324</c:v>
                </c:pt>
                <c:pt idx="2">
                  <c:v>442</c:v>
                </c:pt>
                <c:pt idx="3">
                  <c:v>534</c:v>
                </c:pt>
                <c:pt idx="4">
                  <c:v>602</c:v>
                </c:pt>
                <c:pt idx="5">
                  <c:v>589</c:v>
                </c:pt>
                <c:pt idx="6">
                  <c:v>710</c:v>
                </c:pt>
                <c:pt idx="7">
                  <c:v>1252</c:v>
                </c:pt>
                <c:pt idx="8">
                  <c:v>1144</c:v>
                </c:pt>
                <c:pt idx="9">
                  <c:v>1197</c:v>
                </c:pt>
                <c:pt idx="10">
                  <c:v>1301</c:v>
                </c:pt>
                <c:pt idx="11">
                  <c:v>1366</c:v>
                </c:pt>
                <c:pt idx="12">
                  <c:v>1483</c:v>
                </c:pt>
                <c:pt idx="13">
                  <c:v>1457</c:v>
                </c:pt>
                <c:pt idx="14">
                  <c:v>1623</c:v>
                </c:pt>
                <c:pt idx="15">
                  <c:v>1732</c:v>
                </c:pt>
                <c:pt idx="16">
                  <c:v>1810</c:v>
                </c:pt>
                <c:pt idx="17">
                  <c:v>2174</c:v>
                </c:pt>
                <c:pt idx="18">
                  <c:v>2287</c:v>
                </c:pt>
                <c:pt idx="19">
                  <c:v>3031</c:v>
                </c:pt>
                <c:pt idx="20">
                  <c:v>3396</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Sheet1!$B$2:$B$22</c:f>
              <c:numCache>
                <c:formatCode>General</c:formatCode>
                <c:ptCount val="21"/>
                <c:pt idx="16">
                  <c:v>1810</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Sheet1!$F$2:$F$22</c:f>
              <c:numCache>
                <c:formatCode>General</c:formatCode>
                <c:ptCount val="21"/>
                <c:pt idx="16">
                  <c:v>1810</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Sheet1!$B$2:$B$9</c:f>
              <c:numCache>
                <c:formatCode>General</c:formatCode>
                <c:ptCount val="8"/>
                <c:pt idx="0">
                  <c:v>101</c:v>
                </c:pt>
                <c:pt idx="1">
                  <c:v>97</c:v>
                </c:pt>
                <c:pt idx="2">
                  <c:v>90</c:v>
                </c:pt>
                <c:pt idx="3">
                  <c:v>119</c:v>
                </c:pt>
                <c:pt idx="4">
                  <c:v>97</c:v>
                </c:pt>
                <c:pt idx="5">
                  <c:v>72</c:v>
                </c:pt>
                <c:pt idx="6">
                  <c:v>55</c:v>
                </c:pt>
                <c:pt idx="7">
                  <c:v>73</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Sheet1!$C$2:$C$9</c:f>
              <c:numCache>
                <c:formatCode>General</c:formatCode>
                <c:ptCount val="8"/>
                <c:pt idx="0">
                  <c:v>206</c:v>
                </c:pt>
                <c:pt idx="1">
                  <c:v>229</c:v>
                </c:pt>
                <c:pt idx="2">
                  <c:v>209</c:v>
                </c:pt>
                <c:pt idx="3">
                  <c:v>204</c:v>
                </c:pt>
                <c:pt idx="4">
                  <c:v>213</c:v>
                </c:pt>
                <c:pt idx="5">
                  <c:v>171</c:v>
                </c:pt>
                <c:pt idx="6">
                  <c:v>141</c:v>
                </c:pt>
                <c:pt idx="7">
                  <c:v>123</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Cumberland</c:v>
                </c:pt>
                <c:pt idx="8">
                  <c:v>Atlantic</c:v>
                </c:pt>
                <c:pt idx="9">
                  <c:v>Mercer</c:v>
                </c:pt>
                <c:pt idx="10">
                  <c:v>Gloucester</c:v>
                </c:pt>
                <c:pt idx="11">
                  <c:v>Monmouth</c:v>
                </c:pt>
                <c:pt idx="12">
                  <c:v>Passaic</c:v>
                </c:pt>
                <c:pt idx="13">
                  <c:v>Union</c:v>
                </c:pt>
                <c:pt idx="14">
                  <c:v>Bergen</c:v>
                </c:pt>
                <c:pt idx="15">
                  <c:v>Burlington</c:v>
                </c:pt>
                <c:pt idx="16">
                  <c:v>Ocean</c:v>
                </c:pt>
                <c:pt idx="17">
                  <c:v>Hudson</c:v>
                </c:pt>
                <c:pt idx="18">
                  <c:v>Camden</c:v>
                </c:pt>
                <c:pt idx="19">
                  <c:v>Middlesex</c:v>
                </c:pt>
                <c:pt idx="20">
                  <c:v>Essex</c:v>
                </c:pt>
              </c:strCache>
            </c:strRef>
          </c:cat>
          <c:val>
            <c:numRef>
              <c:f>Sheet1!$B$2:$B$22</c:f>
              <c:numCache>
                <c:formatCode>General</c:formatCode>
                <c:ptCount val="21"/>
                <c:pt idx="0">
                  <c:v>138</c:v>
                </c:pt>
                <c:pt idx="1">
                  <c:v>411</c:v>
                </c:pt>
                <c:pt idx="2">
                  <c:v>456</c:v>
                </c:pt>
                <c:pt idx="3">
                  <c:v>682</c:v>
                </c:pt>
                <c:pt idx="4">
                  <c:v>778</c:v>
                </c:pt>
                <c:pt idx="5" formatCode="#,##0">
                  <c:v>1060</c:v>
                </c:pt>
                <c:pt idx="6" formatCode="#,##0">
                  <c:v>1084</c:v>
                </c:pt>
                <c:pt idx="7" formatCode="#,##0">
                  <c:v>1127</c:v>
                </c:pt>
                <c:pt idx="8" formatCode="#,##0">
                  <c:v>2061</c:v>
                </c:pt>
                <c:pt idx="9" formatCode="#,##0">
                  <c:v>2131</c:v>
                </c:pt>
                <c:pt idx="10" formatCode="#,##0">
                  <c:v>2204</c:v>
                </c:pt>
                <c:pt idx="11" formatCode="#,##0">
                  <c:v>2238</c:v>
                </c:pt>
                <c:pt idx="13">
                  <c:v>2736</c:v>
                </c:pt>
                <c:pt idx="14" formatCode="#,##0">
                  <c:v>2947</c:v>
                </c:pt>
                <c:pt idx="15" formatCode="#,##0">
                  <c:v>3021</c:v>
                </c:pt>
                <c:pt idx="16" formatCode="#,##0">
                  <c:v>3029</c:v>
                </c:pt>
                <c:pt idx="17" formatCode="#,##0">
                  <c:v>3600</c:v>
                </c:pt>
                <c:pt idx="18" formatCode="#,##0">
                  <c:v>3703</c:v>
                </c:pt>
                <c:pt idx="19" formatCode="#,##0">
                  <c:v>4146</c:v>
                </c:pt>
                <c:pt idx="20" formatCode="#,##0">
                  <c:v>4944</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Cumberland</c:v>
                </c:pt>
                <c:pt idx="8">
                  <c:v>Atlantic</c:v>
                </c:pt>
                <c:pt idx="9">
                  <c:v>Mercer</c:v>
                </c:pt>
                <c:pt idx="10">
                  <c:v>Gloucester</c:v>
                </c:pt>
                <c:pt idx="11">
                  <c:v>Monmouth</c:v>
                </c:pt>
                <c:pt idx="12">
                  <c:v>Passaic</c:v>
                </c:pt>
                <c:pt idx="13">
                  <c:v>Union</c:v>
                </c:pt>
                <c:pt idx="14">
                  <c:v>Bergen</c:v>
                </c:pt>
                <c:pt idx="15">
                  <c:v>Burlington</c:v>
                </c:pt>
                <c:pt idx="16">
                  <c:v>Ocean</c:v>
                </c:pt>
                <c:pt idx="17">
                  <c:v>Hudson</c:v>
                </c:pt>
                <c:pt idx="18">
                  <c:v>Camden</c:v>
                </c:pt>
                <c:pt idx="19">
                  <c:v>Middlesex</c:v>
                </c:pt>
                <c:pt idx="20">
                  <c:v>Essex</c:v>
                </c:pt>
              </c:strCache>
            </c:strRef>
          </c:cat>
          <c:val>
            <c:numRef>
              <c:f>Sheet1!$C$2:$C$22</c:f>
              <c:numCache>
                <c:formatCode>General</c:formatCode>
                <c:ptCount val="21"/>
                <c:pt idx="12">
                  <c:v>2736</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Paterson</c:v>
                </c:pt>
                <c:pt idx="1">
                  <c:v>Passaic city</c:v>
                </c:pt>
                <c:pt idx="2">
                  <c:v>Clifton </c:v>
                </c:pt>
                <c:pt idx="3">
                  <c:v>Prospect Park </c:v>
                </c:pt>
                <c:pt idx="4">
                  <c:v>Haledon </c:v>
                </c:pt>
                <c:pt idx="5">
                  <c:v>Woodland Park </c:v>
                </c:pt>
                <c:pt idx="6">
                  <c:v>Totowa </c:v>
                </c:pt>
                <c:pt idx="7">
                  <c:v>Pompton Lakes </c:v>
                </c:pt>
                <c:pt idx="8">
                  <c:v>Wayne</c:v>
                </c:pt>
                <c:pt idx="9">
                  <c:v>Hawthorne</c:v>
                </c:pt>
              </c:strCache>
            </c:strRef>
          </c:cat>
          <c:val>
            <c:numRef>
              <c:f>Sheet1!$B$2:$B$11</c:f>
              <c:numCache>
                <c:formatCode>0.00%</c:formatCode>
                <c:ptCount val="10"/>
                <c:pt idx="0">
                  <c:v>0.40600000000000003</c:v>
                </c:pt>
                <c:pt idx="1">
                  <c:v>0.38800000000000001</c:v>
                </c:pt>
                <c:pt idx="2">
                  <c:v>0.36899999999999999</c:v>
                </c:pt>
                <c:pt idx="3">
                  <c:v>0.34399999999999997</c:v>
                </c:pt>
                <c:pt idx="4">
                  <c:v>0.33400000000000002</c:v>
                </c:pt>
                <c:pt idx="5">
                  <c:v>0.27300000000000002</c:v>
                </c:pt>
                <c:pt idx="6">
                  <c:v>0.22</c:v>
                </c:pt>
                <c:pt idx="7">
                  <c:v>0.20899999999999999</c:v>
                </c:pt>
                <c:pt idx="8">
                  <c:v>0.2</c:v>
                </c:pt>
                <c:pt idx="9">
                  <c:v>0.156</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Passaic avg. 30.6%</c:v>
                </c:pt>
              </c:strCache>
            </c:strRef>
          </c:tx>
          <c:spPr>
            <a:noFill/>
            <a:ln>
              <a:noFill/>
            </a:ln>
            <a:effectLst/>
          </c:spPr>
          <c:invertIfNegative val="0"/>
          <c:trendline>
            <c:name>Passaic avg 29%</c:name>
            <c:spPr>
              <a:ln w="19050" cap="rnd">
                <a:solidFill>
                  <a:schemeClr val="bg1">
                    <a:lumMod val="50000"/>
                  </a:schemeClr>
                </a:solidFill>
                <a:prstDash val="sysDot"/>
              </a:ln>
              <a:effectLst/>
            </c:spPr>
            <c:trendlineType val="linear"/>
            <c:dispRSqr val="0"/>
            <c:dispEq val="0"/>
          </c:trendline>
          <c:cat>
            <c:strRef>
              <c:f>Sheet1!$A$2:$A$11</c:f>
              <c:strCache>
                <c:ptCount val="10"/>
                <c:pt idx="0">
                  <c:v>Paterson</c:v>
                </c:pt>
                <c:pt idx="1">
                  <c:v>Passaic city</c:v>
                </c:pt>
                <c:pt idx="2">
                  <c:v>Clifton </c:v>
                </c:pt>
                <c:pt idx="3">
                  <c:v>Prospect Park </c:v>
                </c:pt>
                <c:pt idx="4">
                  <c:v>Haledon </c:v>
                </c:pt>
                <c:pt idx="5">
                  <c:v>Woodland Park </c:v>
                </c:pt>
                <c:pt idx="6">
                  <c:v>Totowa </c:v>
                </c:pt>
                <c:pt idx="7">
                  <c:v>Pompton Lakes </c:v>
                </c:pt>
                <c:pt idx="8">
                  <c:v>Wayne</c:v>
                </c:pt>
                <c:pt idx="9">
                  <c:v>Hawthorne</c:v>
                </c:pt>
              </c:strCache>
            </c:strRef>
          </c:cat>
          <c:val>
            <c:numRef>
              <c:f>Sheet1!$C$2:$C$11</c:f>
              <c:numCache>
                <c:formatCode>0%</c:formatCode>
                <c:ptCount val="10"/>
                <c:pt idx="0">
                  <c:v>0.30599999999999999</c:v>
                </c:pt>
                <c:pt idx="1">
                  <c:v>0.30599999999999999</c:v>
                </c:pt>
                <c:pt idx="2">
                  <c:v>0.30599999999999999</c:v>
                </c:pt>
                <c:pt idx="3">
                  <c:v>0.30599999999999999</c:v>
                </c:pt>
                <c:pt idx="4">
                  <c:v>0.30599999999999999</c:v>
                </c:pt>
                <c:pt idx="5">
                  <c:v>0.30599999999999999</c:v>
                </c:pt>
                <c:pt idx="6">
                  <c:v>0.30599999999999999</c:v>
                </c:pt>
                <c:pt idx="7">
                  <c:v>0.30599999999999999</c:v>
                </c:pt>
                <c:pt idx="8">
                  <c:v>0.30599999999999999</c:v>
                </c:pt>
                <c:pt idx="9">
                  <c:v>0.30599999999999999</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45337573818897636"/>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Same-Sex Households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Sheet1!$B$2:$B$22</c:f>
              <c:numCache>
                <c:formatCode>General</c:formatCode>
                <c:ptCount val="21"/>
                <c:pt idx="0">
                  <c:v>3.53</c:v>
                </c:pt>
                <c:pt idx="1">
                  <c:v>3.77</c:v>
                </c:pt>
                <c:pt idx="2">
                  <c:v>4.0199999999999996</c:v>
                </c:pt>
                <c:pt idx="3">
                  <c:v>4.1500000000000004</c:v>
                </c:pt>
                <c:pt idx="4">
                  <c:v>4.24</c:v>
                </c:pt>
                <c:pt idx="6">
                  <c:v>4.33</c:v>
                </c:pt>
                <c:pt idx="7">
                  <c:v>4.41</c:v>
                </c:pt>
                <c:pt idx="8">
                  <c:v>4.5199999999999996</c:v>
                </c:pt>
                <c:pt idx="9">
                  <c:v>4.87</c:v>
                </c:pt>
                <c:pt idx="10">
                  <c:v>4.91</c:v>
                </c:pt>
                <c:pt idx="11">
                  <c:v>4.91</c:v>
                </c:pt>
                <c:pt idx="12">
                  <c:v>5.16</c:v>
                </c:pt>
                <c:pt idx="13">
                  <c:v>5.47</c:v>
                </c:pt>
                <c:pt idx="14">
                  <c:v>5.68</c:v>
                </c:pt>
                <c:pt idx="15">
                  <c:v>5.93</c:v>
                </c:pt>
                <c:pt idx="16">
                  <c:v>6.06</c:v>
                </c:pt>
                <c:pt idx="17">
                  <c:v>7.43</c:v>
                </c:pt>
                <c:pt idx="18">
                  <c:v>7.83</c:v>
                </c:pt>
                <c:pt idx="19">
                  <c:v>8.4600000000000009</c:v>
                </c:pt>
              </c:numCache>
            </c:numRef>
          </c:val>
          <c:extLst>
            <c:ext xmlns:c16="http://schemas.microsoft.com/office/drawing/2014/chart" uri="{C3380CC4-5D6E-409C-BE32-E72D297353CC}">
              <c16:uniqueId val="{00000000-6BFF-4AA3-82BE-1F579BE2E07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Sheet1!$C$2:$C$22</c:f>
              <c:numCache>
                <c:formatCode>General</c:formatCode>
                <c:ptCount val="21"/>
                <c:pt idx="5">
                  <c:v>4.28</c:v>
                </c:pt>
              </c:numCache>
            </c:numRef>
          </c:val>
          <c:extLst>
            <c:ext xmlns:c16="http://schemas.microsoft.com/office/drawing/2014/chart" uri="{C3380CC4-5D6E-409C-BE32-E72D297353CC}">
              <c16:uniqueId val="{00000001-6BFF-4AA3-82BE-1F579BE2E07D}"/>
            </c:ext>
          </c:extLst>
        </c:ser>
        <c:ser>
          <c:idx val="2"/>
          <c:order val="2"/>
          <c:tx>
            <c:strRef>
              <c:f>Sheet1!$D$1</c:f>
              <c:strCache>
                <c:ptCount val="1"/>
                <c:pt idx="0">
                  <c:v>NJ Avg. 5.25</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Sheet1!$D$2:$D$22</c:f>
              <c:numCache>
                <c:formatCode>General</c:formatCode>
                <c:ptCount val="21"/>
                <c:pt idx="0">
                  <c:v>5.25</c:v>
                </c:pt>
                <c:pt idx="1">
                  <c:v>5.25</c:v>
                </c:pt>
                <c:pt idx="2">
                  <c:v>5.25</c:v>
                </c:pt>
                <c:pt idx="3">
                  <c:v>5.25</c:v>
                </c:pt>
                <c:pt idx="4">
                  <c:v>5.25</c:v>
                </c:pt>
                <c:pt idx="5">
                  <c:v>5.25</c:v>
                </c:pt>
                <c:pt idx="6">
                  <c:v>5.25</c:v>
                </c:pt>
                <c:pt idx="7">
                  <c:v>5.25</c:v>
                </c:pt>
                <c:pt idx="8">
                  <c:v>5.25</c:v>
                </c:pt>
                <c:pt idx="9">
                  <c:v>5.25</c:v>
                </c:pt>
                <c:pt idx="10">
                  <c:v>5.25</c:v>
                </c:pt>
                <c:pt idx="11">
                  <c:v>5.25</c:v>
                </c:pt>
                <c:pt idx="12">
                  <c:v>5.25</c:v>
                </c:pt>
                <c:pt idx="13">
                  <c:v>5.25</c:v>
                </c:pt>
                <c:pt idx="14">
                  <c:v>5.25</c:v>
                </c:pt>
                <c:pt idx="15">
                  <c:v>5.25</c:v>
                </c:pt>
                <c:pt idx="16">
                  <c:v>5.25</c:v>
                </c:pt>
                <c:pt idx="17">
                  <c:v>5.25</c:v>
                </c:pt>
                <c:pt idx="18">
                  <c:v>5.25</c:v>
                </c:pt>
                <c:pt idx="19">
                  <c:v>5.25</c:v>
                </c:pt>
                <c:pt idx="20">
                  <c:v>5.25</c:v>
                </c:pt>
              </c:numCache>
            </c:numRef>
          </c:val>
          <c:extLst>
            <c:ext xmlns:c16="http://schemas.microsoft.com/office/drawing/2014/chart" uri="{C3380CC4-5D6E-409C-BE32-E72D297353CC}">
              <c16:uniqueId val="{00000000-454F-4EC0-9337-A8BDDF42A10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536473917322835"/>
          <c:y val="0.91843846285973474"/>
          <c:w val="0.10608686023622048"/>
          <c:h val="3.505713689163378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0.50002</cdr:x>
      <cdr:y>0.7804</cdr:y>
    </cdr:from>
    <cdr:to>
      <cdr:x>0.65422</cdr:x>
      <cdr:y>0.8193</cdr:y>
    </cdr:to>
    <cdr:sp macro="" textlink="">
      <cdr:nvSpPr>
        <cdr:cNvPr id="2" name="TextBox 5"/>
        <cdr:cNvSpPr txBox="1"/>
      </cdr:nvSpPr>
      <cdr:spPr>
        <a:xfrm xmlns:a="http://schemas.openxmlformats.org/drawingml/2006/main">
          <a:off x="3038313" y="4631427"/>
          <a:ext cx="936971" cy="23085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4.3%</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11/30/2021</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11/30/2021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8" Type="http://schemas.openxmlformats.org/officeDocument/2006/relationships/hyperlink" Target="https://ascfamily.org/" TargetMode="External"/><Relationship Id="rId3" Type="http://schemas.openxmlformats.org/officeDocument/2006/relationships/hyperlink" Target="https://www.passaicresourcenet.org/community-services/family-support-services/" TargetMode="External"/><Relationship Id="rId7" Type="http://schemas.openxmlformats.org/officeDocument/2006/relationships/hyperlink" Target="https://asapphealthcare.org/"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s://rwjms.rutgers.edu/boggscenter/" TargetMode="External"/><Relationship Id="rId5" Type="http://schemas.openxmlformats.org/officeDocument/2006/relationships/hyperlink" Target="https://www.4cspassaic.org/" TargetMode="External"/><Relationship Id="rId10" Type="http://schemas.openxmlformats.org/officeDocument/2006/relationships/hyperlink" Target="https://www.wafaaorganization.org/" TargetMode="External"/><Relationship Id="rId4" Type="http://schemas.openxmlformats.org/officeDocument/2006/relationships/hyperlink" Target="https://www.passaiccountycasa.org/" TargetMode="External"/><Relationship Id="rId9" Type="http://schemas.openxmlformats.org/officeDocument/2006/relationships/hyperlink" Target="https://cafsnj.org/"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11/30/2021</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Paterson and Passaic City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below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remain mostly steady over time.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(Note that total county population size has not been accounted for in this indicator).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In this county, </a:t>
            </a:r>
            <a:r>
              <a:rPr lang="en-US" sz="1800" kern="1200" dirty="0">
                <a:effectLst/>
                <a:highlight>
                  <a:srgbClr val="FFFF00"/>
                </a:highlight>
                <a:latin typeface="Calibri" panose="020F0502020204030204" pitchFamily="34" charset="0"/>
                <a:ea typeface="Calibri" panose="020F0502020204030204" pitchFamily="34" charset="0"/>
              </a:rPr>
              <a:t>children between the ages of 12-17 years old is the largest group</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Municipality data available</a:t>
            </a:r>
            <a:r>
              <a:rPr lang="en-US" sz="1800" kern="1200" dirty="0">
                <a:effectLst/>
                <a:highlight>
                  <a:srgbClr val="FFFF00"/>
                </a:highlight>
                <a:latin typeface="Calibri" panose="020F0502020204030204" pitchFamily="34" charset="0"/>
                <a:ea typeface="Calibri" panose="020F0502020204030204" pitchFamily="34" charset="0"/>
              </a:rPr>
              <a:t>? </a:t>
            </a:r>
            <a:r>
              <a:rPr lang="en-US" sz="1800" kern="1200">
                <a:effectLst/>
                <a:highlight>
                  <a:srgbClr val="FFFF00"/>
                </a:highlight>
                <a:latin typeface="Calibri" panose="020F0502020204030204" pitchFamily="34" charset="0"/>
                <a:ea typeface="Calibri" panose="020F0502020204030204" pitchFamily="34" charset="0"/>
              </a:rPr>
              <a:t>Chart 1.12 </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Paterson city and Passaic city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costliest component in this county tends to be child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most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 </a:t>
            </a:r>
            <a:r>
              <a:rPr lang="en-US" sz="1800" kern="1200" dirty="0">
                <a:effectLst/>
                <a:highlight>
                  <a:srgbClr val="FFFF00"/>
                </a:highlight>
                <a:latin typeface="Calibri" panose="020F0502020204030204" pitchFamily="34" charset="0"/>
                <a:ea typeface="Calibri" panose="020F0502020204030204" pitchFamily="34" charset="0"/>
              </a:rPr>
              <a:t>This monthly cost of living budget estimates how much income a family is likely to need (across 7 components) to attain a modest yet adequate standard of living.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lower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Municipality data available</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Chart 2.5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Passaic city and Paterson city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higher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decrease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Municipality data available</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Chart 2.8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Passaic city and Paterson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higher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decrease slightly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higher than the state average and is lower than the U.S. national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This county’s food insecurity rates have been staying about the same over the two years shown.  </a:t>
            </a:r>
            <a:endParaRPr lang="en-US"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800" kern="1200" dirty="0">
              <a:effectLst/>
              <a:highlight>
                <a:srgbClr val="FFFF00"/>
              </a:highlight>
              <a:latin typeface="Calibri" panose="020F0502020204030204" pitchFamily="34" charset="0"/>
              <a:ea typeface="Calibri" panose="020F0502020204030204" pitchFamily="34" charset="0"/>
            </a:endParaRPr>
          </a:p>
          <a:p>
            <a:pPr marL="0" lvl="0" indent="0">
              <a:buFont typeface="Arial" panose="020B0604020202020204" pitchFamily="34" charset="0"/>
              <a:buNone/>
            </a:pPr>
            <a:r>
              <a:rPr lang="en-US" sz="1800" kern="1200" dirty="0">
                <a:effectLst/>
                <a:highlight>
                  <a:srgbClr val="FFFF00"/>
                </a:highlight>
                <a:latin typeface="Calibri" panose="020F0502020204030204" pitchFamily="34" charset="0"/>
                <a:ea typeface="Calibri" panose="020F0502020204030204" pitchFamily="34" charset="0"/>
              </a:rPr>
              <a:t>To accurately estimate the number of people who may be food insecure in every U.S. county and congressional district, Map the Meal Gap uses publicly available state and local data from the U.S. Census Bureau and Bureau of Labor Statistics on factors that research has shown to contribute to food insecurity. These factors include unemployment and poverty, as well as other demographic and household characteristics. In addition to measuring how pervasive the need is, the study also estimates the cost of a meal, and the amount of need among people who are food insecure.</a:t>
            </a:r>
            <a:endParaRPr lang="en-US" sz="1200" kern="1200" dirty="0">
              <a:solidFill>
                <a:schemeClr val="tx1"/>
              </a:solidFill>
              <a:effectLst/>
              <a:latin typeface="+mn-lt"/>
              <a:ea typeface="+mn-ea"/>
              <a:cs typeface="+mn-cs"/>
            </a:endParaRPr>
          </a:p>
          <a:p>
            <a:pPr marL="0" lvl="0" indent="0">
              <a:buFont typeface="Arial" panose="020B0604020202020204" pitchFamily="34" charset="0"/>
              <a:buNone/>
            </a:pP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decrease between 2015 and 2019.</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vary across the school years shown.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decrease between 2016 and 2020.</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and pre-K median monthly childcare costs in this county tend to be on the lower side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around as expected for infant and toddler childcare and lower than expected for pre-K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slightly shorter commute time to work as compared to the state average of 33.1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increase slightly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AllTransit score of the NJ counties. </a:t>
            </a:r>
          </a:p>
        </p:txBody>
      </p:sp>
      <p:sp>
        <p:nvSpPr>
          <p:cNvPr id="4" name="Slide Number Placeholder 3"/>
          <p:cNvSpPr>
            <a:spLocks noGrp="1"/>
          </p:cNvSpPr>
          <p:nvPr>
            <p:ph type="sldNum" sz="quarter" idx="10"/>
          </p:nvPr>
        </p:nvSpPr>
        <p:spPr/>
        <p:txBody>
          <a:bodyPr/>
          <a:lstStyle/>
          <a:p>
            <a:fld id="{2D8348A3-7091-4FB3-AE37-CB43F4A5F199}" type="slidenum">
              <a:rPr lang="en-US" smtClean="0"/>
              <a:t>39</a:t>
            </a:fld>
            <a:endParaRPr lang="en-US" dirty="0"/>
          </a:p>
        </p:txBody>
      </p:sp>
    </p:spTree>
    <p:extLst>
      <p:ext uri="{BB962C8B-B14F-4D97-AF65-F5344CB8AC3E}">
        <p14:creationId xmlns:p14="http://schemas.microsoft.com/office/powerpoint/2010/main" val="2807638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higher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4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increase over time.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Municipality data available</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Chart 7.3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Little Falls and Pompton Lakes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NJ Family Care Medicaid Participation by children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72.86% of Passaic County’s population has received at least one dose of the COVID-19 vaccination.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62.17% of Passaic County’s population has been fully vaccinated against COVID-19.  </a:t>
            </a:r>
            <a:endPar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endPar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Symbol" panose="05050102010706020507" pitchFamily="18" charset="2"/>
              <a:buNone/>
            </a:pPr>
            <a:r>
              <a:rPr lang="en-US" sz="1800" dirty="0">
                <a:effectLst/>
                <a:highlight>
                  <a:srgbClr val="FFFF00"/>
                </a:highlight>
                <a:latin typeface="Calibri" panose="020F0502020204030204" pitchFamily="34" charset="0"/>
                <a:ea typeface="Calibri" panose="020F0502020204030204" pitchFamily="34" charset="0"/>
              </a:rPr>
              <a:t>Per the CDC, in general, people are considered fully vaccinated against COVID-19 two weeks after their second dose in a two-dose series, such as Pfizer-BioNTech or Moderna vaccines, or two weeks after a single-dose vaccine, such as Johnson &amp; Johnson.</a:t>
            </a:r>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13967743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decrease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report of late or lack of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Cape May and Salem Counties do not have individual data available. All counties with fewer than 100,000 persons are combined under the label "Unidentified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higher than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higher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vary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high school graduation rate of the NJ counties.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highlight>
                  <a:srgbClr val="FFFF00"/>
                </a:highlight>
                <a:latin typeface="Calibri" panose="020F0502020204030204" pitchFamily="34" charset="0"/>
                <a:ea typeface="Calibri" panose="020F0502020204030204" pitchFamily="34" charset="0"/>
              </a:rPr>
              <a:t>In this county, the high school graduation rate has tended to vary over time.</a:t>
            </a:r>
            <a:r>
              <a:rPr lang="en-US" sz="1800" dirty="0">
                <a:effectLst/>
                <a:latin typeface="Calibri" panose="020F0502020204030204" pitchFamily="34" charset="0"/>
                <a:ea typeface="Calibri" panose="020F0502020204030204" pitchFamily="34" charset="0"/>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in the state.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vary over time, and is generally above the rate for NJ.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remain mostly steady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decrease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a:t>
            </a:r>
            <a:r>
              <a:rPr lang="en-US" sz="1800" dirty="0">
                <a:effectLst/>
                <a:highlight>
                  <a:srgbClr val="FFFF00"/>
                </a:highlight>
                <a:latin typeface="Calibri" panose="020F0502020204030204" pitchFamily="34" charset="0"/>
                <a:ea typeface="Calibri" panose="020F0502020204030204" pitchFamily="34" charset="0"/>
              </a:rPr>
              <a:t>assault and harassment</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 each NJ county, except for Cape May, men tend to have higher annual incomes than women.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varied slightly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varied slightly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 about $7K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(2018 to 2019), 10 counties experienced an increase in the percentage of suspected opioid deaths (positive percentages), while the remaining 11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-6.04% change indicates a decrease in suspected overdose deaths across 2018 to 2019.</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2015 and 2019, the number of suspected opioid deaths in this county has tended to vary.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heroin usage.</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Note:</a:t>
            </a: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Data in chart is in terms of county residents not treatment sites.</a:t>
            </a: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This statewide Substance Abuse Overview provides statistics on substance abuse treatment in New Jersey for calendar year 2020. In 2020, there were 82,254 treatment admissions and 83,994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July 2021 NJSAMS download data.</a:t>
            </a: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community supportive services, followed by outpatient.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Hispanic/Latino residents reported symptoms of mental health distress most frequently, followed by White residents.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slightly lower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 this county, Hispanic/Latino residents reported diagnosed depression most frequently, followed by White residents.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Diagnosed depression was reported by Women at a higher rate as compared to Men.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“Other” minority and Hispanic/Latino residents, and lower proportions of White, Black/African American, American Indian/Alaska Native, and Asian 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78</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vary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highest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At the point in time of December 31, 2020, this county had the 5</a:t>
            </a:r>
            <a:r>
              <a:rPr lang="en-US" sz="1200" baseline="300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th</a:t>
            </a: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highest number of children served by CP&amp;P of NJ counties. (Note that county population size has not been accounted for in this indicator).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The number of children served (from workbook and the data table behind graph 14.1):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228600" algn="l"/>
                <a:tab pos="914400" algn="l"/>
              </a:tabLs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In-home:  1,614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228600" algn="l"/>
                <a:tab pos="914400" algn="l"/>
              </a:tabLs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Out-of-home placement: 196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 NJ, the numbers of children served: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27,332 (in-home); 3,717 (out-of-home placement); 31,049 (total)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Note</a:t>
            </a: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As this data is from a single point-in-time (last day of the 2020 calendar year) the number of children served in total across the full year by CP&amp;P would be higher.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84</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lower in 2019 and 2020 as compared to most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2020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r>
              <a:rPr lang="en-US" sz="1200" kern="1200" dirty="0">
                <a:solidFill>
                  <a:schemeClr val="tx1"/>
                </a:solidFill>
                <a:effectLst/>
                <a:latin typeface="+mn-lt"/>
                <a:ea typeface="+mn-ea"/>
                <a:cs typeface="+mn-cs"/>
              </a:rPr>
              <a:t> </a:t>
            </a:r>
          </a:p>
          <a:p>
            <a:pPr defTabSz="904046">
              <a:defRPr/>
            </a:pPr>
            <a:r>
              <a:rPr lang="en-US" b="1" dirty="0"/>
              <a:t>Sources include:</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https://www.passaicresourcenet.org/community-services/family-support-services/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https://www.passaiccountycasa.org/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https://www.4cspassaic.org/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https://rwjms.rutgers.edu/boggscenter/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https://asapphealthcare.org/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https://ascfamily.org/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https://cafsnj.org/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https://www.wafaaorganization.org/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2451139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White residents has decreased slightly.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rate (per 1,000 households) of same sex couples in this county is the 6</a:t>
            </a:r>
            <a:r>
              <a:rPr lang="en-US" baseline="30000" dirty="0"/>
              <a:t>th</a:t>
            </a:r>
            <a:r>
              <a:rPr lang="en-US" dirty="0"/>
              <a:t> lowest of NJ counties.</a:t>
            </a:r>
          </a:p>
        </p:txBody>
      </p:sp>
      <p:sp>
        <p:nvSpPr>
          <p:cNvPr id="4" name="Slide Number Placeholder 3"/>
          <p:cNvSpPr>
            <a:spLocks noGrp="1"/>
          </p:cNvSpPr>
          <p:nvPr>
            <p:ph type="sldNum" sz="quarter" idx="10"/>
          </p:nvPr>
        </p:nvSpPr>
        <p:spPr/>
        <p:txBody>
          <a:bodyPr/>
          <a:lstStyle/>
          <a:p>
            <a:fld id="{2D8348A3-7091-4FB3-AE37-CB43F4A5F199}" type="slidenum">
              <a:rPr lang="en-US" smtClean="0"/>
              <a:t>89</a:t>
            </a:fld>
            <a:endParaRPr lang="en-US" dirty="0"/>
          </a:p>
        </p:txBody>
      </p:sp>
    </p:spTree>
    <p:extLst>
      <p:ext uri="{BB962C8B-B14F-4D97-AF65-F5344CB8AC3E}">
        <p14:creationId xmlns:p14="http://schemas.microsoft.com/office/powerpoint/2010/main" val="16154464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r>
              <a:rPr lang="en-US" sz="1200" kern="1200" dirty="0">
                <a:solidFill>
                  <a:schemeClr val="tx1"/>
                </a:solidFill>
                <a:effectLst/>
                <a:latin typeface="+mn-lt"/>
                <a:ea typeface="+mn-ea"/>
                <a:cs typeface="+mn-cs"/>
              </a:rPr>
              <a:t> </a:t>
            </a:r>
          </a:p>
          <a:p>
            <a:r>
              <a:rPr lang="en-US" b="1" dirty="0"/>
              <a:t>Sources include: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15.2. </a:t>
            </a:r>
            <a:r>
              <a:rPr lang="en-US" sz="1200" u="sng" kern="1200" dirty="0">
                <a:solidFill>
                  <a:schemeClr val="tx1"/>
                </a:solidFill>
                <a:effectLst/>
                <a:latin typeface="+mn-lt"/>
                <a:ea typeface="+mn-ea"/>
                <a:cs typeface="+mn-cs"/>
              </a:rPr>
              <a:t>https://www.probononj.org/ProviderDirectory.aspx</a:t>
            </a:r>
            <a:endParaRPr lang="en-US" sz="1200" kern="1200" dirty="0">
              <a:solidFill>
                <a:schemeClr val="tx1"/>
              </a:solidFill>
              <a:effectLst/>
              <a:latin typeface="+mn-lt"/>
              <a:ea typeface="+mn-ea"/>
              <a:cs typeface="+mn-cs"/>
            </a:endParaRPr>
          </a:p>
          <a:p>
            <a:pPr defTabSz="904046">
              <a:defRPr/>
            </a:pPr>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259303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index of Black/White residential segregation of the NJ counties. </a:t>
            </a:r>
          </a:p>
          <a:p>
            <a:pPr marL="171450" indent="-171450">
              <a:buFont typeface="Arial" panose="020B0604020202020204" pitchFamily="34" charset="0"/>
              <a:buChar char="•"/>
            </a:pPr>
            <a:r>
              <a:rPr lang="en-US" dirty="0"/>
              <a:t>The Black/White residential segregation index in this county tended to decrease over time.</a:t>
            </a:r>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above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increase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8.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1.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98488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Passaic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Passaic</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7FBD284A-8A32-4635-87F8-12B7136C09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687" y="-29398"/>
            <a:ext cx="567921" cy="1075264"/>
          </a:xfrm>
          <a:prstGeom prst="rect">
            <a:avLst/>
          </a:prstGeom>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9"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Passaic</a:t>
            </a:r>
          </a:p>
          <a:p>
            <a:r>
              <a:rPr lang="en-US" dirty="0">
                <a:latin typeface="Franklin Gothic Medium Cond" panose="020B0606030402020204" pitchFamily="34" charset="0"/>
              </a:rPr>
              <a:t>County</a:t>
            </a:r>
          </a:p>
        </p:txBody>
      </p:sp>
      <p:pic>
        <p:nvPicPr>
          <p:cNvPr id="10" name="Picture 9">
            <a:extLst>
              <a:ext uri="{FF2B5EF4-FFF2-40B4-BE49-F238E27FC236}">
                <a16:creationId xmlns:a16="http://schemas.microsoft.com/office/drawing/2014/main" id="{7FBD284A-8A32-4635-87F8-12B7136C09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687" y="-29398"/>
            <a:ext cx="567921" cy="1075264"/>
          </a:xfrm>
          <a:prstGeom prst="rect">
            <a:avLst/>
          </a:prstGeom>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7" name="Picture 6">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4400" y="911129"/>
            <a:ext cx="821348" cy="1555086"/>
          </a:xfrm>
          <a:prstGeom prst="rect">
            <a:avLst/>
          </a:prstGeom>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8" name="Picture 7">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59496" y="4379386"/>
            <a:ext cx="821348" cy="1555086"/>
          </a:xfrm>
          <a:prstGeom prst="rect">
            <a:avLst/>
          </a:prstGeom>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7" name="Picture 6">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66551" y="453929"/>
            <a:ext cx="821348" cy="1555086"/>
          </a:xfrm>
          <a:prstGeom prst="rect">
            <a:avLst/>
          </a:prstGeom>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7" name="Picture 6">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6518" y="453929"/>
            <a:ext cx="821348" cy="1555086"/>
          </a:xfrm>
          <a:prstGeom prst="rect">
            <a:avLst/>
          </a:prstGeom>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211732" y="2638514"/>
            <a:ext cx="821348" cy="1555086"/>
          </a:xfrm>
          <a:prstGeom prst="rect">
            <a:avLst/>
          </a:prstGeom>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6" name="Picture 5">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4751" y="500280"/>
            <a:ext cx="821348" cy="1555086"/>
          </a:xfrm>
          <a:prstGeom prst="rect">
            <a:avLst/>
          </a:prstGeom>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a:extLst>
              <a:ext uri="{FF2B5EF4-FFF2-40B4-BE49-F238E27FC236}">
                <a16:creationId xmlns:a16="http://schemas.microsoft.com/office/drawing/2014/main" id="{5EC84778-53E2-45C4-8C15-BE55E06F8B3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6348" y="304800"/>
            <a:ext cx="821348" cy="1555086"/>
          </a:xfrm>
          <a:prstGeom prst="rect">
            <a:avLst/>
          </a:prstGeom>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6" name="Picture 5">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52548" y="4873528"/>
            <a:ext cx="821348" cy="1555086"/>
          </a:xfrm>
          <a:prstGeom prst="rect">
            <a:avLst/>
          </a:prstGeom>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Passaic</a:t>
            </a:r>
          </a:p>
          <a:p>
            <a:r>
              <a:rPr lang="en-US" dirty="0">
                <a:latin typeface="Franklin Gothic Medium Cond" panose="020B0606030402020204" pitchFamily="34" charset="0"/>
              </a:rPr>
              <a:t>County</a:t>
            </a:r>
          </a:p>
        </p:txBody>
      </p:sp>
      <p:pic>
        <p:nvPicPr>
          <p:cNvPr id="8" name="Picture 7">
            <a:extLst>
              <a:ext uri="{FF2B5EF4-FFF2-40B4-BE49-F238E27FC236}">
                <a16:creationId xmlns:a16="http://schemas.microsoft.com/office/drawing/2014/main" id="{7FBD284A-8A32-4635-87F8-12B7136C09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687" y="-29398"/>
            <a:ext cx="567921" cy="1075264"/>
          </a:xfrm>
          <a:prstGeom prst="rect">
            <a:avLst/>
          </a:prstGeom>
        </p:spPr>
      </p:pic>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3873" y="4819411"/>
            <a:ext cx="821348" cy="1555086"/>
          </a:xfrm>
          <a:prstGeom prst="rect">
            <a:avLst/>
          </a:prstGeom>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a:extLst>
              <a:ext uri="{FF2B5EF4-FFF2-40B4-BE49-F238E27FC236}">
                <a16:creationId xmlns:a16="http://schemas.microsoft.com/office/drawing/2014/main" id="{5EC84778-53E2-45C4-8C15-BE55E06F8B3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943704" y="409164"/>
            <a:ext cx="821348" cy="1555086"/>
          </a:xfrm>
          <a:prstGeom prst="rect">
            <a:avLst/>
          </a:prstGeom>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781857" y="294982"/>
            <a:ext cx="821348" cy="1555086"/>
          </a:xfrm>
          <a:prstGeom prst="rect">
            <a:avLst/>
          </a:prstGeom>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pic>
        <p:nvPicPr>
          <p:cNvPr id="7" name="Picture 6">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11302" y="351307"/>
            <a:ext cx="821348" cy="1555086"/>
          </a:xfrm>
          <a:prstGeom prst="rect">
            <a:avLst/>
          </a:prstGeom>
        </p:spPr>
      </p:pic>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7" name="Picture 6">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19321" y="765075"/>
            <a:ext cx="821348" cy="1555086"/>
          </a:xfrm>
          <a:prstGeom prst="rect">
            <a:avLst/>
          </a:prstGeom>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pic>
        <p:nvPicPr>
          <p:cNvPr id="15" name="Picture 14">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26400" y="460323"/>
            <a:ext cx="821348" cy="1555086"/>
          </a:xfrm>
          <a:prstGeom prst="rect">
            <a:avLst/>
          </a:prstGeom>
        </p:spPr>
      </p:pic>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pic>
        <p:nvPicPr>
          <p:cNvPr id="7" name="Picture 6">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61851" y="352638"/>
            <a:ext cx="821348" cy="1555086"/>
          </a:xfrm>
          <a:prstGeom prst="rect">
            <a:avLst/>
          </a:prstGeom>
        </p:spPr>
      </p:pic>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pic>
        <p:nvPicPr>
          <p:cNvPr id="7" name="Picture 6">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61851" y="352638"/>
            <a:ext cx="821348" cy="1555086"/>
          </a:xfrm>
          <a:prstGeom prst="rect">
            <a:avLst/>
          </a:prstGeom>
        </p:spPr>
      </p:pic>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pic>
        <p:nvPicPr>
          <p:cNvPr id="8" name="Picture 7">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29724" y="258636"/>
            <a:ext cx="821348" cy="1555086"/>
          </a:xfrm>
          <a:prstGeom prst="rect">
            <a:avLst/>
          </a:prstGeom>
        </p:spPr>
      </p:pic>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spTree>
    <p:extLst>
      <p:ext uri="{BB962C8B-B14F-4D97-AF65-F5344CB8AC3E}">
        <p14:creationId xmlns:p14="http://schemas.microsoft.com/office/powerpoint/2010/main" val="3136449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6" name="Picture 5">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4400" y="911129"/>
            <a:ext cx="821348" cy="1555086"/>
          </a:xfrm>
          <a:prstGeom prst="rect">
            <a:avLst/>
          </a:prstGeom>
        </p:spPr>
      </p:pic>
    </p:spTree>
    <p:extLst>
      <p:ext uri="{BB962C8B-B14F-4D97-AF65-F5344CB8AC3E}">
        <p14:creationId xmlns:p14="http://schemas.microsoft.com/office/powerpoint/2010/main" val="39454205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Passaic</a:t>
            </a:r>
          </a:p>
          <a:p>
            <a:r>
              <a:rPr lang="en-US" dirty="0">
                <a:latin typeface="Franklin Gothic Medium Cond" panose="020B0606030402020204" pitchFamily="34" charset="0"/>
              </a:rPr>
              <a:t>County</a:t>
            </a:r>
          </a:p>
        </p:txBody>
      </p:sp>
      <p:pic>
        <p:nvPicPr>
          <p:cNvPr id="8" name="Picture 7">
            <a:extLst>
              <a:ext uri="{FF2B5EF4-FFF2-40B4-BE49-F238E27FC236}">
                <a16:creationId xmlns:a16="http://schemas.microsoft.com/office/drawing/2014/main" id="{7FBD284A-8A32-4635-87F8-12B7136C09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687" y="-29398"/>
            <a:ext cx="567921" cy="1075264"/>
          </a:xfrm>
          <a:prstGeom prst="rect">
            <a:avLst/>
          </a:prstGeom>
        </p:spPr>
      </p:pic>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278642"/>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Median monthly childcare cost </a:t>
            </a:r>
            <a:r>
              <a:rPr lang="en-US" sz="1400" b="1" dirty="0">
                <a:ea typeface="+mn-lt"/>
                <a:cs typeface="+mn-lt"/>
              </a:rPr>
              <a:t>($) </a:t>
            </a:r>
            <a:r>
              <a:rPr lang="en-US" sz="1400" b="1" dirty="0"/>
              <a:t>of center-based care by age of child </a:t>
            </a:r>
            <a:endParaRPr lang="en-US" sz="1400" dirty="0"/>
          </a:p>
          <a:p>
            <a:pPr lvl="1"/>
            <a:r>
              <a:rPr lang="en-US" sz="1400" dirty="0"/>
              <a:t>5.2: </a:t>
            </a:r>
            <a:r>
              <a:rPr lang="en-US" sz="1400" b="1" dirty="0">
                <a:ea typeface="+mn-lt"/>
                <a:cs typeface="+mn-lt"/>
              </a:rPr>
              <a:t>Median monthly childcare cost ($) compared with average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Passaic</a:t>
            </a:r>
          </a:p>
          <a:p>
            <a:r>
              <a:rPr lang="en-US" dirty="0">
                <a:latin typeface="Franklin Gothic Medium Cond" panose="020B0606030402020204" pitchFamily="34" charset="0"/>
              </a:rPr>
              <a:t>County</a:t>
            </a:r>
          </a:p>
        </p:txBody>
      </p:sp>
      <p:pic>
        <p:nvPicPr>
          <p:cNvPr id="8" name="Picture 7">
            <a:extLst>
              <a:ext uri="{FF2B5EF4-FFF2-40B4-BE49-F238E27FC236}">
                <a16:creationId xmlns:a16="http://schemas.microsoft.com/office/drawing/2014/main" id="{7FBD284A-8A32-4635-87F8-12B7136C09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687" y="-29398"/>
            <a:ext cx="567921" cy="1075264"/>
          </a:xfrm>
          <a:prstGeom prst="rect">
            <a:avLst/>
          </a:prstGeom>
        </p:spPr>
      </p:pic>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894195"/>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r>
              <a:rPr lang="en-US" sz="1200" dirty="0"/>
              <a:t>6.4: </a:t>
            </a:r>
            <a:r>
              <a:rPr lang="en-US" sz="1200" b="1" dirty="0"/>
              <a:t>AllTransit™ Performance Score (by county)</a:t>
            </a:r>
            <a:endParaRPr lang="en-US" sz="1200" b="1" dirty="0">
              <a:solidFill>
                <a:srgbClr val="C00000"/>
              </a:solidFill>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a:t>
            </a:r>
            <a:r>
              <a:rPr lang="en-US" sz="1200" b="1" dirty="0">
                <a:cs typeface="Calibri"/>
              </a:rPr>
              <a:t> COVID-19 vaccination rates in NJ (by county)</a:t>
            </a:r>
            <a:endParaRPr lang="en-US" sz="1200" dirty="0"/>
          </a:p>
          <a:p>
            <a:pPr lvl="1"/>
            <a:r>
              <a:rPr lang="en-US" sz="1200" dirty="0"/>
              <a:t>7.6: </a:t>
            </a:r>
            <a:r>
              <a:rPr lang="en-US" sz="1200" b="1" dirty="0"/>
              <a:t>Children meeting all immunization requirements (%) in NJ (by county)</a:t>
            </a:r>
            <a:endParaRPr lang="en-US" sz="1200" b="1" dirty="0">
              <a:cs typeface="Calibri"/>
            </a:endParaRPr>
          </a:p>
          <a:p>
            <a:pPr lvl="1"/>
            <a:r>
              <a:rPr lang="en-US" sz="1200" dirty="0"/>
              <a:t>7.7: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7.8: L</a:t>
            </a:r>
            <a:r>
              <a:rPr lang="en-US" sz="1200" b="1" dirty="0"/>
              <a:t>ate or lack of prenatal care reports (#)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unemployment rate from Sept 2020-Aug</a:t>
            </a:r>
            <a:r>
              <a:rPr lang="en-US" sz="1200" b="1" baseline="0" dirty="0"/>
              <a:t> 2021</a:t>
            </a:r>
            <a:r>
              <a:rPr lang="en-US" sz="1200" b="1" dirty="0"/>
              <a:t>: state and county comparison (unadjusted)</a:t>
            </a:r>
          </a:p>
          <a:p>
            <a:pPr lvl="1"/>
            <a:r>
              <a:rPr lang="en-US" sz="1200" dirty="0"/>
              <a:t>8.2: </a:t>
            </a:r>
            <a:r>
              <a:rPr lang="en-US" sz="1200" b="1" dirty="0"/>
              <a:t>Median unemployment rates,</a:t>
            </a:r>
            <a:r>
              <a:rPr lang="en-US" sz="1200" b="1" baseline="0" dirty="0"/>
              <a:t> Sept 2020-Aug 2021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graduation rates (by county)</a:t>
            </a:r>
          </a:p>
          <a:p>
            <a:pPr lvl="1"/>
            <a:r>
              <a:rPr lang="en-US" sz="1200" dirty="0">
                <a:cs typeface="Calibri"/>
              </a:rPr>
              <a:t>8.6: </a:t>
            </a:r>
            <a:r>
              <a:rPr lang="en-US" sz="1200" b="1" dirty="0">
                <a:cs typeface="Calibri"/>
              </a:rPr>
              <a:t>High school graduation rates, over time, in county</a:t>
            </a:r>
            <a:endParaRPr lang="en-US" sz="1400" b="1" dirty="0">
              <a:solidFill>
                <a:srgbClr val="C00000"/>
              </a:solidFill>
            </a:endParaRPr>
          </a:p>
          <a:p>
            <a:pPr lvl="1"/>
            <a:r>
              <a:rPr lang="en-US" sz="1400" b="1" dirty="0">
                <a:solidFill>
                  <a:srgbClr val="C00000"/>
                </a:solidFill>
              </a:rPr>
              <a:t>Broadband Access</a:t>
            </a:r>
            <a:endParaRPr lang="en-US" sz="1400" b="1" dirty="0">
              <a:cs typeface="Calibri"/>
            </a:endParaRPr>
          </a:p>
          <a:p>
            <a:pPr lvl="1"/>
            <a:r>
              <a:rPr lang="en-US" sz="1200" dirty="0">
                <a:cs typeface="Calibri"/>
              </a:rPr>
              <a:t>8.7: </a:t>
            </a:r>
            <a:r>
              <a:rPr lang="en-US" sz="1200" b="1" dirty="0">
                <a:cs typeface="Calibri"/>
              </a:rPr>
              <a:t>Percentage of households with broadband access (by county)</a:t>
            </a:r>
          </a:p>
          <a:p>
            <a:pPr lvl="1"/>
            <a:r>
              <a:rPr lang="en-US" sz="1200" dirty="0">
                <a:cs typeface="Calibri"/>
              </a:rPr>
              <a:t>8.8: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Passaic</a:t>
            </a:r>
          </a:p>
          <a:p>
            <a:r>
              <a:rPr lang="en-US" dirty="0">
                <a:latin typeface="Franklin Gothic Medium Cond" panose="020B0606030402020204" pitchFamily="34" charset="0"/>
              </a:rPr>
              <a:t>County</a:t>
            </a:r>
          </a:p>
        </p:txBody>
      </p:sp>
      <p:pic>
        <p:nvPicPr>
          <p:cNvPr id="8" name="Picture 7">
            <a:extLst>
              <a:ext uri="{FF2B5EF4-FFF2-40B4-BE49-F238E27FC236}">
                <a16:creationId xmlns:a16="http://schemas.microsoft.com/office/drawing/2014/main" id="{7FBD284A-8A32-4635-87F8-12B7136C09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687" y="-29398"/>
            <a:ext cx="567921" cy="1075264"/>
          </a:xfrm>
          <a:prstGeom prst="rect">
            <a:avLst/>
          </a:prstGeom>
        </p:spPr>
      </p:pic>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109091"/>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400" b="1" dirty="0">
                <a:solidFill>
                  <a:srgbClr val="C00000"/>
                </a:solidFill>
              </a:rPr>
              <a:t>Violent Crimes</a:t>
            </a:r>
            <a:endParaRPr lang="en-US" sz="14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400" b="1" dirty="0">
                <a:solidFill>
                  <a:srgbClr val="C00000"/>
                </a:solidFill>
              </a:rPr>
              <a:t>Juveniles</a:t>
            </a:r>
            <a:endParaRPr lang="en-US" sz="14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400" b="1" dirty="0">
                <a:solidFill>
                  <a:srgbClr val="C00000"/>
                </a:solidFill>
              </a:rPr>
              <a:t>Social</a:t>
            </a:r>
            <a:r>
              <a:rPr lang="en-US" sz="1200" b="1" dirty="0">
                <a:solidFill>
                  <a:srgbClr val="C00000"/>
                </a:solidFill>
              </a:rPr>
              <a:t>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endParaRPr lang="en-US" sz="1400" b="1" dirty="0">
              <a:solidFill>
                <a:srgbClr val="C00000"/>
              </a:solidFill>
              <a:cs typeface="Calibri"/>
            </a:endParaRPr>
          </a:p>
          <a:p>
            <a:pPr lvl="1"/>
            <a:r>
              <a:rPr lang="en-US" sz="1200" dirty="0"/>
              <a:t>10.1:: </a:t>
            </a:r>
            <a:r>
              <a:rPr lang="en-US" sz="1200" b="1" dirty="0"/>
              <a:t>Domestic violence incidents (# reported) in NJ (by county)</a:t>
            </a:r>
            <a:endParaRPr lang="en-US" sz="1200" b="1" dirty="0">
              <a:cs typeface="Calibri"/>
            </a:endParaRPr>
          </a:p>
          <a:p>
            <a:pPr lvl="1"/>
            <a:r>
              <a:rPr lang="en-US" sz="1200" dirty="0"/>
              <a:t>10.2: </a:t>
            </a:r>
            <a:r>
              <a:rPr lang="en-US" sz="1200" b="1" dirty="0"/>
              <a:t>Domestic violence incidents (# reported) over time </a:t>
            </a:r>
            <a:endParaRPr lang="en-US" sz="1200" b="1" dirty="0">
              <a:cs typeface="Calibri"/>
            </a:endParaRPr>
          </a:p>
          <a:p>
            <a:pPr lvl="1"/>
            <a:r>
              <a:rPr lang="en-US" sz="1200" dirty="0"/>
              <a:t>10.3: </a:t>
            </a:r>
            <a:r>
              <a:rPr lang="en-US" sz="1200" b="1" dirty="0"/>
              <a:t>Domestic violence offenses by type (#) in NJ </a:t>
            </a:r>
          </a:p>
          <a:p>
            <a:pPr lvl="1"/>
            <a:r>
              <a:rPr lang="en-US" sz="1200" dirty="0"/>
              <a:t>10.4: </a:t>
            </a:r>
            <a:r>
              <a:rPr lang="en-US" sz="1200" b="1" dirty="0"/>
              <a:t>Median income ($) by sex in NJ (by county) </a:t>
            </a:r>
          </a:p>
          <a:p>
            <a:pPr lvl="1"/>
            <a:r>
              <a:rPr lang="en-US" sz="1200" dirty="0"/>
              <a:t>10.5: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Passaic</a:t>
            </a:r>
          </a:p>
          <a:p>
            <a:r>
              <a:rPr lang="en-US" dirty="0">
                <a:latin typeface="Franklin Gothic Medium Cond" panose="020B0606030402020204" pitchFamily="34" charset="0"/>
              </a:rPr>
              <a:t>County</a:t>
            </a:r>
          </a:p>
        </p:txBody>
      </p:sp>
      <p:pic>
        <p:nvPicPr>
          <p:cNvPr id="8" name="Picture 7">
            <a:extLst>
              <a:ext uri="{FF2B5EF4-FFF2-40B4-BE49-F238E27FC236}">
                <a16:creationId xmlns:a16="http://schemas.microsoft.com/office/drawing/2014/main" id="{7FBD284A-8A32-4635-87F8-12B7136C09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687" y="-29398"/>
            <a:ext cx="567921" cy="1075264"/>
          </a:xfrm>
          <a:prstGeom prst="rect">
            <a:avLst/>
          </a:prstGeom>
        </p:spPr>
      </p:pic>
      <p:sp>
        <p:nvSpPr>
          <p:cNvPr id="10" name="TextBox 9">
            <a:extLst>
              <a:ext uri="{FF2B5EF4-FFF2-40B4-BE49-F238E27FC236}">
                <a16:creationId xmlns:a16="http://schemas.microsoft.com/office/drawing/2014/main" id="{0F160AC0-4F25-42D5-AF12-C8106682B4F4}"/>
              </a:ext>
            </a:extLst>
          </p:cNvPr>
          <p:cNvSpPr txBox="1"/>
          <p:nvPr userDrawn="1"/>
        </p:nvSpPr>
        <p:spPr>
          <a:xfrm>
            <a:off x="3441032" y="646331"/>
            <a:ext cx="8305800" cy="6555641"/>
          </a:xfrm>
          <a:prstGeom prst="rect">
            <a:avLst/>
          </a:prstGeom>
          <a:noFill/>
        </p:spPr>
        <p:txBody>
          <a:bodyPr wrap="square" rtlCol="0">
            <a:spAutoFit/>
          </a:bodyPr>
          <a:lstStyle/>
          <a:p>
            <a:r>
              <a:rPr lang="en-US" sz="12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200" b="1" dirty="0">
              <a:solidFill>
                <a:srgbClr val="CC0000"/>
              </a:solidFill>
            </a:endParaRPr>
          </a:p>
          <a:p>
            <a:r>
              <a:rPr lang="en-US" sz="12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200" b="1" dirty="0">
              <a:solidFill>
                <a:srgbClr val="376092"/>
              </a:solidFill>
              <a:cs typeface="Calibri"/>
            </a:endParaRPr>
          </a:p>
          <a:p>
            <a:r>
              <a:rPr lang="en-US" sz="12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cs typeface="Calibri"/>
            </a:endParaRPr>
          </a:p>
          <a:p>
            <a:r>
              <a:rPr lang="en-US" sz="1200" b="1" dirty="0">
                <a:solidFill>
                  <a:srgbClr val="C00000"/>
                </a:solidFill>
              </a:rPr>
              <a:t>Advocacy</a:t>
            </a:r>
          </a:p>
          <a:p>
            <a:pPr lvl="1"/>
            <a:r>
              <a:rPr lang="en-US" sz="1200" dirty="0">
                <a:cs typeface="Calibri"/>
              </a:rPr>
              <a:t>15.1:</a:t>
            </a:r>
            <a:r>
              <a:rPr lang="en-US" sz="1200" b="1" dirty="0">
                <a:cs typeface="Calibri"/>
              </a:rPr>
              <a:t> Same sex couples (per 1,000 households), by county</a:t>
            </a:r>
          </a:p>
          <a:p>
            <a:pPr lvl="1"/>
            <a:r>
              <a:rPr lang="en-US" sz="1200" dirty="0">
                <a:cs typeface="Calibri"/>
              </a:rPr>
              <a:t>15.2:</a:t>
            </a:r>
            <a:r>
              <a:rPr lang="en-US" sz="1200" b="1" dirty="0">
                <a:cs typeface="Calibri"/>
              </a:rPr>
              <a:t> Pro Bono Legal/Advocacy Services</a:t>
            </a:r>
          </a:p>
          <a:p>
            <a:pPr lvl="1"/>
            <a:endParaRPr lang="en-US" sz="1200" b="1" dirty="0">
              <a:solidFill>
                <a:srgbClr val="C00000"/>
              </a:solidFill>
            </a:endParaRPr>
          </a:p>
          <a:p>
            <a:pPr lvl="1"/>
            <a:endParaRPr lang="en-US" sz="1200" b="1" dirty="0">
              <a:cs typeface="Calibri"/>
            </a:endParaRPr>
          </a:p>
        </p:txBody>
      </p:sp>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Passaic</a:t>
            </a:r>
          </a:p>
          <a:p>
            <a:r>
              <a:rPr lang="en-US" dirty="0">
                <a:latin typeface="Franklin Gothic Medium Cond" panose="020B0606030402020204" pitchFamily="34" charset="0"/>
              </a:rPr>
              <a:t>County</a:t>
            </a:r>
          </a:p>
        </p:txBody>
      </p:sp>
      <p:pic>
        <p:nvPicPr>
          <p:cNvPr id="8" name="Picture 7">
            <a:extLst>
              <a:ext uri="{FF2B5EF4-FFF2-40B4-BE49-F238E27FC236}">
                <a16:creationId xmlns:a16="http://schemas.microsoft.com/office/drawing/2014/main" id="{7FBD284A-8A32-4635-87F8-12B7136C09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687" y="-29398"/>
            <a:ext cx="567921" cy="1075264"/>
          </a:xfrm>
          <a:prstGeom prst="rect">
            <a:avLst/>
          </a:prstGeom>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Passaic</a:t>
            </a:r>
          </a:p>
          <a:p>
            <a:r>
              <a:rPr lang="en-US" dirty="0">
                <a:latin typeface="Franklin Gothic Medium Cond" panose="020B0606030402020204" pitchFamily="34" charset="0"/>
              </a:rPr>
              <a:t>County</a:t>
            </a:r>
          </a:p>
        </p:txBody>
      </p:sp>
      <p:pic>
        <p:nvPicPr>
          <p:cNvPr id="7" name="Picture 6">
            <a:extLst>
              <a:ext uri="{FF2B5EF4-FFF2-40B4-BE49-F238E27FC236}">
                <a16:creationId xmlns:a16="http://schemas.microsoft.com/office/drawing/2014/main" id="{7FBD284A-8A32-4635-87F8-12B7136C09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687" y="-29398"/>
            <a:ext cx="567921" cy="1075264"/>
          </a:xfrm>
          <a:prstGeom prst="rect">
            <a:avLst/>
          </a:prstGeom>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Passaic</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7FBD284A-8A32-4635-87F8-12B7136C09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687" y="-29398"/>
            <a:ext cx="567921" cy="1075264"/>
          </a:xfrm>
          <a:prstGeom prst="rect">
            <a:avLst/>
          </a:prstGeom>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11/30/2021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11/30/2021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2" r:id="rId17"/>
    <p:sldLayoutId id="2147483674"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18.xml"/><Relationship Id="rId7" Type="http://schemas.openxmlformats.org/officeDocument/2006/relationships/image" Target="../media/image21.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0.jpeg"/><Relationship Id="rId4" Type="http://schemas.openxmlformats.org/officeDocument/2006/relationships/notesSlide" Target="../notesSlides/notesSlide1.xml"/><Relationship Id="rId9"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21.xml"/><Relationship Id="rId7" Type="http://schemas.openxmlformats.org/officeDocument/2006/relationships/slideLayout" Target="../slideLayouts/slideLayout9.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7.xml"/><Relationship Id="rId7" Type="http://schemas.openxmlformats.org/officeDocument/2006/relationships/slideLayout" Target="../slideLayouts/slideLayout9.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chart" Target="../charts/chart6.xml"/><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chart" Target="../charts/chart5.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notesSlide" Target="../notesSlides/notesSlide8.xml"/><Relationship Id="rId5" Type="http://schemas.openxmlformats.org/officeDocument/2006/relationships/tags" Target="../tags/tag35.xml"/><Relationship Id="rId10" Type="http://schemas.openxmlformats.org/officeDocument/2006/relationships/slideLayout" Target="../slideLayouts/slideLayout9.xml"/><Relationship Id="rId4" Type="http://schemas.openxmlformats.org/officeDocument/2006/relationships/tags" Target="../tags/tag34.xml"/><Relationship Id="rId9" Type="http://schemas.openxmlformats.org/officeDocument/2006/relationships/tags" Target="../tags/tag39.xml"/></Relationships>
</file>

<file path=ppt/slides/_rels/slide14.xml.rels><?xml version="1.0" encoding="UTF-8" standalone="yes"?>
<Relationships xmlns="http://schemas.openxmlformats.org/package/2006/relationships"><Relationship Id="rId8" Type="http://schemas.openxmlformats.org/officeDocument/2006/relationships/tags" Target="../tags/tag47.xml"/><Relationship Id="rId13" Type="http://schemas.openxmlformats.org/officeDocument/2006/relationships/chart" Target="../charts/chart8.xml"/><Relationship Id="rId3" Type="http://schemas.openxmlformats.org/officeDocument/2006/relationships/tags" Target="../tags/tag42.xml"/><Relationship Id="rId7" Type="http://schemas.openxmlformats.org/officeDocument/2006/relationships/tags" Target="../tags/tag46.xml"/><Relationship Id="rId12" Type="http://schemas.openxmlformats.org/officeDocument/2006/relationships/chart" Target="../charts/chart7.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notesSlide" Target="../notesSlides/notesSlide9.xml"/><Relationship Id="rId5" Type="http://schemas.openxmlformats.org/officeDocument/2006/relationships/tags" Target="../tags/tag44.xml"/><Relationship Id="rId10" Type="http://schemas.openxmlformats.org/officeDocument/2006/relationships/slideLayout" Target="../slideLayouts/slideLayout9.xml"/><Relationship Id="rId4" Type="http://schemas.openxmlformats.org/officeDocument/2006/relationships/tags" Target="../tags/tag43.xml"/><Relationship Id="rId9" Type="http://schemas.openxmlformats.org/officeDocument/2006/relationships/tags" Target="../tags/tag48.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51.xml"/><Relationship Id="rId7" Type="http://schemas.openxmlformats.org/officeDocument/2006/relationships/slideLayout" Target="../slideLayouts/slideLayout9.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chart" Target="../charts/chart1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chart" Target="../charts/chart10.xml"/><Relationship Id="rId5" Type="http://schemas.openxmlformats.org/officeDocument/2006/relationships/tags" Target="../tags/tag59.xml"/><Relationship Id="rId10" Type="http://schemas.openxmlformats.org/officeDocument/2006/relationships/notesSlide" Target="../notesSlides/notesSlide11.xml"/><Relationship Id="rId4" Type="http://schemas.openxmlformats.org/officeDocument/2006/relationships/tags" Target="../tags/tag58.xml"/><Relationship Id="rId9"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tags" Target="../tags/tag70.xml"/><Relationship Id="rId13" Type="http://schemas.openxmlformats.org/officeDocument/2006/relationships/chart" Target="../charts/chart13.xml"/><Relationship Id="rId3" Type="http://schemas.openxmlformats.org/officeDocument/2006/relationships/tags" Target="../tags/tag65.xml"/><Relationship Id="rId7" Type="http://schemas.openxmlformats.org/officeDocument/2006/relationships/tags" Target="../tags/tag69.xml"/><Relationship Id="rId12" Type="http://schemas.openxmlformats.org/officeDocument/2006/relationships/chart" Target="../charts/chart12.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notesSlide" Target="../notesSlides/notesSlide12.xml"/><Relationship Id="rId5" Type="http://schemas.openxmlformats.org/officeDocument/2006/relationships/tags" Target="../tags/tag67.xml"/><Relationship Id="rId10" Type="http://schemas.openxmlformats.org/officeDocument/2006/relationships/slideLayout" Target="../slideLayouts/slideLayout9.xml"/><Relationship Id="rId4" Type="http://schemas.openxmlformats.org/officeDocument/2006/relationships/tags" Target="../tags/tag66.xml"/><Relationship Id="rId9" Type="http://schemas.openxmlformats.org/officeDocument/2006/relationships/tags" Target="../tags/tag71.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4.xml"/><Relationship Id="rId7" Type="http://schemas.openxmlformats.org/officeDocument/2006/relationships/slideLayout" Target="../slideLayouts/slideLayout9.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5.xml"/><Relationship Id="rId3" Type="http://schemas.openxmlformats.org/officeDocument/2006/relationships/tags" Target="../tags/tag80.xml"/><Relationship Id="rId7" Type="http://schemas.openxmlformats.org/officeDocument/2006/relationships/tags" Target="../tags/tag84.xml"/><Relationship Id="rId12" Type="http://schemas.openxmlformats.org/officeDocument/2006/relationships/chart" Target="../charts/chart16.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tags" Target="../tags/tag83.xml"/><Relationship Id="rId11" Type="http://schemas.openxmlformats.org/officeDocument/2006/relationships/chart" Target="../charts/chart15.xml"/><Relationship Id="rId5" Type="http://schemas.openxmlformats.org/officeDocument/2006/relationships/tags" Target="../tags/tag82.xml"/><Relationship Id="rId10" Type="http://schemas.openxmlformats.org/officeDocument/2006/relationships/notesSlide" Target="../notesSlides/notesSlide14.xml"/><Relationship Id="rId4" Type="http://schemas.openxmlformats.org/officeDocument/2006/relationships/tags" Target="../tags/tag81.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8.xml"/><Relationship Id="rId7" Type="http://schemas.openxmlformats.org/officeDocument/2006/relationships/tags" Target="../tags/tag92.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5" Type="http://schemas.openxmlformats.org/officeDocument/2006/relationships/tags" Target="../tags/tag90.xml"/><Relationship Id="rId10" Type="http://schemas.openxmlformats.org/officeDocument/2006/relationships/chart" Target="../charts/chart17.xml"/><Relationship Id="rId4" Type="http://schemas.openxmlformats.org/officeDocument/2006/relationships/tags" Target="../tags/tag89.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5.xml"/><Relationship Id="rId7" Type="http://schemas.openxmlformats.org/officeDocument/2006/relationships/slideLayout" Target="../slideLayouts/slideLayout9.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6.xml"/><Relationship Id="rId13" Type="http://schemas.openxmlformats.org/officeDocument/2006/relationships/chart" Target="../charts/chart20.xml"/><Relationship Id="rId3" Type="http://schemas.openxmlformats.org/officeDocument/2006/relationships/tags" Target="../tags/tag101.xml"/><Relationship Id="rId7" Type="http://schemas.openxmlformats.org/officeDocument/2006/relationships/tags" Target="../tags/tag105.xml"/><Relationship Id="rId12" Type="http://schemas.openxmlformats.org/officeDocument/2006/relationships/chart" Target="../charts/chart19.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tags" Target="../tags/tag104.xml"/><Relationship Id="rId11" Type="http://schemas.openxmlformats.org/officeDocument/2006/relationships/notesSlide" Target="../notesSlides/notesSlide17.xml"/><Relationship Id="rId5" Type="http://schemas.openxmlformats.org/officeDocument/2006/relationships/tags" Target="../tags/tag103.xml"/><Relationship Id="rId10" Type="http://schemas.openxmlformats.org/officeDocument/2006/relationships/slideLayout" Target="../slideLayouts/slideLayout9.xml"/><Relationship Id="rId4" Type="http://schemas.openxmlformats.org/officeDocument/2006/relationships/tags" Target="../tags/tag102.xml"/><Relationship Id="rId9" Type="http://schemas.openxmlformats.org/officeDocument/2006/relationships/tags" Target="../tags/tag107.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3.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chart" Target="../charts/chart22.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notesSlide" Target="../notesSlides/notesSlide19.xml"/><Relationship Id="rId5" Type="http://schemas.openxmlformats.org/officeDocument/2006/relationships/tags" Target="../tags/tag118.xml"/><Relationship Id="rId10" Type="http://schemas.openxmlformats.org/officeDocument/2006/relationships/slideLayout" Target="../slideLayouts/slideLayout9.xml"/><Relationship Id="rId4" Type="http://schemas.openxmlformats.org/officeDocument/2006/relationships/tags" Target="../tags/tag117.xml"/><Relationship Id="rId9" Type="http://schemas.openxmlformats.org/officeDocument/2006/relationships/tags" Target="../tags/tag122.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5.xml"/><Relationship Id="rId7" Type="http://schemas.openxmlformats.org/officeDocument/2006/relationships/slideLayout" Target="../slideLayouts/slideLayout9.xml"/><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1.xml"/><Relationship Id="rId7" Type="http://schemas.openxmlformats.org/officeDocument/2006/relationships/notesSlide" Target="../notesSlides/notesSlide21.xm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slideLayout" Target="../slideLayouts/slideLayout9.xml"/><Relationship Id="rId5" Type="http://schemas.openxmlformats.org/officeDocument/2006/relationships/tags" Target="../tags/tag133.xml"/><Relationship Id="rId4" Type="http://schemas.openxmlformats.org/officeDocument/2006/relationships/tags" Target="../tags/tag132.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6.xml"/><Relationship Id="rId7" Type="http://schemas.openxmlformats.org/officeDocument/2006/relationships/notesSlide" Target="../notesSlides/notesSlide22.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slideLayout" Target="../slideLayouts/slideLayout9.xml"/><Relationship Id="rId5" Type="http://schemas.openxmlformats.org/officeDocument/2006/relationships/tags" Target="../tags/tag138.xml"/><Relationship Id="rId4" Type="http://schemas.openxmlformats.org/officeDocument/2006/relationships/tags" Target="../tags/tag13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6.xml"/><Relationship Id="rId3" Type="http://schemas.openxmlformats.org/officeDocument/2006/relationships/tags" Target="../tags/tag141.xml"/><Relationship Id="rId7" Type="http://schemas.openxmlformats.org/officeDocument/2006/relationships/tags" Target="../tags/tag145.xml"/><Relationship Id="rId12" Type="http://schemas.openxmlformats.org/officeDocument/2006/relationships/chart" Target="../charts/chart28.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tags" Target="../tags/tag144.xml"/><Relationship Id="rId11" Type="http://schemas.openxmlformats.org/officeDocument/2006/relationships/chart" Target="../charts/chart27.xml"/><Relationship Id="rId5" Type="http://schemas.openxmlformats.org/officeDocument/2006/relationships/tags" Target="../tags/tag143.xml"/><Relationship Id="rId10" Type="http://schemas.openxmlformats.org/officeDocument/2006/relationships/notesSlide" Target="../notesSlides/notesSlide23.xml"/><Relationship Id="rId4" Type="http://schemas.openxmlformats.org/officeDocument/2006/relationships/tags" Target="../tags/tag142.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4.xml"/><Relationship Id="rId13" Type="http://schemas.openxmlformats.org/officeDocument/2006/relationships/notesSlide" Target="../notesSlides/notesSlide24.xml"/><Relationship Id="rId3" Type="http://schemas.openxmlformats.org/officeDocument/2006/relationships/tags" Target="../tags/tag149.xml"/><Relationship Id="rId7" Type="http://schemas.openxmlformats.org/officeDocument/2006/relationships/tags" Target="../tags/tag153.xml"/><Relationship Id="rId12" Type="http://schemas.openxmlformats.org/officeDocument/2006/relationships/slideLayout" Target="../slideLayouts/slideLayout9.xml"/><Relationship Id="rId2" Type="http://schemas.openxmlformats.org/officeDocument/2006/relationships/tags" Target="../tags/tag148.xml"/><Relationship Id="rId16" Type="http://schemas.openxmlformats.org/officeDocument/2006/relationships/chart" Target="../charts/chart31.xml"/><Relationship Id="rId1" Type="http://schemas.openxmlformats.org/officeDocument/2006/relationships/tags" Target="../tags/tag147.xml"/><Relationship Id="rId6" Type="http://schemas.openxmlformats.org/officeDocument/2006/relationships/tags" Target="../tags/tag152.xml"/><Relationship Id="rId11" Type="http://schemas.openxmlformats.org/officeDocument/2006/relationships/tags" Target="../tags/tag157.xml"/><Relationship Id="rId5" Type="http://schemas.openxmlformats.org/officeDocument/2006/relationships/tags" Target="../tags/tag151.xml"/><Relationship Id="rId15" Type="http://schemas.openxmlformats.org/officeDocument/2006/relationships/chart" Target="../charts/chart30.xml"/><Relationship Id="rId10" Type="http://schemas.openxmlformats.org/officeDocument/2006/relationships/tags" Target="../tags/tag156.xml"/><Relationship Id="rId4" Type="http://schemas.openxmlformats.org/officeDocument/2006/relationships/tags" Target="../tags/tag150.xml"/><Relationship Id="rId9" Type="http://schemas.openxmlformats.org/officeDocument/2006/relationships/tags" Target="../tags/tag155.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0.xml"/><Relationship Id="rId7" Type="http://schemas.openxmlformats.org/officeDocument/2006/relationships/notesSlide" Target="../notesSlides/notesSlide25.xml"/><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slideLayout" Target="../slideLayouts/slideLayout9.xml"/><Relationship Id="rId5" Type="http://schemas.openxmlformats.org/officeDocument/2006/relationships/tags" Target="../tags/tag162.xml"/><Relationship Id="rId4" Type="http://schemas.openxmlformats.org/officeDocument/2006/relationships/tags" Target="../tags/tag161.xml"/></Relationships>
</file>

<file path=ppt/slides/_rels/slide35.xml.rels><?xml version="1.0" encoding="UTF-8" standalone="yes"?>
<Relationships xmlns="http://schemas.openxmlformats.org/package/2006/relationships"><Relationship Id="rId3" Type="http://schemas.openxmlformats.org/officeDocument/2006/relationships/tags" Target="../tags/tag165.xml"/><Relationship Id="rId7" Type="http://schemas.openxmlformats.org/officeDocument/2006/relationships/chart" Target="../charts/chart33.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4.xml"/><Relationship Id="rId13" Type="http://schemas.openxmlformats.org/officeDocument/2006/relationships/chart" Target="../charts/chart35.xml"/><Relationship Id="rId3" Type="http://schemas.openxmlformats.org/officeDocument/2006/relationships/tags" Target="../tags/tag169.xml"/><Relationship Id="rId7" Type="http://schemas.openxmlformats.org/officeDocument/2006/relationships/tags" Target="../tags/tag173.xml"/><Relationship Id="rId12" Type="http://schemas.openxmlformats.org/officeDocument/2006/relationships/chart" Target="../charts/chart34.xml"/><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tags" Target="../tags/tag172.xml"/><Relationship Id="rId11" Type="http://schemas.openxmlformats.org/officeDocument/2006/relationships/notesSlide" Target="../notesSlides/notesSlide27.xml"/><Relationship Id="rId5" Type="http://schemas.openxmlformats.org/officeDocument/2006/relationships/tags" Target="../tags/tag171.xml"/><Relationship Id="rId10" Type="http://schemas.openxmlformats.org/officeDocument/2006/relationships/slideLayout" Target="../slideLayouts/slideLayout9.xml"/><Relationship Id="rId4" Type="http://schemas.openxmlformats.org/officeDocument/2006/relationships/tags" Target="../tags/tag170.xml"/><Relationship Id="rId9" Type="http://schemas.openxmlformats.org/officeDocument/2006/relationships/tags" Target="../tags/tag17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78.xml"/><Relationship Id="rId7" Type="http://schemas.openxmlformats.org/officeDocument/2006/relationships/notesSlide" Target="../notesSlides/notesSlide28.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slideLayout" Target="../slideLayouts/slideLayout9.xml"/><Relationship Id="rId5" Type="http://schemas.openxmlformats.org/officeDocument/2006/relationships/tags" Target="../tags/tag180.xml"/><Relationship Id="rId4" Type="http://schemas.openxmlformats.org/officeDocument/2006/relationships/tags" Target="../tags/tag179.xml"/></Relationships>
</file>

<file path=ppt/slides/_rels/slide39.xml.rels><?xml version="1.0" encoding="UTF-8" standalone="yes"?>
<Relationships xmlns="http://schemas.openxmlformats.org/package/2006/relationships"><Relationship Id="rId8" Type="http://schemas.openxmlformats.org/officeDocument/2006/relationships/chart" Target="../charts/chart37.xml"/><Relationship Id="rId3" Type="http://schemas.openxmlformats.org/officeDocument/2006/relationships/tags" Target="../tags/tag183.xml"/><Relationship Id="rId7" Type="http://schemas.openxmlformats.org/officeDocument/2006/relationships/notesSlide" Target="../notesSlides/notesSlide29.xml"/><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slideLayout" Target="../slideLayouts/slideLayout9.xml"/><Relationship Id="rId5" Type="http://schemas.openxmlformats.org/officeDocument/2006/relationships/tags" Target="../tags/tag185.xml"/><Relationship Id="rId4" Type="http://schemas.openxmlformats.org/officeDocument/2006/relationships/tags" Target="../tags/tag18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8" Type="http://schemas.openxmlformats.org/officeDocument/2006/relationships/tags" Target="../tags/tag193.xml"/><Relationship Id="rId13" Type="http://schemas.openxmlformats.org/officeDocument/2006/relationships/chart" Target="../charts/chart39.xml"/><Relationship Id="rId3" Type="http://schemas.openxmlformats.org/officeDocument/2006/relationships/tags" Target="../tags/tag188.xml"/><Relationship Id="rId7" Type="http://schemas.openxmlformats.org/officeDocument/2006/relationships/tags" Target="../tags/tag192.xml"/><Relationship Id="rId12" Type="http://schemas.openxmlformats.org/officeDocument/2006/relationships/chart" Target="../charts/chart38.xml"/><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tags" Target="../tags/tag191.xml"/><Relationship Id="rId11" Type="http://schemas.openxmlformats.org/officeDocument/2006/relationships/notesSlide" Target="../notesSlides/notesSlide30.xml"/><Relationship Id="rId5" Type="http://schemas.openxmlformats.org/officeDocument/2006/relationships/tags" Target="../tags/tag190.xml"/><Relationship Id="rId10" Type="http://schemas.openxmlformats.org/officeDocument/2006/relationships/slideLayout" Target="../slideLayouts/slideLayout9.xml"/><Relationship Id="rId4" Type="http://schemas.openxmlformats.org/officeDocument/2006/relationships/tags" Target="../tags/tag189.xml"/><Relationship Id="rId9" Type="http://schemas.openxmlformats.org/officeDocument/2006/relationships/tags" Target="../tags/tag194.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7.xml"/><Relationship Id="rId7" Type="http://schemas.openxmlformats.org/officeDocument/2006/relationships/slideLayout" Target="../slideLayouts/slideLayout9.xml"/><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tags" Target="../tags/tag200.xml"/><Relationship Id="rId5" Type="http://schemas.openxmlformats.org/officeDocument/2006/relationships/tags" Target="../tags/tag199.xml"/><Relationship Id="rId4" Type="http://schemas.openxmlformats.org/officeDocument/2006/relationships/tags" Target="../tags/tag198.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3.xml"/><Relationship Id="rId7" Type="http://schemas.openxmlformats.org/officeDocument/2006/relationships/slideLayout" Target="../slideLayouts/slideLayout9.xml"/><Relationship Id="rId2" Type="http://schemas.openxmlformats.org/officeDocument/2006/relationships/tags" Target="../tags/tag202.xml"/><Relationship Id="rId1" Type="http://schemas.openxmlformats.org/officeDocument/2006/relationships/tags" Target="../tags/tag201.xml"/><Relationship Id="rId6" Type="http://schemas.openxmlformats.org/officeDocument/2006/relationships/tags" Target="../tags/tag206.xml"/><Relationship Id="rId5" Type="http://schemas.openxmlformats.org/officeDocument/2006/relationships/tags" Target="../tags/tag205.xml"/><Relationship Id="rId4" Type="http://schemas.openxmlformats.org/officeDocument/2006/relationships/tags" Target="../tags/tag204.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09.xml"/><Relationship Id="rId7" Type="http://schemas.openxmlformats.org/officeDocument/2006/relationships/notesSlide" Target="../notesSlides/notesSlide33.xml"/><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slideLayout" Target="../slideLayouts/slideLayout9.xml"/><Relationship Id="rId5" Type="http://schemas.openxmlformats.org/officeDocument/2006/relationships/tags" Target="../tags/tag211.xml"/><Relationship Id="rId4" Type="http://schemas.openxmlformats.org/officeDocument/2006/relationships/tags" Target="../tags/tag210.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4.xml"/><Relationship Id="rId7" Type="http://schemas.openxmlformats.org/officeDocument/2006/relationships/slideLayout" Target="../slideLayouts/slideLayout9.xml"/><Relationship Id="rId2" Type="http://schemas.openxmlformats.org/officeDocument/2006/relationships/tags" Target="../tags/tag213.xml"/><Relationship Id="rId1" Type="http://schemas.openxmlformats.org/officeDocument/2006/relationships/tags" Target="../tags/tag212.xml"/><Relationship Id="rId6" Type="http://schemas.openxmlformats.org/officeDocument/2006/relationships/tags" Target="../tags/tag217.xml"/><Relationship Id="rId5" Type="http://schemas.openxmlformats.org/officeDocument/2006/relationships/tags" Target="../tags/tag216.xml"/><Relationship Id="rId4" Type="http://schemas.openxmlformats.org/officeDocument/2006/relationships/tags" Target="../tags/tag215.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5.xml"/><Relationship Id="rId3" Type="http://schemas.openxmlformats.org/officeDocument/2006/relationships/tags" Target="../tags/tag220.xml"/><Relationship Id="rId7" Type="http://schemas.openxmlformats.org/officeDocument/2006/relationships/slideLayout" Target="../slideLayouts/slideLayout9.xml"/><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tags" Target="../tags/tag223.xml"/><Relationship Id="rId5" Type="http://schemas.openxmlformats.org/officeDocument/2006/relationships/tags" Target="../tags/tag222.xml"/><Relationship Id="rId4" Type="http://schemas.openxmlformats.org/officeDocument/2006/relationships/tags" Target="../tags/tag221.xml"/><Relationship Id="rId9" Type="http://schemas.openxmlformats.org/officeDocument/2006/relationships/chart" Target="../charts/chart44.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6.xml"/><Relationship Id="rId7" Type="http://schemas.openxmlformats.org/officeDocument/2006/relationships/slideLayout" Target="../slideLayouts/slideLayout9.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tags" Target="../tags/tag229.xml"/><Relationship Id="rId5" Type="http://schemas.openxmlformats.org/officeDocument/2006/relationships/tags" Target="../tags/tag228.xml"/><Relationship Id="rId4" Type="http://schemas.openxmlformats.org/officeDocument/2006/relationships/tags" Target="../tags/tag227.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2.xml"/><Relationship Id="rId7" Type="http://schemas.openxmlformats.org/officeDocument/2006/relationships/slideLayout" Target="../slideLayouts/slideLayout9.xml"/><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tags" Target="../tags/tag235.xml"/><Relationship Id="rId5" Type="http://schemas.openxmlformats.org/officeDocument/2006/relationships/tags" Target="../tags/tag234.xml"/><Relationship Id="rId4" Type="http://schemas.openxmlformats.org/officeDocument/2006/relationships/tags" Target="../tags/tag233.xml"/><Relationship Id="rId9" Type="http://schemas.openxmlformats.org/officeDocument/2006/relationships/chart" Target="../charts/char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38.xml"/><Relationship Id="rId7" Type="http://schemas.openxmlformats.org/officeDocument/2006/relationships/slideLayout" Target="../slideLayouts/slideLayout9.xml"/><Relationship Id="rId2" Type="http://schemas.openxmlformats.org/officeDocument/2006/relationships/tags" Target="../tags/tag237.xml"/><Relationship Id="rId1" Type="http://schemas.openxmlformats.org/officeDocument/2006/relationships/tags" Target="../tags/tag236.xml"/><Relationship Id="rId6" Type="http://schemas.openxmlformats.org/officeDocument/2006/relationships/tags" Target="../tags/tag241.xml"/><Relationship Id="rId5" Type="http://schemas.openxmlformats.org/officeDocument/2006/relationships/tags" Target="../tags/tag240.xml"/><Relationship Id="rId4" Type="http://schemas.openxmlformats.org/officeDocument/2006/relationships/tags" Target="../tags/tag239.xml"/><Relationship Id="rId9" Type="http://schemas.openxmlformats.org/officeDocument/2006/relationships/chart" Target="../charts/chart47.xml"/></Relationships>
</file>

<file path=ppt/slides/_rels/slide51.xml.rels><?xml version="1.0" encoding="UTF-8" standalone="yes"?>
<Relationships xmlns="http://schemas.openxmlformats.org/package/2006/relationships"><Relationship Id="rId8" Type="http://schemas.openxmlformats.org/officeDocument/2006/relationships/tags" Target="../tags/tag249.xml"/><Relationship Id="rId13" Type="http://schemas.openxmlformats.org/officeDocument/2006/relationships/chart" Target="../charts/chart49.xml"/><Relationship Id="rId3" Type="http://schemas.openxmlformats.org/officeDocument/2006/relationships/tags" Target="../tags/tag244.xml"/><Relationship Id="rId7" Type="http://schemas.openxmlformats.org/officeDocument/2006/relationships/tags" Target="../tags/tag248.xml"/><Relationship Id="rId12" Type="http://schemas.openxmlformats.org/officeDocument/2006/relationships/chart" Target="../charts/chart48.xml"/><Relationship Id="rId2" Type="http://schemas.openxmlformats.org/officeDocument/2006/relationships/tags" Target="../tags/tag243.xml"/><Relationship Id="rId1" Type="http://schemas.openxmlformats.org/officeDocument/2006/relationships/tags" Target="../tags/tag242.xml"/><Relationship Id="rId6" Type="http://schemas.openxmlformats.org/officeDocument/2006/relationships/tags" Target="../tags/tag247.xml"/><Relationship Id="rId11" Type="http://schemas.openxmlformats.org/officeDocument/2006/relationships/notesSlide" Target="../notesSlides/notesSlide39.xml"/><Relationship Id="rId5" Type="http://schemas.openxmlformats.org/officeDocument/2006/relationships/tags" Target="../tags/tag246.xml"/><Relationship Id="rId10" Type="http://schemas.openxmlformats.org/officeDocument/2006/relationships/slideLayout" Target="../slideLayouts/slideLayout9.xml"/><Relationship Id="rId4" Type="http://schemas.openxmlformats.org/officeDocument/2006/relationships/tags" Target="../tags/tag245.xml"/><Relationship Id="rId9" Type="http://schemas.openxmlformats.org/officeDocument/2006/relationships/tags" Target="../tags/tag250.xml"/></Relationships>
</file>

<file path=ppt/slides/_rels/slide52.xml.rels><?xml version="1.0" encoding="UTF-8" standalone="yes"?>
<Relationships xmlns="http://schemas.openxmlformats.org/package/2006/relationships"><Relationship Id="rId8" Type="http://schemas.openxmlformats.org/officeDocument/2006/relationships/tags" Target="../tags/tag258.xml"/><Relationship Id="rId13" Type="http://schemas.openxmlformats.org/officeDocument/2006/relationships/chart" Target="../charts/chart51.xml"/><Relationship Id="rId3" Type="http://schemas.openxmlformats.org/officeDocument/2006/relationships/tags" Target="../tags/tag253.xml"/><Relationship Id="rId7" Type="http://schemas.openxmlformats.org/officeDocument/2006/relationships/tags" Target="../tags/tag257.xml"/><Relationship Id="rId12" Type="http://schemas.openxmlformats.org/officeDocument/2006/relationships/chart" Target="../charts/chart50.xml"/><Relationship Id="rId2" Type="http://schemas.openxmlformats.org/officeDocument/2006/relationships/tags" Target="../tags/tag252.xml"/><Relationship Id="rId1" Type="http://schemas.openxmlformats.org/officeDocument/2006/relationships/tags" Target="../tags/tag251.xml"/><Relationship Id="rId6" Type="http://schemas.openxmlformats.org/officeDocument/2006/relationships/tags" Target="../tags/tag256.xml"/><Relationship Id="rId11" Type="http://schemas.openxmlformats.org/officeDocument/2006/relationships/notesSlide" Target="../notesSlides/notesSlide40.xml"/><Relationship Id="rId5" Type="http://schemas.openxmlformats.org/officeDocument/2006/relationships/tags" Target="../tags/tag255.xml"/><Relationship Id="rId10" Type="http://schemas.openxmlformats.org/officeDocument/2006/relationships/slideLayout" Target="../slideLayouts/slideLayout9.xml"/><Relationship Id="rId4" Type="http://schemas.openxmlformats.org/officeDocument/2006/relationships/tags" Target="../tags/tag254.xml"/><Relationship Id="rId9" Type="http://schemas.openxmlformats.org/officeDocument/2006/relationships/tags" Target="../tags/tag259.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3.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chart" Target="../charts/chart52.xml"/><Relationship Id="rId5" Type="http://schemas.openxmlformats.org/officeDocument/2006/relationships/tags" Target="../tags/tag264.xml"/><Relationship Id="rId10" Type="http://schemas.openxmlformats.org/officeDocument/2006/relationships/notesSlide" Target="../notesSlides/notesSlide41.xml"/><Relationship Id="rId4" Type="http://schemas.openxmlformats.org/officeDocument/2006/relationships/tags" Target="../tags/tag263.xml"/><Relationship Id="rId9"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0.xml"/><Relationship Id="rId7" Type="http://schemas.openxmlformats.org/officeDocument/2006/relationships/slideLayout" Target="../slideLayouts/slideLayout9.xml"/><Relationship Id="rId2" Type="http://schemas.openxmlformats.org/officeDocument/2006/relationships/tags" Target="../tags/tag269.xml"/><Relationship Id="rId1" Type="http://schemas.openxmlformats.org/officeDocument/2006/relationships/tags" Target="../tags/tag268.xml"/><Relationship Id="rId6" Type="http://schemas.openxmlformats.org/officeDocument/2006/relationships/tags" Target="../tags/tag273.xml"/><Relationship Id="rId5" Type="http://schemas.openxmlformats.org/officeDocument/2006/relationships/tags" Target="../tags/tag272.xml"/><Relationship Id="rId4" Type="http://schemas.openxmlformats.org/officeDocument/2006/relationships/tags" Target="../tags/tag271.xml"/><Relationship Id="rId9" Type="http://schemas.openxmlformats.org/officeDocument/2006/relationships/chart" Target="../charts/chart54.xml"/></Relationships>
</file>

<file path=ppt/slides/_rels/slide56.xml.rels><?xml version="1.0" encoding="UTF-8" standalone="yes"?>
<Relationships xmlns="http://schemas.openxmlformats.org/package/2006/relationships"><Relationship Id="rId8" Type="http://schemas.openxmlformats.org/officeDocument/2006/relationships/tags" Target="../tags/tag281.xml"/><Relationship Id="rId3" Type="http://schemas.openxmlformats.org/officeDocument/2006/relationships/tags" Target="../tags/tag276.xml"/><Relationship Id="rId7" Type="http://schemas.openxmlformats.org/officeDocument/2006/relationships/tags" Target="../tags/tag280.xml"/><Relationship Id="rId12" Type="http://schemas.openxmlformats.org/officeDocument/2006/relationships/chart" Target="../charts/chart56.xml"/><Relationship Id="rId2" Type="http://schemas.openxmlformats.org/officeDocument/2006/relationships/tags" Target="../tags/tag275.xml"/><Relationship Id="rId1" Type="http://schemas.openxmlformats.org/officeDocument/2006/relationships/tags" Target="../tags/tag274.xml"/><Relationship Id="rId6" Type="http://schemas.openxmlformats.org/officeDocument/2006/relationships/tags" Target="../tags/tag279.xml"/><Relationship Id="rId11" Type="http://schemas.openxmlformats.org/officeDocument/2006/relationships/chart" Target="../charts/chart55.xml"/><Relationship Id="rId5" Type="http://schemas.openxmlformats.org/officeDocument/2006/relationships/tags" Target="../tags/tag278.xml"/><Relationship Id="rId10" Type="http://schemas.openxmlformats.org/officeDocument/2006/relationships/notesSlide" Target="../notesSlides/notesSlide43.xml"/><Relationship Id="rId4" Type="http://schemas.openxmlformats.org/officeDocument/2006/relationships/tags" Target="../tags/tag277.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89.xml"/><Relationship Id="rId13" Type="http://schemas.openxmlformats.org/officeDocument/2006/relationships/chart" Target="../charts/chart58.xml"/><Relationship Id="rId3" Type="http://schemas.openxmlformats.org/officeDocument/2006/relationships/tags" Target="../tags/tag284.xml"/><Relationship Id="rId7" Type="http://schemas.openxmlformats.org/officeDocument/2006/relationships/tags" Target="../tags/tag288.xml"/><Relationship Id="rId12" Type="http://schemas.openxmlformats.org/officeDocument/2006/relationships/chart" Target="../charts/chart57.xml"/><Relationship Id="rId2" Type="http://schemas.openxmlformats.org/officeDocument/2006/relationships/tags" Target="../tags/tag283.xml"/><Relationship Id="rId1" Type="http://schemas.openxmlformats.org/officeDocument/2006/relationships/tags" Target="../tags/tag282.xml"/><Relationship Id="rId6" Type="http://schemas.openxmlformats.org/officeDocument/2006/relationships/tags" Target="../tags/tag287.xml"/><Relationship Id="rId11" Type="http://schemas.openxmlformats.org/officeDocument/2006/relationships/notesSlide" Target="../notesSlides/notesSlide44.xml"/><Relationship Id="rId5" Type="http://schemas.openxmlformats.org/officeDocument/2006/relationships/tags" Target="../tags/tag286.xml"/><Relationship Id="rId10" Type="http://schemas.openxmlformats.org/officeDocument/2006/relationships/slideLayout" Target="../slideLayouts/slideLayout9.xml"/><Relationship Id="rId4" Type="http://schemas.openxmlformats.org/officeDocument/2006/relationships/tags" Target="../tags/tag285.xml"/><Relationship Id="rId9" Type="http://schemas.openxmlformats.org/officeDocument/2006/relationships/tags" Target="../tags/tag290.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3.xml"/><Relationship Id="rId7" Type="http://schemas.openxmlformats.org/officeDocument/2006/relationships/slideLayout" Target="../slideLayouts/slideLayout9.xml"/><Relationship Id="rId2" Type="http://schemas.openxmlformats.org/officeDocument/2006/relationships/tags" Target="../tags/tag292.xml"/><Relationship Id="rId1" Type="http://schemas.openxmlformats.org/officeDocument/2006/relationships/tags" Target="../tags/tag291.xml"/><Relationship Id="rId6" Type="http://schemas.openxmlformats.org/officeDocument/2006/relationships/tags" Target="../tags/tag296.xml"/><Relationship Id="rId5" Type="http://schemas.openxmlformats.org/officeDocument/2006/relationships/tags" Target="../tags/tag295.xml"/><Relationship Id="rId4" Type="http://schemas.openxmlformats.org/officeDocument/2006/relationships/tags" Target="../tags/tag294.xml"/><Relationship Id="rId9" Type="http://schemas.openxmlformats.org/officeDocument/2006/relationships/chart" Target="../charts/chart59.xml"/></Relationships>
</file>

<file path=ppt/slides/_rels/slide59.xml.rels><?xml version="1.0" encoding="UTF-8" standalone="yes"?>
<Relationships xmlns="http://schemas.openxmlformats.org/package/2006/relationships"><Relationship Id="rId8" Type="http://schemas.openxmlformats.org/officeDocument/2006/relationships/tags" Target="../tags/tag304.xml"/><Relationship Id="rId13" Type="http://schemas.openxmlformats.org/officeDocument/2006/relationships/chart" Target="../charts/chart61.xml"/><Relationship Id="rId3" Type="http://schemas.openxmlformats.org/officeDocument/2006/relationships/tags" Target="../tags/tag299.xml"/><Relationship Id="rId7" Type="http://schemas.openxmlformats.org/officeDocument/2006/relationships/tags" Target="../tags/tag303.xml"/><Relationship Id="rId12" Type="http://schemas.openxmlformats.org/officeDocument/2006/relationships/chart" Target="../charts/chart60.xml"/><Relationship Id="rId2" Type="http://schemas.openxmlformats.org/officeDocument/2006/relationships/tags" Target="../tags/tag298.xml"/><Relationship Id="rId1" Type="http://schemas.openxmlformats.org/officeDocument/2006/relationships/tags" Target="../tags/tag297.xml"/><Relationship Id="rId6" Type="http://schemas.openxmlformats.org/officeDocument/2006/relationships/tags" Target="../tags/tag302.xml"/><Relationship Id="rId11" Type="http://schemas.openxmlformats.org/officeDocument/2006/relationships/notesSlide" Target="../notesSlides/notesSlide46.xml"/><Relationship Id="rId5" Type="http://schemas.openxmlformats.org/officeDocument/2006/relationships/tags" Target="../tags/tag301.xml"/><Relationship Id="rId10" Type="http://schemas.openxmlformats.org/officeDocument/2006/relationships/slideLayout" Target="../slideLayouts/slideLayout9.xml"/><Relationship Id="rId4" Type="http://schemas.openxmlformats.org/officeDocument/2006/relationships/tags" Target="../tags/tag300.xml"/><Relationship Id="rId9" Type="http://schemas.openxmlformats.org/officeDocument/2006/relationships/tags" Target="../tags/tag30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08.xml"/><Relationship Id="rId7" Type="http://schemas.openxmlformats.org/officeDocument/2006/relationships/notesSlide" Target="../notesSlides/notesSlide47.xml"/><Relationship Id="rId2" Type="http://schemas.openxmlformats.org/officeDocument/2006/relationships/tags" Target="../tags/tag307.xml"/><Relationship Id="rId1" Type="http://schemas.openxmlformats.org/officeDocument/2006/relationships/tags" Target="../tags/tag306.xml"/><Relationship Id="rId6" Type="http://schemas.openxmlformats.org/officeDocument/2006/relationships/slideLayout" Target="../slideLayouts/slideLayout10.xml"/><Relationship Id="rId5" Type="http://schemas.openxmlformats.org/officeDocument/2006/relationships/tags" Target="../tags/tag310.xml"/><Relationship Id="rId4" Type="http://schemas.openxmlformats.org/officeDocument/2006/relationships/tags" Target="../tags/tag309.xml"/></Relationships>
</file>

<file path=ppt/slides/_rels/slide62.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3.xml"/><Relationship Id="rId7" Type="http://schemas.openxmlformats.org/officeDocument/2006/relationships/notesSlide" Target="../notesSlides/notesSlide48.xml"/><Relationship Id="rId2" Type="http://schemas.openxmlformats.org/officeDocument/2006/relationships/tags" Target="../tags/tag312.xml"/><Relationship Id="rId1" Type="http://schemas.openxmlformats.org/officeDocument/2006/relationships/tags" Target="../tags/tag311.xml"/><Relationship Id="rId6" Type="http://schemas.openxmlformats.org/officeDocument/2006/relationships/slideLayout" Target="../slideLayouts/slideLayout10.xml"/><Relationship Id="rId5" Type="http://schemas.openxmlformats.org/officeDocument/2006/relationships/tags" Target="../tags/tag315.xml"/><Relationship Id="rId4" Type="http://schemas.openxmlformats.org/officeDocument/2006/relationships/tags" Target="../tags/tag314.xml"/></Relationships>
</file>

<file path=ppt/slides/_rels/slide63.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18.xml"/><Relationship Id="rId7" Type="http://schemas.openxmlformats.org/officeDocument/2006/relationships/notesSlide" Target="../notesSlides/notesSlide49.xml"/><Relationship Id="rId2" Type="http://schemas.openxmlformats.org/officeDocument/2006/relationships/tags" Target="../tags/tag317.xml"/><Relationship Id="rId1" Type="http://schemas.openxmlformats.org/officeDocument/2006/relationships/tags" Target="../tags/tag316.xml"/><Relationship Id="rId6" Type="http://schemas.openxmlformats.org/officeDocument/2006/relationships/slideLayout" Target="../slideLayouts/slideLayout10.xml"/><Relationship Id="rId5" Type="http://schemas.openxmlformats.org/officeDocument/2006/relationships/tags" Target="../tags/tag320.xml"/><Relationship Id="rId4" Type="http://schemas.openxmlformats.org/officeDocument/2006/relationships/tags" Target="../tags/tag319.xml"/></Relationships>
</file>

<file path=ppt/slides/_rels/slide64.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23.xml"/><Relationship Id="rId7" Type="http://schemas.openxmlformats.org/officeDocument/2006/relationships/notesSlide" Target="../notesSlides/notesSlide50.xml"/><Relationship Id="rId2" Type="http://schemas.openxmlformats.org/officeDocument/2006/relationships/tags" Target="../tags/tag322.xml"/><Relationship Id="rId1" Type="http://schemas.openxmlformats.org/officeDocument/2006/relationships/tags" Target="../tags/tag321.xml"/><Relationship Id="rId6" Type="http://schemas.openxmlformats.org/officeDocument/2006/relationships/slideLayout" Target="../slideLayouts/slideLayout9.xml"/><Relationship Id="rId5" Type="http://schemas.openxmlformats.org/officeDocument/2006/relationships/tags" Target="../tags/tag325.xml"/><Relationship Id="rId4" Type="http://schemas.openxmlformats.org/officeDocument/2006/relationships/tags" Target="../tags/tag324.xml"/></Relationships>
</file>

<file path=ppt/slides/_rels/slide65.xml.rels><?xml version="1.0" encoding="UTF-8" standalone="yes"?>
<Relationships xmlns="http://schemas.openxmlformats.org/package/2006/relationships"><Relationship Id="rId3" Type="http://schemas.openxmlformats.org/officeDocument/2006/relationships/tags" Target="../tags/tag328.xml"/><Relationship Id="rId7" Type="http://schemas.openxmlformats.org/officeDocument/2006/relationships/chart" Target="../charts/chart66.xml"/><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notesSlide" Target="../notesSlides/notesSlide51.xml"/><Relationship Id="rId5" Type="http://schemas.openxmlformats.org/officeDocument/2006/relationships/slideLayout" Target="../slideLayouts/slideLayout9.xml"/><Relationship Id="rId4" Type="http://schemas.openxmlformats.org/officeDocument/2006/relationships/tags" Target="../tags/tag32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32.xml"/><Relationship Id="rId7" Type="http://schemas.openxmlformats.org/officeDocument/2006/relationships/notesSlide" Target="../notesSlides/notesSlide5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10.xml"/><Relationship Id="rId5" Type="http://schemas.openxmlformats.org/officeDocument/2006/relationships/tags" Target="../tags/tag334.xml"/><Relationship Id="rId4" Type="http://schemas.openxmlformats.org/officeDocument/2006/relationships/tags" Target="../tags/tag333.xml"/></Relationships>
</file>

<file path=ppt/slides/_rels/slide68.xml.rels><?xml version="1.0" encoding="UTF-8" standalone="yes"?>
<Relationships xmlns="http://schemas.openxmlformats.org/package/2006/relationships"><Relationship Id="rId8" Type="http://schemas.openxmlformats.org/officeDocument/2006/relationships/tags" Target="../tags/tag342.xml"/><Relationship Id="rId3" Type="http://schemas.openxmlformats.org/officeDocument/2006/relationships/tags" Target="../tags/tag337.xml"/><Relationship Id="rId7" Type="http://schemas.openxmlformats.org/officeDocument/2006/relationships/tags" Target="../tags/tag341.xml"/><Relationship Id="rId12" Type="http://schemas.openxmlformats.org/officeDocument/2006/relationships/chart" Target="../charts/chart69.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tags" Target="../tags/tag340.xml"/><Relationship Id="rId11" Type="http://schemas.openxmlformats.org/officeDocument/2006/relationships/chart" Target="../charts/chart68.xml"/><Relationship Id="rId5" Type="http://schemas.openxmlformats.org/officeDocument/2006/relationships/tags" Target="../tags/tag339.xml"/><Relationship Id="rId10" Type="http://schemas.openxmlformats.org/officeDocument/2006/relationships/notesSlide" Target="../notesSlides/notesSlide53.xml"/><Relationship Id="rId4" Type="http://schemas.openxmlformats.org/officeDocument/2006/relationships/tags" Target="../tags/tag338.xml"/><Relationship Id="rId9"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tags" Target="../tags/tag345.xml"/><Relationship Id="rId7" Type="http://schemas.openxmlformats.org/officeDocument/2006/relationships/chart" Target="../charts/chart70.xml"/><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notesSlide" Target="../notesSlides/notesSlide54.xml"/><Relationship Id="rId5" Type="http://schemas.openxmlformats.org/officeDocument/2006/relationships/slideLayout" Target="../slideLayouts/slideLayout10.xml"/><Relationship Id="rId4" Type="http://schemas.openxmlformats.org/officeDocument/2006/relationships/tags" Target="../tags/tag34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openxmlformats.org/officeDocument/2006/relationships/tags" Target="../tags/tag349.xml"/><Relationship Id="rId7" Type="http://schemas.openxmlformats.org/officeDocument/2006/relationships/slideLayout" Target="../slideLayouts/slideLayout10.xml"/><Relationship Id="rId2" Type="http://schemas.openxmlformats.org/officeDocument/2006/relationships/tags" Target="../tags/tag348.xml"/><Relationship Id="rId1" Type="http://schemas.openxmlformats.org/officeDocument/2006/relationships/tags" Target="../tags/tag347.xml"/><Relationship Id="rId6" Type="http://schemas.openxmlformats.org/officeDocument/2006/relationships/tags" Target="../tags/tag352.xml"/><Relationship Id="rId5" Type="http://schemas.openxmlformats.org/officeDocument/2006/relationships/tags" Target="../tags/tag351.xml"/><Relationship Id="rId4" Type="http://schemas.openxmlformats.org/officeDocument/2006/relationships/tags" Target="../tags/tag350.xml"/><Relationship Id="rId9" Type="http://schemas.openxmlformats.org/officeDocument/2006/relationships/chart" Target="../charts/chart71.xml"/></Relationships>
</file>

<file path=ppt/slides/_rels/slide72.xml.rels><?xml version="1.0" encoding="UTF-8" standalone="yes"?>
<Relationships xmlns="http://schemas.openxmlformats.org/package/2006/relationships"><Relationship Id="rId8" Type="http://schemas.openxmlformats.org/officeDocument/2006/relationships/tags" Target="../tags/tag360.xml"/><Relationship Id="rId3" Type="http://schemas.openxmlformats.org/officeDocument/2006/relationships/tags" Target="../tags/tag355.xml"/><Relationship Id="rId7" Type="http://schemas.openxmlformats.org/officeDocument/2006/relationships/tags" Target="../tags/tag359.xml"/><Relationship Id="rId12" Type="http://schemas.openxmlformats.org/officeDocument/2006/relationships/chart" Target="../charts/chart73.xml"/><Relationship Id="rId2" Type="http://schemas.openxmlformats.org/officeDocument/2006/relationships/tags" Target="../tags/tag354.xml"/><Relationship Id="rId1" Type="http://schemas.openxmlformats.org/officeDocument/2006/relationships/tags" Target="../tags/tag353.xml"/><Relationship Id="rId6" Type="http://schemas.openxmlformats.org/officeDocument/2006/relationships/tags" Target="../tags/tag358.xml"/><Relationship Id="rId11" Type="http://schemas.openxmlformats.org/officeDocument/2006/relationships/chart" Target="../charts/chart72.xml"/><Relationship Id="rId5" Type="http://schemas.openxmlformats.org/officeDocument/2006/relationships/tags" Target="../tags/tag357.xml"/><Relationship Id="rId10" Type="http://schemas.openxmlformats.org/officeDocument/2006/relationships/notesSlide" Target="../notesSlides/notesSlide56.xml"/><Relationship Id="rId4" Type="http://schemas.openxmlformats.org/officeDocument/2006/relationships/tags" Target="../tags/tag356.xml"/><Relationship Id="rId9"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8" Type="http://schemas.openxmlformats.org/officeDocument/2006/relationships/tags" Target="../tags/tag368.xml"/><Relationship Id="rId13" Type="http://schemas.openxmlformats.org/officeDocument/2006/relationships/chart" Target="../charts/chart74.xml"/><Relationship Id="rId3" Type="http://schemas.openxmlformats.org/officeDocument/2006/relationships/tags" Target="../tags/tag363.xml"/><Relationship Id="rId7" Type="http://schemas.openxmlformats.org/officeDocument/2006/relationships/tags" Target="../tags/tag367.xml"/><Relationship Id="rId12" Type="http://schemas.openxmlformats.org/officeDocument/2006/relationships/notesSlide" Target="../notesSlides/notesSlide57.xml"/><Relationship Id="rId2" Type="http://schemas.openxmlformats.org/officeDocument/2006/relationships/tags" Target="../tags/tag362.xml"/><Relationship Id="rId1" Type="http://schemas.openxmlformats.org/officeDocument/2006/relationships/tags" Target="../tags/tag361.xml"/><Relationship Id="rId6" Type="http://schemas.openxmlformats.org/officeDocument/2006/relationships/tags" Target="../tags/tag366.xml"/><Relationship Id="rId11" Type="http://schemas.openxmlformats.org/officeDocument/2006/relationships/slideLayout" Target="../slideLayouts/slideLayout10.xml"/><Relationship Id="rId5" Type="http://schemas.openxmlformats.org/officeDocument/2006/relationships/tags" Target="../tags/tag365.xml"/><Relationship Id="rId10" Type="http://schemas.openxmlformats.org/officeDocument/2006/relationships/tags" Target="../tags/tag370.xml"/><Relationship Id="rId4" Type="http://schemas.openxmlformats.org/officeDocument/2006/relationships/tags" Target="../tags/tag364.xml"/><Relationship Id="rId9" Type="http://schemas.openxmlformats.org/officeDocument/2006/relationships/tags" Target="../tags/tag369.xml"/><Relationship Id="rId14" Type="http://schemas.openxmlformats.org/officeDocument/2006/relationships/chart" Target="../charts/chart75.xml"/></Relationships>
</file>

<file path=ppt/slides/_rels/slide74.xml.rels><?xml version="1.0" encoding="UTF-8" standalone="yes"?>
<Relationships xmlns="http://schemas.openxmlformats.org/package/2006/relationships"><Relationship Id="rId8" Type="http://schemas.openxmlformats.org/officeDocument/2006/relationships/tags" Target="../tags/tag378.xml"/><Relationship Id="rId13" Type="http://schemas.openxmlformats.org/officeDocument/2006/relationships/chart" Target="../charts/chart77.xml"/><Relationship Id="rId3" Type="http://schemas.openxmlformats.org/officeDocument/2006/relationships/tags" Target="../tags/tag373.xml"/><Relationship Id="rId7" Type="http://schemas.openxmlformats.org/officeDocument/2006/relationships/tags" Target="../tags/tag377.xml"/><Relationship Id="rId12" Type="http://schemas.openxmlformats.org/officeDocument/2006/relationships/chart" Target="../charts/chart76.xml"/><Relationship Id="rId2" Type="http://schemas.openxmlformats.org/officeDocument/2006/relationships/tags" Target="../tags/tag372.xml"/><Relationship Id="rId1" Type="http://schemas.openxmlformats.org/officeDocument/2006/relationships/tags" Target="../tags/tag371.xml"/><Relationship Id="rId6" Type="http://schemas.openxmlformats.org/officeDocument/2006/relationships/tags" Target="../tags/tag376.xml"/><Relationship Id="rId11" Type="http://schemas.openxmlformats.org/officeDocument/2006/relationships/notesSlide" Target="../notesSlides/notesSlide58.xml"/><Relationship Id="rId5" Type="http://schemas.openxmlformats.org/officeDocument/2006/relationships/tags" Target="../tags/tag375.xml"/><Relationship Id="rId10" Type="http://schemas.openxmlformats.org/officeDocument/2006/relationships/slideLayout" Target="../slideLayouts/slideLayout10.xml"/><Relationship Id="rId4" Type="http://schemas.openxmlformats.org/officeDocument/2006/relationships/tags" Target="../tags/tag374.xml"/><Relationship Id="rId9" Type="http://schemas.openxmlformats.org/officeDocument/2006/relationships/tags" Target="../tags/tag379.xml"/></Relationships>
</file>

<file path=ppt/slides/_rels/slide75.xml.rels><?xml version="1.0" encoding="UTF-8" standalone="yes"?>
<Relationships xmlns="http://schemas.openxmlformats.org/package/2006/relationships"><Relationship Id="rId8" Type="http://schemas.openxmlformats.org/officeDocument/2006/relationships/tags" Target="../tags/tag387.xml"/><Relationship Id="rId13" Type="http://schemas.openxmlformats.org/officeDocument/2006/relationships/chart" Target="../charts/chart78.xml"/><Relationship Id="rId3" Type="http://schemas.openxmlformats.org/officeDocument/2006/relationships/tags" Target="../tags/tag382.xml"/><Relationship Id="rId7" Type="http://schemas.openxmlformats.org/officeDocument/2006/relationships/tags" Target="../tags/tag386.xml"/><Relationship Id="rId12" Type="http://schemas.openxmlformats.org/officeDocument/2006/relationships/notesSlide" Target="../notesSlides/notesSlide59.xml"/><Relationship Id="rId2" Type="http://schemas.openxmlformats.org/officeDocument/2006/relationships/tags" Target="../tags/tag381.xml"/><Relationship Id="rId1" Type="http://schemas.openxmlformats.org/officeDocument/2006/relationships/tags" Target="../tags/tag380.xml"/><Relationship Id="rId6" Type="http://schemas.openxmlformats.org/officeDocument/2006/relationships/tags" Target="../tags/tag385.xml"/><Relationship Id="rId11" Type="http://schemas.openxmlformats.org/officeDocument/2006/relationships/slideLayout" Target="../slideLayouts/slideLayout10.xml"/><Relationship Id="rId5" Type="http://schemas.openxmlformats.org/officeDocument/2006/relationships/tags" Target="../tags/tag384.xml"/><Relationship Id="rId10" Type="http://schemas.openxmlformats.org/officeDocument/2006/relationships/tags" Target="../tags/tag389.xml"/><Relationship Id="rId4" Type="http://schemas.openxmlformats.org/officeDocument/2006/relationships/tags" Target="../tags/tag383.xml"/><Relationship Id="rId9" Type="http://schemas.openxmlformats.org/officeDocument/2006/relationships/tags" Target="../tags/tag388.xml"/><Relationship Id="rId14" Type="http://schemas.openxmlformats.org/officeDocument/2006/relationships/chart" Target="../charts/chart79.xml"/></Relationships>
</file>

<file path=ppt/slides/_rels/slide76.xml.rels><?xml version="1.0" encoding="UTF-8" standalone="yes"?>
<Relationships xmlns="http://schemas.openxmlformats.org/package/2006/relationships"><Relationship Id="rId8" Type="http://schemas.openxmlformats.org/officeDocument/2006/relationships/notesSlide" Target="../notesSlides/notesSlide60.xml"/><Relationship Id="rId3" Type="http://schemas.openxmlformats.org/officeDocument/2006/relationships/tags" Target="../tags/tag392.xml"/><Relationship Id="rId7" Type="http://schemas.openxmlformats.org/officeDocument/2006/relationships/slideLayout" Target="../slideLayouts/slideLayout10.xml"/><Relationship Id="rId2" Type="http://schemas.openxmlformats.org/officeDocument/2006/relationships/tags" Target="../tags/tag391.xml"/><Relationship Id="rId1" Type="http://schemas.openxmlformats.org/officeDocument/2006/relationships/tags" Target="../tags/tag390.xml"/><Relationship Id="rId6" Type="http://schemas.openxmlformats.org/officeDocument/2006/relationships/tags" Target="../tags/tag395.xml"/><Relationship Id="rId5" Type="http://schemas.openxmlformats.org/officeDocument/2006/relationships/tags" Target="../tags/tag394.xml"/><Relationship Id="rId4" Type="http://schemas.openxmlformats.org/officeDocument/2006/relationships/tags" Target="../tags/tag393.xml"/><Relationship Id="rId9" Type="http://schemas.openxmlformats.org/officeDocument/2006/relationships/chart" Target="../charts/chart8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8" Type="http://schemas.openxmlformats.org/officeDocument/2006/relationships/chart" Target="../charts/chart81.xml"/><Relationship Id="rId3" Type="http://schemas.openxmlformats.org/officeDocument/2006/relationships/tags" Target="../tags/tag398.xml"/><Relationship Id="rId7" Type="http://schemas.openxmlformats.org/officeDocument/2006/relationships/notesSlide" Target="../notesSlides/notesSlide61.xml"/><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slideLayout" Target="../slideLayouts/slideLayout10.xml"/><Relationship Id="rId5" Type="http://schemas.openxmlformats.org/officeDocument/2006/relationships/tags" Target="../tags/tag400.xml"/><Relationship Id="rId4" Type="http://schemas.openxmlformats.org/officeDocument/2006/relationships/tags" Target="../tags/tag399.xml"/></Relationships>
</file>

<file path=ppt/slides/_rels/slide79.xml.rels><?xml version="1.0" encoding="UTF-8" standalone="yes"?>
<Relationships xmlns="http://schemas.openxmlformats.org/package/2006/relationships"><Relationship Id="rId8" Type="http://schemas.openxmlformats.org/officeDocument/2006/relationships/chart" Target="../charts/chart82.xml"/><Relationship Id="rId3" Type="http://schemas.openxmlformats.org/officeDocument/2006/relationships/tags" Target="../tags/tag403.xml"/><Relationship Id="rId7" Type="http://schemas.openxmlformats.org/officeDocument/2006/relationships/notesSlide" Target="../notesSlides/notesSlide62.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10.xml"/><Relationship Id="rId5" Type="http://schemas.openxmlformats.org/officeDocument/2006/relationships/tags" Target="../tags/tag405.xml"/><Relationship Id="rId4" Type="http://schemas.openxmlformats.org/officeDocument/2006/relationships/tags" Target="../tags/tag40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9.xml"/><Relationship Id="rId7" Type="http://schemas.openxmlformats.org/officeDocument/2006/relationships/slideLayout" Target="../slideLayouts/slideLayout8.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tags" Target="../tags/tag413.xml"/><Relationship Id="rId3" Type="http://schemas.openxmlformats.org/officeDocument/2006/relationships/tags" Target="../tags/tag408.xml"/><Relationship Id="rId7" Type="http://schemas.openxmlformats.org/officeDocument/2006/relationships/tags" Target="../tags/tag412.xml"/><Relationship Id="rId12" Type="http://schemas.openxmlformats.org/officeDocument/2006/relationships/chart" Target="../charts/chart84.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tags" Target="../tags/tag411.xml"/><Relationship Id="rId11" Type="http://schemas.openxmlformats.org/officeDocument/2006/relationships/chart" Target="../charts/chart83.xml"/><Relationship Id="rId5" Type="http://schemas.openxmlformats.org/officeDocument/2006/relationships/tags" Target="../tags/tag410.xml"/><Relationship Id="rId10" Type="http://schemas.openxmlformats.org/officeDocument/2006/relationships/notesSlide" Target="../notesSlides/notesSlide63.xml"/><Relationship Id="rId4" Type="http://schemas.openxmlformats.org/officeDocument/2006/relationships/tags" Target="../tags/tag409.xml"/><Relationship Id="rId9"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8" Type="http://schemas.openxmlformats.org/officeDocument/2006/relationships/chart" Target="../charts/chart85.xml"/><Relationship Id="rId3" Type="http://schemas.openxmlformats.org/officeDocument/2006/relationships/tags" Target="../tags/tag416.xml"/><Relationship Id="rId7" Type="http://schemas.openxmlformats.org/officeDocument/2006/relationships/notesSlide" Target="../notesSlides/notesSlide64.xml"/><Relationship Id="rId2" Type="http://schemas.openxmlformats.org/officeDocument/2006/relationships/tags" Target="../tags/tag415.xml"/><Relationship Id="rId1" Type="http://schemas.openxmlformats.org/officeDocument/2006/relationships/tags" Target="../tags/tag414.xml"/><Relationship Id="rId6" Type="http://schemas.openxmlformats.org/officeDocument/2006/relationships/slideLayout" Target="../slideLayouts/slideLayout10.xml"/><Relationship Id="rId5" Type="http://schemas.openxmlformats.org/officeDocument/2006/relationships/tags" Target="../tags/tag418.xml"/><Relationship Id="rId4" Type="http://schemas.openxmlformats.org/officeDocument/2006/relationships/tags" Target="../tags/tag417.xml"/></Relationships>
</file>

<file path=ppt/slides/_rels/slide82.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1.xml"/><Relationship Id="rId7" Type="http://schemas.openxmlformats.org/officeDocument/2006/relationships/notesSlide" Target="../notesSlides/notesSlide6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10.xml"/><Relationship Id="rId5" Type="http://schemas.openxmlformats.org/officeDocument/2006/relationships/tags" Target="../tags/tag423.xml"/><Relationship Id="rId4" Type="http://schemas.openxmlformats.org/officeDocument/2006/relationships/tags" Target="../tags/tag42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9.xml"/><Relationship Id="rId5" Type="http://schemas.openxmlformats.org/officeDocument/2006/relationships/tags" Target="../tags/tag428.xml"/><Relationship Id="rId4" Type="http://schemas.openxmlformats.org/officeDocument/2006/relationships/tags" Target="../tags/tag427.xml"/></Relationships>
</file>

<file path=ppt/slides/_rels/slide85.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1.xml"/><Relationship Id="rId7" Type="http://schemas.openxmlformats.org/officeDocument/2006/relationships/notesSlide" Target="../notesSlides/notesSlide67.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9.xml"/><Relationship Id="rId5" Type="http://schemas.openxmlformats.org/officeDocument/2006/relationships/tags" Target="../tags/tag433.xml"/><Relationship Id="rId4" Type="http://schemas.openxmlformats.org/officeDocument/2006/relationships/tags" Target="../tags/tag432.xml"/></Relationships>
</file>

<file path=ppt/slides/_rels/slide86.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36.xml"/><Relationship Id="rId7" Type="http://schemas.openxmlformats.org/officeDocument/2006/relationships/notesSlide" Target="../notesSlides/notesSlide68.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9.xml"/><Relationship Id="rId5" Type="http://schemas.openxmlformats.org/officeDocument/2006/relationships/tags" Target="../tags/tag438.xml"/><Relationship Id="rId4" Type="http://schemas.openxmlformats.org/officeDocument/2006/relationships/tags" Target="../tags/tag437.xml"/></Relationships>
</file>

<file path=ppt/slides/_rels/slide87.xml.rels><?xml version="1.0" encoding="UTF-8" standalone="yes"?>
<Relationships xmlns="http://schemas.openxmlformats.org/package/2006/relationships"><Relationship Id="rId3" Type="http://schemas.openxmlformats.org/officeDocument/2006/relationships/tags" Target="../tags/tag441.xml"/><Relationship Id="rId2" Type="http://schemas.openxmlformats.org/officeDocument/2006/relationships/tags" Target="../tags/tag440.xml"/><Relationship Id="rId1" Type="http://schemas.openxmlformats.org/officeDocument/2006/relationships/tags" Target="../tags/tag439.xml"/><Relationship Id="rId5" Type="http://schemas.openxmlformats.org/officeDocument/2006/relationships/notesSlide" Target="../notesSlides/notesSlide69.xml"/><Relationship Id="rId4"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8" Type="http://schemas.openxmlformats.org/officeDocument/2006/relationships/chart" Target="../charts/chart90.xml"/><Relationship Id="rId3" Type="http://schemas.openxmlformats.org/officeDocument/2006/relationships/tags" Target="../tags/tag444.xml"/><Relationship Id="rId7" Type="http://schemas.openxmlformats.org/officeDocument/2006/relationships/notesSlide" Target="../notesSlides/notesSlide70.xml"/><Relationship Id="rId2" Type="http://schemas.openxmlformats.org/officeDocument/2006/relationships/tags" Target="../tags/tag443.xml"/><Relationship Id="rId1" Type="http://schemas.openxmlformats.org/officeDocument/2006/relationships/tags" Target="../tags/tag442.xml"/><Relationship Id="rId6" Type="http://schemas.openxmlformats.org/officeDocument/2006/relationships/slideLayout" Target="../slideLayouts/slideLayout9.xml"/><Relationship Id="rId5" Type="http://schemas.openxmlformats.org/officeDocument/2006/relationships/tags" Target="../tags/tag446.xml"/><Relationship Id="rId4" Type="http://schemas.openxmlformats.org/officeDocument/2006/relationships/tags" Target="../tags/tag445.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5.xml"/><Relationship Id="rId7" Type="http://schemas.openxmlformats.org/officeDocument/2006/relationships/slideLayout" Target="../slideLayouts/slideLayout8.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49.xml"/><Relationship Id="rId2" Type="http://schemas.openxmlformats.org/officeDocument/2006/relationships/tags" Target="../tags/tag448.xml"/><Relationship Id="rId1" Type="http://schemas.openxmlformats.org/officeDocument/2006/relationships/tags" Target="../tags/tag447.xml"/><Relationship Id="rId5" Type="http://schemas.openxmlformats.org/officeDocument/2006/relationships/notesSlide" Target="../notesSlides/notesSlide71.xml"/><Relationship Id="rId4"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5AF84F6-0E9A-4153-9183-2BB139F6D88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2782" y="-685800"/>
            <a:ext cx="13534382" cy="8444410"/>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latin typeface="Franklin Gothic Medium Cond" panose="020B0606030402020204" pitchFamily="34" charset="0"/>
                </a:rPr>
                <a:t>Passaic County</a:t>
              </a:r>
            </a:p>
          </p:txBody>
        </p:sp>
        <p:pic>
          <p:nvPicPr>
            <p:cNvPr id="8" name="Picture 7">
              <a:extLst>
                <a:ext uri="{FF2B5EF4-FFF2-40B4-BE49-F238E27FC236}">
                  <a16:creationId xmlns:a16="http://schemas.microsoft.com/office/drawing/2014/main" id="{8A456035-9BDC-465B-9177-FE95E2FE52D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155670" y="2073763"/>
              <a:ext cx="796287" cy="1507637"/>
            </a:xfrm>
            <a:prstGeom prst="rect">
              <a:avLst/>
            </a:prstGeom>
          </p:spPr>
        </p:pic>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
Updated November 2021</a:t>
              </a:r>
            </a:p>
          </p:txBody>
        </p:sp>
      </p:grpSp>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Race/Ethnicity</a:t>
            </a: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3802165232"/>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dirty="0">
                <a:latin typeface="Franklin Gothic Medium" panose="020B0603020102020204" pitchFamily="34" charset="0"/>
              </a:rPr>
              <a:t>1.1: Racial/ethnic demographics (%) </a:t>
            </a: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a:t>
            </a: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2015-19 </a:t>
            </a: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4264652302"/>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Race/Ethnicity</a:t>
            </a: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222516674"/>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4239748388"/>
              </p:ext>
            </p:extLst>
          </p:nvPr>
        </p:nvGraphicFramePr>
        <p:xfrm>
          <a:off x="3249706" y="567672"/>
          <a:ext cx="6520665" cy="5071128"/>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dirty="0"/>
              <a:t>1.3: Residential segregation – Black/White (by county)</a:t>
            </a:r>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dirty="0">
                <a:latin typeface="Franklin Gothic Medium" panose="020B0603020102020204" pitchFamily="34" charset="0"/>
              </a:rPr>
              <a:t>Source: County Health Rankings and Roadmaps, Residential Segregation - Black/White, 2021 </a:t>
            </a: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dirty="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in order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Race/Ethnicity</a:t>
            </a: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dirty="0"/>
              <a:t>1.4: Residential segregation – Black/White, over time, in county</a:t>
            </a:r>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dirty="0">
                <a:latin typeface="Franklin Gothic Medium" panose="020B0603020102020204" pitchFamily="34" charset="0"/>
              </a:rPr>
              <a:t>Source: County Health Rankings and Roadmaps, Residential Segregation - Black/White, 2017-2021 </a:t>
            </a: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dirty="0"/>
              <a:t>1.5: Population (%) foreign-born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dirty="0"/>
              <a:t>1.6: Population (%) foreign-born over time, in county</a:t>
            </a: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812854172"/>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Nativity</a:t>
            </a: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2618185159"/>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246221"/>
          </a:xfrm>
          <a:prstGeom prst="rect">
            <a:avLst/>
          </a:prstGeom>
          <a:noFill/>
        </p:spPr>
        <p:txBody>
          <a:bodyPr wrap="square" rtlCol="0">
            <a:spAutoFit/>
          </a:bodyPr>
          <a:lstStyle/>
          <a:p>
            <a:r>
              <a:rPr lang="en-US" sz="1000" dirty="0">
                <a:latin typeface="Franklin Gothic Book" panose="020B0503020102020204" pitchFamily="34" charset="0"/>
              </a:rPr>
              <a:t>Foreign-born refers to those who were not a US citizen at birth</a:t>
            </a: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1.7: Population (%) foreign-born by municipality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2019</a:t>
            </a: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dirty="0">
                <a:latin typeface="Franklin Gothic Book" panose="020B0503020102020204" pitchFamily="34" charset="0"/>
              </a:rPr>
              <a:t>Note: The 10 municipalities with the highest percentage of foreign born are displayed</a:t>
            </a:r>
          </a:p>
          <a:p>
            <a:r>
              <a:rPr lang="en-US" sz="1000" dirty="0">
                <a:latin typeface="Franklin Gothic Book" panose="020B0503020102020204" pitchFamily="34" charset="0"/>
              </a:rPr>
              <a:t>Foreign-born refers to those who were not a US citizen at birth</a:t>
            </a: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Nativity</a:t>
            </a: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391935326"/>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1.8: Population (%) English-only speakers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dirty="0">
                <a:latin typeface="Franklin Gothic Medium" panose="020B0603020102020204" pitchFamily="34" charset="0"/>
              </a:rPr>
              <a:t>1.9: Population (%) English only speakers over time, in county</a:t>
            </a: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977711294"/>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Language</a:t>
            </a: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3866838052"/>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dirty="0">
                <a:latin typeface="Franklin Gothic Medium"/>
              </a:rPr>
              <a:t>1.10: Children (#) under age 18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243282812"/>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dirty="0">
                <a:latin typeface="Franklin Gothic Book" panose="020B0503020102020204" pitchFamily="34" charset="0"/>
              </a:rPr>
              <a:t>Note that county population size has not been accounted for in this indicator. The number of children estimated to be in group settings across the state (6,253 or 0.32% of total youth population) is not included above. </a:t>
            </a: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2968564937"/>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1.11: Children (%) per age category, in county</a:t>
            </a:r>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2019 </a:t>
            </a: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1.12: Total children (#)  by municipality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2019</a:t>
            </a: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1919953971"/>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1.14: Children (%) in single-parent households, over time, in county</a:t>
            </a:r>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County Health Rankings and Roadmaps, Children in Single-parent households, 2017-2021</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1472732295"/>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3973147538"/>
              </p:ext>
            </p:extLst>
          </p:nvPr>
        </p:nvGraphicFramePr>
        <p:xfrm>
          <a:off x="3478078" y="581799"/>
          <a:ext cx="7844043" cy="62762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1.13: Children (%) in single-parent households (by county)</a:t>
            </a:r>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Rankings and Roadmaps, Children in Single-parent households, 2021 </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Demographics</a:t>
            </a: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7F1853-D187-4AA0-8318-4F859EFFA8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48200" y="674760"/>
            <a:ext cx="5844021" cy="5508478"/>
          </a:xfrm>
          <a:prstGeom prst="rect">
            <a:avLst/>
          </a:prstGeom>
          <a:noFill/>
        </p:spPr>
      </p:pic>
      <p:pic>
        <p:nvPicPr>
          <p:cNvPr id="3" name="Picture 2">
            <a:extLst>
              <a:ext uri="{FF2B5EF4-FFF2-40B4-BE49-F238E27FC236}">
                <a16:creationId xmlns:a16="http://schemas.microsoft.com/office/drawing/2014/main" id="{ED899C2B-8028-4029-A1C8-6D2F4C080F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9123" y="457200"/>
            <a:ext cx="1931831" cy="3657600"/>
          </a:xfrm>
          <a:prstGeom prst="rect">
            <a:avLst/>
          </a:prstGeom>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2.1: Monthly cost of living budget ($), in county</a:t>
            </a:r>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Economic Policy Institute, 2018</a:t>
            </a:r>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935045403"/>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Cost of Living</a:t>
            </a: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2.2: Annual cost of living estimates ($) in NJ (by county)</a:t>
            </a:r>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Economic Policy Institute, 2018</a:t>
            </a:r>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p>
        </p:txBody>
      </p:sp>
      <p:graphicFrame>
        <p:nvGraphicFramePr>
          <p:cNvPr id="9" name="Chart 8"/>
          <p:cNvGraphicFramePr/>
          <p:nvPr>
            <p:custDataLst>
              <p:tags r:id="rId4"/>
            </p:custDataLst>
            <p:extLst>
              <p:ext uri="{D42A27DB-BD31-4B8C-83A1-F6EECF244321}">
                <p14:modId xmlns:p14="http://schemas.microsoft.com/office/powerpoint/2010/main" val="3744316090"/>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Cost of Living</a:t>
            </a: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2.3: Median household income ($) in NJ (by county)</a:t>
            </a:r>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 inflation adjusted dollars</a:t>
            </a:r>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24200" y="6278880"/>
            <a:ext cx="9067800" cy="57912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54050" y="3626461"/>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2.4: Median household income ($) over time, in county </a:t>
            </a:r>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98129" y="4089350"/>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2015-2019 inflation adjusted dollars</a:t>
            </a: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2076224501"/>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1969261972"/>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3"/>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Income</a:t>
            </a: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2.5: Median household income ($) by municipality</a:t>
            </a:r>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income in past 12 months, 2019 inflation adjusted dollars</a:t>
            </a:r>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dirty="0">
                <a:latin typeface="Franklin Gothic Book"/>
              </a:rPr>
              <a:t>Note: The municipalities with the lowest median income are displayed (up to 10 municipalities). </a:t>
            </a:r>
          </a:p>
          <a:p>
            <a:pPr algn="just"/>
            <a:r>
              <a:rPr lang="en-US" sz="1000" dirty="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1795510773"/>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Income</a:t>
            </a: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2.6: NJ families (%) with children under the age of 18 living in poverty (by county)</a:t>
            </a:r>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24200" y="6391175"/>
            <a:ext cx="9067800"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2.7: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1701091559"/>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81910251"/>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3"/>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Poverty</a:t>
            </a: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2.8: Families (%) with children under the age of 18 living in poverty by municipality</a:t>
            </a:r>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2019 </a:t>
            </a: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The municipalities with the highest percentage of families with children under the age of 18 living in poverty are displayed</a:t>
            </a:r>
          </a:p>
          <a:p>
            <a:pPr algn="just"/>
            <a:r>
              <a:rPr lang="en-US" sz="1000" dirty="0">
                <a:latin typeface="Franklin Gothic Book" panose="020B0503020102020204" pitchFamily="34" charset="0"/>
              </a:rPr>
              <a:t> (up to 10 municipalities). Dashed line represents % of families in poverty across the county</a:t>
            </a:r>
          </a:p>
          <a:p>
            <a:pPr algn="just"/>
            <a:r>
              <a:rPr lang="en-US" sz="1000" dirty="0">
                <a:latin typeface="Franklin Gothic Book" panose="020B0503020102020204" pitchFamily="34" charset="0"/>
              </a:rPr>
              <a:t>Projection errors may reduce the accuracy of some forecasts</a:t>
            </a:r>
          </a:p>
          <a:p>
            <a:pPr algn="just"/>
            <a:r>
              <a:rPr lang="en-US" sz="1000" dirty="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2534358466"/>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Poverty</a:t>
            </a: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Housing</a:t>
            </a: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181493557"/>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3.1: Households (%) with severe cost burden for housing (by county)</a:t>
            </a:r>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 &amp; Roadmaps, A Robert Wood Johnson Foundation Program, 2021, sourced from the American Community Survey 2015-2019 data.</a:t>
            </a:r>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Housing</a:t>
            </a: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3.2: Households (%) with severe housing problems* over time, in county</a:t>
            </a:r>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dirty="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827956307"/>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 &amp; Roadmaps, A Robert Wood Johnson Foundation Program, 2021, sourced from Comprehensive Housing Affordability Strategy (CHAS), 2008-2017 data.</a:t>
            </a:r>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Food</a:t>
            </a: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4.1: Food insecurity (%) in NJ (by county)</a:t>
            </a:r>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dirty="0">
                <a:latin typeface="Franklin Gothic Medium" panose="020B0603020102020204" pitchFamily="34" charset="0"/>
              </a:rPr>
              <a:t>Source: https://map.feedingamerica.org/county/2019/overall/new-jersey/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36115" y="6443683"/>
            <a:ext cx="9017201" cy="40011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884325018"/>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4.2: Food insecurity (%) over time, in county</a:t>
            </a:r>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801938" y="4072401"/>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900" dirty="0">
                <a:solidFill>
                  <a:schemeClr val="tx1">
                    <a:lumMod val="95000"/>
                    <a:lumOff val="5000"/>
                  </a:schemeClr>
                </a:solidFill>
                <a:latin typeface="Franklin Gothic Medium" panose="020B0603020102020204" pitchFamily="34" charset="0"/>
              </a:rPr>
              <a:t>Source: https://map.feedingamerica.org/county/2019/overall/new-jersey/</a:t>
            </a:r>
            <a:endParaRPr lang="en-US" sz="800" dirty="0">
              <a:solidFill>
                <a:schemeClr val="tx1">
                  <a:lumMod val="95000"/>
                  <a:lumOff val="5000"/>
                </a:schemeClr>
              </a:solidFill>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3026506265"/>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Food</a:t>
            </a: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4.3: Individuals (#) enrolled in WIC nutrition program, in county </a:t>
            </a:r>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dirty="0"/>
              <a:t>Source: New Jersey Department of Health and Senior Services via Annie E Casey Kids Count</a:t>
            </a:r>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4.4: Children (#) receiving free or reduced lunch, in county</a:t>
            </a:r>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4.5: Children (#) receiving NJ SNAP supplemental nutrition assistance, in county</a:t>
            </a:r>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dirty="0"/>
              <a:t>Source: NJ Department of Agriculture via Advocates for Children of New Jersey</a:t>
            </a:r>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43858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dirty="0"/>
              <a:t>Source: New Jersey Department of Human Services, Division of Family Development via Advocates for Children of New Jersey Data Dashboard</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2460421380"/>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875811689"/>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3365449081"/>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dirty="0">
                <a:solidFill>
                  <a:schemeClr val="bg1"/>
                </a:solidFill>
                <a:latin typeface="Franklin Gothic Demi" panose="020B0703020102020204" pitchFamily="34" charset="0"/>
              </a:rPr>
              <a:t>Child Care</a:t>
            </a: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5.1: Median monthly childcare cost ($) of center-based care by age of child </a:t>
            </a:r>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Rutgers University data collection on behalf of the NJ Department of Human Services, 2017</a:t>
            </a:r>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2706834384"/>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dirty="0">
                <a:solidFill>
                  <a:schemeClr val="bg1"/>
                </a:solidFill>
                <a:latin typeface="Franklin Gothic Demi" panose="020B0703020102020204" pitchFamily="34" charset="0"/>
              </a:rPr>
              <a:t>Child Care</a:t>
            </a: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5.2: Median monthly child care cost ($) of center-based care by age of child compared with median household income (by county) </a:t>
            </a:r>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Rutgers University data collection on behalf of the NJ Department of Human Services, 2017. Median household income is sourced from ACS, Income in the past 12 months (in 2019 inflation adjusted dollars), 1-yr estimates.</a:t>
            </a:r>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2609594812"/>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6.1: Average commute (minutes) in NJ (by county)</a:t>
            </a:r>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6.2: Average commute (minutes) over time, in county</a:t>
            </a:r>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a:t>
            </a:r>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2015-19</a:t>
            </a:r>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1973517251"/>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3500763790"/>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p:cNvSpPr txBox="1"/>
          <p:nvPr>
            <p:custDataLst>
              <p:tags r:id="rId8"/>
            </p:custDataLst>
          </p:nvPr>
        </p:nvSpPr>
        <p:spPr>
          <a:xfrm>
            <a:off x="7848357" y="6020676"/>
            <a:ext cx="1524000" cy="230832"/>
          </a:xfrm>
          <a:prstGeom prst="rect">
            <a:avLst/>
          </a:prstGeom>
          <a:noFill/>
        </p:spPr>
        <p:txBody>
          <a:bodyPr wrap="square" rtlCol="0">
            <a:spAutoFit/>
          </a:bodyPr>
          <a:lstStyle/>
          <a:p>
            <a:r>
              <a:rPr lang="en-US" sz="900" dirty="0">
                <a:latin typeface="Franklin Gothic Medium" panose="020B0603020102020204" pitchFamily="34" charset="0"/>
              </a:rPr>
              <a:t>NJ avg. 33.1</a:t>
            </a:r>
          </a:p>
        </p:txBody>
      </p:sp>
      <p:sp>
        <p:nvSpPr>
          <p:cNvPr id="12" name="TextBox 11"/>
          <p:cNvSpPr txBox="1"/>
          <p:nvPr>
            <p:custDataLst>
              <p:tags r:id="rId9"/>
            </p:custDataLst>
          </p:nvPr>
        </p:nvSpPr>
        <p:spPr>
          <a:xfrm>
            <a:off x="7162800" y="6005812"/>
            <a:ext cx="1524000" cy="230832"/>
          </a:xfrm>
          <a:prstGeom prst="rect">
            <a:avLst/>
          </a:prstGeom>
          <a:noFill/>
        </p:spPr>
        <p:txBody>
          <a:bodyPr wrap="square" rtlCol="0">
            <a:spAutoFit/>
          </a:bodyPr>
          <a:lstStyle/>
          <a:p>
            <a:r>
              <a:rPr lang="en-US" sz="900" dirty="0">
                <a:latin typeface="Franklin Gothic Medium" panose="020B0603020102020204" pitchFamily="34" charset="0"/>
              </a:rPr>
              <a:t>US avg. 27.6</a:t>
            </a: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Housing and Transportation Affordability Index from Center for Neighborhood Technology, 2017, https://htaindex.cnt.org/map</a:t>
            </a:r>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dirty="0">
                <a:latin typeface="Franklin Gothic Book"/>
              </a:rPr>
              <a:t>Note. % calculated from a “typical regional” family profile.</a:t>
            </a: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6.3: Cost of transportation as a percentage of income (%) in NJ (by county)</a:t>
            </a:r>
          </a:p>
        </p:txBody>
      </p:sp>
      <p:graphicFrame>
        <p:nvGraphicFramePr>
          <p:cNvPr id="9" name="Chart 8"/>
          <p:cNvGraphicFramePr/>
          <p:nvPr>
            <p:custDataLst>
              <p:tags r:id="rId5"/>
            </p:custDataLst>
            <p:extLst>
              <p:ext uri="{D42A27DB-BD31-4B8C-83A1-F6EECF244321}">
                <p14:modId xmlns:p14="http://schemas.microsoft.com/office/powerpoint/2010/main" val="3750385260"/>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4" name="TextBox 3">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AllTransit™ Rankings, 2021. https://alltransit.cnt.org/rankings/</a:t>
            </a:r>
          </a:p>
        </p:txBody>
      </p:sp>
      <p:sp>
        <p:nvSpPr>
          <p:cNvPr id="5" name="TextBox 4">
            <a:extLst>
              <a:ext uri="{FF2B5EF4-FFF2-40B4-BE49-F238E27FC236}">
                <a16:creationId xmlns:a16="http://schemas.microsoft.com/office/drawing/2014/main" id="{42D60627-DF7E-438D-AE19-E103F3AE780E}"/>
              </a:ext>
            </a:extLst>
          </p:cNvPr>
          <p:cNvSpPr txBox="1"/>
          <p:nvPr>
            <p:custDataLst>
              <p:tags r:id="rId3"/>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6.4: AllTransit™ Performance Score (by county)</a:t>
            </a:r>
          </a:p>
        </p:txBody>
      </p:sp>
      <p:graphicFrame>
        <p:nvGraphicFramePr>
          <p:cNvPr id="6" name="Chart 5"/>
          <p:cNvGraphicFramePr/>
          <p:nvPr>
            <p:custDataLst>
              <p:tags r:id="rId4"/>
            </p:custDataLst>
            <p:extLst>
              <p:ext uri="{D42A27DB-BD31-4B8C-83A1-F6EECF244321}">
                <p14:modId xmlns:p14="http://schemas.microsoft.com/office/powerpoint/2010/main" val="1797529660"/>
              </p:ext>
            </p:extLst>
          </p:nvPr>
        </p:nvGraphicFramePr>
        <p:xfrm>
          <a:off x="3230828" y="772642"/>
          <a:ext cx="8656372"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3A56BE81-C73A-4F8B-B768-1224F227A560}"/>
              </a:ext>
            </a:extLst>
          </p:cNvPr>
          <p:cNvSpPr txBox="1"/>
          <p:nvPr>
            <p:custDataLst>
              <p:tags r:id="rId5"/>
            </p:custDataLst>
          </p:nvPr>
        </p:nvSpPr>
        <p:spPr>
          <a:xfrm>
            <a:off x="3180028" y="6354351"/>
            <a:ext cx="8961374" cy="509092"/>
          </a:xfrm>
          <a:prstGeom prst="rect">
            <a:avLst/>
          </a:prstGeom>
          <a:noFill/>
        </p:spPr>
        <p:txBody>
          <a:bodyPr wrap="square" rtlCol="0" anchor="ctr" anchorCtr="0">
            <a:noAutofit/>
          </a:bodyPr>
          <a:lstStyle/>
          <a:p>
            <a:pPr algn="just"/>
            <a:r>
              <a:rPr lang="en-US" sz="1000" dirty="0">
                <a:latin typeface="Franklin Gothic Book"/>
              </a:rPr>
              <a:t>Note: The AllTransitTM Performance Score (with values from 0 to 10) is a weighted sum of transit connectivity, access to land area and jobs, and frequency of service, where the higher the number the better the transit service.</a:t>
            </a:r>
          </a:p>
        </p:txBody>
      </p:sp>
    </p:spTree>
    <p:extLst>
      <p:ext uri="{BB962C8B-B14F-4D97-AF65-F5344CB8AC3E}">
        <p14:creationId xmlns:p14="http://schemas.microsoft.com/office/powerpoint/2010/main" val="465241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7.2: Children without health insurance (%) over time, in county</a:t>
            </a:r>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7.1: Children under the age of 18 (%) without health insurance in NJ (by county)</a:t>
            </a:r>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a:t>
            </a:r>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2015-19</a:t>
            </a:r>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1141821894"/>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1285494861"/>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3"/>
          </a:graphicData>
        </a:graphic>
      </p:graphicFrame>
      <p:sp>
        <p:nvSpPr>
          <p:cNvPr id="11" name="TextBox 5"/>
          <p:cNvSpPr txBox="1"/>
          <p:nvPr>
            <p:custDataLst>
              <p:tags r:id="rId8"/>
            </p:custDataLst>
          </p:nvPr>
        </p:nvSpPr>
        <p:spPr>
          <a:xfrm>
            <a:off x="7164334" y="55626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latin typeface="Franklin Gothic Medium" panose="020B0603020102020204" pitchFamily="34" charset="0"/>
              </a:rPr>
              <a:t>US avg. 5.7%</a:t>
            </a: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Health Insurance</a:t>
            </a:r>
          </a:p>
        </p:txBody>
      </p:sp>
    </p:spTree>
    <p:extLst>
      <p:ext uri="{BB962C8B-B14F-4D97-AF65-F5344CB8AC3E}">
        <p14:creationId xmlns:p14="http://schemas.microsoft.com/office/powerpoint/2010/main" val="1797843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7.3: Children (%) without health insurance by municipality</a:t>
            </a:r>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2019</a:t>
            </a:r>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2701522558"/>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dirty="0">
                <a:latin typeface="Franklin Gothic Book" panose="020B0503020102020204" pitchFamily="34" charset="0"/>
              </a:rPr>
              <a:t>Note: Up to the 10 municipalities with the highest percentage of children without health insurance are displayed</a:t>
            </a: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Health Insurance</a:t>
            </a:r>
          </a:p>
        </p:txBody>
      </p:sp>
    </p:spTree>
    <p:extLst>
      <p:ext uri="{BB962C8B-B14F-4D97-AF65-F5344CB8AC3E}">
        <p14:creationId xmlns:p14="http://schemas.microsoft.com/office/powerpoint/2010/main" val="27491880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dirty="0">
                <a:latin typeface="Franklin Gothic Medium" panose="020B0603020102020204" pitchFamily="34" charset="0"/>
              </a:rPr>
              <a:t>Source: New Jersey Department of Human Services, September 2021</a:t>
            </a: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7.4: NJ Family Care Medicaid participation (#) in NJ (by county)</a:t>
            </a:r>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dirty="0">
                <a:latin typeface="Franklin Gothic Book" panose="020B0503020102020204" pitchFamily="34" charset="0"/>
              </a:rPr>
              <a:t>Note: Non-ABD (ABD = Aged, Blind, or Disabled)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4142097841"/>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Medicaid Participation</a:t>
            </a:r>
          </a:p>
        </p:txBody>
      </p:sp>
    </p:spTree>
    <p:extLst>
      <p:ext uri="{BB962C8B-B14F-4D97-AF65-F5344CB8AC3E}">
        <p14:creationId xmlns:p14="http://schemas.microsoft.com/office/powerpoint/2010/main" val="301218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A327D4-6867-4DA4-8249-4CEA05235026}"/>
              </a:ext>
            </a:extLst>
          </p:cNvPr>
          <p:cNvSpPr txBox="1"/>
          <p:nvPr>
            <p:custDataLst>
              <p:tags r:id="rId1"/>
            </p:custDataLst>
          </p:nvPr>
        </p:nvSpPr>
        <p:spPr>
          <a:xfrm>
            <a:off x="3124201" y="332601"/>
            <a:ext cx="9067800"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Reno Gazette Journal per the Centers for Disease Control and Prevention (CDC) and state health departments, October 23, 2021</a:t>
            </a:r>
            <a:endParaRPr kumimoji="0" lang="en-US" sz="105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2227439703"/>
              </p:ext>
            </p:extLst>
          </p:nvPr>
        </p:nvGraphicFramePr>
        <p:xfrm>
          <a:off x="3124200" y="794266"/>
          <a:ext cx="8948376" cy="597229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76CAD56D-4BA1-4CB7-824A-80234649B61F}"/>
              </a:ext>
            </a:extLst>
          </p:cNvPr>
          <p:cNvSpPr txBox="1"/>
          <p:nvPr>
            <p:custDataLst>
              <p:tags r:id="rId3"/>
            </p:custDataLst>
          </p:nvPr>
        </p:nvSpPr>
        <p:spPr>
          <a:xfrm>
            <a:off x="3124200" y="0"/>
            <a:ext cx="90172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solidFill>
                  <a:prstClr val="black"/>
                </a:solidFill>
                <a:latin typeface="Franklin Gothic Medium" panose="020B0603020102020204" pitchFamily="34" charset="0"/>
              </a:rPr>
              <a:t>7.5: COVID-19 vaccination rates in NJ (by county)</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itle 1">
            <a:extLst>
              <a:ext uri="{FF2B5EF4-FFF2-40B4-BE49-F238E27FC236}">
                <a16:creationId xmlns:a16="http://schemas.microsoft.com/office/drawing/2014/main" id="{5A6FE1EE-5441-4074-AF2D-89B93045C0FB}"/>
              </a:ext>
            </a:extLst>
          </p:cNvPr>
          <p:cNvSpPr txBox="1">
            <a:spLocks/>
          </p:cNvSpPr>
          <p:nvPr>
            <p:custDataLst>
              <p:tags r:id="rId4"/>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0" y="371288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Immunization</a:t>
            </a:r>
          </a:p>
        </p:txBody>
      </p:sp>
    </p:spTree>
    <p:extLst>
      <p:ext uri="{BB962C8B-B14F-4D97-AF65-F5344CB8AC3E}">
        <p14:creationId xmlns:p14="http://schemas.microsoft.com/office/powerpoint/2010/main" val="2866156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7.6: Children meeting all immunization requirements (%) in NJ (by county)</a:t>
            </a:r>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The New Jersey Annual Immunization Status Reports, 2020-2021</a:t>
            </a:r>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dirty="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1039332315"/>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Immunization</a:t>
            </a:r>
          </a:p>
        </p:txBody>
      </p:sp>
    </p:spTree>
    <p:extLst>
      <p:ext uri="{BB962C8B-B14F-4D97-AF65-F5344CB8AC3E}">
        <p14:creationId xmlns:p14="http://schemas.microsoft.com/office/powerpoint/2010/main" val="2829790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7.7: County immunization rates (%) (all grade types), over time, in county</a:t>
            </a:r>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Annual Immunization Status Reports, 2015-2016 through 2020-2021</a:t>
            </a:r>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dirty="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1537272564"/>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Immunization</a:t>
            </a:r>
          </a:p>
        </p:txBody>
      </p:sp>
    </p:spTree>
    <p:extLst>
      <p:ext uri="{BB962C8B-B14F-4D97-AF65-F5344CB8AC3E}">
        <p14:creationId xmlns:p14="http://schemas.microsoft.com/office/powerpoint/2010/main" val="2100660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7.8: Late or lack of prenatal care reports (#) in NJ (by county)</a:t>
            </a:r>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dirty="0">
                <a:latin typeface="Franklin Gothic Medium" panose="020B0603020102020204" pitchFamily="34" charset="0"/>
              </a:rPr>
              <a:t>Source: Center for Disease Control and Prevention (2018-2019)</a:t>
            </a: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dirty="0">
                <a:latin typeface="Franklin Gothic Book" panose="020B0503020102020204" pitchFamily="34" charset="0"/>
              </a:rPr>
              <a:t>Note: Cape May and Salem County do not have any data available. For all counties with fewer than 100,000 persons are combined under the label "Unidentified Counties." Note that total county population size has not been accounted for in this indicator.</a:t>
            </a: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2886852804"/>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60960" y="3702643"/>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Prenatal Care</a:t>
            </a:r>
          </a:p>
        </p:txBody>
      </p:sp>
    </p:spTree>
    <p:extLst>
      <p:ext uri="{BB962C8B-B14F-4D97-AF65-F5344CB8AC3E}">
        <p14:creationId xmlns:p14="http://schemas.microsoft.com/office/powerpoint/2010/main" val="2213754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Unemployment</a:t>
            </a: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8.1: Monthly unemployment rate from Sept 2020-Aug 2021: state and county comparison (unadjusted)</a:t>
            </a:r>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Bureau of Labor Statistics</a:t>
            </a:r>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3517135245"/>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Unemployment</a:t>
            </a: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8.2: Median unemployment rates, Sept 2020-Aug 2021 in NJ (by county)</a:t>
            </a:r>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Bureau of Labor Statistics</a:t>
            </a:r>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2437575711"/>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8.3: Percentage of disconnected youth between 16 and 19 years of age (by county) </a:t>
            </a:r>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FRED Economic Data, 2019 (Based on American Community Survey 5-year estimates data, 2019); NJ average sourced from ACNJ Kids Count Data Dashboard, 2020</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671532391"/>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dirty="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577081"/>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dirty="0"/>
              <a:t>Source: FRED Economic Data, 2015-2019 (Based on American Community Survey 5-year estimates data, 2015-2019) </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830027540"/>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Youth</a:t>
            </a: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Disconnected youth is defined as the percentage of youth in a county who are between the ages of 16 and 19 years old, who are not enrolled in school and not working</a:t>
            </a: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3336027328"/>
              </p:ext>
            </p:extLst>
          </p:nvPr>
        </p:nvGraphicFramePr>
        <p:xfrm>
          <a:off x="8702400" y="4393513"/>
          <a:ext cx="3291477" cy="1926771"/>
        </p:xfrm>
        <a:graphic>
          <a:graphicData uri="http://schemas.openxmlformats.org/drawingml/2006/chart">
            <c:chart xmlns:c="http://schemas.openxmlformats.org/drawingml/2006/chart" xmlns:r="http://schemas.openxmlformats.org/officeDocument/2006/relationships" r:id="rId12"/>
          </a:graphicData>
        </a:graphic>
      </p:graphicFrame>
      <p:sp>
        <p:nvSpPr>
          <p:cNvPr id="3" name="TextBox 2">
            <a:extLst>
              <a:ext uri="{FF2B5EF4-FFF2-40B4-BE49-F238E27FC236}">
                <a16:creationId xmlns:a16="http://schemas.microsoft.com/office/drawing/2014/main" id="{2CBA865F-FB5C-42A6-B459-D3BF0E7C9CCE}"/>
              </a:ext>
            </a:extLst>
          </p:cNvPr>
          <p:cNvSpPr txBox="1"/>
          <p:nvPr>
            <p:custDataLst>
              <p:tags r:id="rId2"/>
            </p:custDataLst>
          </p:nvPr>
        </p:nvSpPr>
        <p:spPr>
          <a:xfrm>
            <a:off x="8487009" y="3711713"/>
            <a:ext cx="38543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solidFill>
                  <a:prstClr val="black"/>
                </a:solidFill>
                <a:latin typeface="Franklin Gothic Medium" panose="020B0603020102020204" pitchFamily="34" charset="0"/>
              </a:rPr>
              <a:t>8.6: High school graduation rates over time, in county </a:t>
            </a:r>
            <a:endParaRPr kumimoji="0" lang="en-US" sz="14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4" name="TextBox 3">
            <a:extLst>
              <a:ext uri="{FF2B5EF4-FFF2-40B4-BE49-F238E27FC236}">
                <a16:creationId xmlns:a16="http://schemas.microsoft.com/office/drawing/2014/main" id="{CDBEDB54-7C21-4AD7-BF97-6D45B5AD2E2D}"/>
              </a:ext>
            </a:extLst>
          </p:cNvPr>
          <p:cNvSpPr txBox="1"/>
          <p:nvPr>
            <p:custDataLst>
              <p:tags r:id="rId3"/>
            </p:custDataLst>
          </p:nvPr>
        </p:nvSpPr>
        <p:spPr>
          <a:xfrm>
            <a:off x="8487009" y="4162681"/>
            <a:ext cx="3722260"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Annie E. Casey Foundation, Kids Count Data Center, 2016-2019</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5" name="TextBox 4">
            <a:extLst>
              <a:ext uri="{FF2B5EF4-FFF2-40B4-BE49-F238E27FC236}">
                <a16:creationId xmlns:a16="http://schemas.microsoft.com/office/drawing/2014/main" id="{2CBA865F-FB5C-42A6-B459-D3BF0E7C9CCE}"/>
              </a:ext>
            </a:extLst>
          </p:cNvPr>
          <p:cNvSpPr txBox="1"/>
          <p:nvPr>
            <p:custDataLst>
              <p:tags r:id="rId4"/>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solidFill>
                  <a:prstClr val="black"/>
                </a:solidFill>
                <a:latin typeface="Franklin Gothic Medium" panose="020B0603020102020204" pitchFamily="34" charset="0"/>
              </a:rPr>
              <a:t>8.5: High school graduation rates (by county)</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5"/>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Annie E. Casey Foundation, Kids Count Data Center, 2019</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6"/>
            </p:custDataLst>
            <p:extLst>
              <p:ext uri="{D42A27DB-BD31-4B8C-83A1-F6EECF244321}">
                <p14:modId xmlns:p14="http://schemas.microsoft.com/office/powerpoint/2010/main" val="3030485090"/>
              </p:ext>
            </p:extLst>
          </p:nvPr>
        </p:nvGraphicFramePr>
        <p:xfrm>
          <a:off x="3144347" y="612485"/>
          <a:ext cx="6981872" cy="5707799"/>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0" y="393184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Youth</a:t>
            </a: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New Jersey measures and reports on 4-year and 5-year adjusted cohort graduation rates and will begin reporting on 6-year adjusted cohort graduation rates beginning with 2021. The 4-year adjusted cohort graduation rate measures the percentage of students in the adjusted cohort who graduate by the end of 4 years. This includes students who graduate in less than 4 years. 5-year adjusted cohort graduation rates are not included in this chart.</a:t>
            </a: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solidFill>
                  <a:prstClr val="black"/>
                </a:solidFill>
                <a:latin typeface="Franklin Gothic Medium" panose="020B0603020102020204" pitchFamily="34" charset="0"/>
              </a:rPr>
              <a:t>8.8: Percentage of households with broadband access, over time, in county</a:t>
            </a: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American Community Survey, 1-Year Estimates,, 2015-2019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1494732006"/>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3938807992"/>
              </p:ext>
            </p:extLst>
          </p:nvPr>
        </p:nvGraphicFramePr>
        <p:xfrm>
          <a:off x="3158171" y="870405"/>
          <a:ext cx="6916558" cy="5795366"/>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solidFill>
                  <a:prstClr val="black"/>
                </a:solidFill>
                <a:latin typeface="Franklin Gothic Medium" panose="020B0603020102020204" pitchFamily="34" charset="0"/>
              </a:rPr>
              <a:t>8.7: Percentage of households with broadband access (by county)</a:t>
            </a: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American Community Survey, 1-Year Estimates, 2019 </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Broadband Access</a:t>
            </a: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Violent Crimes</a:t>
            </a: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2509724210"/>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9.1: Violent crime rates (per 100,000) in NJ (by county)</a:t>
            </a:r>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State of New Jersey, Department of Law &amp; Public Safety, Office of the Attorney General, New Jersey State Police, 2020 Uniform Crime Reports</a:t>
            </a:r>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Violent Crimes</a:t>
            </a: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9.2: Crimes by type (# and %), in county </a:t>
            </a:r>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solidFill>
                  <a:srgbClr val="C00000"/>
                </a:solidFill>
                <a:latin typeface="Arial" panose="020B0604020202020204" pitchFamily="34" charset="0"/>
                <a:cs typeface="Arial" panose="020B0604020202020204" pitchFamily="34" charset="0"/>
              </a:rPr>
              <a:t>Violent Crimes</a:t>
            </a: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solidFill>
                  <a:srgbClr val="C00000"/>
                </a:solidFill>
                <a:latin typeface="Arial" panose="020B0604020202020204" pitchFamily="34" charset="0"/>
                <a:cs typeface="Arial" panose="020B0604020202020204" pitchFamily="34" charset="0"/>
              </a:rPr>
              <a:t>Nonviolent Crimes</a:t>
            </a: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2876669757"/>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343223430"/>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State of New Jersey, Department of Law &amp; Public Safety, Office of the Attorney General, New Jersey State Police, 2020 Uniform Crime Reports</a:t>
            </a:r>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Juveniles</a:t>
            </a: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9.3: Juvenile arrest rates (per 1,000) in NJ (by county)</a:t>
            </a:r>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Advocates for Children of New Jersey using raw data from NJ Department of Law and Public Safety, Division of NJ State Police, Uniform Crime Reports, 2019</a:t>
            </a:r>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9.4: Juvenile arrest rates (per 1,000) over time </a:t>
            </a:r>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Advocates for Children of New Jersey using raw data from NJ Department of Law and Public Safety, Division of NJ State Police, Uniform Crime Reports, 2015-2019. </a:t>
            </a:r>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472233698"/>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3302342062"/>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1178474554"/>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9.5: Vandalism and violence offenses in schools (# reported incidents) in NJ (by county)</a:t>
            </a:r>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Juveniles</a:t>
            </a: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School Performance Reports, 2019-2020</a:t>
            </a:r>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9.6: Rate (per 10,000) of social associations (by county)</a:t>
            </a:r>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Rankings and Roadmaps, Social Associations, 2021 </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499163652"/>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9.7: Rate of social associations, over time, in county</a:t>
            </a:r>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County Health Rankings and Roadmaps, Social Associations, 2017-2021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1846946381"/>
              </p:ext>
            </p:extLst>
          </p:nvPr>
        </p:nvGraphicFramePr>
        <p:xfrm>
          <a:off x="3197889" y="705774"/>
          <a:ext cx="6033097" cy="5956283"/>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Social</a:t>
            </a: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10.1: Domestic violence incidents (# reported) in NJ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Police annual domestic violence reports, 2019</a:t>
            </a:r>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4268886126"/>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10.2: Domestic violence incidents (# reported) over time, in county </a:t>
            </a:r>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Police annual domestic violence reports, 2015-2019</a:t>
            </a:r>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dirty="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3560342337"/>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10.3: Domestic violence offenses by type (#) in County </a:t>
            </a:r>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Policy annual domestic violence reports, 2019</a:t>
            </a:r>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1861217769"/>
              </p:ext>
            </p:extLst>
          </p:nvPr>
        </p:nvGraphicFramePr>
        <p:xfrm>
          <a:off x="3326992" y="1256428"/>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dirty="0"/>
              <a:t>Source: American Community Survey. Selected economic characteristics. 2019, American Community Survey, 1-yr estimates.</a:t>
            </a:r>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4142630938"/>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10.4: Median income ($) by sex in NJ (by county)</a:t>
            </a: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10.5: Median income ($) by sex, over time, in county</a:t>
            </a:r>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for median earnings for full-time, year-round workers, 2015-19 </a:t>
            </a:r>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1711468502"/>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7"/>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11.1: Substance offenses in schools (# reported incidents)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School Performance Reports, 2019-2020</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666956498"/>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11.2: Change (%) in suspected opioid overdose deaths in NJ (by county) between 2018 and 2019 </a:t>
            </a:r>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Cares - Office of the Attorney General</a:t>
            </a:r>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11.3: Number of (#) suspected opioid deaths over time, in county</a:t>
            </a:r>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Cares - Office of the Attorney General, 2015-2019</a:t>
            </a:r>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3532483410"/>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1407769580"/>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26592884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11.4: Types of substances (%) identified at treatment center admissions, in county</a:t>
            </a:r>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Department of Health Division of Mental Health and Addiction Services Office of Planning, Research, Evaluation and Prevention, 2020 Report. </a:t>
            </a:r>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3790824519"/>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Programs</a:t>
            </a: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12.1: Types of mental health programs (#), in county</a:t>
            </a:r>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Department of Human Services, Directory of Mental Health Services, 2021</a:t>
            </a:r>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1310082734"/>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Medium" panose="020B0603020102020204" pitchFamily="34" charset="0"/>
              </a:rPr>
              <a:t>Note: These services are DMHAS Contracted Providers Only. </a:t>
            </a:r>
          </a:p>
        </p:txBody>
      </p:sp>
    </p:spTree>
    <p:extLst>
      <p:ext uri="{BB962C8B-B14F-4D97-AF65-F5344CB8AC3E}">
        <p14:creationId xmlns:p14="http://schemas.microsoft.com/office/powerpoint/2010/main" val="32895307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Mental Health Distress</a:t>
            </a: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12.2: Frequency (%) of mental health distress in NJ (by county) – age adjusted</a:t>
            </a:r>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649177142"/>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12.3: Frequency (%) of mental health distress over time - age adjusted, in county</a:t>
            </a:r>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State Health Assessment Data. Query Building Tool, 2014-2018</a:t>
            </a:r>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2101715204"/>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Mental Health Distress</a:t>
            </a: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12.4: Frequency (%) of mental health distress by race/ethnicity  - age adjusted, in county </a:t>
            </a:r>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12.5: Frequency (%) of mental health distress by sex – age adjusted, in county</a:t>
            </a:r>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dirty="0">
                <a:solidFill>
                  <a:srgbClr val="000000"/>
                </a:solidFill>
                <a:latin typeface="Franklin Gothic Book" panose="020B0503020102020204" pitchFamily="34" charset="0"/>
              </a:rPr>
              <a:t>Explanation. Mental health distress = % of respondents who indicated that 14 or more of the past 30 days were “not good”.</a:t>
            </a: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3170009132"/>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1411980544"/>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dirty="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Tree>
    <p:extLst>
      <p:ext uri="{BB962C8B-B14F-4D97-AF65-F5344CB8AC3E}">
        <p14:creationId xmlns:p14="http://schemas.microsoft.com/office/powerpoint/2010/main" val="14624069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Diagnosed Depression</a:t>
            </a: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12.6: Frequency of diagnosed depression (%) in NJ (by county)  - age adjusted</a:t>
            </a:r>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12.7: Frequency (%) of depression over time, in county</a:t>
            </a:r>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State Health Assessment Data. Query Building Tool, 2014-2018</a:t>
            </a:r>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dirty="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4164892915"/>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3315228554"/>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36944"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Tree>
    <p:extLst>
      <p:ext uri="{BB962C8B-B14F-4D97-AF65-F5344CB8AC3E}">
        <p14:creationId xmlns:p14="http://schemas.microsoft.com/office/powerpoint/2010/main" val="7224175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Diagnosed Depression</a:t>
            </a: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12.8: Diagnosed depression by race/ethnicity, in county</a:t>
            </a:r>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12.9: Diagnosed depression by sex, in county  </a:t>
            </a:r>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dirty="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2493837448"/>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2280616213"/>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dirty="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Tree>
    <p:extLst>
      <p:ext uri="{BB962C8B-B14F-4D97-AF65-F5344CB8AC3E}">
        <p14:creationId xmlns:p14="http://schemas.microsoft.com/office/powerpoint/2010/main" val="11842452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12.10: Suicide Death Rate (per 100,000 population) – age adjusted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NJSHAD, New Jersey State Health Assessment Data, 2017-2019</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Includes both youth and adults </a:t>
            </a: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597156218"/>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Suicide Rate</a:t>
            </a: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13.1: Children (#) enrolled in special education services in NJ (by county)</a:t>
            </a:r>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New Jersey Department of Education Office of Special Education Programs, 2020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dirty="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1890443538"/>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13.2: Children (#) receiving early intervention services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Early Intervention System, 2019-2020</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304797655"/>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0.1 Overview – Passaic County Basic Needs</a:t>
            </a: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459520865"/>
              </p:ext>
            </p:extLst>
          </p:nvPr>
        </p:nvGraphicFramePr>
        <p:xfrm>
          <a:off x="3235258" y="544374"/>
          <a:ext cx="4450403" cy="6298412"/>
        </p:xfrm>
        <a:graphic>
          <a:graphicData uri="http://schemas.openxmlformats.org/drawingml/2006/table">
            <a:tbl>
              <a:tblPr firstRow="1" bandRow="1">
                <a:tableStyleId>{C083E6E3-FA7D-4D7B-A595-EF9225AFEA82}</a:tableStyleId>
              </a:tblPr>
              <a:tblGrid>
                <a:gridCol w="1020626">
                  <a:extLst>
                    <a:ext uri="{9D8B030D-6E8A-4147-A177-3AD203B41FA5}">
                      <a16:colId xmlns:a16="http://schemas.microsoft.com/office/drawing/2014/main" val="1629768082"/>
                    </a:ext>
                  </a:extLst>
                </a:gridCol>
                <a:gridCol w="3429777">
                  <a:extLst>
                    <a:ext uri="{9D8B030D-6E8A-4147-A177-3AD203B41FA5}">
                      <a16:colId xmlns:a16="http://schemas.microsoft.com/office/drawing/2014/main" val="2346253339"/>
                    </a:ext>
                  </a:extLst>
                </a:gridCol>
              </a:tblGrid>
              <a:tr h="522426">
                <a:tc>
                  <a:txBody>
                    <a:bodyPr/>
                    <a:lstStyle/>
                    <a:p>
                      <a:r>
                        <a:rPr lang="en-US" dirty="0">
                          <a:latin typeface="Franklin Gothic Book" panose="020B0503020102020204" pitchFamily="34" charset="0"/>
                        </a:rPr>
                        <a:t>Chart #</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dirty="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567352">
                <a:tc>
                  <a:txBody>
                    <a:bodyPr/>
                    <a:lstStyle/>
                    <a:p>
                      <a:r>
                        <a:rPr lang="en-US" sz="1400" dirty="0">
                          <a:latin typeface="Franklin Gothic Book" panose="020B0503020102020204" pitchFamily="34" charset="0"/>
                        </a:rPr>
                        <a:t>2.3</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400" dirty="0">
                          <a:latin typeface="Franklin Gothic Book" panose="020B0503020102020204" pitchFamily="34" charset="0"/>
                        </a:rPr>
                        <a:t>Median household income</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35391">
                <a:tc>
                  <a:txBody>
                    <a:bodyPr/>
                    <a:lstStyle/>
                    <a:p>
                      <a:r>
                        <a:rPr lang="en-US" sz="1400" dirty="0">
                          <a:latin typeface="Franklin Gothic Book" panose="020B0503020102020204" pitchFamily="34" charset="0"/>
                        </a:rPr>
                        <a:t>2.6</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Families with children under the age of 18 living in poverty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35391">
                <a:tc>
                  <a:txBody>
                    <a:bodyPr/>
                    <a:lstStyle/>
                    <a:p>
                      <a:r>
                        <a:rPr lang="en-US" sz="1400" dirty="0">
                          <a:latin typeface="Franklin Gothic Book" panose="020B0503020102020204" pitchFamily="34" charset="0"/>
                        </a:rPr>
                        <a:t>3.1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a:latin typeface="Franklin Gothic Book" panose="020B0503020102020204" pitchFamily="34" charset="0"/>
                        </a:rPr>
                        <a:t>Household income spent on housing</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64845">
                <a:tc>
                  <a:txBody>
                    <a:bodyPr/>
                    <a:lstStyle/>
                    <a:p>
                      <a:r>
                        <a:rPr lang="en-US" sz="1400" dirty="0">
                          <a:latin typeface="Franklin Gothic Book" panose="020B0503020102020204" pitchFamily="34" charset="0"/>
                        </a:rPr>
                        <a:t>4.1</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Food insecurity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93622">
                <a:tc>
                  <a:txBody>
                    <a:bodyPr/>
                    <a:lstStyle/>
                    <a:p>
                      <a:r>
                        <a:rPr lang="en-US" sz="1400" dirty="0">
                          <a:latin typeface="Franklin Gothic Book" panose="020B0503020102020204" pitchFamily="34" charset="0"/>
                        </a:rPr>
                        <a:t>6.3</a:t>
                      </a: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400" dirty="0">
                          <a:latin typeface="Franklin Gothic Book" panose="020B0503020102020204" pitchFamily="34" charset="0"/>
                        </a:rPr>
                        <a:t>Cost of transportation as a percentage of income in NJ</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541938">
                <a:tc>
                  <a:txBody>
                    <a:bodyPr/>
                    <a:lstStyle/>
                    <a:p>
                      <a:r>
                        <a:rPr lang="en-US" sz="1400" dirty="0">
                          <a:latin typeface="Franklin Gothic Book" panose="020B0503020102020204" pitchFamily="34" charset="0"/>
                        </a:rPr>
                        <a:t>6.4</a:t>
                      </a: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r>
                        <a:rPr lang="en-US" sz="1400" dirty="0">
                          <a:latin typeface="Franklin Gothic Book" panose="020B0503020102020204" pitchFamily="34" charset="0"/>
                        </a:rPr>
                        <a:t>AllTransit™ Performance Score</a:t>
                      </a: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567352">
                <a:tc>
                  <a:txBody>
                    <a:bodyPr/>
                    <a:lstStyle/>
                    <a:p>
                      <a:r>
                        <a:rPr lang="en-US" sz="1400" dirty="0">
                          <a:latin typeface="Franklin Gothic Book" panose="020B0503020102020204" pitchFamily="34" charset="0"/>
                        </a:rPr>
                        <a:t>7.1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a:latin typeface="Franklin Gothic Book" panose="020B0503020102020204" pitchFamily="34" charset="0"/>
                        </a:rPr>
                        <a:t>Children under the age of 18 without health insurance</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67352">
                <a:tc>
                  <a:txBody>
                    <a:bodyPr/>
                    <a:lstStyle/>
                    <a:p>
                      <a:r>
                        <a:rPr lang="en-US" sz="1400" dirty="0">
                          <a:latin typeface="Franklin Gothic Book" panose="020B0503020102020204" pitchFamily="34" charset="0"/>
                        </a:rPr>
                        <a:t>7.6</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Percent of children meeting all immunization requirements</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35391">
                <a:tc>
                  <a:txBody>
                    <a:bodyPr/>
                    <a:lstStyle/>
                    <a:p>
                      <a:r>
                        <a:rPr lang="en-US" sz="1400" dirty="0">
                          <a:latin typeface="Franklin Gothic Book" panose="020B0503020102020204" pitchFamily="34" charset="0"/>
                        </a:rPr>
                        <a:t>7.8</a:t>
                      </a: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r>
                        <a:rPr lang="en-US" sz="1400" baseline="0" dirty="0">
                          <a:latin typeface="Franklin Gothic Book" panose="020B0503020102020204" pitchFamily="34" charset="0"/>
                        </a:rPr>
                        <a:t>Reports of late or lack of prenatal care</a:t>
                      </a: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r h="567352">
                <a:tc>
                  <a:txBody>
                    <a:bodyPr/>
                    <a:lstStyle/>
                    <a:p>
                      <a:r>
                        <a:rPr lang="en-US" sz="1400" dirty="0">
                          <a:latin typeface="Franklin Gothic Book" panose="020B0503020102020204" pitchFamily="34" charset="0"/>
                        </a:rPr>
                        <a:t>8.2</a:t>
                      </a: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tc>
                  <a:txBody>
                    <a:bodyPr/>
                    <a:lstStyle/>
                    <a:p>
                      <a:r>
                        <a:rPr lang="en-US" sz="1400" baseline="0" dirty="0">
                          <a:latin typeface="Franklin Gothic Book" panose="020B0503020102020204" pitchFamily="34" charset="0"/>
                        </a:rPr>
                        <a:t>Median unemployment rates across counties</a:t>
                      </a: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4000" dirty="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10" name="Chart 9">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1329627014"/>
              </p:ext>
            </p:extLst>
          </p:nvPr>
        </p:nvGraphicFramePr>
        <p:xfrm>
          <a:off x="7543801" y="921908"/>
          <a:ext cx="4800599" cy="6088491"/>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13.3: # of developmental disabilities eligible youth (by county)</a:t>
            </a: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dirty="0"/>
              <a:t>Source: New Jersey Child Welfare Data Hub, CSOC Developmental Disabilities Eligible Youth Report, 2020</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603377535"/>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dirty="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13.4: # of developmental disabilities eligible youth, over time, in county</a:t>
            </a:r>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New Jersey Child Welfare Data Hub, CSOC Developmental Disabilities Eligible Youth Report, 2016-2020</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25910988"/>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13.5: Children (% &lt;6 Years) tested for lead with blood lead levels greater than or equal to 5 micrograms/deciliter</a:t>
            </a:r>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Department of Health Lead Prevention Report, 2019 (Based on State Fiscal Year July 1, 2018 through June 30, 2019)</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155029366"/>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Lead exposure has been linked to developmental delays, learning disabilities, and poor mental health.</a:t>
            </a: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13.6: Harassment, intimidation, bullying (HIB) offenses in schools (# reported incidents)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School Performance Reports, 2019-2020</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4251720629"/>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dirty="0">
                <a:latin typeface="Franklin Gothic Book" panose="020B0503020102020204" pitchFamily="34" charset="0"/>
              </a:rPr>
              <a:t>Being bullied can be a depression trigger for youth</a:t>
            </a:r>
          </a:p>
          <a:p>
            <a:r>
              <a:rPr lang="en-US" sz="1000" dirty="0">
                <a:latin typeface="Franklin Gothic Book" panose="020B0503020102020204" pitchFamily="34" charset="0"/>
              </a:rPr>
              <a:t>Note that total county population has not been accounted for in this indicator</a:t>
            </a: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Department of Children and Families, December 31, 2020 </a:t>
            </a: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3591331431"/>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dirty="0">
                <a:latin typeface="Franklin Gothic Book"/>
              </a:rPr>
              <a:t>Note: : A total of 44,632 children were being served by New Jersey CP&amp;P on December 31, 2019.  This includes 3,020 children with no county reported. Note that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Department of Children and Families, December 31, 2020 </a:t>
            </a: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295418"/>
            <a:ext cx="9084627" cy="562582"/>
          </a:xfrm>
          <a:prstGeom prst="rect">
            <a:avLst/>
          </a:prstGeom>
          <a:noFill/>
        </p:spPr>
        <p:txBody>
          <a:bodyPr wrap="square" rtlCol="0" anchor="ctr" anchorCtr="0">
            <a:noAutofit/>
          </a:bodyPr>
          <a:lstStyle/>
          <a:p>
            <a:r>
              <a:rPr lang="en-US" sz="1000" dirty="0">
                <a:latin typeface="Franklin Gothic Medium" panose="020B0603020102020204" pitchFamily="34" charset="0"/>
              </a:rPr>
              <a:t>Note: A kinship legal guardian is a relative or close family friend who is appointed by the court to raise a child when the parents are unable to do so.</a:t>
            </a:r>
            <a:br>
              <a:rPr lang="en-US" sz="1000" dirty="0">
                <a:latin typeface="Franklin Gothic Medium" panose="020B0603020102020204" pitchFamily="34" charset="0"/>
              </a:rPr>
            </a:br>
            <a:r>
              <a:rPr lang="en-US" sz="1000" dirty="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87511928"/>
              </p:ext>
            </p:extLst>
          </p:nvPr>
        </p:nvGraphicFramePr>
        <p:xfrm>
          <a:off x="3208972" y="990153"/>
          <a:ext cx="8830628" cy="5486847"/>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Tree>
    <p:extLst>
      <p:ext uri="{BB962C8B-B14F-4D97-AF65-F5344CB8AC3E}">
        <p14:creationId xmlns:p14="http://schemas.microsoft.com/office/powerpoint/2010/main" val="30367342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14.3: Grandparents (#) responsible for own grandchildren under 18 years</a:t>
            </a:r>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2277554382"/>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Franklin Gothic Medium" panose="020B0603020102020204" pitchFamily="34" charset="0"/>
              </a:rPr>
              <a:t>Source: 5-yr American Community Survey, estimates 2019 </a:t>
            </a: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Tree>
    <p:extLst>
      <p:ext uri="{BB962C8B-B14F-4D97-AF65-F5344CB8AC3E}">
        <p14:creationId xmlns:p14="http://schemas.microsoft.com/office/powerpoint/2010/main" val="9960569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nvSpPr>
        <p:spPr>
          <a:xfrm>
            <a:off x="3471385" y="1189352"/>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panose="020B0603020102020204" pitchFamily="34" charset="0"/>
              </a:rPr>
              <a:t>Passaic County CASA for Children</a:t>
            </a:r>
          </a:p>
          <a:p>
            <a:endParaRPr lang="en-US" sz="1600" dirty="0">
              <a:latin typeface="Franklin Gothic Medium" panose="020B0603020102020204" pitchFamily="34" charset="0"/>
            </a:endParaRPr>
          </a:p>
          <a:p>
            <a:r>
              <a:rPr lang="en-US" sz="1600" dirty="0">
                <a:latin typeface="Franklin Gothic Medium" panose="020B0603020102020204" pitchFamily="34" charset="0"/>
              </a:rPr>
              <a:t>4CS of Passaic County, Inc. </a:t>
            </a:r>
            <a:r>
              <a:rPr lang="en-US" sz="1200" dirty="0">
                <a:solidFill>
                  <a:srgbClr val="C00000"/>
                </a:solidFill>
                <a:latin typeface="Franklin Gothic Medium" panose="020B0603020102020204" pitchFamily="34" charset="0"/>
              </a:rPr>
              <a:t>[Childcare]</a:t>
            </a:r>
          </a:p>
          <a:p>
            <a:endParaRPr lang="en-US" sz="1600" dirty="0">
              <a:latin typeface="Franklin Gothic Medium" panose="020B0603020102020204" pitchFamily="34" charset="0"/>
            </a:endParaRPr>
          </a:p>
          <a:p>
            <a:r>
              <a:rPr lang="en-US" sz="1600" dirty="0">
                <a:latin typeface="Franklin Gothic Medium" panose="020B0603020102020204" pitchFamily="34" charset="0"/>
              </a:rPr>
              <a:t>The Arc </a:t>
            </a:r>
            <a:r>
              <a:rPr lang="en-US" sz="1200" dirty="0">
                <a:solidFill>
                  <a:srgbClr val="C00000"/>
                </a:solidFill>
                <a:latin typeface="Franklin Gothic Medium" panose="020B0603020102020204" pitchFamily="34" charset="0"/>
              </a:rPr>
              <a:t>[Developmental Disabilities]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Boggs Center </a:t>
            </a:r>
            <a:r>
              <a:rPr lang="en-US" sz="1200" dirty="0">
                <a:solidFill>
                  <a:srgbClr val="C00000"/>
                </a:solidFill>
                <a:latin typeface="Franklin Gothic Medium" panose="020B0603020102020204" pitchFamily="34" charset="0"/>
              </a:rPr>
              <a:t>[Developmental Disabilities]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ASAPP HealthCare, Inc. </a:t>
            </a:r>
            <a:r>
              <a:rPr lang="en-US" sz="1200" dirty="0">
                <a:solidFill>
                  <a:srgbClr val="C00000"/>
                </a:solidFill>
                <a:latin typeface="Franklin Gothic Medium" panose="020B0603020102020204" pitchFamily="34" charset="0"/>
              </a:rPr>
              <a:t>[Behavioral &amp; Emotional Health]</a:t>
            </a:r>
          </a:p>
          <a:p>
            <a:endParaRPr lang="en-US" sz="1600" dirty="0">
              <a:latin typeface="Franklin Gothic Medium" panose="020B0603020102020204" pitchFamily="34" charset="0"/>
            </a:endParaRPr>
          </a:p>
          <a:p>
            <a:r>
              <a:rPr lang="en-US" sz="1600" dirty="0">
                <a:latin typeface="Franklin Gothic Medium" panose="020B0603020102020204" pitchFamily="34" charset="0"/>
              </a:rPr>
              <a:t>Association for Special Children and Families </a:t>
            </a:r>
            <a:r>
              <a:rPr lang="en-US" sz="1200" dirty="0">
                <a:solidFill>
                  <a:srgbClr val="C00000"/>
                </a:solidFill>
                <a:latin typeface="Franklin Gothic Medium" panose="020B0603020102020204" pitchFamily="34" charset="0"/>
              </a:rPr>
              <a:t>[Special Needs]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Children’s Aid and Family Services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Coalition on AIDS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Women and Family Ascending Association </a:t>
            </a:r>
          </a:p>
          <a:p>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F2F1A772-2FD6-4D6F-8AFF-A44BDF56F699}"/>
              </a:ext>
            </a:extLst>
          </p:cNvPr>
          <p:cNvSpPr txBox="1"/>
          <p:nvPr>
            <p:custDataLst>
              <p:tags r:id="rId1"/>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www.passaicresourcenet.org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Tree>
    <p:extLst>
      <p:ext uri="{BB962C8B-B14F-4D97-AF65-F5344CB8AC3E}">
        <p14:creationId xmlns:p14="http://schemas.microsoft.com/office/powerpoint/2010/main" val="23074840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15.1: Same sex couples (per 1,000 households), by county</a:t>
            </a:r>
          </a:p>
        </p:txBody>
      </p:sp>
      <p:sp>
        <p:nvSpPr>
          <p:cNvPr id="3" name="TextBox 2">
            <a:extLst>
              <a:ext uri="{FF2B5EF4-FFF2-40B4-BE49-F238E27FC236}">
                <a16:creationId xmlns:a16="http://schemas.microsoft.com/office/drawing/2014/main" id="{F442D254-E271-4971-833B-DE01120C1424}"/>
              </a:ext>
            </a:extLst>
          </p:cNvPr>
          <p:cNvSpPr txBox="1"/>
          <p:nvPr>
            <p:custDataLst>
              <p:tags r:id="rId2"/>
            </p:custDataLst>
          </p:nvPr>
        </p:nvSpPr>
        <p:spPr>
          <a:xfrm>
            <a:off x="3124200" y="3319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UCLA William's Institute and Census Data, 2017 </a:t>
            </a:r>
            <a:endParaRPr lang="en-US" sz="1100" dirty="0"/>
          </a:p>
        </p:txBody>
      </p:sp>
      <p:graphicFrame>
        <p:nvGraphicFramePr>
          <p:cNvPr id="4" name="Chart 3">
            <a:extLst>
              <a:ext uri="{FF2B5EF4-FFF2-40B4-BE49-F238E27FC236}">
                <a16:creationId xmlns:a16="http://schemas.microsoft.com/office/drawing/2014/main" id="{66E00E27-8358-46F8-8263-9970F1EAD8ED}"/>
              </a:ext>
            </a:extLst>
          </p:cNvPr>
          <p:cNvGraphicFramePr/>
          <p:nvPr>
            <p:custDataLst>
              <p:tags r:id="rId3"/>
            </p:custDataLst>
            <p:extLst>
              <p:ext uri="{D42A27DB-BD31-4B8C-83A1-F6EECF244321}">
                <p14:modId xmlns:p14="http://schemas.microsoft.com/office/powerpoint/2010/main" val="675783953"/>
              </p:ext>
            </p:extLst>
          </p:nvPr>
        </p:nvGraphicFramePr>
        <p:xfrm>
          <a:off x="3260537" y="566921"/>
          <a:ext cx="8128000" cy="583353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41FD7A72-B42F-40D6-9D44-49E76B3F7024}"/>
              </a:ext>
            </a:extLst>
          </p:cNvPr>
          <p:cNvSpPr txBox="1"/>
          <p:nvPr>
            <p:custDataLst>
              <p:tags r:id="rId4"/>
            </p:custDataLst>
          </p:nvPr>
        </p:nvSpPr>
        <p:spPr>
          <a:xfrm>
            <a:off x="3124201" y="6364222"/>
            <a:ext cx="9067800" cy="493777"/>
          </a:xfrm>
          <a:prstGeom prst="rect">
            <a:avLst/>
          </a:prstGeom>
          <a:noFill/>
        </p:spPr>
        <p:txBody>
          <a:bodyPr wrap="square" rtlCol="0" anchor="ctr" anchorCtr="0">
            <a:noAutofit/>
          </a:bodyPr>
          <a:lstStyle/>
          <a:p>
            <a:r>
              <a:rPr lang="en-US" sz="1000" dirty="0">
                <a:latin typeface="Franklin Gothic Book"/>
              </a:rPr>
              <a:t>Note:  Sussex data not available</a:t>
            </a:r>
            <a:endParaRPr lang="en-US" dirty="0"/>
          </a:p>
        </p:txBody>
      </p:sp>
      <p:sp>
        <p:nvSpPr>
          <p:cNvPr id="6" name="TextBox 5">
            <a:extLst>
              <a:ext uri="{FF2B5EF4-FFF2-40B4-BE49-F238E27FC236}">
                <a16:creationId xmlns:a16="http://schemas.microsoft.com/office/drawing/2014/main" id="{637C6209-88EE-456E-B8D9-14ED38F43877}"/>
              </a:ext>
            </a:extLst>
          </p:cNvPr>
          <p:cNvSpPr txBox="1"/>
          <p:nvPr>
            <p:custDataLst>
              <p:tags r:id="rId5"/>
            </p:custDataLst>
          </p:nvPr>
        </p:nvSpPr>
        <p:spPr>
          <a:xfrm>
            <a:off x="-26276" y="3098967"/>
            <a:ext cx="3124200" cy="769441"/>
          </a:xfrm>
          <a:prstGeom prst="rect">
            <a:avLst/>
          </a:prstGeom>
          <a:noFill/>
        </p:spPr>
        <p:txBody>
          <a:bodyPr wrap="square" rtlCol="0">
            <a:spAutoFit/>
          </a:bodyPr>
          <a:lstStyle/>
          <a:p>
            <a:pPr algn="ctr"/>
            <a:r>
              <a:rPr lang="en-US" sz="4400" dirty="0">
                <a:solidFill>
                  <a:schemeClr val="bg1"/>
                </a:solidFill>
                <a:latin typeface="Franklin Gothic Demi" panose="020B0703020102020204" pitchFamily="34" charset="0"/>
              </a:rPr>
              <a:t>Advocacy</a:t>
            </a:r>
          </a:p>
        </p:txBody>
      </p:sp>
    </p:spTree>
    <p:extLst>
      <p:ext uri="{BB962C8B-B14F-4D97-AF65-F5344CB8AC3E}">
        <p14:creationId xmlns:p14="http://schemas.microsoft.com/office/powerpoint/2010/main" val="41955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0.2 Overview – Passaic County Support/Services</a:t>
            </a: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dirty="0">
                <a:latin typeface="Franklin Gothic Book"/>
              </a:rPr>
              <a:t>Compared to Other Counties</a:t>
            </a:r>
            <a:endParaRPr lang="en-US" dirty="0"/>
          </a:p>
        </p:txBody>
      </p:sp>
      <p:sp>
        <p:nvSpPr>
          <p:cNvPr id="4" name="TextBox 6"/>
          <p:cNvSpPr txBox="1"/>
          <p:nvPr>
            <p:custDataLst>
              <p:tags r:id="rId3"/>
            </p:custDataLst>
          </p:nvPr>
        </p:nvSpPr>
        <p:spPr>
          <a:xfrm>
            <a:off x="7104100" y="108315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7"/>
          <p:cNvSpPr txBox="1"/>
          <p:nvPr>
            <p:custDataLst>
              <p:tags r:id="rId4"/>
            </p:custDataLst>
          </p:nvPr>
        </p:nvSpPr>
        <p:spPr>
          <a:xfrm>
            <a:off x="10953168" y="108315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035494605"/>
              </p:ext>
            </p:extLst>
          </p:nvPr>
        </p:nvGraphicFramePr>
        <p:xfrm>
          <a:off x="3214943" y="734876"/>
          <a:ext cx="3944287" cy="619017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dirty="0">
                          <a:latin typeface="Franklin Gothic Book" panose="020B0503020102020204" pitchFamily="34" charset="0"/>
                        </a:rPr>
                        <a:t>Chart #</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dirty="0">
                          <a:latin typeface="Franklin Gothic Book" panose="020B0503020102020204" pitchFamily="34" charset="0"/>
                        </a:rPr>
                        <a:t>9.1</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dirty="0">
                          <a:latin typeface="Franklin Gothic Book" panose="020B0503020102020204" pitchFamily="34" charset="0"/>
                        </a:rPr>
                        <a:t>Violent Crime Rate (per 100,000)</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dirty="0">
                          <a:latin typeface="Franklin Gothic Book" panose="020B0503020102020204" pitchFamily="34" charset="0"/>
                        </a:rPr>
                        <a:t>9.3</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Juvenile arrest rates (per 1,000)</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dirty="0">
                          <a:latin typeface="Franklin Gothic Book" panose="020B0503020102020204" pitchFamily="34" charset="0"/>
                        </a:rPr>
                        <a:t>10.1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Domestic violence incidents reported to law enforcement</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09323">
                <a:tc>
                  <a:txBody>
                    <a:bodyPr/>
                    <a:lstStyle/>
                    <a:p>
                      <a:r>
                        <a:rPr lang="en-US" dirty="0">
                          <a:latin typeface="Franklin Gothic Book" panose="020B0503020102020204" pitchFamily="34" charset="0"/>
                        </a:rPr>
                        <a:t>11.2</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Change in suspected opioid overdose deaths</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dirty="0">
                          <a:latin typeface="Franklin Gothic Book" panose="020B0503020102020204" pitchFamily="34" charset="0"/>
                        </a:rPr>
                        <a:t>12.2</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Age adjusted frequency of mental health distress</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dirty="0">
                          <a:latin typeface="Franklin Gothic Book" panose="020B0503020102020204" pitchFamily="34" charset="0"/>
                        </a:rPr>
                        <a:t>12.6</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Frequency of depression</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dirty="0">
                          <a:latin typeface="Franklin Gothic Book" panose="020B0503020102020204" pitchFamily="34" charset="0"/>
                        </a:rPr>
                        <a:t>13.1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receiving special education services</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dirty="0">
                          <a:latin typeface="Franklin Gothic Book" panose="020B0503020102020204" pitchFamily="34" charset="0"/>
                        </a:rPr>
                        <a:t>13.2</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Children receiving special education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dirty="0">
                          <a:latin typeface="Franklin Gothic Book" panose="020B0503020102020204" pitchFamily="34" charset="0"/>
                        </a:rPr>
                        <a:t>14.1</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served by CP&amp;P</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381000" y="2151727"/>
            <a:ext cx="2438400" cy="2554545"/>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4000" dirty="0">
                <a:solidFill>
                  <a:schemeClr val="bg1"/>
                </a:solidFill>
                <a:latin typeface="Franklin Gothic Demi" panose="020B0703020102020204" pitchFamily="34" charset="0"/>
              </a:rPr>
              <a:t>Support/Services</a:t>
            </a:r>
            <a:endParaRPr lang="en-US" sz="2400" dirty="0">
              <a:solidFill>
                <a:schemeClr val="bg1"/>
              </a:solidFill>
              <a:latin typeface="Franklin Gothic Demi" panose="020B0703020102020204" pitchFamily="34" charset="0"/>
            </a:endParaRPr>
          </a:p>
        </p:txBody>
      </p:sp>
      <p:graphicFrame>
        <p:nvGraphicFramePr>
          <p:cNvPr id="10" name="Chart 9">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324476810"/>
              </p:ext>
            </p:extLst>
          </p:nvPr>
        </p:nvGraphicFramePr>
        <p:xfrm>
          <a:off x="7010400" y="1216258"/>
          <a:ext cx="5334000" cy="587034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15.2: Pro Bono Legal/Advocacy Services</a:t>
            </a:r>
            <a:endParaRPr lang="en-US" sz="1600" spc="-50" dirty="0"/>
          </a:p>
        </p:txBody>
      </p:sp>
      <p:sp>
        <p:nvSpPr>
          <p:cNvPr id="3" name="Rectangle 2">
            <a:extLst>
              <a:ext uri="{FF2B5EF4-FFF2-40B4-BE49-F238E27FC236}">
                <a16:creationId xmlns:a16="http://schemas.microsoft.com/office/drawing/2014/main" id="{C4C8D5A1-FD7A-47F2-82EE-68F312D0283E}"/>
              </a:ext>
            </a:extLst>
          </p:cNvPr>
          <p:cNvSpPr/>
          <p:nvPr/>
        </p:nvSpPr>
        <p:spPr>
          <a:xfrm>
            <a:off x="3429000" y="762000"/>
            <a:ext cx="8430226" cy="5943600"/>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00000"/>
                </a:solidFill>
                <a:latin typeface="Franklin Gothic Medium" panose="020B0603020102020204" pitchFamily="34" charset="0"/>
              </a:rPr>
              <a:t>General</a:t>
            </a:r>
          </a:p>
          <a:p>
            <a:r>
              <a:rPr lang="en-US" sz="1400" spc="-20" dirty="0">
                <a:latin typeface="Franklin Gothic Medium" panose="020B0603020102020204" pitchFamily="34" charset="0"/>
              </a:rPr>
              <a:t>  Northeast NJ Legal Services</a:t>
            </a:r>
          </a:p>
          <a:p>
            <a:r>
              <a:rPr lang="en-US" sz="1400" spc="-20" dirty="0">
                <a:latin typeface="Franklin Gothic Medium" panose="020B0603020102020204" pitchFamily="34" charset="0"/>
              </a:rPr>
              <a:t>  Legal Services of NJ</a:t>
            </a:r>
          </a:p>
          <a:p>
            <a:r>
              <a:rPr lang="en-US" sz="1400" spc="-20" dirty="0">
                <a:latin typeface="Franklin Gothic Medium" panose="020B0603020102020204" pitchFamily="34" charset="0"/>
              </a:rPr>
              <a:t>  Volunteer Lawyers for Justice</a:t>
            </a:r>
          </a:p>
          <a:p>
            <a:r>
              <a:rPr lang="en-US" sz="14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Program</a:t>
            </a:r>
          </a:p>
          <a:p>
            <a:r>
              <a:rPr lang="en-US" sz="1400" spc="-20" dirty="0">
                <a:latin typeface="Franklin Gothic Medium" panose="020B0603020102020204" pitchFamily="34" charset="0"/>
              </a:rPr>
              <a:t>  KIND</a:t>
            </a:r>
          </a:p>
          <a:p>
            <a:r>
              <a:rPr lang="en-US" sz="1400" dirty="0">
                <a:solidFill>
                  <a:srgbClr val="C00000"/>
                </a:solidFill>
                <a:latin typeface="Franklin Gothic Medium" panose="020B0603020102020204" pitchFamily="34" charset="0"/>
              </a:rPr>
              <a:t>Disability</a:t>
            </a:r>
            <a:r>
              <a:rPr lang="en-US" sz="1400" spc="-20" dirty="0">
                <a:latin typeface="Franklin Gothic Medium" panose="020B0603020102020204" pitchFamily="34" charset="0"/>
              </a:rPr>
              <a:t>	</a:t>
            </a:r>
          </a:p>
          <a:p>
            <a:r>
              <a:rPr lang="en-US" sz="1400" spc="-20" dirty="0">
                <a:latin typeface="Franklin Gothic Medium" panose="020B0603020102020204" pitchFamily="34" charset="0"/>
              </a:rPr>
              <a:t>  Disability Rights NJ</a:t>
            </a:r>
          </a:p>
          <a:p>
            <a:r>
              <a:rPr lang="en-US" sz="1400" dirty="0">
                <a:solidFill>
                  <a:srgbClr val="C00000"/>
                </a:solidFill>
                <a:latin typeface="Franklin Gothic Medium" panose="020B0603020102020204" pitchFamily="34" charset="0"/>
              </a:rPr>
              <a:t>Education</a:t>
            </a:r>
          </a:p>
          <a:p>
            <a:r>
              <a:rPr lang="en-US" sz="1400" spc="-20" dirty="0">
                <a:latin typeface="Franklin Gothic Medium" panose="020B0603020102020204" pitchFamily="34" charset="0"/>
              </a:rPr>
              <a:t>  Education Law Center</a:t>
            </a:r>
          </a:p>
          <a:p>
            <a:r>
              <a:rPr lang="en-US" sz="140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Manavi</a:t>
            </a:r>
          </a:p>
          <a:p>
            <a:r>
              <a:rPr lang="en-US" sz="1400" spc="-20" dirty="0">
                <a:solidFill>
                  <a:srgbClr val="C00000"/>
                </a:solidFill>
                <a:latin typeface="Franklin Gothic Medium" panose="020B0603020102020204" pitchFamily="34" charset="0"/>
              </a:rPr>
              <a:t>  </a:t>
            </a:r>
            <a:r>
              <a:rPr lang="en-US" sz="1400" spc="-20" dirty="0">
                <a:latin typeface="Franklin Gothic Medium" panose="020B0603020102020204" pitchFamily="34" charset="0"/>
              </a:rPr>
              <a:t>Partners for Women &amp; Justice</a:t>
            </a:r>
          </a:p>
          <a:p>
            <a:r>
              <a:rPr lang="en-US" sz="1400" spc="-20" dirty="0">
                <a:latin typeface="Franklin Gothic Medium" panose="020B0603020102020204" pitchFamily="34" charset="0"/>
              </a:rPr>
              <a:t>  Passaic County Women’s Center</a:t>
            </a:r>
            <a:endParaRPr lang="en-US" sz="1400" dirty="0">
              <a:latin typeface="Franklin Gothic Medium" panose="020B0603020102020204" pitchFamily="34" charset="0"/>
            </a:endParaRPr>
          </a:p>
          <a:p>
            <a:r>
              <a:rPr lang="en-US" sz="14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Legal Assistance Program</a:t>
            </a:r>
          </a:p>
          <a:p>
            <a:r>
              <a:rPr lang="en-US" sz="14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NY</a:t>
            </a:r>
          </a:p>
          <a:p>
            <a:r>
              <a:rPr lang="en-US" sz="14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400" dirty="0">
                <a:latin typeface="Franklin Gothic Medium" panose="020B0603020102020204" pitchFamily="34" charset="0"/>
              </a:rPr>
              <a:t> </a:t>
            </a:r>
            <a:r>
              <a:rPr lang="en-US" sz="1400" dirty="0">
                <a:solidFill>
                  <a:srgbClr val="C00000"/>
                </a:solidFill>
                <a:latin typeface="Franklin Gothic Medium" panose="020B0603020102020204" pitchFamily="34" charset="0"/>
              </a:rPr>
              <a:t>[Child Marriage]</a:t>
            </a:r>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26276" y="3098967"/>
            <a:ext cx="3124200" cy="769441"/>
          </a:xfrm>
          <a:prstGeom prst="rect">
            <a:avLst/>
          </a:prstGeom>
          <a:noFill/>
        </p:spPr>
        <p:txBody>
          <a:bodyPr wrap="square" rtlCol="0">
            <a:spAutoFit/>
          </a:bodyPr>
          <a:lstStyle/>
          <a:p>
            <a:pPr algn="ctr"/>
            <a:r>
              <a:rPr lang="en-US" sz="4400" dirty="0">
                <a:solidFill>
                  <a:schemeClr val="bg1"/>
                </a:solidFill>
                <a:latin typeface="Franklin Gothic Demi" panose="020B0703020102020204" pitchFamily="34" charset="0"/>
              </a:rPr>
              <a:t>Advocacy</a:t>
            </a:r>
          </a:p>
        </p:txBody>
      </p:sp>
    </p:spTree>
    <p:extLst>
      <p:ext uri="{BB962C8B-B14F-4D97-AF65-F5344CB8AC3E}">
        <p14:creationId xmlns:p14="http://schemas.microsoft.com/office/powerpoint/2010/main" val="21995758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1a6f3dd41354356f81a85ed&quot;,&quot;SmartGridHorizontal&quot;:0,&quot;LinkedExcelSources&quot;:{&quot;618a971e383938345c058b52&quot;:&quot;{{PptFile}}\\HSAC Sept 2021\\Passaic_County_11.04.21 (with Engage).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rhtg4vd7YNHhO0WliNl_1636454607&quot;,&quot;DataType&quot;:1,&quot;ImageAutosize&quot;:1,&quot;ZIndexPreserved&quot;:true,&quot;ValueBgColor&quot;:false,&quot;ValueFont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yP336UDE5OAMqSvhDJE_1636454618&quot;,&quot;DataType&quot;:1,&quot;ImageAutosize&quot;:1,&quot;ZIndexPreserved&quot;:true,&quot;ValueBgColor&quot;:false,&quot;ValueFont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bYEJnofJT0IuaDU4B6Q_1636454618&quot;,&quot;DataType&quot;:1,&quot;ImageAutosize&quot;:1,&quot;ZIndexPreserved&quot;:true,&quot;ValueBgColor&quot;:false,&quot;ValueFont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AK5aLuyYJ5NE0r6XwH0_1636454618&quot;,&quot;DataType&quot;:1,&quot;ImageAutosize&quot;:1,&quot;ZIndexPreserved&quot;:true,&quot;ValueBgColor&quot;:false,&quot;ValueFont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zzwsl2riu5b6Zbpdml_1636454618&quot;,&quot;DataType&quot;:1,&quot;ImageAutosize&quot;:1,&quot;ZIndexPreserved&quot;:true,&quot;ValueBgColor&quot;:false,&quot;ValueFont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fakagClIyXfwpkHdOOc_1636454618&quot;,&quot;DataType&quot;:1,&quot;ImageAutosize&quot;:1,&quot;ZIndexPreserved&quot;:true,&quot;ValueBgColor&quot;:false,&quot;ValueFont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xrAl3fc0gnYY8Go5sTp_1636454618&quot;,&quot;DataType&quot;:1,&quot;ImageAutosize&quot;:1,&quot;ZIndexPreserved&quot;:true,&quot;ValueBgColor&quot;:false,&quot;ValueFont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S0wDys9MBmWulLaqW1a_1636454619&quot;,&quot;DataType&quot;:1,&quot;ImageAutosize&quot;:1,&quot;ZIndexPreserved&quot;:true,&quot;ValueBgColor&quot;:false,&quot;ValueFont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Lc85zOG6rqXSYfU3Eq7_1636454619&quot;,&quot;DataType&quot;:1,&quot;ImageAutosize&quot;:1,&quot;ZIndexPreserved&quot;:true,&quot;ValueBgColor&quot;:false,&quot;ValueFont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WtbcRZJZoFcTmR6Yphh_1636454619&quot;,&quot;DataType&quot;:1,&quot;ImageAutosize&quot;:1,&quot;ZIndexPreserved&quot;:true,&quot;ValueBgColor&quot;:false,&quot;ValueFont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WSKLRl14Hy3Y2Cs4Jc2_1636454620&quot;,&quot;DataType&quot;:1,&quot;ImageAutosize&quot;:1,&quot;ZIndexPreserved&quot;:true,&quot;ValueBgColor&quot;:false,&quot;ValueFont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JpaSlWu8EP5PTMQUjV8_1636454607&quot;,&quot;DataType&quot;:1,&quot;ImageAutosize&quot;:1,&quot;ZIndexPreserved&quot;:true,&quot;ValueBgColor&quot;:false,&quot;ValueFont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Xc2c43U64DTa584P19V_1636454620&quot;,&quot;DataType&quot;:1,&quot;ImageAutosize&quot;:1,&quot;ZIndexPreserved&quot;:true,&quot;ValueBgColor&quot;:false,&quot;ValueFont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1IBuqpk5m0DYHVJT15j_1636454620&quot;,&quot;DataType&quot;:1,&quot;ImageAutosize&quot;:1,&quot;ZIndexPreserved&quot;:true,&quot;ValueBgColor&quot;:false,&quot;ValueFont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25NTnKTIEC38FNPROqi_1636454620&quot;,&quot;DataType&quot;:1,&quot;ImageAutosize&quot;:1,&quot;ZIndexPreserved&quot;:true,&quot;ValueBgColor&quot;:false,&quot;ValueFont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INk2h78eU2WjWSUUGZl_1636454620&quot;,&quot;DataType&quot;:1,&quot;ImageAutosize&quot;:1,&quot;ZIndexPreserved&quot;:true,&quot;ValueBgColor&quot;:false,&quot;ValueFont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z2rYTbmwwfswI0Rghht_1636454620&quot;,&quot;DataType&quot;:1,&quot;ImageAutosize&quot;:1,&quot;ZIndexPreserved&quot;:true,&quot;ValueBgColor&quot;:false,&quot;ValueFont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tgJYaWiMjPFlv7iagXa_1636454620&quot;,&quot;DataType&quot;:1,&quot;ImageAutosize&quot;:1,&quot;ZIndexPreserved&quot;:true,&quot;ValueBgColor&quot;:false,&quot;ValueFont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nyc27OSMjlFIs3Hhzqd_1636454620&quot;,&quot;DataType&quot;:1,&quot;ImageAutosize&quot;:1,&quot;ZIndexPreserved&quot;:true,&quot;ValueBgColor&quot;:false,&quot;ValueFont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uYHV5xqmxZE04rlZN8T_1636454620&quot;,&quot;DataType&quot;:1,&quot;ImageAutosize&quot;:1,&quot;ZIndexPreserved&quot;:true,&quot;ValueBgColor&quot;:false,&quot;ValueFont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qREOjAx94kIlJUt7WMe_1636454620&quot;,&quot;DataType&quot;:1,&quot;ImageAutosize&quot;:1,&quot;ZIndexPreserved&quot;:true,&quot;ValueBgColor&quot;:false,&quot;ValueFont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U4Omb6PYXTaaWwNer4E_1636454620&quot;,&quot;DataType&quot;:1,&quot;ImageAutosize&quot;:1,&quot;ZIndexPreserved&quot;:true,&quot;ValueBgColor&quot;:false,&quot;ValueFont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SWnGOszmfriYyjNWN17_1636454607&quot;,&quot;DataType&quot;:1,&quot;ImageAutosize&quot;:1,&quot;ZIndexPreserved&quot;:true,&quot;ValueBgColor&quot;:false,&quot;ValueFont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AMene55GILboKqEsjvv_1636454621&quot;,&quot;DataType&quot;:1,&quot;ImageAutosize&quot;:1,&quot;ZIndexPreserved&quot;:true,&quot;ValueBgColor&quot;:false,&quot;ValueFont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zybqGO4BYFMw9kcE6iS_1636454621&quot;,&quot;DataType&quot;:1,&quot;ImageAutosize&quot;:1,&quot;ZIndexPreserved&quot;:true,&quot;ValueBgColor&quot;:false,&quot;ValueFont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pQ2JxcQtZB7bmTMDZw6_1636454622&quot;,&quot;DataType&quot;:1,&quot;ImageAutosize&quot;:1,&quot;ZIndexPreserved&quot;:true,&quot;ValueBgColor&quot;:false,&quot;ValueFont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3JPLlsqP8VJbf4TWCSG_1636454622&quot;,&quot;DataType&quot;:1,&quot;ImageAutosize&quot;:1,&quot;ZIndexPreserved&quot;:true,&quot;ValueBgColor&quot;:false,&quot;ValueFont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VhNx1dGV21JbRS9Sgmd_1636454622&quot;,&quot;DataType&quot;:1,&quot;ImageAutosize&quot;:1,&quot;ZIndexPreserved&quot;:true,&quot;ValueBgColor&quot;:false,&quot;ValueFont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RJ4Zuj4QS0uvmTn388E_1636454622&quot;,&quot;DataType&quot;:1,&quot;ImageAutosize&quot;:1,&quot;ZIndexPreserved&quot;:true,&quot;ValueBgColor&quot;:false,&quot;ValueFont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jVhSRyzER8xgeHYEDcf_1636454622&quot;,&quot;DataType&quot;:1,&quot;ImageAutosize&quot;:1,&quot;ZIndexPreserved&quot;:true,&quot;ValueBgColor&quot;:false,&quot;ValueFont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ImCbMyJnD83STASVnmJ_1636454622&quot;,&quot;DataType&quot;:1,&quot;ImageAutosize&quot;:1,&quot;ZIndexPreserved&quot;:true,&quot;ValueBgColor&quot;:false,&quot;ValueFont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fa2nbUyjaRi9jHMKh9A_1636454622&quot;,&quot;DataType&quot;:1,&quot;ImageAutosize&quot;:1,&quot;ZIndexPreserved&quot;:true,&quot;ValueBgColor&quot;:false,&quot;ValueFont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Y5VSDWEF8FpZErqNilo_1636454622&quot;,&quot;DataType&quot;:1,&quot;ImageAutosize&quot;:1,&quot;ZIndexPreserved&quot;:true,&quot;ValueBgColor&quot;:false,&quot;ValueFont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MeRFMq5Rg4K7WO8NN0d_1636454607&quot;,&quot;DataType&quot;:1,&quot;ImageAutosize&quot;:1,&quot;ZIndexPreserved&quot;:true,&quot;ValueBgColor&quot;:false,&quot;ValueFont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igP8dBP8u8YXUJQUB0e_1636454622&quot;,&quot;DataType&quot;:1,&quot;ImageAutosize&quot;:1,&quot;ZIndexPreserved&quot;:true,&quot;ValueBgColor&quot;:false,&quot;ValueFont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95NPtWD7RUUqptueW0O_1636454622&quot;,&quot;DataType&quot;:1,&quot;ImageAutosize&quot;:1,&quot;ZIndexPreserved&quot;:true,&quot;ValueBgColor&quot;:false,&quot;ValueFont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mcVPIwtctWXcyAYoLFh_1636454623&quot;,&quot;DataType&quot;:1,&quot;ImageAutosize&quot;:1,&quot;ZIndexPreserved&quot;:true,&quot;ValueBgColor&quot;:false,&quot;ValueFont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ikARhgswHNupbvsXtd7_1636454623&quot;,&quot;DataType&quot;:1,&quot;ImageAutosize&quot;:1,&quot;ZIndexPreserved&quot;:true,&quot;ValueBgColor&quot;:false,&quot;ValueFont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Gabds8ajiu5F6MhLRIN_1636454623&quot;,&quot;DataType&quot;:1,&quot;ImageAutosize&quot;:1,&quot;ZIndexPreserved&quot;:true,&quot;ValueBgColor&quot;:false,&quot;ValueFont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dcgEtDMyzi2Y4iZmCIe_1636454623&quot;,&quot;DataType&quot;:1,&quot;ImageAutosize&quot;:1,&quot;ZIndexPreserved&quot;:true,&quot;ValueBgColor&quot;:false,&quot;ValueFont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zy512uFKR5xO3cPMbWN_1636454623&quot;,&quot;DataType&quot;:1,&quot;ImageAutosize&quot;:1,&quot;ZIndexPreserved&quot;:true,&quot;ValueBgColor&quot;:false,&quot;ValueFont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8qOmI2EP6mgOd8YvWkR_1636454623&quot;,&quot;DataType&quot;:1,&quot;ImageAutosize&quot;:1,&quot;ZIndexPreserved&quot;:true,&quot;ValueBgColor&quot;:false,&quot;ValueFont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tfDJ2r9ufMW8puEk8Dg_1636454624&quot;,&quot;DataType&quot;:1,&quot;ImageAutosize&quot;:1,&quot;ZIndexPreserved&quot;:true,&quot;ValueBgColor&quot;:false,&quot;ValueFont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ffmoNSiLMTCMslz5fDM_1636454624&quot;,&quot;DataType&quot;:1,&quot;ImageAutosize&quot;:1,&quot;ZIndexPreserved&quot;:true,&quot;ValueBgColor&quot;:false,&quot;ValueFont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6G23j7l1t5MIZutYlZv_1636454607&quot;,&quot;DataType&quot;:1,&quot;ImageAutosize&quot;:1,&quot;ZIndexPreserved&quot;:true,&quot;ValueBgColor&quot;:false,&quot;ValueFont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ECzZctCL8OvieOT12B7_1636454624&quot;,&quot;DataType&quot;:1,&quot;ImageAutosize&quot;:1,&quot;ZIndexPreserved&quot;:true,&quot;ValueBgColor&quot;:false,&quot;ValueFont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c40luW4hae0uteaHxuf_1636454624&quot;,&quot;DataType&quot;:1,&quot;ImageAutosize&quot;:1,&quot;ZIndexPreserved&quot;:true,&quot;ValueBgColor&quot;:false,&quot;ValueFont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LFEhFdMhpsSH5hXZqsR_1636454624&quot;,&quot;DataType&quot;:1,&quot;ImageAutosize&quot;:1,&quot;ZIndexPreserved&quot;:true,&quot;ValueBgColor&quot;:false,&quot;ValueFont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DRocdnIJ4EOVs0lZfZ9_1636454624&quot;,&quot;DataType&quot;:1,&quot;ImageAutosize&quot;:1,&quot;ZIndexPreserved&quot;:true,&quot;ValueBgColor&quot;:false,&quot;ValueFont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TR55CMxr51SSUbr4KPN_1636454625&quot;,&quot;DataType&quot;:1,&quot;ImageAutosize&quot;:1,&quot;ZIndexPreserved&quot;:true,&quot;ValueBgColor&quot;:false,&quot;ValueFont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EYzFT5Pp0MDWRu5uecS_1636454625&quot;,&quot;DataType&quot;:1,&quot;ImageAutosize&quot;:1,&quot;ZIndexPreserved&quot;:true,&quot;ValueBgColor&quot;:false,&quot;ValueFont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dCsYHmvE2gWaFMOwTR7_1636454625&quot;,&quot;DataType&quot;:1,&quot;ImageAutosize&quot;:1,&quot;ZIndexPreserved&quot;:true,&quot;ValueBgColor&quot;:false,&quot;ValueFont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yMBv3uqZ8cnmGvbc9iS_1636454625&quot;,&quot;DataType&quot;:1,&quot;ImageAutosize&quot;:1,&quot;ZIndexPreserved&quot;:true,&quot;ValueBgColor&quot;:false,&quot;ValueFont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kDOjR3l9iQt9bUZKdPn_1636454625&quot;,&quot;DataType&quot;:1,&quot;ImageAutosize&quot;:1,&quot;ZIndexPreserved&quot;:true,&quot;ValueBgColor&quot;:false,&quot;ValueFont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8ozx7oEsIbvlxAlRuJZ_1636454625&quot;,&quot;DataType&quot;:1,&quot;ImageAutosize&quot;:1,&quot;ZIndexPreserved&quot;:true,&quot;ValueBgColor&quot;:false,&quot;ValueFont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4kueL4X1IFUKNyg5Kde_1636454607&quot;,&quot;DataType&quot;:1,&quot;ImageAutosize&quot;:1,&quot;ZIndexPreserved&quot;:true,&quot;ValueBgColor&quot;:false,&quot;ValueFont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bBABmXn6axH9uvPgp9R_1636454625&quot;,&quot;DataType&quot;:1,&quot;ImageAutosize&quot;:1,&quot;ZIndexPreserved&quot;:true,&quot;ValueBgColor&quot;:false,&quot;ValueFont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uwF5mexBJPZpJO6B658_1636454625&quot;,&quot;DataType&quot;:1,&quot;ImageAutosize&quot;:1,&quot;ZIndexPreserved&quot;:true,&quot;ValueBgColor&quot;:false,&quot;ValueFont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fd3rg7nDHjlh9ZbjFvL_1636454625&quot;,&quot;DataType&quot;:1,&quot;ImageAutosize&quot;:1,&quot;ZIndexPreserved&quot;:true,&quot;ValueBgColor&quot;:false,&quot;ValueFont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AAymkC3uFzQl3gKiH25_1636454625&quot;,&quot;DataType&quot;:1,&quot;ImageAutosize&quot;:1,&quot;ZIndexPreserved&quot;:true,&quot;ValueBgColor&quot;:false,&quot;ValueFont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PFmIDcShawkzweDyRMJ_1636454625&quot;,&quot;DataType&quot;:1,&quot;ImageAutosize&quot;:1,&quot;ZIndexPreserved&quot;:true,&quot;ValueBgColor&quot;:false,&quot;ValueFont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KCQLp2UPkgVq1noFuEf_1636454626&quot;,&quot;DataType&quot;:1,&quot;ImageAutosize&quot;:1,&quot;ZIndexPreserved&quot;:true,&quot;ValueBgColor&quot;:false,&quot;ValueFont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F4IBdE2udpKH3Ecv3VX_1636454626&quot;,&quot;DataType&quot;:1,&quot;ImageAutosize&quot;:1,&quot;ZIndexPreserved&quot;:true,&quot;ValueBgColor&quot;:false,&quot;ValueFont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JNDIkSx9jZxPWu25XU4_1636454626&quot;,&quot;DataType&quot;:1,&quot;ImageAutosize&quot;:1,&quot;ZIndexPreserved&quot;:true,&quot;ValueBgColor&quot;:false,&quot;ValueFont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2W8hkF6pV3OyCAzn8gz_1636454626&quot;,&quot;DataType&quot;:1,&quot;ImageAutosize&quot;:1,&quot;ZIndexPreserved&quot;:true,&quot;ValueBgColor&quot;:false,&quot;ValueFont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g6ZAP1E0cQ1guhsUVyA_1636454626&quot;,&quot;DataType&quot;:1,&quot;ImageAutosize&quot;:1,&quot;ZIndexPreserved&quot;:true,&quot;ValueBgColor&quot;:false,&quot;ValueFont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C6hnKg4ZT7UfY1AWHmE_1636454607&quot;,&quot;DataType&quot;:1,&quot;ImageAutosize&quot;:1,&quot;ZIndexPreserved&quot;:true,&quot;ValueBgColor&quot;:false,&quot;ValueFont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dIs6j0Oo4HxjB2zC2hp_1636454626&quot;,&quot;DataType&quot;:1,&quot;ImageAutosize&quot;:1,&quot;ZIndexPreserved&quot;:true,&quot;ValueBgColor&quot;:false,&quot;ValueFont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u0YdaVbkQIFsrp9bCSZ_1636454626&quot;,&quot;DataType&quot;:1,&quot;ImageAutosize&quot;:1,&quot;ZIndexPreserved&quot;:true,&quot;ValueBgColor&quot;:false,&quot;ValueFont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200UjCzEed2UOeUTcSp_1636454626&quot;,&quot;DataType&quot;:1,&quot;ImageAutosize&quot;:1,&quot;ZIndexPreserved&quot;:true,&quot;ValueBgColor&quot;:false,&quot;ValueFont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ReYvfr7SmJMxgcmWBx7_1636454626&quot;,&quot;DataType&quot;:1,&quot;ImageAutosize&quot;:1,&quot;ZIndexPreserved&quot;:true,&quot;ValueBgColor&quot;:false,&quot;ValueFont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QsRTctWhThviTw7JUtQ_1636454626&quot;,&quot;DataType&quot;:1,&quot;ImageAutosize&quot;:1,&quot;ZIndexPreserved&quot;:true,&quot;ValueBgColor&quot;:false,&quot;ValueFont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TEZhw2kokqpuT9ns1Q6_1636454626&quot;,&quot;DataType&quot;:1,&quot;ImageAutosize&quot;:1,&quot;ZIndexPreserved&quot;:true,&quot;ValueBgColor&quot;:false,&quot;ValueFont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HRk6i69KmGMiFwkc9W_1636454627&quot;,&quot;DataType&quot;:1,&quot;ImageAutosize&quot;:1,&quot;ZIndexPreserved&quot;:true,&quot;ValueBgColor&quot;:false,&quot;ValueFont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HRiuEQwykbaFWVPj0Gt_1636454628&quot;,&quot;DataType&quot;:1,&quot;ImageAutosize&quot;:1,&quot;ZIndexPreserved&quot;:true,&quot;ValueBgColor&quot;:false,&quot;ValueFont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ajxFFkYu1c2K7AdmRyI_1636454628&quot;,&quot;DataType&quot;:1,&quot;ImageAutosize&quot;:1,&quot;ZIndexPreserved&quot;:true,&quot;ValueBgColor&quot;:false,&quot;ValueFont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LJmTAoOdAm5p9qOieLG_1636454628&quot;,&quot;DataType&quot;:1,&quot;ImageAutosize&quot;:1,&quot;ZIndexPreserved&quot;:true,&quot;ValueBgColor&quot;:false,&quot;ValueFont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EK3hyF01As6Tt1oFKsi_1636454608&quot;,&quot;DataType&quot;:1,&quot;ImageAutosize&quot;:1,&quot;ZIndexPreserved&quot;:true,&quot;ValueBgColor&quot;:false,&quot;ValueFont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o8OdJ0G35pb9MZG4VfN_1636454628&quot;,&quot;DataType&quot;:1,&quot;ImageAutosize&quot;:1,&quot;ZIndexPreserved&quot;:true,&quot;ValueBgColor&quot;:false,&quot;ValueFont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wdAAMyJzAsAiHmZS1Dk_1636454628&quot;,&quot;DataType&quot;:1,&quot;ImageAutosize&quot;:1,&quot;ZIndexPreserved&quot;:true,&quot;ValueBgColor&quot;:false,&quot;ValueFont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Bgmv5wDuZEbE1B0AbTi_1636454628&quot;,&quot;DataType&quot;:1,&quot;ImageAutosize&quot;:1,&quot;ZIndexPreserved&quot;:true,&quot;ValueBgColor&quot;:false,&quot;ValueFont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8RPVnWidZhQ69FpvB0M_1636454629&quot;,&quot;DataType&quot;:1,&quot;ImageAutosize&quot;:1,&quot;ZIndexPreserved&quot;:true,&quot;ValueBgColor&quot;:false,&quot;ValueFont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WhK9bp8vOMHlCM8HlYv_1636454629&quot;,&quot;DataType&quot;:1,&quot;ImageAutosize&quot;:1,&quot;ZIndexPreserved&quot;:true,&quot;ValueBgColor&quot;:false,&quot;ValueFont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eRN78F80TfY9kKQdDK_1636454629&quot;,&quot;DataType&quot;:1,&quot;ImageAutosize&quot;:1,&quot;ZIndexPreserved&quot;:true,&quot;ValueBgColor&quot;:false,&quot;ValueFont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IxWRG7E3q1HlcDYf259_1636454629&quot;,&quot;DataType&quot;:1,&quot;ImageAutosize&quot;:1,&quot;ZIndexPreserved&quot;:true,&quot;ValueBgColor&quot;:false,&quot;ValueFont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4XYVG8Q0Amh4Jjz7QPe_1636454630&quot;,&quot;DataType&quot;:1,&quot;ImageAutosize&quot;:1,&quot;ZIndexPreserved&quot;:true,&quot;ValueBgColor&quot;:false,&quot;ValueFont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4rYCfmROCboMYhDaP3p_1636454630&quot;,&quot;DataType&quot;:1,&quot;ImageAutosize&quot;:1,&quot;ZIndexPreserved&quot;:true,&quot;ValueBgColor&quot;:false,&quot;ValueFont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xMMtyzqO6XM4R0CbFCY_1636454630&quot;,&quot;DataType&quot;:1,&quot;ImageAutosize&quot;:1,&quot;ZIndexPreserved&quot;:true,&quot;ValueBgColor&quot;:false,&quot;ValueFont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EDU5BAlZCAd0QpNBqjf_1636454608&quot;,&quot;DataType&quot;:1,&quot;ImageAutosize&quot;:1,&quot;ZIndexPreserved&quot;:true,&quot;ValueBgColor&quot;:false,&quot;ValueFont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ciz6K69dCgyHGmzCWx2_1636454630&quot;,&quot;DataType&quot;:1,&quot;ImageAutosize&quot;:1,&quot;ZIndexPreserved&quot;:true,&quot;ValueBgColor&quot;:false,&quot;ValueFont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NJNwe3KZ6KE86uhmDYg_1636454630&quot;,&quot;DataType&quot;:1,&quot;ImageAutosize&quot;:1,&quot;ZIndexPreserved&quot;:true,&quot;ValueBgColor&quot;:false,&quot;ValueFont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7o5sel2iiBOJfT6qc99_1636454631&quot;,&quot;DataType&quot;:1,&quot;ImageAutosize&quot;:1,&quot;ZIndexPreserved&quot;:true,&quot;ValueBgColor&quot;:false,&quot;ValueFont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PORgp6HEZUPyTmg38m7_1636454631&quot;,&quot;DataType&quot;:1,&quot;ImageAutosize&quot;:1,&quot;ZIndexPreserved&quot;:true,&quot;ValueBgColor&quot;:false,&quot;ValueFont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uoXwrSVxbQZhI6zjyCb_1636454631&quot;,&quot;DataType&quot;:1,&quot;ImageAutosize&quot;:1,&quot;ZIndexPreserved&quot;:true,&quot;ValueBgColor&quot;:false,&quot;ValueFont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9BU2wgUII2pfbm3yXJc_1636454631&quot;,&quot;DataType&quot;:1,&quot;ImageAutosize&quot;:1,&quot;ZIndexPreserved&quot;:true,&quot;ValueBgColor&quot;:false,&quot;ValueFont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XjGl8Ecf0cMk6XLoViJ_1636454631&quot;,&quot;DataType&quot;:1,&quot;ImageAutosize&quot;:1,&quot;ZIndexPreserved&quot;:true,&quot;ValueBgColor&quot;:false,&quot;ValueFont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VraqXR9Ro0czjWaleyc_1636454631&quot;,&quot;DataType&quot;:1,&quot;ImageAutosize&quot;:1,&quot;ZIndexPreserved&quot;:true,&quot;ValueBgColor&quot;:false,&quot;ValueFont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tPDKos5pmDEze1i9U3N_1636454632&quot;,&quot;DataType&quot;:1,&quot;ImageAutosize&quot;:1,&quot;ZIndexPreserved&quot;:true,&quot;ValueBgColor&quot;:false,&quot;ValueFont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iFfk0y6kylYnhQ3Yt9z_1636454632&quot;,&quot;DataType&quot;:1,&quot;ImageAutosize&quot;:1,&quot;ZIndexPreserved&quot;:true,&quot;ValueBgColor&quot;:false,&quot;ValueFont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ZQCAH2mc33Ly9oUzv6u_1636454608&quot;,&quot;DataType&quot;:1,&quot;ImageAutosize&quot;:1,&quot;ZIndexPreserved&quot;:true,&quot;ValueBgColor&quot;:false,&quot;ValueFont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7s1kZiHJEy5wjhP1zEy_1636454632&quot;,&quot;DataType&quot;:1,&quot;ImageAutosize&quot;:1,&quot;ZIndexPreserved&quot;:true,&quot;ValueBgColor&quot;:false,&quot;ValueFont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Z8ItpushWiiJQzNYld4_1636454632&quot;,&quot;DataType&quot;:1,&quot;ImageAutosize&quot;:1,&quot;ZIndexPreserved&quot;:true,&quot;ValueBgColor&quot;:false,&quot;ValueFont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5W2yqkHHOODxTN1sr8m_1636454633&quot;,&quot;DataType&quot;:1,&quot;ImageAutosize&quot;:1,&quot;ZIndexPreserved&quot;:true,&quot;ValueBgColor&quot;:false,&quot;ValueFont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qVkK2wS5LKhtWfRguZU_1636454633&quot;,&quot;DataType&quot;:1,&quot;ImageAutosize&quot;:1,&quot;ZIndexPreserved&quot;:true,&quot;ValueBgColor&quot;:false,&quot;ValueFont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OwpEdDH34UPfELnMxfs_1636454633&quot;,&quot;DataType&quot;:1,&quot;ImageAutosize&quot;:1,&quot;ZIndexPreserved&quot;:true,&quot;ValueBgColor&quot;:false,&quot;ValueFont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grn4hJtcvx1z7P5EwrA_1636454633&quot;,&quot;DataType&quot;:1,&quot;ImageAutosize&quot;:1,&quot;ZIndexPreserved&quot;:true,&quot;ValueBgColor&quot;:false,&quot;ValueFont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t0TQfv3RmmRyeUiVnh5_1636454633&quot;,&quot;DataType&quot;:1,&quot;ImageAutosize&quot;:1,&quot;ZIndexPreserved&quot;:true,&quot;ValueBgColor&quot;:false,&quot;ValueFont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mlc6TBl1dhyEAZkrIKH_1636454633&quot;,&quot;DataType&quot;:1,&quot;ImageAutosize&quot;:1,&quot;ZIndexPreserved&quot;:true,&quot;ValueBgColor&quot;:false,&quot;ValueFont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jBA8LfJThPKkjg16O4p_1636454633&quot;,&quot;DataType&quot;:1,&quot;ImageAutosize&quot;:1,&quot;ZIndexPreserved&quot;:true,&quot;ValueBgColor&quot;:false,&quot;ValueFont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7NAVU9akrdnI1RhUzXP_1636454633&quot;,&quot;DataType&quot;:1,&quot;ImageAutosize&quot;:1,&quot;ZIndexPreserved&quot;:true,&quot;ValueBgColor&quot;:false,&quot;ValueFont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U1eQ8Qtr9dvQJcjb1T2_1636454606&quot;,&quot;DataType&quot;:1,&quot;ImageAutosize&quot;:1,&quot;ZIndexPreserved&quot;:true,&quot;ValueBgColor&quot;:false,&quot;ValueFont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f0xTp6FFqYrZXmK19Fz_1636454608&quot;,&quot;DataType&quot;:1,&quot;ImageAutosize&quot;:1,&quot;ZIndexPreserved&quot;:true,&quot;ValueBgColor&quot;:false,&quot;ValueFont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0trlxqWdORa9tF1MGq1_1636454633&quot;,&quot;DataType&quot;:1,&quot;ImageAutosize&quot;:1,&quot;ZIndexPreserved&quot;:true,&quot;ValueBgColor&quot;:false,&quot;ValueFont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uSAQ8uerZyvsBLwK2gM_1636454633&quot;,&quot;DataType&quot;:1,&quot;ImageAutosize&quot;:1,&quot;ZIndexPreserved&quot;:true,&quot;ValueBgColor&quot;:false,&quot;ValueFont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x2OvASr7yMOnkA4hoVm_1636454634&quot;,&quot;DataType&quot;:1,&quot;ImageAutosize&quot;:1,&quot;ZIndexPreserved&quot;:true,&quot;ValueBgColor&quot;:false,&quot;ValueFont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9obIIzYK1TFO2lCaaC7_1636454634&quot;,&quot;DataType&quot;:1,&quot;ImageAutosize&quot;:1,&quot;ZIndexPreserved&quot;:true,&quot;ValueBgColor&quot;:false,&quot;ValueFont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xeGHxN23VODiD4AXKuo_1636454634&quot;,&quot;DataType&quot;:1,&quot;ImageAutosize&quot;:1,&quot;ZIndexPreserved&quot;:true,&quot;ValueBgColor&quot;:false,&quot;ValueFont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FkgtOnfVu3QKRgzfk0C_1636454634&quot;,&quot;DataType&quot;:1,&quot;ImageAutosize&quot;:1,&quot;ZIndexPreserved&quot;:true,&quot;ValueBgColor&quot;:false,&quot;ValueFont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SF0oN1N7uixcYKOgliH_1636454635&quot;,&quot;DataType&quot;:1,&quot;ImageAutosize&quot;:1,&quot;ZIndexPreserved&quot;:true,&quot;ValueBgColor&quot;:false,&quot;ValueFont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ShyHKwIimQ8ERyRuyMj_1636454635&quot;,&quot;DataType&quot;:1,&quot;ImageAutosize&quot;:1,&quot;ZIndexPreserved&quot;:true,&quot;ValueBgColor&quot;:false,&quot;ValueFont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bfnimeEvtU2H38pBwlZ_1636454635&quot;,&quot;DataType&quot;:1,&quot;ImageAutosize&quot;:1,&quot;ZIndexPreserved&quot;:true,&quot;ValueBgColor&quot;:false,&quot;ValueFont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xHbLwVV3fH2ANMIzE2F_1636454636&quot;,&quot;DataType&quot;:1,&quot;ImageAutosize&quot;:1,&quot;ZIndexPreserved&quot;:true,&quot;ValueBgColor&quot;:false,&quot;ValueFont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xWdBjMS4Azi7dckV4OX_1636454608&quot;,&quot;DataType&quot;:1,&quot;ImageAutosize&quot;:1,&quot;ZIndexPreserved&quot;:true,&quot;ValueBgColor&quot;:false,&quot;ValueFont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53OyzlFnlBuSDgRtgr2_1636454636&quot;,&quot;DataType&quot;:1,&quot;ImageAutosize&quot;:1,&quot;ZIndexPreserved&quot;:true,&quot;ValueBgColor&quot;:false,&quot;ValueFont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u0uVcLUuqHWVUq5px50_1636454636&quot;,&quot;DataType&quot;:1,&quot;ImageAutosize&quot;:1,&quot;ZIndexPreserved&quot;:true,&quot;ValueBgColor&quot;:false,&quot;ValueFont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dKMnlqIk315dBre25ei_1636454636&quot;,&quot;DataType&quot;:1,&quot;ImageAutosize&quot;:1,&quot;ZIndexPreserved&quot;:true,&quot;ValueBgColor&quot;:false,&quot;ValueFont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31hOdUKxEjoRi0cYGbC_1636454636&quot;,&quot;DataType&quot;:1,&quot;ImageAutosize&quot;:1,&quot;ZIndexPreserved&quot;:true,&quot;ValueBgColor&quot;:false,&quot;ValueFont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ezoCpV4smnuLryxUfhN_1636454636&quot;,&quot;DataType&quot;:1,&quot;ImageAutosize&quot;:1,&quot;ZIndexPreserved&quot;:true,&quot;ValueBgColor&quot;:false,&quot;ValueFont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pwIWEYOYjHaPSqUNSzJ_1636454636&quot;,&quot;DataType&quot;:1,&quot;ImageAutosize&quot;:1,&quot;ZIndexPreserved&quot;:true,&quot;ValueBgColor&quot;:false,&quot;ValueFont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oezT8QbIN8Zk9pciNKf_1636454636&quot;,&quot;DataType&quot;:1,&quot;ImageAutosize&quot;:1,&quot;ZIndexPreserved&quot;:true,&quot;ValueBgColor&quot;:false,&quot;ValueFont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oObKt8dQ1hahjumPEf9_1636454637&quot;,&quot;DataType&quot;:1,&quot;ImageAutosize&quot;:1,&quot;ZIndexPreserved&quot;:true,&quot;ValueBgColor&quot;:false,&quot;ValueFont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uwWbuVD27166cw8Wxw0_1636454637&quot;,&quot;DataType&quot;:1,&quot;ImageAutosize&quot;:1,&quot;ZIndexPreserved&quot;:true,&quot;ValueBgColor&quot;:false,&quot;ValueFont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U9gAjV2iS1HiHNwSDrP_1636454637&quot;,&quot;DataType&quot;:1,&quot;ImageAutosize&quot;:1,&quot;ZIndexPreserved&quot;:true,&quot;ValueBgColor&quot;:false,&quot;ValueFont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6dBgeBQptPEJOt9DdiW_1636454608&quot;,&quot;DataType&quot;:1,&quot;ImageAutosize&quot;:1,&quot;ZIndexPreserved&quot;:true,&quot;ValueBgColor&quot;:false,&quot;ValueFont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D1xTdJg7EJN9vZypqfX_1636454637&quot;,&quot;DataType&quot;:1,&quot;ImageAutosize&quot;:1,&quot;ZIndexPreserved&quot;:true,&quot;ValueBgColor&quot;:false,&quot;ValueFont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UaC9mHS8xdHELkCdas_1636454637&quot;,&quot;DataType&quot;:1,&quot;ImageAutosize&quot;:1,&quot;ZIndexPreserved&quot;:true,&quot;ValueBgColor&quot;:false,&quot;ValueFont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kcwaQXEpo96qL3XMsdX_1636454637&quot;,&quot;DataType&quot;:1,&quot;ImageAutosize&quot;:1,&quot;ZIndexPreserved&quot;:true,&quot;ValueBgColor&quot;:false,&quot;ValueFont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5UtmvZaMpM0dAuauB4A_1636454637&quot;,&quot;DataType&quot;:1,&quot;ImageAutosize&quot;:1,&quot;ZIndexPreserved&quot;:true,&quot;ValueBgColor&quot;:false,&quot;ValueFont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5ArxjJCLvKV6FdWQ41x_1636454637&quot;,&quot;DataType&quot;:1,&quot;ImageAutosize&quot;:1,&quot;ZIndexPreserved&quot;:true,&quot;ValueBgColor&quot;:false,&quot;ValueFont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GpFy3n1oebv1wSze1bV_1636454637&quot;,&quot;DataType&quot;:1,&quot;ImageAutosize&quot;:1,&quot;ZIndexPreserved&quot;:true,&quot;ValueBgColor&quot;:false,&quot;ValueFont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489BY94KBAHKPzVc0Ua_1636454637&quot;,&quot;DataType&quot;:1,&quot;ImageAutosize&quot;:1,&quot;ZIndexPreserved&quot;:true,&quot;ValueBgColor&quot;:false,&quot;ValueFont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rojqov3X89Dm9MshKMI_1636454637&quot;,&quot;DataType&quot;:1,&quot;ImageAutosize&quot;:1,&quot;ZIndexPreserved&quot;:true,&quot;ValueBgColor&quot;:false,&quot;ValueFont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6OBtiHjR7jVcUe2dZe2_1636454638&quot;,&quot;DataType&quot;:1,&quot;ImageAutosize&quot;:1,&quot;ZIndexPreserved&quot;:true,&quot;ValueBgColor&quot;:false,&quot;ValueFont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bIzSvGXjEHfKQ9SKgNy_1636454638&quot;,&quot;DataType&quot;:1,&quot;ImageAutosize&quot;:1,&quot;ZIndexPreserved&quot;:true,&quot;ValueBgColor&quot;:false,&quot;ValueFont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64nnhuh69MoJ7sR5NCY_1636454608&quot;,&quot;DataType&quot;:1,&quot;ImageAutosize&quot;:1,&quot;ZIndexPreserved&quot;:true,&quot;ValueBgColor&quot;:false,&quot;ValueFont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mdyq0KXOXNgCzxmHcPl_1636454638&quot;,&quot;DataType&quot;:1,&quot;ImageAutosize&quot;:1,&quot;ZIndexPreserved&quot;:true,&quot;ValueBgColor&quot;:false,&quot;ValueFont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CE9QL8ZEpQcllR7gOyR_1636454638&quot;,&quot;DataType&quot;:1,&quot;ImageAutosize&quot;:1,&quot;ZIndexPreserved&quot;:true,&quot;ValueBgColor&quot;:false,&quot;ValueFont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eTIDgQFH1L0JaQhcVlv_1636454638&quot;,&quot;DataType&quot;:1,&quot;ImageAutosize&quot;:1,&quot;ZIndexPreserved&quot;:true,&quot;ValueBgColor&quot;:false,&quot;ValueFont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l0ujnbIR8GszdJ54tMX_1636454639&quot;,&quot;DataType&quot;:1,&quot;ImageAutosize&quot;:1,&quot;ZIndexPreserved&quot;:true,&quot;ValueBgColor&quot;:false,&quot;ValueFont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c5b6K2yWLWllcoNKQCn_1636454639&quot;,&quot;DataType&quot;:1,&quot;ImageAutosize&quot;:1,&quot;ZIndexPreserved&quot;:true,&quot;ValueBgColor&quot;:false,&quot;ValueFont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WRTtPji8InD5pFzKgrE_1636454639&quot;,&quot;DataType&quot;:1,&quot;ImageAutosize&quot;:1,&quot;ZIndexPreserved&quot;:true,&quot;ValueBgColor&quot;:false,&quot;ValueFont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VNRc5RuD43kSoaYJGNi_1636454639&quot;,&quot;DataType&quot;:1,&quot;ImageAutosize&quot;:1,&quot;ZIndexPreserved&quot;:true,&quot;ValueBgColor&quot;:false,&quot;ValueFont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HNquvNHKCKWPoeClbi2_1636454639&quot;,&quot;DataType&quot;:1,&quot;ImageAutosize&quot;:1,&quot;ZIndexPreserved&quot;:true,&quot;ValueBgColor&quot;:false,&quot;ValueFont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lx8zeTMaifd4YKhKjrB_1636454639&quot;,&quot;DataType&quot;:1,&quot;ImageAutosize&quot;:1,&quot;ZIndexPreserved&quot;:true,&quot;ValueBgColor&quot;:false,&quot;ValueFont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SQT8Dx4XjsmIaPqUBf9_1636454639&quot;,&quot;DataType&quot;:1,&quot;ImageAutosize&quot;:1,&quot;ZIndexPreserved&quot;:true,&quot;ValueBgColor&quot;:false,&quot;ValueFont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rJHRa0yryJVzK5Ww16U_1636454608&quot;,&quot;DataType&quot;:1,&quot;ImageAutosize&quot;:1,&quot;ZIndexPreserved&quot;:true,&quot;ValueBgColor&quot;:false,&quot;ValueFont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iTf2oGTh3qgiFPZm5yR_1636454639&quot;,&quot;DataType&quot;:1,&quot;ImageAutosize&quot;:1,&quot;ZIndexPreserved&quot;:true,&quot;ValueBgColor&quot;:false,&quot;ValueFont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JWTGagNBzyDGK5sgSRU_1636454640&quot;,&quot;DataType&quot;:1,&quot;ImageAutosize&quot;:1,&quot;ZIndexPreserved&quot;:true,&quot;ValueBgColor&quot;:false,&quot;ValueFont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x5mgwaMctulsNQC6g6U_1636454640&quot;,&quot;DataType&quot;:1,&quot;ImageAutosize&quot;:1,&quot;ZIndexPreserved&quot;:true,&quot;ValueBgColor&quot;:false,&quot;ValueFont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3OGDLLpBdsj8zHrgXQd_1636454640&quot;,&quot;DataType&quot;:1,&quot;ImageAutosize&quot;:1,&quot;ZIndexPreserved&quot;:true,&quot;ValueBgColor&quot;:false,&quot;ValueFont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qx0PSeaorZQhhSs7uTQ_1636454640&quot;,&quot;DataType&quot;:1,&quot;ImageAutosize&quot;:1,&quot;ZIndexPreserved&quot;:true,&quot;ValueBgColor&quot;:false,&quot;ValueFont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PiiWxSjfTWXTArY1wty_1636454641&quot;,&quot;DataType&quot;:1,&quot;ImageAutosize&quot;:1,&quot;ZIndexPreserved&quot;:true,&quot;ValueBgColor&quot;:false,&quot;ValueFont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qTCLSsAtKcyvZO0RXo5_1636454641&quot;,&quot;DataType&quot;:1,&quot;ImageAutosize&quot;:1,&quot;ZIndexPreserved&quot;:true,&quot;ValueBgColor&quot;:false,&quot;ValueFont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2nYJAIpRzJ0ms3E1aPj_1636454641&quot;,&quot;DataType&quot;:1,&quot;ImageAutosize&quot;:1,&quot;ZIndexPreserved&quot;:true,&quot;ValueBgColor&quot;:false,&quot;ValueFont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5g9EKQ7irPGns4OC9q4_1636454641&quot;,&quot;DataType&quot;:1,&quot;ImageAutosize&quot;:1,&quot;ZIndexPreserved&quot;:true,&quot;ValueBgColor&quot;:false,&quot;ValueFont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3IRnaOit66QWobGQFVu_1636454641&quot;,&quot;DataType&quot;:1,&quot;ImageAutosize&quot;:1,&quot;ZIndexPreserved&quot;:true,&quot;ValueBgColor&quot;:false,&quot;ValueFont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CpfUaLO7xTAlUkJgcC_1636454608&quot;,&quot;DataType&quot;:1,&quot;ImageAutosize&quot;:1,&quot;ZIndexPreserved&quot;:true,&quot;ValueBgColor&quot;:false,&quot;ValueFont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nrQDdEgkOb5d3n6R0Th_1636454641&quot;,&quot;DataType&quot;:1,&quot;ImageAutosize&quot;:1,&quot;ZIndexPreserved&quot;:true,&quot;ValueBgColor&quot;:false,&quot;ValueFont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GrbfGaPhNkgLKx71HoG_1636454642&quot;,&quot;DataType&quot;:1,&quot;ImageAutosize&quot;:1,&quot;ZIndexPreserved&quot;:true,&quot;ValueBgColor&quot;:false,&quot;ValueFont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7UUl3agcKfbWwMjzsZp_1636454642&quot;,&quot;DataType&quot;:1,&quot;ImageAutosize&quot;:1,&quot;ZIndexPreserved&quot;:true,&quot;ValueBgColor&quot;:false,&quot;ValueFont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YfIeYb1WHJka1J1AZgQ_1636454642&quot;,&quot;DataType&quot;:1,&quot;ImageAutosize&quot;:1,&quot;ZIndexPreserved&quot;:true,&quot;ValueBgColor&quot;:false,&quot;ValueFont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EXQTvciNVqLduLQGO5k_1636454642&quot;,&quot;DataType&quot;:1,&quot;ImageAutosize&quot;:1,&quot;ZIndexPreserved&quot;:true,&quot;ValueBgColor&quot;:false,&quot;ValueFont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u0AEuBBFYdjkfenz2T9_1636454642&quot;,&quot;DataType&quot;:1,&quot;ImageAutosize&quot;:1,&quot;ZIndexPreserved&quot;:true,&quot;ValueBgColor&quot;:false,&quot;ValueFont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Xx0Cw16L35f6uWcAlXB_1636454642&quot;,&quot;DataType&quot;:1,&quot;ImageAutosize&quot;:1,&quot;ZIndexPreserved&quot;:true,&quot;ValueBgColor&quot;:false,&quot;ValueFont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KklEj8H6B2AKuKOonOA_1636454643&quot;,&quot;DataType&quot;:1,&quot;ImageAutosize&quot;:1,&quot;ZIndexPreserved&quot;:true,&quot;ValueBgColor&quot;:false,&quot;ValueFont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2kkPotF6PWaVR4nmihG_1636454643&quot;,&quot;DataType&quot;:1,&quot;ImageAutosize&quot;:1,&quot;ZIndexPreserved&quot;:true,&quot;ValueBgColor&quot;:false,&quot;ValueFont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pqcJCBJ7gb909EQTSSf_1636454643&quot;,&quot;DataType&quot;:1,&quot;ImageAutosize&quot;:1,&quot;ZIndexPreserved&quot;:true,&quot;ValueBgColor&quot;:false,&quot;ValueFont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2fAzghuYYLMNM1Qu6kI_1636454608&quot;,&quot;DataType&quot;:1,&quot;ImageAutosize&quot;:1,&quot;ZIndexPreserved&quot;:true,&quot;ValueBgColor&quot;:false,&quot;ValueFont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OdWyaHUQgTmMWjt5ccA_1636454643&quot;,&quot;DataType&quot;:1,&quot;ImageAutosize&quot;:1,&quot;ZIndexPreserved&quot;:true,&quot;ValueBgColor&quot;:false,&quot;ValueFont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cIbzEUcCp37TunOIX9Y_1636454643&quot;,&quot;DataType&quot;:1,&quot;ImageAutosize&quot;:1,&quot;ZIndexPreserved&quot;:true,&quot;ValueBgColor&quot;:false,&quot;ValueFont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c0rnCn7f9HkFzok8zbg_1636454643&quot;,&quot;DataType&quot;:1,&quot;ImageAutosize&quot;:1,&quot;ZIndexPreserved&quot;:true,&quot;ValueBgColor&quot;:false,&quot;ValueFont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9qGs0xOBWGUFsr64BMb_1636454643&quot;,&quot;DataType&quot;:1,&quot;ImageAutosize&quot;:1,&quot;ZIndexPreserved&quot;:true,&quot;ValueBgColor&quot;:false,&quot;ValueFont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pvLNajX1HbHGNaEU27O_1636454644&quot;,&quot;DataType&quot;:1,&quot;ImageAutosize&quot;:1,&quot;ZIndexPreserved&quot;:true,&quot;ValueBgColor&quot;:false,&quot;ValueFont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mbRGVG4etkDyQVNJV5Q_1636454644&quot;,&quot;DataType&quot;:1,&quot;ImageAutosize&quot;:1,&quot;ZIndexPreserved&quot;:true,&quot;ValueBgColor&quot;:false,&quot;ValueFont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itIg9NXJUYl0tzW0xYD_1636454644&quot;,&quot;DataType&quot;:1,&quot;ImageAutosize&quot;:1,&quot;ZIndexPreserved&quot;:true,&quot;ValueBgColor&quot;:false,&quot;ValueFont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Z2UqQwNrL3FuQBD9tzA_1636454644&quot;,&quot;DataType&quot;:1,&quot;ImageAutosize&quot;:1,&quot;ZIndexPreserved&quot;:true,&quot;ValueBgColor&quot;:false,&quot;ValueFont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coP1PCAphVmdDSZk82f_1636454644&quot;,&quot;DataType&quot;:1,&quot;ImageAutosize&quot;:1,&quot;ZIndexPreserved&quot;:true,&quot;ValueBgColor&quot;:false,&quot;ValueFont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jtB14M4gqJm4mULaXuw_1636454644&quot;,&quot;DataType&quot;:1,&quot;ImageAutosize&quot;:1,&quot;ZIndexPreserved&quot;:true,&quot;ValueBgColor&quot;:false,&quot;ValueFont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ja7PDwx5Wi2W4UTPqrn_1636454609&quot;,&quot;DataType&quot;:1,&quot;ImageAutosize&quot;:1,&quot;ZIndexPreserved&quot;:true,&quot;ValueBgColor&quot;:false,&quot;ValueFont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vKflQLR6xGYbhgxxshZ_1636454644&quot;,&quot;DataType&quot;:1,&quot;ImageAutosize&quot;:1,&quot;ZIndexPreserved&quot;:true,&quot;ValueBgColor&quot;:false,&quot;ValueFont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4a4vfDcBQf0YpWTqMWN_1636454645&quot;,&quot;DataType&quot;:1,&quot;ImageAutosize&quot;:1,&quot;ZIndexPreserved&quot;:true,&quot;ValueBgColor&quot;:false,&quot;ValueFont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20tuF5OjgvqLHQnQgSQ_1636454645&quot;,&quot;DataType&quot;:1,&quot;ImageAutosize&quot;:1,&quot;ZIndexPreserved&quot;:true,&quot;ValueBgColor&quot;:false,&quot;ValueFont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NjQ3FpoLEmp6MITUj5S_1636454645&quot;,&quot;DataType&quot;:1,&quot;ImageAutosize&quot;:1,&quot;ZIndexPreserved&quot;:true,&quot;ValueBgColor&quot;:false,&quot;ValueFont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qUj29RxKgalJjpEYkkp_1636454645&quot;,&quot;DataType&quot;:1,&quot;ImageAutosize&quot;:1,&quot;ZIndexPreserved&quot;:true,&quot;ValueBgColor&quot;:false,&quot;ValueFont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uuxU3ViJX4xgx1yNGWI_1636454645&quot;,&quot;DataType&quot;:1,&quot;ImageAutosize&quot;:1,&quot;ZIndexPreserved&quot;:true,&quot;ValueBgColor&quot;:false,&quot;ValueFont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U4Nv3WoFYI707gO9v0T_1636454645&quot;,&quot;DataType&quot;:1,&quot;ImageAutosize&quot;:1,&quot;ZIndexPreserved&quot;:true,&quot;ValueBgColor&quot;:false,&quot;ValueFont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Rn27HEaIvW5HazhFxD6_1636454645&quot;,&quot;DataType&quot;:1,&quot;ImageAutosize&quot;:1,&quot;ZIndexPreserved&quot;:true,&quot;ValueBgColor&quot;:false,&quot;ValueFont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GVQXwOLhMOzmMHDubIw_1636454645&quot;,&quot;DataType&quot;:1,&quot;ImageAutosize&quot;:1,&quot;ZIndexPreserved&quot;:true,&quot;ValueBgColor&quot;:false,&quot;ValueFont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Z95UDPJu8lP3HOUgvon_1636454645&quot;,&quot;DataType&quot;:1,&quot;ImageAutosize&quot;:1,&quot;ZIndexPreserved&quot;:true,&quot;ValueBgColor&quot;:false,&quot;ValueFont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cFUu0UX7SyndgQ9MQLE_1636454609&quot;,&quot;DataType&quot;:1,&quot;ImageAutosize&quot;:1,&quot;ZIndexPreserved&quot;:true,&quot;ValueBgColor&quot;:false,&quot;ValueFont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xQ7Yae2zOJoPV6gPSnw_1636454646&quot;,&quot;DataType&quot;:1,&quot;ImageAutosize&quot;:1,&quot;ZIndexPreserved&quot;:true,&quot;ValueBgColor&quot;:false,&quot;ValueFont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k2N5Ht23hWYz3Pcz95T_1636454646&quot;,&quot;DataType&quot;:1,&quot;ImageAutosize&quot;:1,&quot;ZIndexPreserved&quot;:true,&quot;ValueBgColor&quot;:false,&quot;ValueFont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j1JHmw9rUxO85A0yBzC_1636454646&quot;,&quot;DataType&quot;:1,&quot;ImageAutosize&quot;:1,&quot;ZIndexPreserved&quot;:true,&quot;ValueBgColor&quot;:false,&quot;ValueFont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apn3PhQG4Qc1xEp1AOQ_1636454646&quot;,&quot;DataType&quot;:1,&quot;ImageAutosize&quot;:1,&quot;ZIndexPreserved&quot;:true,&quot;ValueBgColor&quot;:false,&quot;ValueFont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QR5maFk5wipvplNSjfY_1636454646&quot;,&quot;DataType&quot;:1,&quot;ImageAutosize&quot;:1,&quot;ZIndexPreserved&quot;:true,&quot;ValueBgColor&quot;:false,&quot;ValueFont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HZnBKszl0qrkmF2NAH1_1636454646&quot;,&quot;DataType&quot;:1,&quot;ImageAutosize&quot;:1,&quot;ZIndexPreserved&quot;:true,&quot;ValueBgColor&quot;:false,&quot;ValueFont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QrRb8mIERk70fG2BGRH_1636454646&quot;,&quot;DataType&quot;:1,&quot;ImageAutosize&quot;:1,&quot;ZIndexPreserved&quot;:true,&quot;ValueBgColor&quot;:false,&quot;ValueFont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uYU8rxvG9dcxnhvFo15_1636454646&quot;,&quot;DataType&quot;:1,&quot;ImageAutosize&quot;:1,&quot;ZIndexPreserved&quot;:true,&quot;ValueBgColor&quot;:false,&quot;ValueFont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69Uz4AtkxJisGXy7SdE_1636454647&quot;,&quot;DataType&quot;:1,&quot;ImageAutosize&quot;:1,&quot;ZIndexPreserved&quot;:true,&quot;ValueBgColor&quot;:false,&quot;ValueFont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QxsrrIjG2MY0kp8HJv8_1636454647&quot;,&quot;DataType&quot;:1,&quot;ImageAutosize&quot;:1,&quot;ZIndexPreserved&quot;:true,&quot;ValueBgColor&quot;:false,&quot;ValueFont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ZIFjHRMoc8HSooMTE84_1636454609&quot;,&quot;DataType&quot;:1,&quot;ImageAutosize&quot;:1,&quot;ZIndexPreserved&quot;:true,&quot;ValueBgColor&quot;:false,&quot;ValueFont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fpGPMvYjEVde9p9tPlq_1636454647&quot;,&quot;DataType&quot;:1,&quot;ImageAutosize&quot;:1,&quot;ZIndexPreserved&quot;:true,&quot;ValueBgColor&quot;:false,&quot;ValueFont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WZj4qDuPaFHFNgo7YFw_1636454647&quot;,&quot;DataType&quot;:1,&quot;ImageAutosize&quot;:1,&quot;ZIndexPreserved&quot;:true,&quot;ValueBgColor&quot;:false,&quot;ValueFontColor&quot;:false}]"/>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m7TzfTvaETO3mebY1xE_1636454648&quot;,&quot;DataType&quot;:1,&quot;ImageAutosize&quot;:1,&quot;ZIndexPreserved&quot;:true,&quot;ValueBgColor&quot;:false,&quot;ValueFont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00ErguYwDLBlOUMssfn_1636454648&quot;,&quot;DataType&quot;:1,&quot;ImageAutosize&quot;:1,&quot;ZIndexPreserved&quot;:true,&quot;ValueBgColor&quot;:false,&quot;ValueFont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0XxKqOplR85npeVQBkG_1636454648&quot;,&quot;DataType&quot;:1,&quot;ImageAutosize&quot;:1,&quot;ZIndexPreserved&quot;:true,&quot;ValueBgColor&quot;:false,&quot;ValueFont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aBntD9h3IHy1mFo64fg_1636454648&quot;,&quot;DataType&quot;:1,&quot;ImageAutosize&quot;:1,&quot;ZIndexPreserved&quot;:true,&quot;ValueBgColor&quot;:false,&quot;ValueFont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eX23ZrD1MEpsaboW3uG_1636454648&quot;,&quot;DataType&quot;:1,&quot;ImageAutosize&quot;:1,&quot;ZIndexPreserved&quot;:true,&quot;ValueBgColor&quot;:false,&quot;ValueFont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2EjKcPsJlleBl7v5gZI_1636454648&quot;,&quot;DataType&quot;:1,&quot;ImageAutosize&quot;:1,&quot;ZIndexPreserved&quot;:true,&quot;ValueBgColor&quot;:false,&quot;ValueFont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0LlX77ECgY4FxnFLYsb_1636454648&quot;,&quot;DataType&quot;:1,&quot;ImageAutosize&quot;:1,&quot;ZIndexPreserved&quot;:true,&quot;ValueBgColor&quot;:false,&quot;ValueFont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UX5fAEVepsVM2JoXgLT_1636454606&quot;,&quot;DataType&quot;:1,&quot;ImageAutosize&quot;:1,&quot;ZIndexPreserved&quot;:true,&quot;ValueBgColor&quot;:false,&quot;ValueFont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rbBXF88F3wRK0iM8QX5_1636454609&quot;,&quot;DataType&quot;:1,&quot;ImageAutosize&quot;:1,&quot;ZIndexPreserved&quot;:true,&quot;ValueBgColor&quot;:false,&quot;ValueFont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hdwwbfk0OrcfRmI6lOe_1636454649&quot;,&quot;DataType&quot;:1,&quot;ImageAutosize&quot;:1,&quot;ZIndexPreserved&quot;:true,&quot;ValueBgColor&quot;:false,&quot;ValueFont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nGHi1mojguuavO45pW0_1636454649&quot;,&quot;DataType&quot;:1,&quot;ImageAutosize&quot;:1,&quot;ZIndexPreserved&quot;:true,&quot;ValueBgColor&quot;:false,&quot;ValueFont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FhggJ92hiB74KzDKkRa_1636454649&quot;,&quot;DataType&quot;:1,&quot;ImageAutosize&quot;:1,&quot;ZIndexPreserved&quot;:true,&quot;ValueBgColor&quot;:false,&quot;ValueFont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tfGFusSkxHOSfm1pJJN_1636454649&quot;,&quot;DataType&quot;:1,&quot;ImageAutosize&quot;:1,&quot;ZIndexPreserved&quot;:true,&quot;ValueBgColor&quot;:false,&quot;ValueFont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hb8EJEfPPSNo62JVX2N_1636454650&quot;,&quot;DataType&quot;:1,&quot;ImageAutosize&quot;:1,&quot;ZIndexPreserved&quot;:true,&quot;ValueBgColor&quot;:false,&quot;ValueFont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FCsAHJtH3g9wX6SIcxu_1636454650&quot;,&quot;DataType&quot;:1,&quot;ImageAutosize&quot;:1,&quot;ZIndexPreserved&quot;:true,&quot;ValueBgColor&quot;:false,&quot;ValueFont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9an9enWxsl5RQ4eI4RK_1636454650&quot;,&quot;DataType&quot;:1,&quot;ImageAutosize&quot;:1,&quot;ZIndexPreserved&quot;:true,&quot;ValueBgColor&quot;:false,&quot;ValueFont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2L84m78b0h7JBNqkeMP_1636454650&quot;,&quot;DataType&quot;:1,&quot;ImageAutosize&quot;:1,&quot;ZIndexPreserved&quot;:true,&quot;ValueBgColor&quot;:false,&quot;ValueFont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LkoE2UL5GQTC6e4z9w_1636454650&quot;,&quot;DataType&quot;:1,&quot;ImageAutosize&quot;:1,&quot;ZIndexPreserved&quot;:true,&quot;ValueBgColor&quot;:false,&quot;ValueFont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BumdQJQQrh1sRAoN2uM_1636454650&quot;,&quot;DataType&quot;:1,&quot;ImageAutosize&quot;:1,&quot;ZIndexPreserved&quot;:true,&quot;ValueBgColor&quot;:false,&quot;ValueFont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rlFZ9zA5NBGvtfq9xRE_1636454609&quot;,&quot;DataType&quot;:1,&quot;ImageAutosize&quot;:1,&quot;ZIndexPreserved&quot;:true,&quot;ValueBgColor&quot;:false,&quot;ValueFont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VrcnUMZlOXRIT6HpCj0_1636454650&quot;,&quot;DataType&quot;:1,&quot;ImageAutosize&quot;:1,&quot;ZIndexPreserved&quot;:true,&quot;ValueBgColor&quot;:false,&quot;ValueFont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K6cy4JSoAAlIjx1k4tz_1636454651&quot;,&quot;DataType&quot;:1,&quot;ImageAutosize&quot;:1,&quot;ZIndexPreserved&quot;:true,&quot;ValueBgColor&quot;:false,&quot;ValueFont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KrlzGRysMiCN0E1IRYG_1636454651&quot;,&quot;DataType&quot;:1,&quot;ImageAutosize&quot;:1,&quot;ZIndexPreserved&quot;:true,&quot;ValueBgColor&quot;:false,&quot;ValueFont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jwfsIJ1fS8dkNzLuoEa_1636454651&quot;,&quot;DataType&quot;:1,&quot;ImageAutosize&quot;:1,&quot;ZIndexPreserved&quot;:true,&quot;ValueBgColor&quot;:false,&quot;ValueFont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PIi1WiGkHzpm9hgM1Sj_1636454651&quot;,&quot;DataType&quot;:1,&quot;ImageAutosize&quot;:1,&quot;ZIndexPreserved&quot;:true,&quot;ValueBgColor&quot;:false,&quot;ValueFont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ZGYz35x32VYKIk5sVCx_1636454651&quot;,&quot;DataType&quot;:1,&quot;ImageAutosize&quot;:1,&quot;ZIndexPreserved&quot;:true,&quot;ValueBgColor&quot;:false,&quot;ValueFont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kDaTAAhiWa4DdhpGxCe_1636454651&quot;,&quot;DataType&quot;:1,&quot;ImageAutosize&quot;:1,&quot;ZIndexPreserved&quot;:true,&quot;ValueBgColor&quot;:false,&quot;ValueFont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BA1ONjjSbtUejY7kOOW_1636454651&quot;,&quot;DataType&quot;:1,&quot;ImageAutosize&quot;:1,&quot;ZIndexPreserved&quot;:true,&quot;ValueBgColor&quot;:false,&quot;ValueFont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UREdWqpP8eeWsNnWgQq_1636454651&quot;,&quot;DataType&quot;:1,&quot;ImageAutosize&quot;:1,&quot;ZIndexPreserved&quot;:true,&quot;ValueBgColor&quot;:false,&quot;ValueFont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aJJ0aOm5hcpUykuaUov_1636454651&quot;,&quot;DataType&quot;:1,&quot;ImageAutosize&quot;:1,&quot;ZIndexPreserved&quot;:true,&quot;ValueBgColor&quot;:false,&quot;ValueFont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ojrHcQcGjhiejKWXoC7_1636454609&quot;,&quot;DataType&quot;:1,&quot;ImageAutosize&quot;:1,&quot;ZIndexPreserved&quot;:true,&quot;ValueBgColor&quot;:false,&quot;ValueFont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QfBtUCHnMIezfhmwWVR_1636454651&quot;,&quot;DataType&quot;:1,&quot;ImageAutosize&quot;:1,&quot;ZIndexPreserved&quot;:true,&quot;ValueBgColor&quot;:false,&quot;ValueFont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HtjvYUZmEhCUo81yF8P_1636454651&quot;,&quot;DataType&quot;:1,&quot;ImageAutosize&quot;:1,&quot;ZIndexPreserved&quot;:true,&quot;ValueBgColor&quot;:false,&quot;ValueFont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BgkJxmBeM1qpBSQK012_1636454651&quot;,&quot;DataType&quot;:1,&quot;ImageAutosize&quot;:1,&quot;ZIndexPreserved&quot;:true,&quot;ValueBgColor&quot;:false,&quot;ValueFont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fvmKbFsFymjFZSvtax6_1636454652&quot;,&quot;DataType&quot;:1,&quot;ImageAutosize&quot;:1,&quot;ZIndexPreserved&quot;:true,&quot;ValueBgColor&quot;:false,&quot;ValueFont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PpE1FgMt63ZJXjxyO1m_1636454652&quot;,&quot;DataType&quot;:1,&quot;ImageAutosize&quot;:1,&quot;ZIndexPreserved&quot;:true,&quot;ValueBgColor&quot;:false,&quot;ValueFont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BIuXtdtcDcGJcQCm4cY_1636454653&quot;,&quot;DataType&quot;:1,&quot;ImageAutosize&quot;:1,&quot;ZIndexPreserved&quot;:true,&quot;ValueBgColor&quot;:false,&quot;ValueFontColor&quot;:false}]"/>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QKuxdoi6uD7Np3RT2KB_1636454653&quot;,&quot;DataType&quot;:1,&quot;ImageAutosize&quot;:1,&quot;ZIndexPreserved&quot;:true,&quot;ValueBgColor&quot;:false,&quot;ValueFont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5FhTcLeYMMl6aVAyZiI_1636454653&quot;,&quot;DataType&quot;:1,&quot;ImageAutosize&quot;:1,&quot;ZIndexPreserved&quot;:true,&quot;ValueBgColor&quot;:false,&quot;ValueFont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TKA0Ux2alyXH78rxNH9_1636454653&quot;,&quot;DataType&quot;:1,&quot;ImageAutosize&quot;:1,&quot;ZIndexPreserved&quot;:true,&quot;ValueBgColor&quot;:false,&quot;ValueFont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A0CW40E7dxzVSrFh8GM_1636454610&quot;,&quot;DataType&quot;:1,&quot;ImageAutosize&quot;:1,&quot;ZIndexPreserved&quot;:true,&quot;ValueBgColor&quot;:false,&quot;ValueFont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p1QotQ4vg8Q5VxorvDF_1636454653&quot;,&quot;DataType&quot;:1,&quot;ImageAutosize&quot;:1,&quot;ZIndexPreserved&quot;:true,&quot;ValueBgColor&quot;:false,&quot;ValueFont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p0mX81WK4hBFcYmLxeW_1636454653&quot;,&quot;DataType&quot;:1,&quot;ImageAutosize&quot;:1,&quot;ZIndexPreserved&quot;:true,&quot;ValueBgColor&quot;:false,&quot;ValueFont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K8XdQax8OHqVhnxUMn2_1636454653&quot;,&quot;DataType&quot;:1,&quot;ImageAutosize&quot;:1,&quot;ZIndexPreserved&quot;:true,&quot;ValueBgColor&quot;:false,&quot;ValueFont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oWKyxm0NtIWLBZ6f0ul_1636454654&quot;,&quot;DataType&quot;:1,&quot;ImageAutosize&quot;:1,&quot;ZIndexPreserved&quot;:true,&quot;ValueBgColor&quot;:false,&quot;ValueFont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hIFYudgSFYYuGrqQQet_1636454654&quot;,&quot;DataType&quot;:1,&quot;ImageAutosize&quot;:1,&quot;ZIndexPreserved&quot;:true,&quot;ValueBgColor&quot;:false,&quot;ValueFont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LEkYld9UXU1j8y7oOHc_1636454654&quot;,&quot;DataType&quot;:1,&quot;ImageAutosize&quot;:1,&quot;ZIndexPreserved&quot;:true,&quot;ValueBgColor&quot;:false,&quot;ValueFont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G1gIgcRMHD9oAlRkTWH_1636454654&quot;,&quot;DataType&quot;:1,&quot;ImageAutosize&quot;:1,&quot;ZIndexPreserved&quot;:true,&quot;ValueBgColor&quot;:false,&quot;ValueFont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61aFuiUI0lHx6FkAjj_1636454654&quot;,&quot;DataType&quot;:1,&quot;ImageAutosize&quot;:1,&quot;ZIndexPreserved&quot;:true,&quot;ValueBgColor&quot;:false,&quot;ValueFont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wR7DbBQsosH9JaXtT5u_1636454654&quot;,&quot;DataType&quot;:1,&quot;ImageAutosize&quot;:1,&quot;ZIndexPreserved&quot;:true,&quot;ValueBgColor&quot;:false,&quot;ValueFont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3dJLZEbeztCPlJIK8b_1636454654&quot;,&quot;DataType&quot;:1,&quot;ImageAutosize&quot;:1,&quot;ZIndexPreserved&quot;:true,&quot;ValueBgColor&quot;:false,&quot;ValueFont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waqtddOcQgVnjOIrDJG_1636454610&quot;,&quot;DataType&quot;:1,&quot;ImageAutosize&quot;:1,&quot;ZIndexPreserved&quot;:true,&quot;ValueBgColor&quot;:false,&quot;ValueFont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qICSti58OOdfY4EPtyX_1636454654&quot;,&quot;DataType&quot;:1,&quot;ImageAutosize&quot;:1,&quot;ZIndexPreserved&quot;:true,&quot;ValueBgColor&quot;:false,&quot;ValueFont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2NIaJXmn0n04dTjQ4Iv_1636454654&quot;,&quot;DataType&quot;:1,&quot;ImageAutosize&quot;:1,&quot;ZIndexPreserved&quot;:true,&quot;ValueBgColor&quot;:false,&quot;ValueFont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od9FUwG7HFnZPaFsr6C_1636454655&quot;,&quot;DataType&quot;:1,&quot;ImageAutosize&quot;:1,&quot;ZIndexPreserved&quot;:true,&quot;ValueBgColor&quot;:false,&quot;ValueFont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h6wZnan11LpEczR7gEH_1636454655&quot;,&quot;DataType&quot;:1,&quot;ImageAutosize&quot;:1,&quot;ZIndexPreserved&quot;:true,&quot;ValueBgColor&quot;:false,&quot;ValueFont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Ee5Hx4yhL9t2rasGyL7_1636454655&quot;,&quot;DataType&quot;:1,&quot;ImageAutosize&quot;:1,&quot;ZIndexPreserved&quot;:true,&quot;ValueBgColor&quot;:false,&quot;ValueFont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JQqpnxH8BcWopgjDNyh_1636454655&quot;,&quot;DataType&quot;:1,&quot;ImageAutosize&quot;:1,&quot;ZIndexPreserved&quot;:true,&quot;ValueBgColor&quot;:false,&quot;ValueFont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jICkaGSbTmd0vEMx7dH_1636454655&quot;,&quot;DataType&quot;:1,&quot;ImageAutosize&quot;:1,&quot;ZIndexPreserved&quot;:true,&quot;ValueBgColor&quot;:false,&quot;ValueFont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u4BgUFu65UCWnu9yxvp_1636454655&quot;,&quot;DataType&quot;:1,&quot;ImageAutosize&quot;:1,&quot;ZIndexPreserved&quot;:true,&quot;ValueBgColor&quot;:false,&quot;ValueFont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MMNjv4ctT0KWyoKIwrW_1636454655&quot;,&quot;DataType&quot;:1,&quot;ImageAutosize&quot;:1,&quot;ZIndexPreserved&quot;:true,&quot;ValueBgColor&quot;:false,&quot;ValueFont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dqXbIkZrvl1YEYBHWI0_1636454656&quot;,&quot;DataType&quot;:1,&quot;ImageAutosize&quot;:1,&quot;ZIndexPreserved&quot;:true,&quot;ValueBgColor&quot;:false,&quot;ValueFont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p1HJTQgdtfTI9jrOe1d_1636454610&quot;,&quot;DataType&quot;:1,&quot;ImageAutosize&quot;:1,&quot;ZIndexPreserved&quot;:true,&quot;ValueBgColor&quot;:false,&quot;ValueFont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fRlFOqznCmR4YGnxGD7_1636454656&quot;,&quot;DataType&quot;:1,&quot;ImageAutosize&quot;:1,&quot;ZIndexPreserved&quot;:true,&quot;ValueBgColor&quot;:false,&quot;ValueFont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J68p83rW6t0plIsveOV_1636454656&quot;,&quot;DataType&quot;:1,&quot;ImageAutosize&quot;:1,&quot;ZIndexPreserved&quot;:true,&quot;ValueBgColor&quot;:false,&quot;ValueFont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ombHL2FbzghakOBhfoG_1636454656&quot;,&quot;DataType&quot;:1,&quot;ImageAutosize&quot;:1,&quot;ZIndexPreserved&quot;:true,&quot;ValueBgColor&quot;:false,&quot;ValueFont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tYWvAkXCcjtlmS7jRwe_1636454656&quot;,&quot;DataType&quot;:1,&quot;ImageAutosize&quot;:1,&quot;ZIndexPreserved&quot;:true,&quot;ValueBgColor&quot;:false,&quot;ValueFont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bA4Myym1gGmf5GTpsx5_1636454656&quot;,&quot;DataType&quot;:1,&quot;ImageAutosize&quot;:1,&quot;ZIndexPreserved&quot;:true,&quot;ValueBgColor&quot;:false,&quot;ValueFont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3ZVoBIKm1GZLU79RJzC_1636454656&quot;,&quot;DataType&quot;:1,&quot;ImageAutosize&quot;:1,&quot;ZIndexPreserved&quot;:true,&quot;ValueBgColor&quot;:false,&quot;ValueFont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UJn9LApHgiVWGUD0jxQ_1636454656&quot;,&quot;DataType&quot;:1,&quot;ImageAutosize&quot;:1,&quot;ZIndexPreserved&quot;:true,&quot;ValueBgColor&quot;:false,&quot;ValueFont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MMNWdanAkB9qHAuqjMt_1636454657&quot;,&quot;DataType&quot;:1,&quot;ImageAutosize&quot;:1,&quot;ZIndexPreserved&quot;:true,&quot;ValueBgColor&quot;:false,&quot;ValueFont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2g1CVATl9Fxz7IYixUD_1636454657&quot;,&quot;DataType&quot;:1,&quot;ImageAutosize&quot;:1,&quot;ZIndexPreserved&quot;:true,&quot;ValueBgColor&quot;:false,&quot;ValueFont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TFlqL6pNhqqmCAHTSeD_1636454657&quot;,&quot;DataType&quot;:1,&quot;ImageAutosize&quot;:1,&quot;ZIndexPreserved&quot;:true,&quot;ValueBgColor&quot;:false,&quot;ValueFont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NZUd1rZBkxHavNmpwLb_1636454610&quot;,&quot;DataType&quot;:1,&quot;ImageAutosize&quot;:1,&quot;ZIndexPreserved&quot;:true,&quot;ValueBgColor&quot;:false,&quot;ValueFont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HF4i8KK5wi1FFma3HIh_1636454658&quot;,&quot;DataType&quot;:1,&quot;ImageAutosize&quot;:1,&quot;ZIndexPreserved&quot;:true,&quot;ValueBgColor&quot;:false,&quot;ValueFont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7PUHO9y3i5XxDuW8jt_1636454658&quot;,&quot;DataType&quot;:1,&quot;ImageAutosize&quot;:1,&quot;ZIndexPreserved&quot;:true,&quot;ValueBgColor&quot;:false,&quot;ValueFont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k92zCsCMn0pd6zOhXx4_1636454658&quot;,&quot;DataType&quot;:1,&quot;ImageAutosize&quot;:1,&quot;ZIndexPreserved&quot;:true,&quot;ValueBgColor&quot;:false,&quot;ValueFont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htaDJcGgjZy1DdIzZmw_1636454658&quot;,&quot;DataType&quot;:1,&quot;ImageAutosize&quot;:1,&quot;ZIndexPreserved&quot;:true,&quot;ValueBgColor&quot;:false,&quot;ValueFont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WciuYzRNrr4zezrrSZh_1636454658&quot;,&quot;DataType&quot;:1,&quot;ImageAutosize&quot;:1,&quot;ZIndexPreserved&quot;:true,&quot;ValueBgColor&quot;:false,&quot;ValueFont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Gi9cDFLF7hnGkqz3cxi_1636454658&quot;,&quot;DataType&quot;:1,&quot;ImageAutosize&quot;:1,&quot;ZIndexPreserved&quot;:true,&quot;ValueBgColor&quot;:false,&quot;ValueFont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coysG4MfT8Is3vj468n_1636454658&quot;,&quot;DataType&quot;:1,&quot;ImageAutosize&quot;:1,&quot;ZIndexPreserved&quot;:true,&quot;ValueBgColor&quot;:false,&quot;ValueFont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Ij9Q1BJgpAyewpdTNUy_1636454658&quot;,&quot;DataType&quot;:1,&quot;ImageAutosize&quot;:1,&quot;ZIndexPreserved&quot;:true,&quot;ValueBgColor&quot;:false,&quot;ValueFont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4x9LdTzrOC0Me87NGUV_1636454658&quot;,&quot;DataType&quot;:1,&quot;ImageAutosize&quot;:1,&quot;ZIndexPreserved&quot;:true,&quot;ValueBgColor&quot;:false,&quot;ValueFont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bUqV9SFUi8VNspMUdsD_1636454658&quot;,&quot;DataType&quot;:1,&quot;ImageAutosize&quot;:1,&quot;ZIndexPreserved&quot;:true,&quot;ValueBgColor&quot;:false,&quot;ValueFont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mh5as2cQKVASzPB9Qa3_1636454610&quot;,&quot;DataType&quot;:1,&quot;ImageAutosize&quot;:1,&quot;ZIndexPreserved&quot;:true,&quot;ValueBgColor&quot;:false,&quot;ValueFont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vZTfBh3ZwvNbXcJNaWB_1636454658&quot;,&quot;DataType&quot;:1,&quot;ImageAutosize&quot;:1,&quot;ZIndexPreserved&quot;:true,&quot;ValueBgColor&quot;:false,&quot;ValueFont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I6xf0aagVO3N0GYJUke_1636454659&quot;,&quot;DataType&quot;:1,&quot;ImageAutosize&quot;:1,&quot;ZIndexPreserved&quot;:true,&quot;ValueBgColor&quot;:false,&quot;ValueFont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cuc1eD70j6fFB6LJUEg_1636454659&quot;,&quot;DataType&quot;:1,&quot;ImageAutosize&quot;:1,&quot;ZIndexPreserved&quot;:true,&quot;ValueBgColor&quot;:false,&quot;ValueFont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1fpoByqDMt3O4If6p9Y_1636454659&quot;,&quot;DataType&quot;:1,&quot;ImageAutosize&quot;:1,&quot;ZIndexPreserved&quot;:true,&quot;ValueBgColor&quot;:false,&quot;ValueFont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apLmObxJbgnWfHuFlQi_1636454659&quot;,&quot;DataType&quot;:1,&quot;ImageAutosize&quot;:1,&quot;ZIndexPreserved&quot;:true,&quot;ValueBgColor&quot;:false,&quot;ValueFont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cl1ReXh3WLtbZglPEhw_1636454659&quot;,&quot;DataType&quot;:1,&quot;ImageAutosize&quot;:1,&quot;ZIndexPreserved&quot;:true,&quot;ValueBgColor&quot;:false,&quot;ValueFont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MUufcfEBvgEv18osOe_1636454659&quot;,&quot;DataType&quot;:1,&quot;ImageAutosize&quot;:1,&quot;ZIndexPreserved&quot;:true,&quot;ValueBgColor&quot;:false,&quot;ValueFont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6nKwmnxyDBXBGiG9AL7_1636454660&quot;,&quot;DataType&quot;:1,&quot;ImageAutosize&quot;:1,&quot;ZIndexPreserved&quot;:true,&quot;ValueBgColor&quot;:false,&quot;ValueFont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w4gdTUanB3nI2sAbLpF_1636454660&quot;,&quot;DataType&quot;:1,&quot;ImageAutosize&quot;:1,&quot;ZIndexPreserved&quot;:true,&quot;ValueBgColor&quot;:false,&quot;ValueFont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iNnJKvxJvKfuKwa2Xvy_1636454660&quot;,&quot;DataType&quot;:1,&quot;ImageAutosize&quot;:1,&quot;ZIndexPreserved&quot;:true,&quot;ValueBgColor&quot;:false,&quot;ValueFont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u3yjf9ksZ7zfzFj3MXO_1636454610&quot;,&quot;DataType&quot;:1,&quot;ImageAutosize&quot;:1,&quot;ZIndexPreserved&quot;:true,&quot;ValueBgColor&quot;:false,&quot;ValueFont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naLYEchMnxHVEDvqpR9_1636454660&quot;,&quot;DataType&quot;:1,&quot;ImageAutosize&quot;:1,&quot;ZIndexPreserved&quot;:true,&quot;ValueBgColor&quot;:false,&quot;ValueFont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4WQPiU3PUkWxOMeKDol_1636454660&quot;,&quot;DataType&quot;:1,&quot;ImageAutosize&quot;:1,&quot;ZIndexPreserved&quot;:true,&quot;ValueBgColor&quot;:false,&quot;ValueFont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moPmsxLUuJKFYVyanmE_1636454660&quot;,&quot;DataType&quot;:1,&quot;ImageAutosize&quot;:1,&quot;ZIndexPreserved&quot;:true,&quot;ValueBgColor&quot;:false,&quot;ValueFont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5foy1ZJFs6esdQKb77q_1636454660&quot;,&quot;DataType&quot;:1,&quot;ImageAutosize&quot;:1,&quot;ZIndexPreserved&quot;:true,&quot;ValueBgColor&quot;:false,&quot;ValueFont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WG0Ian68HSr6FQbgiRs_1636454660&quot;,&quot;DataType&quot;:1,&quot;ImageAutosize&quot;:1,&quot;ZIndexPreserved&quot;:true,&quot;ValueBgColor&quot;:false,&quot;ValueFont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pmV1GVLsabGsa4j1erE_1636454661&quot;,&quot;DataType&quot;:1,&quot;ImageAutosize&quot;:1,&quot;ZIndexPreserved&quot;:true,&quot;ValueBgColor&quot;:false,&quot;ValueFont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PzVFoGu4GED6DvSl9Bi_1636454661&quot;,&quot;DataType&quot;:1,&quot;ImageAutosize&quot;:1,&quot;ZIndexPreserved&quot;:true,&quot;ValueBgColor&quot;:false,&quot;ValueFont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izY7dDFEJFE81qGrIMB_1636454661&quot;,&quot;DataType&quot;:1,&quot;ImageAutosize&quot;:1,&quot;ZIndexPreserved&quot;:true,&quot;ValueBgColor&quot;:false,&quot;ValueFont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N1Y9rTb2eIWz5yLkRDO_1636454661&quot;,&quot;DataType&quot;:1,&quot;ImageAutosize&quot;:1,&quot;ZIndexPreserved&quot;:true,&quot;ValueBgColor&quot;:false,&quot;ValueFont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mxtQVAEMRfazQpFa0Aa_1636454661&quot;,&quot;DataType&quot;:1,&quot;ImageAutosize&quot;:1,&quot;ZIndexPreserved&quot;:true,&quot;ValueBgColor&quot;:false,&quot;ValueFont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pelW82jtMuGxhoeElAO_1636454610&quot;,&quot;DataType&quot;:1,&quot;ImageAutosize&quot;:1,&quot;ZIndexPreserved&quot;:true,&quot;ValueBgColor&quot;:false,&quot;ValueFont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DJVNZM2H3oZWneukPI_1636454661&quot;,&quot;DataType&quot;:1,&quot;ImageAutosize&quot;:1,&quot;ZIndexPreserved&quot;:true,&quot;ValueBgColor&quot;:false,&quot;ValueFont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WLPaN1WrCRWIRDb3NOn_1636454661&quot;,&quot;DataType&quot;:1,&quot;ImageAutosize&quot;:1,&quot;ZIndexPreserved&quot;:true,&quot;ValueBgColor&quot;:false,&quot;ValueFont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2O63HO6HTFxf7RUGNft_1636454661&quot;,&quot;DataType&quot;:1,&quot;ImageAutosize&quot;:1,&quot;ZIndexPreserved&quot;:true,&quot;ValueBgColor&quot;:false,&quot;ValueFont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ftQS7Kp65NEbyGODFMT_1636454661&quot;,&quot;DataType&quot;:1,&quot;ImageAutosize&quot;:1,&quot;ZIndexPreserved&quot;:true,&quot;ValueBgColor&quot;:false,&quot;ValueFont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6JijBMKL0kawKewJ321_1636454662&quot;,&quot;DataType&quot;:1,&quot;ImageAutosize&quot;:1,&quot;ZIndexPreserved&quot;:true,&quot;ValueBgColor&quot;:false,&quot;ValueFont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CEQzjIPi3N04VWcXmlb_1636454662&quot;,&quot;DataType&quot;:1,&quot;ImageAutosize&quot;:1,&quot;ZIndexPreserved&quot;:true,&quot;ValueBgColor&quot;:false,&quot;ValueFont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qbhZt4vDiCRaqw0y5sH_1636454662&quot;,&quot;DataType&quot;:1,&quot;ImageAutosize&quot;:1,&quot;ZIndexPreserved&quot;:true,&quot;ValueBgColor&quot;:false,&quot;ValueFont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JO1HarLj79dCMv19ljI_1636454662&quot;,&quot;DataType&quot;:1,&quot;ImageAutosize&quot;:1,&quot;ZIndexPreserved&quot;:true,&quot;ValueBgColor&quot;:false,&quot;ValueFont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XQ07cTaeI7o5WLxwwuU_1636454662&quot;,&quot;DataType&quot;:1,&quot;ImageAutosize&quot;:1,&quot;ZIndexPreserved&quot;:true,&quot;ValueBgColor&quot;:false,&quot;ValueFont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mMcN3f5u9ukrBEdj3qW_1636454662&quot;,&quot;DataType&quot;:1,&quot;ImageAutosize&quot;:1,&quot;ZIndexPreserved&quot;:true,&quot;ValueBgColor&quot;:false,&quot;ValueFont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eGxLBqeYckJEovhRHTY_1636454606&quot;,&quot;DataType&quot;:1,&quot;ImageAutosize&quot;:1,&quot;ZIndexPreserved&quot;:true,&quot;ValueBgColor&quot;:false,&quot;ValueFont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4w51IB6V617rH6BCpJm_1636454610&quot;,&quot;DataType&quot;:1,&quot;ImageAutosize&quot;:1,&quot;ZIndexPreserved&quot;:true,&quot;ValueBgColor&quot;:false,&quot;ValueFont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YGiOA5hUBcR7NPAzLxp_1636454662&quot;,&quot;DataType&quot;:1,&quot;ImageAutosize&quot;:1,&quot;ZIndexPreserved&quot;:true,&quot;ValueBgColor&quot;:false,&quot;ValueFont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wskqsg6Cya7tPuAeciK_1636454663&quot;,&quot;DataType&quot;:1,&quot;ImageAutosize&quot;:1,&quot;ZIndexPreserved&quot;:true,&quot;ValueBgColor&quot;:false,&quot;ValueFont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fkWQkJNJ3nc7OA4d2eD_1636454664&quot;,&quot;DataType&quot;:1,&quot;ImageAutosize&quot;:1,&quot;ZIndexPreserved&quot;:true,&quot;ValueBgColor&quot;:false,&quot;ValueFont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rjxaYSQJSTrEcbMwPOi_1636454664&quot;,&quot;DataType&quot;:1,&quot;ImageAutosize&quot;:1,&quot;ZIndexPreserved&quot;:true,&quot;ValueBgColor&quot;:false,&quot;ValueFont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YgO7qlG3LRIKoyJUXaM_1636454664&quot;,&quot;DataType&quot;:1,&quot;ImageAutosize&quot;:1,&quot;ZIndexPreserved&quot;:true,&quot;ValueBgColor&quot;:false,&quot;ValueFont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riWr0waqShwpFvYpfB5_1636454664&quot;,&quot;DataType&quot;:1,&quot;ImageAutosize&quot;:1,&quot;ZIndexPreserved&quot;:true,&quot;ValueBgColor&quot;:false,&quot;ValueFont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FcKkFAW5Y1gNItLH8rF_1636454664&quot;,&quot;DataType&quot;:1,&quot;ImageAutosize&quot;:1,&quot;ZIndexPreserved&quot;:true,&quot;ValueBgColor&quot;:false,&quot;ValueFont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ODXatos7f49Si8QXp5z_1636454664&quot;,&quot;DataType&quot;:1,&quot;ImageAutosize&quot;:1,&quot;ZIndexPreserved&quot;:true,&quot;ValueBgColor&quot;:false,&quot;ValueFont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3uCFdwbYZ6fSvR4Tvoj_1636454664&quot;,&quot;DataType&quot;:1,&quot;ImageAutosize&quot;:1,&quot;ZIndexPreserved&quot;:true,&quot;ValueBgColor&quot;:false,&quot;ValueFont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JKAjg4MNvEbOgUtJZWz_1636454665&quot;,&quot;DataType&quot;:1,&quot;ImageAutosize&quot;:1,&quot;ZIndexPreserved&quot;:true,&quot;ValueBgColor&quot;:false,&quot;ValueFont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GTAZgFbuZohPIlX6bCm_1636454610&quot;,&quot;DataType&quot;:1,&quot;ImageAutosize&quot;:1,&quot;ZIndexPreserved&quot;:true,&quot;ValueBgColor&quot;:false,&quot;ValueFont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fdvjj8rg62HDhVKDo41_1636454665&quot;,&quot;DataType&quot;:1,&quot;ImageAutosize&quot;:1,&quot;ZIndexPreserved&quot;:true,&quot;ValueBgColor&quot;:false,&quot;ValueFont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qBJdIAeHs01NzNdqyuX_1636454665&quot;,&quot;DataType&quot;:1,&quot;ImageAutosize&quot;:1,&quot;ZIndexPreserved&quot;:true,&quot;ValueBgColor&quot;:false,&quot;ValueFont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zbm8tiGXPcBURd6kTMl_1636454665&quot;,&quot;DataType&quot;:1,&quot;ImageAutosize&quot;:1,&quot;ZIndexPreserved&quot;:true,&quot;ValueBgColor&quot;:false,&quot;ValueFont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jBTvPuUVTxcZIiRARpH_1636454665&quot;,&quot;DataType&quot;:1,&quot;ImageAutosize&quot;:1,&quot;ZIndexPreserved&quot;:true,&quot;ValueBgColor&quot;:false,&quot;ValueFont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f7b46EMgLMYpzKzDwZY_1636454665&quot;,&quot;DataType&quot;:1,&quot;ImageAutosize&quot;:1,&quot;ZIndexPreserved&quot;:true,&quot;ValueBgColor&quot;:false,&quot;ValueFont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IUVuLoOWfJyFkAg9IGt_1636454665&quot;,&quot;DataType&quot;:1,&quot;ImageAutosize&quot;:1,&quot;ZIndexPreserved&quot;:true,&quot;ValueBgColor&quot;:false,&quot;ValueFont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sE4QDfPM0REQkM3ABLm_1636454666&quot;,&quot;DataType&quot;:1,&quot;ImageAutosize&quot;:1,&quot;ZIndexPreserved&quot;:true,&quot;ValueBgColor&quot;:false,&quot;ValueFont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Ii84yZnCRCKNYqPRx8p_1636454666&quot;,&quot;DataType&quot;:1,&quot;ImageAutosize&quot;:1,&quot;ZIndexPreserved&quot;:true,&quot;ValueBgColor&quot;:false,&quot;ValueFont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dt4FnO6HgMYS8LyYUog_1636454667&quot;,&quot;DataType&quot;:1,&quot;ImageAutosize&quot;:1,&quot;ZIndexPreserved&quot;:true,&quot;ValueBgColor&quot;:false,&quot;ValueFont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yTAHekTHxErFY4LhalR_1636454667&quot;,&quot;DataType&quot;:1,&quot;ImageAutosize&quot;:1,&quot;ZIndexPreserved&quot;:true,&quot;ValueBgColor&quot;:false,&quot;ValueFont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JB54d0KDwMfewt4ttxh_1636454610&quot;,&quot;DataType&quot;:1,&quot;ImageAutosize&quot;:1,&quot;ZIndexPreserved&quot;:true,&quot;ValueBgColor&quot;:false,&quot;ValueFont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2ueHTVWqeSKLtv6sXoe_1636454667&quot;,&quot;DataType&quot;:1,&quot;ImageAutosize&quot;:1,&quot;ZIndexPreserved&quot;:true,&quot;ValueBgColor&quot;:false,&quot;ValueFont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KgX0PnZb5ZVsnlFYjRk_1636454667&quot;,&quot;DataType&quot;:1,&quot;ImageAutosize&quot;:1,&quot;ZIndexPreserved&quot;:true,&quot;ValueBgColor&quot;:false,&quot;ValueFont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RKSLfcNaWica1bHa1wy_1636454667&quot;,&quot;DataType&quot;:1,&quot;ImageAutosize&quot;:1,&quot;ZIndexPreserved&quot;:true,&quot;ValueBgColor&quot;:false,&quot;ValueFont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oxJmT4GpoxrnZ58lRPn_1636454667&quot;,&quot;DataType&quot;:1,&quot;ImageAutosize&quot;:1,&quot;ZIndexPreserved&quot;:true,&quot;ValueBgColor&quot;:false,&quot;ValueFont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igoGGBZjwHDSbrfapeo_1636454668&quot;,&quot;DataType&quot;:1,&quot;ImageAutosize&quot;:1,&quot;ZIndexPreserved&quot;:true,&quot;ValueBgColor&quot;:false,&quot;ValueFont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95djittWtbhMBcjN1Wn_1636454668&quot;,&quot;DataType&quot;:1,&quot;ImageAutosize&quot;:1,&quot;ZIndexPreserved&quot;:true,&quot;ValueBgColor&quot;:false,&quot;ValueFont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ONERExnsqgdOW7aTO2D_1636454668&quot;,&quot;DataType&quot;:1,&quot;ImageAutosize&quot;:1,&quot;ZIndexPreserved&quot;:true,&quot;ValueBgColor&quot;:false,&quot;ValueFont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pdu7pqd98e9coWrwpCf_1636454668&quot;,&quot;DataType&quot;:1,&quot;ImageAutosize&quot;:1,&quot;ZIndexPreserved&quot;:true,&quot;ValueBgColor&quot;:false,&quot;ValueFont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7UwUCgW0u06ERe70NIk_1636454669&quot;,&quot;DataType&quot;:1,&quot;ImageAutosize&quot;:1,&quot;ZIndexPreserved&quot;:true,&quot;ValueBgColor&quot;:false,&quot;ValueFont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KeVjtkzqncaXZYqI8gZ_1636454669&quot;,&quot;DataType&quot;:1,&quot;ImageAutosize&quot;:1,&quot;ZIndexPreserved&quot;:true,&quot;ValueBgColor&quot;:false,&quot;ValueFont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gP47wJaOmD4Zv9L6wjE_1636454610&quot;,&quot;DataType&quot;:1,&quot;ImageAutosize&quot;:1,&quot;ZIndexPreserved&quot;:true,&quot;ValueBgColor&quot;:false,&quot;ValueFont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3ZwK8pZe63cg8hCHdag_1636454669&quot;,&quot;DataType&quot;:1,&quot;ImageAutosize&quot;:1,&quot;ZIndexPreserved&quot;:true,&quot;ValueBgColor&quot;:false,&quot;ValueFont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cNqhcd3jPuNlxcqFvEt_1636454669&quot;,&quot;DataType&quot;:1,&quot;ImageAutosize&quot;:1,&quot;ZIndexPreserved&quot;:true,&quot;ValueBgColor&quot;:false,&quot;ValueFont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3zz2w0ODNz6zf9lN1CO_1636454669&quot;,&quot;DataType&quot;:1,&quot;ImageAutosize&quot;:1,&quot;ZIndexPreserved&quot;:true,&quot;ValueBgColor&quot;:false,&quot;ValueFont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dhRsRK6dAWS6Jm7Dmgg_1636454670&quot;,&quot;DataType&quot;:1,&quot;ImageAutosize&quot;:1,&quot;ZIndexPreserved&quot;:true,&quot;ValueBgColor&quot;:false,&quot;ValueFont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CWdTRgYHOQTinQMcCeL_1636454670&quot;,&quot;DataType&quot;:1,&quot;ImageAutosize&quot;:1,&quot;ZIndexPreserved&quot;:true,&quot;ValueBgColor&quot;:false,&quot;ValueFont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8rQpyd11Nw6GLvHXj6s_1636454670&quot;,&quot;DataType&quot;:1,&quot;ImageAutosize&quot;:1,&quot;ZIndexPreserved&quot;:true,&quot;ValueBgColor&quot;:false,&quot;ValueFont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GYdHNSrPuDzX0zDbDTM_1636454670&quot;,&quot;DataType&quot;:1,&quot;ImageAutosize&quot;:1,&quot;ZIndexPreserved&quot;:true,&quot;ValueBgColor&quot;:false,&quot;ValueFont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g2KUsqYyYsZp4yvROEl_1636454670&quot;,&quot;DataType&quot;:1,&quot;ImageAutosize&quot;:1,&quot;ZIndexPreserved&quot;:true,&quot;ValueBgColor&quot;:false,&quot;ValueFont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LLzkDjnfQwoGZGgiyUf_1636454670&quot;,&quot;DataType&quot;:1,&quot;ImageAutosize&quot;:1,&quot;ZIndexPreserved&quot;:true,&quot;ValueBgColor&quot;:false,&quot;ValueFont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xOOXvtEmxOC9QACB6yR_1636454610&quot;,&quot;DataType&quot;:1,&quot;ImageAutosize&quot;:1,&quot;ZIndexPreserved&quot;:true,&quot;ValueBgColor&quot;:false,&quot;ValueFont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wDYIAQHEpMstWUe4a9x_1608644998&quot;,&quot;DataType&quot;:1,&quot;ImageAutosize&quot;:1,&quot;ZIndexPreserved&quot;:true,&quot;ValueBgColor&quot;:false,&quot;ValueFont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We6M38A0Wv6gZbIGaYa_1636454671&quot;,&quot;DataType&quot;:1,&quot;ImageAutosize&quot;:1,&quot;ZIndexPreserved&quot;:true,&quot;ValueBgColor&quot;:false,&quot;ValueFont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rElF5OPdeHCxowdCO1w_1636454671&quot;,&quot;DataType&quot;:1,&quot;ImageAutosize&quot;:1,&quot;ZIndexPreserved&quot;:true,&quot;ValueBgColor&quot;:false,&quot;ValueFont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N8cIu1zWTOdsznkEONJ_1636454671&quot;,&quot;DataType&quot;:1,&quot;ImageAutosize&quot;:1,&quot;ZIndexPreserved&quot;:true,&quot;ValueBgColor&quot;:false,&quot;ValueFont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DPVIjqGobzpKRfelu4Z_1636454672&quot;,&quot;DataType&quot;:1,&quot;ImageAutosize&quot;:1,&quot;ZIndexPreserved&quot;:true,&quot;ValueBgColor&quot;:false,&quot;ValueFont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HGuY3LN7rTB15c5KpZY_1636454672&quot;,&quot;DataType&quot;:1,&quot;ImageAutosize&quot;:1,&quot;ZIndexPreserved&quot;:true,&quot;ValueBgColor&quot;:false,&quot;ValueFont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wDYIAQHEpMstWUe4a9x_1608644998&quot;,&quot;DataType&quot;:1,&quot;ImageAutosize&quot;:1,&quot;ZIndexPreserved&quot;:true,&quot;ValueBgColor&quot;:false,&quot;ValueFont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H5tJkSZkv5Q7XwdsHFg_1636454610&quot;,&quot;DataType&quot;:1,&quot;ImageAutosize&quot;:1,&quot;ZIndexPreserved&quot;:true,&quot;ValueBgColor&quot;:false,&quot;ValueFont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7nzP1nl2jrpH7035d8S_1636454611&quot;,&quot;DataType&quot;:1,&quot;ImageAutosize&quot;:1,&quot;ZIndexPreserved&quot;:true,&quot;ValueBgColor&quot;:false,&quot;ValueFont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gsg9FA0pgjyIFxdB4n2_1636454611&quot;,&quot;DataType&quot;:1,&quot;ImageAutosize&quot;:1,&quot;ZIndexPreserved&quot;:true,&quot;ValueBgColor&quot;:false,&quot;ValueFont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uSBhlFQotAGCJStclm8_1636454611&quot;,&quot;DataType&quot;:1,&quot;ImageAutosize&quot;:1,&quot;ZIndexPreserved&quot;:true,&quot;ValueBgColor&quot;:false,&quot;ValueFont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a8bfg64GTwB68o43Cwk_1636454612&quot;,&quot;DataType&quot;:1,&quot;ImageAutosize&quot;:1,&quot;ZIndexPreserved&quot;:true,&quot;ValueBgColor&quot;:false,&quot;ValueFont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ZbGaMvrBdjkyInsRp1Z_1636454607&quot;,&quot;DataType&quot;:1,&quot;ImageAutosize&quot;:1,&quot;ZIndexPreserved&quot;:true,&quot;ValueBgColor&quot;:false,&quot;ValueFont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CecdPGaMaH7lrXZu0w_1636454612&quot;,&quot;DataType&quot;:1,&quot;ImageAutosize&quot;:1,&quot;ZIndexPreserved&quot;:true,&quot;ValueBgColor&quot;:false,&quot;ValueFont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FejGqE49RW8ud2b3TRR_1636454612&quot;,&quot;DataType&quot;:1,&quot;ImageAutosize&quot;:1,&quot;ZIndexPreserved&quot;:true,&quot;ValueBgColor&quot;:false,&quot;ValueFont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LQIPyMQyAjr5fSjE8kZ_1636454612&quot;,&quot;DataType&quot;:1,&quot;ImageAutosize&quot;:1,&quot;ZIndexPreserved&quot;:true,&quot;ValueBgColor&quot;:false,&quot;ValueFont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mHgNvklxnFSNhJik8cW_1636454612&quot;,&quot;DataType&quot;:1,&quot;ImageAutosize&quot;:1,&quot;ZIndexPreserved&quot;:true,&quot;ValueBgColor&quot;:false,&quot;ValueFont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vYOzxb5yrNbcgOqInJY_1636454612&quot;,&quot;DataType&quot;:1,&quot;ImageAutosize&quot;:1,&quot;ZIndexPreserved&quot;:true,&quot;ValueBgColor&quot;:false,&quot;ValueFont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hai90auTNRoEA0tePoE_1636454612&quot;,&quot;DataType&quot;:1,&quot;ImageAutosize&quot;:1,&quot;ZIndexPreserved&quot;:true,&quot;ValueBgColor&quot;:false,&quot;ValueFont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X8oD3pNScp4zDN89W3d_1636454612&quot;,&quot;DataType&quot;:1,&quot;ImageAutosize&quot;:1,&quot;ZIndexPreserved&quot;:true,&quot;ValueBgColor&quot;:false,&quot;ValueFont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ggICu7dqisYIiOtfk0u_1636454612&quot;,&quot;DataType&quot;:1,&quot;ImageAutosize&quot;:1,&quot;ZIndexPreserved&quot;:true,&quot;ValueBgColor&quot;:false,&quot;ValueFont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zVAew8FNpOHntdce1wb_1636454612&quot;,&quot;DataType&quot;:1,&quot;ImageAutosize&quot;:1,&quot;ZIndexPreserved&quot;:true,&quot;ValueBgColor&quot;:false,&quot;ValueFont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BukRFnOUhNfwVvygYMp_1636454612&quot;,&quot;DataType&quot;:1,&quot;ImageAutosize&quot;:1,&quot;ZIndexPreserved&quot;:true,&quot;ValueBgColor&quot;:false,&quot;ValueFont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9XPyjNQ1fvCqmLANFCX_1636454607&quot;,&quot;DataType&quot;:1,&quot;ImageAutosize&quot;:1,&quot;ZIndexPreserved&quot;:true,&quot;ValueBgColor&quot;:false,&quot;ValueFont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niZ9S3X11JbFWJThDnH_1636454612&quot;,&quot;DataType&quot;:1,&quot;ImageAutosize&quot;:1,&quot;ZIndexPreserved&quot;:true,&quot;ValueBgColor&quot;:false,&quot;ValueFont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VoECfwWGKSLu9AIFs7I_1636454613&quot;,&quot;DataType&quot;:1,&quot;ImageAutosize&quot;:1,&quot;ZIndexPreserved&quot;:true,&quot;ValueBgColor&quot;:false,&quot;ValueFont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0i6o8tGqOo1aq4WRDjb_1636454613&quot;,&quot;DataType&quot;:1,&quot;ImageAutosize&quot;:1,&quot;ZIndexPreserved&quot;:true,&quot;ValueBgColor&quot;:false,&quot;ValueFont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UICtRJZpP9bevTWsbMU_1636454614&quot;,&quot;DataType&quot;:1,&quot;ImageAutosize&quot;:1,&quot;ZIndexPreserved&quot;:true,&quot;ValueBgColor&quot;:false,&quot;ValueFont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XV1cNmAVtitUIUyryGl_1636454614&quot;,&quot;DataType&quot;:1,&quot;ImageAutosize&quot;:1,&quot;ZIndexPreserved&quot;:true,&quot;ValueBgColor&quot;:false,&quot;ValueFont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bdgYPa5fn2albbHpwxa_1636454614&quot;,&quot;DataType&quot;:1,&quot;ImageAutosize&quot;:1,&quot;ZIndexPreserved&quot;:true,&quot;ValueBgColor&quot;:false,&quot;ValueFont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yOnxR5LhDTFZYxDpGpJ_1636454614&quot;,&quot;DataType&quot;:1,&quot;ImageAutosize&quot;:1,&quot;ZIndexPreserved&quot;:true,&quot;ValueBgColor&quot;:false,&quot;ValueFont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aF9t4y4WxkEQS3As6hY_1636454614&quot;,&quot;DataType&quot;:1,&quot;ImageAutosize&quot;:1,&quot;ZIndexPreserved&quot;:true,&quot;ValueBgColor&quot;:false,&quot;ValueFont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UKTiBwARfqzqeKgmt9V_1636454614&quot;,&quot;DataType&quot;:1,&quot;ImageAutosize&quot;:1,&quot;ZIndexPreserved&quot;:true,&quot;ValueBgColor&quot;:false,&quot;ValueFont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aIr5OoH14dd9daoXU8K_1636454614&quot;,&quot;DataType&quot;:1,&quot;ImageAutosize&quot;:1,&quot;ZIndexPreserved&quot;:true,&quot;ValueBgColor&quot;:false,&quot;ValueFont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7j48FsoGZb0D2QliP0F_1636454607&quot;,&quot;DataType&quot;:1,&quot;ImageAutosize&quot;:1,&quot;ZIndexPreserved&quot;:true,&quot;ValueBgColor&quot;:false,&quot;ValueFont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jBFEXAaiPwoOda5bqka_1636454614&quot;,&quot;DataType&quot;:1,&quot;ImageAutosize&quot;:1,&quot;ZIndexPreserved&quot;:true,&quot;ValueBgColor&quot;:false,&quot;ValueFont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ztxCH2SKA3yw6PvJPTD_1636454614&quot;,&quot;DataType&quot;:1,&quot;ImageAutosize&quot;:1,&quot;ZIndexPreserved&quot;:true,&quot;ValueBgColor&quot;:false,&quot;ValueFont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9bh8ogqL72OU0R90xLZ_1636454615&quot;,&quot;DataType&quot;:1,&quot;ImageAutosize&quot;:1,&quot;ZIndexPreserved&quot;:true,&quot;ValueBgColor&quot;:false,&quot;ValueFont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WMOoPqVDJIEP1WZId0i_1636454615&quot;,&quot;DataType&quot;:1,&quot;ImageAutosize&quot;:1,&quot;ZIndexPreserved&quot;:true,&quot;ValueBgColor&quot;:false,&quot;ValueFont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CwP2M0RSkl7yEojhPTB_1636454615&quot;,&quot;DataType&quot;:1,&quot;ImageAutosize&quot;:1,&quot;ZIndexPreserved&quot;:true,&quot;ValueBgColor&quot;:false,&quot;ValueFont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8gxJUjOmQi7j8cByp0r_1636454615&quot;,&quot;DataType&quot;:1,&quot;ImageAutosize&quot;:1,&quot;ZIndexPreserved&quot;:true,&quot;ValueBgColor&quot;:false,&quot;ValueFont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ye0gDgC22BBciosvLNy_1636454615&quot;,&quot;DataType&quot;:1,&quot;ImageAutosize&quot;:1,&quot;ZIndexPreserved&quot;:true,&quot;ValueBgColor&quot;:false,&quot;ValueFont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l2Sbz1V9MuLtMpiD7Ey_1636454615&quot;,&quot;DataType&quot;:1,&quot;ImageAutosize&quot;:1,&quot;ZIndexPreserved&quot;:true,&quot;ValueBgColor&quot;:false,&quot;ValueFont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KHPjya0ikyMulPwteqY_1636454615&quot;,&quot;DataType&quot;:1,&quot;ImageAutosize&quot;:1,&quot;ZIndexPreserved&quot;:true,&quot;ValueBgColor&quot;:false,&quot;ValueFont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dVA814OdZTpCT3JBurS_1636454615&quot;,&quot;DataType&quot;:1,&quot;ImageAutosize&quot;:1,&quot;ZIndexPreserved&quot;:true,&quot;ValueBgColor&quot;:false,&quot;ValueFont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9Yq9wCrrnyQGfRXx5Gz_1636454607&quot;,&quot;DataType&quot;:1,&quot;ImageAutosize&quot;:1,&quot;ZIndexPreserved&quot;:true,&quot;ValueBgColor&quot;:false,&quot;ValueFont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1WteJV5y8dg2TFRRsNT_1636454615&quot;,&quot;DataType&quot;:1,&quot;ImageAutosize&quot;:1,&quot;ZIndexPreserved&quot;:true,&quot;ValueBgColor&quot;:false,&quot;ValueFont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0gQL4hJ8QAbDy7JtuhF_1636454615&quot;,&quot;DataType&quot;:1,&quot;ImageAutosize&quot;:1,&quot;ZIndexPreserved&quot;:true,&quot;ValueBgColor&quot;:false,&quot;ValueFont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1gCYEnklR1hq4aznwyR_1636454616&quot;,&quot;DataType&quot;:1,&quot;ImageAutosize&quot;:1,&quot;ZIndexPreserved&quot;:true,&quot;ValueBgColor&quot;:false,&quot;ValueFont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puaOFV5ykTdVOkBas4N_1636454616&quot;,&quot;DataType&quot;:1,&quot;ImageAutosize&quot;:1,&quot;ZIndexPreserved&quot;:true,&quot;ValueBgColor&quot;:false,&quot;ValueFont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iIHK0V1zOQnG8rcvnL6_1636454616&quot;,&quot;DataType&quot;:1,&quot;ImageAutosize&quot;:1,&quot;ZIndexPreserved&quot;:true,&quot;ValueBgColor&quot;:false,&quot;ValueFont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bLKCsT4mqBfvdIBHyeK_1636454616&quot;,&quot;DataType&quot;:1,&quot;ImageAutosize&quot;:1,&quot;ZIndexPreserved&quot;:true,&quot;ValueBgColor&quot;:false,&quot;ValueFont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U5pkBSNrDX7wGKLjaeA_1636454616&quot;,&quot;DataType&quot;:1,&quot;ImageAutosize&quot;:1,&quot;ZIndexPreserved&quot;:true,&quot;ValueBgColor&quot;:false,&quot;ValueFont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7RX3zkbl9CUDVPqnYkg_1636454616&quot;,&quot;DataType&quot;:1,&quot;ImageAutosize&quot;:1,&quot;ZIndexPreserved&quot;:true,&quot;ValueBgColor&quot;:false,&quot;ValueFont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bHFvJQab85kzrNDPMAL_1636454616&quot;,&quot;DataType&quot;:1,&quot;ImageAutosize&quot;:1,&quot;ZIndexPreserved&quot;:true,&quot;ValueBgColor&quot;:false,&quot;ValueFont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1JaTcD3LNifmAUovUrV_1636454617&quot;,&quot;DataType&quot;:1,&quot;ImageAutosize&quot;:1,&quot;ZIndexPreserved&quot;:true,&quot;ValueBgColor&quot;:false,&quot;ValueFont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XaoUHDoRYS1l8lZfQH1_1636454607&quot;,&quot;DataType&quot;:1,&quot;ImageAutosize&quot;:1,&quot;ZIndexPreserved&quot;:true,&quot;ValueBgColor&quot;:false,&quot;ValueFont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llNpfCVZceSbbBex8AJ_1636454617&quot;,&quot;DataType&quot;:1,&quot;ImageAutosize&quot;:1,&quot;ZIndexPreserved&quot;:true,&quot;ValueBgColor&quot;:false,&quot;ValueFont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d7Cbo9j2tvXQHJ3e3Up_1636454617&quot;,&quot;DataType&quot;:1,&quot;ImageAutosize&quot;:1,&quot;ZIndexPreserved&quot;:true,&quot;ValueBgColor&quot;:false,&quot;ValueFont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bDnxBYmKHieVwk4EUq6_1636454617&quot;,&quot;DataType&quot;:1,&quot;ImageAutosize&quot;:1,&quot;ZIndexPreserved&quot;:true,&quot;ValueBgColor&quot;:false,&quot;ValueFont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Bui3Sx61V0oyPM4nhF2_1636454617&quot;,&quot;DataType&quot;:1,&quot;ImageAutosize&quot;:1,&quot;ZIndexPreserved&quot;:true,&quot;ValueBgColor&quot;:false,&quot;ValueFont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psuQetfPqZIv5P9hVKs_1636454617&quot;,&quot;DataType&quot;:1,&quot;ImageAutosize&quot;:1,&quot;ZIndexPreserved&quot;:true,&quot;ValueBgColor&quot;:false,&quot;ValueFont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bJtHdMpnD4QqtPJYnlE_1636454617&quot;,&quot;DataType&quot;:1,&quot;ImageAutosize&quot;:1,&quot;ZIndexPreserved&quot;:true,&quot;ValueBgColor&quot;:false,&quot;ValueFont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ic7QiZSG7qmomwMUVMb_1636454617&quot;,&quot;DataType&quot;:1,&quot;ImageAutosize&quot;:1,&quot;ZIndexPreserved&quot;:true,&quot;ValueBgColor&quot;:false,&quot;ValueFont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l41FSmIVWh1BlltCCUl_1636454618&quot;,&quot;DataType&quot;:1,&quot;ImageAutosize&quot;:1,&quot;ZIndexPreserved&quot;:true,&quot;ValueBgColor&quot;:false,&quot;ValueFont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B3WGWYQfj5ZVlSXPIDv_1636454618&quot;,&quot;DataType&quot;:1,&quot;ImageAutosize&quot;:1,&quot;ZIndexPreserved&quot;:true,&quot;ValueBgColor&quot;:false,&quot;ValueFont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85g0Z6PtqTXxbT64pKg_1636454618&quot;,&quot;DataType&quot;:1,&quot;ImageAutosize&quot;:1,&quot;ZIndexPreserved&quot;:true,&quot;ValueBgColor&quot;:false,&quot;ValueFont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24896</TotalTime>
  <Words>9971</Words>
  <Application>Microsoft Office PowerPoint</Application>
  <PresentationFormat>Widescreen</PresentationFormat>
  <Paragraphs>846</Paragraphs>
  <Slides>90</Slides>
  <Notes>71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90</vt:i4>
      </vt:variant>
    </vt:vector>
  </HeadingPairs>
  <TitlesOfParts>
    <vt:vector size="99" baseType="lpstr">
      <vt:lpstr>Arial</vt:lpstr>
      <vt:lpstr>Calibri</vt:lpstr>
      <vt:lpstr>Franklin Gothic Book</vt:lpstr>
      <vt:lpstr>Franklin Gothic Demi</vt:lpstr>
      <vt:lpstr>Franklin Gothic Medium</vt:lpstr>
      <vt:lpstr>Franklin Gothic Medium Cond</vt:lpstr>
      <vt:lpstr>Symbol</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1679</cp:revision>
  <dcterms:created xsi:type="dcterms:W3CDTF">2006-08-16T00:00:00Z</dcterms:created>
  <dcterms:modified xsi:type="dcterms:W3CDTF">2021-12-01T04:02:37Z</dcterms:modified>
</cp:coreProperties>
</file>