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19.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1.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2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2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25.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26.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27.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8.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29.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0.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31.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2.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34.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35.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37.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38.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39.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0.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1.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42.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43.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44.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5.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6.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47.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48.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9.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9" r:id="rId38"/>
    <p:sldId id="386" r:id="rId39"/>
    <p:sldId id="387" r:id="rId40"/>
    <p:sldId id="396" r:id="rId41"/>
    <p:sldId id="394" r:id="rId42"/>
    <p:sldId id="395" r:id="rId43"/>
    <p:sldId id="397" r:id="rId44"/>
    <p:sldId id="401" r:id="rId45"/>
    <p:sldId id="417" r:id="rId46"/>
    <p:sldId id="415" r:id="rId47"/>
    <p:sldId id="416" r:id="rId48"/>
    <p:sldId id="402" r:id="rId49"/>
    <p:sldId id="403" r:id="rId50"/>
    <p:sldId id="404" r:id="rId51"/>
    <p:sldId id="405" r:id="rId52"/>
    <p:sldId id="406" r:id="rId53"/>
    <p:sldId id="407" r:id="rId54"/>
    <p:sldId id="408" r:id="rId55"/>
    <p:sldId id="409" r:id="rId56"/>
    <p:sldId id="410" r:id="rId57"/>
    <p:sldId id="411" r:id="rId58"/>
    <p:sldId id="412" r:id="rId59"/>
    <p:sldId id="462" r:id="rId60"/>
    <p:sldId id="425" r:id="rId61"/>
    <p:sldId id="419" r:id="rId62"/>
    <p:sldId id="420" r:id="rId63"/>
    <p:sldId id="422" r:id="rId64"/>
    <p:sldId id="423" r:id="rId65"/>
    <p:sldId id="424" r:id="rId66"/>
    <p:sldId id="426" r:id="rId67"/>
    <p:sldId id="427" r:id="rId68"/>
    <p:sldId id="429" r:id="rId69"/>
    <p:sldId id="430" r:id="rId70"/>
    <p:sldId id="431" r:id="rId71"/>
    <p:sldId id="436" r:id="rId72"/>
    <p:sldId id="437" r:id="rId73"/>
    <p:sldId id="438" r:id="rId74"/>
    <p:sldId id="440" r:id="rId75"/>
    <p:sldId id="441" r:id="rId76"/>
    <p:sldId id="432" r:id="rId77"/>
    <p:sldId id="442" r:id="rId78"/>
    <p:sldId id="443" r:id="rId79"/>
    <p:sldId id="466" r:id="rId80"/>
    <p:sldId id="433" r:id="rId81"/>
    <p:sldId id="445" r:id="rId82"/>
    <p:sldId id="446" r:id="rId83"/>
    <p:sldId id="447" r:id="rId84"/>
    <p:sldId id="448" r:id="rId85"/>
    <p:sldId id="463" r:id="rId86"/>
    <p:sldId id="434" r:id="rId87"/>
    <p:sldId id="449" r:id="rId88"/>
    <p:sldId id="451" r:id="rId89"/>
    <p:sldId id="452" r:id="rId90"/>
    <p:sldId id="435" r:id="rId91"/>
    <p:sldId id="464" r:id="rId92"/>
  </p:sldIdLst>
  <p:sldSz cx="12192000" cy="6858000"/>
  <p:notesSz cx="7010400" cy="92964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45" autoAdjust="0"/>
    <p:restoredTop sz="79535" autoAdjust="0"/>
  </p:normalViewPr>
  <p:slideViewPr>
    <p:cSldViewPr>
      <p:cViewPr varScale="1">
        <p:scale>
          <a:sx n="96" d="100"/>
          <a:sy n="96" d="100"/>
        </p:scale>
        <p:origin x="1176" y="78"/>
      </p:cViewPr>
      <p:guideLst>
        <p:guide orient="horz" pos="2112"/>
        <p:guide pos="3888"/>
      </p:guideLst>
    </p:cSldViewPr>
  </p:slideViewPr>
  <p:outlineViewPr>
    <p:cViewPr>
      <p:scale>
        <a:sx n="33" d="100"/>
        <a:sy n="33" d="100"/>
      </p:scale>
      <p:origin x="0" y="-6708"/>
    </p:cViewPr>
  </p:outlin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2.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Passaic</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0.65200000000000002</c:v>
                </c:pt>
                <c:pt idx="1">
                  <c:v>0.13600000000000001</c:v>
                </c:pt>
                <c:pt idx="2">
                  <c:v>0.01</c:v>
                </c:pt>
                <c:pt idx="3">
                  <c:v>6.0999999999999999E-2</c:v>
                </c:pt>
                <c:pt idx="4">
                  <c:v>1E-3</c:v>
                </c:pt>
                <c:pt idx="5">
                  <c:v>0.17399999999999999</c:v>
                </c:pt>
                <c:pt idx="6">
                  <c:v>0.40500000000000003</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0.69899999999999995</c:v>
                </c:pt>
                <c:pt idx="1">
                  <c:v>0.14799999999999999</c:v>
                </c:pt>
                <c:pt idx="2">
                  <c:v>7.0000000000000001E-3</c:v>
                </c:pt>
                <c:pt idx="3">
                  <c:v>0.10299999999999999</c:v>
                </c:pt>
                <c:pt idx="4">
                  <c:v>1E-3</c:v>
                </c:pt>
                <c:pt idx="5">
                  <c:v>7.0000000000000007E-2</c:v>
                </c:pt>
                <c:pt idx="6">
                  <c:v>0.19700000000000001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502128376"/>
        <c:axId val="502128768"/>
      </c:barChart>
      <c:catAx>
        <c:axId val="50212837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2128768"/>
        <c:crosses val="autoZero"/>
        <c:auto val="1"/>
        <c:lblAlgn val="ctr"/>
        <c:lblOffset val="100"/>
        <c:noMultiLvlLbl val="0"/>
      </c:catAx>
      <c:valAx>
        <c:axId val="502128768"/>
        <c:scaling>
          <c:orientation val="minMax"/>
          <c:max val="1"/>
        </c:scaling>
        <c:delete val="1"/>
        <c:axPos val="l"/>
        <c:numFmt formatCode="0%" sourceLinked="1"/>
        <c:majorTickMark val="none"/>
        <c:minorTickMark val="none"/>
        <c:tickLblPos val="nextTo"/>
        <c:crossAx val="502128376"/>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Population_Under18_2017</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Sheet1!$B$2:$B$22</c:f>
              <c:numCache>
                <c:formatCode>General</c:formatCode>
                <c:ptCount val="21"/>
                <c:pt idx="0">
                  <c:v>13537</c:v>
                </c:pt>
                <c:pt idx="1">
                  <c:v>16226</c:v>
                </c:pt>
                <c:pt idx="2">
                  <c:v>21574</c:v>
                </c:pt>
                <c:pt idx="3">
                  <c:v>25185</c:v>
                </c:pt>
                <c:pt idx="4">
                  <c:v>27726</c:v>
                </c:pt>
                <c:pt idx="5">
                  <c:v>35909</c:v>
                </c:pt>
                <c:pt idx="6">
                  <c:v>58004</c:v>
                </c:pt>
                <c:pt idx="7">
                  <c:v>64660</c:v>
                </c:pt>
                <c:pt idx="8">
                  <c:v>74088</c:v>
                </c:pt>
                <c:pt idx="9">
                  <c:v>79885</c:v>
                </c:pt>
                <c:pt idx="10">
                  <c:v>93897</c:v>
                </c:pt>
                <c:pt idx="11">
                  <c:v>107093</c:v>
                </c:pt>
                <c:pt idx="12">
                  <c:v>116574</c:v>
                </c:pt>
                <c:pt idx="14">
                  <c:v>131375</c:v>
                </c:pt>
                <c:pt idx="15">
                  <c:v>133950</c:v>
                </c:pt>
                <c:pt idx="16">
                  <c:v>140021</c:v>
                </c:pt>
                <c:pt idx="17">
                  <c:v>141981</c:v>
                </c:pt>
                <c:pt idx="18">
                  <c:v>182068</c:v>
                </c:pt>
                <c:pt idx="19">
                  <c:v>190780</c:v>
                </c:pt>
                <c:pt idx="20">
                  <c:v>201470</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Sheet1!$C$2:$C$22</c:f>
              <c:numCache>
                <c:formatCode>General</c:formatCode>
                <c:ptCount val="21"/>
                <c:pt idx="13">
                  <c:v>122793</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708791168"/>
        <c:axId val="708791560"/>
      </c:barChart>
      <c:catAx>
        <c:axId val="708791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08791560"/>
        <c:crosses val="autoZero"/>
        <c:auto val="1"/>
        <c:lblAlgn val="ctr"/>
        <c:lblOffset val="100"/>
        <c:noMultiLvlLbl val="0"/>
      </c:catAx>
      <c:valAx>
        <c:axId val="70879156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08791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18611</c:v>
                </c:pt>
                <c:pt idx="1">
                  <c:v>61212</c:v>
                </c:pt>
                <c:pt idx="2">
                  <c:v>28408</c:v>
                </c:pt>
                <c:pt idx="3">
                  <c:v>38601</c:v>
                </c:pt>
                <c:pt idx="4">
                  <c:v>5269</c:v>
                </c:pt>
                <c:pt idx="5">
                  <c:v>12200</c:v>
                </c:pt>
                <c:pt idx="6">
                  <c:v>63390</c:v>
                </c:pt>
                <c:pt idx="7">
                  <c:v>19414</c:v>
                </c:pt>
                <c:pt idx="8">
                  <c:v>55224</c:v>
                </c:pt>
                <c:pt idx="9">
                  <c:v>5817</c:v>
                </c:pt>
                <c:pt idx="10">
                  <c:v>25369</c:v>
                </c:pt>
                <c:pt idx="11">
                  <c:v>58587</c:v>
                </c:pt>
                <c:pt idx="12">
                  <c:v>38909</c:v>
                </c:pt>
                <c:pt idx="13">
                  <c:v>30381</c:v>
                </c:pt>
                <c:pt idx="14">
                  <c:v>47891</c:v>
                </c:pt>
                <c:pt idx="15">
                  <c:v>41961</c:v>
                </c:pt>
                <c:pt idx="16">
                  <c:v>4304</c:v>
                </c:pt>
                <c:pt idx="17">
                  <c:v>21264</c:v>
                </c:pt>
                <c:pt idx="18">
                  <c:v>8385</c:v>
                </c:pt>
                <c:pt idx="19">
                  <c:v>42604</c:v>
                </c:pt>
                <c:pt idx="20">
                  <c:v>6187</c:v>
                </c:pt>
                <c:pt idx="21">
                  <c:v>633988</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19498</c:v>
                </c:pt>
                <c:pt idx="1">
                  <c:v>68055</c:v>
                </c:pt>
                <c:pt idx="2">
                  <c:v>32885</c:v>
                </c:pt>
                <c:pt idx="3">
                  <c:v>38964</c:v>
                </c:pt>
                <c:pt idx="4">
                  <c:v>6019</c:v>
                </c:pt>
                <c:pt idx="5">
                  <c:v>12947</c:v>
                </c:pt>
                <c:pt idx="6">
                  <c:v>63512</c:v>
                </c:pt>
                <c:pt idx="7">
                  <c:v>22761</c:v>
                </c:pt>
                <c:pt idx="8">
                  <c:v>42839</c:v>
                </c:pt>
                <c:pt idx="9">
                  <c:v>8803</c:v>
                </c:pt>
                <c:pt idx="10">
                  <c:v>26076</c:v>
                </c:pt>
                <c:pt idx="11">
                  <c:v>61764</c:v>
                </c:pt>
                <c:pt idx="12">
                  <c:v>47478</c:v>
                </c:pt>
                <c:pt idx="13">
                  <c:v>37167</c:v>
                </c:pt>
                <c:pt idx="14">
                  <c:v>45608</c:v>
                </c:pt>
                <c:pt idx="15">
                  <c:v>39106</c:v>
                </c:pt>
                <c:pt idx="16">
                  <c:v>4917</c:v>
                </c:pt>
                <c:pt idx="17">
                  <c:v>26060</c:v>
                </c:pt>
                <c:pt idx="18">
                  <c:v>9984</c:v>
                </c:pt>
                <c:pt idx="19">
                  <c:v>43651</c:v>
                </c:pt>
                <c:pt idx="20">
                  <c:v>7310</c:v>
                </c:pt>
                <c:pt idx="21">
                  <c:v>665404</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21503</c:v>
                </c:pt>
                <c:pt idx="1">
                  <c:v>72532</c:v>
                </c:pt>
                <c:pt idx="2">
                  <c:v>33987</c:v>
                </c:pt>
                <c:pt idx="3">
                  <c:v>40227</c:v>
                </c:pt>
                <c:pt idx="4">
                  <c:v>5541</c:v>
                </c:pt>
                <c:pt idx="5">
                  <c:v>11543</c:v>
                </c:pt>
                <c:pt idx="6">
                  <c:v>63773</c:v>
                </c:pt>
                <c:pt idx="7">
                  <c:v>23896</c:v>
                </c:pt>
                <c:pt idx="8">
                  <c:v>40571</c:v>
                </c:pt>
                <c:pt idx="9">
                  <c:v>10521</c:v>
                </c:pt>
                <c:pt idx="10">
                  <c:v>28810</c:v>
                </c:pt>
                <c:pt idx="11">
                  <c:v>62837</c:v>
                </c:pt>
                <c:pt idx="12">
                  <c:v>51336</c:v>
                </c:pt>
                <c:pt idx="13">
                  <c:v>41776</c:v>
                </c:pt>
                <c:pt idx="14">
                  <c:v>45527</c:v>
                </c:pt>
                <c:pt idx="15">
                  <c:v>41837</c:v>
                </c:pt>
                <c:pt idx="16">
                  <c:v>4762</c:v>
                </c:pt>
                <c:pt idx="17">
                  <c:v>28301</c:v>
                </c:pt>
                <c:pt idx="18">
                  <c:v>11694</c:v>
                </c:pt>
                <c:pt idx="19">
                  <c:v>44975</c:v>
                </c:pt>
                <c:pt idx="20">
                  <c:v>8850</c:v>
                </c:pt>
                <c:pt idx="21">
                  <c:v>694799</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640217512"/>
        <c:axId val="640217120"/>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15">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15">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640218296"/>
        <c:axId val="640217904"/>
      </c:barChart>
      <c:valAx>
        <c:axId val="640217120"/>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40217512"/>
        <c:crosses val="max"/>
        <c:crossBetween val="between"/>
      </c:valAx>
      <c:catAx>
        <c:axId val="640217512"/>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40217120"/>
        <c:crosses val="autoZero"/>
        <c:auto val="1"/>
        <c:lblAlgn val="ctr"/>
        <c:lblOffset val="100"/>
        <c:noMultiLvlLbl val="0"/>
      </c:catAx>
      <c:valAx>
        <c:axId val="640217904"/>
        <c:scaling>
          <c:orientation val="minMax"/>
          <c:max val="1"/>
        </c:scaling>
        <c:delete val="1"/>
        <c:axPos val="b"/>
        <c:numFmt formatCode="General" sourceLinked="1"/>
        <c:majorTickMark val="out"/>
        <c:minorTickMark val="none"/>
        <c:tickLblPos val="nextTo"/>
        <c:crossAx val="640218296"/>
        <c:crosses val="autoZero"/>
        <c:crossBetween val="between"/>
      </c:valAx>
      <c:catAx>
        <c:axId val="640218296"/>
        <c:scaling>
          <c:orientation val="minMax"/>
        </c:scaling>
        <c:delete val="1"/>
        <c:axPos val="r"/>
        <c:numFmt formatCode="General" sourceLinked="1"/>
        <c:majorTickMark val="out"/>
        <c:minorTickMark val="none"/>
        <c:tickLblPos val="nextTo"/>
        <c:crossAx val="640217904"/>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&lt; 6 years</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New Jersey</c:v>
                </c:pt>
                <c:pt idx="1">
                  <c:v>Paterson City</c:v>
                </c:pt>
                <c:pt idx="2">
                  <c:v>Passaic City</c:v>
                </c:pt>
                <c:pt idx="3">
                  <c:v>Clifton City</c:v>
                </c:pt>
                <c:pt idx="4">
                  <c:v>Wayne township</c:v>
                </c:pt>
              </c:strCache>
            </c:strRef>
          </c:cat>
          <c:val>
            <c:numRef>
              <c:f>Sheet1!$B$2:$B$6</c:f>
              <c:numCache>
                <c:formatCode>0%</c:formatCode>
                <c:ptCount val="5"/>
                <c:pt idx="0">
                  <c:v>0.318</c:v>
                </c:pt>
                <c:pt idx="1">
                  <c:v>0.34699999999999998</c:v>
                </c:pt>
                <c:pt idx="2">
                  <c:v>0.37</c:v>
                </c:pt>
                <c:pt idx="3">
                  <c:v>0.35599999999999998</c:v>
                </c:pt>
                <c:pt idx="4">
                  <c:v>0.30199999999999999</c:v>
                </c:pt>
              </c:numCache>
            </c:numRef>
          </c:val>
          <c:extLst>
            <c:ext xmlns:c16="http://schemas.microsoft.com/office/drawing/2014/chart" uri="{C3380CC4-5D6E-409C-BE32-E72D297353CC}">
              <c16:uniqueId val="{00000000-6482-4CBC-BB12-35CB246AF4A0}"/>
            </c:ext>
          </c:extLst>
        </c:ser>
        <c:ser>
          <c:idx val="1"/>
          <c:order val="1"/>
          <c:tx>
            <c:strRef>
              <c:f>Sheet1!$C$1</c:f>
              <c:strCache>
                <c:ptCount val="1"/>
                <c:pt idx="0">
                  <c:v>6 - 11 years</c:v>
                </c:pt>
              </c:strCache>
            </c:strRef>
          </c:tx>
          <c:spPr>
            <a:pattFill prst="ltDnDiag">
              <a:fgClr>
                <a:schemeClr val="tx1"/>
              </a:fgClr>
              <a:bgClr>
                <a:schemeClr val="bg1"/>
              </a:bgClr>
            </a:patt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New Jersey</c:v>
                </c:pt>
                <c:pt idx="1">
                  <c:v>Paterson City</c:v>
                </c:pt>
                <c:pt idx="2">
                  <c:v>Passaic City</c:v>
                </c:pt>
                <c:pt idx="3">
                  <c:v>Clifton City</c:v>
                </c:pt>
                <c:pt idx="4">
                  <c:v>Wayne township</c:v>
                </c:pt>
              </c:strCache>
            </c:strRef>
          </c:cat>
          <c:val>
            <c:numRef>
              <c:f>Sheet1!$C$2:$C$6</c:f>
              <c:numCache>
                <c:formatCode>0%</c:formatCode>
                <c:ptCount val="5"/>
                <c:pt idx="0">
                  <c:v>0.33400000000000002</c:v>
                </c:pt>
                <c:pt idx="1">
                  <c:v>0.309</c:v>
                </c:pt>
                <c:pt idx="2">
                  <c:v>0.32</c:v>
                </c:pt>
                <c:pt idx="3">
                  <c:v>0.30599999999999999</c:v>
                </c:pt>
                <c:pt idx="4">
                  <c:v>0.34599999999999997</c:v>
                </c:pt>
              </c:numCache>
            </c:numRef>
          </c:val>
          <c:extLst>
            <c:ext xmlns:c16="http://schemas.microsoft.com/office/drawing/2014/chart" uri="{C3380CC4-5D6E-409C-BE32-E72D297353CC}">
              <c16:uniqueId val="{00000001-6482-4CBC-BB12-35CB246AF4A0}"/>
            </c:ext>
          </c:extLst>
        </c:ser>
        <c:ser>
          <c:idx val="2"/>
          <c:order val="2"/>
          <c:tx>
            <c:strRef>
              <c:f>Sheet1!$D$1</c:f>
              <c:strCache>
                <c:ptCount val="1"/>
                <c:pt idx="0">
                  <c:v>12 - 17 years</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New Jersey</c:v>
                </c:pt>
                <c:pt idx="1">
                  <c:v>Paterson City</c:v>
                </c:pt>
                <c:pt idx="2">
                  <c:v>Passaic City</c:v>
                </c:pt>
                <c:pt idx="3">
                  <c:v>Clifton City</c:v>
                </c:pt>
                <c:pt idx="4">
                  <c:v>Wayne township</c:v>
                </c:pt>
              </c:strCache>
            </c:strRef>
          </c:cat>
          <c:val>
            <c:numRef>
              <c:f>Sheet1!$D$2:$D$6</c:f>
              <c:numCache>
                <c:formatCode>0%</c:formatCode>
                <c:ptCount val="5"/>
                <c:pt idx="0">
                  <c:v>0.34799999999999998</c:v>
                </c:pt>
                <c:pt idx="1">
                  <c:v>0.34300000000000003</c:v>
                </c:pt>
                <c:pt idx="2">
                  <c:v>0.31</c:v>
                </c:pt>
                <c:pt idx="3">
                  <c:v>0.33700000000000002</c:v>
                </c:pt>
                <c:pt idx="4">
                  <c:v>0.35299999999999998</c:v>
                </c:pt>
              </c:numCache>
            </c:numRef>
          </c:val>
          <c:extLst>
            <c:ext xmlns:c16="http://schemas.microsoft.com/office/drawing/2014/chart" uri="{C3380CC4-5D6E-409C-BE32-E72D297353CC}">
              <c16:uniqueId val="{00000002-6482-4CBC-BB12-35CB246AF4A0}"/>
            </c:ext>
          </c:extLst>
        </c:ser>
        <c:dLbls>
          <c:showLegendKey val="0"/>
          <c:showVal val="0"/>
          <c:showCatName val="0"/>
          <c:showSerName val="0"/>
          <c:showPercent val="0"/>
          <c:showBubbleSize val="0"/>
        </c:dLbls>
        <c:gapWidth val="150"/>
        <c:overlap val="100"/>
        <c:axId val="510125832"/>
        <c:axId val="510126224"/>
      </c:barChart>
      <c:catAx>
        <c:axId val="510125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126224"/>
        <c:crosses val="autoZero"/>
        <c:auto val="1"/>
        <c:lblAlgn val="ctr"/>
        <c:lblOffset val="100"/>
        <c:noMultiLvlLbl val="0"/>
      </c:catAx>
      <c:valAx>
        <c:axId val="510126224"/>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125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Sheet1!$C$2:$C$22</c:f>
              <c:numCache>
                <c:formatCode>General</c:formatCode>
                <c:ptCount val="21"/>
                <c:pt idx="0">
                  <c:v>295</c:v>
                </c:pt>
                <c:pt idx="1">
                  <c:v>460</c:v>
                </c:pt>
                <c:pt idx="2">
                  <c:v>538</c:v>
                </c:pt>
                <c:pt idx="3">
                  <c:v>583</c:v>
                </c:pt>
                <c:pt idx="4">
                  <c:v>700</c:v>
                </c:pt>
                <c:pt idx="5">
                  <c:v>947</c:v>
                </c:pt>
                <c:pt idx="6">
                  <c:v>1247</c:v>
                </c:pt>
                <c:pt idx="7">
                  <c:v>1498</c:v>
                </c:pt>
                <c:pt idx="8">
                  <c:v>1540</c:v>
                </c:pt>
                <c:pt idx="9">
                  <c:v>1739</c:v>
                </c:pt>
                <c:pt idx="10">
                  <c:v>1803</c:v>
                </c:pt>
                <c:pt idx="11">
                  <c:v>1837</c:v>
                </c:pt>
                <c:pt idx="12">
                  <c:v>1799</c:v>
                </c:pt>
                <c:pt idx="13">
                  <c:v>1768</c:v>
                </c:pt>
                <c:pt idx="14">
                  <c:v>2113</c:v>
                </c:pt>
                <c:pt idx="15">
                  <c:v>2442</c:v>
                </c:pt>
                <c:pt idx="16">
                  <c:v>2575</c:v>
                </c:pt>
                <c:pt idx="17">
                  <c:v>3034</c:v>
                </c:pt>
                <c:pt idx="18">
                  <c:v>3128</c:v>
                </c:pt>
                <c:pt idx="19">
                  <c:v>4801</c:v>
                </c:pt>
                <c:pt idx="20">
                  <c:v>4980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Sheet1!$D$2:$D$22</c:f>
              <c:numCache>
                <c:formatCode>General</c:formatCode>
                <c:ptCount val="21"/>
                <c:pt idx="0">
                  <c:v>29</c:v>
                </c:pt>
                <c:pt idx="1">
                  <c:v>45</c:v>
                </c:pt>
                <c:pt idx="2">
                  <c:v>117</c:v>
                </c:pt>
                <c:pt idx="3">
                  <c:v>159</c:v>
                </c:pt>
                <c:pt idx="4">
                  <c:v>79</c:v>
                </c:pt>
                <c:pt idx="5">
                  <c:v>71</c:v>
                </c:pt>
                <c:pt idx="6">
                  <c:v>95</c:v>
                </c:pt>
                <c:pt idx="7">
                  <c:v>305</c:v>
                </c:pt>
                <c:pt idx="8">
                  <c:v>321</c:v>
                </c:pt>
                <c:pt idx="9">
                  <c:v>261</c:v>
                </c:pt>
                <c:pt idx="10">
                  <c:v>233</c:v>
                </c:pt>
                <c:pt idx="11">
                  <c:v>212</c:v>
                </c:pt>
                <c:pt idx="12">
                  <c:v>259</c:v>
                </c:pt>
                <c:pt idx="13">
                  <c:v>315</c:v>
                </c:pt>
                <c:pt idx="14">
                  <c:v>266</c:v>
                </c:pt>
                <c:pt idx="15">
                  <c:v>243</c:v>
                </c:pt>
                <c:pt idx="16">
                  <c:v>359</c:v>
                </c:pt>
                <c:pt idx="17">
                  <c:v>288</c:v>
                </c:pt>
                <c:pt idx="18">
                  <c:v>210</c:v>
                </c:pt>
                <c:pt idx="19">
                  <c:v>658</c:v>
                </c:pt>
                <c:pt idx="20">
                  <c:v>1004</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Sheet1!$E$2:$E$22</c:f>
              <c:numCache>
                <c:formatCode>General</c:formatCode>
                <c:ptCount val="21"/>
                <c:pt idx="0">
                  <c:v>324</c:v>
                </c:pt>
                <c:pt idx="1">
                  <c:v>505</c:v>
                </c:pt>
                <c:pt idx="2">
                  <c:v>655</c:v>
                </c:pt>
                <c:pt idx="3">
                  <c:v>742</c:v>
                </c:pt>
                <c:pt idx="4">
                  <c:v>779</c:v>
                </c:pt>
                <c:pt idx="5">
                  <c:v>1018</c:v>
                </c:pt>
                <c:pt idx="6">
                  <c:v>1342</c:v>
                </c:pt>
                <c:pt idx="7">
                  <c:v>1803</c:v>
                </c:pt>
                <c:pt idx="8">
                  <c:v>1861</c:v>
                </c:pt>
                <c:pt idx="9">
                  <c:v>2000</c:v>
                </c:pt>
                <c:pt idx="10">
                  <c:v>2036</c:v>
                </c:pt>
                <c:pt idx="11">
                  <c:v>2049</c:v>
                </c:pt>
                <c:pt idx="12">
                  <c:v>2058</c:v>
                </c:pt>
                <c:pt idx="13">
                  <c:v>2083</c:v>
                </c:pt>
                <c:pt idx="14">
                  <c:v>2379</c:v>
                </c:pt>
                <c:pt idx="15">
                  <c:v>2685</c:v>
                </c:pt>
                <c:pt idx="16">
                  <c:v>2934</c:v>
                </c:pt>
                <c:pt idx="17">
                  <c:v>3322</c:v>
                </c:pt>
                <c:pt idx="18">
                  <c:v>3338</c:v>
                </c:pt>
                <c:pt idx="19">
                  <c:v>5459</c:v>
                </c:pt>
                <c:pt idx="20">
                  <c:v>5984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510127008"/>
        <c:axId val="510127400"/>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Sheet1!$B$2:$B$22</c:f>
              <c:numCache>
                <c:formatCode>General</c:formatCode>
                <c:ptCount val="21"/>
                <c:pt idx="15">
                  <c:v>2685</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Sheet1!$F$2:$F$22</c:f>
              <c:numCache>
                <c:formatCode>General</c:formatCode>
                <c:ptCount val="21"/>
                <c:pt idx="15">
                  <c:v>2685</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502121840"/>
        <c:axId val="502121448"/>
      </c:barChart>
      <c:catAx>
        <c:axId val="510127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127400"/>
        <c:crosses val="autoZero"/>
        <c:auto val="1"/>
        <c:lblAlgn val="ctr"/>
        <c:lblOffset val="100"/>
        <c:noMultiLvlLbl val="0"/>
      </c:catAx>
      <c:valAx>
        <c:axId val="510127400"/>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127008"/>
        <c:crosses val="autoZero"/>
        <c:crossBetween val="between"/>
      </c:valAx>
      <c:valAx>
        <c:axId val="502121448"/>
        <c:scaling>
          <c:orientation val="minMax"/>
          <c:max val="7000"/>
        </c:scaling>
        <c:delete val="1"/>
        <c:axPos val="t"/>
        <c:numFmt formatCode="General" sourceLinked="1"/>
        <c:majorTickMark val="out"/>
        <c:minorTickMark val="none"/>
        <c:tickLblPos val="nextTo"/>
        <c:crossAx val="502121840"/>
        <c:crosses val="max"/>
        <c:crossBetween val="between"/>
      </c:valAx>
      <c:catAx>
        <c:axId val="502121840"/>
        <c:scaling>
          <c:orientation val="minMax"/>
        </c:scaling>
        <c:delete val="1"/>
        <c:axPos val="l"/>
        <c:numFmt formatCode="General" sourceLinked="1"/>
        <c:majorTickMark val="out"/>
        <c:minorTickMark val="none"/>
        <c:tickLblPos val="nextTo"/>
        <c:crossAx val="502121448"/>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130</c:v>
                </c:pt>
                <c:pt idx="1">
                  <c:v>138</c:v>
                </c:pt>
                <c:pt idx="2">
                  <c:v>101</c:v>
                </c:pt>
                <c:pt idx="3">
                  <c:v>97</c:v>
                </c:pt>
                <c:pt idx="4">
                  <c:v>90</c:v>
                </c:pt>
                <c:pt idx="5">
                  <c:v>119</c:v>
                </c:pt>
                <c:pt idx="6">
                  <c:v>97</c:v>
                </c:pt>
                <c:pt idx="7">
                  <c:v>72</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272</c:v>
                </c:pt>
                <c:pt idx="1">
                  <c:v>253</c:v>
                </c:pt>
                <c:pt idx="2">
                  <c:v>206</c:v>
                </c:pt>
                <c:pt idx="3">
                  <c:v>229</c:v>
                </c:pt>
                <c:pt idx="4">
                  <c:v>209</c:v>
                </c:pt>
                <c:pt idx="5">
                  <c:v>204</c:v>
                </c:pt>
                <c:pt idx="6">
                  <c:v>213</c:v>
                </c:pt>
                <c:pt idx="7">
                  <c:v>171</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502122624"/>
        <c:axId val="502123016"/>
      </c:barChart>
      <c:catAx>
        <c:axId val="502122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2123016"/>
        <c:crosses val="autoZero"/>
        <c:auto val="1"/>
        <c:lblAlgn val="ctr"/>
        <c:lblOffset val="100"/>
        <c:noMultiLvlLbl val="0"/>
      </c:catAx>
      <c:valAx>
        <c:axId val="502123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2122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Sheet1!$B$2:$B$22</c:f>
              <c:numCache>
                <c:formatCode>0%</c:formatCode>
                <c:ptCount val="21"/>
                <c:pt idx="0">
                  <c:v>3.9E-2</c:v>
                </c:pt>
                <c:pt idx="1">
                  <c:v>4.1000000000000002E-2</c:v>
                </c:pt>
                <c:pt idx="2">
                  <c:v>4.2000000000000003E-2</c:v>
                </c:pt>
                <c:pt idx="3">
                  <c:v>5.7000000000000002E-2</c:v>
                </c:pt>
                <c:pt idx="4">
                  <c:v>7.0000000000000007E-2</c:v>
                </c:pt>
                <c:pt idx="5">
                  <c:v>7.5999999999999998E-2</c:v>
                </c:pt>
                <c:pt idx="6">
                  <c:v>8.1000000000000003E-2</c:v>
                </c:pt>
                <c:pt idx="7">
                  <c:v>8.5999999999999993E-2</c:v>
                </c:pt>
                <c:pt idx="8">
                  <c:v>8.7999999999999995E-2</c:v>
                </c:pt>
                <c:pt idx="9">
                  <c:v>0.10299999999999999</c:v>
                </c:pt>
                <c:pt idx="10">
                  <c:v>0.115</c:v>
                </c:pt>
                <c:pt idx="11">
                  <c:v>0.124</c:v>
                </c:pt>
                <c:pt idx="12">
                  <c:v>0.127</c:v>
                </c:pt>
                <c:pt idx="13">
                  <c:v>0.13600000000000001</c:v>
                </c:pt>
                <c:pt idx="14">
                  <c:v>0.155</c:v>
                </c:pt>
                <c:pt idx="15">
                  <c:v>0.19600000000000001</c:v>
                </c:pt>
                <c:pt idx="16">
                  <c:v>0.19900000000000001</c:v>
                </c:pt>
                <c:pt idx="17">
                  <c:v>0.20200000000000001</c:v>
                </c:pt>
                <c:pt idx="18">
                  <c:v>0.20799999999999999</c:v>
                </c:pt>
                <c:pt idx="20">
                  <c:v>0.219</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Sheet1!$C$2:$C$22</c:f>
              <c:numCache>
                <c:formatCode>General</c:formatCode>
                <c:ptCount val="21"/>
                <c:pt idx="19" formatCode="0%">
                  <c:v>0.218</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17%</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Sheet1!$D$2:$D$22</c:f>
              <c:numCache>
                <c:formatCode>0%</c:formatCode>
                <c:ptCount val="21"/>
                <c:pt idx="0">
                  <c:v>0.16700000000000001</c:v>
                </c:pt>
                <c:pt idx="1">
                  <c:v>0.16700000000000001</c:v>
                </c:pt>
                <c:pt idx="2">
                  <c:v>0.16700000000000001</c:v>
                </c:pt>
                <c:pt idx="3">
                  <c:v>0.16700000000000001</c:v>
                </c:pt>
                <c:pt idx="4">
                  <c:v>0.16700000000000001</c:v>
                </c:pt>
                <c:pt idx="5">
                  <c:v>0.16700000000000001</c:v>
                </c:pt>
                <c:pt idx="6">
                  <c:v>0.16700000000000001</c:v>
                </c:pt>
                <c:pt idx="7">
                  <c:v>0.16700000000000001</c:v>
                </c:pt>
                <c:pt idx="8">
                  <c:v>0.16700000000000001</c:v>
                </c:pt>
                <c:pt idx="9">
                  <c:v>0.16700000000000001</c:v>
                </c:pt>
                <c:pt idx="10">
                  <c:v>0.16700000000000001</c:v>
                </c:pt>
                <c:pt idx="11">
                  <c:v>0.16700000000000001</c:v>
                </c:pt>
                <c:pt idx="12">
                  <c:v>0.16700000000000001</c:v>
                </c:pt>
                <c:pt idx="13">
                  <c:v>0.16700000000000001</c:v>
                </c:pt>
                <c:pt idx="14">
                  <c:v>0.16700000000000001</c:v>
                </c:pt>
                <c:pt idx="15">
                  <c:v>0.16700000000000001</c:v>
                </c:pt>
                <c:pt idx="16">
                  <c:v>0.16700000000000001</c:v>
                </c:pt>
                <c:pt idx="17">
                  <c:v>0.16700000000000001</c:v>
                </c:pt>
                <c:pt idx="18">
                  <c:v>0.16700000000000001</c:v>
                </c:pt>
                <c:pt idx="19">
                  <c:v>0.16700000000000001</c:v>
                </c:pt>
                <c:pt idx="20">
                  <c:v>0.16700000000000001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12%</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Sheet1!$E$2:$E$22</c:f>
              <c:numCache>
                <c:formatCode>0%</c:formatCode>
                <c:ptCount val="21"/>
                <c:pt idx="0">
                  <c:v>0.123</c:v>
                </c:pt>
                <c:pt idx="1">
                  <c:v>0.123</c:v>
                </c:pt>
                <c:pt idx="2">
                  <c:v>0.123</c:v>
                </c:pt>
                <c:pt idx="3">
                  <c:v>0.123</c:v>
                </c:pt>
                <c:pt idx="4">
                  <c:v>0.123</c:v>
                </c:pt>
                <c:pt idx="5">
                  <c:v>0.123</c:v>
                </c:pt>
                <c:pt idx="6">
                  <c:v>0.123</c:v>
                </c:pt>
                <c:pt idx="7">
                  <c:v>0.123</c:v>
                </c:pt>
                <c:pt idx="8">
                  <c:v>0.123</c:v>
                </c:pt>
                <c:pt idx="9">
                  <c:v>0.123</c:v>
                </c:pt>
                <c:pt idx="10">
                  <c:v>0.123</c:v>
                </c:pt>
                <c:pt idx="11">
                  <c:v>0.123</c:v>
                </c:pt>
                <c:pt idx="12">
                  <c:v>0.123</c:v>
                </c:pt>
                <c:pt idx="13">
                  <c:v>0.123</c:v>
                </c:pt>
                <c:pt idx="14">
                  <c:v>0.123</c:v>
                </c:pt>
                <c:pt idx="15">
                  <c:v>0.123</c:v>
                </c:pt>
                <c:pt idx="16">
                  <c:v>0.123</c:v>
                </c:pt>
                <c:pt idx="17">
                  <c:v>0.123</c:v>
                </c:pt>
                <c:pt idx="18">
                  <c:v>0.123</c:v>
                </c:pt>
                <c:pt idx="19">
                  <c:v>0.123</c:v>
                </c:pt>
                <c:pt idx="20">
                  <c:v>0.123</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636717520"/>
        <c:axId val="636717912"/>
      </c:barChart>
      <c:catAx>
        <c:axId val="636717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6717912"/>
        <c:crosses val="autoZero"/>
        <c:auto val="1"/>
        <c:lblAlgn val="ctr"/>
        <c:lblOffset val="100"/>
        <c:noMultiLvlLbl val="0"/>
      </c:catAx>
      <c:valAx>
        <c:axId val="636717912"/>
        <c:scaling>
          <c:orientation val="minMax"/>
          <c:max val="0.25"/>
          <c:min val="0"/>
        </c:scaling>
        <c:delete val="1"/>
        <c:axPos val="b"/>
        <c:numFmt formatCode="0%" sourceLinked="1"/>
        <c:majorTickMark val="out"/>
        <c:minorTickMark val="none"/>
        <c:tickLblPos val="nextTo"/>
        <c:crossAx val="636717520"/>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880170257641116"/>
          <c:y val="0.8143581293631708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0.2</c:v>
                </c:pt>
                <c:pt idx="1">
                  <c:v>0.20399999999999999</c:v>
                </c:pt>
                <c:pt idx="2">
                  <c:v>0.20699999999999999</c:v>
                </c:pt>
                <c:pt idx="3">
                  <c:v>0.20899999999999999</c:v>
                </c:pt>
                <c:pt idx="4">
                  <c:v>0.218</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636718696"/>
        <c:axId val="721244728"/>
      </c:lineChart>
      <c:catAx>
        <c:axId val="636718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21244728"/>
        <c:crosses val="autoZero"/>
        <c:auto val="1"/>
        <c:lblAlgn val="ctr"/>
        <c:lblOffset val="100"/>
        <c:noMultiLvlLbl val="0"/>
      </c:catAx>
      <c:valAx>
        <c:axId val="721244728"/>
        <c:scaling>
          <c:orientation val="minMax"/>
          <c:max val="1"/>
          <c:min val="0"/>
        </c:scaling>
        <c:delete val="1"/>
        <c:axPos val="l"/>
        <c:numFmt formatCode="0%" sourceLinked="1"/>
        <c:majorTickMark val="out"/>
        <c:minorTickMark val="none"/>
        <c:tickLblPos val="nextTo"/>
        <c:crossAx val="636718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Passaic City</c:v>
                </c:pt>
                <c:pt idx="1">
                  <c:v>Paterson</c:v>
                </c:pt>
                <c:pt idx="2">
                  <c:v>Prospect Park</c:v>
                </c:pt>
                <c:pt idx="3">
                  <c:v>Little Falls</c:v>
                </c:pt>
                <c:pt idx="4">
                  <c:v>Clifton</c:v>
                </c:pt>
                <c:pt idx="5">
                  <c:v>Haledon</c:v>
                </c:pt>
                <c:pt idx="6">
                  <c:v>Hawthorne</c:v>
                </c:pt>
                <c:pt idx="7">
                  <c:v>Bloomingdale</c:v>
                </c:pt>
                <c:pt idx="8">
                  <c:v>Pompton Lakes</c:v>
                </c:pt>
                <c:pt idx="9">
                  <c:v>West Milford</c:v>
                </c:pt>
              </c:strCache>
            </c:strRef>
          </c:cat>
          <c:val>
            <c:numRef>
              <c:f>Sheet1!$B$2:$B$11</c:f>
              <c:numCache>
                <c:formatCode>0%</c:formatCode>
                <c:ptCount val="10"/>
                <c:pt idx="0">
                  <c:v>0.36099999999999999</c:v>
                </c:pt>
                <c:pt idx="1">
                  <c:v>0.34899999999999998</c:v>
                </c:pt>
                <c:pt idx="2">
                  <c:v>0.19500000000000001</c:v>
                </c:pt>
                <c:pt idx="3">
                  <c:v>0.114</c:v>
                </c:pt>
                <c:pt idx="4">
                  <c:v>0.106</c:v>
                </c:pt>
                <c:pt idx="5">
                  <c:v>0.10299999999999999</c:v>
                </c:pt>
                <c:pt idx="6">
                  <c:v>9.1999999999999998E-2</c:v>
                </c:pt>
                <c:pt idx="7">
                  <c:v>5.8999999999999997E-2</c:v>
                </c:pt>
                <c:pt idx="8">
                  <c:v>4.1000000000000002E-2</c:v>
                </c:pt>
                <c:pt idx="9">
                  <c:v>3.5000000000000003E-2</c:v>
                </c:pt>
              </c:numCache>
            </c:numRef>
          </c:val>
          <c:extLst>
            <c:ext xmlns:c16="http://schemas.microsoft.com/office/drawing/2014/chart" uri="{C3380CC4-5D6E-409C-BE32-E72D297353CC}">
              <c16:uniqueId val="{00000000-9387-42DF-8A2C-FECD6E8874E8}"/>
            </c:ext>
          </c:extLst>
        </c:ser>
        <c:ser>
          <c:idx val="3"/>
          <c:order val="1"/>
          <c:tx>
            <c:strRef>
              <c:f>Sheet1!$C$1</c:f>
              <c:strCache>
                <c:ptCount val="1"/>
                <c:pt idx="0">
                  <c:v>NJ 12%</c:v>
                </c:pt>
              </c:strCache>
            </c:strRef>
          </c:tx>
          <c:spPr>
            <a:solidFill>
              <a:schemeClr val="bg1"/>
            </a:solidFill>
            <a:ln w="19050">
              <a:noFill/>
              <a:prstDash val="sysDot"/>
            </a:ln>
            <a:effectLst/>
          </c:spPr>
          <c:invertIfNegative val="0"/>
          <c:cat>
            <c:strRef>
              <c:f>Sheet1!$A$2:$A$11</c:f>
              <c:strCache>
                <c:ptCount val="10"/>
                <c:pt idx="0">
                  <c:v>Passaic City</c:v>
                </c:pt>
                <c:pt idx="1">
                  <c:v>Paterson</c:v>
                </c:pt>
                <c:pt idx="2">
                  <c:v>Prospect Park</c:v>
                </c:pt>
                <c:pt idx="3">
                  <c:v>Little Falls</c:v>
                </c:pt>
                <c:pt idx="4">
                  <c:v>Clifton</c:v>
                </c:pt>
                <c:pt idx="5">
                  <c:v>Haledon</c:v>
                </c:pt>
                <c:pt idx="6">
                  <c:v>Hawthorne</c:v>
                </c:pt>
                <c:pt idx="7">
                  <c:v>Bloomingdale</c:v>
                </c:pt>
                <c:pt idx="8">
                  <c:v>Pompton Lakes</c:v>
                </c:pt>
                <c:pt idx="9">
                  <c:v>West Milford</c:v>
                </c:pt>
              </c:strCache>
            </c:strRef>
          </c:cat>
          <c:val>
            <c:numRef>
              <c:f>Sheet1!$C$2:$C$11</c:f>
              <c:numCache>
                <c:formatCode>0%</c:formatCode>
                <c:ptCount val="10"/>
                <c:pt idx="0">
                  <c:v>0.12</c:v>
                </c:pt>
                <c:pt idx="1">
                  <c:v>0.12</c:v>
                </c:pt>
                <c:pt idx="2">
                  <c:v>0.12</c:v>
                </c:pt>
                <c:pt idx="3">
                  <c:v>0.12</c:v>
                </c:pt>
                <c:pt idx="4">
                  <c:v>0.12</c:v>
                </c:pt>
                <c:pt idx="5">
                  <c:v>0.12</c:v>
                </c:pt>
                <c:pt idx="6">
                  <c:v>0.12</c:v>
                </c:pt>
                <c:pt idx="7">
                  <c:v>0.12</c:v>
                </c:pt>
                <c:pt idx="8">
                  <c:v>0.12</c:v>
                </c:pt>
                <c:pt idx="9">
                  <c:v>0.12</c:v>
                </c:pt>
              </c:numCache>
            </c:numRef>
          </c:val>
          <c:extLst>
            <c:ext xmlns:c16="http://schemas.microsoft.com/office/drawing/2014/chart" uri="{C3380CC4-5D6E-409C-BE32-E72D297353CC}">
              <c16:uniqueId val="{00000003-9387-42DF-8A2C-FECD6E8874E8}"/>
            </c:ext>
          </c:extLst>
        </c:ser>
        <c:ser>
          <c:idx val="2"/>
          <c:order val="2"/>
          <c:tx>
            <c:strRef>
              <c:f>Sheet1!$D$1</c:f>
              <c:strCache>
                <c:ptCount val="1"/>
                <c:pt idx="0">
                  <c:v>US 17%</c:v>
                </c:pt>
              </c:strCache>
            </c:strRef>
          </c:tx>
          <c:spPr>
            <a:solidFill>
              <a:schemeClr val="bg1"/>
            </a:solidFill>
            <a:ln w="19050">
              <a:noFill/>
              <a:prstDash val="sysDot"/>
            </a:ln>
            <a:effectLst/>
          </c:spPr>
          <c:invertIfNegative val="0"/>
          <c:cat>
            <c:strRef>
              <c:f>Sheet1!$A$2:$A$11</c:f>
              <c:strCache>
                <c:ptCount val="10"/>
                <c:pt idx="0">
                  <c:v>Passaic City</c:v>
                </c:pt>
                <c:pt idx="1">
                  <c:v>Paterson</c:v>
                </c:pt>
                <c:pt idx="2">
                  <c:v>Prospect Park</c:v>
                </c:pt>
                <c:pt idx="3">
                  <c:v>Little Falls</c:v>
                </c:pt>
                <c:pt idx="4">
                  <c:v>Clifton</c:v>
                </c:pt>
                <c:pt idx="5">
                  <c:v>Haledon</c:v>
                </c:pt>
                <c:pt idx="6">
                  <c:v>Hawthorne</c:v>
                </c:pt>
                <c:pt idx="7">
                  <c:v>Bloomingdale</c:v>
                </c:pt>
                <c:pt idx="8">
                  <c:v>Pompton Lakes</c:v>
                </c:pt>
                <c:pt idx="9">
                  <c:v>West Milford</c:v>
                </c:pt>
              </c:strCache>
            </c:strRef>
          </c:cat>
          <c:val>
            <c:numRef>
              <c:f>Sheet1!$D$2:$D$11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2-9387-42DF-8A2C-FECD6E8874E8}"/>
            </c:ext>
          </c:extLst>
        </c:ser>
        <c:ser>
          <c:idx val="1"/>
          <c:order val="3"/>
          <c:tx>
            <c:strRef>
              <c:f>Sheet1!$E$1</c:f>
              <c:strCache>
                <c:ptCount val="1"/>
                <c:pt idx="0">
                  <c:v>Passaic avg. 21.8%</c:v>
                </c:pt>
              </c:strCache>
            </c:strRef>
          </c:tx>
          <c:spPr>
            <a:solidFill>
              <a:schemeClr val="bg1"/>
            </a:solidFill>
            <a:ln w="19050">
              <a:noFill/>
              <a:prstDash val="sysDot"/>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Passaic City</c:v>
                </c:pt>
                <c:pt idx="1">
                  <c:v>Paterson</c:v>
                </c:pt>
                <c:pt idx="2">
                  <c:v>Prospect Park</c:v>
                </c:pt>
                <c:pt idx="3">
                  <c:v>Little Falls</c:v>
                </c:pt>
                <c:pt idx="4">
                  <c:v>Clifton</c:v>
                </c:pt>
                <c:pt idx="5">
                  <c:v>Haledon</c:v>
                </c:pt>
                <c:pt idx="6">
                  <c:v>Hawthorne</c:v>
                </c:pt>
                <c:pt idx="7">
                  <c:v>Bloomingdale</c:v>
                </c:pt>
                <c:pt idx="8">
                  <c:v>Pompton Lakes</c:v>
                </c:pt>
                <c:pt idx="9">
                  <c:v>West Milford</c:v>
                </c:pt>
              </c:strCache>
            </c:strRef>
          </c:cat>
          <c:val>
            <c:numRef>
              <c:f>Sheet1!$E$2:$E$11</c:f>
              <c:numCache>
                <c:formatCode>0%</c:formatCode>
                <c:ptCount val="10"/>
                <c:pt idx="0">
                  <c:v>0.218</c:v>
                </c:pt>
                <c:pt idx="1">
                  <c:v>0.218</c:v>
                </c:pt>
                <c:pt idx="2">
                  <c:v>0.218</c:v>
                </c:pt>
                <c:pt idx="3">
                  <c:v>0.218</c:v>
                </c:pt>
                <c:pt idx="4">
                  <c:v>0.218</c:v>
                </c:pt>
                <c:pt idx="5">
                  <c:v>0.218</c:v>
                </c:pt>
                <c:pt idx="6">
                  <c:v>0.218</c:v>
                </c:pt>
                <c:pt idx="7">
                  <c:v>0.218</c:v>
                </c:pt>
                <c:pt idx="8">
                  <c:v>0.218</c:v>
                </c:pt>
                <c:pt idx="9">
                  <c:v>0.218</c:v>
                </c:pt>
              </c:numCache>
            </c:numRef>
          </c:val>
          <c:extLst>
            <c:ext xmlns:c16="http://schemas.microsoft.com/office/drawing/2014/chart" uri="{C3380CC4-5D6E-409C-BE32-E72D297353CC}">
              <c16:uniqueId val="{00000001-9387-42DF-8A2C-FECD6E8874E8}"/>
            </c:ext>
          </c:extLst>
        </c:ser>
        <c:dLbls>
          <c:showLegendKey val="0"/>
          <c:showVal val="0"/>
          <c:showCatName val="0"/>
          <c:showSerName val="0"/>
          <c:showPercent val="0"/>
          <c:showBubbleSize val="0"/>
        </c:dLbls>
        <c:gapWidth val="182"/>
        <c:axId val="721245512"/>
        <c:axId val="721245904"/>
      </c:barChart>
      <c:catAx>
        <c:axId val="72124551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21245904"/>
        <c:crosses val="autoZero"/>
        <c:auto val="1"/>
        <c:lblAlgn val="ctr"/>
        <c:lblOffset val="100"/>
        <c:noMultiLvlLbl val="0"/>
      </c:catAx>
      <c:valAx>
        <c:axId val="721245904"/>
        <c:scaling>
          <c:orientation val="minMax"/>
          <c:max val="0.8"/>
        </c:scaling>
        <c:delete val="1"/>
        <c:axPos val="b"/>
        <c:numFmt formatCode="0%" sourceLinked="1"/>
        <c:majorTickMark val="out"/>
        <c:minorTickMark val="none"/>
        <c:tickLblPos val="nextTo"/>
        <c:crossAx val="721245512"/>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ayout>
        <c:manualLayout>
          <c:xMode val="edge"/>
          <c:yMode val="edge"/>
          <c:x val="0.21251615710704988"/>
          <c:y val="0.92501033961663881"/>
          <c:w val="0.24198564068283859"/>
          <c:h val="7.42217450091465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Passaic</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3"/>
              <c:layout>
                <c:manualLayout>
                  <c:x val="-8.0321285140562242E-3"/>
                  <c:y val="4.343629673762619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71D-4CBD-B4A3-29AB7ABBFF98}"/>
                </c:ext>
              </c:extLst>
            </c:dLbl>
            <c:dLbl>
              <c:idx val="5"/>
              <c:layout>
                <c:manualLayout>
                  <c:x val="-8.0321285140562242E-3"/>
                  <c:y val="2.316602492673397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1468</c:v>
                </c:pt>
                <c:pt idx="1">
                  <c:v>807</c:v>
                </c:pt>
                <c:pt idx="2">
                  <c:v>1588</c:v>
                </c:pt>
                <c:pt idx="3">
                  <c:v>1088</c:v>
                </c:pt>
                <c:pt idx="4">
                  <c:v>1125</c:v>
                </c:pt>
                <c:pt idx="5">
                  <c:v>918</c:v>
                </c:pt>
                <c:pt idx="6">
                  <c:v>1132</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2" formatCode="&quot;$&quot;#,##0_);[Red]\(&quot;$&quot;#,##0\)">
                  <c:v>97494</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517734800"/>
        <c:axId val="517735192"/>
      </c:barChart>
      <c:catAx>
        <c:axId val="517734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735192"/>
        <c:crosses val="autoZero"/>
        <c:auto val="1"/>
        <c:lblAlgn val="ctr"/>
        <c:lblOffset val="100"/>
        <c:noMultiLvlLbl val="0"/>
      </c:catAx>
      <c:valAx>
        <c:axId val="517735192"/>
        <c:scaling>
          <c:orientation val="minMax"/>
        </c:scaling>
        <c:delete val="1"/>
        <c:axPos val="b"/>
        <c:numFmt formatCode="&quot;$&quot;#,##0_);[Red]\(&quot;$&quot;#,##0\)" sourceLinked="1"/>
        <c:majorTickMark val="none"/>
        <c:minorTickMark val="none"/>
        <c:tickLblPos val="nextTo"/>
        <c:crossAx val="517734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0.7</c:v>
                </c:pt>
                <c:pt idx="1">
                  <c:v>0.69099999999999995</c:v>
                </c:pt>
                <c:pt idx="2">
                  <c:v>0.67800000000000005</c:v>
                </c:pt>
                <c:pt idx="3">
                  <c:v>0.66600000000000004</c:v>
                </c:pt>
                <c:pt idx="4">
                  <c:v>0.65200000000000002</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0.14699999999999999</c:v>
                </c:pt>
                <c:pt idx="1">
                  <c:v>0.15</c:v>
                </c:pt>
                <c:pt idx="2">
                  <c:v>0.151</c:v>
                </c:pt>
                <c:pt idx="3">
                  <c:v>0.14599999999999999</c:v>
                </c:pt>
                <c:pt idx="4">
                  <c:v>0.13600000000000001</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Sheet1!$D$2:$D$6</c:f>
              <c:numCache>
                <c:formatCode>0%</c:formatCode>
                <c:ptCount val="5"/>
                <c:pt idx="0">
                  <c:v>8.9999999999999993E-3</c:v>
                </c:pt>
                <c:pt idx="1">
                  <c:v>0.01</c:v>
                </c:pt>
                <c:pt idx="2">
                  <c:v>1.0999999999999999E-2</c:v>
                </c:pt>
                <c:pt idx="3">
                  <c:v>1.0999999999999999E-2</c:v>
                </c:pt>
                <c:pt idx="4">
                  <c:v>0.01</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Sheet1!$E$2:$E$6</c:f>
              <c:numCache>
                <c:formatCode>0%</c:formatCode>
                <c:ptCount val="5"/>
                <c:pt idx="0">
                  <c:v>5.6000000000000001E-2</c:v>
                </c:pt>
                <c:pt idx="1">
                  <c:v>5.8000000000000003E-2</c:v>
                </c:pt>
                <c:pt idx="2">
                  <c:v>5.8999999999999997E-2</c:v>
                </c:pt>
                <c:pt idx="3">
                  <c:v>0.06</c:v>
                </c:pt>
                <c:pt idx="4">
                  <c:v>6.0999999999999999E-2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Sheet1!$F$2:$F$6</c:f>
              <c:numCache>
                <c:formatCode>0%</c:formatCode>
                <c:ptCount val="5"/>
                <c:pt idx="0">
                  <c:v>0.378</c:v>
                </c:pt>
                <c:pt idx="1">
                  <c:v>0.38400000000000001</c:v>
                </c:pt>
                <c:pt idx="2">
                  <c:v>0.39100000000000001</c:v>
                </c:pt>
                <c:pt idx="3">
                  <c:v>0.39900000000000002</c:v>
                </c:pt>
                <c:pt idx="4">
                  <c:v>0.40500000000000003</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502129160"/>
        <c:axId val="357592608"/>
      </c:lineChart>
      <c:catAx>
        <c:axId val="502129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7592608"/>
        <c:crosses val="autoZero"/>
        <c:auto val="1"/>
        <c:lblAlgn val="ctr"/>
        <c:lblOffset val="100"/>
        <c:noMultiLvlLbl val="0"/>
      </c:catAx>
      <c:valAx>
        <c:axId val="357592608"/>
        <c:scaling>
          <c:orientation val="minMax"/>
        </c:scaling>
        <c:delete val="1"/>
        <c:axPos val="l"/>
        <c:numFmt formatCode="0%" sourceLinked="1"/>
        <c:majorTickMark val="none"/>
        <c:minorTickMark val="none"/>
        <c:tickLblPos val="nextTo"/>
        <c:crossAx val="502129160"/>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57654</c:v>
                </c:pt>
                <c:pt idx="1">
                  <c:v>59513</c:v>
                </c:pt>
                <c:pt idx="2">
                  <c:v>59739</c:v>
                </c:pt>
                <c:pt idx="3">
                  <c:v>61664</c:v>
                </c:pt>
                <c:pt idx="4">
                  <c:v>63339</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517735976"/>
        <c:axId val="517736368"/>
      </c:lineChart>
      <c:catAx>
        <c:axId val="517735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7736368"/>
        <c:crosses val="autoZero"/>
        <c:auto val="1"/>
        <c:lblAlgn val="ctr"/>
        <c:lblOffset val="100"/>
        <c:noMultiLvlLbl val="0"/>
      </c:catAx>
      <c:valAx>
        <c:axId val="517736368"/>
        <c:scaling>
          <c:orientation val="minMax"/>
        </c:scaling>
        <c:delete val="1"/>
        <c:axPos val="l"/>
        <c:numFmt formatCode="_(&quot;$&quot;* #,##0_);_(&quot;$&quot;* \(#,##0\);_(&quot;$&quot;* &quot;-&quot;??_);_(@_)" sourceLinked="1"/>
        <c:majorTickMark val="out"/>
        <c:minorTickMark val="none"/>
        <c:tickLblPos val="nextTo"/>
        <c:crossAx val="5177359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Sheet1!$B$2:$B$22</c:f>
              <c:numCache>
                <c:formatCode>_("$"* #,##0_);_("$"* \(#,##0\);_("$"* "-"??_);_(@_)</c:formatCode>
                <c:ptCount val="21"/>
                <c:pt idx="0">
                  <c:v>50000</c:v>
                </c:pt>
                <c:pt idx="1">
                  <c:v>57365</c:v>
                </c:pt>
                <c:pt idx="2">
                  <c:v>57514</c:v>
                </c:pt>
                <c:pt idx="3">
                  <c:v>62332</c:v>
                </c:pt>
                <c:pt idx="4">
                  <c:v>62681</c:v>
                </c:pt>
                <c:pt idx="6">
                  <c:v>63934</c:v>
                </c:pt>
                <c:pt idx="7">
                  <c:v>65037</c:v>
                </c:pt>
                <c:pt idx="8">
                  <c:v>65771</c:v>
                </c:pt>
                <c:pt idx="9">
                  <c:v>73376</c:v>
                </c:pt>
                <c:pt idx="10">
                  <c:v>75500</c:v>
                </c:pt>
                <c:pt idx="11">
                  <c:v>77027</c:v>
                </c:pt>
                <c:pt idx="12">
                  <c:v>81489</c:v>
                </c:pt>
                <c:pt idx="13">
                  <c:v>82839</c:v>
                </c:pt>
                <c:pt idx="14">
                  <c:v>83133</c:v>
                </c:pt>
                <c:pt idx="15">
                  <c:v>89238</c:v>
                </c:pt>
                <c:pt idx="16">
                  <c:v>91572</c:v>
                </c:pt>
                <c:pt idx="17">
                  <c:v>91807</c:v>
                </c:pt>
                <c:pt idx="18">
                  <c:v>106046</c:v>
                </c:pt>
                <c:pt idx="19">
                  <c:v>107034</c:v>
                </c:pt>
                <c:pt idx="20">
                  <c:v>110969</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Sheet1!$C$2:$C$22</c:f>
              <c:numCache>
                <c:formatCode>General</c:formatCode>
                <c:ptCount val="21"/>
                <c:pt idx="5" formatCode="_(&quot;$&quot;* #,##0_);_(&quot;$&quot;* \(#,##0\);_(&quot;$&quot;* &quot;-&quot;??_);_(@_)">
                  <c:v>63339</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$76,475</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Sheet1!$D$2:$D$22</c:f>
              <c:numCache>
                <c:formatCode>_("$"* #,##0_);_("$"* \(#,##0\);_("$"* "-"??_);_(@_)</c:formatCode>
                <c:ptCount val="21"/>
                <c:pt idx="0">
                  <c:v>76475</c:v>
                </c:pt>
                <c:pt idx="1">
                  <c:v>76475</c:v>
                </c:pt>
                <c:pt idx="2">
                  <c:v>76475</c:v>
                </c:pt>
                <c:pt idx="3">
                  <c:v>76475</c:v>
                </c:pt>
                <c:pt idx="4">
                  <c:v>76475</c:v>
                </c:pt>
                <c:pt idx="5">
                  <c:v>76475</c:v>
                </c:pt>
                <c:pt idx="6">
                  <c:v>76475</c:v>
                </c:pt>
                <c:pt idx="7">
                  <c:v>76475</c:v>
                </c:pt>
                <c:pt idx="8">
                  <c:v>76475</c:v>
                </c:pt>
                <c:pt idx="9">
                  <c:v>76475</c:v>
                </c:pt>
                <c:pt idx="10">
                  <c:v>76475</c:v>
                </c:pt>
                <c:pt idx="11">
                  <c:v>76475</c:v>
                </c:pt>
                <c:pt idx="12">
                  <c:v>76475</c:v>
                </c:pt>
                <c:pt idx="13">
                  <c:v>76475</c:v>
                </c:pt>
                <c:pt idx="14">
                  <c:v>76475</c:v>
                </c:pt>
                <c:pt idx="15">
                  <c:v>76475</c:v>
                </c:pt>
                <c:pt idx="16">
                  <c:v>76475</c:v>
                </c:pt>
                <c:pt idx="17">
                  <c:v>76475</c:v>
                </c:pt>
                <c:pt idx="18">
                  <c:v>76475</c:v>
                </c:pt>
                <c:pt idx="19">
                  <c:v>76475</c:v>
                </c:pt>
                <c:pt idx="20">
                  <c:v>76475</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$57,652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Sheet1!$E$2:$E$22</c:f>
              <c:numCache>
                <c:formatCode>_("$"* #,##0_);_("$"* \(#,##0\);_("$"* "-"??_);_(@_)</c:formatCode>
                <c:ptCount val="21"/>
                <c:pt idx="0">
                  <c:v>57652</c:v>
                </c:pt>
                <c:pt idx="1">
                  <c:v>57652</c:v>
                </c:pt>
                <c:pt idx="2">
                  <c:v>57652</c:v>
                </c:pt>
                <c:pt idx="3">
                  <c:v>57652</c:v>
                </c:pt>
                <c:pt idx="4">
                  <c:v>57652</c:v>
                </c:pt>
                <c:pt idx="5">
                  <c:v>57652</c:v>
                </c:pt>
                <c:pt idx="6">
                  <c:v>57652</c:v>
                </c:pt>
                <c:pt idx="7">
                  <c:v>57652</c:v>
                </c:pt>
                <c:pt idx="8">
                  <c:v>57652</c:v>
                </c:pt>
                <c:pt idx="9">
                  <c:v>57652</c:v>
                </c:pt>
                <c:pt idx="10">
                  <c:v>57652</c:v>
                </c:pt>
                <c:pt idx="11">
                  <c:v>57652</c:v>
                </c:pt>
                <c:pt idx="12">
                  <c:v>57652</c:v>
                </c:pt>
                <c:pt idx="13">
                  <c:v>57652</c:v>
                </c:pt>
                <c:pt idx="14">
                  <c:v>57652</c:v>
                </c:pt>
                <c:pt idx="15">
                  <c:v>57652</c:v>
                </c:pt>
                <c:pt idx="16">
                  <c:v>57652</c:v>
                </c:pt>
                <c:pt idx="17">
                  <c:v>57652</c:v>
                </c:pt>
                <c:pt idx="18">
                  <c:v>57652</c:v>
                </c:pt>
                <c:pt idx="19">
                  <c:v>57652</c:v>
                </c:pt>
                <c:pt idx="20">
                  <c:v>57652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160629840"/>
        <c:axId val="160630232"/>
      </c:barChart>
      <c:catAx>
        <c:axId val="160629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630232"/>
        <c:crosses val="autoZero"/>
        <c:auto val="1"/>
        <c:lblAlgn val="ctr"/>
        <c:lblOffset val="100"/>
        <c:noMultiLvlLbl val="0"/>
      </c:catAx>
      <c:valAx>
        <c:axId val="160630232"/>
        <c:scaling>
          <c:orientation val="minMax"/>
        </c:scaling>
        <c:delete val="1"/>
        <c:axPos val="b"/>
        <c:numFmt formatCode="_(&quot;$&quot;* #,##0_);_(&quot;$&quot;* \(#,##0\);_(&quot;$&quot;* &quot;-&quot;??_);_(@_)" sourceLinked="1"/>
        <c:majorTickMark val="none"/>
        <c:minorTickMark val="none"/>
        <c:tickLblPos val="nextTo"/>
        <c:crossAx val="160629840"/>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50865062154859086"/>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Passaic City</c:v>
                </c:pt>
                <c:pt idx="1">
                  <c:v>Paterson City</c:v>
                </c:pt>
                <c:pt idx="2">
                  <c:v>Prospect Park</c:v>
                </c:pt>
                <c:pt idx="3">
                  <c:v>Haledon</c:v>
                </c:pt>
                <c:pt idx="4">
                  <c:v>Woodland Park</c:v>
                </c:pt>
                <c:pt idx="5">
                  <c:v>Clifton City</c:v>
                </c:pt>
                <c:pt idx="6">
                  <c:v>Bloomingdale</c:v>
                </c:pt>
                <c:pt idx="7">
                  <c:v>Wanaque</c:v>
                </c:pt>
                <c:pt idx="8">
                  <c:v>Little Falls</c:v>
                </c:pt>
                <c:pt idx="9">
                  <c:v>Pompton Lakes</c:v>
                </c:pt>
              </c:strCache>
            </c:strRef>
          </c:cat>
          <c:val>
            <c:numRef>
              <c:f>Sheet1!$B$2:$B$11</c:f>
              <c:numCache>
                <c:formatCode>_("$"* #,##0_);_("$"* \(#,##0\);_("$"* "-"??_);_(@_)</c:formatCode>
                <c:ptCount val="10"/>
                <c:pt idx="0">
                  <c:v>34920</c:v>
                </c:pt>
                <c:pt idx="1">
                  <c:v>36106</c:v>
                </c:pt>
                <c:pt idx="2">
                  <c:v>50938</c:v>
                </c:pt>
                <c:pt idx="3">
                  <c:v>65033</c:v>
                </c:pt>
                <c:pt idx="4">
                  <c:v>73870</c:v>
                </c:pt>
                <c:pt idx="5">
                  <c:v>74963</c:v>
                </c:pt>
                <c:pt idx="6">
                  <c:v>80516</c:v>
                </c:pt>
                <c:pt idx="7">
                  <c:v>83010</c:v>
                </c:pt>
                <c:pt idx="8">
                  <c:v>85427</c:v>
                </c:pt>
                <c:pt idx="9">
                  <c:v>92952</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Passaic median $63,339</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Passaic City</c:v>
                </c:pt>
                <c:pt idx="1">
                  <c:v>Paterson City</c:v>
                </c:pt>
                <c:pt idx="2">
                  <c:v>Prospect Park</c:v>
                </c:pt>
                <c:pt idx="3">
                  <c:v>Haledon</c:v>
                </c:pt>
                <c:pt idx="4">
                  <c:v>Woodland Park</c:v>
                </c:pt>
                <c:pt idx="5">
                  <c:v>Clifton City</c:v>
                </c:pt>
                <c:pt idx="6">
                  <c:v>Bloomingdale</c:v>
                </c:pt>
                <c:pt idx="7">
                  <c:v>Wanaque</c:v>
                </c:pt>
                <c:pt idx="8">
                  <c:v>Little Falls</c:v>
                </c:pt>
                <c:pt idx="9">
                  <c:v>Pompton Lakes</c:v>
                </c:pt>
              </c:strCache>
            </c:strRef>
          </c:cat>
          <c:val>
            <c:numRef>
              <c:f>Sheet1!$C$2:$C$11</c:f>
              <c:numCache>
                <c:formatCode>"$"#,##0</c:formatCode>
                <c:ptCount val="10"/>
                <c:pt idx="0">
                  <c:v>63339</c:v>
                </c:pt>
                <c:pt idx="1">
                  <c:v>63339</c:v>
                </c:pt>
                <c:pt idx="2">
                  <c:v>63339</c:v>
                </c:pt>
                <c:pt idx="3">
                  <c:v>63339</c:v>
                </c:pt>
                <c:pt idx="4">
                  <c:v>63339</c:v>
                </c:pt>
                <c:pt idx="5">
                  <c:v>63339</c:v>
                </c:pt>
                <c:pt idx="6">
                  <c:v>63339</c:v>
                </c:pt>
                <c:pt idx="7">
                  <c:v>63339</c:v>
                </c:pt>
                <c:pt idx="8">
                  <c:v>63339</c:v>
                </c:pt>
                <c:pt idx="9">
                  <c:v>63339</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160631016"/>
        <c:axId val="638274768"/>
      </c:barChart>
      <c:catAx>
        <c:axId val="160631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74768"/>
        <c:crosses val="autoZero"/>
        <c:auto val="1"/>
        <c:lblAlgn val="ctr"/>
        <c:lblOffset val="100"/>
        <c:noMultiLvlLbl val="0"/>
      </c:catAx>
      <c:valAx>
        <c:axId val="638274768"/>
        <c:scaling>
          <c:orientation val="minMax"/>
        </c:scaling>
        <c:delete val="1"/>
        <c:axPos val="b"/>
        <c:numFmt formatCode="_(&quot;$&quot;* #,##0_);_(&quot;$&quot;* \(#,##0\);_(&quot;$&quot;* &quot;-&quot;??_);_(@_)" sourceLinked="1"/>
        <c:majorTickMark val="none"/>
        <c:minorTickMark val="none"/>
        <c:tickLblPos val="nextTo"/>
        <c:crossAx val="160631016"/>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7389228653104226"/>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Sheet1!$B$2:$B$22</c:f>
              <c:numCache>
                <c:formatCode>0%</c:formatCode>
                <c:ptCount val="21"/>
                <c:pt idx="0">
                  <c:v>0.13</c:v>
                </c:pt>
                <c:pt idx="1">
                  <c:v>0.14000000000000001</c:v>
                </c:pt>
                <c:pt idx="2">
                  <c:v>0.14000000000000001</c:v>
                </c:pt>
                <c:pt idx="3">
                  <c:v>0.14000000000000001</c:v>
                </c:pt>
                <c:pt idx="4">
                  <c:v>0.15</c:v>
                </c:pt>
                <c:pt idx="5">
                  <c:v>0.15</c:v>
                </c:pt>
                <c:pt idx="6">
                  <c:v>0.15</c:v>
                </c:pt>
                <c:pt idx="7">
                  <c:v>0.16</c:v>
                </c:pt>
                <c:pt idx="8">
                  <c:v>0.17</c:v>
                </c:pt>
                <c:pt idx="9">
                  <c:v>0.17</c:v>
                </c:pt>
                <c:pt idx="10">
                  <c:v>0.18</c:v>
                </c:pt>
                <c:pt idx="11">
                  <c:v>0.19</c:v>
                </c:pt>
                <c:pt idx="12">
                  <c:v>0.19</c:v>
                </c:pt>
                <c:pt idx="13">
                  <c:v>0.2</c:v>
                </c:pt>
                <c:pt idx="14">
                  <c:v>0.2</c:v>
                </c:pt>
                <c:pt idx="15">
                  <c:v>0.21</c:v>
                </c:pt>
                <c:pt idx="16">
                  <c:v>0.22</c:v>
                </c:pt>
                <c:pt idx="17">
                  <c:v>0.23</c:v>
                </c:pt>
                <c:pt idx="18">
                  <c:v>0.23</c:v>
                </c:pt>
                <c:pt idx="19">
                  <c:v>0.25</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Sheet1!$C$2:$C$22</c:f>
              <c:numCache>
                <c:formatCode>General</c:formatCode>
                <c:ptCount val="21"/>
                <c:pt idx="20" formatCode="0%">
                  <c:v>0.26</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638275552"/>
        <c:axId val="638275944"/>
      </c:barChart>
      <c:catAx>
        <c:axId val="638275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75944"/>
        <c:crosses val="autoZero"/>
        <c:auto val="1"/>
        <c:lblAlgn val="ctr"/>
        <c:lblOffset val="100"/>
        <c:noMultiLvlLbl val="0"/>
      </c:catAx>
      <c:valAx>
        <c:axId val="638275944"/>
        <c:scaling>
          <c:orientation val="minMax"/>
        </c:scaling>
        <c:delete val="1"/>
        <c:axPos val="b"/>
        <c:numFmt formatCode="0%" sourceLinked="1"/>
        <c:majorTickMark val="none"/>
        <c:minorTickMark val="none"/>
        <c:tickLblPos val="nextTo"/>
        <c:crossAx val="63827555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0.33</c:v>
                </c:pt>
                <c:pt idx="1">
                  <c:v>0.34</c:v>
                </c:pt>
                <c:pt idx="2">
                  <c:v>0.34</c:v>
                </c:pt>
                <c:pt idx="3">
                  <c:v>0.34</c:v>
                </c:pt>
                <c:pt idx="4">
                  <c:v>0.33</c:v>
                </c:pt>
                <c:pt idx="5">
                  <c:v>0.32</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638276728"/>
        <c:axId val="638277120"/>
      </c:lineChart>
      <c:catAx>
        <c:axId val="63827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77120"/>
        <c:crosses val="autoZero"/>
        <c:auto val="1"/>
        <c:lblAlgn val="ctr"/>
        <c:lblOffset val="100"/>
        <c:noMultiLvlLbl val="0"/>
      </c:catAx>
      <c:valAx>
        <c:axId val="638277120"/>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767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21161417322831E-2"/>
          <c:y val="0.12151509031098547"/>
          <c:w val="0.90879133858267713"/>
          <c:h val="0.74781404912978777"/>
        </c:manualLayout>
      </c:layout>
      <c:lineChart>
        <c:grouping val="standard"/>
        <c:varyColors val="0"/>
        <c:ser>
          <c:idx val="0"/>
          <c:order val="0"/>
          <c:tx>
            <c:strRef>
              <c:f>Sheet1!$A$2</c:f>
              <c:strCache>
                <c:ptCount val="1"/>
                <c:pt idx="0">
                  <c:v>United States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Sheet1!$B$2:$D$2</c:f>
              <c:numCache>
                <c:formatCode>0.0%</c:formatCode>
                <c:ptCount val="3"/>
                <c:pt idx="0">
                  <c:v>0.13400000000000001</c:v>
                </c:pt>
                <c:pt idx="1">
                  <c:v>0.129</c:v>
                </c:pt>
                <c:pt idx="2">
                  <c:v>0.125</c:v>
                </c:pt>
              </c:numCache>
            </c:numRef>
          </c:val>
          <c:smooth val="0"/>
          <c:extLst>
            <c:ext xmlns:c16="http://schemas.microsoft.com/office/drawing/2014/chart" uri="{C3380CC4-5D6E-409C-BE32-E72D297353CC}">
              <c16:uniqueId val="{00000000-7AB3-43F2-9DD7-B891C4188A27}"/>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9F-4D80-8B6F-385163ECED4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Sheet1!$B$3:$D$3</c:f>
              <c:numCache>
                <c:formatCode>0.0%</c:formatCode>
                <c:ptCount val="3"/>
                <c:pt idx="0">
                  <c:v>0.108</c:v>
                </c:pt>
                <c:pt idx="1">
                  <c:v>0.10299999999999999</c:v>
                </c:pt>
                <c:pt idx="2">
                  <c:v>9.6000000000000002E-2</c:v>
                </c:pt>
              </c:numCache>
            </c:numRef>
          </c:val>
          <c:smooth val="0"/>
          <c:extLst>
            <c:ext xmlns:c16="http://schemas.microsoft.com/office/drawing/2014/chart" uri="{C3380CC4-5D6E-409C-BE32-E72D297353CC}">
              <c16:uniqueId val="{00000001-7AB3-43F2-9DD7-B891C4188A27}"/>
            </c:ext>
          </c:extLst>
        </c:ser>
        <c:ser>
          <c:idx val="2"/>
          <c:order val="2"/>
          <c:tx>
            <c:strRef>
              <c:f>Sheet1!$A$4</c:f>
              <c:strCache>
                <c:ptCount val="1"/>
                <c:pt idx="0">
                  <c:v>Passaic</c:v>
                </c:pt>
              </c:strCache>
            </c:strRef>
          </c:tx>
          <c:spPr>
            <a:ln w="28575" cap="rnd">
              <a:solidFill>
                <a:srgbClr val="C00000"/>
              </a:solidFill>
              <a:prstDash val="sysDash"/>
              <a:round/>
            </a:ln>
            <a:effectLst/>
          </c:spPr>
          <c:marker>
            <c:symbol val="diamond"/>
            <c:size val="6"/>
            <c:spPr>
              <a:solidFill>
                <a:srgbClr val="C00000"/>
              </a:solidFill>
              <a:ln w="9525">
                <a:solidFill>
                  <a:srgbClr val="C00000"/>
                </a:solidFill>
              </a:ln>
              <a:effectLst/>
            </c:spPr>
          </c:marker>
          <c:dLbls>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9F-4D80-8B6F-385163ECED4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Sheet1!$B$4:$D$4</c:f>
              <c:numCache>
                <c:formatCode>0.0%</c:formatCode>
                <c:ptCount val="3"/>
                <c:pt idx="0">
                  <c:v>9.8000000000000004E-2</c:v>
                </c:pt>
                <c:pt idx="1">
                  <c:v>9.6000000000000002E-2</c:v>
                </c:pt>
                <c:pt idx="2">
                  <c:v>9.8000000000000004E-2</c:v>
                </c:pt>
              </c:numCache>
            </c:numRef>
          </c:val>
          <c:smooth val="0"/>
          <c:extLst>
            <c:ext xmlns:c16="http://schemas.microsoft.com/office/drawing/2014/chart" uri="{C3380CC4-5D6E-409C-BE32-E72D297353CC}">
              <c16:uniqueId val="{00000002-7AB3-43F2-9DD7-B891C4188A27}"/>
            </c:ext>
          </c:extLst>
        </c:ser>
        <c:dLbls>
          <c:showLegendKey val="0"/>
          <c:showVal val="0"/>
          <c:showCatName val="0"/>
          <c:showSerName val="0"/>
          <c:showPercent val="0"/>
          <c:showBubbleSize val="0"/>
        </c:dLbls>
        <c:marker val="1"/>
        <c:smooth val="0"/>
        <c:axId val="638277904"/>
        <c:axId val="638278296"/>
      </c:lineChart>
      <c:catAx>
        <c:axId val="638277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78296"/>
        <c:crosses val="autoZero"/>
        <c:auto val="1"/>
        <c:lblAlgn val="ctr"/>
        <c:lblOffset val="100"/>
        <c:noMultiLvlLbl val="0"/>
      </c:catAx>
      <c:valAx>
        <c:axId val="638278296"/>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77904"/>
        <c:crosses val="autoZero"/>
        <c:crossBetween val="between"/>
      </c:valAx>
      <c:spPr>
        <a:noFill/>
        <a:ln>
          <a:noFill/>
        </a:ln>
        <a:effectLst/>
      </c:spPr>
    </c:plotArea>
    <c:legend>
      <c:legendPos val="b"/>
      <c:layout>
        <c:manualLayout>
          <c:xMode val="edge"/>
          <c:yMode val="edge"/>
          <c:x val="0.29156963582677164"/>
          <c:y val="2.7823329105498749E-2"/>
          <c:w val="0.42623560531496058"/>
          <c:h val="4.84684776419909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2017</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Sheet1!$B$2:$B$22</c:f>
              <c:numCache>
                <c:formatCode>0.0%</c:formatCode>
                <c:ptCount val="21"/>
                <c:pt idx="0">
                  <c:v>5.6000000000000001E-2</c:v>
                </c:pt>
                <c:pt idx="1">
                  <c:v>5.6000000000000001E-2</c:v>
                </c:pt>
                <c:pt idx="2">
                  <c:v>6.2E-2</c:v>
                </c:pt>
                <c:pt idx="3">
                  <c:v>6.7000000000000004E-2</c:v>
                </c:pt>
                <c:pt idx="4">
                  <c:v>7.1999999999999995E-2</c:v>
                </c:pt>
                <c:pt idx="5">
                  <c:v>0.08</c:v>
                </c:pt>
                <c:pt idx="6">
                  <c:v>8.2000000000000003E-2</c:v>
                </c:pt>
                <c:pt idx="7">
                  <c:v>8.6999999999999994E-2</c:v>
                </c:pt>
                <c:pt idx="8">
                  <c:v>0.09</c:v>
                </c:pt>
                <c:pt idx="9">
                  <c:v>9.1999999999999998E-2</c:v>
                </c:pt>
                <c:pt idx="10">
                  <c:v>9.2999999999999999E-2</c:v>
                </c:pt>
                <c:pt idx="11">
                  <c:v>9.2999999999999999E-2</c:v>
                </c:pt>
                <c:pt idx="13">
                  <c:v>0.106</c:v>
                </c:pt>
                <c:pt idx="14">
                  <c:v>0.107</c:v>
                </c:pt>
                <c:pt idx="15">
                  <c:v>0.11799999999999999</c:v>
                </c:pt>
                <c:pt idx="16">
                  <c:v>0.11899999999999999</c:v>
                </c:pt>
                <c:pt idx="17">
                  <c:v>0.127</c:v>
                </c:pt>
                <c:pt idx="18">
                  <c:v>0.127</c:v>
                </c:pt>
                <c:pt idx="19">
                  <c:v>0.129</c:v>
                </c:pt>
                <c:pt idx="20">
                  <c:v>0.16300000000000001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Sheet1!$C$2:$C$22</c:f>
              <c:numCache>
                <c:formatCode>General</c:formatCode>
                <c:ptCount val="21"/>
                <c:pt idx="12" formatCode="0.0%">
                  <c:v>9.8000000000000004E-2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12.5%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Sheet1!$D$2:$D$22</c:f>
              <c:numCache>
                <c:formatCode>0.00%</c:formatCode>
                <c:ptCount val="21"/>
                <c:pt idx="0">
                  <c:v>0.125</c:v>
                </c:pt>
                <c:pt idx="1">
                  <c:v>0.125</c:v>
                </c:pt>
                <c:pt idx="2">
                  <c:v>0.125</c:v>
                </c:pt>
                <c:pt idx="3">
                  <c:v>0.125</c:v>
                </c:pt>
                <c:pt idx="4">
                  <c:v>0.125</c:v>
                </c:pt>
                <c:pt idx="5">
                  <c:v>0.125</c:v>
                </c:pt>
                <c:pt idx="6">
                  <c:v>0.125</c:v>
                </c:pt>
                <c:pt idx="7">
                  <c:v>0.125</c:v>
                </c:pt>
                <c:pt idx="8">
                  <c:v>0.125</c:v>
                </c:pt>
                <c:pt idx="9">
                  <c:v>0.125</c:v>
                </c:pt>
                <c:pt idx="10">
                  <c:v>0.125</c:v>
                </c:pt>
                <c:pt idx="11">
                  <c:v>0.125</c:v>
                </c:pt>
                <c:pt idx="12">
                  <c:v>0.125</c:v>
                </c:pt>
                <c:pt idx="13">
                  <c:v>0.125</c:v>
                </c:pt>
                <c:pt idx="14">
                  <c:v>0.125</c:v>
                </c:pt>
                <c:pt idx="15">
                  <c:v>0.125</c:v>
                </c:pt>
                <c:pt idx="16">
                  <c:v>0.125</c:v>
                </c:pt>
                <c:pt idx="17">
                  <c:v>0.125</c:v>
                </c:pt>
                <c:pt idx="18">
                  <c:v>0.125</c:v>
                </c:pt>
                <c:pt idx="19">
                  <c:v>0.125</c:v>
                </c:pt>
                <c:pt idx="20">
                  <c:v>0.125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9.6%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Sheet1!$E$2:$E$22</c:f>
              <c:numCache>
                <c:formatCode>0.00%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711565904"/>
        <c:axId val="711566296"/>
      </c:barChart>
      <c:catAx>
        <c:axId val="7115659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1566296"/>
        <c:crosses val="autoZero"/>
        <c:auto val="1"/>
        <c:lblAlgn val="ctr"/>
        <c:lblOffset val="100"/>
        <c:noMultiLvlLbl val="0"/>
      </c:catAx>
      <c:valAx>
        <c:axId val="711566296"/>
        <c:scaling>
          <c:orientation val="minMax"/>
        </c:scaling>
        <c:delete val="1"/>
        <c:axPos val="b"/>
        <c:numFmt formatCode="0.0%" sourceLinked="1"/>
        <c:majorTickMark val="none"/>
        <c:minorTickMark val="none"/>
        <c:tickLblPos val="nextTo"/>
        <c:crossAx val="71156590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9325258366141739"/>
          <c:y val="0.90985015318343054"/>
          <c:w val="0.2791197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dLbl>
              <c:idx val="4"/>
              <c:tx>
                <c:rich>
                  <a:bodyPr/>
                  <a:lstStyle/>
                  <a:p>
                    <a:r>
                      <a:rPr lang="en-US" smtClean="0"/>
                      <a:t>16,712</a:t>
                    </a:r>
                    <a:endParaRPr lang="en-US" dirty="0"/>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7EF-424F-A587-C0613F91241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Column1</c:v>
                </c:pt>
                <c:pt idx="1">
                  <c:v>2014</c:v>
                </c:pt>
                <c:pt idx="2">
                  <c:v>2015</c:v>
                </c:pt>
                <c:pt idx="3">
                  <c:v>2016</c:v>
                </c:pt>
                <c:pt idx="4">
                  <c:v>2017</c:v>
                </c:pt>
              </c:strCache>
            </c:strRef>
          </c:cat>
          <c:val>
            <c:numRef>
              <c:f>Sheet1!$A$2:$E$2</c:f>
              <c:numCache>
                <c:formatCode>#,##0</c:formatCode>
                <c:ptCount val="5"/>
                <c:pt idx="0">
                  <c:v>17924</c:v>
                </c:pt>
                <c:pt idx="1">
                  <c:v>17845</c:v>
                </c:pt>
                <c:pt idx="2">
                  <c:v>17652</c:v>
                </c:pt>
                <c:pt idx="3">
                  <c:v>17614</c:v>
                </c:pt>
                <c:pt idx="4" formatCode="General">
                  <c:v>16712</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711567080"/>
        <c:axId val="711567472"/>
      </c:lineChart>
      <c:catAx>
        <c:axId val="711567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1567472"/>
        <c:crosses val="autoZero"/>
        <c:auto val="1"/>
        <c:lblAlgn val="ctr"/>
        <c:lblOffset val="100"/>
        <c:noMultiLvlLbl val="0"/>
      </c:catAx>
      <c:valAx>
        <c:axId val="711567472"/>
        <c:scaling>
          <c:orientation val="minMax"/>
          <c:max val="25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1567080"/>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2013-2014</c:v>
                </c:pt>
                <c:pt idx="1">
                  <c:v>2014-15</c:v>
                </c:pt>
                <c:pt idx="2">
                  <c:v>2015-16</c:v>
                </c:pt>
                <c:pt idx="3">
                  <c:v>2016-17</c:v>
                </c:pt>
                <c:pt idx="4">
                  <c:v>2017-18</c:v>
                </c:pt>
              </c:strCache>
            </c:strRef>
          </c:cat>
          <c:val>
            <c:numRef>
              <c:f>Sheet1!$A$2:$E$2</c:f>
              <c:numCache>
                <c:formatCode>#,##0</c:formatCode>
                <c:ptCount val="5"/>
                <c:pt idx="0">
                  <c:v>40575</c:v>
                </c:pt>
                <c:pt idx="1">
                  <c:v>44022</c:v>
                </c:pt>
                <c:pt idx="2">
                  <c:v>43503</c:v>
                </c:pt>
                <c:pt idx="3">
                  <c:v>43395</c:v>
                </c:pt>
                <c:pt idx="4">
                  <c:v>43065</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711568256"/>
        <c:axId val="711568648"/>
      </c:lineChart>
      <c:catAx>
        <c:axId val="711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1568648"/>
        <c:crosses val="autoZero"/>
        <c:auto val="1"/>
        <c:lblAlgn val="ctr"/>
        <c:lblOffset val="100"/>
        <c:noMultiLvlLbl val="0"/>
      </c:catAx>
      <c:valAx>
        <c:axId val="71156864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15682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52609</c:v>
                </c:pt>
                <c:pt idx="1">
                  <c:v>52662</c:v>
                </c:pt>
                <c:pt idx="2">
                  <c:v>51738</c:v>
                </c:pt>
                <c:pt idx="3">
                  <c:v>51768</c:v>
                </c:pt>
                <c:pt idx="4">
                  <c:v>49346</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511446624"/>
        <c:axId val="511447016"/>
      </c:lineChart>
      <c:catAx>
        <c:axId val="511446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1447016"/>
        <c:crosses val="autoZero"/>
        <c:auto val="1"/>
        <c:lblAlgn val="ctr"/>
        <c:lblOffset val="100"/>
        <c:noMultiLvlLbl val="0"/>
      </c:catAx>
      <c:valAx>
        <c:axId val="511447016"/>
        <c:scaling>
          <c:orientation val="minMax"/>
          <c:max val="150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14466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 Milford</c:v>
                </c:pt>
                <c:pt idx="1">
                  <c:v>Little Falls</c:v>
                </c:pt>
                <c:pt idx="2">
                  <c:v>Paterson City</c:v>
                </c:pt>
              </c:strCache>
            </c:strRef>
          </c:cat>
          <c:val>
            <c:numRef>
              <c:f>Sheet1!$B$2:$B$4</c:f>
              <c:numCache>
                <c:formatCode>0%</c:formatCode>
                <c:ptCount val="3"/>
                <c:pt idx="0">
                  <c:v>0.94599999999999995</c:v>
                </c:pt>
                <c:pt idx="1">
                  <c:v>0.88300000000000001</c:v>
                </c:pt>
                <c:pt idx="2">
                  <c:v>0.34499999999999997</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 Milford</c:v>
                </c:pt>
                <c:pt idx="1">
                  <c:v>Little Falls</c:v>
                </c:pt>
                <c:pt idx="2">
                  <c:v>Paterson City</c:v>
                </c:pt>
              </c:strCache>
            </c:strRef>
          </c:cat>
          <c:val>
            <c:numRef>
              <c:f>Sheet1!$C$2:$C$4</c:f>
              <c:numCache>
                <c:formatCode>0%</c:formatCode>
                <c:ptCount val="3"/>
                <c:pt idx="0">
                  <c:v>1.7999999999999999E-2</c:v>
                </c:pt>
                <c:pt idx="1">
                  <c:v>5.2999999999999999E-2</c:v>
                </c:pt>
                <c:pt idx="2">
                  <c:v>0.314</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 Milford</c:v>
                </c:pt>
                <c:pt idx="1">
                  <c:v>Little Falls</c:v>
                </c:pt>
                <c:pt idx="2">
                  <c:v>Paterson City</c:v>
                </c:pt>
              </c:strCache>
            </c:strRef>
          </c:cat>
          <c:val>
            <c:numRef>
              <c:f>Sheet1!$D$2:$D$4</c:f>
              <c:numCache>
                <c:formatCode>0%</c:formatCode>
                <c:ptCount val="3"/>
                <c:pt idx="0">
                  <c:v>0.02</c:v>
                </c:pt>
                <c:pt idx="1">
                  <c:v>7.5999999999999998E-2</c:v>
                </c:pt>
                <c:pt idx="2">
                  <c:v>4.7E-2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 Milford</c:v>
                </c:pt>
                <c:pt idx="1">
                  <c:v>Little Falls</c:v>
                </c:pt>
                <c:pt idx="2">
                  <c:v>Paterson City</c:v>
                </c:pt>
              </c:strCache>
            </c:strRef>
          </c:cat>
          <c:val>
            <c:numRef>
              <c:f>Sheet1!$E$2:$E$4</c:f>
              <c:numCache>
                <c:formatCode>0%</c:formatCode>
                <c:ptCount val="3"/>
                <c:pt idx="0">
                  <c:v>9.0999999999999998E-2</c:v>
                </c:pt>
                <c:pt idx="1">
                  <c:v>0.111</c:v>
                </c:pt>
                <c:pt idx="2">
                  <c:v>0.60699999999999998</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57593392"/>
        <c:axId val="357593784"/>
      </c:barChart>
      <c:catAx>
        <c:axId val="35759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593784"/>
        <c:crosses val="autoZero"/>
        <c:auto val="1"/>
        <c:lblAlgn val="ctr"/>
        <c:lblOffset val="100"/>
        <c:noMultiLvlLbl val="0"/>
      </c:catAx>
      <c:valAx>
        <c:axId val="357593784"/>
        <c:scaling>
          <c:orientation val="minMax"/>
        </c:scaling>
        <c:delete val="1"/>
        <c:axPos val="l"/>
        <c:numFmt formatCode="0%" sourceLinked="1"/>
        <c:majorTickMark val="none"/>
        <c:minorTickMark val="none"/>
        <c:tickLblPos val="nextTo"/>
        <c:crossAx val="357593392"/>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Passaic </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900</c:v>
                </c:pt>
                <c:pt idx="1">
                  <c:v>900</c:v>
                </c:pt>
                <c:pt idx="2">
                  <c:v>760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511447800"/>
        <c:axId val="511448192"/>
      </c:barChart>
      <c:catAx>
        <c:axId val="511447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1448192"/>
        <c:crosses val="autoZero"/>
        <c:auto val="1"/>
        <c:lblAlgn val="ctr"/>
        <c:lblOffset val="100"/>
        <c:noMultiLvlLbl val="0"/>
      </c:catAx>
      <c:valAx>
        <c:axId val="51144819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1447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Sheet1!$B$2:$B$23</c:f>
              <c:numCache>
                <c:formatCode>General</c:formatCode>
                <c:ptCount val="22"/>
                <c:pt idx="5">
                  <c:v>900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Sheet1!$C$2:$C$23</c:f>
              <c:numCache>
                <c:formatCode>"$"#,##0_);[Red]\("$"#,##0\)</c:formatCode>
                <c:ptCount val="22"/>
                <c:pt idx="0">
                  <c:v>700</c:v>
                </c:pt>
                <c:pt idx="1">
                  <c:v>840</c:v>
                </c:pt>
                <c:pt idx="2">
                  <c:v>863.48</c:v>
                </c:pt>
                <c:pt idx="3">
                  <c:v>840</c:v>
                </c:pt>
                <c:pt idx="4">
                  <c:v>825</c:v>
                </c:pt>
                <c:pt idx="5">
                  <c:v>900</c:v>
                </c:pt>
                <c:pt idx="6">
                  <c:v>760</c:v>
                </c:pt>
                <c:pt idx="7">
                  <c:v>1040</c:v>
                </c:pt>
                <c:pt idx="8">
                  <c:v>900</c:v>
                </c:pt>
                <c:pt idx="9">
                  <c:v>1050</c:v>
                </c:pt>
                <c:pt idx="10">
                  <c:v>1125.8</c:v>
                </c:pt>
                <c:pt idx="11">
                  <c:v>1044</c:v>
                </c:pt>
                <c:pt idx="12">
                  <c:v>1384</c:v>
                </c:pt>
                <c:pt idx="13">
                  <c:v>1081</c:v>
                </c:pt>
                <c:pt idx="14">
                  <c:v>1216</c:v>
                </c:pt>
                <c:pt idx="15">
                  <c:v>1125</c:v>
                </c:pt>
                <c:pt idx="16">
                  <c:v>956.25</c:v>
                </c:pt>
                <c:pt idx="17">
                  <c:v>1270</c:v>
                </c:pt>
                <c:pt idx="18">
                  <c:v>1250</c:v>
                </c:pt>
                <c:pt idx="19">
                  <c:v>1000</c:v>
                </c:pt>
                <c:pt idx="20">
                  <c:v>1375</c:v>
                </c:pt>
                <c:pt idx="21">
                  <c:v>1420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Sheet1!$D$2:$D$23</c:f>
              <c:numCache>
                <c:formatCode>"$"#,##0_);[Red]\("$"#,##0\)</c:formatCode>
                <c:ptCount val="22"/>
                <c:pt idx="0">
                  <c:v>700</c:v>
                </c:pt>
                <c:pt idx="1">
                  <c:v>757.75</c:v>
                </c:pt>
                <c:pt idx="2">
                  <c:v>740</c:v>
                </c:pt>
                <c:pt idx="3">
                  <c:v>840</c:v>
                </c:pt>
                <c:pt idx="4">
                  <c:v>757.75</c:v>
                </c:pt>
                <c:pt idx="5">
                  <c:v>900</c:v>
                </c:pt>
                <c:pt idx="6">
                  <c:v>740</c:v>
                </c:pt>
                <c:pt idx="7">
                  <c:v>909</c:v>
                </c:pt>
                <c:pt idx="8">
                  <c:v>810</c:v>
                </c:pt>
                <c:pt idx="9">
                  <c:v>950</c:v>
                </c:pt>
                <c:pt idx="10">
                  <c:v>996</c:v>
                </c:pt>
                <c:pt idx="11">
                  <c:v>952</c:v>
                </c:pt>
                <c:pt idx="12">
                  <c:v>1184</c:v>
                </c:pt>
                <c:pt idx="13">
                  <c:v>975</c:v>
                </c:pt>
                <c:pt idx="14">
                  <c:v>1120</c:v>
                </c:pt>
                <c:pt idx="15">
                  <c:v>1020</c:v>
                </c:pt>
                <c:pt idx="16">
                  <c:v>910</c:v>
                </c:pt>
                <c:pt idx="17">
                  <c:v>1100</c:v>
                </c:pt>
                <c:pt idx="18">
                  <c:v>1020</c:v>
                </c:pt>
                <c:pt idx="19">
                  <c:v>970</c:v>
                </c:pt>
                <c:pt idx="20">
                  <c:v>1154</c:v>
                </c:pt>
                <c:pt idx="21">
                  <c:v>1443</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Sheet1!$E$2:$E$23</c:f>
              <c:numCache>
                <c:formatCode>"$"#,##0_);[Red]\("$"#,##0\)</c:formatCode>
                <c:ptCount val="22"/>
                <c:pt idx="0">
                  <c:v>700</c:v>
                </c:pt>
                <c:pt idx="1">
                  <c:v>900</c:v>
                </c:pt>
                <c:pt idx="2">
                  <c:v>720</c:v>
                </c:pt>
                <c:pt idx="3">
                  <c:v>800</c:v>
                </c:pt>
                <c:pt idx="4">
                  <c:v>725</c:v>
                </c:pt>
                <c:pt idx="5">
                  <c:v>760</c:v>
                </c:pt>
                <c:pt idx="6">
                  <c:v>700</c:v>
                </c:pt>
                <c:pt idx="7">
                  <c:v>737</c:v>
                </c:pt>
                <c:pt idx="8">
                  <c:v>723</c:v>
                </c:pt>
                <c:pt idx="9">
                  <c:v>820</c:v>
                </c:pt>
                <c:pt idx="10">
                  <c:v>775</c:v>
                </c:pt>
                <c:pt idx="11">
                  <c:v>833</c:v>
                </c:pt>
                <c:pt idx="12">
                  <c:v>1000</c:v>
                </c:pt>
                <c:pt idx="13">
                  <c:v>834</c:v>
                </c:pt>
                <c:pt idx="14">
                  <c:v>860</c:v>
                </c:pt>
                <c:pt idx="15">
                  <c:v>900</c:v>
                </c:pt>
                <c:pt idx="16">
                  <c:v>800</c:v>
                </c:pt>
                <c:pt idx="17">
                  <c:v>945</c:v>
                </c:pt>
                <c:pt idx="18">
                  <c:v>989</c:v>
                </c:pt>
                <c:pt idx="19">
                  <c:v>945</c:v>
                </c:pt>
                <c:pt idx="20">
                  <c:v>1025</c:v>
                </c:pt>
                <c:pt idx="21">
                  <c:v>835</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Sheet1!$F$2:$F$23</c:f>
              <c:numCache>
                <c:formatCode>General</c:formatCode>
                <c:ptCount val="22"/>
                <c:pt idx="5" formatCode="&quot;$&quot;#,##0_);[Red]\(&quot;$&quot;#,##0\)">
                  <c:v>760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511448976"/>
        <c:axId val="511449368"/>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Sheet1!$G$2:$G$23</c:f>
              <c:numCache>
                <c:formatCode>"$"#,##0_);[Red]\("$"#,##0\)</c:formatCode>
                <c:ptCount val="22"/>
                <c:pt idx="0">
                  <c:v>50000</c:v>
                </c:pt>
                <c:pt idx="1">
                  <c:v>57365</c:v>
                </c:pt>
                <c:pt idx="2">
                  <c:v>57514</c:v>
                </c:pt>
                <c:pt idx="3">
                  <c:v>62332</c:v>
                </c:pt>
                <c:pt idx="4">
                  <c:v>62681</c:v>
                </c:pt>
                <c:pt idx="5">
                  <c:v>63339</c:v>
                </c:pt>
                <c:pt idx="6">
                  <c:v>63934</c:v>
                </c:pt>
                <c:pt idx="7">
                  <c:v>65037</c:v>
                </c:pt>
                <c:pt idx="8">
                  <c:v>65771</c:v>
                </c:pt>
                <c:pt idx="9">
                  <c:v>73376</c:v>
                </c:pt>
                <c:pt idx="10">
                  <c:v>75500</c:v>
                </c:pt>
                <c:pt idx="11">
                  <c:v>76475</c:v>
                </c:pt>
                <c:pt idx="12">
                  <c:v>77027</c:v>
                </c:pt>
                <c:pt idx="13">
                  <c:v>81489</c:v>
                </c:pt>
                <c:pt idx="14">
                  <c:v>82839</c:v>
                </c:pt>
                <c:pt idx="15">
                  <c:v>83133</c:v>
                </c:pt>
                <c:pt idx="16">
                  <c:v>89238</c:v>
                </c:pt>
                <c:pt idx="17">
                  <c:v>91572</c:v>
                </c:pt>
                <c:pt idx="18">
                  <c:v>91807</c:v>
                </c:pt>
                <c:pt idx="19">
                  <c:v>106046</c:v>
                </c:pt>
                <c:pt idx="20">
                  <c:v>107034</c:v>
                </c:pt>
                <c:pt idx="21">
                  <c:v>110969</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511450152"/>
        <c:axId val="511449760"/>
      </c:lineChart>
      <c:catAx>
        <c:axId val="51144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1449368"/>
        <c:crosses val="autoZero"/>
        <c:auto val="1"/>
        <c:lblAlgn val="ctr"/>
        <c:lblOffset val="100"/>
        <c:noMultiLvlLbl val="0"/>
      </c:catAx>
      <c:valAx>
        <c:axId val="51144936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1448976"/>
        <c:crosses val="autoZero"/>
        <c:crossBetween val="between"/>
      </c:valAx>
      <c:valAx>
        <c:axId val="511449760"/>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511450152"/>
        <c:crosses val="max"/>
        <c:crossBetween val="between"/>
      </c:valAx>
      <c:catAx>
        <c:axId val="511450152"/>
        <c:scaling>
          <c:orientation val="minMax"/>
        </c:scaling>
        <c:delete val="1"/>
        <c:axPos val="b"/>
        <c:numFmt formatCode="General" sourceLinked="1"/>
        <c:majorTickMark val="out"/>
        <c:minorTickMark val="none"/>
        <c:tickLblPos val="nextTo"/>
        <c:crossAx val="511449760"/>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38.200000000000003</c:v>
                </c:pt>
                <c:pt idx="1">
                  <c:v>35.700000000000003</c:v>
                </c:pt>
                <c:pt idx="2">
                  <c:v>35.4</c:v>
                </c:pt>
                <c:pt idx="3">
                  <c:v>34.4</c:v>
                </c:pt>
                <c:pt idx="4">
                  <c:v>33.9</c:v>
                </c:pt>
                <c:pt idx="5">
                  <c:v>33.6</c:v>
                </c:pt>
                <c:pt idx="6">
                  <c:v>33.299999999999997</c:v>
                </c:pt>
                <c:pt idx="7">
                  <c:v>32.299999999999997</c:v>
                </c:pt>
                <c:pt idx="8">
                  <c:v>32</c:v>
                </c:pt>
                <c:pt idx="9">
                  <c:v>31.1</c:v>
                </c:pt>
                <c:pt idx="10">
                  <c:v>30.9</c:v>
                </c:pt>
                <c:pt idx="11">
                  <c:v>30.7</c:v>
                </c:pt>
                <c:pt idx="12">
                  <c:v>29.9</c:v>
                </c:pt>
                <c:pt idx="13">
                  <c:v>29.3</c:v>
                </c:pt>
                <c:pt idx="14">
                  <c:v>28.3</c:v>
                </c:pt>
                <c:pt idx="15">
                  <c:v>28.3</c:v>
                </c:pt>
                <c:pt idx="17">
                  <c:v>25.6</c:v>
                </c:pt>
                <c:pt idx="18">
                  <c:v>24.2</c:v>
                </c:pt>
                <c:pt idx="19">
                  <c:v>23.6</c:v>
                </c:pt>
                <c:pt idx="20">
                  <c:v>22.9</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6" formatCode="0.0">
                  <c:v>27.6</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26.4</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26.4</c:v>
                </c:pt>
                <c:pt idx="1">
                  <c:v>26.4</c:v>
                </c:pt>
                <c:pt idx="2">
                  <c:v>26.4</c:v>
                </c:pt>
                <c:pt idx="3">
                  <c:v>26.4</c:v>
                </c:pt>
                <c:pt idx="4">
                  <c:v>26.4</c:v>
                </c:pt>
                <c:pt idx="5">
                  <c:v>26.4</c:v>
                </c:pt>
                <c:pt idx="6">
                  <c:v>26.4</c:v>
                </c:pt>
                <c:pt idx="7">
                  <c:v>26.4</c:v>
                </c:pt>
                <c:pt idx="8">
                  <c:v>26.4</c:v>
                </c:pt>
                <c:pt idx="9">
                  <c:v>26.4</c:v>
                </c:pt>
                <c:pt idx="10">
                  <c:v>26.4</c:v>
                </c:pt>
                <c:pt idx="11">
                  <c:v>26.4</c:v>
                </c:pt>
                <c:pt idx="12">
                  <c:v>26.4</c:v>
                </c:pt>
                <c:pt idx="13">
                  <c:v>26.4</c:v>
                </c:pt>
                <c:pt idx="14">
                  <c:v>26.4</c:v>
                </c:pt>
                <c:pt idx="15">
                  <c:v>26.4</c:v>
                </c:pt>
                <c:pt idx="16">
                  <c:v>26.4</c:v>
                </c:pt>
                <c:pt idx="17">
                  <c:v>26.4</c:v>
                </c:pt>
                <c:pt idx="18">
                  <c:v>26.4</c:v>
                </c:pt>
                <c:pt idx="19">
                  <c:v>26.4</c:v>
                </c:pt>
                <c:pt idx="20">
                  <c:v>26.4</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31.5</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31.5</c:v>
                </c:pt>
                <c:pt idx="1">
                  <c:v>31.5</c:v>
                </c:pt>
                <c:pt idx="2">
                  <c:v>31.5</c:v>
                </c:pt>
                <c:pt idx="3">
                  <c:v>31.5</c:v>
                </c:pt>
                <c:pt idx="4">
                  <c:v>31.5</c:v>
                </c:pt>
                <c:pt idx="5">
                  <c:v>31.5</c:v>
                </c:pt>
                <c:pt idx="6">
                  <c:v>31.5</c:v>
                </c:pt>
                <c:pt idx="7">
                  <c:v>31.5</c:v>
                </c:pt>
                <c:pt idx="8">
                  <c:v>31.5</c:v>
                </c:pt>
                <c:pt idx="9">
                  <c:v>31.5</c:v>
                </c:pt>
                <c:pt idx="10">
                  <c:v>31.5</c:v>
                </c:pt>
                <c:pt idx="11">
                  <c:v>31.5</c:v>
                </c:pt>
                <c:pt idx="12">
                  <c:v>31.5</c:v>
                </c:pt>
                <c:pt idx="13">
                  <c:v>31.5</c:v>
                </c:pt>
                <c:pt idx="14">
                  <c:v>31.5</c:v>
                </c:pt>
                <c:pt idx="15">
                  <c:v>31.5</c:v>
                </c:pt>
                <c:pt idx="16">
                  <c:v>31.5</c:v>
                </c:pt>
                <c:pt idx="17">
                  <c:v>31.5</c:v>
                </c:pt>
                <c:pt idx="18">
                  <c:v>31.5</c:v>
                </c:pt>
                <c:pt idx="19">
                  <c:v>31.5</c:v>
                </c:pt>
                <c:pt idx="20">
                  <c:v>31.5</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84368296"/>
        <c:axId val="384368688"/>
      </c:barChart>
      <c:catAx>
        <c:axId val="3843682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4368688"/>
        <c:crosses val="autoZero"/>
        <c:auto val="1"/>
        <c:lblAlgn val="ctr"/>
        <c:lblOffset val="100"/>
        <c:noMultiLvlLbl val="0"/>
      </c:catAx>
      <c:valAx>
        <c:axId val="384368688"/>
        <c:scaling>
          <c:orientation val="minMax"/>
        </c:scaling>
        <c:delete val="1"/>
        <c:axPos val="t"/>
        <c:numFmt formatCode="General" sourceLinked="1"/>
        <c:majorTickMark val="none"/>
        <c:minorTickMark val="none"/>
        <c:tickLblPos val="nextTo"/>
        <c:crossAx val="384368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26.5</c:v>
                </c:pt>
                <c:pt idx="1">
                  <c:v>26.6</c:v>
                </c:pt>
                <c:pt idx="2">
                  <c:v>26.8</c:v>
                </c:pt>
                <c:pt idx="3" formatCode="0.0">
                  <c:v>27.3</c:v>
                </c:pt>
                <c:pt idx="4" formatCode="0.0">
                  <c:v>27.6</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84369472"/>
        <c:axId val="517453872"/>
      </c:lineChart>
      <c:catAx>
        <c:axId val="384369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7453872"/>
        <c:crosses val="autoZero"/>
        <c:auto val="1"/>
        <c:lblAlgn val="ctr"/>
        <c:lblOffset val="100"/>
        <c:noMultiLvlLbl val="0"/>
      </c:catAx>
      <c:valAx>
        <c:axId val="517453872"/>
        <c:scaling>
          <c:orientation val="minMax"/>
          <c:max val="40"/>
          <c:min val="0"/>
        </c:scaling>
        <c:delete val="1"/>
        <c:axPos val="l"/>
        <c:numFmt formatCode="General" sourceLinked="1"/>
        <c:majorTickMark val="none"/>
        <c:minorTickMark val="none"/>
        <c:tickLblPos val="nextTo"/>
        <c:crossAx val="3843694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West Milford </c:v>
                </c:pt>
                <c:pt idx="1">
                  <c:v>Ringwood </c:v>
                </c:pt>
                <c:pt idx="2">
                  <c:v>Wanaque</c:v>
                </c:pt>
                <c:pt idx="3">
                  <c:v>New Jersey</c:v>
                </c:pt>
                <c:pt idx="4">
                  <c:v>Wayne</c:v>
                </c:pt>
                <c:pt idx="5">
                  <c:v>Bloomingdale</c:v>
                </c:pt>
                <c:pt idx="6">
                  <c:v>Pompton Lakes </c:v>
                </c:pt>
                <c:pt idx="7">
                  <c:v>Clifton City</c:v>
                </c:pt>
                <c:pt idx="8">
                  <c:v>Little Falls </c:v>
                </c:pt>
                <c:pt idx="9">
                  <c:v>Hawthorne </c:v>
                </c:pt>
              </c:strCache>
            </c:strRef>
          </c:cat>
          <c:val>
            <c:numRef>
              <c:f>Sheet1!$B$2:$B$11</c:f>
              <c:numCache>
                <c:formatCode>General</c:formatCode>
                <c:ptCount val="10"/>
                <c:pt idx="0">
                  <c:v>39.700000000000003</c:v>
                </c:pt>
                <c:pt idx="1">
                  <c:v>34.200000000000003</c:v>
                </c:pt>
                <c:pt idx="2">
                  <c:v>31.6</c:v>
                </c:pt>
                <c:pt idx="3" formatCode="0.0">
                  <c:v>31.5</c:v>
                </c:pt>
                <c:pt idx="4">
                  <c:v>30.2</c:v>
                </c:pt>
                <c:pt idx="5">
                  <c:v>29.3</c:v>
                </c:pt>
                <c:pt idx="6">
                  <c:v>29.2</c:v>
                </c:pt>
                <c:pt idx="7" formatCode="0.0">
                  <c:v>28</c:v>
                </c:pt>
                <c:pt idx="8">
                  <c:v>27.7</c:v>
                </c:pt>
                <c:pt idx="9">
                  <c:v>26.9</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Passaic County avg. 27.6</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West Milford </c:v>
                </c:pt>
                <c:pt idx="1">
                  <c:v>Ringwood </c:v>
                </c:pt>
                <c:pt idx="2">
                  <c:v>Wanaque</c:v>
                </c:pt>
                <c:pt idx="3">
                  <c:v>New Jersey</c:v>
                </c:pt>
                <c:pt idx="4">
                  <c:v>Wayne</c:v>
                </c:pt>
                <c:pt idx="5">
                  <c:v>Bloomingdale</c:v>
                </c:pt>
                <c:pt idx="6">
                  <c:v>Pompton Lakes </c:v>
                </c:pt>
                <c:pt idx="7">
                  <c:v>Clifton City</c:v>
                </c:pt>
                <c:pt idx="8">
                  <c:v>Little Falls </c:v>
                </c:pt>
                <c:pt idx="9">
                  <c:v>Hawthorne </c:v>
                </c:pt>
              </c:strCache>
            </c:strRef>
          </c:cat>
          <c:val>
            <c:numRef>
              <c:f>Sheet1!$C$2:$C$11</c:f>
              <c:numCache>
                <c:formatCode>General</c:formatCode>
                <c:ptCount val="10"/>
                <c:pt idx="0">
                  <c:v>27.6</c:v>
                </c:pt>
                <c:pt idx="1">
                  <c:v>27.6</c:v>
                </c:pt>
                <c:pt idx="2">
                  <c:v>27.6</c:v>
                </c:pt>
                <c:pt idx="3">
                  <c:v>27.6</c:v>
                </c:pt>
                <c:pt idx="4">
                  <c:v>27.6</c:v>
                </c:pt>
                <c:pt idx="5">
                  <c:v>27.6</c:v>
                </c:pt>
                <c:pt idx="6">
                  <c:v>27.6</c:v>
                </c:pt>
                <c:pt idx="7">
                  <c:v>27.6</c:v>
                </c:pt>
                <c:pt idx="8">
                  <c:v>27.6</c:v>
                </c:pt>
                <c:pt idx="9">
                  <c:v>27.6</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517454656"/>
        <c:axId val="517455048"/>
      </c:barChart>
      <c:catAx>
        <c:axId val="5174546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455048"/>
        <c:crosses val="autoZero"/>
        <c:auto val="1"/>
        <c:lblAlgn val="ctr"/>
        <c:lblOffset val="100"/>
        <c:noMultiLvlLbl val="0"/>
      </c:catAx>
      <c:valAx>
        <c:axId val="517455048"/>
        <c:scaling>
          <c:orientation val="minMax"/>
        </c:scaling>
        <c:delete val="1"/>
        <c:axPos val="t"/>
        <c:numFmt formatCode="General" sourceLinked="1"/>
        <c:majorTickMark val="none"/>
        <c:minorTickMark val="none"/>
        <c:tickLblPos val="nextTo"/>
        <c:crossAx val="517454656"/>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52665649606299214"/>
          <c:y val="0.93413380080377706"/>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Sheet1!$B$2:$B$22</c:f>
              <c:numCache>
                <c:formatCode>0%</c:formatCode>
                <c:ptCount val="21"/>
                <c:pt idx="0">
                  <c:v>0.11</c:v>
                </c:pt>
                <c:pt idx="1">
                  <c:v>0.15</c:v>
                </c:pt>
                <c:pt idx="2">
                  <c:v>0.17</c:v>
                </c:pt>
                <c:pt idx="3">
                  <c:v>0.18</c:v>
                </c:pt>
                <c:pt idx="5">
                  <c:v>0.18</c:v>
                </c:pt>
                <c:pt idx="6">
                  <c:v>0.19</c:v>
                </c:pt>
                <c:pt idx="7">
                  <c:v>0.21</c:v>
                </c:pt>
                <c:pt idx="8">
                  <c:v>0.21</c:v>
                </c:pt>
                <c:pt idx="9">
                  <c:v>0.21</c:v>
                </c:pt>
                <c:pt idx="10">
                  <c:v>0.21</c:v>
                </c:pt>
                <c:pt idx="11">
                  <c:v>0.21</c:v>
                </c:pt>
                <c:pt idx="12">
                  <c:v>0.22</c:v>
                </c:pt>
                <c:pt idx="13">
                  <c:v>0.22</c:v>
                </c:pt>
                <c:pt idx="14" formatCode="General">
                  <c:v>0.23</c:v>
                </c:pt>
                <c:pt idx="15">
                  <c:v>0.23</c:v>
                </c:pt>
                <c:pt idx="16">
                  <c:v>0.23</c:v>
                </c:pt>
                <c:pt idx="17">
                  <c:v>0.23</c:v>
                </c:pt>
                <c:pt idx="18">
                  <c:v>0.24</c:v>
                </c:pt>
                <c:pt idx="19">
                  <c:v>0.24</c:v>
                </c:pt>
                <c:pt idx="20">
                  <c:v>0.27</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This County Copy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Sheet1!$C$2:$C$22</c:f>
              <c:numCache>
                <c:formatCode>General</c:formatCode>
                <c:ptCount val="21"/>
                <c:pt idx="4">
                  <c:v>0.18</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Sheet1!$D$2:$D$22</c:f>
              <c:numCache>
                <c:formatCode>General</c:formatCode>
                <c:ptCount val="21"/>
              </c:numCache>
            </c:numRef>
          </c:val>
          <c:extLst>
            <c:ext xmlns:c16="http://schemas.microsoft.com/office/drawing/2014/chart" uri="{C3380CC4-5D6E-409C-BE32-E72D297353CC}">
              <c16:uniqueId val="{00000003-F0B7-43ED-A3D1-798AB923E08D}"/>
            </c:ext>
          </c:extLst>
        </c:ser>
        <c:dLbls>
          <c:dLblPos val="outEnd"/>
          <c:showLegendKey val="0"/>
          <c:showVal val="1"/>
          <c:showCatName val="0"/>
          <c:showSerName val="0"/>
          <c:showPercent val="0"/>
          <c:showBubbleSize val="0"/>
        </c:dLbls>
        <c:gapWidth val="182"/>
        <c:axId val="517455832"/>
        <c:axId val="517456224"/>
      </c:barChart>
      <c:catAx>
        <c:axId val="517455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456224"/>
        <c:crosses val="autoZero"/>
        <c:auto val="1"/>
        <c:lblAlgn val="ctr"/>
        <c:lblOffset val="100"/>
        <c:noMultiLvlLbl val="0"/>
      </c:catAx>
      <c:valAx>
        <c:axId val="517456224"/>
        <c:scaling>
          <c:orientation val="minMax"/>
        </c:scaling>
        <c:delete val="1"/>
        <c:axPos val="b"/>
        <c:numFmt formatCode="0%" sourceLinked="1"/>
        <c:majorTickMark val="none"/>
        <c:minorTickMark val="none"/>
        <c:tickLblPos val="nextTo"/>
        <c:crossAx val="5174558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7101</c:v>
                </c:pt>
                <c:pt idx="1">
                  <c:v>10465</c:v>
                </c:pt>
                <c:pt idx="2">
                  <c:v>11964</c:v>
                </c:pt>
                <c:pt idx="3">
                  <c:v>12054</c:v>
                </c:pt>
                <c:pt idx="5">
                  <c:v>13115</c:v>
                </c:pt>
                <c:pt idx="6">
                  <c:v>13138</c:v>
                </c:pt>
                <c:pt idx="7">
                  <c:v>13142</c:v>
                </c:pt>
                <c:pt idx="8">
                  <c:v>13251</c:v>
                </c:pt>
                <c:pt idx="9">
                  <c:v>13307</c:v>
                </c:pt>
                <c:pt idx="10">
                  <c:v>14055</c:v>
                </c:pt>
                <c:pt idx="11">
                  <c:v>14103</c:v>
                </c:pt>
                <c:pt idx="12">
                  <c:v>14119</c:v>
                </c:pt>
                <c:pt idx="13">
                  <c:v>14191</c:v>
                </c:pt>
                <c:pt idx="14">
                  <c:v>14246</c:v>
                </c:pt>
                <c:pt idx="15">
                  <c:v>14303</c:v>
                </c:pt>
                <c:pt idx="16">
                  <c:v>14705</c:v>
                </c:pt>
                <c:pt idx="17">
                  <c:v>14858</c:v>
                </c:pt>
                <c:pt idx="18">
                  <c:v>15106</c:v>
                </c:pt>
                <c:pt idx="19">
                  <c:v>15640</c:v>
                </c:pt>
                <c:pt idx="20">
                  <c:v>15859</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4">
                  <c:v>12067</c:v>
                </c:pt>
              </c:numCache>
            </c:numRef>
          </c:val>
          <c:extLst>
            <c:ext xmlns:c16="http://schemas.microsoft.com/office/drawing/2014/chart" uri="{C3380CC4-5D6E-409C-BE32-E72D297353CC}">
              <c16:uniqueId val="{00000001-6C66-44D8-98E8-3426CDBA57DF}"/>
            </c:ext>
          </c:extLst>
        </c:ser>
        <c:ser>
          <c:idx val="2"/>
          <c:order val="2"/>
          <c:tx>
            <c:strRef>
              <c:f>Sheet1!$D$1</c:f>
              <c:strCache>
                <c:ptCount val="1"/>
                <c:pt idx="0">
                  <c:v>NJ avg $10,724</c:v>
                </c:pt>
              </c:strCache>
            </c:strRef>
          </c:tx>
          <c:spPr>
            <a:noFill/>
            <a:ln>
              <a:solidFill>
                <a:schemeClr val="bg1"/>
              </a:solidFill>
            </a:ln>
            <a:effectLst/>
          </c:spPr>
          <c:invertIfNegative val="0"/>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Sheet1!$D$2:$D$22</c:f>
              <c:numCache>
                <c:formatCode>"$"#,##0_);[Red]\("$"#,##0\)</c:formatCode>
                <c:ptCount val="21"/>
                <c:pt idx="0">
                  <c:v>10724</c:v>
                </c:pt>
                <c:pt idx="1">
                  <c:v>10724</c:v>
                </c:pt>
                <c:pt idx="2">
                  <c:v>10724</c:v>
                </c:pt>
                <c:pt idx="3">
                  <c:v>10724</c:v>
                </c:pt>
                <c:pt idx="4">
                  <c:v>10724</c:v>
                </c:pt>
                <c:pt idx="5">
                  <c:v>10724</c:v>
                </c:pt>
                <c:pt idx="6">
                  <c:v>10724</c:v>
                </c:pt>
                <c:pt idx="7">
                  <c:v>10724</c:v>
                </c:pt>
                <c:pt idx="8">
                  <c:v>10724</c:v>
                </c:pt>
                <c:pt idx="9">
                  <c:v>10724</c:v>
                </c:pt>
                <c:pt idx="10">
                  <c:v>10724</c:v>
                </c:pt>
                <c:pt idx="11">
                  <c:v>10724</c:v>
                </c:pt>
                <c:pt idx="12">
                  <c:v>10724</c:v>
                </c:pt>
                <c:pt idx="13">
                  <c:v>10724</c:v>
                </c:pt>
                <c:pt idx="14">
                  <c:v>10724</c:v>
                </c:pt>
                <c:pt idx="15">
                  <c:v>10724</c:v>
                </c:pt>
                <c:pt idx="16">
                  <c:v>10724</c:v>
                </c:pt>
                <c:pt idx="17">
                  <c:v>10724</c:v>
                </c:pt>
                <c:pt idx="18">
                  <c:v>10724</c:v>
                </c:pt>
                <c:pt idx="19">
                  <c:v>10724</c:v>
                </c:pt>
                <c:pt idx="20">
                  <c:v>10724</c:v>
                </c:pt>
              </c:numCache>
            </c:numRef>
          </c:val>
          <c:extLst>
            <c:ext xmlns:c16="http://schemas.microsoft.com/office/drawing/2014/chart" uri="{C3380CC4-5D6E-409C-BE32-E72D297353CC}">
              <c16:uniqueId val="{00000000-F07F-4B16-90AA-9C74F42E50EF}"/>
            </c:ext>
          </c:extLst>
        </c:ser>
        <c:dLbls>
          <c:showLegendKey val="0"/>
          <c:showVal val="0"/>
          <c:showCatName val="0"/>
          <c:showSerName val="0"/>
          <c:showPercent val="0"/>
          <c:showBubbleSize val="0"/>
        </c:dLbls>
        <c:gapWidth val="182"/>
        <c:axId val="517457008"/>
        <c:axId val="517457400"/>
      </c:barChart>
      <c:catAx>
        <c:axId val="517457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457400"/>
        <c:crosses val="autoZero"/>
        <c:auto val="1"/>
        <c:lblAlgn val="ctr"/>
        <c:lblOffset val="100"/>
        <c:noMultiLvlLbl val="0"/>
      </c:catAx>
      <c:valAx>
        <c:axId val="517457400"/>
        <c:scaling>
          <c:orientation val="minMax"/>
        </c:scaling>
        <c:delete val="1"/>
        <c:axPos val="b"/>
        <c:numFmt formatCode="&quot;$&quot;#,##0" sourceLinked="1"/>
        <c:majorTickMark val="none"/>
        <c:minorTickMark val="none"/>
        <c:tickLblPos val="nextTo"/>
        <c:crossAx val="517457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Sheet1!$B$2:$B$22</c:f>
              <c:numCache>
                <c:formatCode>0.0%</c:formatCode>
                <c:ptCount val="21"/>
                <c:pt idx="0">
                  <c:v>2.5000000000000001E-2</c:v>
                </c:pt>
                <c:pt idx="1">
                  <c:v>2.5000000000000001E-2</c:v>
                </c:pt>
                <c:pt idx="2">
                  <c:v>2.8000000000000001E-2</c:v>
                </c:pt>
                <c:pt idx="3">
                  <c:v>2.9000000000000001E-2</c:v>
                </c:pt>
                <c:pt idx="4">
                  <c:v>3.3000000000000002E-2</c:v>
                </c:pt>
                <c:pt idx="5">
                  <c:v>3.4000000000000002E-2</c:v>
                </c:pt>
                <c:pt idx="6">
                  <c:v>3.5000000000000003E-2</c:v>
                </c:pt>
                <c:pt idx="7">
                  <c:v>3.5999999999999997E-2</c:v>
                </c:pt>
                <c:pt idx="8">
                  <c:v>3.6999999999999998E-2</c:v>
                </c:pt>
                <c:pt idx="9">
                  <c:v>3.6999999999999998E-2</c:v>
                </c:pt>
                <c:pt idx="10">
                  <c:v>3.6999999999999998E-2</c:v>
                </c:pt>
                <c:pt idx="11">
                  <c:v>3.6999999999999998E-2</c:v>
                </c:pt>
                <c:pt idx="12">
                  <c:v>3.7999999999999999E-2</c:v>
                </c:pt>
                <c:pt idx="13">
                  <c:v>0.04</c:v>
                </c:pt>
                <c:pt idx="14">
                  <c:v>5.0999999999999997E-2</c:v>
                </c:pt>
                <c:pt idx="16">
                  <c:v>5.6000000000000001E-2</c:v>
                </c:pt>
                <c:pt idx="17">
                  <c:v>5.7000000000000002E-2</c:v>
                </c:pt>
                <c:pt idx="18">
                  <c:v>5.8000000000000003E-2</c:v>
                </c:pt>
                <c:pt idx="19">
                  <c:v>6.0999999999999999E-2</c:v>
                </c:pt>
                <c:pt idx="20">
                  <c:v>6.3E-2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Sheet1!$C$2:$C$22</c:f>
              <c:numCache>
                <c:formatCode>General</c:formatCode>
                <c:ptCount val="21"/>
                <c:pt idx="15" formatCode="0.0%">
                  <c:v>5.3999999999999999E-2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4.4%</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Sheet1!$D$2:$D$22</c:f>
              <c:numCache>
                <c:formatCode>0.00%</c:formatCode>
                <c:ptCount val="21"/>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pt idx="10">
                  <c:v>4.3999999999999997E-2</c:v>
                </c:pt>
                <c:pt idx="11">
                  <c:v>4.3999999999999997E-2</c:v>
                </c:pt>
                <c:pt idx="12">
                  <c:v>4.3999999999999997E-2</c:v>
                </c:pt>
                <c:pt idx="13">
                  <c:v>4.3999999999999997E-2</c:v>
                </c:pt>
                <c:pt idx="14">
                  <c:v>4.3999999999999997E-2</c:v>
                </c:pt>
                <c:pt idx="15">
                  <c:v>4.3999999999999997E-2</c:v>
                </c:pt>
                <c:pt idx="16">
                  <c:v>4.3999999999999997E-2</c:v>
                </c:pt>
                <c:pt idx="17">
                  <c:v>4.3999999999999997E-2</c:v>
                </c:pt>
                <c:pt idx="18">
                  <c:v>4.3999999999999997E-2</c:v>
                </c:pt>
                <c:pt idx="19">
                  <c:v>4.3999999999999997E-2</c:v>
                </c:pt>
                <c:pt idx="20">
                  <c:v>4.3999999999999997E-2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56429912"/>
        <c:axId val="356430304"/>
      </c:barChart>
      <c:catAx>
        <c:axId val="356429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6430304"/>
        <c:crosses val="autoZero"/>
        <c:auto val="1"/>
        <c:lblAlgn val="ctr"/>
        <c:lblOffset val="100"/>
        <c:noMultiLvlLbl val="0"/>
      </c:catAx>
      <c:valAx>
        <c:axId val="356430304"/>
        <c:scaling>
          <c:orientation val="minMax"/>
        </c:scaling>
        <c:delete val="1"/>
        <c:axPos val="b"/>
        <c:numFmt formatCode="0.0%" sourceLinked="1"/>
        <c:majorTickMark val="none"/>
        <c:minorTickMark val="none"/>
        <c:tickLblPos val="nextTo"/>
        <c:crossAx val="3564299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7.2999999999999995E-2</c:v>
                </c:pt>
                <c:pt idx="1">
                  <c:v>6.4000000000000001E-2</c:v>
                </c:pt>
                <c:pt idx="2">
                  <c:v>5.8999999999999997E-2</c:v>
                </c:pt>
                <c:pt idx="3">
                  <c:v>5.2999999999999999E-2</c:v>
                </c:pt>
                <c:pt idx="4">
                  <c:v>5.3999999999999999E-2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56431088"/>
        <c:axId val="624706528"/>
      </c:lineChart>
      <c:catAx>
        <c:axId val="356431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4706528"/>
        <c:crosses val="autoZero"/>
        <c:auto val="1"/>
        <c:lblAlgn val="ctr"/>
        <c:lblOffset val="100"/>
        <c:noMultiLvlLbl val="0"/>
      </c:catAx>
      <c:valAx>
        <c:axId val="624706528"/>
        <c:scaling>
          <c:orientation val="minMax"/>
          <c:max val="0.5"/>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64310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Little Falls</c:v>
                </c:pt>
                <c:pt idx="1">
                  <c:v>Passaic City</c:v>
                </c:pt>
                <c:pt idx="2">
                  <c:v>Bloomingdale </c:v>
                </c:pt>
                <c:pt idx="3">
                  <c:v>Woodland Park</c:v>
                </c:pt>
                <c:pt idx="4">
                  <c:v>Paterson City</c:v>
                </c:pt>
                <c:pt idx="5">
                  <c:v>Clifton City</c:v>
                </c:pt>
                <c:pt idx="6">
                  <c:v>New Jersey</c:v>
                </c:pt>
                <c:pt idx="7">
                  <c:v>Pompton Lakes</c:v>
                </c:pt>
                <c:pt idx="8">
                  <c:v>Wayne</c:v>
                </c:pt>
                <c:pt idx="9">
                  <c:v>West Milford</c:v>
                </c:pt>
              </c:strCache>
            </c:strRef>
          </c:cat>
          <c:val>
            <c:numRef>
              <c:f>Sheet1!$B$2:$B$11</c:f>
              <c:numCache>
                <c:formatCode>0.0%</c:formatCode>
                <c:ptCount val="10"/>
                <c:pt idx="0">
                  <c:v>0.11600000000000001</c:v>
                </c:pt>
                <c:pt idx="1">
                  <c:v>7.4999999999999997E-2</c:v>
                </c:pt>
                <c:pt idx="2">
                  <c:v>7.0000000000000007E-2</c:v>
                </c:pt>
                <c:pt idx="3">
                  <c:v>6.3E-2</c:v>
                </c:pt>
                <c:pt idx="4">
                  <c:v>6.2E-2</c:v>
                </c:pt>
                <c:pt idx="5">
                  <c:v>4.8000000000000001E-2</c:v>
                </c:pt>
                <c:pt idx="6">
                  <c:v>4.3999999999999997E-2</c:v>
                </c:pt>
                <c:pt idx="7">
                  <c:v>4.2999999999999997E-2</c:v>
                </c:pt>
                <c:pt idx="8">
                  <c:v>4.1000000000000002E-2</c:v>
                </c:pt>
                <c:pt idx="9">
                  <c:v>0.03</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Passaic avg. 5.40%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Little Falls</c:v>
                </c:pt>
                <c:pt idx="1">
                  <c:v>Passaic City</c:v>
                </c:pt>
                <c:pt idx="2">
                  <c:v>Bloomingdale </c:v>
                </c:pt>
                <c:pt idx="3">
                  <c:v>Woodland Park</c:v>
                </c:pt>
                <c:pt idx="4">
                  <c:v>Paterson City</c:v>
                </c:pt>
                <c:pt idx="5">
                  <c:v>Clifton City</c:v>
                </c:pt>
                <c:pt idx="6">
                  <c:v>New Jersey</c:v>
                </c:pt>
                <c:pt idx="7">
                  <c:v>Pompton Lakes</c:v>
                </c:pt>
                <c:pt idx="8">
                  <c:v>Wayne</c:v>
                </c:pt>
                <c:pt idx="9">
                  <c:v>West Milford</c:v>
                </c:pt>
              </c:strCache>
            </c:strRef>
          </c:cat>
          <c:val>
            <c:numRef>
              <c:f>Sheet1!$C$2:$C$11</c:f>
              <c:numCache>
                <c:formatCode>0.00%</c:formatCode>
                <c:ptCount val="10"/>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624707312"/>
        <c:axId val="624707704"/>
      </c:barChart>
      <c:catAx>
        <c:axId val="624707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4707704"/>
        <c:crosses val="autoZero"/>
        <c:auto val="1"/>
        <c:lblAlgn val="ctr"/>
        <c:lblOffset val="100"/>
        <c:noMultiLvlLbl val="0"/>
      </c:catAx>
      <c:valAx>
        <c:axId val="624707704"/>
        <c:scaling>
          <c:orientation val="minMax"/>
          <c:max val="0.5"/>
        </c:scaling>
        <c:delete val="1"/>
        <c:axPos val="b"/>
        <c:numFmt formatCode="0.0%" sourceLinked="1"/>
        <c:majorTickMark val="none"/>
        <c:minorTickMark val="none"/>
        <c:tickLblPos val="nextTo"/>
        <c:crossAx val="624707312"/>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0.28399999999999997</c:v>
                </c:pt>
                <c:pt idx="1">
                  <c:v>0.286007403992457</c:v>
                </c:pt>
                <c:pt idx="2">
                  <c:v>0.28299999999999997</c:v>
                </c:pt>
                <c:pt idx="3">
                  <c:v>0.28499999999999998</c:v>
                </c:pt>
                <c:pt idx="4">
                  <c:v>0.29099999999999998</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625784448"/>
        <c:axId val="625784840"/>
      </c:lineChart>
      <c:catAx>
        <c:axId val="625784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5784840"/>
        <c:crosses val="autoZero"/>
        <c:auto val="1"/>
        <c:lblAlgn val="ctr"/>
        <c:lblOffset val="100"/>
        <c:noMultiLvlLbl val="0"/>
      </c:catAx>
      <c:valAx>
        <c:axId val="625784840"/>
        <c:scaling>
          <c:orientation val="minMax"/>
          <c:max val="1"/>
        </c:scaling>
        <c:delete val="1"/>
        <c:axPos val="l"/>
        <c:numFmt formatCode="0%" sourceLinked="1"/>
        <c:majorTickMark val="none"/>
        <c:minorTickMark val="none"/>
        <c:tickLblPos val="nextTo"/>
        <c:crossAx val="6257844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2">
                  <c:v>52009</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(Sep, 2019)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75674</c:v>
                </c:pt>
                <c:pt idx="1">
                  <c:v>54287</c:v>
                </c:pt>
                <c:pt idx="2">
                  <c:v>52009</c:v>
                </c:pt>
                <c:pt idx="3">
                  <c:v>51095</c:v>
                </c:pt>
                <c:pt idx="4">
                  <c:v>42324</c:v>
                </c:pt>
                <c:pt idx="5">
                  <c:v>37660</c:v>
                </c:pt>
                <c:pt idx="6">
                  <c:v>35628</c:v>
                </c:pt>
                <c:pt idx="7">
                  <c:v>27002</c:v>
                </c:pt>
                <c:pt idx="8">
                  <c:v>22697</c:v>
                </c:pt>
                <c:pt idx="9">
                  <c:v>22002</c:v>
                </c:pt>
                <c:pt idx="10">
                  <c:v>21328</c:v>
                </c:pt>
                <c:pt idx="11">
                  <c:v>16303</c:v>
                </c:pt>
                <c:pt idx="12">
                  <c:v>16220</c:v>
                </c:pt>
                <c:pt idx="13">
                  <c:v>12831</c:v>
                </c:pt>
                <c:pt idx="14">
                  <c:v>9920</c:v>
                </c:pt>
                <c:pt idx="15">
                  <c:v>8572</c:v>
                </c:pt>
                <c:pt idx="16">
                  <c:v>4971</c:v>
                </c:pt>
                <c:pt idx="17">
                  <c:v>4598</c:v>
                </c:pt>
                <c:pt idx="18">
                  <c:v>4292</c:v>
                </c:pt>
                <c:pt idx="19">
                  <c:v>3231</c:v>
                </c:pt>
                <c:pt idx="20">
                  <c:v>2185</c:v>
                </c:pt>
                <c:pt idx="21">
                  <c:v>6</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(Sep, 2019)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15104</c:v>
                </c:pt>
                <c:pt idx="1">
                  <c:v>8777</c:v>
                </c:pt>
                <c:pt idx="2">
                  <c:v>8353</c:v>
                </c:pt>
                <c:pt idx="3">
                  <c:v>7086</c:v>
                </c:pt>
                <c:pt idx="4">
                  <c:v>9722</c:v>
                </c:pt>
                <c:pt idx="5">
                  <c:v>6510</c:v>
                </c:pt>
                <c:pt idx="6">
                  <c:v>5874</c:v>
                </c:pt>
                <c:pt idx="7">
                  <c:v>4850</c:v>
                </c:pt>
                <c:pt idx="8">
                  <c:v>4001</c:v>
                </c:pt>
                <c:pt idx="9">
                  <c:v>4031</c:v>
                </c:pt>
                <c:pt idx="10">
                  <c:v>4198</c:v>
                </c:pt>
                <c:pt idx="11">
                  <c:v>4262</c:v>
                </c:pt>
                <c:pt idx="12">
                  <c:v>3194</c:v>
                </c:pt>
                <c:pt idx="13">
                  <c:v>3165</c:v>
                </c:pt>
                <c:pt idx="14">
                  <c:v>1993</c:v>
                </c:pt>
                <c:pt idx="15">
                  <c:v>1443</c:v>
                </c:pt>
                <c:pt idx="16">
                  <c:v>1054</c:v>
                </c:pt>
                <c:pt idx="17">
                  <c:v>1071</c:v>
                </c:pt>
                <c:pt idx="18">
                  <c:v>1046</c:v>
                </c:pt>
                <c:pt idx="19">
                  <c:v>831</c:v>
                </c:pt>
                <c:pt idx="20">
                  <c:v>406</c:v>
                </c:pt>
                <c:pt idx="21">
                  <c:v>2</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2">
                  <c:v>8353</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624708488"/>
        <c:axId val="624708880"/>
      </c:barChart>
      <c:catAx>
        <c:axId val="624708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4708880"/>
        <c:crosses val="autoZero"/>
        <c:auto val="1"/>
        <c:lblAlgn val="ctr"/>
        <c:lblOffset val="100"/>
        <c:noMultiLvlLbl val="0"/>
      </c:catAx>
      <c:valAx>
        <c:axId val="624708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4708488"/>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Sheet1!$B$2:$B$22</c:f>
              <c:numCache>
                <c:formatCode>General</c:formatCode>
                <c:ptCount val="21"/>
                <c:pt idx="12" formatCode="0%">
                  <c:v>0.94499999999999995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Sheet1!$C$2:$C$22</c:f>
              <c:numCache>
                <c:formatCode>0%</c:formatCode>
                <c:ptCount val="21"/>
                <c:pt idx="0">
                  <c:v>0.92100000000000004</c:v>
                </c:pt>
                <c:pt idx="1">
                  <c:v>0.92300000000000004</c:v>
                </c:pt>
                <c:pt idx="2">
                  <c:v>0.92500000000000004</c:v>
                </c:pt>
                <c:pt idx="3">
                  <c:v>0.92700000000000005</c:v>
                </c:pt>
                <c:pt idx="4">
                  <c:v>0.93300000000000005</c:v>
                </c:pt>
                <c:pt idx="5">
                  <c:v>0.93500000000000005</c:v>
                </c:pt>
                <c:pt idx="6">
                  <c:v>0.93799999999999994</c:v>
                </c:pt>
                <c:pt idx="7">
                  <c:v>0.93799999999999994</c:v>
                </c:pt>
                <c:pt idx="8">
                  <c:v>0.94099999999999995</c:v>
                </c:pt>
                <c:pt idx="9">
                  <c:v>0.94199999999999995</c:v>
                </c:pt>
                <c:pt idx="10">
                  <c:v>0.94299999999999995</c:v>
                </c:pt>
                <c:pt idx="11">
                  <c:v>0.94499999999999995</c:v>
                </c:pt>
                <c:pt idx="13">
                  <c:v>0.94899999999999995</c:v>
                </c:pt>
                <c:pt idx="14">
                  <c:v>0.95099999999999996</c:v>
                </c:pt>
                <c:pt idx="15">
                  <c:v>0.95199999999999996</c:v>
                </c:pt>
                <c:pt idx="16">
                  <c:v>0.95199999999999996</c:v>
                </c:pt>
                <c:pt idx="17">
                  <c:v>0.95599999999999996</c:v>
                </c:pt>
                <c:pt idx="18">
                  <c:v>0.95699999999999996</c:v>
                </c:pt>
                <c:pt idx="19">
                  <c:v>0.95699999999999996</c:v>
                </c:pt>
                <c:pt idx="20">
                  <c:v>0.96699999999999997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Sheet1!$D$2:$D$22</c:f>
              <c:numCache>
                <c:formatCode>0%</c:formatCode>
                <c:ptCount val="21"/>
                <c:pt idx="0">
                  <c:v>0.94199999999999995</c:v>
                </c:pt>
                <c:pt idx="1">
                  <c:v>0.94199999999999995</c:v>
                </c:pt>
                <c:pt idx="2">
                  <c:v>0.94199999999999995</c:v>
                </c:pt>
                <c:pt idx="3">
                  <c:v>0.94199999999999995</c:v>
                </c:pt>
                <c:pt idx="4">
                  <c:v>0.94199999999999995</c:v>
                </c:pt>
                <c:pt idx="5">
                  <c:v>0.94199999999999995</c:v>
                </c:pt>
                <c:pt idx="6">
                  <c:v>0.94199999999999995</c:v>
                </c:pt>
                <c:pt idx="7">
                  <c:v>0.94199999999999995</c:v>
                </c:pt>
                <c:pt idx="8">
                  <c:v>0.94199999999999995</c:v>
                </c:pt>
                <c:pt idx="9">
                  <c:v>0.94199999999999995</c:v>
                </c:pt>
                <c:pt idx="10">
                  <c:v>0.94199999999999995</c:v>
                </c:pt>
                <c:pt idx="11">
                  <c:v>0.94199999999999995</c:v>
                </c:pt>
                <c:pt idx="12">
                  <c:v>0.94199999999999995</c:v>
                </c:pt>
                <c:pt idx="13">
                  <c:v>0.94199999999999995</c:v>
                </c:pt>
                <c:pt idx="14">
                  <c:v>0.94199999999999995</c:v>
                </c:pt>
                <c:pt idx="15">
                  <c:v>0.94199999999999995</c:v>
                </c:pt>
                <c:pt idx="16">
                  <c:v>0.94199999999999995</c:v>
                </c:pt>
                <c:pt idx="17">
                  <c:v>0.94199999999999995</c:v>
                </c:pt>
                <c:pt idx="18">
                  <c:v>0.94199999999999995</c:v>
                </c:pt>
                <c:pt idx="19">
                  <c:v>0.94199999999999995</c:v>
                </c:pt>
                <c:pt idx="20">
                  <c:v>0.94199999999999995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624709664"/>
        <c:axId val="624710056"/>
      </c:barChart>
      <c:catAx>
        <c:axId val="62470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4710056"/>
        <c:crosses val="autoZero"/>
        <c:auto val="1"/>
        <c:lblAlgn val="ctr"/>
        <c:lblOffset val="100"/>
        <c:noMultiLvlLbl val="0"/>
      </c:catAx>
      <c:valAx>
        <c:axId val="624710056"/>
        <c:scaling>
          <c:orientation val="minMax"/>
          <c:max val="1"/>
          <c:min val="0.8"/>
        </c:scaling>
        <c:delete val="1"/>
        <c:axPos val="l"/>
        <c:numFmt formatCode="General" sourceLinked="1"/>
        <c:majorTickMark val="out"/>
        <c:minorTickMark val="none"/>
        <c:tickLblPos val="nextTo"/>
        <c:crossAx val="624709664"/>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91271176330231452"/>
          <c:y val="0.25595775689303563"/>
          <c:w val="8.7288236697685512E-2"/>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2013-2014</c:v>
                </c:pt>
                <c:pt idx="1">
                  <c:v>2014-2015</c:v>
                </c:pt>
                <c:pt idx="2">
                  <c:v>2015-2016</c:v>
                </c:pt>
                <c:pt idx="3">
                  <c:v>2016-2017</c:v>
                </c:pt>
                <c:pt idx="4">
                  <c:v>2017-2018</c:v>
                </c:pt>
                <c:pt idx="5">
                  <c:v>2018-2019</c:v>
                </c:pt>
              </c:strCache>
            </c:strRef>
          </c:cat>
          <c:val>
            <c:numRef>
              <c:f>Sheet1!$B$2:$B$7</c:f>
              <c:numCache>
                <c:formatCode>0%</c:formatCode>
                <c:ptCount val="6"/>
                <c:pt idx="0">
                  <c:v>0.95899999999999996</c:v>
                </c:pt>
                <c:pt idx="1">
                  <c:v>0.92800000000000005</c:v>
                </c:pt>
                <c:pt idx="2">
                  <c:v>0.95199999999999996</c:v>
                </c:pt>
                <c:pt idx="3">
                  <c:v>0.94099999999999995</c:v>
                </c:pt>
                <c:pt idx="4">
                  <c:v>0.94499999999999995</c:v>
                </c:pt>
                <c:pt idx="5">
                  <c:v>0.94499999999999995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514682992"/>
        <c:axId val="514683384"/>
      </c:lineChart>
      <c:catAx>
        <c:axId val="51468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683384"/>
        <c:crosses val="autoZero"/>
        <c:auto val="1"/>
        <c:lblAlgn val="ctr"/>
        <c:lblOffset val="100"/>
        <c:noMultiLvlLbl val="0"/>
      </c:catAx>
      <c:valAx>
        <c:axId val="514683384"/>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4682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Sheet1!$B$2:$B$23</c:f>
              <c:numCache>
                <c:formatCode>General</c:formatCode>
                <c:ptCount val="22"/>
                <c:pt idx="17">
                  <c:v>524</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Sheet1!$C$2:$C$23</c:f>
              <c:numCache>
                <c:formatCode>General</c:formatCode>
                <c:ptCount val="22"/>
                <c:pt idx="0">
                  <c:v>32</c:v>
                </c:pt>
                <c:pt idx="1">
                  <c:v>34</c:v>
                </c:pt>
                <c:pt idx="2">
                  <c:v>36</c:v>
                </c:pt>
                <c:pt idx="3">
                  <c:v>97</c:v>
                </c:pt>
                <c:pt idx="4">
                  <c:v>113</c:v>
                </c:pt>
                <c:pt idx="5">
                  <c:v>133</c:v>
                </c:pt>
                <c:pt idx="6">
                  <c:v>149</c:v>
                </c:pt>
                <c:pt idx="7">
                  <c:v>157</c:v>
                </c:pt>
                <c:pt idx="8">
                  <c:v>198</c:v>
                </c:pt>
                <c:pt idx="9">
                  <c:v>219</c:v>
                </c:pt>
                <c:pt idx="10">
                  <c:v>300</c:v>
                </c:pt>
                <c:pt idx="11">
                  <c:v>312</c:v>
                </c:pt>
                <c:pt idx="12">
                  <c:v>314</c:v>
                </c:pt>
                <c:pt idx="13">
                  <c:v>335</c:v>
                </c:pt>
                <c:pt idx="14">
                  <c:v>435</c:v>
                </c:pt>
                <c:pt idx="15">
                  <c:v>452</c:v>
                </c:pt>
                <c:pt idx="16">
                  <c:v>486</c:v>
                </c:pt>
                <c:pt idx="18">
                  <c:v>534</c:v>
                </c:pt>
                <c:pt idx="19">
                  <c:v>1069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514684168"/>
        <c:axId val="514684560"/>
      </c:barChart>
      <c:catAx>
        <c:axId val="514684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684560"/>
        <c:crosses val="autoZero"/>
        <c:auto val="1"/>
        <c:lblAlgn val="ctr"/>
        <c:lblOffset val="100"/>
        <c:noMultiLvlLbl val="0"/>
      </c:catAx>
      <c:valAx>
        <c:axId val="514684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684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2016</c:v>
                </c:pt>
                <c:pt idx="1">
                  <c:v>2017</c:v>
                </c:pt>
                <c:pt idx="2">
                  <c:v>2018</c:v>
                </c:pt>
              </c:strCache>
            </c:strRef>
          </c:cat>
          <c:val>
            <c:numRef>
              <c:f>Sheet1!$B$2:$D$2</c:f>
              <c:numCache>
                <c:formatCode>General</c:formatCode>
                <c:ptCount val="3"/>
                <c:pt idx="0">
                  <c:v>476</c:v>
                </c:pt>
                <c:pt idx="1">
                  <c:v>456</c:v>
                </c:pt>
                <c:pt idx="2">
                  <c:v>524</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514685344"/>
        <c:axId val="514685736"/>
      </c:lineChart>
      <c:catAx>
        <c:axId val="51468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4685736"/>
        <c:crosses val="autoZero"/>
        <c:auto val="1"/>
        <c:lblAlgn val="ctr"/>
        <c:lblOffset val="100"/>
        <c:noMultiLvlLbl val="0"/>
      </c:catAx>
      <c:valAx>
        <c:axId val="51468573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4685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1375</c:v>
                </c:pt>
                <c:pt idx="1">
                  <c:v>1200</c:v>
                </c:pt>
                <c:pt idx="2">
                  <c:v>1182</c:v>
                </c:pt>
                <c:pt idx="3">
                  <c:v>1299</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Passaic</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1041</c:v>
                </c:pt>
                <c:pt idx="1">
                  <c:v>1015</c:v>
                </c:pt>
                <c:pt idx="2">
                  <c:v>994</c:v>
                </c:pt>
                <c:pt idx="3">
                  <c:v>1084</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509726184"/>
        <c:axId val="509726576"/>
      </c:lineChart>
      <c:catAx>
        <c:axId val="509726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9726576"/>
        <c:crosses val="autoZero"/>
        <c:auto val="1"/>
        <c:lblAlgn val="ctr"/>
        <c:lblOffset val="100"/>
        <c:noMultiLvlLbl val="0"/>
      </c:catAx>
      <c:valAx>
        <c:axId val="509726576"/>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9726184"/>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_("$"* #,##0_);_("$"* \(#,##0\);_("$"* "-"??_);_(@_)</c:formatCode>
                <c:ptCount val="3"/>
                <c:pt idx="0">
                  <c:v>997</c:v>
                </c:pt>
                <c:pt idx="1">
                  <c:v>1014.75</c:v>
                </c:pt>
                <c:pt idx="2">
                  <c:v>1033.5</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509727360"/>
        <c:axId val="509727752"/>
      </c:lineChart>
      <c:catAx>
        <c:axId val="509727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9727752"/>
        <c:crosses val="autoZero"/>
        <c:auto val="1"/>
        <c:lblAlgn val="ctr"/>
        <c:lblOffset val="100"/>
        <c:noMultiLvlLbl val="0"/>
      </c:catAx>
      <c:valAx>
        <c:axId val="509727752"/>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97273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Passaic</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6"/>
              <c:layout>
                <c:manualLayout>
                  <c:x val="-3.49641370259752E-2"/>
                  <c:y val="-3.16854763664880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870-49B7-80C3-660FB2930B76}"/>
                </c:ext>
              </c:extLst>
            </c:dLbl>
            <c:dLbl>
              <c:idx val="10"/>
              <c:layout>
                <c:manualLayout>
                  <c:x val="-1.197563127884887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70-49B7-80C3-660FB2930B7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Sheet1!$B$2:$M$2</c:f>
              <c:numCache>
                <c:formatCode>0.0%</c:formatCode>
                <c:ptCount val="12"/>
                <c:pt idx="0">
                  <c:v>5.3999999999999999E-2</c:v>
                </c:pt>
                <c:pt idx="1">
                  <c:v>5.7000000000000002E-2</c:v>
                </c:pt>
                <c:pt idx="2">
                  <c:v>5.1999999999999998E-2</c:v>
                </c:pt>
                <c:pt idx="3">
                  <c:v>4.4999999999999998E-2</c:v>
                </c:pt>
                <c:pt idx="4">
                  <c:v>4.2000000000000003E-2</c:v>
                </c:pt>
                <c:pt idx="5">
                  <c:v>0.04</c:v>
                </c:pt>
                <c:pt idx="6">
                  <c:v>4.2999999999999997E-2</c:v>
                </c:pt>
                <c:pt idx="7">
                  <c:v>5.6000000000000001E-2</c:v>
                </c:pt>
                <c:pt idx="8">
                  <c:v>5.6000000000000001E-2</c:v>
                </c:pt>
                <c:pt idx="9">
                  <c:v>0.05</c:v>
                </c:pt>
                <c:pt idx="10">
                  <c:v>3.5999999999999997E-2</c:v>
                </c:pt>
                <c:pt idx="11" formatCode="0.00%">
                  <c:v>3.5999999999999997E-2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NJ</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Sheet1!$B$3:$M$3</c:f>
              <c:numCache>
                <c:formatCode>0.0%</c:formatCode>
                <c:ptCount val="12"/>
                <c:pt idx="0">
                  <c:v>4.3999999999999997E-2</c:v>
                </c:pt>
                <c:pt idx="1">
                  <c:v>4.5999999999999999E-2</c:v>
                </c:pt>
                <c:pt idx="2">
                  <c:v>4.2000000000000003E-2</c:v>
                </c:pt>
                <c:pt idx="3">
                  <c:v>3.7999999999999999E-2</c:v>
                </c:pt>
                <c:pt idx="4">
                  <c:v>3.5000000000000003E-2</c:v>
                </c:pt>
                <c:pt idx="5">
                  <c:v>3.3000000000000002E-2</c:v>
                </c:pt>
                <c:pt idx="6">
                  <c:v>3.5999999999999997E-2</c:v>
                </c:pt>
                <c:pt idx="7">
                  <c:v>4.5999999999999999E-2</c:v>
                </c:pt>
                <c:pt idx="8">
                  <c:v>4.7E-2</c:v>
                </c:pt>
                <c:pt idx="9">
                  <c:v>4.1000000000000002E-2</c:v>
                </c:pt>
                <c:pt idx="10">
                  <c:v>2.9000000000000001E-2</c:v>
                </c:pt>
                <c:pt idx="11" formatCode="0.00%">
                  <c:v>0.03</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509728536"/>
        <c:axId val="509728928"/>
      </c:lineChart>
      <c:catAx>
        <c:axId val="509728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728928"/>
        <c:crosses val="autoZero"/>
        <c:auto val="1"/>
        <c:lblAlgn val="ctr"/>
        <c:lblOffset val="100"/>
        <c:noMultiLvlLbl val="1"/>
      </c:catAx>
      <c:valAx>
        <c:axId val="5097289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728536"/>
        <c:crosses val="autoZero"/>
        <c:crossBetween val="between"/>
      </c:valAx>
      <c:spPr>
        <a:noFill/>
        <a:ln>
          <a:noFill/>
        </a:ln>
        <a:effectLst/>
      </c:spPr>
    </c:plotArea>
    <c:legend>
      <c:legendPos val="b"/>
      <c:layout>
        <c:manualLayout>
          <c:xMode val="edge"/>
          <c:yMode val="edge"/>
          <c:x val="0.84608460041632727"/>
          <c:y val="5.4223513203556888E-3"/>
          <c:w val="0.1497848221558512"/>
          <c:h val="4.21588640049013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3.1E-2</c:v>
                </c:pt>
                <c:pt idx="1">
                  <c:v>3.2000000000000001E-2</c:v>
                </c:pt>
                <c:pt idx="2">
                  <c:v>3.2500000000000001E-2</c:v>
                </c:pt>
                <c:pt idx="3">
                  <c:v>3.3000000000000002E-2</c:v>
                </c:pt>
                <c:pt idx="4">
                  <c:v>3.4500000000000003E-2</c:v>
                </c:pt>
                <c:pt idx="5">
                  <c:v>3.4500000000000003E-2</c:v>
                </c:pt>
                <c:pt idx="6">
                  <c:v>3.5000000000000003E-2</c:v>
                </c:pt>
                <c:pt idx="7">
                  <c:v>3.5999999999999997E-2</c:v>
                </c:pt>
                <c:pt idx="8">
                  <c:v>3.5999999999999997E-2</c:v>
                </c:pt>
                <c:pt idx="9">
                  <c:v>3.6499999999999998E-2</c:v>
                </c:pt>
                <c:pt idx="10">
                  <c:v>3.6499999999999998E-2</c:v>
                </c:pt>
                <c:pt idx="11">
                  <c:v>3.95E-2</c:v>
                </c:pt>
                <c:pt idx="12">
                  <c:v>0.04</c:v>
                </c:pt>
                <c:pt idx="13">
                  <c:v>4.1500000000000002E-2</c:v>
                </c:pt>
                <c:pt idx="14">
                  <c:v>4.3999999999999997E-2</c:v>
                </c:pt>
                <c:pt idx="16">
                  <c:v>4.9000000000000002E-2</c:v>
                </c:pt>
                <c:pt idx="17">
                  <c:v>5.0999999999999997E-2</c:v>
                </c:pt>
                <c:pt idx="18">
                  <c:v>5.2499999999999998E-2</c:v>
                </c:pt>
                <c:pt idx="19">
                  <c:v>6.0499999999999998E-2</c:v>
                </c:pt>
                <c:pt idx="20">
                  <c:v>6.5000000000000002E-2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5" formatCode="0.0%">
                  <c:v>4.7500000000000001E-2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0.04</c:v>
                </c:pt>
                <c:pt idx="1">
                  <c:v>0.04</c:v>
                </c:pt>
                <c:pt idx="2">
                  <c:v>0.04</c:v>
                </c:pt>
                <c:pt idx="3">
                  <c:v>0.04</c:v>
                </c:pt>
                <c:pt idx="4">
                  <c:v>0.04</c:v>
                </c:pt>
                <c:pt idx="5">
                  <c:v>0.04</c:v>
                </c:pt>
                <c:pt idx="6">
                  <c:v>0.04</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509729712"/>
        <c:axId val="383342840"/>
      </c:barChart>
      <c:catAx>
        <c:axId val="509729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3342840"/>
        <c:crosses val="autoZero"/>
        <c:auto val="1"/>
        <c:lblAlgn val="ctr"/>
        <c:lblOffset val="100"/>
        <c:noMultiLvlLbl val="0"/>
      </c:catAx>
      <c:valAx>
        <c:axId val="383342840"/>
        <c:scaling>
          <c:orientation val="minMax"/>
        </c:scaling>
        <c:delete val="1"/>
        <c:axPos val="b"/>
        <c:numFmt formatCode="0.0%" sourceLinked="1"/>
        <c:majorTickMark val="none"/>
        <c:minorTickMark val="none"/>
        <c:tickLblPos val="nextTo"/>
        <c:crossAx val="50972971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766524781633916"/>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Sheet1!$B$2:$B$22</c:f>
              <c:numCache>
                <c:formatCode>General</c:formatCode>
                <c:ptCount val="21"/>
                <c:pt idx="2">
                  <c:v>51083</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E5-4B78-A160-1AF82D68EB7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Sheet1!$C$2:$C$22</c:f>
              <c:numCache>
                <c:formatCode>"$"#,##0_);[Red]\("$"#,##0\)</c:formatCode>
                <c:ptCount val="21"/>
                <c:pt idx="0">
                  <c:v>41825</c:v>
                </c:pt>
                <c:pt idx="1">
                  <c:v>50444</c:v>
                </c:pt>
                <c:pt idx="2">
                  <c:v>51083</c:v>
                </c:pt>
                <c:pt idx="3">
                  <c:v>53514</c:v>
                </c:pt>
                <c:pt idx="4">
                  <c:v>54160</c:v>
                </c:pt>
                <c:pt idx="5">
                  <c:v>55144</c:v>
                </c:pt>
                <c:pt idx="6">
                  <c:v>55561</c:v>
                </c:pt>
                <c:pt idx="7">
                  <c:v>55880</c:v>
                </c:pt>
                <c:pt idx="8">
                  <c:v>60596</c:v>
                </c:pt>
                <c:pt idx="9">
                  <c:v>62439</c:v>
                </c:pt>
                <c:pt idx="10">
                  <c:v>63328</c:v>
                </c:pt>
                <c:pt idx="11">
                  <c:v>64865</c:v>
                </c:pt>
                <c:pt idx="12" formatCode="_(&quot;$&quot;* #,##0_);_(&quot;$&quot;* \(#,##0\);_(&quot;$&quot;* &quot;-&quot;??_);_(@_)">
                  <c:v>65435</c:v>
                </c:pt>
                <c:pt idx="13">
                  <c:v>65990</c:v>
                </c:pt>
                <c:pt idx="14">
                  <c:v>67691</c:v>
                </c:pt>
                <c:pt idx="15">
                  <c:v>70529</c:v>
                </c:pt>
                <c:pt idx="16">
                  <c:v>72347</c:v>
                </c:pt>
                <c:pt idx="17">
                  <c:v>80319</c:v>
                </c:pt>
                <c:pt idx="18">
                  <c:v>81983</c:v>
                </c:pt>
                <c:pt idx="19">
                  <c:v>86194</c:v>
                </c:pt>
                <c:pt idx="20">
                  <c:v>90147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Sheet1!$D$2:$D$22</c:f>
              <c:numCache>
                <c:formatCode>"$"#,##0_);[Red]\("$"#,##0\)</c:formatCode>
                <c:ptCount val="21"/>
                <c:pt idx="0">
                  <c:v>37296</c:v>
                </c:pt>
                <c:pt idx="1">
                  <c:v>41163</c:v>
                </c:pt>
                <c:pt idx="2">
                  <c:v>41004</c:v>
                </c:pt>
                <c:pt idx="3">
                  <c:v>50160</c:v>
                </c:pt>
                <c:pt idx="4">
                  <c:v>46013</c:v>
                </c:pt>
                <c:pt idx="5">
                  <c:v>47694</c:v>
                </c:pt>
                <c:pt idx="6">
                  <c:v>45508</c:v>
                </c:pt>
                <c:pt idx="7">
                  <c:v>46597</c:v>
                </c:pt>
                <c:pt idx="8">
                  <c:v>44247</c:v>
                </c:pt>
                <c:pt idx="9">
                  <c:v>45174</c:v>
                </c:pt>
                <c:pt idx="10">
                  <c:v>53697</c:v>
                </c:pt>
                <c:pt idx="11">
                  <c:v>52550</c:v>
                </c:pt>
                <c:pt idx="12" formatCode="_(&quot;$&quot;* #,##0_);_(&quot;$&quot;* \(#,##0\);_(&quot;$&quot;* &quot;-&quot;??_);_(@_)">
                  <c:v>50454</c:v>
                </c:pt>
                <c:pt idx="13">
                  <c:v>51699</c:v>
                </c:pt>
                <c:pt idx="14">
                  <c:v>51933</c:v>
                </c:pt>
                <c:pt idx="15">
                  <c:v>52096</c:v>
                </c:pt>
                <c:pt idx="16">
                  <c:v>56267</c:v>
                </c:pt>
                <c:pt idx="17">
                  <c:v>54305</c:v>
                </c:pt>
                <c:pt idx="18">
                  <c:v>61808</c:v>
                </c:pt>
                <c:pt idx="19">
                  <c:v>61727</c:v>
                </c:pt>
                <c:pt idx="20">
                  <c:v>65963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Sheet1!$E$2:$E$22</c:f>
              <c:numCache>
                <c:formatCode>General</c:formatCode>
                <c:ptCount val="21"/>
                <c:pt idx="2">
                  <c:v>41004</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83343624"/>
        <c:axId val="383344016"/>
      </c:barChart>
      <c:catAx>
        <c:axId val="3833436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3344016"/>
        <c:crosses val="autoZero"/>
        <c:auto val="1"/>
        <c:lblAlgn val="ctr"/>
        <c:lblOffset val="100"/>
        <c:noMultiLvlLbl val="0"/>
      </c:catAx>
      <c:valAx>
        <c:axId val="383344016"/>
        <c:scaling>
          <c:orientation val="minMax"/>
        </c:scaling>
        <c:delete val="1"/>
        <c:axPos val="b"/>
        <c:numFmt formatCode="General" sourceLinked="1"/>
        <c:majorTickMark val="none"/>
        <c:minorTickMark val="none"/>
        <c:tickLblPos val="nextTo"/>
        <c:crossAx val="383343624"/>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Sheet1!$B$2:$B$22</c:f>
              <c:numCache>
                <c:formatCode>0%</c:formatCode>
                <c:ptCount val="21"/>
                <c:pt idx="0">
                  <c:v>4.8000000000000001E-2</c:v>
                </c:pt>
                <c:pt idx="1">
                  <c:v>4.9000000000000002E-2</c:v>
                </c:pt>
                <c:pt idx="2">
                  <c:v>5.5E-2</c:v>
                </c:pt>
                <c:pt idx="3">
                  <c:v>0.08</c:v>
                </c:pt>
                <c:pt idx="4">
                  <c:v>0.08</c:v>
                </c:pt>
                <c:pt idx="5">
                  <c:v>8.7999999999999995E-2</c:v>
                </c:pt>
                <c:pt idx="6">
                  <c:v>9.2999999999999999E-2</c:v>
                </c:pt>
                <c:pt idx="7">
                  <c:v>9.4E-2</c:v>
                </c:pt>
                <c:pt idx="8">
                  <c:v>0.105</c:v>
                </c:pt>
                <c:pt idx="9">
                  <c:v>0.111</c:v>
                </c:pt>
                <c:pt idx="10">
                  <c:v>0.13500000000000001</c:v>
                </c:pt>
                <c:pt idx="11">
                  <c:v>0.16300000000000001</c:v>
                </c:pt>
                <c:pt idx="12">
                  <c:v>0.19</c:v>
                </c:pt>
                <c:pt idx="13">
                  <c:v>0.222</c:v>
                </c:pt>
                <c:pt idx="14" formatCode="General">
                  <c:v>0.24603679391328301</c:v>
                </c:pt>
                <c:pt idx="15">
                  <c:v>0.25850000000000001</c:v>
                </c:pt>
                <c:pt idx="17">
                  <c:v>0.299049020311491</c:v>
                </c:pt>
                <c:pt idx="18">
                  <c:v>0.30499999999999999</c:v>
                </c:pt>
                <c:pt idx="19" formatCode="General">
                  <c:v>0.32600000000000001</c:v>
                </c:pt>
                <c:pt idx="20" formatCode="General">
                  <c:v>0.43</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Sheet1!$C$2:$C$22</c:f>
              <c:numCache>
                <c:formatCode>General</c:formatCode>
                <c:ptCount val="21"/>
                <c:pt idx="16">
                  <c:v>0.29099999999999998</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formatCode="General">
                  <c:v>0.22</c:v>
                </c:pt>
                <c:pt idx="20" formatCode="General">
                  <c:v>0.22</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625785624"/>
        <c:axId val="625786016"/>
      </c:barChart>
      <c:catAx>
        <c:axId val="6257856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786016"/>
        <c:crosses val="autoZero"/>
        <c:auto val="1"/>
        <c:lblAlgn val="ctr"/>
        <c:lblOffset val="100"/>
        <c:noMultiLvlLbl val="0"/>
      </c:catAx>
      <c:valAx>
        <c:axId val="625786016"/>
        <c:scaling>
          <c:orientation val="minMax"/>
        </c:scaling>
        <c:delete val="1"/>
        <c:axPos val="b"/>
        <c:numFmt formatCode="0%" sourceLinked="1"/>
        <c:majorTickMark val="none"/>
        <c:minorTickMark val="none"/>
        <c:tickLblPos val="nextTo"/>
        <c:crossAx val="6257856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Passaic</c:v>
                </c:pt>
                <c:pt idx="1">
                  <c:v>New Jersey</c:v>
                </c:pt>
                <c:pt idx="2">
                  <c:v>United States</c:v>
                </c:pt>
              </c:strCache>
            </c:strRef>
          </c:cat>
          <c:val>
            <c:numRef>
              <c:f>Sheet1!$B$2:$B$4</c:f>
              <c:numCache>
                <c:formatCode>_("$"* #,##0_);_("$"* \(#,##0\);_("$"* "-"??_);_(@_)</c:formatCode>
                <c:ptCount val="3"/>
                <c:pt idx="0">
                  <c:v>51083</c:v>
                </c:pt>
                <c:pt idx="1">
                  <c:v>63264</c:v>
                </c:pt>
                <c:pt idx="2">
                  <c:v>50859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Passaic</c:v>
                </c:pt>
                <c:pt idx="1">
                  <c:v>New Jersey</c:v>
                </c:pt>
                <c:pt idx="2">
                  <c:v>United States</c:v>
                </c:pt>
              </c:strCache>
            </c:strRef>
          </c:cat>
          <c:val>
            <c:numRef>
              <c:f>Sheet1!$C$2:$C$4</c:f>
              <c:numCache>
                <c:formatCode>_("$"* #,##0_);_("$"* \(#,##0\);_("$"* "-"??_);_(@_)</c:formatCode>
                <c:ptCount val="3"/>
                <c:pt idx="0">
                  <c:v>41004</c:v>
                </c:pt>
                <c:pt idx="1">
                  <c:v>51055</c:v>
                </c:pt>
                <c:pt idx="2">
                  <c:v>40760</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83344800"/>
        <c:axId val="383345192"/>
      </c:barChart>
      <c:catAx>
        <c:axId val="383344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3345192"/>
        <c:crosses val="autoZero"/>
        <c:auto val="1"/>
        <c:lblAlgn val="ctr"/>
        <c:lblOffset val="100"/>
        <c:noMultiLvlLbl val="0"/>
      </c:catAx>
      <c:valAx>
        <c:axId val="383345192"/>
        <c:scaling>
          <c:orientation val="minMax"/>
        </c:scaling>
        <c:delete val="1"/>
        <c:axPos val="b"/>
        <c:numFmt formatCode="_(&quot;$&quot;* #,##0_);_(&quot;$&quot;* \(#,##0\);_(&quot;$&quot;* &quot;-&quot;??_);_(@_)" sourceLinked="1"/>
        <c:majorTickMark val="none"/>
        <c:minorTickMark val="none"/>
        <c:tickLblPos val="nextTo"/>
        <c:crossAx val="383344800"/>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50059</c:v>
                </c:pt>
                <c:pt idx="1">
                  <c:v>50359</c:v>
                </c:pt>
                <c:pt idx="2">
                  <c:v>50393</c:v>
                </c:pt>
                <c:pt idx="3">
                  <c:v>50749</c:v>
                </c:pt>
                <c:pt idx="4">
                  <c:v>51083</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_("$"* #,##0_);_("$"* \(#,##0\);_("$"* "-"??_);_(@_)</c:formatCode>
                <c:ptCount val="5"/>
                <c:pt idx="0">
                  <c:v>40129</c:v>
                </c:pt>
                <c:pt idx="1">
                  <c:v>40037</c:v>
                </c:pt>
                <c:pt idx="2">
                  <c:v>40303</c:v>
                </c:pt>
                <c:pt idx="3">
                  <c:v>40307</c:v>
                </c:pt>
                <c:pt idx="4">
                  <c:v>41004</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83345976"/>
        <c:axId val="383346368"/>
      </c:lineChart>
      <c:catAx>
        <c:axId val="383345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3346368"/>
        <c:crosses val="autoZero"/>
        <c:auto val="1"/>
        <c:lblAlgn val="ctr"/>
        <c:lblOffset val="100"/>
        <c:noMultiLvlLbl val="0"/>
      </c:catAx>
      <c:valAx>
        <c:axId val="38334636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3345976"/>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Wayne</c:v>
                </c:pt>
                <c:pt idx="1">
                  <c:v>Little Falls</c:v>
                </c:pt>
                <c:pt idx="2">
                  <c:v>Passaic City</c:v>
                </c:pt>
              </c:strCache>
            </c:strRef>
          </c:cat>
          <c:val>
            <c:numRef>
              <c:f>Sheet1!$B$2:$B$4</c:f>
              <c:numCache>
                <c:formatCode>_("$"* #,##0_);_("$"* \(#,##0\);_("$"* "-"??_);_(@_)</c:formatCode>
                <c:ptCount val="3"/>
                <c:pt idx="0">
                  <c:v>85852</c:v>
                </c:pt>
                <c:pt idx="1">
                  <c:v>63364</c:v>
                </c:pt>
                <c:pt idx="2">
                  <c:v>30619</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Wayne</c:v>
                </c:pt>
                <c:pt idx="1">
                  <c:v>Little Falls</c:v>
                </c:pt>
                <c:pt idx="2">
                  <c:v>Passaic City</c:v>
                </c:pt>
              </c:strCache>
            </c:strRef>
          </c:cat>
          <c:val>
            <c:numRef>
              <c:f>Sheet1!$C$2:$C$4</c:f>
              <c:numCache>
                <c:formatCode>_("$"* #,##0_);_("$"* \(#,##0\);_("$"* "-"??_);_(@_)</c:formatCode>
                <c:ptCount val="3"/>
                <c:pt idx="0">
                  <c:v>60517</c:v>
                </c:pt>
                <c:pt idx="1">
                  <c:v>61121</c:v>
                </c:pt>
                <c:pt idx="2">
                  <c:v>26218</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83347152"/>
        <c:axId val="383347544"/>
      </c:barChart>
      <c:catAx>
        <c:axId val="383347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3347544"/>
        <c:crosses val="autoZero"/>
        <c:auto val="1"/>
        <c:lblAlgn val="ctr"/>
        <c:lblOffset val="100"/>
        <c:noMultiLvlLbl val="0"/>
      </c:catAx>
      <c:valAx>
        <c:axId val="38334754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3347152"/>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Sheet1!$B$2:$B$22</c:f>
              <c:numCache>
                <c:formatCode>General</c:formatCode>
                <c:ptCount val="21"/>
                <c:pt idx="16">
                  <c:v>1881</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Sheet1!$C$2:$C$22</c:f>
              <c:numCache>
                <c:formatCode>General</c:formatCode>
                <c:ptCount val="21"/>
                <c:pt idx="0">
                  <c:v>51</c:v>
                </c:pt>
                <c:pt idx="1">
                  <c:v>81</c:v>
                </c:pt>
                <c:pt idx="2">
                  <c:v>73</c:v>
                </c:pt>
                <c:pt idx="3">
                  <c:v>226</c:v>
                </c:pt>
                <c:pt idx="4">
                  <c:v>326</c:v>
                </c:pt>
                <c:pt idx="5">
                  <c:v>804</c:v>
                </c:pt>
                <c:pt idx="6">
                  <c:v>573</c:v>
                </c:pt>
                <c:pt idx="7">
                  <c:v>337</c:v>
                </c:pt>
                <c:pt idx="8">
                  <c:v>1184</c:v>
                </c:pt>
                <c:pt idx="9">
                  <c:v>973</c:v>
                </c:pt>
                <c:pt idx="10">
                  <c:v>719</c:v>
                </c:pt>
                <c:pt idx="11">
                  <c:v>217</c:v>
                </c:pt>
                <c:pt idx="12">
                  <c:v>172</c:v>
                </c:pt>
                <c:pt idx="13">
                  <c:v>2236</c:v>
                </c:pt>
                <c:pt idx="14">
                  <c:v>1877</c:v>
                </c:pt>
                <c:pt idx="15">
                  <c:v>984</c:v>
                </c:pt>
                <c:pt idx="17">
                  <c:v>1495</c:v>
                </c:pt>
                <c:pt idx="18">
                  <c:v>2359</c:v>
                </c:pt>
                <c:pt idx="19">
                  <c:v>820</c:v>
                </c:pt>
                <c:pt idx="20">
                  <c:v>4527</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83348328"/>
        <c:axId val="383348720"/>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Sheet1!$D$2:$D$22</c:f>
              <c:numCache>
                <c:formatCode>General</c:formatCode>
                <c:ptCount val="21"/>
                <c:pt idx="0">
                  <c:v>0.4</c:v>
                </c:pt>
                <c:pt idx="1">
                  <c:v>0.6</c:v>
                </c:pt>
                <c:pt idx="2">
                  <c:v>0.7</c:v>
                </c:pt>
                <c:pt idx="3">
                  <c:v>0.7</c:v>
                </c:pt>
                <c:pt idx="4">
                  <c:v>0.7</c:v>
                </c:pt>
                <c:pt idx="5">
                  <c:v>0.9</c:v>
                </c:pt>
                <c:pt idx="6">
                  <c:v>1</c:v>
                </c:pt>
                <c:pt idx="7">
                  <c:v>1.2</c:v>
                </c:pt>
                <c:pt idx="8">
                  <c:v>1.4</c:v>
                </c:pt>
                <c:pt idx="9">
                  <c:v>1.5</c:v>
                </c:pt>
                <c:pt idx="10">
                  <c:v>1.6</c:v>
                </c:pt>
                <c:pt idx="11">
                  <c:v>2.2999999999999998</c:v>
                </c:pt>
                <c:pt idx="12">
                  <c:v>2.7</c:v>
                </c:pt>
                <c:pt idx="13">
                  <c:v>3.3</c:v>
                </c:pt>
                <c:pt idx="14">
                  <c:v>3.4</c:v>
                </c:pt>
                <c:pt idx="15">
                  <c:v>3.6</c:v>
                </c:pt>
                <c:pt idx="16">
                  <c:v>3.7</c:v>
                </c:pt>
                <c:pt idx="17">
                  <c:v>4</c:v>
                </c:pt>
                <c:pt idx="18">
                  <c:v>4.5999999999999996</c:v>
                </c:pt>
                <c:pt idx="19">
                  <c:v>5.3</c:v>
                </c:pt>
                <c:pt idx="20">
                  <c:v>5.7</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83349504"/>
        <c:axId val="383349112"/>
      </c:lineChart>
      <c:catAx>
        <c:axId val="383348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3348720"/>
        <c:crosses val="autoZero"/>
        <c:auto val="1"/>
        <c:lblAlgn val="ctr"/>
        <c:lblOffset val="100"/>
        <c:noMultiLvlLbl val="0"/>
      </c:catAx>
      <c:valAx>
        <c:axId val="383348720"/>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3348328"/>
        <c:crosses val="autoZero"/>
        <c:crossBetween val="between"/>
      </c:valAx>
      <c:valAx>
        <c:axId val="38334911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3349504"/>
        <c:crosses val="max"/>
        <c:crossBetween val="between"/>
      </c:valAx>
      <c:catAx>
        <c:axId val="383349504"/>
        <c:scaling>
          <c:orientation val="minMax"/>
        </c:scaling>
        <c:delete val="1"/>
        <c:axPos val="b"/>
        <c:numFmt formatCode="General" sourceLinked="1"/>
        <c:majorTickMark val="out"/>
        <c:minorTickMark val="none"/>
        <c:tickLblPos val="nextTo"/>
        <c:crossAx val="383349112"/>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77979965403902451"/>
          <c:y val="2.166379294463144E-2"/>
          <c:w val="0.20079876218809337"/>
          <c:h val="0.111825807783939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0698416514904617E-2"/>
                  <c:y val="-0.311767992854510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19</c:v>
                </c:pt>
                <c:pt idx="1">
                  <c:v>79</c:v>
                </c:pt>
                <c:pt idx="2">
                  <c:v>861</c:v>
                </c:pt>
                <c:pt idx="3">
                  <c:v>922</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Burglary</c:v>
                </c:pt>
                <c:pt idx="1">
                  <c:v>Larceny</c:v>
                </c:pt>
                <c:pt idx="2">
                  <c:v>Motor Vehicle Theft</c:v>
                </c:pt>
                <c:pt idx="3">
                  <c:v>Arson</c:v>
                </c:pt>
              </c:strCache>
            </c:strRef>
          </c:cat>
          <c:val>
            <c:numRef>
              <c:f>Sheet1!$B$2:$B$5</c:f>
              <c:numCache>
                <c:formatCode>General</c:formatCode>
                <c:ptCount val="4"/>
                <c:pt idx="0">
                  <c:v>1690</c:v>
                </c:pt>
                <c:pt idx="1">
                  <c:v>5718</c:v>
                </c:pt>
                <c:pt idx="2">
                  <c:v>1077</c:v>
                </c:pt>
                <c:pt idx="3">
                  <c:v>18</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0">
                  <c:v>9</c:v>
                </c:pt>
                <c:pt idx="11">
                  <c:v>10</c:v>
                </c:pt>
                <c:pt idx="12">
                  <c:v>10</c:v>
                </c:pt>
                <c:pt idx="13">
                  <c:v>11</c:v>
                </c:pt>
                <c:pt idx="14">
                  <c:v>12</c:v>
                </c:pt>
                <c:pt idx="15">
                  <c:v>15</c:v>
                </c:pt>
                <c:pt idx="17">
                  <c:v>16</c:v>
                </c:pt>
                <c:pt idx="18">
                  <c:v>17</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6">
                  <c:v>15</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47532176"/>
        <c:axId val="347532568"/>
      </c:barChart>
      <c:catAx>
        <c:axId val="347532176"/>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7532568"/>
        <c:crosses val="autoZero"/>
        <c:auto val="1"/>
        <c:lblAlgn val="ctr"/>
        <c:lblOffset val="100"/>
        <c:noMultiLvlLbl val="0"/>
      </c:catAx>
      <c:valAx>
        <c:axId val="347532568"/>
        <c:scaling>
          <c:orientation val="minMax"/>
        </c:scaling>
        <c:delete val="1"/>
        <c:axPos val="b"/>
        <c:numFmt formatCode="General" sourceLinked="1"/>
        <c:majorTickMark val="none"/>
        <c:minorTickMark val="none"/>
        <c:tickLblPos val="nextTo"/>
        <c:crossAx val="34753217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Passaic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19</c:v>
                </c:pt>
                <c:pt idx="1">
                  <c:v>18</c:v>
                </c:pt>
                <c:pt idx="2">
                  <c:v>18</c:v>
                </c:pt>
                <c:pt idx="3">
                  <c:v>15</c:v>
                </c:pt>
                <c:pt idx="4">
                  <c:v>15</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47533352"/>
        <c:axId val="347533744"/>
      </c:lineChart>
      <c:catAx>
        <c:axId val="347533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7533744"/>
        <c:crosses val="autoZero"/>
        <c:auto val="1"/>
        <c:lblAlgn val="ctr"/>
        <c:lblOffset val="100"/>
        <c:noMultiLvlLbl val="0"/>
      </c:catAx>
      <c:valAx>
        <c:axId val="347533744"/>
        <c:scaling>
          <c:orientation val="minMax"/>
          <c:max val="32"/>
          <c:min val="0"/>
        </c:scaling>
        <c:delete val="1"/>
        <c:axPos val="l"/>
        <c:numFmt formatCode="General" sourceLinked="1"/>
        <c:majorTickMark val="none"/>
        <c:minorTickMark val="none"/>
        <c:tickLblPos val="nextTo"/>
        <c:crossAx val="347533352"/>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Deaths per 100,000 Population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Sheet1!$B$2:$B$7</c:f>
              <c:numCache>
                <c:formatCode>General</c:formatCode>
                <c:ptCount val="6"/>
                <c:pt idx="0">
                  <c:v>3.8</c:v>
                </c:pt>
                <c:pt idx="1">
                  <c:v>4</c:v>
                </c:pt>
                <c:pt idx="3">
                  <c:v>6.1</c:v>
                </c:pt>
                <c:pt idx="4">
                  <c:v>7.6</c:v>
                </c:pt>
                <c:pt idx="5">
                  <c:v>13.7</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Sheet1!$C$2:$C$7</c:f>
              <c:numCache>
                <c:formatCode>General</c:formatCode>
                <c:ptCount val="6"/>
                <c:pt idx="2">
                  <c:v>5.6</c:v>
                </c:pt>
              </c:numCache>
            </c:numRef>
          </c:val>
          <c:extLst>
            <c:ext xmlns:c16="http://schemas.microsoft.com/office/drawing/2014/chart" uri="{C3380CC4-5D6E-409C-BE32-E72D297353CC}">
              <c16:uniqueId val="{00000001-A602-4D18-B643-EB6B7BDC8976}"/>
            </c:ext>
          </c:extLst>
        </c:ser>
        <c:ser>
          <c:idx val="2"/>
          <c:order val="2"/>
          <c:tx>
            <c:strRef>
              <c:f>Sheet1!$D$1</c:f>
              <c:strCache>
                <c:ptCount val="1"/>
                <c:pt idx="0">
                  <c:v>NJ overall 4.1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Sheet1!$A$2:$A$7</c:f>
              <c:strCache>
                <c:ptCount val="6"/>
                <c:pt idx="0">
                  <c:v>Hudson</c:v>
                </c:pt>
                <c:pt idx="1">
                  <c:v>Union</c:v>
                </c:pt>
                <c:pt idx="2">
                  <c:v>Passaic</c:v>
                </c:pt>
                <c:pt idx="3">
                  <c:v>Mercer</c:v>
                </c:pt>
                <c:pt idx="4">
                  <c:v>Camden</c:v>
                </c:pt>
                <c:pt idx="5">
                  <c:v>Essex</c:v>
                </c:pt>
              </c:strCache>
            </c:strRef>
          </c:cat>
          <c:val>
            <c:numRef>
              <c:f>Sheet1!$D$2:$D$7</c:f>
              <c:numCache>
                <c:formatCode>General</c:formatCode>
                <c:ptCount val="6"/>
                <c:pt idx="0">
                  <c:v>4.0999999999999996</c:v>
                </c:pt>
                <c:pt idx="1">
                  <c:v>4.0999999999999996</c:v>
                </c:pt>
                <c:pt idx="2">
                  <c:v>4.0999999999999996</c:v>
                </c:pt>
                <c:pt idx="3">
                  <c:v>4.0999999999999996</c:v>
                </c:pt>
                <c:pt idx="4">
                  <c:v>4.0999999999999996</c:v>
                </c:pt>
                <c:pt idx="5">
                  <c:v>4.0999999999999996</c:v>
                </c:pt>
              </c:numCache>
            </c:numRef>
          </c:val>
          <c:extLst>
            <c:ext xmlns:c16="http://schemas.microsoft.com/office/drawing/2014/chart" uri="{C3380CC4-5D6E-409C-BE32-E72D297353CC}">
              <c16:uniqueId val="{00000002-A602-4D18-B643-EB6B7BDC8976}"/>
            </c:ext>
          </c:extLst>
        </c:ser>
        <c:dLbls>
          <c:showLegendKey val="0"/>
          <c:showVal val="0"/>
          <c:showCatName val="0"/>
          <c:showSerName val="0"/>
          <c:showPercent val="0"/>
          <c:showBubbleSize val="0"/>
        </c:dLbls>
        <c:gapWidth val="182"/>
        <c:axId val="347534528"/>
        <c:axId val="347534920"/>
      </c:barChart>
      <c:catAx>
        <c:axId val="3475345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7534920"/>
        <c:crosses val="autoZero"/>
        <c:auto val="1"/>
        <c:lblAlgn val="ctr"/>
        <c:lblOffset val="100"/>
        <c:noMultiLvlLbl val="0"/>
      </c:catAx>
      <c:valAx>
        <c:axId val="347534920"/>
        <c:scaling>
          <c:orientation val="minMax"/>
        </c:scaling>
        <c:delete val="1"/>
        <c:axPos val="b"/>
        <c:numFmt formatCode="General" sourceLinked="1"/>
        <c:majorTickMark val="none"/>
        <c:minorTickMark val="none"/>
        <c:tickLblPos val="nextTo"/>
        <c:crossAx val="347534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Passaic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4.5</c:v>
                </c:pt>
                <c:pt idx="1">
                  <c:v>5.4</c:v>
                </c:pt>
                <c:pt idx="2">
                  <c:v>4.0999999999999996</c:v>
                </c:pt>
                <c:pt idx="4">
                  <c:v>5.6</c:v>
                </c:pt>
              </c:numCache>
            </c:numRef>
          </c:val>
          <c:smooth val="0"/>
          <c:extLst>
            <c:ext xmlns:c16="http://schemas.microsoft.com/office/drawing/2014/chart" uri="{C3380CC4-5D6E-409C-BE32-E72D297353CC}">
              <c16:uniqueId val="{00000000-9830-4563-B5F8-0E191FF24018}"/>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4.9000000000000004</c:v>
                </c:pt>
                <c:pt idx="1">
                  <c:v>4.4000000000000004</c:v>
                </c:pt>
                <c:pt idx="2">
                  <c:v>4.5</c:v>
                </c:pt>
                <c:pt idx="3">
                  <c:v>4.5999999999999996</c:v>
                </c:pt>
                <c:pt idx="4">
                  <c:v>4.0999999999999996</c:v>
                </c:pt>
              </c:numCache>
            </c:numRef>
          </c:val>
          <c:smooth val="0"/>
          <c:extLst>
            <c:ext xmlns:c16="http://schemas.microsoft.com/office/drawing/2014/chart" uri="{C3380CC4-5D6E-409C-BE32-E72D297353CC}">
              <c16:uniqueId val="{00000001-9830-4563-B5F8-0E191FF24018}"/>
            </c:ext>
          </c:extLst>
        </c:ser>
        <c:dLbls>
          <c:showLegendKey val="0"/>
          <c:showVal val="0"/>
          <c:showCatName val="0"/>
          <c:showSerName val="0"/>
          <c:showPercent val="0"/>
          <c:showBubbleSize val="0"/>
        </c:dLbls>
        <c:marker val="1"/>
        <c:smooth val="0"/>
        <c:axId val="347535704"/>
        <c:axId val="347536096"/>
      </c:lineChart>
      <c:catAx>
        <c:axId val="347535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7536096"/>
        <c:crosses val="autoZero"/>
        <c:auto val="1"/>
        <c:lblAlgn val="ctr"/>
        <c:lblOffset val="100"/>
        <c:noMultiLvlLbl val="0"/>
      </c:catAx>
      <c:valAx>
        <c:axId val="347536096"/>
        <c:scaling>
          <c:orientation val="minMax"/>
        </c:scaling>
        <c:delete val="1"/>
        <c:axPos val="l"/>
        <c:numFmt formatCode="General" sourceLinked="1"/>
        <c:majorTickMark val="none"/>
        <c:minorTickMark val="none"/>
        <c:tickLblPos val="nextTo"/>
        <c:crossAx val="34753570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Passaic city</c:v>
                </c:pt>
                <c:pt idx="1">
                  <c:v>Paterson</c:v>
                </c:pt>
                <c:pt idx="2">
                  <c:v>Clifton </c:v>
                </c:pt>
                <c:pt idx="3">
                  <c:v>Haledon </c:v>
                </c:pt>
                <c:pt idx="4">
                  <c:v>Prospect Park </c:v>
                </c:pt>
                <c:pt idx="5">
                  <c:v>Woodland Park </c:v>
                </c:pt>
                <c:pt idx="6">
                  <c:v>Pompton Lakes </c:v>
                </c:pt>
                <c:pt idx="7">
                  <c:v>Totowa </c:v>
                </c:pt>
                <c:pt idx="8">
                  <c:v>Wayne</c:v>
                </c:pt>
                <c:pt idx="9">
                  <c:v>North Haledon</c:v>
                </c:pt>
              </c:strCache>
            </c:strRef>
          </c:cat>
          <c:val>
            <c:numRef>
              <c:f>Sheet1!$B$2:$B$11</c:f>
              <c:numCache>
                <c:formatCode>0.00%</c:formatCode>
                <c:ptCount val="10"/>
                <c:pt idx="0">
                  <c:v>0.39500000000000002</c:v>
                </c:pt>
                <c:pt idx="1">
                  <c:v>0.36699999999999999</c:v>
                </c:pt>
                <c:pt idx="2">
                  <c:v>0.35399999999999998</c:v>
                </c:pt>
                <c:pt idx="3">
                  <c:v>0.34899999999999998</c:v>
                </c:pt>
                <c:pt idx="4">
                  <c:v>0.33700000000000002</c:v>
                </c:pt>
                <c:pt idx="5">
                  <c:v>0.26500000000000001</c:v>
                </c:pt>
                <c:pt idx="6">
                  <c:v>0.22</c:v>
                </c:pt>
                <c:pt idx="7">
                  <c:v>0.193</c:v>
                </c:pt>
                <c:pt idx="8">
                  <c:v>0.191</c:v>
                </c:pt>
                <c:pt idx="9">
                  <c:v>0.16300000000000001</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Passaic avg. 29.10%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Passaic city</c:v>
                </c:pt>
                <c:pt idx="1">
                  <c:v>Paterson</c:v>
                </c:pt>
                <c:pt idx="2">
                  <c:v>Clifton </c:v>
                </c:pt>
                <c:pt idx="3">
                  <c:v>Haledon </c:v>
                </c:pt>
                <c:pt idx="4">
                  <c:v>Prospect Park </c:v>
                </c:pt>
                <c:pt idx="5">
                  <c:v>Woodland Park </c:v>
                </c:pt>
                <c:pt idx="6">
                  <c:v>Pompton Lakes </c:v>
                </c:pt>
                <c:pt idx="7">
                  <c:v>Totowa </c:v>
                </c:pt>
                <c:pt idx="8">
                  <c:v>Wayne</c:v>
                </c:pt>
                <c:pt idx="9">
                  <c:v>North Haledon</c:v>
                </c:pt>
              </c:strCache>
            </c:strRef>
          </c:cat>
          <c:val>
            <c:numRef>
              <c:f>Sheet1!$C$2:$C$11</c:f>
              <c:numCache>
                <c:formatCode>0%</c:formatCode>
                <c:ptCount val="10"/>
                <c:pt idx="0">
                  <c:v>0.29099999999999998</c:v>
                </c:pt>
                <c:pt idx="1">
                  <c:v>0.29099999999999998</c:v>
                </c:pt>
                <c:pt idx="2">
                  <c:v>0.29099999999999998</c:v>
                </c:pt>
                <c:pt idx="3">
                  <c:v>0.29099999999999998</c:v>
                </c:pt>
                <c:pt idx="4">
                  <c:v>0.29099999999999998</c:v>
                </c:pt>
                <c:pt idx="5">
                  <c:v>0.29099999999999998</c:v>
                </c:pt>
                <c:pt idx="6">
                  <c:v>0.29099999999999998</c:v>
                </c:pt>
                <c:pt idx="7">
                  <c:v>0.29099999999999998</c:v>
                </c:pt>
                <c:pt idx="8">
                  <c:v>0.29099999999999998</c:v>
                </c:pt>
                <c:pt idx="9">
                  <c:v>0.29099999999999998</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502127984"/>
        <c:axId val="75676800"/>
      </c:barChart>
      <c:catAx>
        <c:axId val="502127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5676800"/>
        <c:crosses val="autoZero"/>
        <c:auto val="1"/>
        <c:lblAlgn val="ctr"/>
        <c:lblOffset val="100"/>
        <c:noMultiLvlLbl val="0"/>
      </c:catAx>
      <c:valAx>
        <c:axId val="75676800"/>
        <c:scaling>
          <c:orientation val="minMax"/>
        </c:scaling>
        <c:delete val="1"/>
        <c:axPos val="b"/>
        <c:numFmt formatCode="0.00%" sourceLinked="1"/>
        <c:majorTickMark val="none"/>
        <c:minorTickMark val="none"/>
        <c:tickLblPos val="nextTo"/>
        <c:crossAx val="502127984"/>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3306323818897635"/>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90014263680959E-2"/>
          <c:y val="6.0872178490647973E-2"/>
          <c:w val="0.94710969118550903"/>
          <c:h val="0.79787369166755739"/>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non-Hispanic</c:v>
                </c:pt>
                <c:pt idx="1">
                  <c:v>Black, non-Hispanic</c:v>
                </c:pt>
                <c:pt idx="2">
                  <c:v>Hispanic (any race)</c:v>
                </c:pt>
                <c:pt idx="3">
                  <c:v>Asian, non-Hispanic</c:v>
                </c:pt>
              </c:strCache>
            </c:strRef>
          </c:cat>
          <c:val>
            <c:numRef>
              <c:f>Sheet1!$B$2:$B$5</c:f>
              <c:numCache>
                <c:formatCode>General</c:formatCode>
                <c:ptCount val="4"/>
                <c:pt idx="1">
                  <c:v>25.1</c:v>
                </c:pt>
                <c:pt idx="2">
                  <c:v>2.9</c:v>
                </c:pt>
              </c:numCache>
            </c:numRef>
          </c:val>
          <c:extLst>
            <c:ext xmlns:c16="http://schemas.microsoft.com/office/drawing/2014/chart" uri="{C3380CC4-5D6E-409C-BE32-E72D297353CC}">
              <c16:uniqueId val="{00000000-E280-418A-9FD8-37C6A7327994}"/>
            </c:ext>
          </c:extLst>
        </c:ser>
        <c:dLbls>
          <c:dLblPos val="outEnd"/>
          <c:showLegendKey val="0"/>
          <c:showVal val="1"/>
          <c:showCatName val="0"/>
          <c:showSerName val="0"/>
          <c:showPercent val="0"/>
          <c:showBubbleSize val="0"/>
        </c:dLbls>
        <c:gapWidth val="219"/>
        <c:overlap val="-27"/>
        <c:axId val="347536880"/>
        <c:axId val="347537272"/>
      </c:barChart>
      <c:catAx>
        <c:axId val="347536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7537272"/>
        <c:crosses val="autoZero"/>
        <c:auto val="1"/>
        <c:lblAlgn val="ctr"/>
        <c:lblOffset val="100"/>
        <c:noMultiLvlLbl val="0"/>
      </c:catAx>
      <c:valAx>
        <c:axId val="3475372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7536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pt idx="1">
                  <c:v>8.1</c:v>
                </c:pt>
              </c:numCache>
            </c:numRef>
          </c:val>
          <c:extLst>
            <c:ext xmlns:c16="http://schemas.microsoft.com/office/drawing/2014/chart" uri="{C3380CC4-5D6E-409C-BE32-E72D297353CC}">
              <c16:uniqueId val="{00000000-8063-4BCE-9717-CE950F30A628}"/>
            </c:ext>
          </c:extLst>
        </c:ser>
        <c:dLbls>
          <c:dLblPos val="outEnd"/>
          <c:showLegendKey val="0"/>
          <c:showVal val="1"/>
          <c:showCatName val="0"/>
          <c:showSerName val="0"/>
          <c:showPercent val="0"/>
          <c:showBubbleSize val="0"/>
        </c:dLbls>
        <c:gapWidth val="219"/>
        <c:overlap val="-27"/>
        <c:axId val="347538056"/>
        <c:axId val="347538448"/>
      </c:barChart>
      <c:catAx>
        <c:axId val="347538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7538448"/>
        <c:crosses val="autoZero"/>
        <c:auto val="1"/>
        <c:lblAlgn val="ctr"/>
        <c:lblOffset val="100"/>
        <c:noMultiLvlLbl val="0"/>
      </c:catAx>
      <c:valAx>
        <c:axId val="347538448"/>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75380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Franklin Gothic Medium" panose="020B0603020102020204" pitchFamily="34" charset="0"/>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Sheet1!$B$2:$B$22</c:f>
              <c:numCache>
                <c:formatCode>General</c:formatCode>
                <c:ptCount val="21"/>
                <c:pt idx="0">
                  <c:v>554</c:v>
                </c:pt>
                <c:pt idx="1">
                  <c:v>735</c:v>
                </c:pt>
                <c:pt idx="2" formatCode="#,##0">
                  <c:v>1175</c:v>
                </c:pt>
                <c:pt idx="3" formatCode="#,##0">
                  <c:v>1231</c:v>
                </c:pt>
                <c:pt idx="4" formatCode="#,##0">
                  <c:v>1262</c:v>
                </c:pt>
                <c:pt idx="5" formatCode="#,##0">
                  <c:v>1986</c:v>
                </c:pt>
                <c:pt idx="6" formatCode="#,##0">
                  <c:v>2017</c:v>
                </c:pt>
                <c:pt idx="7" formatCode="#,##0">
                  <c:v>2048</c:v>
                </c:pt>
                <c:pt idx="8" formatCode="#,##0">
                  <c:v>2316</c:v>
                </c:pt>
                <c:pt idx="9" formatCode="#,##0">
                  <c:v>2676</c:v>
                </c:pt>
                <c:pt idx="11" formatCode="#,##0">
                  <c:v>3391</c:v>
                </c:pt>
                <c:pt idx="12" formatCode="#,##0">
                  <c:v>3441</c:v>
                </c:pt>
                <c:pt idx="13" formatCode="#,##0">
                  <c:v>3821</c:v>
                </c:pt>
                <c:pt idx="14" formatCode="#,##0">
                  <c:v>3858</c:v>
                </c:pt>
                <c:pt idx="15" formatCode="#,##0">
                  <c:v>3953</c:v>
                </c:pt>
                <c:pt idx="16" formatCode="#,##0">
                  <c:v>4206</c:v>
                </c:pt>
                <c:pt idx="17" formatCode="#,##0">
                  <c:v>4303</c:v>
                </c:pt>
                <c:pt idx="18" formatCode="#,##0">
                  <c:v>4563</c:v>
                </c:pt>
                <c:pt idx="19" formatCode="#,##0">
                  <c:v>6080</c:v>
                </c:pt>
                <c:pt idx="20" formatCode="#,##0">
                  <c:v>6437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Sheet1!$C$2:$C$22</c:f>
              <c:numCache>
                <c:formatCode>General</c:formatCode>
                <c:ptCount val="21"/>
                <c:pt idx="10">
                  <c:v>3367</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47539232"/>
        <c:axId val="347539624"/>
      </c:barChart>
      <c:catAx>
        <c:axId val="347539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7539624"/>
        <c:crosses val="autoZero"/>
        <c:auto val="1"/>
        <c:lblAlgn val="ctr"/>
        <c:lblOffset val="100"/>
        <c:noMultiLvlLbl val="0"/>
      </c:catAx>
      <c:valAx>
        <c:axId val="347539624"/>
        <c:scaling>
          <c:orientation val="minMax"/>
        </c:scaling>
        <c:delete val="1"/>
        <c:axPos val="b"/>
        <c:numFmt formatCode="General" sourceLinked="1"/>
        <c:majorTickMark val="none"/>
        <c:minorTickMark val="none"/>
        <c:tickLblPos val="nextTo"/>
        <c:crossAx val="347539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4013</c:v>
                </c:pt>
                <c:pt idx="1">
                  <c:v>3937</c:v>
                </c:pt>
                <c:pt idx="2">
                  <c:v>3830</c:v>
                </c:pt>
                <c:pt idx="3">
                  <c:v>3248</c:v>
                </c:pt>
                <c:pt idx="4">
                  <c:v>3367</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162283320"/>
        <c:axId val="162283712"/>
      </c:lineChart>
      <c:catAx>
        <c:axId val="162283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283712"/>
        <c:crosses val="autoZero"/>
        <c:auto val="1"/>
        <c:lblAlgn val="ctr"/>
        <c:lblOffset val="100"/>
        <c:noMultiLvlLbl val="0"/>
      </c:catAx>
      <c:valAx>
        <c:axId val="162283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2833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Paterson City</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Sheet1!$B$2:$H$2</c:f>
              <c:numCache>
                <c:formatCode>General</c:formatCode>
                <c:ptCount val="7"/>
                <c:pt idx="0">
                  <c:v>1880</c:v>
                </c:pt>
                <c:pt idx="1">
                  <c:v>1538</c:v>
                </c:pt>
                <c:pt idx="2">
                  <c:v>1553</c:v>
                </c:pt>
                <c:pt idx="3">
                  <c:v>1588</c:v>
                </c:pt>
                <c:pt idx="4">
                  <c:v>1747</c:v>
                </c:pt>
                <c:pt idx="5">
                  <c:v>1701</c:v>
                </c:pt>
                <c:pt idx="6">
                  <c:v>1386</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Passaic City</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Sheet1!$B$3:$H$3</c:f>
              <c:numCache>
                <c:formatCode>General</c:formatCode>
                <c:ptCount val="7"/>
                <c:pt idx="0">
                  <c:v>557</c:v>
                </c:pt>
                <c:pt idx="1">
                  <c:v>574</c:v>
                </c:pt>
                <c:pt idx="2">
                  <c:v>548</c:v>
                </c:pt>
                <c:pt idx="3">
                  <c:v>582</c:v>
                </c:pt>
                <c:pt idx="4">
                  <c:v>417</c:v>
                </c:pt>
                <c:pt idx="5">
                  <c:v>300</c:v>
                </c:pt>
                <c:pt idx="6">
                  <c:v>492</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Haledon</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Sheet1!$B$4:$H$4</c:f>
              <c:numCache>
                <c:formatCode>General</c:formatCode>
                <c:ptCount val="7"/>
                <c:pt idx="0">
                  <c:v>59</c:v>
                </c:pt>
                <c:pt idx="1">
                  <c:v>125</c:v>
                </c:pt>
                <c:pt idx="2">
                  <c:v>142</c:v>
                </c:pt>
                <c:pt idx="3">
                  <c:v>167</c:v>
                </c:pt>
                <c:pt idx="4">
                  <c:v>189</c:v>
                </c:pt>
                <c:pt idx="5">
                  <c:v>238</c:v>
                </c:pt>
                <c:pt idx="6">
                  <c:v>193</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Wanaque</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Sheet1!$B$5:$H$5</c:f>
              <c:numCache>
                <c:formatCode>General</c:formatCode>
                <c:ptCount val="7"/>
                <c:pt idx="0">
                  <c:v>126</c:v>
                </c:pt>
                <c:pt idx="1">
                  <c:v>128</c:v>
                </c:pt>
                <c:pt idx="2">
                  <c:v>166</c:v>
                </c:pt>
                <c:pt idx="3">
                  <c:v>118</c:v>
                </c:pt>
                <c:pt idx="4">
                  <c:v>100</c:v>
                </c:pt>
                <c:pt idx="5">
                  <c:v>178</c:v>
                </c:pt>
                <c:pt idx="6">
                  <c:v>166</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Clifton City</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Sheet1!$B$6:$H$6</c:f>
              <c:numCache>
                <c:formatCode>General</c:formatCode>
                <c:ptCount val="7"/>
                <c:pt idx="0">
                  <c:v>603</c:v>
                </c:pt>
                <c:pt idx="1">
                  <c:v>657</c:v>
                </c:pt>
                <c:pt idx="2">
                  <c:v>448</c:v>
                </c:pt>
                <c:pt idx="3">
                  <c:v>452</c:v>
                </c:pt>
                <c:pt idx="4">
                  <c:v>428</c:v>
                </c:pt>
                <c:pt idx="5">
                  <c:v>13</c:v>
                </c:pt>
                <c:pt idx="6">
                  <c:v>155</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Wayne</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Sheet1!$B$7:$H$7</c:f>
              <c:numCache>
                <c:formatCode>General</c:formatCode>
                <c:ptCount val="7"/>
                <c:pt idx="0">
                  <c:v>291</c:v>
                </c:pt>
                <c:pt idx="1">
                  <c:v>280</c:v>
                </c:pt>
                <c:pt idx="2">
                  <c:v>206</c:v>
                </c:pt>
                <c:pt idx="3">
                  <c:v>230</c:v>
                </c:pt>
                <c:pt idx="4">
                  <c:v>193</c:v>
                </c:pt>
                <c:pt idx="5">
                  <c:v>0</c:v>
                </c:pt>
                <c:pt idx="6">
                  <c:v>153</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West Milford</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Sheet1!$B$8:$H$8</c:f>
              <c:numCache>
                <c:formatCode>General</c:formatCode>
                <c:ptCount val="7"/>
                <c:pt idx="0">
                  <c:v>153</c:v>
                </c:pt>
                <c:pt idx="1">
                  <c:v>206</c:v>
                </c:pt>
                <c:pt idx="2">
                  <c:v>204</c:v>
                </c:pt>
                <c:pt idx="3">
                  <c:v>163</c:v>
                </c:pt>
                <c:pt idx="4">
                  <c:v>77</c:v>
                </c:pt>
                <c:pt idx="5">
                  <c:v>145</c:v>
                </c:pt>
                <c:pt idx="6">
                  <c:v>139</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Woodland Park</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Sheet1!$B$9:$H$9</c:f>
              <c:numCache>
                <c:formatCode>General</c:formatCode>
                <c:ptCount val="7"/>
                <c:pt idx="0">
                  <c:v>99</c:v>
                </c:pt>
                <c:pt idx="1">
                  <c:v>96</c:v>
                </c:pt>
                <c:pt idx="2">
                  <c:v>125</c:v>
                </c:pt>
                <c:pt idx="3">
                  <c:v>86</c:v>
                </c:pt>
                <c:pt idx="4">
                  <c:v>88</c:v>
                </c:pt>
                <c:pt idx="5">
                  <c:v>108</c:v>
                </c:pt>
                <c:pt idx="6">
                  <c:v>130</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Little Falls</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Sheet1!$B$10:$H$10</c:f>
              <c:numCache>
                <c:formatCode>General</c:formatCode>
                <c:ptCount val="7"/>
                <c:pt idx="0">
                  <c:v>129</c:v>
                </c:pt>
                <c:pt idx="1">
                  <c:v>130</c:v>
                </c:pt>
                <c:pt idx="2">
                  <c:v>146</c:v>
                </c:pt>
                <c:pt idx="3">
                  <c:v>106</c:v>
                </c:pt>
                <c:pt idx="4">
                  <c:v>96</c:v>
                </c:pt>
                <c:pt idx="5">
                  <c:v>118</c:v>
                </c:pt>
                <c:pt idx="6">
                  <c:v>129</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Hawthorne</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Sheet1!$B$11:$H$11</c:f>
              <c:numCache>
                <c:formatCode>General</c:formatCode>
                <c:ptCount val="7"/>
                <c:pt idx="0">
                  <c:v>102</c:v>
                </c:pt>
                <c:pt idx="1">
                  <c:v>118</c:v>
                </c:pt>
                <c:pt idx="2">
                  <c:v>85</c:v>
                </c:pt>
                <c:pt idx="3">
                  <c:v>77</c:v>
                </c:pt>
                <c:pt idx="4">
                  <c:v>78</c:v>
                </c:pt>
                <c:pt idx="5">
                  <c:v>98</c:v>
                </c:pt>
                <c:pt idx="6">
                  <c:v>87</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162284496"/>
        <c:axId val="162284888"/>
      </c:lineChart>
      <c:catAx>
        <c:axId val="16228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2284888"/>
        <c:crosses val="autoZero"/>
        <c:auto val="1"/>
        <c:lblAlgn val="ctr"/>
        <c:lblOffset val="100"/>
        <c:noMultiLvlLbl val="0"/>
      </c:catAx>
      <c:valAx>
        <c:axId val="162284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22844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52</c:v>
                </c:pt>
                <c:pt idx="1">
                  <c:v>27222</c:v>
                </c:pt>
                <c:pt idx="2">
                  <c:v>2442</c:v>
                </c:pt>
                <c:pt idx="3" formatCode="General">
                  <c:v>13</c:v>
                </c:pt>
                <c:pt idx="4" formatCode="General">
                  <c:v>123</c:v>
                </c:pt>
                <c:pt idx="5" formatCode="General">
                  <c:v>44</c:v>
                </c:pt>
                <c:pt idx="6" formatCode="General">
                  <c:v>223</c:v>
                </c:pt>
                <c:pt idx="7" formatCode="General">
                  <c:v>38</c:v>
                </c:pt>
                <c:pt idx="8" formatCode="General">
                  <c:v>3</c:v>
                </c:pt>
                <c:pt idx="9">
                  <c:v>4849</c:v>
                </c:pt>
                <c:pt idx="10" formatCode="General">
                  <c:v>571</c:v>
                </c:pt>
                <c:pt idx="11" formatCode="General">
                  <c:v>330</c:v>
                </c:pt>
                <c:pt idx="12">
                  <c:v>27256</c:v>
                </c:pt>
                <c:pt idx="13" formatCode="General">
                  <c:v>254</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9.8437499999999997E-2"/>
                  <c:y val="0.140624991349348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5937499999999999"/>
                  <c:y val="4.45312472606270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5"/>
                  <c:y val="-8.5936501967686754E-1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40625"/>
                  <c:y val="-3.04687481256922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71875"/>
                  <c:y val="0.1476562409168159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0.13750000000000001"/>
                  <c:y val="-8.2031244953786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0.1640625"/>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2812500000000002"/>
                  <c:y val="-6.32812461072068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3593750000000002"/>
                  <c:y val="-4.68749971164494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0.11875000000000001"/>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8.59375E-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40</c:v>
                </c:pt>
                <c:pt idx="1">
                  <c:v>13705</c:v>
                </c:pt>
                <c:pt idx="2" formatCode="General">
                  <c:v>792</c:v>
                </c:pt>
                <c:pt idx="3" formatCode="General">
                  <c:v>8</c:v>
                </c:pt>
                <c:pt idx="4" formatCode="General">
                  <c:v>52</c:v>
                </c:pt>
                <c:pt idx="5" formatCode="General">
                  <c:v>25</c:v>
                </c:pt>
                <c:pt idx="6" formatCode="General">
                  <c:v>47</c:v>
                </c:pt>
                <c:pt idx="7" formatCode="General">
                  <c:v>10</c:v>
                </c:pt>
                <c:pt idx="8" formatCode="General">
                  <c:v>2</c:v>
                </c:pt>
                <c:pt idx="9">
                  <c:v>1438</c:v>
                </c:pt>
                <c:pt idx="10" formatCode="General">
                  <c:v>218</c:v>
                </c:pt>
                <c:pt idx="11" formatCode="General">
                  <c:v>114</c:v>
                </c:pt>
                <c:pt idx="12">
                  <c:v>2949</c:v>
                </c:pt>
                <c:pt idx="13" formatCode="General">
                  <c:v>72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61</c:v>
                </c:pt>
                <c:pt idx="1">
                  <c:v>83</c:v>
                </c:pt>
                <c:pt idx="2">
                  <c:v>108</c:v>
                </c:pt>
                <c:pt idx="3">
                  <c:v>131</c:v>
                </c:pt>
                <c:pt idx="4">
                  <c:v>196</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162286848"/>
        <c:axId val="162287240"/>
      </c:lineChart>
      <c:catAx>
        <c:axId val="16228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2287240"/>
        <c:crosses val="autoZero"/>
        <c:auto val="1"/>
        <c:lblAlgn val="ctr"/>
        <c:lblOffset val="100"/>
        <c:noMultiLvlLbl val="0"/>
      </c:catAx>
      <c:valAx>
        <c:axId val="16228724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22868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Sheet1!$B$2:$B$22</c:f>
              <c:numCache>
                <c:formatCode>0%</c:formatCode>
                <c:ptCount val="21"/>
                <c:pt idx="0">
                  <c:v>0.63157894736842102</c:v>
                </c:pt>
                <c:pt idx="1">
                  <c:v>0.50666666666666704</c:v>
                </c:pt>
                <c:pt idx="3">
                  <c:v>0.38679245283018898</c:v>
                </c:pt>
                <c:pt idx="4">
                  <c:v>0.30496453900709197</c:v>
                </c:pt>
                <c:pt idx="5">
                  <c:v>0.28488372093023301</c:v>
                </c:pt>
                <c:pt idx="6">
                  <c:v>0.217054263565891</c:v>
                </c:pt>
                <c:pt idx="7">
                  <c:v>0.17886178861788599</c:v>
                </c:pt>
                <c:pt idx="8">
                  <c:v>0.148148148148148</c:v>
                </c:pt>
                <c:pt idx="9">
                  <c:v>0.14503816793893101</c:v>
                </c:pt>
                <c:pt idx="10">
                  <c:v>0.124260355029586</c:v>
                </c:pt>
                <c:pt idx="11">
                  <c:v>8.0536912751677805E-2</c:v>
                </c:pt>
                <c:pt idx="12">
                  <c:v>7.1661237785016305E-2</c:v>
                </c:pt>
                <c:pt idx="13">
                  <c:v>6.1224489795918401E-2</c:v>
                </c:pt>
                <c:pt idx="14">
                  <c:v>5.6179775280898903E-2</c:v>
                </c:pt>
                <c:pt idx="15">
                  <c:v>5.4054054054054099E-2</c:v>
                </c:pt>
                <c:pt idx="16">
                  <c:v>-2.7777777777777801E-2</c:v>
                </c:pt>
                <c:pt idx="17">
                  <c:v>-9.0909090909090898E-2</c:v>
                </c:pt>
                <c:pt idx="18">
                  <c:v>-0.11063829787234</c:v>
                </c:pt>
                <c:pt idx="19">
                  <c:v>-0.16666666666666699</c:v>
                </c:pt>
                <c:pt idx="20">
                  <c:v>-0.20338983050847501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Sheet1!$C$2:$C$22</c:f>
              <c:numCache>
                <c:formatCode>General</c:formatCode>
                <c:ptCount val="21"/>
                <c:pt idx="2" formatCode="0%">
                  <c:v>0.49618320610687</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14% change </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Sheet1!$D$2:$D$22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pt idx="14">
                  <c:v>0.14000000000000001</c:v>
                </c:pt>
                <c:pt idx="15">
                  <c:v>0.14000000000000001</c:v>
                </c:pt>
                <c:pt idx="16">
                  <c:v>0.14000000000000001</c:v>
                </c:pt>
                <c:pt idx="17">
                  <c:v>0.14000000000000001</c:v>
                </c:pt>
                <c:pt idx="18">
                  <c:v>0.14000000000000001</c:v>
                </c:pt>
                <c:pt idx="19">
                  <c:v>0.14000000000000001</c:v>
                </c:pt>
                <c:pt idx="20">
                  <c:v>0.14000000000000001</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162288024"/>
        <c:axId val="162288416"/>
      </c:barChart>
      <c:catAx>
        <c:axId val="162288024"/>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288416"/>
        <c:crosses val="autoZero"/>
        <c:auto val="1"/>
        <c:lblAlgn val="ctr"/>
        <c:lblOffset val="100"/>
        <c:noMultiLvlLbl val="0"/>
      </c:catAx>
      <c:valAx>
        <c:axId val="162288416"/>
        <c:scaling>
          <c:orientation val="minMax"/>
        </c:scaling>
        <c:delete val="1"/>
        <c:axPos val="t"/>
        <c:numFmt formatCode="0%" sourceLinked="1"/>
        <c:majorTickMark val="none"/>
        <c:minorTickMark val="none"/>
        <c:tickLblPos val="nextTo"/>
        <c:crossAx val="1622880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18522614231530338"/>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18" formatCode="0%">
                  <c:v>-0.33211963589076698</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162289200"/>
        <c:axId val="162289592"/>
      </c:barChart>
      <c:catAx>
        <c:axId val="162289200"/>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289592"/>
        <c:crosses val="autoZero"/>
        <c:auto val="1"/>
        <c:lblAlgn val="ctr"/>
        <c:lblOffset val="100"/>
        <c:noMultiLvlLbl val="0"/>
      </c:catAx>
      <c:valAx>
        <c:axId val="162289592"/>
        <c:scaling>
          <c:orientation val="minMax"/>
        </c:scaling>
        <c:delete val="1"/>
        <c:axPos val="t"/>
        <c:numFmt formatCode="0%" sourceLinked="1"/>
        <c:majorTickMark val="none"/>
        <c:minorTickMark val="none"/>
        <c:tickLblPos val="nextTo"/>
        <c:crossAx val="162289200"/>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0.52300000000000002</c:v>
                </c:pt>
                <c:pt idx="1">
                  <c:v>0.52300000000000002</c:v>
                </c:pt>
                <c:pt idx="2">
                  <c:v>0.52300000000000002</c:v>
                </c:pt>
                <c:pt idx="3">
                  <c:v>0.52200000000000002</c:v>
                </c:pt>
                <c:pt idx="4">
                  <c:v>0.51800000000000002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4953120"/>
        <c:axId val="713010584"/>
      </c:lineChart>
      <c:catAx>
        <c:axId val="344953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3010584"/>
        <c:crosses val="autoZero"/>
        <c:auto val="1"/>
        <c:lblAlgn val="ctr"/>
        <c:lblOffset val="100"/>
        <c:noMultiLvlLbl val="0"/>
      </c:catAx>
      <c:valAx>
        <c:axId val="713010584"/>
        <c:scaling>
          <c:orientation val="minMax"/>
          <c:max val="1"/>
        </c:scaling>
        <c:delete val="1"/>
        <c:axPos val="l"/>
        <c:numFmt formatCode="0%" sourceLinked="1"/>
        <c:majorTickMark val="out"/>
        <c:minorTickMark val="none"/>
        <c:tickLblPos val="nextTo"/>
        <c:crossAx val="3449531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8275</c:v>
                </c:pt>
                <c:pt idx="1">
                  <c:v>6079</c:v>
                </c:pt>
                <c:pt idx="2">
                  <c:v>4665</c:v>
                </c:pt>
                <c:pt idx="3" formatCode="#,##0">
                  <c:v>3845</c:v>
                </c:pt>
                <c:pt idx="4" formatCode="#,##0">
                  <c:v>2568</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162290376"/>
        <c:axId val="506623872"/>
      </c:lineChart>
      <c:catAx>
        <c:axId val="162290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6623872"/>
        <c:crosses val="autoZero"/>
        <c:auto val="1"/>
        <c:lblAlgn val="ctr"/>
        <c:lblOffset val="100"/>
        <c:noMultiLvlLbl val="0"/>
      </c:catAx>
      <c:valAx>
        <c:axId val="506623872"/>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2290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Passaic</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0.24</c:v>
                </c:pt>
                <c:pt idx="1">
                  <c:v>0.45</c:v>
                </c:pt>
                <c:pt idx="2">
                  <c:v>0.04</c:v>
                </c:pt>
                <c:pt idx="3">
                  <c:v>7.0000000000000007E-2</c:v>
                </c:pt>
                <c:pt idx="4">
                  <c:v>0.16</c:v>
                </c:pt>
                <c:pt idx="5">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1</c:v>
                </c:pt>
                <c:pt idx="1">
                  <c:v>1</c:v>
                </c:pt>
                <c:pt idx="2">
                  <c:v>1</c:v>
                </c:pt>
                <c:pt idx="3">
                  <c:v>1</c:v>
                </c:pt>
                <c:pt idx="4">
                  <c:v>1</c:v>
                </c:pt>
                <c:pt idx="5">
                  <c:v>1</c:v>
                </c:pt>
                <c:pt idx="6">
                  <c:v>1</c:v>
                </c:pt>
                <c:pt idx="7">
                  <c:v>1</c:v>
                </c:pt>
                <c:pt idx="8">
                  <c:v>1</c:v>
                </c:pt>
                <c:pt idx="9">
                  <c:v>6</c:v>
                </c:pt>
                <c:pt idx="10">
                  <c:v>4</c:v>
                </c:pt>
                <c:pt idx="11">
                  <c:v>1</c:v>
                </c:pt>
                <c:pt idx="12">
                  <c:v>1</c:v>
                </c:pt>
                <c:pt idx="13">
                  <c:v>5</c:v>
                </c:pt>
                <c:pt idx="14">
                  <c:v>3</c:v>
                </c:pt>
                <c:pt idx="15">
                  <c:v>1</c:v>
                </c:pt>
                <c:pt idx="16">
                  <c:v>1</c:v>
                </c:pt>
                <c:pt idx="17">
                  <c:v>1</c:v>
                </c:pt>
                <c:pt idx="18">
                  <c:v>9</c:v>
                </c:pt>
                <c:pt idx="19">
                  <c:v>2</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506625048"/>
        <c:axId val="506625440"/>
      </c:barChart>
      <c:catAx>
        <c:axId val="5066250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6625440"/>
        <c:crosses val="autoZero"/>
        <c:auto val="1"/>
        <c:lblAlgn val="ctr"/>
        <c:lblOffset val="100"/>
        <c:noMultiLvlLbl val="0"/>
      </c:catAx>
      <c:valAx>
        <c:axId val="506625440"/>
        <c:scaling>
          <c:orientation val="minMax"/>
        </c:scaling>
        <c:delete val="1"/>
        <c:axPos val="b"/>
        <c:numFmt formatCode="General" sourceLinked="1"/>
        <c:majorTickMark val="none"/>
        <c:minorTickMark val="none"/>
        <c:tickLblPos val="nextTo"/>
        <c:crossAx val="5066250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8">
                  <c:v>0.129</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9" formatCode="0.0%">
                  <c:v>0.13300000000000001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506626224"/>
        <c:axId val="506626616"/>
      </c:barChart>
      <c:catAx>
        <c:axId val="506626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6626616"/>
        <c:crosses val="autoZero"/>
        <c:auto val="1"/>
        <c:lblAlgn val="ctr"/>
        <c:lblOffset val="100"/>
        <c:noMultiLvlLbl val="0"/>
      </c:catAx>
      <c:valAx>
        <c:axId val="506626616"/>
        <c:scaling>
          <c:orientation val="minMax"/>
        </c:scaling>
        <c:delete val="1"/>
        <c:axPos val="b"/>
        <c:numFmt formatCode="0.0%" sourceLinked="1"/>
        <c:majorTickMark val="none"/>
        <c:minorTickMark val="none"/>
        <c:tickLblPos val="nextTo"/>
        <c:crossAx val="506626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8.7999999999999995E-2</c:v>
                </c:pt>
                <c:pt idx="1">
                  <c:v>8.6999999999999994E-2</c:v>
                </c:pt>
                <c:pt idx="2">
                  <c:v>8.2000000000000003E-2</c:v>
                </c:pt>
                <c:pt idx="3">
                  <c:v>0.108</c:v>
                </c:pt>
                <c:pt idx="4">
                  <c:v>0.13300000000000001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506627400"/>
        <c:axId val="506627792"/>
      </c:lineChart>
      <c:catAx>
        <c:axId val="506627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6627792"/>
        <c:crosses val="autoZero"/>
        <c:auto val="1"/>
        <c:lblAlgn val="ctr"/>
        <c:lblOffset val="100"/>
        <c:noMultiLvlLbl val="0"/>
      </c:catAx>
      <c:valAx>
        <c:axId val="506627792"/>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6627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0.186</c:v>
                </c:pt>
                <c:pt idx="1">
                  <c:v>0.13900000000000001</c:v>
                </c:pt>
                <c:pt idx="2" formatCode="0.0%">
                  <c:v>0.161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506628576"/>
        <c:axId val="506628968"/>
      </c:barChart>
      <c:catAx>
        <c:axId val="5066285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6628968"/>
        <c:crosses val="autoZero"/>
        <c:auto val="1"/>
        <c:lblAlgn val="ctr"/>
        <c:lblOffset val="100"/>
        <c:noMultiLvlLbl val="0"/>
      </c:catAx>
      <c:valAx>
        <c:axId val="506628968"/>
        <c:scaling>
          <c:orientation val="minMax"/>
          <c:max val="0.30000000000000004"/>
        </c:scaling>
        <c:delete val="1"/>
        <c:axPos val="t"/>
        <c:numFmt formatCode="0.00%" sourceLinked="1"/>
        <c:majorTickMark val="none"/>
        <c:minorTickMark val="none"/>
        <c:tickLblPos val="nextTo"/>
        <c:crossAx val="5066285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0.128</c:v>
                </c:pt>
                <c:pt idx="1">
                  <c:v>0.13300000000000001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506629752"/>
        <c:axId val="506630144"/>
      </c:barChart>
      <c:catAx>
        <c:axId val="506629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6630144"/>
        <c:crosses val="autoZero"/>
        <c:auto val="1"/>
        <c:lblAlgn val="ctr"/>
        <c:lblOffset val="100"/>
        <c:noMultiLvlLbl val="0"/>
      </c:catAx>
      <c:valAx>
        <c:axId val="506630144"/>
        <c:scaling>
          <c:orientation val="minMax"/>
          <c:max val="0.30000000000000004"/>
          <c:min val="0"/>
        </c:scaling>
        <c:delete val="1"/>
        <c:axPos val="b"/>
        <c:numFmt formatCode="0.0%" sourceLinked="1"/>
        <c:majorTickMark val="none"/>
        <c:minorTickMark val="none"/>
        <c:tickLblPos val="nextTo"/>
        <c:crossAx val="506629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1">
                  <c:v>0.16400000000000001</c:v>
                </c:pt>
                <c:pt idx="12">
                  <c:v>0.16600000000000001</c:v>
                </c:pt>
                <c:pt idx="13">
                  <c:v>0.18</c:v>
                </c:pt>
                <c:pt idx="14">
                  <c:v>0.185</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0" formatCode="0.0%">
                  <c:v>0.151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506630928"/>
        <c:axId val="506631320"/>
      </c:barChart>
      <c:catAx>
        <c:axId val="506630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6631320"/>
        <c:crosses val="autoZero"/>
        <c:auto val="1"/>
        <c:lblAlgn val="ctr"/>
        <c:lblOffset val="100"/>
        <c:noMultiLvlLbl val="0"/>
      </c:catAx>
      <c:valAx>
        <c:axId val="506631320"/>
        <c:scaling>
          <c:orientation val="minMax"/>
        </c:scaling>
        <c:delete val="1"/>
        <c:axPos val="b"/>
        <c:numFmt formatCode="0.0%" sourceLinked="1"/>
        <c:majorTickMark val="none"/>
        <c:minorTickMark val="none"/>
        <c:tickLblPos val="nextTo"/>
        <c:crossAx val="5066309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0.123</c:v>
                </c:pt>
                <c:pt idx="1">
                  <c:v>0.13300000000000001</c:v>
                </c:pt>
                <c:pt idx="2">
                  <c:v>0.10100000000000001</c:v>
                </c:pt>
                <c:pt idx="3">
                  <c:v>0.122</c:v>
                </c:pt>
                <c:pt idx="4">
                  <c:v>0.151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510484752"/>
        <c:axId val="510485144"/>
      </c:lineChart>
      <c:catAx>
        <c:axId val="510484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485144"/>
        <c:crosses val="autoZero"/>
        <c:auto val="1"/>
        <c:lblAlgn val="ctr"/>
        <c:lblOffset val="100"/>
        <c:noMultiLvlLbl val="0"/>
      </c:catAx>
      <c:valAx>
        <c:axId val="510485144"/>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484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0.17899999999999999</c:v>
                </c:pt>
                <c:pt idx="1">
                  <c:v>0.255</c:v>
                </c:pt>
                <c:pt idx="2" formatCode="0.0%">
                  <c:v>0.15</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510485928"/>
        <c:axId val="510486320"/>
      </c:barChart>
      <c:catAx>
        <c:axId val="5104859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486320"/>
        <c:crosses val="autoZero"/>
        <c:auto val="1"/>
        <c:lblAlgn val="ctr"/>
        <c:lblOffset val="100"/>
        <c:noMultiLvlLbl val="0"/>
      </c:catAx>
      <c:valAx>
        <c:axId val="510486320"/>
        <c:scaling>
          <c:orientation val="minMax"/>
          <c:max val="0.30000000000000004"/>
        </c:scaling>
        <c:delete val="1"/>
        <c:axPos val="t"/>
        <c:numFmt formatCode="0.00%" sourceLinked="1"/>
        <c:majorTickMark val="none"/>
        <c:minorTickMark val="none"/>
        <c:tickLblPos val="nextTo"/>
        <c:crossAx val="5104859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Sheet1!$B$2:$B$22</c:f>
              <c:numCache>
                <c:formatCode>General</c:formatCode>
                <c:ptCount val="21"/>
                <c:pt idx="0" formatCode="0%">
                  <c:v>0.40799999999999997</c:v>
                </c:pt>
                <c:pt idx="2" formatCode="0%">
                  <c:v>0.56399999999999995</c:v>
                </c:pt>
                <c:pt idx="3" formatCode="0%">
                  <c:v>0.56899999999999995</c:v>
                </c:pt>
                <c:pt idx="4" formatCode="0%">
                  <c:v>0.60099999999999998</c:v>
                </c:pt>
                <c:pt idx="5" formatCode="0%">
                  <c:v>0.65400000000000003</c:v>
                </c:pt>
                <c:pt idx="6" formatCode="0%">
                  <c:v>0.69599999999999995</c:v>
                </c:pt>
                <c:pt idx="7" formatCode="0%">
                  <c:v>0.70299999999999996</c:v>
                </c:pt>
                <c:pt idx="8" formatCode="0%">
                  <c:v>0.72</c:v>
                </c:pt>
                <c:pt idx="9" formatCode="0%">
                  <c:v>0.72799999999999998</c:v>
                </c:pt>
                <c:pt idx="10" formatCode="0%">
                  <c:v>0.75700000000000001</c:v>
                </c:pt>
                <c:pt idx="11" formatCode="0%">
                  <c:v>0.79500000000000004</c:v>
                </c:pt>
                <c:pt idx="12" formatCode="0%">
                  <c:v>0.82499999999999996</c:v>
                </c:pt>
                <c:pt idx="13" formatCode="0%">
                  <c:v>0.87</c:v>
                </c:pt>
                <c:pt idx="14" formatCode="0%">
                  <c:v>0.873</c:v>
                </c:pt>
                <c:pt idx="15" formatCode="0%">
                  <c:v>0.88500000000000001</c:v>
                </c:pt>
                <c:pt idx="16" formatCode="0%">
                  <c:v>0.89600000000000002</c:v>
                </c:pt>
                <c:pt idx="17" formatCode="0%">
                  <c:v>0.90300000000000002</c:v>
                </c:pt>
                <c:pt idx="18" formatCode="0%">
                  <c:v>0.90700000000000003</c:v>
                </c:pt>
                <c:pt idx="19">
                  <c:v>0.91200000000000003</c:v>
                </c:pt>
                <c:pt idx="20">
                  <c:v>0.91300000000000003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Sheet1!$C$2:$C$22</c:f>
              <c:numCache>
                <c:formatCode>0%</c:formatCode>
                <c:ptCount val="21"/>
                <c:pt idx="1">
                  <c:v>0.51800000000000002</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Sheet1!$D$2:$D$22</c:f>
              <c:numCache>
                <c:formatCode>0%</c:formatCode>
                <c:ptCount val="21"/>
                <c:pt idx="0">
                  <c:v>0.69</c:v>
                </c:pt>
                <c:pt idx="1">
                  <c:v>0.69</c:v>
                </c:pt>
                <c:pt idx="2">
                  <c:v>0.69</c:v>
                </c:pt>
                <c:pt idx="3">
                  <c:v>0.69</c:v>
                </c:pt>
                <c:pt idx="4">
                  <c:v>0.69</c:v>
                </c:pt>
                <c:pt idx="5">
                  <c:v>0.69</c:v>
                </c:pt>
                <c:pt idx="6">
                  <c:v>0.69</c:v>
                </c:pt>
                <c:pt idx="7">
                  <c:v>0.69</c:v>
                </c:pt>
                <c:pt idx="8">
                  <c:v>0.69</c:v>
                </c:pt>
                <c:pt idx="9">
                  <c:v>0.69</c:v>
                </c:pt>
                <c:pt idx="10">
                  <c:v>0.69</c:v>
                </c:pt>
                <c:pt idx="11">
                  <c:v>0.69</c:v>
                </c:pt>
                <c:pt idx="12">
                  <c:v>0.69</c:v>
                </c:pt>
                <c:pt idx="13">
                  <c:v>0.69</c:v>
                </c:pt>
                <c:pt idx="14">
                  <c:v>0.69</c:v>
                </c:pt>
                <c:pt idx="15">
                  <c:v>0.69</c:v>
                </c:pt>
                <c:pt idx="16">
                  <c:v>0.69</c:v>
                </c:pt>
                <c:pt idx="17">
                  <c:v>0.69</c:v>
                </c:pt>
                <c:pt idx="18">
                  <c:v>0.69</c:v>
                </c:pt>
                <c:pt idx="19" formatCode="General">
                  <c:v>0.69</c:v>
                </c:pt>
                <c:pt idx="20" formatCode="General">
                  <c:v>0.69</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82771976"/>
        <c:axId val="382772368"/>
      </c:barChart>
      <c:catAx>
        <c:axId val="382771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772368"/>
        <c:crosses val="autoZero"/>
        <c:auto val="1"/>
        <c:lblAlgn val="ctr"/>
        <c:lblOffset val="100"/>
        <c:noMultiLvlLbl val="0"/>
      </c:catAx>
      <c:valAx>
        <c:axId val="382772368"/>
        <c:scaling>
          <c:orientation val="minMax"/>
        </c:scaling>
        <c:delete val="1"/>
        <c:axPos val="b"/>
        <c:numFmt formatCode="0%" sourceLinked="1"/>
        <c:majorTickMark val="none"/>
        <c:minorTickMark val="none"/>
        <c:tickLblPos val="nextTo"/>
        <c:crossAx val="38277197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0.12</c:v>
                </c:pt>
                <c:pt idx="1">
                  <c:v>0.17599999999999999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510487104"/>
        <c:axId val="510487496"/>
      </c:barChart>
      <c:catAx>
        <c:axId val="510487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487496"/>
        <c:crosses val="autoZero"/>
        <c:auto val="1"/>
        <c:lblAlgn val="ctr"/>
        <c:lblOffset val="100"/>
        <c:noMultiLvlLbl val="0"/>
      </c:catAx>
      <c:valAx>
        <c:axId val="510487496"/>
        <c:scaling>
          <c:orientation val="minMax"/>
          <c:max val="0.30000000000000004"/>
          <c:min val="0"/>
        </c:scaling>
        <c:delete val="1"/>
        <c:axPos val="b"/>
        <c:numFmt formatCode="0.0%" sourceLinked="1"/>
        <c:majorTickMark val="none"/>
        <c:minorTickMark val="none"/>
        <c:tickLblPos val="nextTo"/>
        <c:crossAx val="510487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Copy This County 2017</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Sheet1!$B$2:$B$22</c:f>
              <c:numCache>
                <c:formatCode>General</c:formatCode>
                <c:ptCount val="21"/>
                <c:pt idx="13">
                  <c:v>14056</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Sheet1!$C$2:$C$22</c:f>
              <c:numCache>
                <c:formatCode>0</c:formatCode>
                <c:ptCount val="21"/>
                <c:pt idx="0">
                  <c:v>2013</c:v>
                </c:pt>
                <c:pt idx="1">
                  <c:v>2417</c:v>
                </c:pt>
                <c:pt idx="2" formatCode="General">
                  <c:v>2961</c:v>
                </c:pt>
                <c:pt idx="3">
                  <c:v>3529</c:v>
                </c:pt>
                <c:pt idx="4">
                  <c:v>4259</c:v>
                </c:pt>
                <c:pt idx="5">
                  <c:v>4882</c:v>
                </c:pt>
                <c:pt idx="6">
                  <c:v>7630</c:v>
                </c:pt>
                <c:pt idx="7">
                  <c:v>8867</c:v>
                </c:pt>
                <c:pt idx="8">
                  <c:v>8924</c:v>
                </c:pt>
                <c:pt idx="9">
                  <c:v>10297</c:v>
                </c:pt>
                <c:pt idx="10">
                  <c:v>12608</c:v>
                </c:pt>
                <c:pt idx="11">
                  <c:v>13035</c:v>
                </c:pt>
                <c:pt idx="12">
                  <c:v>13528</c:v>
                </c:pt>
                <c:pt idx="13" formatCode="General">
                  <c:v>14056</c:v>
                </c:pt>
                <c:pt idx="14">
                  <c:v>14921</c:v>
                </c:pt>
                <c:pt idx="15">
                  <c:v>15607</c:v>
                </c:pt>
                <c:pt idx="16">
                  <c:v>16299</c:v>
                </c:pt>
                <c:pt idx="17">
                  <c:v>18126</c:v>
                </c:pt>
                <c:pt idx="18">
                  <c:v>18182</c:v>
                </c:pt>
                <c:pt idx="19">
                  <c:v>21553</c:v>
                </c:pt>
                <c:pt idx="20">
                  <c:v>24355</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Sheet1!$D$2:$D$22</c:f>
              <c:numCache>
                <c:formatCode>0</c:formatCode>
                <c:ptCount val="21"/>
                <c:pt idx="0">
                  <c:v>2059</c:v>
                </c:pt>
                <c:pt idx="1">
                  <c:v>2411</c:v>
                </c:pt>
                <c:pt idx="2" formatCode="General">
                  <c:v>2970</c:v>
                </c:pt>
                <c:pt idx="3">
                  <c:v>3500</c:v>
                </c:pt>
                <c:pt idx="4">
                  <c:v>4284</c:v>
                </c:pt>
                <c:pt idx="5">
                  <c:v>5051</c:v>
                </c:pt>
                <c:pt idx="6">
                  <c:v>7754</c:v>
                </c:pt>
                <c:pt idx="7">
                  <c:v>9004</c:v>
                </c:pt>
                <c:pt idx="8">
                  <c:v>8997</c:v>
                </c:pt>
                <c:pt idx="9">
                  <c:v>10275</c:v>
                </c:pt>
                <c:pt idx="10">
                  <c:v>12627</c:v>
                </c:pt>
                <c:pt idx="11">
                  <c:v>13311</c:v>
                </c:pt>
                <c:pt idx="12">
                  <c:v>13526</c:v>
                </c:pt>
                <c:pt idx="13" formatCode="General">
                  <c:v>14469</c:v>
                </c:pt>
                <c:pt idx="14">
                  <c:v>15217</c:v>
                </c:pt>
                <c:pt idx="15">
                  <c:v>15638</c:v>
                </c:pt>
                <c:pt idx="16">
                  <c:v>16605</c:v>
                </c:pt>
                <c:pt idx="17">
                  <c:v>18515</c:v>
                </c:pt>
                <c:pt idx="18">
                  <c:v>18203</c:v>
                </c:pt>
                <c:pt idx="19">
                  <c:v>22189</c:v>
                </c:pt>
                <c:pt idx="20">
                  <c:v>24354</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Copy This County 2018</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Sheet1!$E$2:$E$22</c:f>
              <c:numCache>
                <c:formatCode>General</c:formatCode>
                <c:ptCount val="21"/>
                <c:pt idx="13">
                  <c:v>14469</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510488280"/>
        <c:axId val="510488672"/>
      </c:barChart>
      <c:catAx>
        <c:axId val="510488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488672"/>
        <c:crosses val="autoZero"/>
        <c:auto val="1"/>
        <c:lblAlgn val="ctr"/>
        <c:lblOffset val="100"/>
        <c:noMultiLvlLbl val="0"/>
      </c:catAx>
      <c:valAx>
        <c:axId val="510488672"/>
        <c:scaling>
          <c:orientation val="minMax"/>
        </c:scaling>
        <c:delete val="1"/>
        <c:axPos val="b"/>
        <c:numFmt formatCode="General" sourceLinked="1"/>
        <c:majorTickMark val="none"/>
        <c:minorTickMark val="none"/>
        <c:tickLblPos val="nextTo"/>
        <c:crossAx val="51048828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0464430276554E-2"/>
          <c:y val="3.1751564898555712E-2"/>
          <c:w val="0.86726899824236503"/>
          <c:h val="0.77376581417226997"/>
        </c:manualLayout>
      </c:layout>
      <c:barChart>
        <c:barDir val="col"/>
        <c:grouping val="clustered"/>
        <c:varyColors val="0"/>
        <c:ser>
          <c:idx val="1"/>
          <c:order val="0"/>
          <c:tx>
            <c:strRef>
              <c:f>Sheet1!$B$1</c:f>
              <c:strCache>
                <c:ptCount val="1"/>
                <c:pt idx="0">
                  <c:v>Copy County 2017</c:v>
                </c:pt>
              </c:strCache>
            </c:strRef>
          </c:tx>
          <c:spPr>
            <a:solidFill>
              <a:srgbClr val="FFFF00"/>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Sheet1!$B$2:$B$22</c:f>
              <c:numCache>
                <c:formatCode>General</c:formatCode>
                <c:ptCount val="21"/>
                <c:pt idx="5" formatCode="0.0%">
                  <c:v>0.15820000000000001</c:v>
                </c:pt>
              </c:numCache>
            </c:numRef>
          </c:val>
          <c:extLst>
            <c:ext xmlns:c16="http://schemas.microsoft.com/office/drawing/2014/chart" uri="{C3380CC4-5D6E-409C-BE32-E72D297353CC}">
              <c16:uniqueId val="{00000001-06BA-499E-A785-878D402C40D1}"/>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Sheet1!$C$2:$C$22</c:f>
              <c:numCache>
                <c:formatCode>0.0%</c:formatCode>
                <c:ptCount val="21"/>
                <c:pt idx="0">
                  <c:v>0.13289999999999999</c:v>
                </c:pt>
                <c:pt idx="1">
                  <c:v>0.14119999999999999</c:v>
                </c:pt>
                <c:pt idx="2">
                  <c:v>0.15079999999999999</c:v>
                </c:pt>
                <c:pt idx="3">
                  <c:v>0.1512</c:v>
                </c:pt>
                <c:pt idx="4">
                  <c:v>0.1633</c:v>
                </c:pt>
                <c:pt idx="5">
                  <c:v>0.15820000000000001</c:v>
                </c:pt>
                <c:pt idx="6">
                  <c:v>0.16500000000000001</c:v>
                </c:pt>
                <c:pt idx="7">
                  <c:v>0.1681</c:v>
                </c:pt>
                <c:pt idx="8">
                  <c:v>0.17119999999999999</c:v>
                </c:pt>
                <c:pt idx="9">
                  <c:v>0.1782</c:v>
                </c:pt>
                <c:pt idx="10">
                  <c:v>0.17860000000000001</c:v>
                </c:pt>
                <c:pt idx="11">
                  <c:v>0.17929999999999999</c:v>
                </c:pt>
                <c:pt idx="12">
                  <c:v>0.18490000000000001</c:v>
                </c:pt>
                <c:pt idx="13">
                  <c:v>0.1862</c:v>
                </c:pt>
                <c:pt idx="14">
                  <c:v>0.18609999999999999</c:v>
                </c:pt>
                <c:pt idx="15">
                  <c:v>0.187</c:v>
                </c:pt>
                <c:pt idx="16">
                  <c:v>0.18990000000000001</c:v>
                </c:pt>
                <c:pt idx="17">
                  <c:v>0.188</c:v>
                </c:pt>
                <c:pt idx="18">
                  <c:v>0.1971</c:v>
                </c:pt>
                <c:pt idx="19">
                  <c:v>0.21029999999999999</c:v>
                </c:pt>
                <c:pt idx="20">
                  <c:v>0.2339</c:v>
                </c:pt>
              </c:numCache>
            </c:numRef>
          </c:val>
          <c:extLst>
            <c:ext xmlns:c16="http://schemas.microsoft.com/office/drawing/2014/chart" uri="{C3380CC4-5D6E-409C-BE32-E72D297353CC}">
              <c16:uniqueId val="{00000000-06BA-499E-A785-878D402C40D1}"/>
            </c:ext>
          </c:extLst>
        </c:ser>
        <c:ser>
          <c:idx val="4"/>
          <c:order val="2"/>
          <c:tx>
            <c:strRef>
              <c:f>Sheet1!$D$1</c:f>
              <c:strCache>
                <c:ptCount val="1"/>
                <c:pt idx="0">
                  <c:v>2018</c:v>
                </c:pt>
              </c:strCache>
            </c:strRef>
          </c:tx>
          <c:spPr>
            <a:solidFill>
              <a:srgbClr val="C00000"/>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8-06BA-499E-A785-878D402C40D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Sheet1!$D$2:$D$22</c:f>
              <c:numCache>
                <c:formatCode>0.0%</c:formatCode>
                <c:ptCount val="21"/>
                <c:pt idx="0">
                  <c:v>0.13689999999999999</c:v>
                </c:pt>
                <c:pt idx="1">
                  <c:v>0.14380000000000001</c:v>
                </c:pt>
                <c:pt idx="2">
                  <c:v>0.15340000000000001</c:v>
                </c:pt>
                <c:pt idx="3">
                  <c:v>0.15359999999999999</c:v>
                </c:pt>
                <c:pt idx="4">
                  <c:v>0.16270000000000001</c:v>
                </c:pt>
                <c:pt idx="5">
                  <c:v>0.16309999999999999</c:v>
                </c:pt>
                <c:pt idx="6">
                  <c:v>0.16819999999999999</c:v>
                </c:pt>
                <c:pt idx="7">
                  <c:v>0.17249999999999999</c:v>
                </c:pt>
                <c:pt idx="8">
                  <c:v>0.17480000000000001</c:v>
                </c:pt>
                <c:pt idx="9">
                  <c:v>0.18060000000000001</c:v>
                </c:pt>
                <c:pt idx="10">
                  <c:v>0.18090000000000001</c:v>
                </c:pt>
                <c:pt idx="11">
                  <c:v>0.1837</c:v>
                </c:pt>
                <c:pt idx="12">
                  <c:v>0.18709999999999999</c:v>
                </c:pt>
                <c:pt idx="13">
                  <c:v>0.18779999999999999</c:v>
                </c:pt>
                <c:pt idx="14">
                  <c:v>0.19170000000000001</c:v>
                </c:pt>
                <c:pt idx="15">
                  <c:v>0.1918</c:v>
                </c:pt>
                <c:pt idx="16">
                  <c:v>0.1925</c:v>
                </c:pt>
                <c:pt idx="17">
                  <c:v>0.19320000000000001</c:v>
                </c:pt>
                <c:pt idx="18">
                  <c:v>0.19489999999999999</c:v>
                </c:pt>
                <c:pt idx="19">
                  <c:v>0.215</c:v>
                </c:pt>
                <c:pt idx="20">
                  <c:v>0.2387</c:v>
                </c:pt>
              </c:numCache>
            </c:numRef>
          </c:val>
          <c:extLst>
            <c:ext xmlns:c16="http://schemas.microsoft.com/office/drawing/2014/chart" uri="{C3380CC4-5D6E-409C-BE32-E72D297353CC}">
              <c16:uniqueId val="{00000004-06BA-499E-A785-878D402C40D1}"/>
            </c:ext>
          </c:extLst>
        </c:ser>
        <c:ser>
          <c:idx val="2"/>
          <c:order val="3"/>
          <c:tx>
            <c:strRef>
              <c:f>Sheet1!$E$1</c:f>
              <c:strCache>
                <c:ptCount val="1"/>
                <c:pt idx="0">
                  <c:v>Copy County 2018</c:v>
                </c:pt>
              </c:strCache>
            </c:strRef>
          </c:tx>
          <c:spPr>
            <a:solidFill>
              <a:srgbClr val="FFFF00"/>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Sheet1!$E$2:$E$22</c:f>
              <c:numCache>
                <c:formatCode>General</c:formatCode>
                <c:ptCount val="21"/>
                <c:pt idx="5" formatCode="0.0%">
                  <c:v>0.16309999999999999</c:v>
                </c:pt>
              </c:numCache>
            </c:numRef>
          </c:val>
          <c:extLst>
            <c:ext xmlns:c16="http://schemas.microsoft.com/office/drawing/2014/chart" uri="{C3380CC4-5D6E-409C-BE32-E72D297353CC}">
              <c16:uniqueId val="{00000002-B69E-42BE-9500-14C9488DFAE5}"/>
            </c:ext>
          </c:extLst>
        </c:ser>
        <c:ser>
          <c:idx val="5"/>
          <c:order val="4"/>
          <c:tx>
            <c:strRef>
              <c:f>Sheet1!$F$1</c:f>
              <c:strCache>
                <c:ptCount val="1"/>
                <c:pt idx="0">
                  <c:v>NJ 2018 average 17.9%</c:v>
                </c:pt>
              </c:strCache>
            </c:strRef>
          </c:tx>
          <c:spPr>
            <a:noFill/>
            <a:ln>
              <a:noFill/>
            </a:ln>
            <a:effectLst/>
          </c:spPr>
          <c:invertIfNegative val="0"/>
          <c:trendline>
            <c:spPr>
              <a:ln w="19050" cap="rnd">
                <a:solidFill>
                  <a:schemeClr val="accent6"/>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Sheet1!$F$2:$F$22</c:f>
              <c:numCache>
                <c:formatCode>0.0%</c:formatCode>
                <c:ptCount val="21"/>
                <c:pt idx="0">
                  <c:v>0.17899999999999999</c:v>
                </c:pt>
                <c:pt idx="1">
                  <c:v>0.17899999999999999</c:v>
                </c:pt>
                <c:pt idx="2">
                  <c:v>0.17899999999999999</c:v>
                </c:pt>
                <c:pt idx="3">
                  <c:v>0.17899999999999999</c:v>
                </c:pt>
                <c:pt idx="4">
                  <c:v>0.17899999999999999</c:v>
                </c:pt>
                <c:pt idx="5">
                  <c:v>0.17899999999999999</c:v>
                </c:pt>
                <c:pt idx="6">
                  <c:v>0.17899999999999999</c:v>
                </c:pt>
                <c:pt idx="7">
                  <c:v>0.17899999999999999</c:v>
                </c:pt>
                <c:pt idx="8">
                  <c:v>0.17899999999999999</c:v>
                </c:pt>
                <c:pt idx="9">
                  <c:v>0.17899999999999999</c:v>
                </c:pt>
                <c:pt idx="10">
                  <c:v>0.17899999999999999</c:v>
                </c:pt>
                <c:pt idx="11">
                  <c:v>0.17899999999999999</c:v>
                </c:pt>
                <c:pt idx="12">
                  <c:v>0.17899999999999999</c:v>
                </c:pt>
                <c:pt idx="13">
                  <c:v>0.17899999999999999</c:v>
                </c:pt>
                <c:pt idx="14">
                  <c:v>0.17899999999999999</c:v>
                </c:pt>
                <c:pt idx="15">
                  <c:v>0.17899999999999999</c:v>
                </c:pt>
                <c:pt idx="16">
                  <c:v>0.17899999999999999</c:v>
                </c:pt>
                <c:pt idx="17">
                  <c:v>0.17899999999999999</c:v>
                </c:pt>
                <c:pt idx="18">
                  <c:v>0.17899999999999999</c:v>
                </c:pt>
                <c:pt idx="19">
                  <c:v>0.17899999999999999</c:v>
                </c:pt>
                <c:pt idx="20">
                  <c:v>0.17899999999999999</c:v>
                </c:pt>
              </c:numCache>
            </c:numRef>
          </c:val>
          <c:extLst>
            <c:ext xmlns:c16="http://schemas.microsoft.com/office/drawing/2014/chart" uri="{C3380CC4-5D6E-409C-BE32-E72D297353CC}">
              <c16:uniqueId val="{00000003-B69E-42BE-9500-14C9488DFAE5}"/>
            </c:ext>
          </c:extLst>
        </c:ser>
        <c:dLbls>
          <c:showLegendKey val="0"/>
          <c:showVal val="0"/>
          <c:showCatName val="0"/>
          <c:showSerName val="0"/>
          <c:showPercent val="0"/>
          <c:showBubbleSize val="0"/>
        </c:dLbls>
        <c:gapWidth val="0"/>
        <c:overlap val="4"/>
        <c:axId val="510489456"/>
        <c:axId val="510489848"/>
      </c:barChart>
      <c:catAx>
        <c:axId val="51048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489848"/>
        <c:crosses val="autoZero"/>
        <c:auto val="1"/>
        <c:lblAlgn val="ctr"/>
        <c:lblOffset val="100"/>
        <c:noMultiLvlLbl val="0"/>
      </c:catAx>
      <c:valAx>
        <c:axId val="5104898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489456"/>
        <c:crosses val="autoZero"/>
        <c:crossBetween val="between"/>
      </c:val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Sheet1!$B$2:$B$22</c:f>
              <c:numCache>
                <c:formatCode>General</c:formatCode>
                <c:ptCount val="21"/>
                <c:pt idx="0">
                  <c:v>69</c:v>
                </c:pt>
                <c:pt idx="1">
                  <c:v>101</c:v>
                </c:pt>
                <c:pt idx="2">
                  <c:v>110</c:v>
                </c:pt>
                <c:pt idx="3">
                  <c:v>116</c:v>
                </c:pt>
                <c:pt idx="4">
                  <c:v>182</c:v>
                </c:pt>
                <c:pt idx="5">
                  <c:v>207</c:v>
                </c:pt>
                <c:pt idx="6">
                  <c:v>340</c:v>
                </c:pt>
                <c:pt idx="7">
                  <c:v>365</c:v>
                </c:pt>
                <c:pt idx="8">
                  <c:v>382</c:v>
                </c:pt>
                <c:pt idx="9">
                  <c:v>461</c:v>
                </c:pt>
                <c:pt idx="10">
                  <c:v>504</c:v>
                </c:pt>
                <c:pt idx="11">
                  <c:v>644</c:v>
                </c:pt>
                <c:pt idx="12">
                  <c:v>650</c:v>
                </c:pt>
                <c:pt idx="13">
                  <c:v>856</c:v>
                </c:pt>
                <c:pt idx="14">
                  <c:v>907</c:v>
                </c:pt>
                <c:pt idx="15">
                  <c:v>1053</c:v>
                </c:pt>
                <c:pt idx="17">
                  <c:v>1269</c:v>
                </c:pt>
                <c:pt idx="18">
                  <c:v>1338</c:v>
                </c:pt>
                <c:pt idx="19">
                  <c:v>1493</c:v>
                </c:pt>
                <c:pt idx="20">
                  <c:v>1494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Sheet1!$C$2:$C$22</c:f>
              <c:numCache>
                <c:formatCode>General</c:formatCode>
                <c:ptCount val="21"/>
                <c:pt idx="16">
                  <c:v>1103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510490632"/>
        <c:axId val="510491024"/>
      </c:barChart>
      <c:catAx>
        <c:axId val="510490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491024"/>
        <c:crosses val="autoZero"/>
        <c:auto val="1"/>
        <c:lblAlgn val="ctr"/>
        <c:lblOffset val="100"/>
        <c:noMultiLvlLbl val="0"/>
      </c:catAx>
      <c:valAx>
        <c:axId val="510491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4906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69%</c:v>
                </c:pt>
              </c:strCache>
            </c:strRef>
          </c:tx>
          <c:spPr>
            <a:solidFill>
              <a:schemeClr val="bg1"/>
            </a:solidFill>
            <a:ln>
              <a:solidFill>
                <a:schemeClr val="bg1"/>
              </a:solidFill>
            </a:ln>
            <a:effectLst/>
          </c:spPr>
          <c:invertIfNegative val="0"/>
          <c:cat>
            <c:strRef>
              <c:f>Sheet1!$A$2:$A$4</c:f>
              <c:strCache>
                <c:ptCount val="3"/>
                <c:pt idx="0">
                  <c:v>West Milford</c:v>
                </c:pt>
                <c:pt idx="1">
                  <c:v>Wayne</c:v>
                </c:pt>
                <c:pt idx="2">
                  <c:v>Passaic city</c:v>
                </c:pt>
              </c:strCache>
            </c:strRef>
          </c:cat>
          <c:val>
            <c:numRef>
              <c:f>Sheet1!$C$2:$C$4</c:f>
              <c:numCache>
                <c:formatCode>0%</c:formatCode>
                <c:ptCount val="3"/>
                <c:pt idx="0">
                  <c:v>0.69</c:v>
                </c:pt>
                <c:pt idx="1">
                  <c:v>0.69</c:v>
                </c:pt>
                <c:pt idx="2">
                  <c:v>0.69</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Passaic avg. 51.8%</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West Milford</c:v>
                </c:pt>
                <c:pt idx="1">
                  <c:v>Wayne</c:v>
                </c:pt>
                <c:pt idx="2">
                  <c:v>Passaic city</c:v>
                </c:pt>
              </c:strCache>
            </c:strRef>
          </c:cat>
          <c:val>
            <c:numRef>
              <c:f>Sheet1!$D$2:$D$4</c:f>
              <c:numCache>
                <c:formatCode>0%</c:formatCode>
                <c:ptCount val="3"/>
                <c:pt idx="0">
                  <c:v>0.51800000000000002</c:v>
                </c:pt>
                <c:pt idx="1">
                  <c:v>0.51800000000000002</c:v>
                </c:pt>
                <c:pt idx="2">
                  <c:v>0.51800000000000002</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510027680"/>
        <c:axId val="510028072"/>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 Milford</c:v>
                </c:pt>
                <c:pt idx="1">
                  <c:v>Wayne</c:v>
                </c:pt>
                <c:pt idx="2">
                  <c:v>Passaic city</c:v>
                </c:pt>
              </c:strCache>
            </c:strRef>
          </c:cat>
          <c:val>
            <c:numRef>
              <c:f>Sheet1!$B$2:$B$4</c:f>
              <c:numCache>
                <c:formatCode>0%</c:formatCode>
                <c:ptCount val="3"/>
                <c:pt idx="0">
                  <c:v>0.92200000000000004</c:v>
                </c:pt>
                <c:pt idx="1">
                  <c:v>0.72299999999999998</c:v>
                </c:pt>
                <c:pt idx="2">
                  <c:v>0.23899999999999999</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510028856"/>
        <c:axId val="510028464"/>
      </c:barChart>
      <c:catAx>
        <c:axId val="510027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028072"/>
        <c:crosses val="autoZero"/>
        <c:auto val="1"/>
        <c:lblAlgn val="ctr"/>
        <c:lblOffset val="100"/>
        <c:noMultiLvlLbl val="0"/>
      </c:catAx>
      <c:valAx>
        <c:axId val="510028072"/>
        <c:scaling>
          <c:orientation val="minMax"/>
        </c:scaling>
        <c:delete val="1"/>
        <c:axPos val="b"/>
        <c:numFmt formatCode="0%" sourceLinked="1"/>
        <c:majorTickMark val="none"/>
        <c:minorTickMark val="none"/>
        <c:tickLblPos val="nextTo"/>
        <c:crossAx val="510027680"/>
        <c:crosses val="autoZero"/>
        <c:crossBetween val="between"/>
      </c:valAx>
      <c:valAx>
        <c:axId val="510028464"/>
        <c:scaling>
          <c:orientation val="minMax"/>
        </c:scaling>
        <c:delete val="1"/>
        <c:axPos val="t"/>
        <c:numFmt formatCode="0%" sourceLinked="1"/>
        <c:majorTickMark val="out"/>
        <c:minorTickMark val="none"/>
        <c:tickLblPos val="nextTo"/>
        <c:crossAx val="510028856"/>
        <c:crosses val="max"/>
        <c:crossBetween val="between"/>
      </c:valAx>
      <c:catAx>
        <c:axId val="510028856"/>
        <c:scaling>
          <c:orientation val="minMax"/>
        </c:scaling>
        <c:delete val="1"/>
        <c:axPos val="l"/>
        <c:numFmt formatCode="General" sourceLinked="1"/>
        <c:majorTickMark val="out"/>
        <c:minorTickMark val="none"/>
        <c:tickLblPos val="nextTo"/>
        <c:crossAx val="510028464"/>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3275098425196858"/>
          <c:y val="0.84656890707622368"/>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0.58456</cdr:x>
      <cdr:y>0.78561</cdr:y>
    </cdr:from>
    <cdr:to>
      <cdr:x>0.73876</cdr:x>
      <cdr:y>0.82451</cdr:y>
    </cdr:to>
    <cdr:sp macro="" textlink="">
      <cdr:nvSpPr>
        <cdr:cNvPr id="2" name="TextBox 5"/>
        <cdr:cNvSpPr txBox="1"/>
      </cdr:nvSpPr>
      <cdr:spPr>
        <a:xfrm xmlns:a="http://schemas.openxmlformats.org/drawingml/2006/main">
          <a:off x="3552003" y="4662347"/>
          <a:ext cx="93693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4.4%</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AB5323F-6A16-4F6A-8B25-3A543FDCE62C}" type="datetimeFigureOut">
              <a:rPr lang="en-US" smtClean="0"/>
              <a:t>1/31/2020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B2137B8-42A2-406D-8080-D538BA1B944C}" type="datetimeFigureOut">
              <a:rPr lang="en-US" smtClean="0"/>
              <a:t>1/31/2020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passaicresourcenet.org/community-services/family-support-services/"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dirty="0"/>
              <a:t> </a:t>
            </a:r>
          </a:p>
          <a:p>
            <a:r>
              <a:rPr lang="en-US" b="1" dirty="0"/>
              <a:t>Note</a:t>
            </a:r>
            <a:r>
              <a:rPr lang="en-US" dirty="0"/>
              <a:t>: When considering areas of need and reviewing charts, keep in mind:</a:t>
            </a:r>
          </a:p>
          <a:p>
            <a:pPr marL="174708" indent="-174708">
              <a:buFont typeface="Arial" panose="020B0604020202020204" pitchFamily="34" charset="0"/>
              <a:buChar char="•"/>
            </a:pPr>
            <a:r>
              <a:rPr lang="en-US" dirty="0"/>
              <a:t>Percentages are comparable across counties, whether counties have large or small total population sizes. </a:t>
            </a:r>
          </a:p>
          <a:p>
            <a:pPr marL="174708" indent="-174708">
              <a:buFont typeface="Arial" panose="020B0604020202020204" pitchFamily="34" charset="0"/>
              <a:buChar char="•"/>
            </a:pPr>
            <a:r>
              <a:rPr lang="en-US" dirty="0"/>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total number of children in this county is the 8th highest in NJ. (Note that total county population size has not been accounted for in this indicator).</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number of children in each age group are relatively similar.</a:t>
            </a:r>
          </a:p>
          <a:p>
            <a:pPr marL="174708" indent="-174708">
              <a:buFont typeface="Arial" panose="020B0604020202020204" pitchFamily="34" charset="0"/>
              <a:buChar char="•"/>
            </a:pPr>
            <a:endParaRPr lang="en-US" b="1" dirty="0"/>
          </a:p>
          <a:p>
            <a:r>
              <a:rPr lang="en-US" b="1" dirty="0"/>
              <a:t>Municipality data available</a:t>
            </a:r>
            <a:r>
              <a:rPr lang="en-US" dirty="0"/>
              <a:t>? Chart 1.12</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the percentages of children per age category vary slightly compared to each other, and compared to the overall percentages in NJ.</a:t>
            </a:r>
          </a:p>
          <a:p>
            <a:r>
              <a:rPr lang="en-US" dirty="0"/>
              <a:t> </a:t>
            </a:r>
          </a:p>
          <a:p>
            <a:r>
              <a:rPr lang="en-US" b="1" dirty="0"/>
              <a:t>County workbook</a:t>
            </a:r>
            <a:r>
              <a:rPr lang="en-US" dirty="0"/>
              <a:t> includes numbers of children in each municipality, and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At the point in time of December 31, 2018, this county had the 6th highest number of children served by CP&amp;P of NJ counties. (Note that county population size has not been accounted for in this indicator).</a:t>
            </a:r>
          </a:p>
          <a:p>
            <a:pPr marL="174708" indent="-174708">
              <a:buFont typeface="Arial" panose="020B0604020202020204" pitchFamily="34" charset="0"/>
              <a:buChar char="•"/>
            </a:pPr>
            <a:r>
              <a:rPr lang="en-US" dirty="0"/>
              <a:t>The number of children served (from workbook and the table behind graph 1.13):</a:t>
            </a:r>
          </a:p>
          <a:p>
            <a:pPr marL="640594" lvl="1" indent="-174708">
              <a:buFont typeface="Arial" panose="020B0604020202020204" pitchFamily="34" charset="0"/>
              <a:buChar char="•"/>
            </a:pPr>
            <a:r>
              <a:rPr lang="en-US" dirty="0"/>
              <a:t>In-home:  2,442</a:t>
            </a:r>
          </a:p>
          <a:p>
            <a:pPr marL="640594" lvl="1" indent="-174708">
              <a:buFont typeface="Arial" panose="020B0604020202020204" pitchFamily="34" charset="0"/>
              <a:buChar char="•"/>
            </a:pPr>
            <a:r>
              <a:rPr lang="en-US" dirty="0"/>
              <a:t>Out-of-home placement: 243</a:t>
            </a:r>
          </a:p>
          <a:p>
            <a:r>
              <a:rPr lang="en-US" dirty="0"/>
              <a:t> </a:t>
            </a:r>
          </a:p>
          <a:p>
            <a:r>
              <a:rPr lang="en-US" dirty="0"/>
              <a:t>In NJ, the numbers of children served: </a:t>
            </a:r>
          </a:p>
          <a:p>
            <a:r>
              <a:rPr lang="en-US" dirty="0"/>
              <a:t>42,918 (in-home); 5,543 (out-of-home placement); 48,461 (total)</a:t>
            </a:r>
          </a:p>
          <a:p>
            <a:r>
              <a:rPr lang="en-US" dirty="0"/>
              <a:t> </a:t>
            </a:r>
          </a:p>
          <a:p>
            <a:r>
              <a:rPr lang="en-US" b="1" dirty="0"/>
              <a:t>Note</a:t>
            </a:r>
            <a:r>
              <a:rPr lang="en-US" dirty="0"/>
              <a:t>: As this data is from a single point-in-time (last day of the 2018 calendar year) the number of children served in total across the full year by CP&amp;P would be higher.</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At the point in time of December 31 each year, the number of children in CP&amp;P out-of-home placements was lower in 2018 than in previous years.</a:t>
            </a:r>
          </a:p>
          <a:p>
            <a:r>
              <a:rPr lang="en-US" dirty="0"/>
              <a:t> </a:t>
            </a:r>
          </a:p>
          <a:p>
            <a:r>
              <a:rPr lang="en-US" b="1" dirty="0"/>
              <a:t>Note</a:t>
            </a:r>
            <a:r>
              <a:rPr lang="en-US" dirty="0"/>
              <a:t>: As this data is from a single point-in-time (last day of the 2018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higher percentage of families living in poverty than the NJ average. </a:t>
            </a:r>
          </a:p>
          <a:p>
            <a:pPr marL="640594" lvl="1" indent="-174708">
              <a:buFont typeface="Arial" panose="020B0604020202020204" pitchFamily="34" charset="0"/>
              <a:buChar char="•"/>
            </a:pPr>
            <a:r>
              <a:rPr lang="en-US" dirty="0"/>
              <a:t>6 counties in NJ have higher percentages of families living in poverty than the national average. </a:t>
            </a:r>
          </a:p>
          <a:p>
            <a:pPr marL="174708" indent="-174708">
              <a:buFont typeface="Arial" panose="020B0604020202020204" pitchFamily="34" charset="0"/>
              <a:buChar char="•"/>
            </a:pPr>
            <a:r>
              <a:rPr lang="en-US" dirty="0"/>
              <a:t>The percentage of families living in poverty has slightly increased between 2013 and 2017. </a:t>
            </a:r>
          </a:p>
          <a:p>
            <a:r>
              <a:rPr lang="en-US" dirty="0"/>
              <a:t> </a:t>
            </a:r>
          </a:p>
          <a:p>
            <a:r>
              <a:rPr lang="en-US" b="1" dirty="0"/>
              <a:t>Municipality data available? </a:t>
            </a:r>
            <a:r>
              <a:rPr lang="en-US" dirty="0"/>
              <a:t>Chart 2.3. </a:t>
            </a:r>
          </a:p>
          <a:p>
            <a:r>
              <a:rPr lang="en-US" dirty="0"/>
              <a:t> </a:t>
            </a:r>
          </a:p>
          <a:p>
            <a:r>
              <a:rPr lang="en-US" b="1" dirty="0"/>
              <a:t>Poverty definition</a:t>
            </a:r>
            <a:r>
              <a:rPr lang="en-US" dirty="0"/>
              <a:t>: The Census Bureau uses a set of dollar value thresholds that vary by family size and composition to determine who is in poverty. </a:t>
            </a:r>
          </a:p>
          <a:p>
            <a:r>
              <a:rPr lang="en-US" dirty="0"/>
              <a:t> </a:t>
            </a:r>
          </a:p>
          <a:p>
            <a:r>
              <a:rPr lang="en-US" b="1" dirty="0"/>
              <a:t>To determine a person's poverty status, </a:t>
            </a:r>
            <a:r>
              <a:rPr lang="en-US" dirty="0"/>
              <a:t>one compares the person’s total family income in the last 12 months with the poverty threshold appropriate for that person's family size and composition. If the total income of that person's family is less than the threshold appropriate for that family, then the person is considered “below the poverty level,” together with every member of his or her family. If a person is not living with anyone related by birth, marriage, or adoption, then the person's own income is compared with his or her poverty threshold. The total number of people below the poverty level is the sum of people in families and the number of unrelated individuals with incomes in the last 12 months below the poverty threshold.</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Passaic City and Paterson have the highest poverty rates in this county.</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cost of living budget estimates how much income a family is likely to need (across 7 components) to attain a modest yet adequate standard of living here. The most costly component in this county tends to be child care.</a:t>
            </a:r>
          </a:p>
          <a:p>
            <a:r>
              <a:rPr lang="en-US" dirty="0"/>
              <a:t> </a:t>
            </a:r>
          </a:p>
          <a:p>
            <a:r>
              <a:rPr lang="en-US" dirty="0"/>
              <a:t>The Economic Policy Institute’s Family Budget Calculator estimates community-specific costs for a two parent-two child family to provide a measure of economic security in America.</a:t>
            </a:r>
          </a:p>
          <a:p>
            <a:r>
              <a:rPr lang="en-US" dirty="0"/>
              <a:t> </a:t>
            </a:r>
          </a:p>
          <a:p>
            <a:r>
              <a:rPr lang="en-US" b="1" dirty="0"/>
              <a:t>Municipality data available? </a:t>
            </a:r>
            <a:r>
              <a:rPr lang="en-US" dirty="0"/>
              <a:t>No. An overall value for NJ is also not available.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is the 9</a:t>
            </a:r>
            <a:r>
              <a:rPr lang="en-US" baseline="30000" dirty="0"/>
              <a:t>th</a:t>
            </a:r>
            <a:r>
              <a:rPr lang="en-US" dirty="0"/>
              <a:t> most expensive NJ county to live in, based on EPI’s Family Budget Calculator total annual cost of living estimates.</a:t>
            </a:r>
          </a:p>
          <a:p>
            <a:r>
              <a:rPr lang="en-US" b="1" dirty="0"/>
              <a:t> </a:t>
            </a:r>
            <a:endParaRPr lang="en-US" dirty="0"/>
          </a:p>
          <a:p>
            <a:r>
              <a:rPr lang="en-US" dirty="0"/>
              <a:t>The Economic Policy Institute’s Family Budget Calculator estimates community-specific costs for a two parent-two child family to provide a measure of economic security in America.</a:t>
            </a:r>
          </a:p>
          <a:p>
            <a:r>
              <a:rPr lang="en-US" b="1" dirty="0"/>
              <a:t> </a:t>
            </a:r>
            <a:endParaRPr lang="en-US" dirty="0"/>
          </a:p>
          <a:p>
            <a:r>
              <a:rPr lang="en-US" b="1" dirty="0"/>
              <a:t>Municipality data available? </a:t>
            </a:r>
            <a:r>
              <a:rPr lang="en-US" dirty="0"/>
              <a:t>No.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median household income is lower than the state median and higher than the national median.  </a:t>
            </a:r>
          </a:p>
          <a:p>
            <a:pPr marL="174708" indent="-174708">
              <a:buFont typeface="Arial" panose="020B0604020202020204" pitchFamily="34" charset="0"/>
              <a:buChar char="•"/>
            </a:pPr>
            <a:r>
              <a:rPr lang="en-US" dirty="0"/>
              <a:t>This county’s median household income tended to increase between 2013 and 2017.</a:t>
            </a:r>
          </a:p>
          <a:p>
            <a:r>
              <a:rPr lang="en-US" dirty="0"/>
              <a:t> </a:t>
            </a:r>
          </a:p>
          <a:p>
            <a:r>
              <a:rPr lang="en-US" b="1" dirty="0"/>
              <a:t>Median Household Income.</a:t>
            </a:r>
            <a:r>
              <a:rPr lang="en-US" dirty="0"/>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dirty="0"/>
              <a:t> </a:t>
            </a:r>
          </a:p>
          <a:p>
            <a:r>
              <a:rPr lang="en-US" dirty="0"/>
              <a:t>Median income tends to be a more accurate measurement than average income, as average income can be skewed by only a few incredibly high earners, </a:t>
            </a:r>
          </a:p>
          <a:p>
            <a:r>
              <a:rPr lang="en-US" dirty="0"/>
              <a:t> </a:t>
            </a:r>
          </a:p>
          <a:p>
            <a:r>
              <a:rPr lang="en-US" b="1" dirty="0"/>
              <a:t>Municipality data available</a:t>
            </a:r>
            <a:r>
              <a:rPr lang="en-US" dirty="0"/>
              <a:t>? Chart 4.3.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dirty="0"/>
              <a:t> </a:t>
            </a:r>
          </a:p>
          <a:p>
            <a:r>
              <a:rPr lang="en-US" b="1" dirty="0"/>
              <a:t>Note</a:t>
            </a:r>
            <a:r>
              <a:rPr lang="en-US" dirty="0"/>
              <a:t>: When considering areas of need and reviewing charts, keep in mind:</a:t>
            </a:r>
          </a:p>
          <a:p>
            <a:pPr marL="174708" indent="-174708">
              <a:buFont typeface="Arial" panose="020B0604020202020204" pitchFamily="34" charset="0"/>
              <a:buChar char="•"/>
            </a:pPr>
            <a:r>
              <a:rPr lang="en-US" dirty="0"/>
              <a:t>Percentages are comparable across counties, whether counties have large or small total population sizes. </a:t>
            </a:r>
          </a:p>
          <a:p>
            <a:pPr marL="174708" indent="-174708">
              <a:buFont typeface="Arial" panose="020B0604020202020204" pitchFamily="34" charset="0"/>
              <a:buChar char="•"/>
            </a:pPr>
            <a:r>
              <a:rPr lang="en-US" dirty="0"/>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Passaic City and Paterson City have the lowest median household income.</a:t>
            </a:r>
          </a:p>
          <a:p>
            <a:r>
              <a:rPr lang="en-US" dirty="0"/>
              <a:t> </a:t>
            </a:r>
          </a:p>
          <a:p>
            <a:r>
              <a:rPr lang="en-US" b="1" dirty="0"/>
              <a:t>Median Household Income.</a:t>
            </a:r>
            <a:r>
              <a:rPr lang="en-US" dirty="0"/>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dirty="0"/>
              <a:t> </a:t>
            </a:r>
          </a:p>
          <a:p>
            <a:r>
              <a:rPr lang="en-US" dirty="0"/>
              <a:t>Median income tends to be a more accurate measurement than average income, as average income can be skewed by only a few incredibly high earners.</a:t>
            </a:r>
          </a:p>
          <a:p>
            <a:r>
              <a:rPr lang="en-US" dirty="0"/>
              <a:t> </a:t>
            </a:r>
          </a:p>
          <a:p>
            <a:r>
              <a:rPr lang="en-US" b="1" dirty="0"/>
              <a:t>County workbook</a:t>
            </a:r>
            <a:r>
              <a:rPr lang="en-US" dirty="0"/>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higher percentage of households experiencing severe cost burden than the NJ average. </a:t>
            </a:r>
          </a:p>
          <a:p>
            <a:r>
              <a:rPr lang="en-US" dirty="0"/>
              <a:t> </a:t>
            </a:r>
          </a:p>
          <a:p>
            <a:r>
              <a:rPr lang="en-US" dirty="0"/>
              <a:t>50% of income or more spent on housing is considered severe cost burden. Household income is based on a 12-month estimate (in 2017 inflation adjusted dollars).</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This county’s percentage of households experiencing severe housing burden has remained fairly steady between 2014 and 2019. </a:t>
            </a:r>
          </a:p>
          <a:p>
            <a:endParaRPr lang="en-US" dirty="0" smtClean="0"/>
          </a:p>
          <a:p>
            <a:r>
              <a:rPr lang="en-US" dirty="0" smtClean="0"/>
              <a:t>Severe housing burden is defined as households with at least 1 of 4 housing problems including: overcrowding, high housing costs, lack of kitchen facilities, or lack of plumbing facilities. </a:t>
            </a:r>
          </a:p>
          <a:p>
            <a:endParaRPr lang="en-US" dirty="0" smtClean="0"/>
          </a:p>
          <a:p>
            <a:r>
              <a:rPr lang="en-US" dirty="0" smtClean="0"/>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endParaRPr lang="en-US" dirty="0" smtClean="0"/>
          </a:p>
          <a:p>
            <a:r>
              <a:rPr lang="en-US" dirty="0" smtClean="0"/>
              <a:t>Municipality data available? No.</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4255820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food insecurity rates have been staying about the same over time.  </a:t>
            </a:r>
          </a:p>
          <a:p>
            <a:pPr marL="174708" indent="-174708">
              <a:buFont typeface="Arial" panose="020B0604020202020204" pitchFamily="34" charset="0"/>
              <a:buChar char="•"/>
            </a:pPr>
            <a:r>
              <a:rPr lang="en-US" dirty="0"/>
              <a:t>Nationally and in NJ, food insecurity rates have been decreasing slightly over time. </a:t>
            </a:r>
          </a:p>
          <a:p>
            <a:endParaRPr lang="en-US" dirty="0"/>
          </a:p>
          <a:p>
            <a:r>
              <a:rPr lang="en-US" dirty="0"/>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r>
              <a:rPr lang="en-US" dirty="0"/>
              <a:t> </a:t>
            </a:r>
          </a:p>
          <a:p>
            <a:r>
              <a:rPr lang="en-US" b="1" dirty="0"/>
              <a:t>Municipality Data available?</a:t>
            </a:r>
            <a:r>
              <a:rPr lang="en-US" dirty="0"/>
              <a:t> No. County and state levels only.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95726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food insecurity rate is similar to the state average less than the national average.</a:t>
            </a:r>
          </a:p>
          <a:p>
            <a:r>
              <a:rPr lang="en-US" dirty="0"/>
              <a:t> </a:t>
            </a:r>
          </a:p>
          <a:p>
            <a:r>
              <a:rPr lang="en-US" b="1" dirty="0"/>
              <a:t>Municipality Data available?</a:t>
            </a:r>
            <a:r>
              <a:rPr lang="en-US" dirty="0"/>
              <a:t> No. County and state levels only.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county:</a:t>
            </a:r>
          </a:p>
          <a:p>
            <a:pPr marL="174708" indent="-174708">
              <a:buFont typeface="Arial" panose="020B0604020202020204" pitchFamily="34" charset="0"/>
              <a:buChar char="•"/>
            </a:pPr>
            <a:r>
              <a:rPr lang="en-US" dirty="0"/>
              <a:t>The number of women, infants and children enrolled in the WIC Nutrition Program has slightly decrease between 2013 and 2017.</a:t>
            </a:r>
          </a:p>
          <a:p>
            <a:pPr marL="174708" indent="-174708">
              <a:buFont typeface="Arial" panose="020B0604020202020204" pitchFamily="34" charset="0"/>
              <a:buChar char="•"/>
            </a:pPr>
            <a:r>
              <a:rPr lang="en-US" dirty="0"/>
              <a:t>The number of children receiving FRL has increased and then remained steady between the school years shown. </a:t>
            </a:r>
          </a:p>
          <a:p>
            <a:pPr marL="174708" indent="-174708">
              <a:buFont typeface="Arial" panose="020B0604020202020204" pitchFamily="34" charset="0"/>
              <a:buChar char="•"/>
            </a:pPr>
            <a:r>
              <a:rPr lang="en-US" dirty="0"/>
              <a:t>The number of children receiving NJ SNAP benefits (formerly food stamps) has decreased slightly between 2013 and 2017.</a:t>
            </a:r>
          </a:p>
          <a:p>
            <a:r>
              <a:rPr lang="en-US" dirty="0"/>
              <a:t> </a:t>
            </a:r>
          </a:p>
          <a:p>
            <a:r>
              <a:rPr lang="en-US" b="1" dirty="0"/>
              <a:t>NJ SNAP</a:t>
            </a:r>
            <a:r>
              <a:rPr lang="en-US" dirty="0"/>
              <a:t>, formerly </a:t>
            </a:r>
            <a:r>
              <a:rPr lang="en-US" b="1" dirty="0"/>
              <a:t>Food Stamps</a:t>
            </a:r>
            <a:r>
              <a:rPr lang="en-US" dirty="0"/>
              <a:t>, is </a:t>
            </a:r>
            <a:r>
              <a:rPr lang="en-US" b="1" dirty="0"/>
              <a:t>New Jersey's Supplemental Nutrition Assistance Program</a:t>
            </a:r>
            <a:r>
              <a:rPr lang="en-US" dirty="0"/>
              <a:t> that can help low-income families buy the groceries they need to eat healthy. </a:t>
            </a:r>
          </a:p>
          <a:p>
            <a:r>
              <a:rPr lang="en-US" dirty="0"/>
              <a:t>Eligibility depends on several factors like income, household size, resources, etc.  Visit </a:t>
            </a:r>
            <a:r>
              <a:rPr lang="en-US" u="sng" dirty="0"/>
              <a:t>https://www.nj.gov/humanservices/dfd/programs/njsnap/</a:t>
            </a:r>
            <a:r>
              <a:rPr lang="en-US" dirty="0"/>
              <a:t>   for  information on eligibility standards and program participation</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infant, toddler, and pre-K median monthly childcare costs in this county tend to be on the low side for the state.</a:t>
            </a:r>
          </a:p>
          <a:p>
            <a:r>
              <a:rPr lang="en-US" dirty="0"/>
              <a:t> </a:t>
            </a:r>
          </a:p>
          <a:p>
            <a:r>
              <a:rPr lang="en-US" dirty="0"/>
              <a:t>Data includes responses from more than 1,000 daycare centers. Free daycare programs, such as Head Start, are not included in the analysis.</a:t>
            </a:r>
          </a:p>
          <a:p>
            <a:r>
              <a:rPr lang="en-US" b="1" dirty="0"/>
              <a:t> </a:t>
            </a:r>
            <a:endParaRPr lang="en-US" dirty="0"/>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infant, toddler and pre-K childcare costs appear as expected when compared to the county’s median household income.</a:t>
            </a:r>
          </a:p>
          <a:p>
            <a:r>
              <a:rPr lang="en-US" dirty="0"/>
              <a:t> </a:t>
            </a:r>
          </a:p>
          <a:p>
            <a:r>
              <a:rPr lang="en-US" dirty="0"/>
              <a:t>Data includes responses from more than 1,000 daycare centers. Free daycare programs, such as Head Start, are not included in the analysis. </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commuters tend to have a slightly shorter commute to work than the state average of 31.5 minutes.</a:t>
            </a:r>
          </a:p>
          <a:p>
            <a:pPr marL="640594" lvl="1" indent="-174708">
              <a:buFont typeface="Arial" panose="020B0604020202020204" pitchFamily="34" charset="0"/>
              <a:buChar char="•"/>
            </a:pPr>
            <a:r>
              <a:rPr lang="en-US" dirty="0"/>
              <a:t>Only 4 counties in NJ have estimated average commute times shorter than the national average. </a:t>
            </a:r>
          </a:p>
          <a:p>
            <a:pPr marL="174708" indent="-174708">
              <a:buFont typeface="Arial" panose="020B0604020202020204" pitchFamily="34" charset="0"/>
              <a:buChar char="•"/>
            </a:pPr>
            <a:r>
              <a:rPr lang="en-US" dirty="0"/>
              <a:t>This county’s average travel time to work has slightly increased over time. </a:t>
            </a:r>
          </a:p>
          <a:p>
            <a:r>
              <a:rPr lang="en-US" dirty="0"/>
              <a:t> </a:t>
            </a:r>
          </a:p>
          <a:p>
            <a:r>
              <a:rPr lang="en-US" b="1" dirty="0"/>
              <a:t>Municipality data available? </a:t>
            </a:r>
            <a:r>
              <a:rPr lang="en-US" dirty="0"/>
              <a:t>Chart 8.3.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West Milford and Ringwood have the longest average commute times.</a:t>
            </a:r>
          </a:p>
          <a:p>
            <a:r>
              <a:rPr lang="en-US" dirty="0"/>
              <a:t> </a:t>
            </a:r>
          </a:p>
          <a:p>
            <a:r>
              <a:rPr lang="en-US" b="1" dirty="0"/>
              <a:t>County workbook</a:t>
            </a:r>
            <a:r>
              <a:rPr lang="en-US" dirty="0"/>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Differences between the county and the state’s demographic make-up include higher proportions of Hispanic/Latino and “Other” residents, and lower proportions of White, Black/African American, and Asian residents in this county.  </a:t>
            </a:r>
          </a:p>
          <a:p>
            <a:r>
              <a:rPr lang="en-US" dirty="0"/>
              <a:t> </a:t>
            </a:r>
          </a:p>
          <a:p>
            <a:r>
              <a:rPr lang="en-US" b="1" dirty="0"/>
              <a:t>Municipality data available? </a:t>
            </a:r>
            <a:r>
              <a:rPr lang="en-US" dirty="0"/>
              <a:t> Chart 1.3.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Residents in this county spend the 5</a:t>
            </a:r>
            <a:r>
              <a:rPr lang="en-US" baseline="30000" dirty="0"/>
              <a:t>th</a:t>
            </a:r>
            <a:r>
              <a:rPr lang="en-US" dirty="0"/>
              <a:t> lowest proportion of their income on transportation as compared to other NJ counties. </a:t>
            </a:r>
          </a:p>
          <a:p>
            <a:r>
              <a:rPr lang="en-US" dirty="0"/>
              <a:t> </a:t>
            </a:r>
          </a:p>
          <a:p>
            <a:r>
              <a:rPr lang="en-US" dirty="0"/>
              <a:t>Calculated based on "typical regional" family profile.</a:t>
            </a:r>
          </a:p>
          <a:p>
            <a:r>
              <a:rPr lang="en-US" dirty="0"/>
              <a:t>[The income, number of commuters and household size for the “typical regional” family profile for this county are provided in the county workbook, table 8.4].</a:t>
            </a:r>
          </a:p>
          <a:p>
            <a:r>
              <a:rPr lang="en-US" dirty="0"/>
              <a:t> </a:t>
            </a:r>
          </a:p>
          <a:p>
            <a:r>
              <a:rPr lang="en-US" b="1" dirty="0"/>
              <a:t>Municipality data available</a:t>
            </a:r>
            <a:r>
              <a:rPr lang="en-US" dirty="0"/>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annual cost of car ownership in this county is estimated to be the 5</a:t>
            </a:r>
            <a:r>
              <a:rPr lang="en-US" baseline="30000" dirty="0"/>
              <a:t>th</a:t>
            </a:r>
            <a:r>
              <a:rPr lang="en-US" dirty="0"/>
              <a:t> lowest in the state. </a:t>
            </a:r>
          </a:p>
          <a:p>
            <a:r>
              <a:rPr lang="en-US" dirty="0"/>
              <a:t> </a:t>
            </a:r>
          </a:p>
          <a:p>
            <a:r>
              <a:rPr lang="en-US" dirty="0"/>
              <a:t>Calculated based on "typical regional" family profile.</a:t>
            </a:r>
          </a:p>
          <a:p>
            <a:r>
              <a:rPr lang="en-US" dirty="0"/>
              <a:t>[The income, number of commuters and household size for the “typical regional” family profile for this county are provided in the county workbook, table 8.4].</a:t>
            </a:r>
          </a:p>
          <a:p>
            <a:r>
              <a:rPr lang="en-US" dirty="0"/>
              <a:t> </a:t>
            </a:r>
          </a:p>
          <a:p>
            <a:r>
              <a:rPr lang="en-US" b="1" dirty="0"/>
              <a:t>Municipality data available</a:t>
            </a:r>
            <a:r>
              <a:rPr lang="en-US" dirty="0"/>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higher percentage of minors without insurance than the state average. </a:t>
            </a:r>
          </a:p>
          <a:p>
            <a:pPr marL="640594" lvl="1" indent="-174708">
              <a:buFont typeface="Arial" panose="020B0604020202020204" pitchFamily="34" charset="0"/>
              <a:buChar char="•"/>
            </a:pPr>
            <a:r>
              <a:rPr lang="en-US" dirty="0"/>
              <a:t>Only 4 counties in NJ have higher estimated percentages of children without insurance than the national average. </a:t>
            </a:r>
          </a:p>
          <a:p>
            <a:pPr marL="174708" indent="-174708">
              <a:buFont typeface="Arial" panose="020B0604020202020204" pitchFamily="34" charset="0"/>
              <a:buChar char="•"/>
            </a:pPr>
            <a:r>
              <a:rPr lang="en-US" dirty="0"/>
              <a:t>In this county, the percentage of minors without insurance has decreased slightly over time.</a:t>
            </a:r>
          </a:p>
          <a:p>
            <a:r>
              <a:rPr lang="en-US" b="1" dirty="0"/>
              <a:t> </a:t>
            </a:r>
            <a:endParaRPr lang="en-US" dirty="0"/>
          </a:p>
          <a:p>
            <a:r>
              <a:rPr lang="en-US" b="1" dirty="0"/>
              <a:t>Municipality data available</a:t>
            </a:r>
            <a:r>
              <a:rPr lang="en-US" dirty="0"/>
              <a:t>? Chart 9.3.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Little Falls and Passaic City have the largest percentages of minors without insurance in this county.</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Without accounting for population size, this county has the 3rd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child immunization rates have remained mostly steady between 2013 and 2019.</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3rd highest report of late or lack of prenatal care of the NJ counties. </a:t>
            </a:r>
          </a:p>
          <a:p>
            <a:r>
              <a:rPr lang="en-US" dirty="0"/>
              <a:t> </a:t>
            </a:r>
          </a:p>
          <a:p>
            <a:r>
              <a:rPr lang="en-US" b="1" dirty="0"/>
              <a:t>Note: </a:t>
            </a:r>
            <a:r>
              <a:rPr lang="en-US" dirty="0"/>
              <a:t>Cape May and Salem Counties do not have individual data available. All counties with fewer than 100,000 persons are combined together under the label "Unidentified Counties."</a:t>
            </a:r>
          </a:p>
          <a:p>
            <a:r>
              <a:rPr lang="en-US" dirty="0"/>
              <a:t> </a:t>
            </a:r>
          </a:p>
          <a:p>
            <a:r>
              <a:rPr lang="en-US" dirty="0"/>
              <a:t>Calculated as the percentage of births that occur to mothers who, on their child's birth certificate, reported receiving prenatal care only in the third trimester of their pregnancy, or who reported receiving no prenatal care.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reports of late or lack of prenatal care has increased between 2016 and 2018.</a:t>
            </a:r>
          </a:p>
          <a:p>
            <a:r>
              <a:rPr lang="en-US" dirty="0"/>
              <a:t> </a:t>
            </a:r>
          </a:p>
          <a:p>
            <a:r>
              <a:rPr lang="en-US" b="1" dirty="0"/>
              <a:t>Note: </a:t>
            </a:r>
            <a:r>
              <a:rPr lang="en-US" dirty="0"/>
              <a:t>Cape May and Salem Counties do not have individual data available. All counties with fewer than 100,000 persons are combined together under the label "Unidentified Counties."</a:t>
            </a:r>
          </a:p>
          <a:p>
            <a:r>
              <a:rPr lang="en-US" dirty="0"/>
              <a:t> </a:t>
            </a:r>
          </a:p>
          <a:p>
            <a:r>
              <a:rPr lang="en-US" dirty="0"/>
              <a:t>Calculated as the percentage of births that occur to mothers who, on their child's birth certificate, reported receiving prenatal care only in the third trimester of their pregnancy, or who reported receiving no prenatal care.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54</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Employees in this county are estimated to earn a lower weekly wage than the state average.</a:t>
            </a:r>
          </a:p>
          <a:p>
            <a:pPr marL="174708" indent="-174708">
              <a:buFont typeface="Arial" panose="020B0604020202020204" pitchFamily="34" charset="0"/>
              <a:buChar char="•"/>
            </a:pPr>
            <a:r>
              <a:rPr lang="en-US" dirty="0"/>
              <a:t>In this county, the average annual wage has increased slightly between 2016 and 2018. </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Over the last 5 years for which we have Census data, this county’s proportion of White residents has decreased slightly while the proportion of Hispanic/Latino residents has increased slightly. Other ethnic/racial groups appear fairly steady. </a:t>
            </a:r>
          </a:p>
          <a:p>
            <a:r>
              <a:rPr lang="en-US" dirty="0"/>
              <a:t> </a:t>
            </a:r>
          </a:p>
          <a:p>
            <a:r>
              <a:rPr lang="en-US" b="1" dirty="0"/>
              <a:t>Municipality data available? </a:t>
            </a:r>
            <a:r>
              <a:rPr lang="en-US" dirty="0"/>
              <a:t>Chart 1.3.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county’s unemployment rate is generally higher than the state's rate and tended to follow similar patterns across the year. </a:t>
            </a:r>
          </a:p>
          <a:p>
            <a:r>
              <a:rPr lang="en-US" dirty="0"/>
              <a:t> </a:t>
            </a:r>
          </a:p>
          <a:p>
            <a:r>
              <a:rPr lang="en-US" b="1" dirty="0"/>
              <a:t>Note:</a:t>
            </a:r>
            <a:r>
              <a:rPr lang="en-US" dirty="0"/>
              <a:t> Not seasonally adjusted.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median unemployment rate is higher than the state median.</a:t>
            </a:r>
          </a:p>
          <a:p>
            <a:r>
              <a:rPr lang="en-US" dirty="0"/>
              <a:t> </a:t>
            </a:r>
          </a:p>
          <a:p>
            <a:r>
              <a:rPr lang="en-US" b="1" dirty="0"/>
              <a:t>Note: </a:t>
            </a:r>
            <a:r>
              <a:rPr lang="en-US" dirty="0"/>
              <a:t>Not seasonally adjusted.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as with each NJ county, men tend to have higher annual incomes than women. </a:t>
            </a:r>
          </a:p>
          <a:p>
            <a:r>
              <a:rPr lang="en-US" dirty="0"/>
              <a:t> </a:t>
            </a:r>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both males and females tend to have a lower median income than the state average, and a similar median income to the national average.</a:t>
            </a:r>
          </a:p>
          <a:p>
            <a:r>
              <a:rPr lang="en-US" b="1" dirty="0"/>
              <a:t> </a:t>
            </a:r>
            <a:endParaRPr lang="en-US" dirty="0"/>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median income for males and females has remained steady between 2013 and 2017. Men consistently earn about $10K more than women.</a:t>
            </a:r>
          </a:p>
          <a:p>
            <a:r>
              <a:rPr lang="en-US" dirty="0"/>
              <a:t> </a:t>
            </a:r>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Three municipalities with the highest, lowest, and a middling median income were selected to illustrate the variation of income by sex across municipalities. </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crime rate is one of the higher ones in the state. </a:t>
            </a:r>
          </a:p>
          <a:p>
            <a:pPr marL="174708" indent="-174708">
              <a:buFont typeface="Arial" panose="020B0604020202020204" pitchFamily="34" charset="0"/>
              <a:buChar char="•"/>
            </a:pPr>
            <a:r>
              <a:rPr lang="en-US" dirty="0"/>
              <a:t>Comparisons of crime rates between counties should not be made without considering seasonal population volume, transience, tourism, and labor forces.</a:t>
            </a:r>
          </a:p>
          <a:p>
            <a:r>
              <a:rPr lang="en-US" dirty="0"/>
              <a:t> </a:t>
            </a:r>
          </a:p>
          <a:p>
            <a:r>
              <a:rPr lang="en-US" b="1" dirty="0"/>
              <a:t>Info</a:t>
            </a:r>
            <a:r>
              <a:rPr lang="en-US" dirty="0"/>
              <a:t>: All crime rates are based on permanent, year-round populations and refer to instances of murder, rape, robbery and aggravated assault.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most violent crimes were attributed to aggravated assault and robbery and most nonviolent crimes were attributed to larceny.</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5</a:t>
            </a:r>
            <a:r>
              <a:rPr lang="en-US" baseline="30000" dirty="0"/>
              <a:t>th</a:t>
            </a:r>
            <a:r>
              <a:rPr lang="en-US" dirty="0"/>
              <a:t> highest juvenile arrest rate in the state.</a:t>
            </a:r>
          </a:p>
          <a:p>
            <a:pPr marL="174708" indent="-174708">
              <a:buFont typeface="Arial" panose="020B0604020202020204" pitchFamily="34" charset="0"/>
              <a:buChar char="•"/>
            </a:pPr>
            <a:r>
              <a:rPr lang="en-US" dirty="0"/>
              <a:t>This rate has decreased slightly between 2012 and 2016, and is above the rate for NJ.  </a:t>
            </a:r>
          </a:p>
          <a:p>
            <a:endParaRPr lang="en-US" dirty="0"/>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number of deaths was too small to calculate reliable rates for most counties, and for some years.</a:t>
            </a:r>
          </a:p>
          <a:p>
            <a:pPr marL="174708" indent="-174708">
              <a:buFont typeface="Arial" panose="020B0604020202020204" pitchFamily="34" charset="0"/>
              <a:buChar char="•"/>
            </a:pPr>
            <a:r>
              <a:rPr lang="en-US" dirty="0"/>
              <a:t>Of the counties with data available, this county’s homicide rate was near the middle.</a:t>
            </a:r>
          </a:p>
          <a:p>
            <a:pPr marL="174708" indent="-174708">
              <a:buFont typeface="Arial" panose="020B0604020202020204" pitchFamily="34" charset="0"/>
              <a:buChar char="•"/>
            </a:pPr>
            <a:r>
              <a:rPr lang="en-US" dirty="0"/>
              <a:t>For years with calculated rates for this county, the homicide rate tended to remain steady. </a:t>
            </a:r>
          </a:p>
          <a:p>
            <a:r>
              <a:rPr lang="en-US" dirty="0"/>
              <a:t> </a:t>
            </a:r>
          </a:p>
          <a:p>
            <a:r>
              <a:rPr lang="en-US" dirty="0"/>
              <a:t>County is the decedent's county of residence, not the county where the assault occurred.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West Milford is composed of mostly White residents, while Paterson City residents are mostly Hispanic/Latino, with White and Black/African American residents making up the next highest percentages.</a:t>
            </a:r>
          </a:p>
          <a:p>
            <a:pPr marL="174708" indent="-174708">
              <a:buFont typeface="Arial" panose="020B0604020202020204" pitchFamily="34" charset="0"/>
              <a:buChar char="•"/>
            </a:pPr>
            <a:r>
              <a:rPr lang="en-US" dirty="0"/>
              <a:t>To illustrate range of county diversity, municipalities are organized by highest, midrange, and lowest percentages of White residents, as this is the largest racial demographic in the state (70%). </a:t>
            </a:r>
          </a:p>
          <a:p>
            <a:pPr marL="174708" indent="-174708">
              <a:buFont typeface="Arial" panose="020B0604020202020204" pitchFamily="34" charset="0"/>
              <a:buChar char="•"/>
            </a:pPr>
            <a:r>
              <a:rPr lang="en-US" dirty="0"/>
              <a:t>Note: Percentages within municipality do not add up to 100% as individuals can identify as more than 1 race. </a:t>
            </a:r>
          </a:p>
          <a:p>
            <a:endParaRPr lang="en-US" dirty="0"/>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Blanks indicate the number of deaths was too small to calculate reliable rates. Most counties will have blanks in this section.</a:t>
            </a:r>
          </a:p>
          <a:p>
            <a:pPr marL="174708" indent="-174708">
              <a:buFont typeface="Arial" panose="020B0604020202020204" pitchFamily="34" charset="0"/>
              <a:buChar char="•"/>
            </a:pPr>
            <a:r>
              <a:rPr lang="en-US" dirty="0"/>
              <a:t>This county’s homicide rates for Black, non-Hispanic residents was higher than for Hispanic residents. </a:t>
            </a:r>
          </a:p>
          <a:p>
            <a:pPr marL="174708" indent="-174708">
              <a:buFont typeface="Arial" panose="020B0604020202020204" pitchFamily="34" charset="0"/>
              <a:buChar char="•"/>
            </a:pPr>
            <a:r>
              <a:rPr lang="en-US" dirty="0"/>
              <a:t>We cannot compare homicide rates by sex.</a:t>
            </a:r>
          </a:p>
          <a:p>
            <a:r>
              <a:rPr lang="en-US" dirty="0"/>
              <a:t> </a:t>
            </a:r>
          </a:p>
          <a:p>
            <a:r>
              <a:rPr lang="en-US" dirty="0"/>
              <a:t>County is the decedent's county of residence, not the county where the assault occurred.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11</a:t>
            </a:r>
            <a:r>
              <a:rPr lang="en-US" baseline="30000" dirty="0"/>
              <a:t>th</a:t>
            </a:r>
            <a:r>
              <a:rPr lang="en-US" dirty="0"/>
              <a:t> highest number of domestic violence incidents in NJ.</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 data available? </a:t>
            </a:r>
            <a:r>
              <a:rPr lang="en-US" dirty="0"/>
              <a:t>Chart 12.3.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the number of domestic violence incidents in this county has slightly decreased between 2012 and 2016.  </a:t>
            </a:r>
          </a:p>
          <a:p>
            <a:r>
              <a:rPr lang="en-US" dirty="0"/>
              <a:t> </a:t>
            </a:r>
          </a:p>
          <a:p>
            <a:r>
              <a:rPr lang="en-US" dirty="0"/>
              <a:t>The New Jersey State Police UCR Unit relies on the individual reporting agencies for accuracy of the reported data. </a:t>
            </a:r>
          </a:p>
          <a:p>
            <a:r>
              <a:rPr lang="en-US" b="1" dirty="0"/>
              <a:t> </a:t>
            </a:r>
            <a:endParaRPr lang="en-US" dirty="0"/>
          </a:p>
          <a:p>
            <a:r>
              <a:rPr lang="en-US" b="1" dirty="0"/>
              <a:t>Municipality data available? </a:t>
            </a:r>
            <a:r>
              <a:rPr lang="en-US" dirty="0"/>
              <a:t>Chart 12.3.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and without accounting for population size, Paterson City had the highest number of domestic violence incidents reported in the county. </a:t>
            </a:r>
          </a:p>
          <a:p>
            <a:r>
              <a:rPr lang="en-US" dirty="0"/>
              <a:t> </a:t>
            </a:r>
          </a:p>
          <a:p>
            <a:r>
              <a:rPr lang="en-US" b="1" dirty="0"/>
              <a:t>County workbook</a:t>
            </a:r>
            <a:r>
              <a:rPr lang="en-US" dirty="0"/>
              <a:t> may include data for additional municipalities.</a:t>
            </a:r>
          </a:p>
          <a:p>
            <a:r>
              <a:rPr lang="en-US" dirty="0"/>
              <a:t> </a:t>
            </a:r>
          </a:p>
          <a:p>
            <a:r>
              <a:rPr lang="en-US" dirty="0"/>
              <a:t>The New Jersey State Police UCR Unit relies on the individual reporting agencies for accuracy of the reported data.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Most domestic violence offenses in NJ were categorized as assault and harassment.</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Municipality/County data available? </a:t>
            </a:r>
            <a:r>
              <a:rPr lang="en-US" dirty="0"/>
              <a:t>No, neither county nor municipality estimates available.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NJ, most domestic violence arrests were related to assault. </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Municipality/County data available? </a:t>
            </a:r>
            <a:r>
              <a:rPr lang="en-US" dirty="0"/>
              <a:t>No, neither county nor municipality estimates available.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Across a two-year period (2016 to 2018), 16 counties experienced an increase in the percentage of opioid deaths, while the remaining 5 NJ counties experienced a decrease. </a:t>
            </a:r>
          </a:p>
          <a:p>
            <a:pPr marL="174708" indent="-174708">
              <a:buFont typeface="Arial" panose="020B0604020202020204" pitchFamily="34" charset="0"/>
              <a:buChar char="•"/>
            </a:pPr>
            <a:r>
              <a:rPr lang="en-US" dirty="0"/>
              <a:t>In this county, the number of suspected overdose deaths increased over that period. </a:t>
            </a:r>
          </a:p>
          <a:p>
            <a:pPr marL="174708" indent="-174708">
              <a:buFont typeface="Arial" panose="020B0604020202020204" pitchFamily="34" charset="0"/>
              <a:buChar char="•"/>
            </a:pPr>
            <a:r>
              <a:rPr lang="en-US" dirty="0"/>
              <a:t>Between 2014 and 2018, the number of suspected opioid deaths in this county had increased steadily, roughly tripling in 5 years.</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there is an increasing trend of overdose deaths as a proportion of the population from 2017 to 2018.</a:t>
            </a:r>
          </a:p>
          <a:p>
            <a:pPr marL="174708" indent="-174708">
              <a:buFont typeface="Arial" panose="020B0604020202020204" pitchFamily="34" charset="0"/>
              <a:buChar char="•"/>
            </a:pPr>
            <a:r>
              <a:rPr lang="en-US" dirty="0"/>
              <a:t>The decreasing line indicates that more people have been dying of overdoses over time.</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most treatment center admissions were due to Heroin usage.</a:t>
            </a:r>
          </a:p>
          <a:p>
            <a:r>
              <a:rPr lang="en-US" dirty="0"/>
              <a:t> </a:t>
            </a:r>
          </a:p>
          <a:p>
            <a:r>
              <a:rPr lang="en-US" dirty="0"/>
              <a:t>This statewide Substance Abuse Overview provides statistics on substance abuse treatment in New Jersey for calendar year 2017. In 2017, there were 82,644 treatment admissions and 79,326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May 2018 NJSAMS download data.</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majority of mental health programs available are supportive housing, followed by outpatient.</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percentage of foreign-born residents is above the state average. </a:t>
            </a:r>
          </a:p>
          <a:p>
            <a:pPr marL="174708" indent="-174708">
              <a:buFont typeface="Arial" panose="020B0604020202020204" pitchFamily="34" charset="0"/>
              <a:buChar char="•"/>
            </a:pPr>
            <a:r>
              <a:rPr lang="en-US" dirty="0"/>
              <a:t>This counties percentage of foreign-born residents has remained mostly steady over the past 5 years. </a:t>
            </a:r>
          </a:p>
          <a:p>
            <a:r>
              <a:rPr lang="en-US" dirty="0"/>
              <a:t>  </a:t>
            </a:r>
          </a:p>
          <a:p>
            <a:r>
              <a:rPr lang="en-US" b="1" dirty="0"/>
              <a:t>Municipality data available</a:t>
            </a:r>
            <a:r>
              <a:rPr lang="en-US" dirty="0"/>
              <a:t>? Chart 1.6.</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estimated frequency of mental health distress found is slightly higher than the state average.</a:t>
            </a:r>
          </a:p>
          <a:p>
            <a:pPr marL="174708" indent="-174708">
              <a:buFont typeface="Arial" panose="020B0604020202020204" pitchFamily="34" charset="0"/>
              <a:buChar char="•"/>
            </a:pPr>
            <a:r>
              <a:rPr lang="en-US" dirty="0"/>
              <a:t>Over time, the percentage of the population reporting mental health distress in this phone survey has slightly increased.</a:t>
            </a:r>
          </a:p>
          <a:p>
            <a:r>
              <a:rPr lang="en-US" dirty="0"/>
              <a:t> </a:t>
            </a:r>
          </a:p>
          <a:p>
            <a:r>
              <a:rPr lang="en-US" b="1" dirty="0"/>
              <a:t>Note</a:t>
            </a:r>
            <a:r>
              <a:rPr lang="en-US" dirty="0"/>
              <a:t>: Frequent Mental distress: Based on responses indicating 14 or more of the past 30 days "not good".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White, non-Hispanic residents reported symptoms of mental health distress most frequently, followed by Hispanic/Latino, then Black/African American residents.</a:t>
            </a:r>
          </a:p>
          <a:p>
            <a:pPr marL="174708" indent="-174708">
              <a:buFont typeface="Arial" panose="020B0604020202020204" pitchFamily="34" charset="0"/>
              <a:buChar char="•"/>
            </a:pPr>
            <a:r>
              <a:rPr lang="en-US" dirty="0"/>
              <a:t>Symptoms of mental health distress were reported by Women at a slightly higher rate than Men. </a:t>
            </a:r>
          </a:p>
          <a:p>
            <a:r>
              <a:rPr lang="en-US" dirty="0"/>
              <a:t> </a:t>
            </a:r>
          </a:p>
          <a:p>
            <a:r>
              <a:rPr lang="en-US" b="1" dirty="0"/>
              <a:t>Note</a:t>
            </a:r>
            <a:r>
              <a:rPr lang="en-US" dirty="0"/>
              <a:t>: Frequent Mental distress: Based on responses indicating 14 or more of the past 30 days "not good".</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estimated frequency of depression is around the state average.</a:t>
            </a:r>
          </a:p>
          <a:p>
            <a:pPr marL="174708" indent="-174708">
              <a:buFont typeface="Arial" panose="020B0604020202020204" pitchFamily="34" charset="0"/>
              <a:buChar char="•"/>
            </a:pPr>
            <a:r>
              <a:rPr lang="en-US" dirty="0"/>
              <a:t>Over time, the percentage of the population reporting depression in this phone survey has varied slightly.</a:t>
            </a:r>
          </a:p>
          <a:p>
            <a:r>
              <a:rPr lang="en-US" dirty="0"/>
              <a:t> </a:t>
            </a:r>
          </a:p>
          <a:p>
            <a:r>
              <a:rPr lang="en-US" b="1" dirty="0"/>
              <a:t>Note</a:t>
            </a:r>
            <a:r>
              <a:rPr lang="en-US" dirty="0"/>
              <a:t>: Depression: Based on responses indicating depression diagnosis from a professional at any time during one’s lifetime.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Black/African American, non-Hispanic residents reported diagnosed depression, most frequently, followed by White, non-Hispanic, then Hispanic/Latino residents.</a:t>
            </a:r>
          </a:p>
          <a:p>
            <a:pPr marL="174708" indent="-174708">
              <a:buFont typeface="Arial" panose="020B0604020202020204" pitchFamily="34" charset="0"/>
              <a:buChar char="•"/>
            </a:pPr>
            <a:r>
              <a:rPr lang="en-US" dirty="0"/>
              <a:t>Diagnosed depression was reported more frequently by Women than by Men. </a:t>
            </a:r>
          </a:p>
          <a:p>
            <a:r>
              <a:rPr lang="en-US" b="1" dirty="0"/>
              <a:t> </a:t>
            </a:r>
            <a:endParaRPr lang="en-US" dirty="0"/>
          </a:p>
          <a:p>
            <a:r>
              <a:rPr lang="en-US" b="1" dirty="0"/>
              <a:t>Note</a:t>
            </a:r>
            <a:r>
              <a:rPr lang="en-US" dirty="0"/>
              <a:t>: Depression: Based on responses indicating depression diagnosis from a professional at any time during one’s lifetime.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8th highest number of children receiving Special Ed services of the NJ counties in 2018. </a:t>
            </a:r>
          </a:p>
          <a:p>
            <a:r>
              <a:rPr lang="en-US" b="1" dirty="0"/>
              <a:t> </a:t>
            </a:r>
            <a:endParaRPr lang="en-US" dirty="0"/>
          </a:p>
          <a:p>
            <a:r>
              <a:rPr lang="en-US" b="1" dirty="0"/>
              <a:t>Municipality Data Available?: </a:t>
            </a:r>
            <a:r>
              <a:rPr lang="en-US" dirty="0"/>
              <a:t>Yes</a:t>
            </a:r>
          </a:p>
          <a:p>
            <a:r>
              <a:rPr lang="en-US" b="1" dirty="0"/>
              <a:t>Note:</a:t>
            </a:r>
            <a:r>
              <a:rPr lang="en-US" dirty="0"/>
              <a:t> Charter schools were included in the county of registered address.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2017 and 2018, the county’s percentage of children receiving Special Education services are below the state average.</a:t>
            </a:r>
          </a:p>
          <a:p>
            <a:r>
              <a:rPr lang="en-US" dirty="0"/>
              <a:t> </a:t>
            </a:r>
          </a:p>
          <a:p>
            <a:r>
              <a:rPr lang="en-US" dirty="0"/>
              <a:t>2017 NJ Average=17.6%</a:t>
            </a:r>
          </a:p>
          <a:p>
            <a:r>
              <a:rPr lang="en-US" dirty="0"/>
              <a:t>2018 NJ Average=17.9%</a:t>
            </a:r>
          </a:p>
          <a:p>
            <a:r>
              <a:rPr lang="en-US" b="1" dirty="0"/>
              <a:t> </a:t>
            </a:r>
            <a:endParaRPr lang="en-US" dirty="0"/>
          </a:p>
          <a:p>
            <a:r>
              <a:rPr lang="en-US" b="1" dirty="0"/>
              <a:t>Municipality Data Available?: </a:t>
            </a:r>
            <a:r>
              <a:rPr lang="en-US" dirty="0"/>
              <a:t>Yes</a:t>
            </a:r>
          </a:p>
          <a:p>
            <a:r>
              <a:rPr lang="en-US" b="1" dirty="0"/>
              <a:t>Note:</a:t>
            </a:r>
            <a:r>
              <a:rPr lang="en-US" dirty="0"/>
              <a:t> Charter schools were included in the county of registered address.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a:p>
        </p:txBody>
      </p:sp>
    </p:spTree>
    <p:extLst>
      <p:ext uri="{BB962C8B-B14F-4D97-AF65-F5344CB8AC3E}">
        <p14:creationId xmlns:p14="http://schemas.microsoft.com/office/powerpoint/2010/main" val="1608234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5th highest number of children receiving Special Ed services of the NJ counties.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These lists of supports were identified by searching for providers who work with residents of this county. Many supports are available state-wide. </a:t>
            </a:r>
          </a:p>
          <a:p>
            <a:pPr marL="174708" indent="-174708">
              <a:buFont typeface="Arial" panose="020B0604020202020204" pitchFamily="34" charset="0"/>
              <a:buChar char="•"/>
            </a:pPr>
            <a:r>
              <a:rPr lang="en-US" dirty="0"/>
              <a:t>Did not include individual counselors. Is not an exhaustive list.</a:t>
            </a:r>
          </a:p>
          <a:p>
            <a:r>
              <a:rPr lang="en-US" dirty="0"/>
              <a:t> </a:t>
            </a:r>
          </a:p>
          <a:p>
            <a:r>
              <a:rPr lang="en-US" b="1" dirty="0"/>
              <a:t>Sources include:</a:t>
            </a:r>
            <a:endParaRPr lang="en-US" dirty="0"/>
          </a:p>
          <a:p>
            <a:pPr defTabSz="921223">
              <a:defRPr/>
            </a:pPr>
            <a:r>
              <a:rPr lang="en-US" dirty="0" smtClean="0"/>
              <a:t>16.1. </a:t>
            </a:r>
            <a:r>
              <a:rPr lang="en-US" dirty="0" smtClean="0">
                <a:hlinkClick r:id="rId3"/>
              </a:rPr>
              <a:t>https://www.passaicresourcenet.org/community-services/family-support-services/</a:t>
            </a:r>
            <a:endParaRPr lang="en-US" dirty="0" smtClean="0"/>
          </a:p>
          <a:p>
            <a:pPr defTabSz="921223">
              <a:defRPr/>
            </a:pPr>
            <a:endParaRPr lang="en-US" dirty="0" smtClean="0"/>
          </a:p>
          <a:p>
            <a:pPr defTabSz="921223">
              <a:defRPr/>
            </a:pPr>
            <a:r>
              <a:rPr lang="en-US" dirty="0" smtClean="0"/>
              <a:t>16.2. </a:t>
            </a:r>
            <a:r>
              <a:rPr lang="en-US" dirty="0" smtClean="0">
                <a:hlinkClick r:id="rId4"/>
              </a:rPr>
              <a:t>https://www.probononj.org/ProviderDirectory.aspx</a:t>
            </a:r>
            <a:endParaRPr lang="en-US" dirty="0" smtClean="0"/>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90</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Passaic City and Paterson have the highest proportions of foreign-born residents.</a:t>
            </a:r>
          </a:p>
          <a:p>
            <a:r>
              <a:rPr lang="en-US" b="1" dirty="0"/>
              <a:t> </a:t>
            </a:r>
            <a:endParaRPr lang="en-US" dirty="0"/>
          </a:p>
          <a:p>
            <a:r>
              <a:rPr lang="en-US" b="1" dirty="0"/>
              <a:t>County workbook</a:t>
            </a:r>
            <a:r>
              <a:rPr lang="en-US" dirty="0"/>
              <a:t> may include data for additional municipalities.</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proportion of residents who speak English ONLY is below the state average.</a:t>
            </a:r>
          </a:p>
          <a:p>
            <a:pPr marL="174708" indent="-174708">
              <a:buFont typeface="Arial" panose="020B0604020202020204" pitchFamily="34" charset="0"/>
              <a:buChar char="•"/>
            </a:pPr>
            <a:r>
              <a:rPr lang="en-US" dirty="0"/>
              <a:t>In this county, the percentage of the population who speaks English ONLY has remained steady over the 5 years for which we have data. </a:t>
            </a:r>
          </a:p>
          <a:p>
            <a:r>
              <a:rPr lang="en-US" dirty="0"/>
              <a:t> </a:t>
            </a:r>
          </a:p>
          <a:p>
            <a:r>
              <a:rPr lang="en-US" b="1" dirty="0"/>
              <a:t>Municipality data available</a:t>
            </a:r>
            <a:r>
              <a:rPr lang="en-US" dirty="0"/>
              <a:t>? Chart 1.9.</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Paterson City has the lowest proportion of residents who speak English-only, while West Milford has the highest proportion of residents who speak English-only.</a:t>
            </a:r>
          </a:p>
          <a:p>
            <a:pPr marL="174708" indent="-174708">
              <a:buFont typeface="Arial" panose="020B0604020202020204" pitchFamily="34" charset="0"/>
              <a:buChar char="•"/>
            </a:pPr>
            <a:r>
              <a:rPr lang="en-US" dirty="0"/>
              <a:t>To illustrate variation of language in this county, municipalities are organized by highest, midrange, and lowest percentages of English-only language speakers. </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8" name="TextBox 7">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smtClean="0">
                <a:solidFill>
                  <a:schemeClr val="bg1"/>
                </a:solidFill>
                <a:latin typeface="Franklin Gothic Demi" panose="020B0703020102020204" pitchFamily="34" charset="0"/>
              </a:rPr>
              <a:t>Passaic County</a:t>
            </a:r>
          </a:p>
          <a:p>
            <a:pPr algn="ctr"/>
            <a:r>
              <a:rPr lang="en-US" sz="2400" b="0" dirty="0" smtClean="0">
                <a:solidFill>
                  <a:schemeClr val="bg1"/>
                </a:solidFill>
                <a:latin typeface="Franklin Gothic Demi" panose="020B0703020102020204" pitchFamily="34" charset="0"/>
              </a:rPr>
              <a:t>New </a:t>
            </a:r>
            <a:r>
              <a:rPr lang="en-US" sz="2400" b="0" dirty="0">
                <a:solidFill>
                  <a:schemeClr val="bg1"/>
                </a:solidFill>
                <a:latin typeface="Franklin Gothic Demi" panose="020B0703020102020204" pitchFamily="34" charset="0"/>
              </a:rPr>
              <a:t>Jersey</a:t>
            </a:r>
          </a:p>
        </p:txBody>
      </p:sp>
    </p:spTree>
    <p:extLst>
      <p:ext uri="{BB962C8B-B14F-4D97-AF65-F5344CB8AC3E}">
        <p14:creationId xmlns:p14="http://schemas.microsoft.com/office/powerpoint/2010/main" val="297001868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10" name="Picture 9">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282820371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7">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911129"/>
            <a:ext cx="821348" cy="1555086"/>
          </a:xfrm>
          <a:prstGeom prst="rect">
            <a:avLst/>
          </a:prstGeom>
        </p:spPr>
      </p:pic>
    </p:spTree>
    <p:extLst>
      <p:ext uri="{BB962C8B-B14F-4D97-AF65-F5344CB8AC3E}">
        <p14:creationId xmlns:p14="http://schemas.microsoft.com/office/powerpoint/2010/main" val="377924465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8399" y="4416328"/>
            <a:ext cx="821348" cy="1555086"/>
          </a:xfrm>
          <a:prstGeom prst="rect">
            <a:avLst/>
          </a:prstGeom>
        </p:spPr>
      </p:pic>
    </p:spTree>
    <p:extLst>
      <p:ext uri="{BB962C8B-B14F-4D97-AF65-F5344CB8AC3E}">
        <p14:creationId xmlns:p14="http://schemas.microsoft.com/office/powerpoint/2010/main" val="269513184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476" y="396177"/>
            <a:ext cx="821348" cy="1555086"/>
          </a:xfrm>
          <a:prstGeom prst="rect">
            <a:avLst/>
          </a:prstGeom>
        </p:spPr>
      </p:pic>
    </p:spTree>
    <p:extLst>
      <p:ext uri="{BB962C8B-B14F-4D97-AF65-F5344CB8AC3E}">
        <p14:creationId xmlns:p14="http://schemas.microsoft.com/office/powerpoint/2010/main" val="403238994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476" y="453929"/>
            <a:ext cx="821348" cy="1555086"/>
          </a:xfrm>
          <a:prstGeom prst="rect">
            <a:avLst/>
          </a:prstGeom>
        </p:spPr>
      </p:pic>
    </p:spTree>
    <p:extLst>
      <p:ext uri="{BB962C8B-B14F-4D97-AF65-F5344CB8AC3E}">
        <p14:creationId xmlns:p14="http://schemas.microsoft.com/office/powerpoint/2010/main" val="424237600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52506" y="2651456"/>
            <a:ext cx="821348" cy="1555086"/>
          </a:xfrm>
          <a:prstGeom prst="rect">
            <a:avLst/>
          </a:prstGeom>
        </p:spPr>
      </p:pic>
    </p:spTree>
    <p:extLst>
      <p:ext uri="{BB962C8B-B14F-4D97-AF65-F5344CB8AC3E}">
        <p14:creationId xmlns:p14="http://schemas.microsoft.com/office/powerpoint/2010/main" val="254901003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9794" y="530129"/>
            <a:ext cx="821348" cy="1555086"/>
          </a:xfrm>
          <a:prstGeom prst="rect">
            <a:avLst/>
          </a:prstGeom>
        </p:spPr>
      </p:pic>
    </p:spTree>
    <p:extLst>
      <p:ext uri="{BB962C8B-B14F-4D97-AF65-F5344CB8AC3E}">
        <p14:creationId xmlns:p14="http://schemas.microsoft.com/office/powerpoint/2010/main" val="117642529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a:extLst>
              <a:ext uri="{FF2B5EF4-FFF2-40B4-BE49-F238E27FC236}">
                <a16:creationId xmlns:a16="http://schemas.microsoft.com/office/drawing/2014/main" id="{5EC84778-53E2-45C4-8C15-BE55E06F8B3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6348" y="427414"/>
            <a:ext cx="741924" cy="1404710"/>
          </a:xfrm>
          <a:prstGeom prst="rect">
            <a:avLst/>
          </a:prstGeom>
        </p:spPr>
      </p:pic>
    </p:spTree>
    <p:extLst>
      <p:ext uri="{BB962C8B-B14F-4D97-AF65-F5344CB8AC3E}">
        <p14:creationId xmlns:p14="http://schemas.microsoft.com/office/powerpoint/2010/main" val="25627244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7848" y="4873528"/>
            <a:ext cx="821348" cy="1555086"/>
          </a:xfrm>
          <a:prstGeom prst="rect">
            <a:avLst/>
          </a:prstGeom>
        </p:spPr>
      </p:pic>
    </p:spTree>
    <p:extLst>
      <p:ext uri="{BB962C8B-B14F-4D97-AF65-F5344CB8AC3E}">
        <p14:creationId xmlns:p14="http://schemas.microsoft.com/office/powerpoint/2010/main" val="172821423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2248" y="4741059"/>
            <a:ext cx="821348" cy="1555086"/>
          </a:xfrm>
          <a:prstGeom prst="rect">
            <a:avLst/>
          </a:prstGeom>
        </p:spPr>
      </p:pic>
    </p:spTree>
    <p:extLst>
      <p:ext uri="{BB962C8B-B14F-4D97-AF65-F5344CB8AC3E}">
        <p14:creationId xmlns:p14="http://schemas.microsoft.com/office/powerpoint/2010/main" val="213035334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123711913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5EC84778-53E2-45C4-8C15-BE55E06F8B3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82860" y="377729"/>
            <a:ext cx="821348" cy="1555086"/>
          </a:xfrm>
          <a:prstGeom prst="rect">
            <a:avLst/>
          </a:prstGeom>
        </p:spPr>
      </p:pic>
    </p:spTree>
    <p:extLst>
      <p:ext uri="{BB962C8B-B14F-4D97-AF65-F5344CB8AC3E}">
        <p14:creationId xmlns:p14="http://schemas.microsoft.com/office/powerpoint/2010/main" val="324902771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4529" y="322310"/>
            <a:ext cx="736005" cy="1393504"/>
          </a:xfrm>
          <a:prstGeom prst="rect">
            <a:avLst/>
          </a:prstGeom>
        </p:spPr>
      </p:pic>
    </p:spTree>
    <p:extLst>
      <p:ext uri="{BB962C8B-B14F-4D97-AF65-F5344CB8AC3E}">
        <p14:creationId xmlns:p14="http://schemas.microsoft.com/office/powerpoint/2010/main" val="236337049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19845" y="319476"/>
            <a:ext cx="821348" cy="1555086"/>
          </a:xfrm>
          <a:prstGeom prst="rect">
            <a:avLst/>
          </a:prstGeom>
        </p:spPr>
      </p:pic>
    </p:spTree>
    <p:extLst>
      <p:ext uri="{BB962C8B-B14F-4D97-AF65-F5344CB8AC3E}">
        <p14:creationId xmlns:p14="http://schemas.microsoft.com/office/powerpoint/2010/main" val="365320107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81221" y="837556"/>
            <a:ext cx="821348" cy="1555086"/>
          </a:xfrm>
          <a:prstGeom prst="rect">
            <a:avLst/>
          </a:prstGeom>
        </p:spPr>
      </p:pic>
    </p:spTree>
    <p:extLst>
      <p:ext uri="{BB962C8B-B14F-4D97-AF65-F5344CB8AC3E}">
        <p14:creationId xmlns:p14="http://schemas.microsoft.com/office/powerpoint/2010/main" val="167655288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43976" y="503729"/>
            <a:ext cx="821348" cy="1555086"/>
          </a:xfrm>
          <a:prstGeom prst="rect">
            <a:avLst/>
          </a:prstGeom>
        </p:spPr>
      </p:pic>
    </p:spTree>
    <p:extLst>
      <p:ext uri="{BB962C8B-B14F-4D97-AF65-F5344CB8AC3E}">
        <p14:creationId xmlns:p14="http://schemas.microsoft.com/office/powerpoint/2010/main" val="269037728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82426" y="352638"/>
            <a:ext cx="821348" cy="1555086"/>
          </a:xfrm>
          <a:prstGeom prst="rect">
            <a:avLst/>
          </a:prstGeom>
        </p:spPr>
      </p:pic>
    </p:spTree>
    <p:extLst>
      <p:ext uri="{BB962C8B-B14F-4D97-AF65-F5344CB8AC3E}">
        <p14:creationId xmlns:p14="http://schemas.microsoft.com/office/powerpoint/2010/main" val="58451871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9685" y="951492"/>
            <a:ext cx="821348" cy="1555086"/>
          </a:xfrm>
          <a:prstGeom prst="rect">
            <a:avLst/>
          </a:prstGeom>
        </p:spPr>
      </p:pic>
    </p:spTree>
    <p:extLst>
      <p:ext uri="{BB962C8B-B14F-4D97-AF65-F5344CB8AC3E}">
        <p14:creationId xmlns:p14="http://schemas.microsoft.com/office/powerpoint/2010/main" val="394542054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708981"/>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t>6.1: </a:t>
            </a:r>
            <a:r>
              <a:rPr lang="en-US" sz="1200" b="1" dirty="0"/>
              <a:t>Food insecurity rates over time: county, state, and national comparisons </a:t>
            </a:r>
          </a:p>
          <a:p>
            <a:pPr lvl="1"/>
            <a:r>
              <a:rPr lang="en-US" sz="1200" dirty="0">
                <a:cs typeface="Calibri"/>
              </a:rPr>
              <a:t>6.2: </a:t>
            </a:r>
            <a:r>
              <a:rPr lang="en-US" sz="1200" b="1" dirty="0">
                <a:cs typeface="Calibri"/>
              </a:rPr>
              <a:t>Food insecurity (%) </a:t>
            </a:r>
            <a:r>
              <a:rPr lang="en-US" sz="1200" b="1" dirty="0"/>
              <a:t>in NJ (by county)</a:t>
            </a:r>
            <a:endParaRPr lang="en-US" sz="1200" b="1" dirty="0">
              <a:cs typeface="Calibri"/>
            </a:endParaRPr>
          </a:p>
          <a:p>
            <a:pPr lvl="1"/>
            <a:r>
              <a:rPr lang="en-US" sz="1200" dirty="0"/>
              <a:t>6.3: </a:t>
            </a:r>
            <a:r>
              <a:rPr lang="en-US" sz="1200" b="1" dirty="0"/>
              <a:t>Individuals (#) enrolled in WIC nutrition program </a:t>
            </a:r>
            <a:endParaRPr lang="en-US" sz="1200" b="1" dirty="0">
              <a:cs typeface="Calibri"/>
            </a:endParaRPr>
          </a:p>
          <a:p>
            <a:pPr lvl="1"/>
            <a:r>
              <a:rPr lang="en-US" sz="1200" dirty="0"/>
              <a:t>6.4: </a:t>
            </a:r>
            <a:r>
              <a:rPr lang="en-US" sz="1200" b="1" dirty="0"/>
              <a:t>Children (#) receiving free or reduced lunch</a:t>
            </a:r>
            <a:endParaRPr lang="en-US" sz="1200" dirty="0"/>
          </a:p>
          <a:p>
            <a:pPr lvl="1"/>
            <a:r>
              <a:rPr lang="en-US" sz="1200" dirty="0"/>
              <a:t>6.5: </a:t>
            </a:r>
            <a:r>
              <a:rPr lang="en-US" sz="1200" b="1" dirty="0"/>
              <a:t>Children (#) receiving NJ SNAP supplemental nutrition assistance</a:t>
            </a:r>
            <a:endParaRPr lang="en-US" sz="1200" b="1" dirty="0">
              <a:cs typeface="Calibri"/>
            </a:endParaRP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219633521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135105974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201424"/>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Homicide rates (deaths per 100K) in NJ (by county)</a:t>
            </a:r>
            <a:endParaRPr lang="en-US" sz="1200" b="1" dirty="0">
              <a:cs typeface="Calibri"/>
            </a:endParaRPr>
          </a:p>
          <a:p>
            <a:pPr lvl="1"/>
            <a:r>
              <a:rPr lang="en-US" sz="1200" dirty="0"/>
              <a:t>11.6: </a:t>
            </a:r>
            <a:r>
              <a:rPr lang="en-US" sz="1200" b="1" dirty="0"/>
              <a:t>Homicide rates (deaths per 100K) over time </a:t>
            </a:r>
            <a:endParaRPr lang="en-US" sz="1200" b="1" dirty="0">
              <a:cs typeface="Calibri"/>
            </a:endParaRPr>
          </a:p>
          <a:p>
            <a:pPr lvl="1"/>
            <a:r>
              <a:rPr lang="en-US" sz="1200" dirty="0"/>
              <a:t>11.7:</a:t>
            </a:r>
            <a:r>
              <a:rPr lang="en-US" sz="1200" b="1" dirty="0"/>
              <a:t> Homicide rates (deaths per 100K) by racial/ethnic group</a:t>
            </a:r>
            <a:endParaRPr lang="en-US" sz="1200" b="1" dirty="0">
              <a:cs typeface="Calibri"/>
            </a:endParaRPr>
          </a:p>
          <a:p>
            <a:pPr lvl="1"/>
            <a:r>
              <a:rPr lang="en-US" sz="1200" dirty="0"/>
              <a:t>11.8:</a:t>
            </a:r>
            <a:r>
              <a:rPr lang="en-US" sz="1200" b="1" dirty="0"/>
              <a:t> Homicide rates (deaths per 100K) by sex</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326036557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78313"/>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C</a:t>
            </a:r>
            <a:r>
              <a:rPr lang="en-US" sz="1200" b="1" dirty="0"/>
              <a:t>hildren (%) classified special education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155875392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1692771"/>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Basic Needs</a:t>
            </a:r>
          </a:p>
        </p:txBody>
      </p:sp>
      <p:sp>
        <p:nvSpPr>
          <p:cNvPr id="6"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350944463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36939012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79365796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7.xml"/><Relationship Id="rId7" Type="http://schemas.openxmlformats.org/officeDocument/2006/relationships/image" Target="../media/image2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0.jpeg"/><Relationship Id="rId5" Type="http://schemas.openxmlformats.org/officeDocument/2006/relationships/image" Target="../media/image3.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3.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5.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5.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6.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6.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8.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7.xml"/><Relationship Id="rId5" Type="http://schemas.openxmlformats.org/officeDocument/2006/relationships/tags" Target="../tags/tag51.xml"/><Relationship Id="rId10" Type="http://schemas.openxmlformats.org/officeDocument/2006/relationships/notesSlide" Target="../notesSlides/notesSlide8.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9.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9.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tags" Target="../tags/tag66.xml"/><Relationship Id="rId7" Type="http://schemas.openxmlformats.org/officeDocument/2006/relationships/notesSlide" Target="../notesSlides/notesSlide10.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8.xml"/><Relationship Id="rId5" Type="http://schemas.openxmlformats.org/officeDocument/2006/relationships/tags" Target="../tags/tag68.xml"/><Relationship Id="rId4" Type="http://schemas.openxmlformats.org/officeDocument/2006/relationships/tags" Target="../tags/tag67.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71.xml"/><Relationship Id="rId7" Type="http://schemas.openxmlformats.org/officeDocument/2006/relationships/slideLayout" Target="../slideLayouts/slideLayout8.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9" Type="http://schemas.openxmlformats.org/officeDocument/2006/relationships/chart" Target="../charts/chart11.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82.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chart" Target="../charts/chart12.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notesSlide" Target="../notesSlides/notesSlide12.xml"/><Relationship Id="rId5" Type="http://schemas.openxmlformats.org/officeDocument/2006/relationships/tags" Target="../tags/tag79.xml"/><Relationship Id="rId10" Type="http://schemas.openxmlformats.org/officeDocument/2006/relationships/slideLayout" Target="../slideLayouts/slideLayout8.xml"/><Relationship Id="rId4" Type="http://schemas.openxmlformats.org/officeDocument/2006/relationships/tags" Target="../tags/tag78.xml"/><Relationship Id="rId9" Type="http://schemas.openxmlformats.org/officeDocument/2006/relationships/tags" Target="../tags/tag83.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86.xml"/><Relationship Id="rId7" Type="http://schemas.openxmlformats.org/officeDocument/2006/relationships/slideLayout" Target="../slideLayouts/slideLayout8.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9" Type="http://schemas.openxmlformats.org/officeDocument/2006/relationships/chart" Target="../charts/chart13.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92.xml"/><Relationship Id="rId7" Type="http://schemas.openxmlformats.org/officeDocument/2006/relationships/slideLayout" Target="../slideLayouts/slideLayout8.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9" Type="http://schemas.openxmlformats.org/officeDocument/2006/relationships/chart" Target="../charts/char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3.xml"/><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chart" Target="../charts/chart16.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chart" Target="../charts/chart15.xml"/><Relationship Id="rId5" Type="http://schemas.openxmlformats.org/officeDocument/2006/relationships/tags" Target="../tags/tag100.xml"/><Relationship Id="rId10" Type="http://schemas.openxmlformats.org/officeDocument/2006/relationships/notesSlide" Target="../notesSlides/notesSlide15.xml"/><Relationship Id="rId4" Type="http://schemas.openxmlformats.org/officeDocument/2006/relationships/tags" Target="../tags/tag99.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tags" Target="../tags/tag106.xml"/><Relationship Id="rId7" Type="http://schemas.openxmlformats.org/officeDocument/2006/relationships/notesSlide" Target="../notesSlides/notesSlide16.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slideLayout" Target="../slideLayouts/slideLayout8.xml"/><Relationship Id="rId5" Type="http://schemas.openxmlformats.org/officeDocument/2006/relationships/tags" Target="../tags/tag108.xml"/><Relationship Id="rId4" Type="http://schemas.openxmlformats.org/officeDocument/2006/relationships/tags" Target="../tags/tag10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11.xml"/><Relationship Id="rId7" Type="http://schemas.openxmlformats.org/officeDocument/2006/relationships/slideLayout" Target="../slideLayouts/slideLayout8.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9" Type="http://schemas.openxmlformats.org/officeDocument/2006/relationships/chart" Target="../charts/chart18.xml"/></Relationships>
</file>

<file path=ppt/slides/_rels/slide28.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17.xml"/><Relationship Id="rId7" Type="http://schemas.openxmlformats.org/officeDocument/2006/relationships/notesSlide" Target="../notesSlides/notesSlide18.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Layout" Target="../slideLayouts/slideLayout8.xml"/><Relationship Id="rId5" Type="http://schemas.openxmlformats.org/officeDocument/2006/relationships/tags" Target="../tags/tag119.xml"/><Relationship Id="rId4" Type="http://schemas.openxmlformats.org/officeDocument/2006/relationships/tags" Target="../tags/tag1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7.xml"/><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chart" Target="../charts/chart21.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chart" Target="../charts/chart20.xml"/><Relationship Id="rId5" Type="http://schemas.openxmlformats.org/officeDocument/2006/relationships/tags" Target="../tags/tag124.xml"/><Relationship Id="rId10" Type="http://schemas.openxmlformats.org/officeDocument/2006/relationships/notesSlide" Target="../notesSlides/notesSlide19.xml"/><Relationship Id="rId4" Type="http://schemas.openxmlformats.org/officeDocument/2006/relationships/tags" Target="../tags/tag123.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tags" Target="../tags/tag130.xml"/><Relationship Id="rId7" Type="http://schemas.openxmlformats.org/officeDocument/2006/relationships/notesSlide" Target="../notesSlides/notesSlide20.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slideLayout" Target="../slideLayouts/slideLayout8.xml"/><Relationship Id="rId5" Type="http://schemas.openxmlformats.org/officeDocument/2006/relationships/tags" Target="../tags/tag132.xml"/><Relationship Id="rId4" Type="http://schemas.openxmlformats.org/officeDocument/2006/relationships/tags" Target="../tags/tag1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135.xml"/><Relationship Id="rId7" Type="http://schemas.openxmlformats.org/officeDocument/2006/relationships/slideLayout" Target="../slideLayouts/slideLayout8.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9" Type="http://schemas.openxmlformats.org/officeDocument/2006/relationships/chart" Target="../charts/chart23.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41.xml"/><Relationship Id="rId7" Type="http://schemas.openxmlformats.org/officeDocument/2006/relationships/slideLayout" Target="../slideLayouts/slideLayout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9" Type="http://schemas.openxmlformats.org/officeDocument/2006/relationships/chart" Target="../charts/char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47.xml"/><Relationship Id="rId7" Type="http://schemas.openxmlformats.org/officeDocument/2006/relationships/notesSlide" Target="../notesSlides/notesSlide23.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Layout" Target="../slideLayouts/slideLayout8.xml"/><Relationship Id="rId5" Type="http://schemas.openxmlformats.org/officeDocument/2006/relationships/tags" Target="../tags/tag149.xml"/><Relationship Id="rId4" Type="http://schemas.openxmlformats.org/officeDocument/2006/relationships/tags" Target="../tags/tag148.xml"/></Relationships>
</file>

<file path=ppt/slides/_rels/slide37.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52.xml"/><Relationship Id="rId7" Type="http://schemas.openxmlformats.org/officeDocument/2006/relationships/notesSlide" Target="../notesSlides/notesSlide24.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slideLayout" Target="../slideLayouts/slideLayout8.xml"/><Relationship Id="rId5" Type="http://schemas.openxmlformats.org/officeDocument/2006/relationships/tags" Target="../tags/tag154.xml"/><Relationship Id="rId4" Type="http://schemas.openxmlformats.org/officeDocument/2006/relationships/tags" Target="../tags/tag153.xml"/></Relationships>
</file>

<file path=ppt/slides/_rels/slide38.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chart" Target="../charts/chart27.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notesSlide" Target="../notesSlides/notesSlide25.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slideLayout" Target="../slideLayouts/slideLayout8.xml"/><Relationship Id="rId5" Type="http://schemas.openxmlformats.org/officeDocument/2006/relationships/tags" Target="../tags/tag159.xml"/><Relationship Id="rId15" Type="http://schemas.openxmlformats.org/officeDocument/2006/relationships/chart" Target="../charts/chart29.xml"/><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chart" Target="../charts/char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tags" Target="../tags/tag167.xml"/><Relationship Id="rId7" Type="http://schemas.openxmlformats.org/officeDocument/2006/relationships/notesSlide" Target="../notesSlides/notesSlide26.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slideLayout" Target="../slideLayouts/slideLayout8.xml"/><Relationship Id="rId5" Type="http://schemas.openxmlformats.org/officeDocument/2006/relationships/tags" Target="../tags/tag169.xml"/><Relationship Id="rId4" Type="http://schemas.openxmlformats.org/officeDocument/2006/relationships/tags" Target="../tags/tag168.xml"/></Relationships>
</file>

<file path=ppt/slides/_rels/slide41.xml.rels><?xml version="1.0" encoding="UTF-8" standalone="yes"?>
<Relationships xmlns="http://schemas.openxmlformats.org/package/2006/relationships"><Relationship Id="rId3" Type="http://schemas.openxmlformats.org/officeDocument/2006/relationships/tags" Target="../tags/tag172.xml"/><Relationship Id="rId7" Type="http://schemas.openxmlformats.org/officeDocument/2006/relationships/chart" Target="../charts/chart31.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7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chart" Target="../charts/chart32.xml"/><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notesSlide" Target="../notesSlides/notesSlide28.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slideLayout" Target="../slideLayouts/slideLayout8.xml"/><Relationship Id="rId5" Type="http://schemas.openxmlformats.org/officeDocument/2006/relationships/tags" Target="../tags/tag178.xml"/><Relationship Id="rId10" Type="http://schemas.openxmlformats.org/officeDocument/2006/relationships/tags" Target="../tags/tag183.xml"/><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chart" Target="../charts/chart33.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4.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5.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8.xml"/><Relationship Id="rId7" Type="http://schemas.openxmlformats.org/officeDocument/2006/relationships/slideLayout" Target="../slideLayouts/slideLayout8.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9" Type="http://schemas.openxmlformats.org/officeDocument/2006/relationships/chart" Target="../charts/char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8" Type="http://schemas.openxmlformats.org/officeDocument/2006/relationships/tags" Target="../tags/tag209.xml"/><Relationship Id="rId3" Type="http://schemas.openxmlformats.org/officeDocument/2006/relationships/tags" Target="../tags/tag204.xml"/><Relationship Id="rId7" Type="http://schemas.openxmlformats.org/officeDocument/2006/relationships/tags" Target="../tags/tag208.xml"/><Relationship Id="rId12" Type="http://schemas.openxmlformats.org/officeDocument/2006/relationships/chart" Target="../charts/chart38.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chart" Target="../charts/chart37.xml"/><Relationship Id="rId5" Type="http://schemas.openxmlformats.org/officeDocument/2006/relationships/tags" Target="../tags/tag206.xml"/><Relationship Id="rId10" Type="http://schemas.openxmlformats.org/officeDocument/2006/relationships/notesSlide" Target="../notesSlides/notesSlide32.xml"/><Relationship Id="rId4" Type="http://schemas.openxmlformats.org/officeDocument/2006/relationships/tags" Target="../tags/tag205.xml"/><Relationship Id="rId9"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chart" Target="../charts/chart39.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8.xml"/><Relationship Id="rId5" Type="http://schemas.openxmlformats.org/officeDocument/2006/relationships/tags" Target="../tags/tag214.xml"/><Relationship Id="rId4" Type="http://schemas.openxmlformats.org/officeDocument/2006/relationships/tags" Target="../tags/tag21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17.xml"/><Relationship Id="rId7" Type="http://schemas.openxmlformats.org/officeDocument/2006/relationships/notesSlide" Target="../notesSlides/notesSlide34.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slideLayout" Target="../slideLayouts/slideLayout8.xml"/><Relationship Id="rId5" Type="http://schemas.openxmlformats.org/officeDocument/2006/relationships/tags" Target="../tags/tag219.xml"/><Relationship Id="rId4" Type="http://schemas.openxmlformats.org/officeDocument/2006/relationships/tags" Target="../tags/tag218.xml"/></Relationships>
</file>

<file path=ppt/slides/_rels/slide51.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22.xml"/><Relationship Id="rId7" Type="http://schemas.openxmlformats.org/officeDocument/2006/relationships/notesSlide" Target="../notesSlides/notesSlide35.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slideLayout" Target="../slideLayouts/slideLayout8.xml"/><Relationship Id="rId5" Type="http://schemas.openxmlformats.org/officeDocument/2006/relationships/tags" Target="../tags/tag224.xml"/><Relationship Id="rId4" Type="http://schemas.openxmlformats.org/officeDocument/2006/relationships/tags" Target="../tags/tag223.xml"/></Relationships>
</file>

<file path=ppt/slides/_rels/slide52.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27.xml"/><Relationship Id="rId7" Type="http://schemas.openxmlformats.org/officeDocument/2006/relationships/notesSlide" Target="../notesSlides/notesSlide36.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slideLayout" Target="../slideLayouts/slideLayout8.xml"/><Relationship Id="rId5" Type="http://schemas.openxmlformats.org/officeDocument/2006/relationships/tags" Target="../tags/tag229.xml"/><Relationship Id="rId4" Type="http://schemas.openxmlformats.org/officeDocument/2006/relationships/tags" Target="../tags/tag228.xml"/></Relationships>
</file>

<file path=ppt/slides/_rels/slide53.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32.xml"/><Relationship Id="rId7" Type="http://schemas.openxmlformats.org/officeDocument/2006/relationships/notesSlide" Target="../notesSlides/notesSlide37.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slideLayout" Target="../slideLayouts/slideLayout8.xml"/><Relationship Id="rId5" Type="http://schemas.openxmlformats.org/officeDocument/2006/relationships/tags" Target="../tags/tag234.xml"/><Relationship Id="rId4" Type="http://schemas.openxmlformats.org/officeDocument/2006/relationships/tags" Target="../tags/tag233.xml"/></Relationships>
</file>

<file path=ppt/slides/_rels/slide54.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37.xml"/><Relationship Id="rId7" Type="http://schemas.openxmlformats.org/officeDocument/2006/relationships/notesSlide" Target="../notesSlides/notesSlide38.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slideLayout" Target="../slideLayouts/slideLayout8.xml"/><Relationship Id="rId5" Type="http://schemas.openxmlformats.org/officeDocument/2006/relationships/tags" Target="../tags/tag239.xml"/><Relationship Id="rId4" Type="http://schemas.openxmlformats.org/officeDocument/2006/relationships/tags" Target="../tags/tag2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chart" Target="../charts/chart46.xml"/><Relationship Id="rId3" Type="http://schemas.openxmlformats.org/officeDocument/2006/relationships/tags" Target="../tags/tag242.xml"/><Relationship Id="rId7" Type="http://schemas.openxmlformats.org/officeDocument/2006/relationships/tags" Target="../tags/tag246.xml"/><Relationship Id="rId12" Type="http://schemas.openxmlformats.org/officeDocument/2006/relationships/chart" Target="../charts/chart45.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notesSlide" Target="../notesSlides/notesSlide39.xml"/><Relationship Id="rId5" Type="http://schemas.openxmlformats.org/officeDocument/2006/relationships/tags" Target="../tags/tag244.xml"/><Relationship Id="rId10" Type="http://schemas.openxmlformats.org/officeDocument/2006/relationships/slideLayout" Target="../slideLayouts/slideLayout8.xml"/><Relationship Id="rId4" Type="http://schemas.openxmlformats.org/officeDocument/2006/relationships/tags" Target="../tags/tag243.xml"/><Relationship Id="rId9" Type="http://schemas.openxmlformats.org/officeDocument/2006/relationships/tags" Target="../tags/tag2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7.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48.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63.xml"/><Relationship Id="rId7" Type="http://schemas.openxmlformats.org/officeDocument/2006/relationships/slideLayout" Target="../slideLayouts/slideLayout8.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9" Type="http://schemas.openxmlformats.org/officeDocument/2006/relationships/chart" Target="../charts/chart4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0.xml"/><Relationship Id="rId3" Type="http://schemas.openxmlformats.org/officeDocument/2006/relationships/tags" Target="../tags/tag269.xml"/><Relationship Id="rId7" Type="http://schemas.openxmlformats.org/officeDocument/2006/relationships/notesSlide" Target="../notesSlides/notesSlide43.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slideLayout" Target="../slideLayouts/slideLayout8.xml"/><Relationship Id="rId5" Type="http://schemas.openxmlformats.org/officeDocument/2006/relationships/tags" Target="../tags/tag271.xml"/><Relationship Id="rId4" Type="http://schemas.openxmlformats.org/officeDocument/2006/relationships/tags" Target="../tags/tag270.xml"/></Relationships>
</file>

<file path=ppt/slides/_rels/slide61.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74.xml"/><Relationship Id="rId7" Type="http://schemas.openxmlformats.org/officeDocument/2006/relationships/notesSlide" Target="../notesSlides/notesSlide44.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slideLayout" Target="../slideLayouts/slideLayout8.xml"/><Relationship Id="rId5" Type="http://schemas.openxmlformats.org/officeDocument/2006/relationships/tags" Target="../tags/tag276.xml"/><Relationship Id="rId4" Type="http://schemas.openxmlformats.org/officeDocument/2006/relationships/tags" Target="../tags/tag275.xml"/></Relationships>
</file>

<file path=ppt/slides/_rels/slide62.xml.rels><?xml version="1.0" encoding="UTF-8" standalone="yes"?>
<Relationships xmlns="http://schemas.openxmlformats.org/package/2006/relationships"><Relationship Id="rId8" Type="http://schemas.openxmlformats.org/officeDocument/2006/relationships/tags" Target="../tags/tag284.xml"/><Relationship Id="rId3" Type="http://schemas.openxmlformats.org/officeDocument/2006/relationships/tags" Target="../tags/tag279.xml"/><Relationship Id="rId7" Type="http://schemas.openxmlformats.org/officeDocument/2006/relationships/tags" Target="../tags/tag283.xml"/><Relationship Id="rId12" Type="http://schemas.openxmlformats.org/officeDocument/2006/relationships/chart" Target="../charts/chart52.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notesSlide" Target="../notesSlides/notesSlide45.xml"/><Relationship Id="rId5" Type="http://schemas.openxmlformats.org/officeDocument/2006/relationships/tags" Target="../tags/tag281.xml"/><Relationship Id="rId10" Type="http://schemas.openxmlformats.org/officeDocument/2006/relationships/slideLayout" Target="../slideLayouts/slideLayout8.xml"/><Relationship Id="rId4" Type="http://schemas.openxmlformats.org/officeDocument/2006/relationships/tags" Target="../tags/tag280.xml"/><Relationship Id="rId9" Type="http://schemas.openxmlformats.org/officeDocument/2006/relationships/tags" Target="../tags/tag28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8.xml"/><Relationship Id="rId7" Type="http://schemas.openxmlformats.org/officeDocument/2006/relationships/slideLayout" Target="../slideLayouts/slideLayout8.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9" Type="http://schemas.openxmlformats.org/officeDocument/2006/relationships/chart" Target="../charts/chart53.xml"/></Relationships>
</file>

<file path=ppt/slides/_rels/slide65.xml.rels><?xml version="1.0" encoding="UTF-8" standalone="yes"?>
<Relationships xmlns="http://schemas.openxmlformats.org/package/2006/relationships"><Relationship Id="rId8" Type="http://schemas.openxmlformats.org/officeDocument/2006/relationships/tags" Target="../tags/tag299.xml"/><Relationship Id="rId3" Type="http://schemas.openxmlformats.org/officeDocument/2006/relationships/tags" Target="../tags/tag294.xml"/><Relationship Id="rId7" Type="http://schemas.openxmlformats.org/officeDocument/2006/relationships/tags" Target="../tags/tag298.xml"/><Relationship Id="rId12" Type="http://schemas.openxmlformats.org/officeDocument/2006/relationships/chart" Target="../charts/chart55.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11" Type="http://schemas.openxmlformats.org/officeDocument/2006/relationships/chart" Target="../charts/chart54.xml"/><Relationship Id="rId5" Type="http://schemas.openxmlformats.org/officeDocument/2006/relationships/tags" Target="../tags/tag296.xml"/><Relationship Id="rId10" Type="http://schemas.openxmlformats.org/officeDocument/2006/relationships/notesSlide" Target="../notesSlides/notesSlide47.xml"/><Relationship Id="rId4" Type="http://schemas.openxmlformats.org/officeDocument/2006/relationships/tags" Target="../tags/tag295.xml"/><Relationship Id="rId9"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tags" Target="../tags/tag307.xml"/><Relationship Id="rId13" Type="http://schemas.openxmlformats.org/officeDocument/2006/relationships/chart" Target="../charts/chart57.xml"/><Relationship Id="rId3" Type="http://schemas.openxmlformats.org/officeDocument/2006/relationships/tags" Target="../tags/tag302.xml"/><Relationship Id="rId7" Type="http://schemas.openxmlformats.org/officeDocument/2006/relationships/tags" Target="../tags/tag306.xml"/><Relationship Id="rId12" Type="http://schemas.openxmlformats.org/officeDocument/2006/relationships/chart" Target="../charts/chart56.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11" Type="http://schemas.openxmlformats.org/officeDocument/2006/relationships/notesSlide" Target="../notesSlides/notesSlide48.xml"/><Relationship Id="rId5" Type="http://schemas.openxmlformats.org/officeDocument/2006/relationships/tags" Target="../tags/tag304.xml"/><Relationship Id="rId10" Type="http://schemas.openxmlformats.org/officeDocument/2006/relationships/slideLayout" Target="../slideLayouts/slideLayout8.xml"/><Relationship Id="rId4" Type="http://schemas.openxmlformats.org/officeDocument/2006/relationships/tags" Target="../tags/tag303.xml"/><Relationship Id="rId9" Type="http://schemas.openxmlformats.org/officeDocument/2006/relationships/tags" Target="../tags/tag308.xml"/></Relationships>
</file>

<file path=ppt/slides/_rels/slide67.xml.rels><?xml version="1.0" encoding="UTF-8" standalone="yes"?>
<Relationships xmlns="http://schemas.openxmlformats.org/package/2006/relationships"><Relationship Id="rId8" Type="http://schemas.openxmlformats.org/officeDocument/2006/relationships/tags" Target="../tags/tag316.xml"/><Relationship Id="rId3" Type="http://schemas.openxmlformats.org/officeDocument/2006/relationships/tags" Target="../tags/tag311.xml"/><Relationship Id="rId7" Type="http://schemas.openxmlformats.org/officeDocument/2006/relationships/tags" Target="../tags/tag315.xml"/><Relationship Id="rId12" Type="http://schemas.openxmlformats.org/officeDocument/2006/relationships/chart" Target="../charts/chart59.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chart" Target="../charts/chart58.xml"/><Relationship Id="rId5" Type="http://schemas.openxmlformats.org/officeDocument/2006/relationships/tags" Target="../tags/tag313.xml"/><Relationship Id="rId10" Type="http://schemas.openxmlformats.org/officeDocument/2006/relationships/notesSlide" Target="../notesSlides/notesSlide49.xml"/><Relationship Id="rId4" Type="http://schemas.openxmlformats.org/officeDocument/2006/relationships/tags" Target="../tags/tag312.xml"/><Relationship Id="rId9"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tags" Target="../tags/tag324.xml"/><Relationship Id="rId13" Type="http://schemas.openxmlformats.org/officeDocument/2006/relationships/chart" Target="../charts/chart61.xml"/><Relationship Id="rId3" Type="http://schemas.openxmlformats.org/officeDocument/2006/relationships/tags" Target="../tags/tag319.xml"/><Relationship Id="rId7" Type="http://schemas.openxmlformats.org/officeDocument/2006/relationships/tags" Target="../tags/tag323.xml"/><Relationship Id="rId12" Type="http://schemas.openxmlformats.org/officeDocument/2006/relationships/chart" Target="../charts/chart60.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notesSlide" Target="../notesSlides/notesSlide50.xml"/><Relationship Id="rId5" Type="http://schemas.openxmlformats.org/officeDocument/2006/relationships/tags" Target="../tags/tag321.xml"/><Relationship Id="rId10" Type="http://schemas.openxmlformats.org/officeDocument/2006/relationships/slideLayout" Target="../slideLayouts/slideLayout8.xml"/><Relationship Id="rId4" Type="http://schemas.openxmlformats.org/officeDocument/2006/relationships/tags" Target="../tags/tag320.xml"/><Relationship Id="rId9" Type="http://schemas.openxmlformats.org/officeDocument/2006/relationships/tags" Target="../tags/tag3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28.xml"/><Relationship Id="rId7" Type="http://schemas.openxmlformats.org/officeDocument/2006/relationships/notesSlide" Target="../notesSlides/notesSlide51.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Layout" Target="../slideLayouts/slideLayout9.xml"/><Relationship Id="rId5" Type="http://schemas.openxmlformats.org/officeDocument/2006/relationships/tags" Target="../tags/tag330.xml"/><Relationship Id="rId4" Type="http://schemas.openxmlformats.org/officeDocument/2006/relationships/tags" Target="../tags/tag329.xml"/></Relationships>
</file>

<file path=ppt/slides/_rels/slide71.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33.xml"/><Relationship Id="rId7" Type="http://schemas.openxmlformats.org/officeDocument/2006/relationships/notesSlide" Target="../notesSlides/notesSlide52.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slideLayout" Target="../slideLayouts/slideLayout9.xml"/><Relationship Id="rId5" Type="http://schemas.openxmlformats.org/officeDocument/2006/relationships/tags" Target="../tags/tag335.xml"/><Relationship Id="rId4" Type="http://schemas.openxmlformats.org/officeDocument/2006/relationships/tags" Target="../tags/tag334.xml"/></Relationships>
</file>

<file path=ppt/slides/_rels/slide72.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38.xml"/><Relationship Id="rId7" Type="http://schemas.openxmlformats.org/officeDocument/2006/relationships/notesSlide" Target="../notesSlides/notesSlide53.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slideLayout" Target="../slideLayouts/slideLayout9.xml"/><Relationship Id="rId5" Type="http://schemas.openxmlformats.org/officeDocument/2006/relationships/tags" Target="../tags/tag340.xml"/><Relationship Id="rId4" Type="http://schemas.openxmlformats.org/officeDocument/2006/relationships/tags" Target="../tags/tag339.xml"/></Relationships>
</file>

<file path=ppt/slides/_rels/slide73.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43.xml"/><Relationship Id="rId7" Type="http://schemas.openxmlformats.org/officeDocument/2006/relationships/notesSlide" Target="../notesSlides/notesSlide54.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slideLayout" Target="../slideLayouts/slideLayout9.xml"/><Relationship Id="rId5" Type="http://schemas.openxmlformats.org/officeDocument/2006/relationships/tags" Target="../tags/tag345.xml"/><Relationship Id="rId4" Type="http://schemas.openxmlformats.org/officeDocument/2006/relationships/tags" Target="../tags/tag344.xml"/></Relationships>
</file>

<file path=ppt/slides/_rels/slide74.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48.xml"/><Relationship Id="rId7" Type="http://schemas.openxmlformats.org/officeDocument/2006/relationships/notesSlide" Target="../notesSlides/notesSlide55.xml"/><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slideLayout" Target="../slideLayouts/slideLayout9.xml"/><Relationship Id="rId5" Type="http://schemas.openxmlformats.org/officeDocument/2006/relationships/tags" Target="../tags/tag350.xml"/><Relationship Id="rId4" Type="http://schemas.openxmlformats.org/officeDocument/2006/relationships/tags" Target="../tags/tag3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8" Type="http://schemas.openxmlformats.org/officeDocument/2006/relationships/tags" Target="../tags/tag358.xml"/><Relationship Id="rId3" Type="http://schemas.openxmlformats.org/officeDocument/2006/relationships/tags" Target="../tags/tag353.xml"/><Relationship Id="rId7" Type="http://schemas.openxmlformats.org/officeDocument/2006/relationships/tags" Target="../tags/tag357.xml"/><Relationship Id="rId12" Type="http://schemas.openxmlformats.org/officeDocument/2006/relationships/chart" Target="../charts/chart68.xml"/><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tags" Target="../tags/tag356.xml"/><Relationship Id="rId11" Type="http://schemas.openxmlformats.org/officeDocument/2006/relationships/chart" Target="../charts/chart67.xml"/><Relationship Id="rId5" Type="http://schemas.openxmlformats.org/officeDocument/2006/relationships/tags" Target="../tags/tag355.xml"/><Relationship Id="rId10" Type="http://schemas.openxmlformats.org/officeDocument/2006/relationships/notesSlide" Target="../notesSlides/notesSlide56.xml"/><Relationship Id="rId4" Type="http://schemas.openxmlformats.org/officeDocument/2006/relationships/tags" Target="../tags/tag354.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8" Type="http://schemas.openxmlformats.org/officeDocument/2006/relationships/tags" Target="../tags/tag366.xml"/><Relationship Id="rId3" Type="http://schemas.openxmlformats.org/officeDocument/2006/relationships/tags" Target="../tags/tag361.xml"/><Relationship Id="rId7" Type="http://schemas.openxmlformats.org/officeDocument/2006/relationships/tags" Target="../tags/tag365.xml"/><Relationship Id="rId12" Type="http://schemas.openxmlformats.org/officeDocument/2006/relationships/chart" Target="../charts/chart70.xm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tags" Target="../tags/tag364.xml"/><Relationship Id="rId11" Type="http://schemas.openxmlformats.org/officeDocument/2006/relationships/chart" Target="../charts/chart69.xml"/><Relationship Id="rId5" Type="http://schemas.openxmlformats.org/officeDocument/2006/relationships/tags" Target="../tags/tag363.xml"/><Relationship Id="rId10" Type="http://schemas.openxmlformats.org/officeDocument/2006/relationships/notesSlide" Target="../notesSlides/notesSlide57.xml"/><Relationship Id="rId4" Type="http://schemas.openxmlformats.org/officeDocument/2006/relationships/tags" Target="../tags/tag362.xml"/><Relationship Id="rId9"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tags" Target="../tags/tag369.xml"/><Relationship Id="rId7" Type="http://schemas.openxmlformats.org/officeDocument/2006/relationships/chart" Target="../charts/chart71.xml"/><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7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73.xml"/><Relationship Id="rId7" Type="http://schemas.openxmlformats.org/officeDocument/2006/relationships/notesSlide" Target="../notesSlides/notesSlide59.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slideLayout" Target="../slideLayouts/slideLayout9.xml"/><Relationship Id="rId5" Type="http://schemas.openxmlformats.org/officeDocument/2006/relationships/tags" Target="../tags/tag375.xml"/><Relationship Id="rId4" Type="http://schemas.openxmlformats.org/officeDocument/2006/relationships/tags" Target="../tags/tag374.xml"/></Relationships>
</file>

<file path=ppt/slides/_rels/slide81.xml.rels><?xml version="1.0" encoding="UTF-8" standalone="yes"?>
<Relationships xmlns="http://schemas.openxmlformats.org/package/2006/relationships"><Relationship Id="rId8" Type="http://schemas.openxmlformats.org/officeDocument/2006/relationships/tags" Target="../tags/tag383.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4.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chart" Target="../charts/chart73.xml"/><Relationship Id="rId5" Type="http://schemas.openxmlformats.org/officeDocument/2006/relationships/tags" Target="../tags/tag380.xml"/><Relationship Id="rId10" Type="http://schemas.openxmlformats.org/officeDocument/2006/relationships/notesSlide" Target="../notesSlides/notesSlide60.xml"/><Relationship Id="rId4" Type="http://schemas.openxmlformats.org/officeDocument/2006/relationships/tags" Target="../tags/tag379.xml"/><Relationship Id="rId9"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tags" Target="../tags/tag391.xml"/><Relationship Id="rId13" Type="http://schemas.openxmlformats.org/officeDocument/2006/relationships/chart" Target="../charts/chart75.xml"/><Relationship Id="rId3" Type="http://schemas.openxmlformats.org/officeDocument/2006/relationships/tags" Target="../tags/tag386.xml"/><Relationship Id="rId7" Type="http://schemas.openxmlformats.org/officeDocument/2006/relationships/tags" Target="../tags/tag390.xml"/><Relationship Id="rId12" Type="http://schemas.openxmlformats.org/officeDocument/2006/relationships/notesSlide" Target="../notesSlides/notesSlide61.xml"/><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tags" Target="../tags/tag389.xml"/><Relationship Id="rId11" Type="http://schemas.openxmlformats.org/officeDocument/2006/relationships/slideLayout" Target="../slideLayouts/slideLayout9.xml"/><Relationship Id="rId5" Type="http://schemas.openxmlformats.org/officeDocument/2006/relationships/tags" Target="../tags/tag388.xml"/><Relationship Id="rId10" Type="http://schemas.openxmlformats.org/officeDocument/2006/relationships/tags" Target="../tags/tag393.xml"/><Relationship Id="rId4" Type="http://schemas.openxmlformats.org/officeDocument/2006/relationships/tags" Target="../tags/tag387.xml"/><Relationship Id="rId9" Type="http://schemas.openxmlformats.org/officeDocument/2006/relationships/tags" Target="../tags/tag392.xml"/><Relationship Id="rId14" Type="http://schemas.openxmlformats.org/officeDocument/2006/relationships/chart" Target="../charts/chart76.xml"/></Relationships>
</file>

<file path=ppt/slides/_rels/slide83.xml.rels><?xml version="1.0" encoding="UTF-8" standalone="yes"?>
<Relationships xmlns="http://schemas.openxmlformats.org/package/2006/relationships"><Relationship Id="rId8" Type="http://schemas.openxmlformats.org/officeDocument/2006/relationships/tags" Target="../tags/tag401.xml"/><Relationship Id="rId13" Type="http://schemas.openxmlformats.org/officeDocument/2006/relationships/chart" Target="../charts/chart78.xml"/><Relationship Id="rId3" Type="http://schemas.openxmlformats.org/officeDocument/2006/relationships/tags" Target="../tags/tag396.xml"/><Relationship Id="rId7" Type="http://schemas.openxmlformats.org/officeDocument/2006/relationships/tags" Target="../tags/tag400.xml"/><Relationship Id="rId12" Type="http://schemas.openxmlformats.org/officeDocument/2006/relationships/chart" Target="../charts/chart77.xml"/><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tags" Target="../tags/tag399.xml"/><Relationship Id="rId11" Type="http://schemas.openxmlformats.org/officeDocument/2006/relationships/notesSlide" Target="../notesSlides/notesSlide62.xml"/><Relationship Id="rId5" Type="http://schemas.openxmlformats.org/officeDocument/2006/relationships/tags" Target="../tags/tag398.xml"/><Relationship Id="rId10" Type="http://schemas.openxmlformats.org/officeDocument/2006/relationships/slideLayout" Target="../slideLayouts/slideLayout9.xml"/><Relationship Id="rId4" Type="http://schemas.openxmlformats.org/officeDocument/2006/relationships/tags" Target="../tags/tag397.xml"/><Relationship Id="rId9" Type="http://schemas.openxmlformats.org/officeDocument/2006/relationships/tags" Target="../tags/tag402.xml"/></Relationships>
</file>

<file path=ppt/slides/_rels/slide84.xml.rels><?xml version="1.0" encoding="UTF-8" standalone="yes"?>
<Relationships xmlns="http://schemas.openxmlformats.org/package/2006/relationships"><Relationship Id="rId8" Type="http://schemas.openxmlformats.org/officeDocument/2006/relationships/tags" Target="../tags/tag410.xml"/><Relationship Id="rId13" Type="http://schemas.openxmlformats.org/officeDocument/2006/relationships/chart" Target="../charts/chart79.xml"/><Relationship Id="rId3" Type="http://schemas.openxmlformats.org/officeDocument/2006/relationships/tags" Target="../tags/tag405.xml"/><Relationship Id="rId7" Type="http://schemas.openxmlformats.org/officeDocument/2006/relationships/tags" Target="../tags/tag409.xml"/><Relationship Id="rId12" Type="http://schemas.openxmlformats.org/officeDocument/2006/relationships/notesSlide" Target="../notesSlides/notesSlide63.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tags" Target="../tags/tag408.xml"/><Relationship Id="rId11" Type="http://schemas.openxmlformats.org/officeDocument/2006/relationships/slideLayout" Target="../slideLayouts/slideLayout9.xml"/><Relationship Id="rId5" Type="http://schemas.openxmlformats.org/officeDocument/2006/relationships/tags" Target="../tags/tag407.xml"/><Relationship Id="rId10" Type="http://schemas.openxmlformats.org/officeDocument/2006/relationships/tags" Target="../tags/tag412.xml"/><Relationship Id="rId4" Type="http://schemas.openxmlformats.org/officeDocument/2006/relationships/tags" Target="../tags/tag406.xml"/><Relationship Id="rId9" Type="http://schemas.openxmlformats.org/officeDocument/2006/relationships/tags" Target="../tags/tag411.xml"/><Relationship Id="rId14" Type="http://schemas.openxmlformats.org/officeDocument/2006/relationships/chart" Target="../charts/chart8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15.xml"/><Relationship Id="rId7" Type="http://schemas.openxmlformats.org/officeDocument/2006/relationships/slideLayout" Target="../slideLayouts/slideLayout9.xml"/><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tags" Target="../tags/tag418.xml"/><Relationship Id="rId5" Type="http://schemas.openxmlformats.org/officeDocument/2006/relationships/tags" Target="../tags/tag417.xml"/><Relationship Id="rId4" Type="http://schemas.openxmlformats.org/officeDocument/2006/relationships/tags" Target="../tags/tag416.xml"/><Relationship Id="rId9" Type="http://schemas.openxmlformats.org/officeDocument/2006/relationships/chart" Target="../charts/chart81.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21.xml"/><Relationship Id="rId7" Type="http://schemas.openxmlformats.org/officeDocument/2006/relationships/tags" Target="../tags/tag42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tags" Target="../tags/tag424.xml"/><Relationship Id="rId5" Type="http://schemas.openxmlformats.org/officeDocument/2006/relationships/tags" Target="../tags/tag423.xml"/><Relationship Id="rId10" Type="http://schemas.openxmlformats.org/officeDocument/2006/relationships/chart" Target="../charts/chart82.xml"/><Relationship Id="rId4" Type="http://schemas.openxmlformats.org/officeDocument/2006/relationships/tags" Target="../tags/tag422.xml"/><Relationship Id="rId9" Type="http://schemas.openxmlformats.org/officeDocument/2006/relationships/notesSlide" Target="../notesSlides/notesSlide65.xml"/></Relationships>
</file>

<file path=ppt/slides/_rels/slide88.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8.png"/><Relationship Id="rId4" Type="http://schemas.openxmlformats.org/officeDocument/2006/relationships/image" Target="../media/image2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AF84F6-0E9A-4153-9183-2BB139F6D8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28600"/>
            <a:ext cx="12191999" cy="7606867"/>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53345"/>
            <a:chOff x="4908061" y="1905000"/>
            <a:chExt cx="5181600" cy="1853345"/>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Passaic County</a:t>
              </a:r>
              <a:endParaRPr lang="en-US" sz="3600" b="1" dirty="0">
                <a:latin typeface="Franklin Gothic Medium Cond" panose="020B0606030402020204" pitchFamily="34" charset="0"/>
              </a:endParaRPr>
            </a:p>
          </p:txBody>
        </p:sp>
        <p:pic>
          <p:nvPicPr>
            <p:cNvPr id="8" name="Picture 7">
              <a:extLst>
                <a:ext uri="{FF2B5EF4-FFF2-40B4-BE49-F238E27FC236}">
                  <a16:creationId xmlns:a16="http://schemas.microsoft.com/office/drawing/2014/main" id="{8A456035-9BDC-465B-9177-FE95E2FE52D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55670" y="2073763"/>
              <a:ext cx="796287" cy="1507637"/>
            </a:xfrm>
            <a:prstGeom prst="rect">
              <a:avLst/>
            </a:prstGeom>
          </p:spPr>
        </p:pic>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6007747" y="3203932"/>
              <a:ext cx="4069080" cy="369332"/>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a:t>
              </a:r>
              <a:endParaRPr lang="en-US" b="1" dirty="0">
                <a:solidFill>
                  <a:srgbClr val="C00000"/>
                </a:solidFill>
                <a:latin typeface="Franklin Gothic Medium Cond" panose="020B0606030402020204" pitchFamily="34" charset="0"/>
              </a:endParaRPr>
            </a:p>
          </p:txBody>
        </p:sp>
      </p:grpSp>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4">
            <a:extLst>
              <a:ext uri="{FF2B5EF4-FFF2-40B4-BE49-F238E27FC236}">
                <a16:creationId xmlns:a16="http://schemas.microsoft.com/office/drawing/2014/main" id="{E5E618A9-436B-421D-87F5-9E137C35562E}"/>
              </a:ext>
            </a:extLst>
          </p:cNvPr>
          <p:cNvSpPr txBox="1"/>
          <p:nvPr/>
        </p:nvSpPr>
        <p:spPr>
          <a:xfrm>
            <a:off x="2057400" y="914400"/>
            <a:ext cx="2908300" cy="609600"/>
          </a:xfrm>
          <a:prstGeom prst="rect">
            <a:avLst/>
          </a:prstGeom>
          <a:noFill/>
        </p:spPr>
        <p:txBody>
          <a:bodyPr wrap="square" rtlCol="0">
            <a:spAutoFit/>
          </a:bodyPr>
          <a:lstStyle/>
          <a:p>
            <a:pPr marL="0" marR="0">
              <a:spcBef>
                <a:spcPts val="0"/>
              </a:spcBef>
              <a:spcAft>
                <a:spcPts val="0"/>
              </a:spcAft>
            </a:pPr>
            <a:r>
              <a:rPr lang="en-US" sz="3600" b="1" kern="1200">
                <a:solidFill>
                  <a:srgbClr val="000000"/>
                </a:solidFill>
                <a:effectLst/>
                <a:latin typeface="Franklin Gothic Medium Cond" panose="020B0606030402020204" pitchFamily="34" charset="0"/>
                <a:ea typeface="Times New Roman" panose="02020603050405020304" pitchFamily="18" charset="0"/>
                <a:cs typeface="Times New Roman" panose="02020603050405020304" pitchFamily="18" charset="0"/>
              </a:rPr>
              <a:t>Passaic County</a:t>
            </a:r>
            <a:endParaRPr lang="en-US"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86259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7" y="6339858"/>
            <a:ext cx="8832274" cy="457200"/>
          </a:xfrm>
          <a:prstGeom prst="rect">
            <a:avLst/>
          </a:prstGeom>
          <a:noFill/>
        </p:spPr>
        <p:txBody>
          <a:bodyPr wrap="square" rtlCol="0" anchor="ctr" anchorCtr="0">
            <a:noAutofit/>
          </a:bodyPr>
          <a:lstStyle/>
          <a:p>
            <a:pPr algn="just"/>
            <a:r>
              <a:rPr lang="en-US" sz="1000" dirty="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4189289400"/>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8839200" cy="457200"/>
          </a:xfrm>
          <a:prstGeom prst="rect">
            <a:avLst/>
          </a:prstGeom>
          <a:noFill/>
        </p:spPr>
        <p:txBody>
          <a:bodyPr wrap="square" rtlCol="0" anchor="ctr" anchorCtr="0">
            <a:noAutofit/>
          </a:bodyPr>
          <a:lstStyle/>
          <a:p>
            <a:pPr algn="just"/>
            <a:r>
              <a:rPr lang="en-US" sz="1000" dirty="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2013-17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595843907"/>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88011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Three municipalities were selected to illustrate how diversity ranges within the county</a:t>
            </a:r>
          </a:p>
          <a:p>
            <a:pPr algn="just"/>
            <a:r>
              <a:rPr lang="en-US" sz="1000" dirty="0" smtClean="0">
                <a:latin typeface="Franklin Gothic Book" panose="020B0503020102020204" pitchFamily="34" charset="0"/>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68658402"/>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398490669"/>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243794649"/>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smtClean="0">
                <a:latin typeface="Franklin Gothic Book" panose="020B0503020102020204" pitchFamily="34" charset="0"/>
              </a:rPr>
              <a:t>Note: The 10 municipalities with the highest percentage of foreign born are displayed</a:t>
            </a:r>
          </a:p>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723302105"/>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414850103"/>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4084270175"/>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950184176"/>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931585241"/>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3208973" y="6393212"/>
            <a:ext cx="7315200" cy="253916"/>
          </a:xfrm>
          <a:prstGeom prst="rect">
            <a:avLst/>
          </a:prstGeom>
          <a:noFill/>
        </p:spPr>
        <p:txBody>
          <a:bodyPr wrap="square" rtlCol="0">
            <a:spAutoFit/>
          </a:bodyPr>
          <a:lstStyle/>
          <a:p>
            <a:r>
              <a:rPr lang="en-US" sz="1000" dirty="0" smtClean="0">
                <a:latin typeface="Franklin Gothic Book" panose="020B0503020102020204" pitchFamily="34" charset="0"/>
              </a:rPr>
              <a:t>Note that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(5,630 or 0.28%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1272188519"/>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7F1853-D187-4AA0-8318-4F859EFFA8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674760"/>
            <a:ext cx="5844021" cy="5508478"/>
          </a:xfrm>
          <a:prstGeom prst="rect">
            <a:avLst/>
          </a:prstGeom>
          <a:noFill/>
        </p:spPr>
      </p:pic>
      <p:pic>
        <p:nvPicPr>
          <p:cNvPr id="3" name="Picture 2">
            <a:extLst>
              <a:ext uri="{FF2B5EF4-FFF2-40B4-BE49-F238E27FC236}">
                <a16:creationId xmlns:a16="http://schemas.microsoft.com/office/drawing/2014/main" id="{ED899C2B-8028-4029-A1C8-6D2F4C080F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123" y="457200"/>
            <a:ext cx="1931831" cy="3657600"/>
          </a:xfrm>
          <a:prstGeom prst="rect">
            <a:avLst/>
          </a:prstGeom>
        </p:spPr>
      </p:pic>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914BA7-2CEB-44F8-9416-E0C06983D10E}"/>
              </a:ext>
            </a:extLst>
          </p:cNvPr>
          <p:cNvSpPr/>
          <p:nvPr/>
        </p:nvSpPr>
        <p:spPr>
          <a:xfrm>
            <a:off x="3733800" y="4495800"/>
            <a:ext cx="7881389" cy="535334"/>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Children (%) per age category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Data shown are limited to the municipalities with available data or the 10 municipalities with the highest percentage of children aged &lt;6. Within each municipality, age categories are presented as percentages and will add up to approximately 100%</a:t>
            </a:r>
            <a:endParaRPr lang="en-US" sz="1000" dirty="0">
              <a:latin typeface="Franklin Gothic Book" panose="020B0503020102020204" pitchFamily="34" charset="0"/>
            </a:endParaRPr>
          </a:p>
        </p:txBody>
      </p:sp>
      <p:sp>
        <p:nvSpPr>
          <p:cNvPr id="9" name="TextBox 8">
            <a:extLst>
              <a:ext uri="{FF2B5EF4-FFF2-40B4-BE49-F238E27FC236}">
                <a16:creationId xmlns:a16="http://schemas.microsoft.com/office/drawing/2014/main" id="{10F6E6B4-3FC2-4A26-9D6A-F9A7AAC4D932}"/>
              </a:ext>
            </a:extLst>
          </p:cNvPr>
          <p:cNvSpPr txBox="1"/>
          <p:nvPr>
            <p:custDataLst>
              <p:tags r:id="rId5"/>
            </p:custDataLst>
          </p:nvPr>
        </p:nvSpPr>
        <p:spPr>
          <a:xfrm>
            <a:off x="4572000" y="6035040"/>
            <a:ext cx="1828800" cy="365760"/>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&lt;6 / total # of children per municipality * 100</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AFAE2D1C-54E7-45CE-B63C-37CB01D89D37}"/>
              </a:ext>
            </a:extLst>
          </p:cNvPr>
          <p:cNvSpPr txBox="1"/>
          <p:nvPr>
            <p:custDataLst>
              <p:tags r:id="rId6"/>
            </p:custDataLst>
          </p:nvPr>
        </p:nvSpPr>
        <p:spPr>
          <a:xfrm>
            <a:off x="653796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6-11 / total # of children per municipality * 100</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1C135C3E-F2BB-4491-AF56-7866215528EE}"/>
              </a:ext>
            </a:extLst>
          </p:cNvPr>
          <p:cNvSpPr txBox="1"/>
          <p:nvPr>
            <p:custDataLst>
              <p:tags r:id="rId7"/>
            </p:custDataLst>
          </p:nvPr>
        </p:nvSpPr>
        <p:spPr>
          <a:xfrm>
            <a:off x="868680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12-17 / total # of children per municipality * 100</a:t>
            </a:r>
            <a:endParaRPr lang="en-US" sz="9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9"/>
            </p:custDataLst>
            <p:extLst>
              <p:ext uri="{D42A27DB-BD31-4B8C-83A1-F6EECF244321}">
                <p14:modId xmlns:p14="http://schemas.microsoft.com/office/powerpoint/2010/main" val="2660803445"/>
              </p:ext>
            </p:extLst>
          </p:nvPr>
        </p:nvGraphicFramePr>
        <p:xfrm>
          <a:off x="3487189" y="375346"/>
          <a:ext cx="8128000" cy="541866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294983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2642522261"/>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Note. A total of 48,461 children were being served by New Jersey CP&amp;P on December 31,2018. This includes 3,105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1436337853"/>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8763000" y="4267200"/>
            <a:ext cx="2908300" cy="609600"/>
          </a:xfrm>
          <a:prstGeom prst="rect">
            <a:avLst/>
          </a:prstGeom>
          <a:noFill/>
        </p:spPr>
        <p:txBody>
          <a:bodyPr wrap="square" rtlCol="0">
            <a:spAutoFit/>
          </a:bodyPr>
          <a:lstStyle/>
          <a:p>
            <a:pPr marL="0" marR="0">
              <a:spcBef>
                <a:spcPts val="0"/>
              </a:spcBef>
              <a:spcAft>
                <a:spcPts val="0"/>
              </a:spcAft>
            </a:pPr>
            <a:r>
              <a:rPr lang="en-US" sz="3600" b="1" kern="1200">
                <a:solidFill>
                  <a:srgbClr val="000000"/>
                </a:solidFill>
                <a:effectLst/>
                <a:latin typeface="Franklin Gothic Medium Cond" panose="020B0606030402020204" pitchFamily="34" charset="0"/>
                <a:ea typeface="Times New Roman" panose="02020603050405020304" pitchFamily="18" charset="0"/>
                <a:cs typeface="Times New Roman" panose="02020603050405020304" pitchFamily="18" charset="0"/>
              </a:rPr>
              <a:t>Passaic County</a:t>
            </a:r>
            <a:endParaRPr lang="en-US"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839893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1189752387"/>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2701404957"/>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smtClean="0">
                <a:latin typeface="Franklin Gothic Book" panose="020B0503020102020204" pitchFamily="34" charset="0"/>
              </a:rPr>
              <a:t> (up to 10 municipalities). Dashed line represents % of families in poverty across the county</a:t>
            </a:r>
          </a:p>
          <a:p>
            <a:pPr algn="just"/>
            <a:r>
              <a:rPr lang="en-US" sz="1000" smtClean="0">
                <a:latin typeface="Franklin Gothic Book" panose="020B0503020102020204" pitchFamily="34" charset="0"/>
              </a:rPr>
              <a:t>Projection errors may reduce the accuracy of some forecasts</a:t>
            </a:r>
          </a:p>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1976185683"/>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2286000" y="1371600"/>
            <a:ext cx="2908300" cy="609600"/>
          </a:xfrm>
          <a:prstGeom prst="rect">
            <a:avLst/>
          </a:prstGeom>
          <a:noFill/>
        </p:spPr>
        <p:txBody>
          <a:bodyPr wrap="square" rtlCol="0">
            <a:spAutoFit/>
          </a:bodyPr>
          <a:lstStyle/>
          <a:p>
            <a:pPr marL="0" marR="0">
              <a:spcBef>
                <a:spcPts val="0"/>
              </a:spcBef>
              <a:spcAft>
                <a:spcPts val="0"/>
              </a:spcAft>
            </a:pPr>
            <a:r>
              <a:rPr lang="en-US" sz="3600" b="1" kern="1200">
                <a:solidFill>
                  <a:srgbClr val="000000"/>
                </a:solidFill>
                <a:effectLst/>
                <a:latin typeface="Franklin Gothic Medium Cond" panose="020B0606030402020204" pitchFamily="34" charset="0"/>
                <a:ea typeface="Times New Roman" panose="02020603050405020304" pitchFamily="18" charset="0"/>
                <a:cs typeface="Times New Roman" panose="02020603050405020304" pitchFamily="18" charset="0"/>
              </a:rPr>
              <a:t>Passaic County</a:t>
            </a:r>
            <a:endParaRPr lang="en-US"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766306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84006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615324911"/>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1666787014"/>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2133600" y="1295400"/>
            <a:ext cx="2908300" cy="609600"/>
          </a:xfrm>
          <a:prstGeom prst="rect">
            <a:avLst/>
          </a:prstGeom>
          <a:noFill/>
        </p:spPr>
        <p:txBody>
          <a:bodyPr wrap="square" rtlCol="0">
            <a:spAutoFit/>
          </a:bodyPr>
          <a:lstStyle/>
          <a:p>
            <a:pPr marL="0" marR="0">
              <a:spcBef>
                <a:spcPts val="0"/>
              </a:spcBef>
              <a:spcAft>
                <a:spcPts val="0"/>
              </a:spcAft>
            </a:pPr>
            <a:r>
              <a:rPr lang="en-US" sz="3600" b="1" kern="1200">
                <a:solidFill>
                  <a:srgbClr val="000000"/>
                </a:solidFill>
                <a:effectLst/>
                <a:latin typeface="Franklin Gothic Medium Cond" panose="020B0606030402020204" pitchFamily="34" charset="0"/>
                <a:ea typeface="Times New Roman" panose="02020603050405020304" pitchFamily="18" charset="0"/>
                <a:cs typeface="Times New Roman" panose="02020603050405020304" pitchFamily="18" charset="0"/>
              </a:rPr>
              <a:t>Passaic County</a:t>
            </a:r>
            <a:endParaRPr lang="en-US"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698563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2017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1960733412"/>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3462646155"/>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2017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smtClean="0">
                <a:latin typeface="Franklin Gothic Book"/>
              </a:rPr>
              <a:t>Note: The municipalities with the lowest median income are displayed (up to 10 municipalities). </a:t>
            </a:r>
          </a:p>
          <a:p>
            <a:pPr algn="just"/>
            <a:r>
              <a:rPr lang="en-US" sz="100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1498364196"/>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5410200" y="2438400"/>
            <a:ext cx="2908300" cy="609600"/>
          </a:xfrm>
          <a:prstGeom prst="rect">
            <a:avLst/>
          </a:prstGeom>
          <a:noFill/>
        </p:spPr>
        <p:txBody>
          <a:bodyPr wrap="square" rtlCol="0">
            <a:spAutoFit/>
          </a:bodyPr>
          <a:lstStyle/>
          <a:p>
            <a:pPr marL="0" marR="0">
              <a:spcBef>
                <a:spcPts val="0"/>
              </a:spcBef>
              <a:spcAft>
                <a:spcPts val="0"/>
              </a:spcAft>
            </a:pPr>
            <a:r>
              <a:rPr lang="en-US" sz="3600" b="1" kern="1200">
                <a:solidFill>
                  <a:srgbClr val="000000"/>
                </a:solidFill>
                <a:effectLst/>
                <a:latin typeface="Franklin Gothic Medium Cond" panose="020B0606030402020204" pitchFamily="34" charset="0"/>
                <a:ea typeface="Times New Roman" panose="02020603050405020304" pitchFamily="18" charset="0"/>
                <a:cs typeface="Times New Roman" panose="02020603050405020304" pitchFamily="18" charset="0"/>
              </a:rPr>
              <a:t>Passaic County</a:t>
            </a:r>
            <a:endParaRPr lang="en-US"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230441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600497764"/>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American Community Survey (US Census), 2017 data via the Robert Wood Johnson Foundation</a:t>
            </a:r>
            <a:endParaRPr lang="en-US" sz="1200" dirty="0"/>
          </a:p>
        </p:txBody>
      </p:sp>
    </p:spTree>
    <p:extLst>
      <p:ext uri="{BB962C8B-B14F-4D97-AF65-F5344CB8AC3E}">
        <p14:creationId xmlns:p14="http://schemas.microsoft.com/office/powerpoint/2010/main" val="3407605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Comprehensive Housing Affordability Strategy data compiled by HUD</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503265991"/>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533400" y="9144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Passaic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60748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7947-42DE-4C75-A741-7336848E1CA8}"/>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009A79D-D2A1-48F4-9398-17F29059D27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t>6.1 Food insecurity rates over time: county, state, and national comparisons </a:t>
            </a:r>
            <a:endParaRPr lang="en-US" sz="2000" spc="-50" dirty="0"/>
          </a:p>
        </p:txBody>
      </p:sp>
      <p:sp>
        <p:nvSpPr>
          <p:cNvPr id="4" name="TextBox 3">
            <a:extLst>
              <a:ext uri="{FF2B5EF4-FFF2-40B4-BE49-F238E27FC236}">
                <a16:creationId xmlns:a16="http://schemas.microsoft.com/office/drawing/2014/main" id="{4CDD76C5-4E62-481B-88EC-4C5BC999ED8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https://map.feedingamerica.org/county/2015/overall</a:t>
            </a:r>
            <a:endParaRPr lang="en-US" sz="1200" dirty="0" smtClean="0"/>
          </a:p>
        </p:txBody>
      </p:sp>
      <p:sp>
        <p:nvSpPr>
          <p:cNvPr id="5" name="TextBox 4">
            <a:extLst>
              <a:ext uri="{FF2B5EF4-FFF2-40B4-BE49-F238E27FC236}">
                <a16:creationId xmlns:a16="http://schemas.microsoft.com/office/drawing/2014/main" id="{52BCEB66-EAE9-4095-803F-1AF77FB694FB}"/>
              </a:ext>
            </a:extLst>
          </p:cNvPr>
          <p:cNvSpPr txBox="1"/>
          <p:nvPr>
            <p:custDataLst>
              <p:tags r:id="rId4"/>
            </p:custDataLst>
          </p:nvPr>
        </p:nvSpPr>
        <p:spPr>
          <a:xfrm>
            <a:off x="3124200" y="6199495"/>
            <a:ext cx="9067800" cy="536812"/>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dirty="0">
              <a:latin typeface="Franklin Gothic Book" panose="020B0503020102020204" pitchFamily="34" charset="0"/>
              <a:cs typeface="Calibri"/>
            </a:endParaRPr>
          </a:p>
        </p:txBody>
      </p:sp>
      <p:graphicFrame>
        <p:nvGraphicFramePr>
          <p:cNvPr id="8" name="Chart 7">
            <a:extLst>
              <a:ext uri="{FF2B5EF4-FFF2-40B4-BE49-F238E27FC236}">
                <a16:creationId xmlns:a16="http://schemas.microsoft.com/office/drawing/2014/main" id="{34F234C2-F767-4774-A76A-1A947D874605}"/>
              </a:ext>
            </a:extLst>
          </p:cNvPr>
          <p:cNvGraphicFramePr/>
          <p:nvPr>
            <p:custDataLst>
              <p:tags r:id="rId5"/>
            </p:custDataLst>
            <p:extLst>
              <p:ext uri="{D42A27DB-BD31-4B8C-83A1-F6EECF244321}">
                <p14:modId xmlns:p14="http://schemas.microsoft.com/office/powerpoint/2010/main" val="1986941254"/>
              </p:ext>
            </p:extLst>
          </p:nvPr>
        </p:nvGraphicFramePr>
        <p:xfrm>
          <a:off x="3588466" y="1077219"/>
          <a:ext cx="8128000" cy="536208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977676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461665"/>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U.S. Census Bureau Current Population Survey and the U.S. Department of Agricultural Economic Research Service (2015-2017). </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4048967603"/>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461665"/>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smtClean="0"/>
              <a:t>Sources: New Jersey Department of Agriculture via Annie E Casey Kids Count; American Community Survey 2012-17 Five-Year Estimates</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4136593190"/>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386629349"/>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302100503"/>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5"/>
          </a:graphicData>
        </a:graphic>
      </p:graphicFrame>
      <p:sp>
        <p:nvSpPr>
          <p:cNvPr id="9" name="TextBox 8"/>
          <p:cNvSpPr txBox="1"/>
          <p:nvPr/>
        </p:nvSpPr>
        <p:spPr>
          <a:xfrm>
            <a:off x="3142673" y="6541859"/>
            <a:ext cx="6659880"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152400" y="6858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Passaic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74874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897423926"/>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507018937"/>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7162800" y="51816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Passaic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3485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 </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324233534"/>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2822733283"/>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NJ avg 31.5</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10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US avg 26.4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4223571523"/>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2320389074"/>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2946987240"/>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457200" y="50292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Passaic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12690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599147365"/>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306899938"/>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597467" y="5200956"/>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31586731"/>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smtClean="0">
                <a:latin typeface="Franklin Gothic Book" panose="020B0503020102020204" pitchFamily="34" charset="0"/>
              </a:rPr>
              <a:t>Note: Up to the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327784228"/>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2018-2019</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2553796598"/>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2013-2019</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959206057"/>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(2017-2018)</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2471650460"/>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2960249459"/>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5334000" y="533400"/>
            <a:ext cx="2908300" cy="609600"/>
          </a:xfrm>
          <a:prstGeom prst="rect">
            <a:avLst/>
          </a:prstGeom>
          <a:noFill/>
        </p:spPr>
        <p:txBody>
          <a:bodyPr wrap="square" rtlCol="0">
            <a:spAutoFit/>
          </a:bodyPr>
          <a:lstStyle/>
          <a:p>
            <a:pPr marL="0" marR="0">
              <a:spcBef>
                <a:spcPts val="0"/>
              </a:spcBef>
              <a:spcAft>
                <a:spcPts val="0"/>
              </a:spcAft>
            </a:pPr>
            <a:r>
              <a:rPr lang="en-US" sz="3600" b="1" kern="1200">
                <a:solidFill>
                  <a:srgbClr val="000000"/>
                </a:solidFill>
                <a:effectLst/>
                <a:latin typeface="Franklin Gothic Medium Cond" panose="020B0606030402020204" pitchFamily="34" charset="0"/>
                <a:ea typeface="Times New Roman" panose="02020603050405020304" pitchFamily="18" charset="0"/>
                <a:cs typeface="Times New Roman" panose="02020603050405020304" pitchFamily="18" charset="0"/>
              </a:rPr>
              <a:t>Passaic County</a:t>
            </a:r>
            <a:endParaRPr lang="en-US"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09092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3726314921"/>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558285284"/>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10.3: Monthly unemployment rate from June 2018-May 2019: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2018-2019</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1649505725"/>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June 2018-May 2019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374059884"/>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2013-17 American Survey, 5-yr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681417154"/>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representing median earnings in dollars for full-time, year-round workers in 2017</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3023201352"/>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2013-17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1132652160"/>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2017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To illustrate diversity in median income by sex, the highest, the middling, and the lowest median income municipality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375962724"/>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4">
            <a:extLst>
              <a:ext uri="{FF2B5EF4-FFF2-40B4-BE49-F238E27FC236}">
                <a16:creationId xmlns:a16="http://schemas.microsoft.com/office/drawing/2014/main" id="{E5E618A9-436B-421D-87F5-9E137C35562E}"/>
              </a:ext>
            </a:extLst>
          </p:cNvPr>
          <p:cNvSpPr txBox="1"/>
          <p:nvPr/>
        </p:nvSpPr>
        <p:spPr>
          <a:xfrm>
            <a:off x="8382000" y="6858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Passaic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46377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397820662"/>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911428689"/>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3804579249"/>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3167424" y="6385615"/>
            <a:ext cx="65532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7.13.18</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7.13.18</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2965498415"/>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232027067"/>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Homicide rates (deaths per 100K) in NJ (by county) - age adjusted</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2017</a:t>
            </a:r>
          </a:p>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*The number of deaths in all other counties are too small to calculate reliable rates</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11.6: Homicide rates (deaths per 100K) over time - age adjusted</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6463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Calculator found here: https://www-doh.state.nj.us.doh-shad/query/result/mort/MortCntylCD10/AgeRte.html</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4159052653"/>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3656609707"/>
              </p:ext>
            </p:extLst>
          </p:nvPr>
        </p:nvGraphicFramePr>
        <p:xfrm>
          <a:off x="8561196" y="4409420"/>
          <a:ext cx="3478404" cy="234084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11.7: Homicide rates (deaths per 100K) by racial/ethnic group, in county</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6" name="TextBox 5">
            <a:extLst>
              <a:ext uri="{FF2B5EF4-FFF2-40B4-BE49-F238E27FC236}">
                <a16:creationId xmlns:a16="http://schemas.microsoft.com/office/drawing/2014/main" id="{D772C46B-283B-4D00-B951-3D8F01C49293}"/>
              </a:ext>
            </a:extLst>
          </p:cNvPr>
          <p:cNvSpPr txBox="1"/>
          <p:nvPr>
            <p:custDataLst>
              <p:tags r:id="rId5"/>
            </p:custDataLst>
          </p:nvPr>
        </p:nvSpPr>
        <p:spPr>
          <a:xfrm>
            <a:off x="3124200" y="3467218"/>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11.8: Homicide rates (deaths per 100K) by sex, in county</a:t>
            </a:r>
            <a:endParaRPr lang="en-US" sz="2000" spc="-50" dirty="0"/>
          </a:p>
        </p:txBody>
      </p:sp>
      <p:sp>
        <p:nvSpPr>
          <p:cNvPr id="7" name="TextBox 6">
            <a:extLst>
              <a:ext uri="{FF2B5EF4-FFF2-40B4-BE49-F238E27FC236}">
                <a16:creationId xmlns:a16="http://schemas.microsoft.com/office/drawing/2014/main" id="{FE930766-3187-4377-A6E7-A00BB638B1FB}"/>
              </a:ext>
            </a:extLst>
          </p:cNvPr>
          <p:cNvSpPr txBox="1"/>
          <p:nvPr>
            <p:custDataLst>
              <p:tags r:id="rId6"/>
            </p:custDataLst>
          </p:nvPr>
        </p:nvSpPr>
        <p:spPr>
          <a:xfrm>
            <a:off x="3124200" y="38100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8" name="TextBox 7">
            <a:extLst>
              <a:ext uri="{FF2B5EF4-FFF2-40B4-BE49-F238E27FC236}">
                <a16:creationId xmlns:a16="http://schemas.microsoft.com/office/drawing/2014/main" id="{5D045361-96DA-4F45-A263-7B139F478415}"/>
              </a:ext>
            </a:extLst>
          </p:cNvPr>
          <p:cNvSpPr txBox="1"/>
          <p:nvPr>
            <p:custDataLst>
              <p:tags r:id="rId7"/>
            </p:custDataLst>
          </p:nvPr>
        </p:nvSpPr>
        <p:spPr>
          <a:xfrm>
            <a:off x="3099277" y="6566478"/>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graphicFrame>
        <p:nvGraphicFramePr>
          <p:cNvPr id="11" name="Chart 10">
            <a:extLst>
              <a:ext uri="{FF2B5EF4-FFF2-40B4-BE49-F238E27FC236}">
                <a16:creationId xmlns:a16="http://schemas.microsoft.com/office/drawing/2014/main" id="{F7A3F4A6-D8D4-4043-BA35-19CF541A90E8}"/>
              </a:ext>
            </a:extLst>
          </p:cNvPr>
          <p:cNvGraphicFramePr/>
          <p:nvPr>
            <p:custDataLst>
              <p:tags r:id="rId8"/>
            </p:custDataLst>
            <p:extLst>
              <p:ext uri="{D42A27DB-BD31-4B8C-83A1-F6EECF244321}">
                <p14:modId xmlns:p14="http://schemas.microsoft.com/office/powerpoint/2010/main" val="1523561103"/>
              </p:ext>
            </p:extLst>
          </p:nvPr>
        </p:nvGraphicFramePr>
        <p:xfrm>
          <a:off x="3340100" y="942202"/>
          <a:ext cx="8623300" cy="208633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29EF6583-EDFC-47C9-94F7-3CE99C00E2C7}"/>
              </a:ext>
            </a:extLst>
          </p:cNvPr>
          <p:cNvGraphicFramePr/>
          <p:nvPr>
            <p:custDataLst>
              <p:tags r:id="rId9"/>
            </p:custDataLst>
            <p:extLst>
              <p:ext uri="{D42A27DB-BD31-4B8C-83A1-F6EECF244321}">
                <p14:modId xmlns:p14="http://schemas.microsoft.com/office/powerpoint/2010/main" val="3446491123"/>
              </p:ext>
            </p:extLst>
          </p:nvPr>
        </p:nvGraphicFramePr>
        <p:xfrm>
          <a:off x="3340100" y="4175105"/>
          <a:ext cx="8623300" cy="214515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724094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8153400" y="7620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Passaic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9205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2016</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1646965284"/>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2012-2016</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3251654152"/>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2010-2016</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smtClean="0">
                <a:latin typeface="Franklin Gothic Book" panose="020B0503020102020204" pitchFamily="34" charset="0"/>
              </a:rPr>
              <a:t>Note. These are the 10 municipalities (if available) with the highest rates in the county in 2016.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1679951241"/>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2365458731"/>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510754"/>
            <a:ext cx="7943475"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11888792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12.5: Domestic violence arrests by offense (#) in NJ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2067616555"/>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453222"/>
            <a:ext cx="7746062"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7924800" y="10668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Passaic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53875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2016 and 2018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881253127"/>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1022572593"/>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8536709" y="6355372"/>
            <a:ext cx="3617726"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3803515550"/>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4119999115"/>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Department of Health Division of Mental Health and Addiction Services Office of Planning, Research, Evaluation and Prevention, June 2012 Report.</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512894468"/>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7848600" y="8382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Passaic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4135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srcRect t="7035"/>
          <a:stretch/>
        </p:blipFill>
        <p:spPr>
          <a:xfrm>
            <a:off x="7494494" y="1015587"/>
            <a:ext cx="4724400" cy="5690013"/>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mtClean="0">
                <a:latin typeface="Franklin Gothic Medium"/>
              </a:rPr>
              <a:t>0.1 Overview – Passaic County Basic Needs</a:t>
            </a:r>
            <a:endParaRPr lang="en-US" sz="3200" b="1" dirty="0">
              <a:latin typeface="Franklin Gothic Medium"/>
            </a:endParaRPr>
          </a:p>
        </p:txBody>
      </p:sp>
      <p:pic>
        <p:nvPicPr>
          <p:cNvPr id="3" name="table"/>
          <p:cNvPicPr>
            <a:picLocks noChangeAspect="1"/>
          </p:cNvPicPr>
          <p:nvPr/>
        </p:nvPicPr>
        <p:blipFill>
          <a:blip r:embed="rId5"/>
          <a:stretch>
            <a:fillRect/>
          </a:stretch>
        </p:blipFill>
        <p:spPr>
          <a:xfrm>
            <a:off x="3200400" y="609600"/>
            <a:ext cx="4457187" cy="5998464"/>
          </a:xfrm>
          <a:prstGeom prst="rect">
            <a:avLst/>
          </a:prstGeom>
        </p:spPr>
      </p:pic>
      <p:sp>
        <p:nvSpPr>
          <p:cNvPr id="4" name="TextBox 1"/>
          <p:cNvSpPr txBox="1"/>
          <p:nvPr/>
        </p:nvSpPr>
        <p:spPr>
          <a:xfrm>
            <a:off x="7618231" y="902694"/>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p>
        </p:txBody>
      </p:sp>
      <p:sp>
        <p:nvSpPr>
          <p:cNvPr id="5" name="TextBox 12">
            <a:extLst>
              <a:ext uri="{FF2B5EF4-FFF2-40B4-BE49-F238E27FC236}">
                <a16:creationId xmlns:a16="http://schemas.microsoft.com/office/drawing/2014/main" id="{C930BC7D-94F5-4A40-A6BB-CB148FB641CB}"/>
              </a:ext>
            </a:extLst>
          </p:cNvPr>
          <p:cNvSpPr txBox="1"/>
          <p:nvPr/>
        </p:nvSpPr>
        <p:spPr>
          <a:xfrm>
            <a:off x="7675180" y="604343"/>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a:cs typeface="Calibri"/>
            </a:endParaRPr>
          </a:p>
        </p:txBody>
      </p:sp>
      <p:sp>
        <p:nvSpPr>
          <p:cNvPr id="6" name="TextBox 6"/>
          <p:cNvSpPr txBox="1"/>
          <p:nvPr/>
        </p:nvSpPr>
        <p:spPr>
          <a:xfrm>
            <a:off x="10790729" y="876417"/>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p>
        </p:txBody>
      </p:sp>
    </p:spTree>
    <p:extLst>
      <p:ext uri="{BB962C8B-B14F-4D97-AF65-F5344CB8AC3E}">
        <p14:creationId xmlns:p14="http://schemas.microsoft.com/office/powerpoint/2010/main" val="264586831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4014383648"/>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105266877"/>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2278938609"/>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879251478"/>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64247831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550798217"/>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394091514"/>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1967610493"/>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353770177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7467600" y="7620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Passaic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058923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400110"/>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Total numbers presented are from only 2018.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1082119743"/>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1D08D090-C992-4C44-B708-54BFAA6441F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classified special education in NJ (by county)</a:t>
            </a:r>
            <a:endParaRPr lang="en-US" sz="2000" spc="-50" dirty="0"/>
          </a:p>
        </p:txBody>
      </p:sp>
      <p:sp>
        <p:nvSpPr>
          <p:cNvPr id="5" name="TextBox 4">
            <a:extLst>
              <a:ext uri="{FF2B5EF4-FFF2-40B4-BE49-F238E27FC236}">
                <a16:creationId xmlns:a16="http://schemas.microsoft.com/office/drawing/2014/main" id="{98574231-F5D4-4922-89BE-377E6EDA5E80}"/>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2C7C1F84-3E0B-40EC-8722-7D1D7964E205}"/>
              </a:ext>
            </a:extLst>
          </p:cNvPr>
          <p:cNvSpPr/>
          <p:nvPr>
            <p:custDataLst>
              <p:tags r:id="rId5"/>
            </p:custDataLst>
          </p:nvPr>
        </p:nvSpPr>
        <p:spPr>
          <a:xfrm>
            <a:off x="3167424" y="6519446"/>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73842A9-4512-429E-A3D9-B469182D3762}"/>
              </a:ext>
            </a:extLst>
          </p:cNvPr>
          <p:cNvGraphicFramePr/>
          <p:nvPr>
            <p:custDataLst>
              <p:tags r:id="rId6"/>
            </p:custDataLst>
            <p:extLst>
              <p:ext uri="{D42A27DB-BD31-4B8C-83A1-F6EECF244321}">
                <p14:modId xmlns:p14="http://schemas.microsoft.com/office/powerpoint/2010/main" val="540336598"/>
              </p:ext>
            </p:extLst>
          </p:nvPr>
        </p:nvGraphicFramePr>
        <p:xfrm>
          <a:off x="3246120" y="888767"/>
          <a:ext cx="8488680" cy="5599724"/>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custDataLst>
              <p:tags r:id="rId7"/>
            </p:custDataLst>
          </p:nvPr>
        </p:nvSpPr>
        <p:spPr>
          <a:xfrm>
            <a:off x="10843591" y="2743200"/>
            <a:ext cx="1371600" cy="230832"/>
          </a:xfrm>
          <a:prstGeom prst="rect">
            <a:avLst/>
          </a:prstGeom>
          <a:noFill/>
        </p:spPr>
        <p:txBody>
          <a:bodyPr wrap="square" rtlCol="0">
            <a:spAutoFit/>
          </a:bodyPr>
          <a:lstStyle/>
          <a:p>
            <a:r>
              <a:rPr lang="en-US" sz="900" smtClean="0">
                <a:latin typeface="Franklin Gothic Medium" panose="020B0603020102020204" pitchFamily="34" charset="0"/>
              </a:rPr>
              <a:t>2018 NJ Average 17.9%</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271111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15.3: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2017-2018</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427374403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319000" y="6477000"/>
            <a:ext cx="85344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304800" y="12954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Passaic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26018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srcRect t="6991"/>
          <a:stretch/>
        </p:blipFill>
        <p:spPr>
          <a:xfrm>
            <a:off x="7095618" y="1057356"/>
            <a:ext cx="5096381" cy="5437885"/>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mtClean="0">
                <a:latin typeface="Franklin Gothic Medium"/>
              </a:rPr>
              <a:t>0.2 Overview – Passaic County Service Needs</a:t>
            </a:r>
            <a:endParaRPr lang="en-US" sz="3200" b="1" dirty="0">
              <a:latin typeface="Franklin Gothic Medium"/>
            </a:endParaRPr>
          </a:p>
        </p:txBody>
      </p:sp>
      <p:pic>
        <p:nvPicPr>
          <p:cNvPr id="3" name="table"/>
          <p:cNvPicPr>
            <a:picLocks noChangeAspect="1"/>
          </p:cNvPicPr>
          <p:nvPr/>
        </p:nvPicPr>
        <p:blipFill>
          <a:blip r:embed="rId5"/>
          <a:stretch>
            <a:fillRect/>
          </a:stretch>
        </p:blipFill>
        <p:spPr>
          <a:xfrm>
            <a:off x="3266673" y="703413"/>
            <a:ext cx="3958830" cy="5720807"/>
          </a:xfrm>
          <a:prstGeom prst="rect">
            <a:avLst/>
          </a:prstGeom>
        </p:spPr>
      </p:pic>
      <p:sp>
        <p:nvSpPr>
          <p:cNvPr id="4" name="TextBox 6"/>
          <p:cNvSpPr txBox="1"/>
          <p:nvPr/>
        </p:nvSpPr>
        <p:spPr>
          <a:xfrm>
            <a:off x="7157347" y="992032"/>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p>
        </p:txBody>
      </p:sp>
      <p:sp>
        <p:nvSpPr>
          <p:cNvPr id="5" name="TextBox 7"/>
          <p:cNvSpPr txBox="1"/>
          <p:nvPr/>
        </p:nvSpPr>
        <p:spPr>
          <a:xfrm>
            <a:off x="10962133" y="1002327"/>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p>
        </p:txBody>
      </p:sp>
      <p:sp>
        <p:nvSpPr>
          <p:cNvPr id="6" name="TextBox 3">
            <a:extLst>
              <a:ext uri="{FF2B5EF4-FFF2-40B4-BE49-F238E27FC236}">
                <a16:creationId xmlns:a16="http://schemas.microsoft.com/office/drawing/2014/main" id="{CDDCFF91-1C58-4D34-B8C7-9B82799E3EEF}"/>
              </a:ext>
            </a:extLst>
          </p:cNvPr>
          <p:cNvSpPr txBox="1"/>
          <p:nvPr/>
        </p:nvSpPr>
        <p:spPr>
          <a:xfrm>
            <a:off x="7215309" y="696992"/>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a:p>
        </p:txBody>
      </p:sp>
    </p:spTree>
    <p:extLst>
      <p:ext uri="{BB962C8B-B14F-4D97-AF65-F5344CB8AC3E}">
        <p14:creationId xmlns:p14="http://schemas.microsoft.com/office/powerpoint/2010/main" val="34970189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505200" y="762000"/>
            <a:ext cx="4037665"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Franklin Gothic Medium" panose="020B0603020102020204" pitchFamily="34" charset="0"/>
              </a:rPr>
              <a:t>Source: passaicresourcenet.org</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Passaic County CASA for Children</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4CS of Passaic County, Inc.</a:t>
            </a:r>
            <a:r>
              <a:rPr lang="en-US" sz="1200" spc="-2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[Childcare]</a:t>
            </a:r>
          </a:p>
          <a:p>
            <a:endParaRPr lang="en-US" sz="1100" dirty="0">
              <a:latin typeface="Franklin Gothic Medium" panose="020B0603020102020204" pitchFamily="34" charset="0"/>
            </a:endParaRPr>
          </a:p>
          <a:p>
            <a:r>
              <a:rPr lang="en-US" sz="1400" spc="-20" dirty="0" err="1">
                <a:latin typeface="Franklin Gothic Medium" panose="020B0603020102020204" pitchFamily="34" charset="0"/>
              </a:rPr>
              <a:t>CarePlus</a:t>
            </a:r>
            <a:r>
              <a:rPr lang="en-US" sz="1400" spc="-20" dirty="0">
                <a:latin typeface="Franklin Gothic Medium" panose="020B0603020102020204" pitchFamily="34" charset="0"/>
              </a:rPr>
              <a:t> NJ</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[Wraparound and kinship legal guardianship services to non-DCP&amp;P involved relative caregivers]</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The Arc</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[Developmental Disabilities]</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Boggs Center</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[Developmental Disabilities]</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ASAPP HealthCare, Inc.</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[Behavioral &amp; Emotional Health]</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Association for Special Children and Families</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[Special Needs]</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NJ Kinship Legal Guardian Resource Center</a:t>
            </a:r>
          </a:p>
          <a:p>
            <a:r>
              <a:rPr lang="en-US" sz="1400" spc="-20" dirty="0">
                <a:latin typeface="Franklin Gothic Medium" panose="020B0603020102020204" pitchFamily="34" charset="0"/>
              </a:rPr>
              <a:t>NJ Adoption Resource Clearing House </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Children’s Aid and Family Services</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Coalition on AIDS</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Women and Family Ascending Association </a:t>
            </a:r>
          </a:p>
        </p:txBody>
      </p:sp>
      <p:sp>
        <p:nvSpPr>
          <p:cNvPr id="3" name="Rectangle 2">
            <a:extLst>
              <a:ext uri="{FF2B5EF4-FFF2-40B4-BE49-F238E27FC236}">
                <a16:creationId xmlns:a16="http://schemas.microsoft.com/office/drawing/2014/main" id="{C4C8D5A1-FD7A-47F2-82EE-68F312D0283E}"/>
              </a:ext>
            </a:extLst>
          </p:cNvPr>
          <p:cNvSpPr/>
          <p:nvPr/>
        </p:nvSpPr>
        <p:spPr>
          <a:xfrm>
            <a:off x="7973026" y="762000"/>
            <a:ext cx="3886200" cy="557784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Franklin Gothic Medium" panose="020B0603020102020204" pitchFamily="34" charset="0"/>
              </a:rPr>
              <a:t>Source: probononj.org</a:t>
            </a:r>
          </a:p>
          <a:p>
            <a:endParaRPr lang="en-US" sz="1000" dirty="0">
              <a:solidFill>
                <a:srgbClr val="C00000"/>
              </a:solidFill>
              <a:latin typeface="Franklin Gothic Medium" panose="020B0603020102020204" pitchFamily="34" charset="0"/>
            </a:endParaRPr>
          </a:p>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Northeast NJ Legal Services</a:t>
            </a:r>
          </a:p>
          <a:p>
            <a:r>
              <a:rPr lang="en-US" sz="1400" spc="-20" dirty="0">
                <a:latin typeface="Franklin Gothic Medium" panose="020B0603020102020204" pitchFamily="34" charset="0"/>
              </a:rPr>
              <a:t>  Legal Services of NJ</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400" dirty="0">
                <a:latin typeface="Franklin Gothic Medium" panose="020B0603020102020204" pitchFamily="34" charset="0"/>
              </a:rPr>
              <a:t>  Community Health Law Project</a:t>
            </a:r>
          </a:p>
          <a:p>
            <a:r>
              <a:rPr lang="en-US" sz="14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400" spc="-20" dirty="0">
                <a:latin typeface="Franklin Gothic Medium" panose="020B0603020102020204" pitchFamily="34" charset="0"/>
              </a:rPr>
              <a:t>  Rutgers School of Law Special Education Clinic</a:t>
            </a:r>
          </a:p>
          <a:p>
            <a:r>
              <a:rPr lang="en-US" sz="1400" spc="-20" dirty="0">
                <a:latin typeface="Franklin Gothic Medium" panose="020B0603020102020204" pitchFamily="34" charset="0"/>
              </a:rPr>
              <a:t>  SPAN Parent Advocacy Network</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endParaRPr lang="en-US" sz="1400" dirty="0">
              <a:solidFill>
                <a:srgbClr val="C00000"/>
              </a:solidFill>
              <a:latin typeface="Franklin Gothic Medium" panose="020B0603020102020204" pitchFamily="34" charset="0"/>
            </a:endParaRPr>
          </a:p>
          <a:p>
            <a:r>
              <a:rPr lang="en-US" sz="1400" spc="-20" dirty="0">
                <a:latin typeface="Franklin Gothic Medium" panose="020B0603020102020204" pitchFamily="34" charset="0"/>
              </a:rPr>
              <a:t>  Partners for Women &amp; Justice</a:t>
            </a:r>
          </a:p>
          <a:p>
            <a:r>
              <a:rPr lang="en-US" sz="1400" spc="-20" dirty="0">
                <a:latin typeface="Franklin Gothic Medium" panose="020B0603020102020204" pitchFamily="34" charset="0"/>
              </a:rPr>
              <a:t>  Passaic County Women's Center</a:t>
            </a:r>
          </a:p>
          <a:p>
            <a:r>
              <a:rPr lang="en-US" sz="1400" spc="-20" dirty="0">
                <a:latin typeface="Franklin Gothic Medium" panose="020B0603020102020204" pitchFamily="34" charset="0"/>
              </a:rPr>
              <a:t>  Project SARAH</a:t>
            </a: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a:p>
            <a:r>
              <a:rPr lang="en-US" sz="1400" dirty="0">
                <a:latin typeface="Franklin Gothic Medium" panose="020B0603020102020204" pitchFamily="34" charset="0"/>
              </a:rPr>
              <a:t>  ACNJ- Children’s Legal Resource Center</a:t>
            </a:r>
          </a:p>
          <a:p>
            <a:r>
              <a:rPr lang="en-US" sz="1400" dirty="0">
                <a:latin typeface="Franklin Gothic Medium" panose="020B0603020102020204" pitchFamily="34" charset="0"/>
              </a:rPr>
              <a:t>  Rutgers School of Law Child Advocacy Center</a:t>
            </a:r>
          </a:p>
        </p:txBody>
      </p:sp>
    </p:spTree>
    <p:extLst>
      <p:ext uri="{BB962C8B-B14F-4D97-AF65-F5344CB8AC3E}">
        <p14:creationId xmlns:p14="http://schemas.microsoft.com/office/powerpoint/2010/main" val="405008507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5e33947032343721849909a0&quot;,&quot;SmartGridHorizontal&quot;:0,&quot;LinkedExcelSources&quot;:{&quot;5e271508383938077ce0e0d8&quot;:&quot;{{Desktop}}\\Linked Files\\workbooks\\Passaic_QA_2020-01-15_v06 (3) (linked).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ARHjcXnMPnvXjtYHnq_1579601594&quot;,&quot;DataType&quot;:1,&quot;ImageAutosize&quot;:1}"/>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EuhyOIZpTdPAJGyziIo_1579601618&quot;,&quot;DataType&quot;:1,&quot;ImageAutosize&quot;:1}"/>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fUuEBEJLcXaCDbJYaZn_1579601619&quot;,&quot;DataType&quot;:1,&quot;ImageAutosize&quot;:1}"/>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K2kI3pZbhJiFMWTbCd_1579601619&quot;,&quot;DataType&quot;:1,&quot;ImageAutosize&quot;:1}"/>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huYwLBN9dGesgZAQio_1579601621&quot;,&quot;DataType&quot;:1,&quot;ImageAutosize&quot;:1}"/>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ZiUzJeCq2qJv4UZnZSz_1579601622&quot;,&quot;DataType&quot;:1,&quot;ImageAutosize&quot;:1}"/>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5rPjUMpMbPUa817EhpJ_1579601622&quot;,&quot;DataType&quot;:1,&quot;ImageAutosize&quot;:1}"/>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G7cfA2yTc9vzU4BC3J_1579601622&quot;,&quot;DataType&quot;:1,&quot;ImageAutosize&quot;:1}"/>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CS1A8hxW6AZNQKyZaX1_1579601622&quot;,&quot;DataType&quot;:1,&quot;ImageAutosize&quot;:1}"/>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sxqZXHeLMZgAHuRiIZ_1579601622&quot;,&quot;DataType&quot;:1,&quot;ImageAutosize&quot;:1}"/>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7t1mVvWsxqTo5C5m36T_1579601623&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WKgguuivOuzWOX9gUgk_1579601594&quot;,&quot;DataType&quot;:1,&quot;ImageAutosize&quot;:1}"/>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LFIW2JL12n1ZBfYxDvg_1579601624&quot;,&quot;DataType&quot;:1,&quot;ImageAutosize&quot;:1}"/>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X3g69i0KaIpLwlwoH0b_1579601624&quot;,&quot;DataType&quot;:1,&quot;ImageAutosize&quot;:1}"/>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ke1TEjboucCRv4QYzxw_1579601624&quot;,&quot;DataType&quot;:1,&quot;ImageAutosize&quot;:1}"/>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OXbTTdjG0WqitehoSEz_1579601624&quot;,&quot;DataType&quot;:1,&quot;ImageAutosize&quot;:1}"/>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696uY0BwArukqcH3ez7_1579601624&quot;,&quot;DataType&quot;:1,&quot;ImageAutosize&quot;:1}"/>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tDOCUpW9BpLPZzE51Vb_1579601625&quot;,&quot;DataType&quot;:1,&quot;ImageAutosize&quot;:1}"/>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6STKq67a4eGjYzSF6xM_1579601625&quot;,&quot;DataType&quot;:1,&quot;ImageAutosize&quot;:1}"/>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Tt4LvOLLM4zjDX54tF_1579601625&quot;,&quot;DataType&quot;:1,&quot;ImageAutosize&quot;:1}"/>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IYYrcdxnBP4JjMARg6_1579601625&quot;,&quot;DataType&quot;:1,&quot;ImageAutosize&quot;:1}"/>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8z8aix1aECNHVXdPVx_1579601625&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r5QePBaxVFKaO1YpZ00_1579601594&quot;,&quot;DataType&quot;:1,&quot;ImageAutosize&quot;:1}"/>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jT86ODCWPOqm7bFd9SA_1579601627&quot;,&quot;DataType&quot;:1,&quot;ImageAutosize&quot;:1}"/>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ykdpt8R3EF9h6LjpsX_1579601627&quot;,&quot;DataType&quot;:1,&quot;ImageAutosize&quot;:1}"/>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xUii7MnPcTrFLqg03S6_1579601627&quot;,&quot;DataType&quot;:1,&quot;ImageAutosize&quot;:1}"/>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NR44U14U8T8gYFYXj1_1579601627&quot;,&quot;DataType&quot;:1,&quot;ImageAutosize&quot;:1}"/>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EnlYr0Q1MddYcoAqb4A_1579601627&quot;,&quot;DataType&quot;:1,&quot;ImageAutosize&quot;:1}"/>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HvSIa9HLztznhzUgYdH_1579601627&quot;,&quot;DataType&quot;:1,&quot;ImageAutosize&quot;:1}"/>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NbOTpPL3QSVjDCsVlzN_1579601627&quot;,&quot;DataType&quot;:1,&quot;ImageAutosize&quot;:1}"/>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CjvUGhoq0Oi3YPxSPvc_1579601628&quot;,&quot;DataType&quot;:1,&quot;ImageAutosize&quot;:1}"/>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3pGHwz900UCCRUADswJ_1579601630&quot;,&quot;DataType&quot;:1,&quot;ImageAutosize&quot;:1}"/>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YZLwKurvCIQxsTemxED_1579601630&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nPKt6ZPtpfrcsU3qXD_1579601595&quot;,&quot;DataType&quot;:1,&quot;ImageAutosize&quot;:1}"/>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oQcJt9aQYTzvr9pfSWu_1579601631&quot;,&quot;DataType&quot;:1,&quot;ImageAutosize&quot;:1}"/>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KJBeHuPU1xREx45IBjm_1579601631&quot;,&quot;DataType&quot;:1,&quot;ImageAutosize&quot;:1}"/>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39jw38fTK4f1eos8G5O_1579601631&quot;,&quot;DataType&quot;:1,&quot;ImageAutosize&quot;:1}"/>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CFaQQSpEgXHCC5sFmJ_1579601632&quot;,&quot;DataType&quot;:1,&quot;ImageAutosize&quot;:1}"/>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1QCcOhbQ4Sppz5Bgt0_1579601632&quot;,&quot;DataType&quot;:1,&quot;ImageAutosize&quot;:1}"/>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upwCG2hTirLBxkCSkG_1579601632&quot;,&quot;DataType&quot;:1,&quot;ImageAutosize&quot;:1}"/>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W4Hrnkx0hly3WONZstk_1579601632&quot;,&quot;DataType&quot;:1,&quot;ImageAutosize&quot;:1}"/>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TA1BcBBeDt1ndY8a7V1_1579601634&quot;,&quot;DataType&quot;:1,&quot;ImageAutosize&quot;:1}"/>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e7qnOl47yuguWAijwp7_1579601634&quot;,&quot;DataType&quot;:1,&quot;ImageAutosize&quot;:1}"/>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K20i6rAWWtJbUUoMOS_1579601635&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wPmCFtcKaKsfr7Mvgh_1579601595&quot;,&quot;DataType&quot;:1,&quot;ImageAutosize&quot;:1}"/>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sjXw9P5hwykmd3LOKI_1579601635&quot;,&quot;DataType&quot;:1,&quot;ImageAutosize&quot;:1}"/>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0BtLcA137VnBFnQrRf_1579601635&quot;,&quot;DataType&quot;:1,&quot;ImageAutosize&quot;:1}"/>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MtNM8rVRx7Dp5PNuwG_1579601635&quot;,&quot;DataType&quot;:1,&quot;ImageAutosize&quot;:1}"/>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v8tExEsl6VWtElUI2Nf_1579601635&quot;,&quot;DataType&quot;:1,&quot;ImageAutosize&quot;:1}"/>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B1sIqZaK1Cqzpm3fvIg_1579601635&quot;,&quot;DataType&quot;:1,&quot;ImageAutosize&quot;:1}"/>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EwOorfgcbfsd3l8RQU_1579601636&quot;,&quot;DataType&quot;:1,&quot;ImageAutosize&quot;:1}"/>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E3VMFa3dyEgI71Xuck6_1579601636&quot;,&quot;DataType&quot;:1,&quot;ImageAutosize&quot;:1}"/>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xBlBQMenU5oJxZmEKY_1579601636&quot;,&quot;DataType&quot;:1,&quot;ImageAutosize&quot;:1}"/>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lsURIskmDpER0uRRucZ_1579601636&quot;,&quot;DataType&quot;:1,&quot;ImageAutosize&quot;:1}"/>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bgpL96jWKFg590cZM5z_1579601636&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L9h5sniMf9HNaTv483F_1579601595&quot;,&quot;DataType&quot;:1,&quot;ImageAutosize&quot;:1}"/>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QHFSrpHXrl8Huw9vuL_1579601637&quot;,&quot;DataType&quot;:1,&quot;ImageAutosize&quot;:1}"/>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jqzDMkFTTpMqZ6yCdg_1579601637&quot;,&quot;DataType&quot;:1,&quot;ImageAutosize&quot;:1}"/>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n778pO6uKrvccCaFukh_1579601637&quot;,&quot;DataType&quot;:1,&quot;ImageAutosize&quot;:1}"/>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1QnR5iJoCmUtjDb74ZE_1579601637&quot;,&quot;DataType&quot;:1,&quot;ImageAutosize&quot;:1}"/>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4xYdg24KGjutdj6nKgD_1579601637&quot;,&quot;DataType&quot;:1,&quot;ImageAutosize&quot;:1}"/>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yTBmecScxn9M6HCqsC_1579601640&quot;,&quot;DataType&quot;:1,&quot;ImageAutosize&quot;:1}"/>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vp0dSjhbzJWocYR4b1h_1579601640&quot;,&quot;DataType&quot;:1,&quot;ImageAutosize&quot;:1}"/>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GkSZKscYnkCGgbYXt7_1579601640&quot;,&quot;DataType&quot;:1,&quot;ImageAutosize&quot;:1}"/>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mc1oaU5PpIlHvt1xhj_1579601640&quot;,&quot;DataType&quot;:1,&quot;ImageAutosize&quot;:1}"/>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y3TEoCC9zKBZEd9xBeR_1579601641&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DzgeTbKIamB78Wa1YDL_1579601595&quot;,&quot;DataType&quot;:1,&quot;ImageAutosize&quot;:1}"/>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mDZHCO6WQPOvo96i5an_1579601641&quot;,&quot;DataType&quot;:1,&quot;ImageAutosize&quot;:1}"/>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K50E4IMAQibZF3fro5s_1579601641&quot;,&quot;DataType&quot;:1,&quot;ImageAutosize&quot;:1}"/>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RxeTAY9EK7T7xEcs76z_1579601641&quot;,&quot;DataType&quot;:1,&quot;ImageAutosize&quot;:1}"/>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J2Z6i3CXXAbD3Ba12f4_1579601641&quot;,&quot;DataType&quot;:1,&quot;ImageAutosize&quot;:1}"/>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S6aL73a1vHE1MfDkimW_1579601642&quot;,&quot;DataType&quot;:1,&quot;ImageAutosize&quot;:1}"/>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78UtB0MYjSzK2tKMay6_1579601642&quot;,&quot;DataType&quot;:1,&quot;ImageAutosize&quot;:1}"/>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Q7jTewMmla1wlXfkcc5_1579601642&quot;,&quot;DataType&quot;:1,&quot;ImageAutosize&quot;:1}"/>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Ad7isfIzmB9pNtBEpJF_1579601643&quot;,&quot;DataType&quot;:1,&quot;ImageAutosize&quot;:1}"/>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gjniqhtN5k8WWgKbaR_1579601643&quot;,&quot;DataType&quot;:1,&quot;ImageAutosize&quot;:1}"/>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X7nhpFJuzQFm6bCwGi_1579601643&quot;,&quot;DataType&quot;:1,&quot;ImageAutosize&quot;:1}"/>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SZuQw0d80oRtWlFyCC_1579601595&quot;,&quot;DataType&quot;:1,&quot;ImageAutosize&quot;:1}"/>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2KYifmkaK1R8E3rLJti_1579601643&quot;,&quot;DataType&quot;:1,&quot;ImageAutosize&quot;:1}"/>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aVQLGO1FdnDnpoFjxv4_1579601644&quot;,&quot;DataType&quot;:1,&quot;ImageAutosize&quot;:1}"/>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FFlzXxq3itYCGfK0pU2_1579601644&quot;,&quot;DataType&quot;:1,&quot;ImageAutosize&quot;:1}"/>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Dxgq9YIqZgTrphKFkLg_1579601644&quot;,&quot;DataType&quot;:1,&quot;ImageAutosize&quot;:1}"/>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gdwmEjUhSLCDjafa11L_1579601648&quot;,&quot;DataType&quot;:1,&quot;ImageAutosize&quot;:1}"/>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jdy1hlnbPDIg13ub57h_1579601648&quot;,&quot;DataType&quot;:1,&quot;ImageAutosize&quot;:1}"/>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ciVYpQfAHPj4P9qYnXc_1579601648&quot;,&quot;DataType&quot;:1,&quot;ImageAutosize&quot;:1}"/>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w4nUm6RVuI1L28e8UCi_1579601648&quot;,&quot;DataType&quot;:1,&quot;ImageAutosize&quot;:1}"/>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PqQUkH4havisYpWOB3O_1579601649&quot;,&quot;DataType&quot;:1,&quot;ImageAutosize&quot;:1}"/>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OXH3uHAwdvtp1Umw11A_1579601649&quot;,&quot;DataType&quot;:1,&quot;ImageAutosize&quot;:1}"/>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VWccpmQhmzbK8lLK43S_1579601595&quot;,&quot;DataType&quot;:1,&quot;ImageAutosize&quot;:1}"/>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Nj6Sehnx3dVWx0oVqPX_1579601649&quot;,&quot;DataType&quot;:1,&quot;ImageAutosize&quot;:1}"/>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i0DWNcOmL8IbbJU2Ix4_1579601652&quot;,&quot;DataType&quot;:1,&quot;ImageAutosize&quot;:1}"/>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vIuzU4PoowSQAUP6QWS_1579601652&quot;,&quot;DataType&quot;:1,&quot;ImageAutosize&quot;:1}"/>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entTMq0nMhpNLlxQ0J_1579601652&quot;,&quot;DataType&quot;:1,&quot;ImageAutosize&quot;:1}"/>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ZxQ1RQoP9MPVfuBrdcs_1579601652&quot;,&quot;DataType&quot;:1,&quot;ImageAutosize&quot;:1}"/>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jRuoY3VKi0nErCcFB8K_1579601653&quot;,&quot;DataType&quot;:1,&quot;ImageAutosize&quot;:1}"/>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74ty4XXHLE44S9D7MZU_1579601653&quot;,&quot;DataType&quot;:1,&quot;ImageAutosize&quot;:1}"/>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PT7Czg6ETfvylFOZmF_1579601653&quot;,&quot;DataType&quot;:1,&quot;ImageAutosize&quot;:1}"/>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hXmTSipcDxAyTbUR2O_1579601653&quot;,&quot;DataType&quot;:1,&quot;ImageAutosize&quot;:1}"/>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FHKiE3aYmId6glTXGyb_1579601654&quot;,&quot;DataType&quot;:1,&quot;ImageAutosize&quot;:1}"/>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1aHuNM5couKbwL0TCAC_1579601596&quot;,&quot;DataType&quot;:1,&quot;ImageAutosize&quot;:1}"/>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68PIczUVww2GeSRkvf_1579601654&quot;,&quot;DataType&quot;:1,&quot;ImageAutosize&quot;:1}"/>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MTmx04QhEK6RJlArhC2_1579601654&quot;,&quot;DataType&quot;:1,&quot;ImageAutosize&quot;:1}"/>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3aqtjVYx1oCGggLiHb8_1579601654&quot;,&quot;DataType&quot;:1,&quot;ImageAutosize&quot;:1}"/>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Bj4yd37Owo4cSu9KIqX_1579601654&quot;,&quot;DataType&quot;:1,&quot;ImageAutosize&quot;:1}"/>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nPYXklk0zGl4vFLJnjt_1579601654&quot;,&quot;DataType&quot;:1,&quot;ImageAutosize&quot;:1}"/>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f45rlZmpHl2YkMbmfE_1579601655&quot;,&quot;DataType&quot;:1,&quot;ImageAutosize&quot;:1}"/>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Pzf1N1xeiW57XKqjEVg_1579601657&quot;,&quot;DataType&quot;:1,&quot;ImageAutosize&quot;:1}"/>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Hoyj3Tm6OVwYNTBWT5C_1579601657&quot;,&quot;DataType&quot;:1,&quot;ImageAutosize&quot;:1}"/>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UmsyKAa6hiaVHrjSC4I_1579601657&quot;,&quot;DataType&quot;:1,&quot;ImageAutosize&quot;:1}"/>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6Oj05KmOn93NrBP9Uvo_1579601657&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Eg57FeCMdN614hQ5VGh_1579601596&quot;,&quot;DataType&quot;:1,&quot;ImageAutosize&quot;:1}"/>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NELXsE96YfGjjtlaash_1579601657&quot;,&quot;DataType&quot;:1,&quot;ImageAutosize&quot;:1}"/>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gqRXtzMZwGGzpRvdVIk_1579601658&quot;,&quot;DataType&quot;:1,&quot;ImageAutosize&quot;:1}"/>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iSAhHNxCtQfR5h58Yyh_1579601660&quot;,&quot;DataType&quot;:1,&quot;ImageAutosize&quot;:1}"/>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Qlf65pnXlO3DlRT6Xdr_1579601660&quot;,&quot;DataType&quot;:1,&quot;ImageAutosize&quot;:1}"/>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nD8FzwfZObvUfPyHyg_1579601660&quot;,&quot;DataType&quot;:1,&quot;ImageAutosize&quot;:1}"/>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DMypJFFdwrmBDHzEN8F_1579601660&quot;,&quot;DataType&quot;:1,&quot;ImageAutosize&quot;:1}"/>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mfdQLU7TPjGWz8nBND_1579601660&quot;,&quot;DataType&quot;:1,&quot;ImageAutosize&quot;:1}"/>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RG3dhyi1YdDon4CAtS_1579601660&quot;,&quot;DataType&quot;:1,&quot;ImageAutosize&quot;:1}"/>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0053MEuPhOW7SNHOkEm_1579601663&quot;,&quot;DataType&quot;:1,&quot;ImageAutosize&quot;:1}"/>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9eZpZCsdNynWTYPyrT_1579601664&quot;,&quot;DataType&quot;:1,&quot;ImageAutosize&quot;:1}"/>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aDxNFmcgv2dXtq1HGe3_1579601596&quot;,&quot;DataType&quot;:1,&quot;ImageAutosize&quot;:1}"/>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4EgKxjOvWD0HU3JJK1_1579601664&quot;,&quot;DataType&quot;:1,&quot;ImageAutosize&quot;:1}"/>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ux4oct3xMd6emrA7pQk_1579601664&quot;,&quot;DataType&quot;:1,&quot;ImageAutosize&quot;:1}"/>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CeQOQ4uTYLQOoB0sIA_1579601664&quot;,&quot;DataType&quot;:1,&quot;ImageAutosize&quot;:1}"/>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y29J7fslk7PLoC2mQX9_1579601665&quot;,&quot;DataType&quot;:1,&quot;ImageAutosize&quot;:1}"/>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L0bkYZwVAauKjVqMcbn_1579601665&quot;,&quot;DataType&quot;:1,&quot;ImageAutosize&quot;:1}"/>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l9byo2SVCz319S2sGAM_1579601666&quot;,&quot;DataType&quot;:1,&quot;ImageAutosize&quot;:1}"/>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FGJhFp7gKngfWBlRp8b_1579601666&quot;,&quot;DataType&quot;:1,&quot;ImageAutosize&quot;:1}"/>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i2tYUGTFppPg6cn2AR_1579601666&quot;,&quot;DataType&quot;:1,&quot;ImageAutosize&quot;:1}"/>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5kFxtH16xpKwWQsi7xP_1579601666&quot;,&quot;DataType&quot;:1,&quot;ImageAutosize&quot;:1}"/>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d0oz1gc2cQKjHXobutK_1579601666&quot;,&quot;DataType&quot;:1,&quot;ImageAutosize&quot;:1}"/>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xotMiH0CFRncOU1btqz_1579601596&quot;,&quot;DataType&quot;:1,&quot;ImageAutosize&quot;:1}"/>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Cny2bosc4HMYFp5OXtV_1579601669&quot;,&quot;DataType&quot;:1,&quot;ImageAutosize&quot;:1}"/>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0WudHjYCXeWms4ZwfLr_1579601669&quot;,&quot;DataType&quot;:1,&quot;ImageAutosize&quot;:1}"/>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S0EaWA3Ph0PKOebIz7O_1579601669&quot;,&quot;DataType&quot;:1,&quot;ImageAutosize&quot;:1}"/>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xZX6uw2YXPLbojPtztH_1579601669&quot;,&quot;DataType&quot;:1,&quot;ImageAutosize&quot;:1}"/>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zBC1j0dqX5ijjUFJPCK_1579601670&quot;,&quot;DataType&quot;:1,&quot;ImageAutosize&quot;:1}"/>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unrbovmaGrhFRzpvDiC_1579601672&quot;,&quot;DataType&quot;:1,&quot;ImageAutosize&quot;:1}"/>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2nEOfBzPxcnRgr9E0sU_1579601672&quot;,&quot;DataType&quot;:1,&quot;ImageAutosize&quot;:1}"/>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Aqi52riR1pVZFkgEDym_1579601672&quot;,&quot;DataType&quot;:1,&quot;ImageAutosize&quot;:1}"/>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NObr0g9QoYptPBXyFn_1579601672&quot;,&quot;DataType&quot;:1,&quot;ImageAutosize&quot;:1}"/>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UyJhRmXr0rMzdB2VL8_1579601672&quot;,&quot;DataType&quot;:1,&quot;ImageAutosize&quot;:1}"/>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Z2UVzgdb5i0IzOAZ0lp_1579601597&quot;,&quot;DataType&quot;:1,&quot;ImageAutosize&quot;:1}"/>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3WU5Y7Zj9FEaNK115t_1579601673&quot;,&quot;DataType&quot;:1,&quot;ImageAutosize&quot;:1}"/>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maLSrcX9FHPVcZfoMmq_1579601673&quot;,&quot;DataType&quot;:1,&quot;ImageAutosize&quot;:1}"/>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fJaFoiH53nV5lGSjRg_1579601673&quot;,&quot;DataType&quot;:1,&quot;ImageAutosize&quot;:1}"/>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rf8AU1MaLHmksLCnv7y_1579601673&quot;,&quot;DataType&quot;:1,&quot;ImageAutosize&quot;:1}"/>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HDej52jyM8iyh7Nkduy_1579601673&quot;,&quot;DataType&quot;:1,&quot;ImageAutosize&quot;:1}"/>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71CLNdTYFJpqtUbYXz_1579601675&quot;,&quot;DataType&quot;:1,&quot;ImageAutosize&quot;:1}"/>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OuiC9kzlNI34Q2oXhdu_1579601675&quot;,&quot;DataType&quot;:1,&quot;ImageAutosize&quot;:1}"/>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4GgPTIuPZinda1embi4_1579601676&quot;,&quot;DataType&quot;:1,&quot;ImageAutosize&quot;:1}"/>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qws3o4CiBAWigux7pgc_1579601676&quot;,&quot;DataType&quot;:1,&quot;ImageAutosize&quot;:1}"/>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ualmgXmafj0sQfPxLn_1579601676&quot;,&quot;DataType&quot;:1,&quot;ImageAutosize&quot;:1}"/>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gDXLLUOeszvJBmWUoFn_1579601597&quot;,&quot;DataType&quot;:1,&quot;ImageAutosize&quot;:1}"/>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5vd2j0lZAIlXSjnL26W_1579601676&quot;,&quot;DataType&quot;:1,&quot;ImageAutosize&quot;:1}"/>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tK15WjB2EBSPyPUYP8I_1579601676&quot;,&quot;DataType&quot;:1,&quot;ImageAutosize&quot;:1}"/>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QM4O68qyfIm1vS7mCkc_1579601677&quot;,&quot;DataType&quot;:1,&quot;ImageAutosize&quot;:1}"/>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JHhOJKdfhM7jIJqixw_1579601677&quot;,&quot;DataType&quot;:1,&quot;ImageAutosize&quot;:1}"/>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2rMpTZSfbNIWmOrCHC_1579601677&quot;,&quot;DataType&quot;:1,&quot;ImageAutosize&quot;:1}"/>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4FCJdV9MfNgjGQHcYz_1579601677&quot;,&quot;DataType&quot;:1,&quot;ImageAutosize&quot;:1}"/>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skWOJwKB6t4wtzqBQ26_1579601677&quot;,&quot;DataType&quot;:1,&quot;ImageAutosize&quot;:1}"/>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1tyHoVPgC4NY6txjwNK_1579601678&quot;,&quot;DataType&quot;:1,&quot;ImageAutosize&quot;:1}"/>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oVirPAX40znaoeYwom_1579601678&quot;,&quot;DataType&quot;:1,&quot;ImageAutosize&quot;:1}"/>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pxm3aPvERgfcrRQGxJ_1579601679&quot;,&quot;DataType&quot;:1,&quot;ImageAutosize&quot;:1}"/>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dcxsElrdhwO7s8tJZA7_1579601597&quot;,&quot;DataType&quot;:1,&quot;ImageAutosize&quot;:1}"/>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36BsQJDrLWXec6jCmLr_1579601679&quot;,&quot;DataType&quot;:1,&quot;ImageAutosize&quot;:1}"/>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IUpLcwqDOz5ZVP9PLI2_1579601679&quot;,&quot;DataType&quot;:1,&quot;ImageAutosize&quot;:1}"/>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EQGmEPnUDZIjH2oP0W_1579601679&quot;,&quot;DataType&quot;:1,&quot;ImageAutosize&quot;:1}"/>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SBUtaTSqmqlPGwLs0gm_1579601679&quot;,&quot;DataType&quot;:1,&quot;ImageAutosize&quot;:1}"/>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48oRuBR1GhyXka9d3Jt_1579601679&quot;,&quot;DataType&quot;:1,&quot;ImageAutosize&quot;:1}"/>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aTzpBUTP3AjQG6VKimT_1579601680&quot;,&quot;DataType&quot;:1,&quot;ImageAutosize&quot;:1}"/>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PK0Su2q5pl5ye5dyNK_1579601681&quot;,&quot;DataType&quot;:1,&quot;ImageAutosize&quot;:1}"/>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F1TwXq5NrSnek41OAwY_1579601681&quot;,&quot;DataType&quot;:1,&quot;ImageAutosize&quot;:1}"/>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0a9TEz8fyNN26xmQcc_1579601681&quot;,&quot;DataType&quot;:1,&quot;ImageAutosize&quot;:1}"/>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KdvTpm2iHJ1siY6PPbl_1579601681&quot;,&quot;DataType&quot;:1,&quot;ImageAutosize&quot;:1}"/>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Quspcik1IooW8b7TEZR_1579601597&quot;,&quot;DataType&quot;:1,&quot;ImageAutosize&quot;:1}"/>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LfFc9Z5Yxclc6GvpAr5_1579601681&quot;,&quot;DataType&quot;:1,&quot;ImageAutosize&quot;:1}"/>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75IsQiQBXDkCWOlSH1V_1579601684&quot;,&quot;DataType&quot;:1,&quot;ImageAutosize&quot;:1}"/>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G7LLDYm0T91MnCwNcEK_1579601684&quot;,&quot;DataType&quot;:1,&quot;ImageAutosize&quot;:1}"/>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0MyBSFhVzx1K7qfEUvd_1579601684&quot;,&quot;DataType&quot;:1,&quot;ImageAutosize&quot;:1}"/>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8Ugq5jpIV2wkGKnKYpF_1579601684&quot;,&quot;DataType&quot;:1,&quot;ImageAutosize&quot;:1}"/>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0k3h44YdHne3mWUiXDm_1579601684&quot;,&quot;DataType&quot;:1,&quot;ImageAutosize&quot;:1}"/>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9R6vM3zzDSLdVas9Crb_1579601687&quot;,&quot;DataType&quot;:1,&quot;ImageAutosize&quot;:1}"/>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W5icNE5Zkf8zTZTewI_1579601687&quot;,&quot;DataType&quot;:1,&quot;ImageAutosize&quot;:1}"/>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ANLNrKnTXkUx8R73xZ_1579601687&quot;,&quot;DataType&quot;:1,&quot;ImageAutosize&quot;:1}"/>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LseEHE8OVORcfieAMG_1579601687&quot;,&quot;DataType&quot;:1,&quot;ImageAutosize&quot;:1}"/>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YEhRvWXiltFGnNSZSEq_1579601597&quot;,&quot;DataType&quot;:1,&quot;ImageAutosize&quot;:1}"/>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pdURGETvkIGFf9atH94_1579601687&quot;,&quot;DataType&quot;:1,&quot;ImageAutosize&quot;:1}"/>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vcfRqxcYZTLrOwqPLI_1579601688&quot;,&quot;DataType&quot;:1,&quot;ImageAutosize&quot;:1}"/>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YYSbyQ5RPl8vJPGnEG_1579601688&quot;,&quot;DataType&quot;:1,&quot;ImageAutosize&quot;:1}"/>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dheTkPypoE8VY5uFv9Q_1579601688&quot;,&quot;DataType&quot;:1,&quot;ImageAutosize&quot;:1}"/>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BuAXfrSdWhBO63a3llh_1579601688&quot;,&quot;DataType&quot;:1,&quot;ImageAutosize&quot;:1}"/>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tRkezTUl8mad9hHcK60_1579601689&quot;,&quot;DataType&quot;:1,&quot;ImageAutosize&quot;:1}"/>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hmoppvuKshjcav0NvpY_1579601689&quot;,&quot;DataType&quot;:1,&quot;ImageAutosize&quot;:1}"/>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zwENryEr45RudNhMbSa_1579601689&quot;,&quot;DataType&quot;:1,&quot;ImageAutosize&quot;:1}"/>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fCDP0Tg4ZtkvplZiN0r_1579601690&quot;,&quot;DataType&quot;:1,&quot;ImageAutosize&quot;:1}"/>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cXKSMrObxnUN8wUTK0C_1579601690&quot;,&quot;DataType&quot;:1,&quot;ImageAutosize&quot;:1}"/>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Kf3WF61WRyphh8lfw0p_1579601597&quot;,&quot;DataType&quot;:1,&quot;ImageAutosize&quot;:1}"/>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CPTzgjBZrpV64BTP5Bo_1579601690&quot;,&quot;DataType&quot;:1,&quot;ImageAutosize&quot;:1}"/>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YJzBtuE1e6akRhZQXr_1579601690&quot;,&quot;DataType&quot;:1,&quot;ImageAutosize&quot;:1}"/>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Mn15wdbnJMih1kGxcZ_1579601690&quot;,&quot;DataType&quot;:1,&quot;ImageAutosize&quot;:1}"/>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h1lXCqeVKQTNp17AUX_1579601690&quot;,&quot;DataType&quot;:1,&quot;ImageAutosize&quot;:1}"/>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p7VHs5YbKMNVEZLg3mF_1579601691&quot;,&quot;DataType&quot;:1,&quot;ImageAutosize&quot;:1}"/>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J14NeuoPVGlijpzAuOi_1579601691&quot;,&quot;DataType&quot;:1,&quot;ImageAutosize&quot;:1}"/>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uZWr1OsqIv5TNPcabo_1579601691&quot;,&quot;DataType&quot;:1,&quot;ImageAutosize&quot;:1}"/>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iHmHNtOFJ6qcMU47VHz_1579601691&quot;,&quot;DataType&quot;:1,&quot;ImageAutosize&quot;:1}"/>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HgyjD4HWcOSm8o1kcy_1579601692&quot;,&quot;DataType&quot;:1,&quot;ImageAutosize&quot;:1}"/>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uOoQiDhZGNU5zrp2oj_1579601694&quot;,&quot;DataType&quot;:1,&quot;ImageAutosize&quot;:1}"/>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5FPD2uiovNePfB5tuMs_1579601597&quot;,&quot;DataType&quot;:1,&quot;ImageAutosize&quot;:1}"/>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95gIC1LzIyoMeInMd7_1579601694&quot;,&quot;DataType&quot;:1,&quot;ImageAutosize&quot;:1}"/>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bqr42SAxiHfNN8dsMM_1579601694&quot;,&quot;DataType&quot;:1,&quot;ImageAutosize&quot;:1}"/>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dOyAVeVWEHpCsPG6nkn_1579601694&quot;,&quot;DataType&quot;:1,&quot;ImageAutosize&quot;:1}"/>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X44PBU8gjYQ6Lx3Jp4k_1579601694&quot;,&quot;DataType&quot;:1,&quot;ImageAutosize&quot;:1}"/>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hq10ts9VjklJYo6MO9_1579601695&quot;,&quot;DataType&quot;:1,&quot;ImageAutosize&quot;:1}"/>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xiiZa8vtqfIBbDYyhSJ_1579601695&quot;,&quot;DataType&quot;:1,&quot;ImageAutosize&quot;:1}"/>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OH0XkvkW82pPJbeFfD_1579601695&quot;,&quot;DataType&quot;:1,&quot;ImageAutosize&quot;:1}"/>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mqK00CSsOQY1nVTi5p8_1579601695&quot;,&quot;DataType&quot;:1,&quot;ImageAutosize&quot;:1}"/>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xlm9O0qjXHoMOQUzC5w_1579601695&quot;,&quot;DataType&quot;:1,&quot;ImageAutosize&quot;:1}"/>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McI396D4g6Ix89dbkOy_1579601696&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7zjfLvfUZOI0j6qV9SP_1579601593&quot;,&quot;DataType&quot;:1,&quot;ImageAutosize&quot;:1}"/>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nM1xNsZ4eQsE9HHRp4_1579601597&quot;,&quot;DataType&quot;:1,&quot;ImageAutosize&quot;:1}"/>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Czb6CNB13CZYRPZQMrx_1579601696&quot;,&quot;DataType&quot;:1,&quot;ImageAutosize&quot;:1}"/>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wiR5brHdhcfVzzDSGcu_1579601696&quot;,&quot;DataType&quot;:1,&quot;ImageAutosize&quot;:1}"/>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PAU8PiSClotEe4NWYYw_1579601696&quot;,&quot;DataType&quot;:1,&quot;ImageAutosize&quot;:1}"/>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KSWDdQhTjg8UmipNYCX_1579601696&quot;,&quot;DataType&quot;:1,&quot;ImageAutosize&quot;:1}"/>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2SltKvQY8sCdm26oWJE_1579601697&quot;,&quot;DataType&quot;:1,&quot;ImageAutosize&quot;:1}"/>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rn3Upohdzfuzt2dK4ny_1579601697&quot;,&quot;DataType&quot;:1,&quot;ImageAutosize&quot;:1}"/>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tRl1NjEjB7KZO3sO4BO_1579601697&quot;,&quot;DataType&quot;:1,&quot;ImageAutosize&quot;:1}"/>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H4sUPhQ7q8mZNpDKWi_1579601699&quot;,&quot;DataType&quot;:1,&quot;ImageAutosize&quot;:1}"/>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hJaItvABod546VumhMM_1579601700&quot;,&quot;DataType&quot;:1,&quot;ImageAutosize&quot;:1}"/>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m6oabRu9Qq3S1t5zoLs_1579601700&quot;,&quot;DataType&quot;:1,&quot;ImageAutosize&quot;:1}"/>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ItwlgKHeEolbPPb2Owo_1579601598&quot;,&quot;DataType&quot;:1,&quot;ImageAutosize&quot;:1}"/>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ZObEKSJMINfn4KwJncD_1579601700&quot;,&quot;DataType&quot;:1,&quot;ImageAutosize&quot;:1}"/>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l62lZu4a6Uso61GLZ1F_1579601700&quot;,&quot;DataType&quot;:1,&quot;ImageAutosize&quot;:1}"/>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59e8bttujswbnKsGfw_1579601700&quot;,&quot;DataType&quot;:1,&quot;ImageAutosize&quot;:1}"/>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esG7mpwHyPYF1aRkBRa_1579601701&quot;,&quot;DataType&quot;:1,&quot;ImageAutosize&quot;:1}"/>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1KwYVrPlNck0MbnUgq_1579601701&quot;,&quot;DataType&quot;:1,&quot;ImageAutosize&quot;:1}"/>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QAKlhtyOBvjSDMHRtye_1579601701&quot;,&quot;DataType&quot;:1,&quot;ImageAutosize&quot;:1}"/>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SIHI7G14QTTAKX9bksQ_1579601702&quot;,&quot;DataType&quot;:1,&quot;ImageAutosize&quot;:1}"/>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GNAEgZ7Gxu3ZQoTKaxG_1579601702&quot;,&quot;DataType&quot;:1,&quot;ImageAutosize&quot;:1}"/>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lt0Md7xhl7zIi1roCL_1579601703&quot;,&quot;DataType&quot;:1,&quot;ImageAutosize&quot;:1}"/>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dC8tPVPSqzahfENJvxN_1579601703&quot;,&quot;DataType&quot;:1,&quot;ImageAutosize&quot;:1}"/>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ysjyprxDSUURXR6XQGj_1579601598&quot;,&quot;DataType&quot;:1,&quot;ImageAutosize&quot;:1}"/>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KumhNFLezbvJGknpaMp_1579601703&quot;,&quot;DataType&quot;:1,&quot;ImageAutosize&quot;:1}"/>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i9A0uTHg9hx6SUQrDR_1579601703&quot;,&quot;DataType&quot;:1,&quot;ImageAutosize&quot;:1}"/>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A65KjFWVXVglokUOs6a_1579601703&quot;,&quot;DataType&quot;:1,&quot;ImageAutosize&quot;:1}"/>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q7g2jiQi8J9qJWlkdtP_1579601704&quot;,&quot;DataType&quot;:1,&quot;ImageAutosize&quot;:1}"/>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NG0wto19S03SXWoqFE_1579601704&quot;,&quot;DataType&quot;:1,&quot;ImageAutosize&quot;:1}"/>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8ezk26WTvkos17BdRk2_1579601704&quot;,&quot;DataType&quot;:1,&quot;ImageAutosize&quot;:1}"/>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5l7Wga8ZIHDbfRsevXR_1579601705&quot;,&quot;DataType&quot;:1,&quot;ImageAutosize&quot;:1}"/>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8PUsoLwyjHEu5SQeGMp_1579601705&quot;,&quot;DataType&quot;:1,&quot;ImageAutosize&quot;:1}"/>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X1oDeBAHDHXnUt4xfk_1579601705&quot;,&quot;DataType&quot;:1,&quot;ImageAutosize&quot;:1}"/>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0t3XsQYt7ACTetUXMj_1579601705&quot;,&quot;DataType&quot;:1,&quot;ImageAutosize&quot;:1}"/>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CyX5h0aNobR0LCjokV_1579601598&quot;,&quot;DataType&quot;:1,&quot;ImageAutosize&quot;:1}"/>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jLx4hZ1QprJDB063X4x_1579601705&quot;,&quot;DataType&quot;:1,&quot;ImageAutosize&quot;:1}"/>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hjpxD1vNQQXgvKiuXL_1579601707&quot;,&quot;DataType&quot;:1,&quot;ImageAutosize&quot;:1}"/>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cvbww7bBUeoalzTflX_1579601707&quot;,&quot;DataType&quot;:1,&quot;ImageAutosize&quot;:1}"/>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K4SUq3BOM9o18EYeS2a_1579601707&quot;,&quot;DataType&quot;:1,&quot;ImageAutosize&quot;:1}"/>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94KNeymNlZmyJt49Sx_1579601707&quot;,&quot;DataType&quot;:1,&quot;ImageAutosize&quot;:1}"/>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MZyV6Amp8T3gRrTnoVy_1579601708&quot;,&quot;DataType&quot;:1,&quot;ImageAutosize&quot;:1}"/>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p0p6YyctmCgaWhdoCi_1579601708&quot;,&quot;DataType&quot;:1,&quot;ImageAutosize&quot;:1}"/>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9g5ciofrm02ZjouNTT_1579601708&quot;,&quot;DataType&quot;:1,&quot;ImageAutosize&quot;:1}"/>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yPihZBi3DkXOkZtXWx_1579601708&quot;,&quot;DataType&quot;:1,&quot;ImageAutosize&quot;:1}"/>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plSkVys0DB9RaPIk9u7_1579601708&quot;,&quot;DataType&quot;:1,&quot;ImageAutosize&quot;:1}"/>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24m5iRF0yhpoH4clZTU_1579601598&quot;,&quot;DataType&quot;:1,&quot;ImageAutosize&quot;:1}"/>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TrxuAqy4wlDolhITNn3_1579601709&quot;,&quot;DataType&quot;:1,&quot;ImageAutosize&quot;:1}"/>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iLunMHEOw7uEtIfYaUv_1579601711&quot;,&quot;DataType&quot;:1,&quot;ImageAutosize&quot;:1}"/>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k3hm1LWMkXjh1oNetWU_1579601711&quot;,&quot;DataType&quot;:1,&quot;ImageAutosize&quot;:1}"/>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XErt4SxkuIlb54PFVOy_1579601711&quot;,&quot;DataType&quot;:1,&quot;ImageAutosize&quot;:1}"/>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BkFwDR22BMMNFnS2qhu_1579601711&quot;,&quot;DataType&quot;:1,&quot;ImageAutosize&quot;:1}"/>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ht6U04QVgepFOww6Ug_1579601712&quot;,&quot;DataType&quot;:1,&quot;ImageAutosize&quot;:1}"/>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t3ROk6IPo7uUqDCjlum_1579601713&quot;,&quot;DataType&quot;:1,&quot;ImageAutosize&quot;:1}"/>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TSA1Ja5LSCVJyy6XQx_1579601713&quot;,&quot;DataType&quot;:1,&quot;ImageAutosize&quot;:1}"/>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HWLsI0mhyxdvcjeufa_1579601713&quot;,&quot;DataType&quot;:1,&quot;ImageAutosize&quot;:1}"/>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oz0YeBE4REobjx0qNrB_1579601713&quot;,&quot;DataType&quot;:1,&quot;ImageAutosize&quot;:1}"/>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l3I3uKRuyie2NMc5qxM_1579601599&quot;,&quot;DataType&quot;:1,&quot;ImageAutosize&quot;:1}"/>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EOPs3CpMpOjqE8v4NNR_1579601713&quot;,&quot;DataType&quot;:1,&quot;ImageAutosize&quot;:1}"/>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pt7tRP2CDTG4jFePOpy_1579601714&quot;,&quot;DataType&quot;:1,&quot;ImageAutosize&quot;:1}"/>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sYVvGN2iWkQfT2NlWZb_1579601714&quot;,&quot;DataType&quot;:1,&quot;ImageAutosize&quot;:1}"/>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eqUXmR9S9ySoszvUZR_1579601714&quot;,&quot;DataType&quot;:1,&quot;ImageAutosize&quot;:1}"/>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Ul8IxGiOLnAJmpf6Btm_1579601714&quot;,&quot;DataType&quot;:1,&quot;ImageAutosize&quot;:1}"/>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zcTejoJfPWiiPTLEpcj_1579601715&quot;,&quot;DataType&quot;:1,&quot;ImageAutosize&quot;:1}"/>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VndpxMG26ST44vL70RM_1579601715&quot;,&quot;DataType&quot;:1,&quot;ImageAutosize&quot;:1}"/>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bGJQFpBv57s1G2wMCn_1579601715&quot;,&quot;DataType&quot;:1,&quot;ImageAutosize&quot;:1}"/>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AUhvxZCYmmddURb5ne_1579601715&quot;,&quot;DataType&quot;:1,&quot;ImageAutosize&quot;:1}"/>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AYGE1uFu5EowlE4lsc_1579601718&quot;,&quot;DataType&quot;:1,&quot;ImageAutosize&quot;:1}"/>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WnRAQinTO83sYCo76tE_1579601599&quot;,&quot;DataType&quot;:1,&quot;ImageAutosize&quot;:1}"/>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jmmZD2nxWQFqrtMVkGZ_1579601718&quot;,&quot;DataType&quot;:1,&quot;ImageAutosize&quot;:1}"/>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7NQPZxmbKPo67C2GHxX_1579601718&quot;,&quot;DataType&quot;:1,&quot;ImageAutosize&quot;:1}"/>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Fo0jf9LKAfDaxcQLNjl_1579601719&quot;,&quot;DataType&quot;:1,&quot;ImageAutosize&quot;:1}"/>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isBtvu5ZX097EoylOQc_1579601719&quot;,&quot;DataType&quot;:1,&quot;ImageAutosize&quot;:1}"/>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QwPrcH9ZRKiRbpfoYD_1579601719&quot;,&quot;DataType&quot;:1,&quot;ImageAutosize&quot;:1}"/>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NlQ62KyRLEvlsP5kYki_1579601719&quot;,&quot;DataType&quot;:1,&quot;ImageAutosize&quot;:1}"/>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NYlucuA3vNl1MIpryrY_1579601721&quot;,&quot;DataType&quot;:1,&quot;ImageAutosize&quot;:1}"/>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7CN7d705nT09He6pYn_1579601722&quot;,&quot;DataType&quot;:1,&quot;ImageAutosize&quot;:1}"/>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kY8mO9lmKSbm9qzCZd_1579601722&quot;,&quot;DataType&quot;:1,&quot;ImageAutosize&quot;:1}"/>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yEM9qVQuC8eMUphHb1h_1579601722&quot;,&quot;DataType&quot;:1,&quot;ImageAutosize&quot;:1}"/>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lq6iFC9Xp6B7hRDvTt_1579601599&quot;,&quot;DataType&quot;:1,&quot;ImageAutosize&quot;:1}"/>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qIkbUMN3btB1yBn6W6_1579601722&quot;,&quot;DataType&quot;:1,&quot;ImageAutosize&quot;:1}"/>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yZAARUREnvEcjgg6LPd_1579601723&quot;,&quot;DataType&quot;:1,&quot;ImageAutosize&quot;:1}"/>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jzN4yCxt4Zthg6nNS00_1579601723&quot;,&quot;DataType&quot;:1,&quot;ImageAutosize&quot;:1}"/>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XvnDB8mibnho251mPa0_1579601723&quot;,&quot;DataType&quot;:1,&quot;ImageAutosize&quot;:1}"/>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WKbvgbELYhmhcRkRGA_1579601724&quot;,&quot;DataType&quot;:1,&quot;ImageAutosize&quot;:1}"/>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8xQl7RKLHt2RP8H0Hlp_1579601724&quot;,&quot;DataType&quot;:1,&quot;ImageAutosize&quot;:1}"/>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WxpwoaZb7teNPHYtmyg_1579601725&quot;,&quot;DataType&quot;:1,&quot;ImageAutosize&quot;:1}"/>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KfxC4oBw2hf9sOqt3vY_1579601725&quot;,&quot;DataType&quot;:1,&quot;ImageAutosize&quot;:1}"/>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XROzsd2o5KmQMlWmJ7W_1579601725&quot;,&quot;DataType&quot;:1,&quot;ImageAutosize&quot;:1}"/>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f3ConuZiGus56hSgJT_1579601725&quot;,&quot;DataType&quot;:1,&quot;ImageAutosize&quot;:1}"/>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oNJccu1ZrZWloCTKR9N_1579601599&quot;,&quot;DataType&quot;:1,&quot;ImageAutosize&quot;:1}"/>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l8moj5FvAgVPa5Vu7e_1579601726&quot;,&quot;DataType&quot;:1,&quot;ImageAutosize&quot;:1}"/>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BwClfPdIJkW8dv7jd9q_1579601728&quot;,&quot;DataType&quot;:1,&quot;ImageAutosize&quot;:1}"/>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LhEyEZUn8kK19ev3pA_1579601728&quot;,&quot;DataType&quot;:1,&quot;ImageAutosize&quot;:1}"/>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ngghgKvTseP3ucKZMHb_1579601728&quot;,&quot;DataType&quot;:1,&quot;ImageAutosize&quot;:1}"/>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f8rPmGWaE07pglkoRzT_1579601729&quot;,&quot;DataType&quot;:1,&quot;ImageAutosize&quot;:1}"/>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kSXxPm6wjH1ovo5gPKt_1579601729&quot;,&quot;DataType&quot;:1,&quot;ImageAutosize&quot;:1}"/>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RsCPUKPVAqrh9SSy96_1579601729&quot;,&quot;DataType&quot;:1,&quot;ImageAutosize&quot;:1}"/>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XRAPQKvnxVNU9LhBNnr_1579601729&quot;,&quot;DataType&quot;:1,&quot;ImageAutosize&quot;:1}"/>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abujtLxcbEPbwQN1wXB_1579601729&quot;,&quot;DataType&quot;:1,&quot;ImageAutosize&quot;:1}"/>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WO7cJ5HWDlx89gOGCHv_1579601729&quot;,&quot;DataType&quot;:1,&quot;ImageAutosize&quot;:1}"/>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vO89BGtguRLQdd572kg_1579601599&quot;,&quot;DataType&quot;:1,&quot;ImageAutosize&quot;:1}"/>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f0HnGD3W2M2flnLNY0R_1579601730&quot;,&quot;DataType&quot;:1,&quot;ImageAutosize&quot;:1}"/>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2AiAz2MT3pfzkpoSNc_1579601730&quot;,&quot;DataType&quot;:1,&quot;ImageAutosize&quot;:1}"/>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zGutCOUFDyPspa5GCN_1579601730&quot;,&quot;DataType&quot;:1,&quot;ImageAutosize&quot;:1}"/>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HW3SRPd5qUpHPY60gxd_1579601731&quot;,&quot;DataType&quot;:1,&quot;ImageAutosize&quot;:1}"/>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SkGhu7EIg2rtrM08Ao_1579601731&quot;,&quot;DataType&quot;:1,&quot;ImageAutosize&quot;:1}"/>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ZOyfzJsUQUjG39tjSF_1579601731&quot;,&quot;DataType&quot;:1,&quot;ImageAutosize&quot;:1}"/>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obNdrrczCIC9QnRxgBT_1579601731&quot;,&quot;DataType&quot;:1,&quot;ImageAutosize&quot;:1}"/>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cq6bl1Jg9ygfZwZEN6U_1579601731&quot;,&quot;DataType&quot;:1,&quot;ImageAutosize&quot;:1}"/>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A6LO629jKBMyDWZEPJm_1579601731&quot;,&quot;DataType&quot;:1,&quot;ImageAutosize&quot;:1}"/>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GqzzJX4dmCmGSNHjJfP_1579601732&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yEvo08GAjDeXjRHK7aH_1579601593&quot;,&quot;DataType&quot;:1,&quot;ImageAutosize&quot;:1}"/>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OcR5IpVqWlplClx0cy_1579601601&quot;,&quot;DataType&quot;:1,&quot;ImageAutosize&quot;:1}"/>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I8TnvAY737dO5prfUsE_1579601732&quot;,&quot;DataType&quot;:1,&quot;ImageAutosize&quot;:1}"/>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IBWsUI37rFpKp7unzd_1579601732&quot;,&quot;DataType&quot;:1,&quot;ImageAutosize&quot;:1}"/>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U1eL7KRMfpbM2pYz02Q_1579601735&quot;,&quot;DataType&quot;:1,&quot;ImageAutosize&quot;:1}"/>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r4LzHhzGtavjOmwNFT3_1579601735&quot;,&quot;DataType&quot;:1,&quot;ImageAutosize&quot;:1}"/>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7YRCk255nffpI1gw8M_1579601736&quot;,&quot;DataType&quot;:1,&quot;ImageAutosize&quot;:1}"/>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aKU54yeWVmUJKPeZktG_1579601736&quot;,&quot;DataType&quot;:1,&quot;ImageAutosize&quot;:1}"/>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EhVef4OCBUhkJOouL22_1579601736&quot;,&quot;DataType&quot;:1,&quot;ImageAutosize&quot;:1}"/>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xn8k5BUln3jKzpnReXO_1579601736&quot;,&quot;DataType&quot;:1,&quot;ImageAutosize&quot;:1}"/>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RWapCUlH3dQrWzDrv8e_1579601736&quot;,&quot;DataType&quot;:1,&quot;ImageAutosize&quot;:1}"/>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ArW5StgnOcqNhBiT8mV_1579601737&quot;,&quot;DataType&quot;:1,&quot;ImageAutosize&quot;:1}"/>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8uM8x7b1p5EPUtZ8WUp_1579601601&quot;,&quot;DataType&quot;:1,&quot;ImageAutosize&quot;:1}"/>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IIThgT5eK1NIomEgBo_1579601737&quot;,&quot;DataType&quot;:1,&quot;ImageAutosize&quot;:1}"/>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vrwNUHCtBtLYMZXDQcp_1579601737&quot;,&quot;DataType&quot;:1,&quot;ImageAutosize&quot;:1}"/>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XBdLCaswOj0j1YJixEX_1579601738&quot;,&quot;DataType&quot;:1,&quot;ImageAutosize&quot;:1}"/>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o43yYf0BlyXIG5ZjtKh_1579601738&quot;,&quot;DataType&quot;:1,&quot;ImageAutosize&quot;:1}"/>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gYb2P1sKABmbtFH852h_1579601738&quot;,&quot;DataType&quot;:1,&quot;ImageAutosize&quot;:1}"/>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D7nASqTni1aOnLgXiiy_1579601739&quot;,&quot;DataType&quot;:1,&quot;ImageAutosize&quot;:1}"/>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zjKTp0kBh1r7gU3JXuJ_1579601739&quot;,&quot;DataType&quot;:1,&quot;ImageAutosize&quot;:1}"/>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XuYa5OyiaWDiZvBNWAA_1579601739&quot;,&quot;DataType&quot;:1,&quot;ImageAutosize&quot;:1}"/>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4aoteLxLkNYGuAPQuGX_1579601739&quot;,&quot;DataType&quot;:1,&quot;ImageAutosize&quot;:1}"/>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PaTjU3hE9F1qYEprrJe_1579601743&quot;,&quot;DataType&quot;:1,&quot;ImageAutosize&quot;:1}"/>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h1VjE3tAda9efXMBmOb_1579601601&quot;,&quot;DataType&quot;:1,&quot;ImageAutosize&quot;:1}"/>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OT1clCyXx2fnZzsfUO1_1579601743&quot;,&quot;DataType&quot;:1,&quot;ImageAutosize&quot;:1}"/>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NtKsU9SULeJcDYPftN_1579601743&quot;,&quot;DataType&quot;:1,&quot;ImageAutosize&quot;:1}"/>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MmlZN8Lpy2EWQKQNbcb_1579601743&quot;,&quot;DataType&quot;:1,&quot;ImageAutosize&quot;:1}"/>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gCG8mo4EHAshW45VCt9_1579601743&quot;,&quot;DataType&quot;:1,&quot;ImageAutosize&quot;:1}"/>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UaeCdWmkk5GaJzTAll_1579601744&quot;,&quot;DataType&quot;:1,&quot;ImageAutosize&quot;:1}"/>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8kfIoBgs68NQRIbNk7X_1579601748&quot;,&quot;DataType&quot;:1,&quot;ImageAutosize&quot;:1}"/>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TwCQOi4FTUn8MwMSQWC_1579601748&quot;,&quot;DataType&quot;:1,&quot;ImageAutosize&quot;:1}"/>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M1wCE7b4YoeRiuH5Uui_1579601749&quot;,&quot;DataType&quot;:1,&quot;ImageAutosize&quot;:1}"/>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nHE2gSw4u5uvFUsoVK_1579601749&quot;,&quot;DataType&quot;:1,&quot;ImageAutosize&quot;:1}"/>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0B6X3aNTVieU4Gsvzx_1579601749&quot;,&quot;DataType&quot;:1,&quot;ImageAutosize&quot;:1}"/>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kvI2HCm22AATMuQdU13_1579601601&quot;,&quot;DataType&quot;:1,&quot;ImageAutosize&quot;:1}"/>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92PzoA8oPTN9k8YwErv_1579601749&quot;,&quot;DataType&quot;:1,&quot;ImageAutosize&quot;:1}"/>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eOMBKsdWyupJMcfHbc_1579601601&quot;,&quot;DataType&quot;:1,&quot;ImageAutosize&quot;:1}"/>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a04wtvdsgNJA4YH9zvD_1579601602&quot;,&quot;DataType&quot;:1,&quot;ImageAutosize&quot;:1}"/>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CgeHq6QlqnbvVw2TuH_1579601602&quot;,&quot;DataType&quot;:1,&quot;ImageAutosize&quot;:1}"/>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e8SS11Zi4RiBJM3fVZ_1579601602&quot;,&quot;DataType&quot;:1,&quot;ImageAutosize&quot;:1}"/>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GParQO5uTmOAnu5IAL6_1579601603&quot;,&quot;DataType&quot;:1,&quot;ImageAutosize&quot;:1}"/>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IKpBcpeLFALga53hQ8X_1579601603&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Zn3nPJpM0IFUCP3wsoM_1579601593&quot;,&quot;DataType&quot;:1,&quot;ImageAutosize&quot;:1}"/>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GMTvYeHHghUTCDT6TF_1579601603&quot;,&quot;DataType&quot;:1,&quot;ImageAutosize&quot;:1}"/>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0j0gZqQbm6mykTbMk2T_1579601603&quot;,&quot;DataType&quot;:1,&quot;ImageAutosize&quot;:1}"/>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owIesnK1uShiDH29ZM_1579601603&quot;,&quot;DataType&quot;:1,&quot;ImageAutosize&quot;:1}"/>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AQMp1nzfW90TEhC6AL_1579601603&quot;,&quot;DataType&quot;:1,&quot;ImageAutosize&quot;:1}"/>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Us7Mg0FjCMW7BL19Z2c_1579601603&quot;,&quot;DataType&quot;:1,&quot;ImageAutosize&quot;:1}"/>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61FfPeNh7eq0tHGPoZN_1579601605&quot;,&quot;DataType&quot;:1,&quot;ImageAutosize&quot;:1}"/>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yaYGoeXB4f312svq3sj_1579601605&quot;,&quot;DataType&quot;:1,&quot;ImageAutosize&quot;:1}"/>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i18aQf8KTj1axicGEr_1579601605&quot;,&quot;DataType&quot;:1,&quot;ImageAutosize&quot;:1}"/>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kNZ2b32VqOSiSSeoavv_1579601605&quot;,&quot;DataType&quot;:1,&quot;ImageAutosize&quot;:1}"/>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CcNiatI4iHv2UeQib1z_1579601606&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0nxgw8Bw7nar0ZeI4ir_1579601593&quot;,&quot;DataType&quot;:1,&quot;ImageAutosize&quot;:1}"/>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3mcYMPXLdImzDu33HVG_1579601606&quot;,&quot;DataType&quot;:1,&quot;ImageAutosize&quot;:1}"/>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LilZfMLB5bHrHFcuBel_1579601606&quot;,&quot;DataType&quot;:1,&quot;ImageAutosize&quot;:1}"/>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6XbfRVCZRq7AOw4TE86_1579601606&quot;,&quot;DataType&quot;:1,&quot;ImageAutosize&quot;:1}"/>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9roiakztuJBMkaR2Ge7_1579601606&quot;,&quot;DataType&quot;:1,&quot;ImageAutosize&quot;:1}"/>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3LD00iI20Cb8MfTTrDW_1579601606&quot;,&quot;DataType&quot;:1,&quot;ImageAutosize&quot;:1}"/>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i0u2TpKnpXcc0GvFXK_1579601606&quot;,&quot;DataType&quot;:1,&quot;ImageAutosize&quot;:1}"/>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SGrboPh89cdPlKRspr_1579601607&quot;,&quot;DataType&quot;:1,&quot;ImageAutosize&quot;:1}"/>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edaJCGMmAZHOWu7Kxhr_1579601607&quot;,&quot;DataType&quot;:1,&quot;ImageAutosize&quot;:1}"/>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FaOc3gjYBLqnVBz8DK_1579601607&quot;,&quot;DataType&quot;:1,&quot;ImageAutosize&quot;:1}"/>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rK9MVQVrf82oRBdNHX_1579601608&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h4wQnkPuq7w2i3CqBkA_1579601594&quot;,&quot;DataType&quot;:1,&quot;ImageAutosize&quot;:1}"/>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T02AXt0EDTtfC9h271n_1579601608&quot;,&quot;DataType&quot;:1,&quot;ImageAutosize&quot;:1}"/>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lR9Vo1Zp0EIeFtqhv80_1579601608&quot;,&quot;DataType&quot;:1,&quot;ImageAutosize&quot;:1}"/>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p4CON9snCjjxy64ZGff_1579601608&quot;,&quot;DataType&quot;:1,&quot;ImageAutosize&quot;:1}"/>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QuZNUwbt4jX8utQ7Ph_1579601609&quot;,&quot;DataType&quot;:1,&quot;ImageAutosize&quot;:1}"/>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gE7S6thTOK0DPgfw2S_1579601609&quot;,&quot;DataType&quot;:1,&quot;ImageAutosize&quot;:1}"/>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d4qdlPeo1NU5d3HejDM_1579601612&quot;,&quot;DataType&quot;:1,&quot;ImageAutosize&quot;:1}"/>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dYP7nJXoDFSfAxGD6D_1579601612&quot;,&quot;DataType&quot;:1,&quot;ImageAutosize&quot;:1}"/>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45nmchMXXJWdrsa6JD_1579601612&quot;,&quot;DataType&quot;:1,&quot;ImageAutosize&quot;:1}"/>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7O5upgninZWdbGsIHf_1579601612&quot;,&quot;DataType&quot;:1,&quot;ImageAutosize&quot;:1}"/>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XUopcLOSsQRWvsETfSi_1579601612&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ORd7LKBGguTa1GJVctO_1579601594&quot;,&quot;DataType&quot;:1,&quot;ImageAutosize&quot;:1}"/>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W5Td01CGy2Lja8pkzLg_1579601612&quot;,&quot;DataType&quot;:1,&quot;ImageAutosize&quot;:1}"/>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IFlUVqklSmAQeCk8BsO_1579601612&quot;,&quot;DataType&quot;:1,&quot;ImageAutosize&quot;:1}"/>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WjGByuZijL6ySrVbUUR_1579601612&quot;,&quot;DataType&quot;:1,&quot;ImageAutosize&quot;:1}"/>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0BFqDWjs2rF1xyssjf_1579601612&quot;,&quot;DataType&quot;:1,&quot;ImageAutosize&quot;:1}"/>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m7EgCOWc7polkNlbGDW_1579601614&quot;,&quot;DataType&quot;:1,&quot;ImageAutosize&quot;:1}"/>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HRX0MYeXtpQxWkQQPr_1579601614&quot;,&quot;DataType&quot;:1,&quot;ImageAutosize&quot;:1}"/>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aOUWfN6h6vDHGAcmYX_1579601614&quot;,&quot;DataType&quot;:1,&quot;ImageAutosize&quot;:1}"/>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yM3FTcjG7HC7JAPYNm_1579601614&quot;,&quot;DataType&quot;:1,&quot;ImageAutosize&quot;:1}"/>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Eegv4twQNkZ5FFrpwe_1579601614&quot;,&quot;DataType&quot;:1,&quot;ImageAutosize&quot;:1}"/>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ZFUnt1vc5bxx8W6PNJ_1579601617&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cNsC7PYLGL6DNGXeV9_1579601594&quot;,&quot;DataType&quot;:1,&quot;ImageAutosize&quot;:1}"/>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5HcbReaoHRXx5qV8k9j_1579601617&quot;,&quot;DataType&quot;:1,&quot;ImageAutosize&quot;:1}"/>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BjUifaylhGvUIN9V7L9_1579601617&quot;,&quot;DataType&quot;:1,&quot;ImageAutosize&quot;:1}"/>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pPfOvQh12gEQsBsUl3_1579601617&quot;,&quot;DataType&quot;:1,&quot;ImageAutosize&quot;:1}"/>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loIYchZqlL0WDZJxq8w_1579601617&quot;,&quot;DataType&quot;:1,&quot;ImageAutosize&quot;:1}"/>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uYTn6rvdGus7gnk8CUu_1579601617&quot;,&quot;DataType&quot;:1,&quot;ImageAutosize&quot;:1}"/>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vwqKlXr0Kk93B3IJ1bA_1579601617&quot;,&quot;DataType&quot;:1,&quot;ImageAutosize&quot;:1}"/>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DX4xOf2jwUmkDX8GQKU_1579601618&quot;,&quot;DataType&quot;:1,&quot;ImageAutosize&quot;:1}"/>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LjMNMHUfyr2WS1NfHVh_1579601618&quot;,&quot;DataType&quot;:1,&quot;ImageAutosize&quot;:1}"/>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ZBOlSYHjqOZnEwsRDS_1579601618&quot;,&quot;DataType&quot;:1,&quot;ImageAutosize&quot;:1}"/>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C7283IIWGhl9BK3DAGw_1579601618&quot;,&quot;DataType&quot;:1,&quot;ImageAutosize&quot;:1}"/>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8287</TotalTime>
  <Words>9570</Words>
  <Application>Microsoft Office PowerPoint</Application>
  <PresentationFormat>Widescreen</PresentationFormat>
  <Paragraphs>872</Paragraphs>
  <Slides>90</Slides>
  <Notes>67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Franklin Gothic Book</vt:lpstr>
      <vt:lpstr>Franklin Gothic Demi</vt:lpstr>
      <vt:lpstr>Franklin Gothic Medium</vt:lpstr>
      <vt:lpstr>Franklin Gothic Medium Cond</vt:lpstr>
      <vt:lpstr>Times New Roman</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1304</cp:revision>
  <dcterms:created xsi:type="dcterms:W3CDTF">2006-08-16T00:00:00Z</dcterms:created>
  <dcterms:modified xsi:type="dcterms:W3CDTF">2020-01-31T21:23:33Z</dcterms:modified>
</cp:coreProperties>
</file>