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0" autoAdjust="0"/>
    <p:restoredTop sz="80331" autoAdjust="0"/>
  </p:normalViewPr>
  <p:slideViewPr>
    <p:cSldViewPr>
      <p:cViewPr varScale="1">
        <p:scale>
          <a:sx n="58" d="100"/>
          <a:sy n="58" d="100"/>
        </p:scale>
        <p:origin x="726" y="102"/>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Monmouth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Monmouth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'[Monmouth_Slider.xlsx]0. Overview'!$A$6,'[Monmouth_Slider.xlsx]0. Overview'!$A$29,'[Monmouth_Slider.xlsx]0. Overview'!$A$57,'[Monmouth_Slider.xlsx]0. Overview'!$A$80,'[Monmouth_Slider.xlsx]0. Overview'!$A$107,'[Monmouth_Slider.xlsx]0. Overview'!$A$123,'[Monmouth_Slider.xlsx]0. Overview'!$A$146,'[Monmouth_Slider.xlsx]0. Overview'!$A$168,'[Monmouth_Slider.xlsx]0. Overview'!$A$197,'[Monmouth_Slider.xlsx]0. Overview'!$A$209,'[Monmouth_Slider.xlsx]0. Overview'!$A$227</c:f>
              <c:strCache>
                <c:ptCount val="11"/>
                <c:pt idx="0">
                  <c:v>Monmouth</c:v>
                </c:pt>
                <c:pt idx="1">
                  <c:v>Monmouth</c:v>
                </c:pt>
                <c:pt idx="2">
                  <c:v>Monmouth</c:v>
                </c:pt>
                <c:pt idx="3">
                  <c:v>Monmouth</c:v>
                </c:pt>
                <c:pt idx="4">
                  <c:v>Monmouth</c:v>
                </c:pt>
                <c:pt idx="5">
                  <c:v>Monmouth</c:v>
                </c:pt>
                <c:pt idx="6">
                  <c:v>Monmouth</c:v>
                </c:pt>
                <c:pt idx="7">
                  <c:v>Monmouth</c:v>
                </c:pt>
                <c:pt idx="8">
                  <c:v>Monmouth</c:v>
                </c:pt>
                <c:pt idx="9">
                  <c:v>Monmouth</c:v>
                </c:pt>
                <c:pt idx="10">
                  <c:v>Monmouth</c:v>
                </c:pt>
              </c:strCache>
            </c:strRef>
          </c:cat>
          <c:val>
            <c:numRef>
              <c:f>'[Monmouth_Slider.xlsx]0. Overview'!$C$6,'[Monmouth_Slider.xlsx]0. Overview'!$C$29,'[Monmouth_Slider.xlsx]0. Overview'!$C$57,'[Monmouth_Slider.xlsx]0. Overview'!$C$80,'[Monmouth_Slider.xlsx]0. Overview'!$C$107,'[Monmouth_Slider.xlsx]0. Overview'!$C$123,'[Monmouth_Slider.xlsx]0. Overview'!$C$146,'[Monmouth_Slider.xlsx]0. Overview'!$C$168,'[Monmouth_Slider.xlsx]0. Overview'!$C$197,'[Monmouth_Slider.xlsx]0. Overview'!$C$209,'[Monmouth_Slider.xlsx]0. Overview'!$C$227</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E52D-403E-8C52-711634DBC75A}"/>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'[Monmouth_Slider.xlsx]0. Overview'!$A$6,'[Monmouth_Slider.xlsx]0. Overview'!$A$29,'[Monmouth_Slider.xlsx]0. Overview'!$A$57,'[Monmouth_Slider.xlsx]0. Overview'!$A$80,'[Monmouth_Slider.xlsx]0. Overview'!$A$107,'[Monmouth_Slider.xlsx]0. Overview'!$A$123,'[Monmouth_Slider.xlsx]0. Overview'!$A$146,'[Monmouth_Slider.xlsx]0. Overview'!$A$168,'[Monmouth_Slider.xlsx]0. Overview'!$A$197,'[Monmouth_Slider.xlsx]0. Overview'!$A$209,'[Monmouth_Slider.xlsx]0. Overview'!$A$227</c:f>
              <c:strCache>
                <c:ptCount val="11"/>
                <c:pt idx="0">
                  <c:v>Monmouth</c:v>
                </c:pt>
                <c:pt idx="1">
                  <c:v>Monmouth</c:v>
                </c:pt>
                <c:pt idx="2">
                  <c:v>Monmouth</c:v>
                </c:pt>
                <c:pt idx="3">
                  <c:v>Monmouth</c:v>
                </c:pt>
                <c:pt idx="4">
                  <c:v>Monmouth</c:v>
                </c:pt>
                <c:pt idx="5">
                  <c:v>Monmouth</c:v>
                </c:pt>
                <c:pt idx="6">
                  <c:v>Monmouth</c:v>
                </c:pt>
                <c:pt idx="7">
                  <c:v>Monmouth</c:v>
                </c:pt>
                <c:pt idx="8">
                  <c:v>Monmouth</c:v>
                </c:pt>
                <c:pt idx="9">
                  <c:v>Monmouth</c:v>
                </c:pt>
                <c:pt idx="10">
                  <c:v>Monmouth</c:v>
                </c:pt>
              </c:strCache>
            </c:strRef>
          </c:cat>
          <c:val>
            <c:numRef>
              <c:f>'[Monmouth_Slider.xlsx]0. Overview'!$D$6,'[Monmouth_Slider.xlsx]0. Overview'!$D$29,'[Monmouth_Slider.xlsx]0. Overview'!$D$57,'[Monmouth_Slider.xlsx]0. Overview'!$D$80,'[Monmouth_Slider.xlsx]0. Overview'!$D$107,'[Monmouth_Slider.xlsx]0. Overview'!$D$123,'[Monmouth_Slider.xlsx]0. Overview'!$D$146,'[Monmouth_Slider.xlsx]0. Overview'!$D$168,'[Monmouth_Slider.xlsx]0. Overview'!$D$197,'[Monmouth_Slider.xlsx]0. Overview'!$D$209,'[Monmouth_Slider.xlsx]0. Overview'!$D$227</c:f>
              <c:numCache>
                <c:formatCode>General</c:formatCode>
                <c:ptCount val="11"/>
                <c:pt idx="0">
                  <c:v>17.875</c:v>
                </c:pt>
                <c:pt idx="1">
                  <c:v>16.875</c:v>
                </c:pt>
                <c:pt idx="2">
                  <c:v>10.875</c:v>
                </c:pt>
                <c:pt idx="3">
                  <c:v>9.875</c:v>
                </c:pt>
                <c:pt idx="4">
                  <c:v>4.875</c:v>
                </c:pt>
                <c:pt idx="5">
                  <c:v>10.875</c:v>
                </c:pt>
                <c:pt idx="6">
                  <c:v>9.875</c:v>
                </c:pt>
                <c:pt idx="7">
                  <c:v>9.875</c:v>
                </c:pt>
                <c:pt idx="8">
                  <c:v>2.875</c:v>
                </c:pt>
                <c:pt idx="9">
                  <c:v>10.875</c:v>
                </c:pt>
                <c:pt idx="10">
                  <c:v>14.875</c:v>
                </c:pt>
              </c:numCache>
            </c:numRef>
          </c:val>
          <c:extLst>
            <c:ext xmlns:c16="http://schemas.microsoft.com/office/drawing/2014/chart" uri="{C3380CC4-5D6E-409C-BE32-E72D297353CC}">
              <c16:uniqueId val="{00000001-E52D-403E-8C52-711634DBC75A}"/>
            </c:ext>
          </c:extLst>
        </c:ser>
        <c:ser>
          <c:idx val="3"/>
          <c:order val="2"/>
          <c:spPr>
            <a:solidFill>
              <a:schemeClr val="bg2">
                <a:lumMod val="75000"/>
              </a:schemeClr>
            </a:solidFill>
            <a:ln>
              <a:solidFill>
                <a:schemeClr val="tx1"/>
              </a:solidFill>
            </a:ln>
            <a:effectLst/>
          </c:spPr>
          <c:invertIfNegative val="0"/>
          <c:cat>
            <c:strRef>
              <c:f>'[Monmouth_Slider.xlsx]0. Overview'!$A$6,'[Monmouth_Slider.xlsx]0. Overview'!$A$29,'[Monmouth_Slider.xlsx]0. Overview'!$A$57,'[Monmouth_Slider.xlsx]0. Overview'!$A$80,'[Monmouth_Slider.xlsx]0. Overview'!$A$107,'[Monmouth_Slider.xlsx]0. Overview'!$A$123,'[Monmouth_Slider.xlsx]0. Overview'!$A$146,'[Monmouth_Slider.xlsx]0. Overview'!$A$168,'[Monmouth_Slider.xlsx]0. Overview'!$A$197,'[Monmouth_Slider.xlsx]0. Overview'!$A$209,'[Monmouth_Slider.xlsx]0. Overview'!$A$227</c:f>
              <c:strCache>
                <c:ptCount val="11"/>
                <c:pt idx="0">
                  <c:v>Monmouth</c:v>
                </c:pt>
                <c:pt idx="1">
                  <c:v>Monmouth</c:v>
                </c:pt>
                <c:pt idx="2">
                  <c:v>Monmouth</c:v>
                </c:pt>
                <c:pt idx="3">
                  <c:v>Monmouth</c:v>
                </c:pt>
                <c:pt idx="4">
                  <c:v>Monmouth</c:v>
                </c:pt>
                <c:pt idx="5">
                  <c:v>Monmouth</c:v>
                </c:pt>
                <c:pt idx="6">
                  <c:v>Monmouth</c:v>
                </c:pt>
                <c:pt idx="7">
                  <c:v>Monmouth</c:v>
                </c:pt>
                <c:pt idx="8">
                  <c:v>Monmouth</c:v>
                </c:pt>
                <c:pt idx="9">
                  <c:v>Monmouth</c:v>
                </c:pt>
                <c:pt idx="10">
                  <c:v>Monmouth</c:v>
                </c:pt>
              </c:strCache>
            </c:strRef>
          </c:cat>
          <c:val>
            <c:numRef>
              <c:f>'[Monmouth_Slider.xlsx]0. Overview'!$E$6,'[Monmouth_Slider.xlsx]0. Overview'!$E$29,'[Monmouth_Slider.xlsx]0. Overview'!$E$57,'[Monmouth_Slider.xlsx]0. Overview'!$E$80,'[Monmouth_Slider.xlsx]0. Overview'!$E$107,'[Monmouth_Slider.xlsx]0. Overview'!$E$123,'[Monmouth_Slider.xlsx]0. Overview'!$E$146,'[Monmouth_Slider.xlsx]0. Overview'!$E$168,'[Monmouth_Slider.xlsx]0. Overview'!$E$197,'[Monmouth_Slider.xlsx]0. Overview'!$E$209,'[Monmouth_Slider.xlsx]0. Overview'!$E$227</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E52D-403E-8C52-711634DBC75A}"/>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2">
                  <c:v>0.82599999999999996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Loch Arbour</c:v>
                </c:pt>
                <c:pt idx="1">
                  <c:v>West Long Branch</c:v>
                </c:pt>
                <c:pt idx="2">
                  <c:v>Freehold borough</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Monmouth avg. 82.10%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Loch Arbour</c:v>
                </c:pt>
                <c:pt idx="1">
                  <c:v>West Long Branch</c:v>
                </c:pt>
                <c:pt idx="2">
                  <c:v>Freehold borough</c:v>
                </c:pt>
              </c:strCache>
            </c:strRef>
          </c:cat>
          <c:val>
            <c:numRef>
              <c:f>Sheet1!$D$2:$D$4</c:f>
              <c:numCache>
                <c:formatCode>0%</c:formatCode>
                <c:ptCount val="3"/>
                <c:pt idx="0">
                  <c:v>0.82099999999999995</c:v>
                </c:pt>
                <c:pt idx="1">
                  <c:v>0.82099999999999995</c:v>
                </c:pt>
                <c:pt idx="2">
                  <c:v>0.82099999999999995</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Loch Arbour</c:v>
                </c:pt>
                <c:pt idx="1">
                  <c:v>West Long Branch</c:v>
                </c:pt>
                <c:pt idx="2">
                  <c:v>Freehold borough</c:v>
                </c:pt>
              </c:strCache>
            </c:strRef>
          </c:cat>
          <c:val>
            <c:numRef>
              <c:f>Sheet1!$B$2:$B$4</c:f>
              <c:numCache>
                <c:formatCode>0%</c:formatCode>
                <c:ptCount val="3"/>
                <c:pt idx="0">
                  <c:v>0.97699999999999998</c:v>
                </c:pt>
                <c:pt idx="1">
                  <c:v>0.88900000000000001</c:v>
                </c:pt>
                <c:pt idx="2">
                  <c:v>0.51900000000000002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7337598425196853"/>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4">
                  <c:v>129478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2">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2">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Middletown</c:v>
                </c:pt>
                <c:pt idx="1">
                  <c:v>Howell Township</c:v>
                </c:pt>
                <c:pt idx="2">
                  <c:v>Marlboro</c:v>
                </c:pt>
                <c:pt idx="3">
                  <c:v>Manalapan</c:v>
                </c:pt>
                <c:pt idx="4">
                  <c:v>Freehold Township</c:v>
                </c:pt>
                <c:pt idx="5">
                  <c:v>Long Branch</c:v>
                </c:pt>
                <c:pt idx="6">
                  <c:v>Ocean</c:v>
                </c:pt>
                <c:pt idx="7">
                  <c:v>Wall</c:v>
                </c:pt>
                <c:pt idx="8">
                  <c:v>Neptune</c:v>
                </c:pt>
                <c:pt idx="9">
                  <c:v>Hazlet</c:v>
                </c:pt>
                <c:pt idx="10">
                  <c:v>Aberdeen</c:v>
                </c:pt>
                <c:pt idx="11">
                  <c:v>Holmdel</c:v>
                </c:pt>
                <c:pt idx="12">
                  <c:v>Asbury Park</c:v>
                </c:pt>
                <c:pt idx="13">
                  <c:v>Tinton Falls</c:v>
                </c:pt>
                <c:pt idx="14">
                  <c:v>Freehold borough</c:v>
                </c:pt>
                <c:pt idx="15">
                  <c:v>Red Bank</c:v>
                </c:pt>
                <c:pt idx="16">
                  <c:v>Colts Neck</c:v>
                </c:pt>
                <c:pt idx="17">
                  <c:v>Eatontown</c:v>
                </c:pt>
                <c:pt idx="18">
                  <c:v>Keansburg</c:v>
                </c:pt>
                <c:pt idx="19">
                  <c:v>Rumson</c:v>
                </c:pt>
              </c:strCache>
            </c:strRef>
          </c:cat>
          <c:val>
            <c:numRef>
              <c:f>Sheet1!$B$2:$B$21</c:f>
              <c:numCache>
                <c:formatCode>0</c:formatCode>
                <c:ptCount val="20"/>
                <c:pt idx="0">
                  <c:v>14302</c:v>
                </c:pt>
                <c:pt idx="1">
                  <c:v>11842</c:v>
                </c:pt>
                <c:pt idx="2">
                  <c:v>10255</c:v>
                </c:pt>
                <c:pt idx="3">
                  <c:v>8746</c:v>
                </c:pt>
                <c:pt idx="4">
                  <c:v>7353</c:v>
                </c:pt>
                <c:pt idx="5">
                  <c:v>6712</c:v>
                </c:pt>
                <c:pt idx="6">
                  <c:v>5405</c:v>
                </c:pt>
                <c:pt idx="7">
                  <c:v>5331</c:v>
                </c:pt>
                <c:pt idx="8">
                  <c:v>4655</c:v>
                </c:pt>
                <c:pt idx="9">
                  <c:v>4129</c:v>
                </c:pt>
                <c:pt idx="10">
                  <c:v>3657</c:v>
                </c:pt>
                <c:pt idx="11">
                  <c:v>3623</c:v>
                </c:pt>
                <c:pt idx="12">
                  <c:v>3229</c:v>
                </c:pt>
                <c:pt idx="13">
                  <c:v>3076</c:v>
                </c:pt>
                <c:pt idx="14">
                  <c:v>2960</c:v>
                </c:pt>
                <c:pt idx="15">
                  <c:v>2685</c:v>
                </c:pt>
                <c:pt idx="16">
                  <c:v>2540</c:v>
                </c:pt>
                <c:pt idx="17">
                  <c:v>2373</c:v>
                </c:pt>
                <c:pt idx="18">
                  <c:v>2232</c:v>
                </c:pt>
                <c:pt idx="19">
                  <c:v>2206</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8">
                  <c:v>1713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8">
                  <c:v>1713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141</c:v>
                </c:pt>
                <c:pt idx="1">
                  <c:v>145</c:v>
                </c:pt>
                <c:pt idx="2">
                  <c:v>172</c:v>
                </c:pt>
                <c:pt idx="3">
                  <c:v>140</c:v>
                </c:pt>
                <c:pt idx="4">
                  <c:v>152</c:v>
                </c:pt>
                <c:pt idx="5">
                  <c:v>145</c:v>
                </c:pt>
                <c:pt idx="6">
                  <c:v>96</c:v>
                </c:pt>
                <c:pt idx="7">
                  <c:v>66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192</c:v>
                </c:pt>
                <c:pt idx="1">
                  <c:v>184</c:v>
                </c:pt>
                <c:pt idx="2">
                  <c:v>161</c:v>
                </c:pt>
                <c:pt idx="3">
                  <c:v>167</c:v>
                </c:pt>
                <c:pt idx="4">
                  <c:v>167</c:v>
                </c:pt>
                <c:pt idx="5">
                  <c:v>180</c:v>
                </c:pt>
                <c:pt idx="6">
                  <c:v>137</c:v>
                </c:pt>
                <c:pt idx="7">
                  <c:v>91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3" formatCode="0%">
                  <c:v>0.05</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79131360934467"/>
          <c:y val="0.80485724347617438"/>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8.1000000000000003E-2</c:v>
                </c:pt>
                <c:pt idx="1">
                  <c:v>7.4999999999999997E-2</c:v>
                </c:pt>
                <c:pt idx="2">
                  <c:v>8.3000000000000004E-2</c:v>
                </c:pt>
                <c:pt idx="3">
                  <c:v>8.5000000000000006E-2</c:v>
                </c:pt>
                <c:pt idx="4">
                  <c:v>0.05</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Keansburg</c:v>
                </c:pt>
                <c:pt idx="1">
                  <c:v>Asbury Park</c:v>
                </c:pt>
                <c:pt idx="2">
                  <c:v>Neptune City</c:v>
                </c:pt>
                <c:pt idx="3">
                  <c:v>Farmingdale</c:v>
                </c:pt>
                <c:pt idx="4">
                  <c:v>Long Branch</c:v>
                </c:pt>
                <c:pt idx="5">
                  <c:v>Deal</c:v>
                </c:pt>
                <c:pt idx="6">
                  <c:v>Loch Arbour</c:v>
                </c:pt>
                <c:pt idx="7">
                  <c:v>Interlaken</c:v>
                </c:pt>
                <c:pt idx="8">
                  <c:v>Union Beach</c:v>
                </c:pt>
                <c:pt idx="9">
                  <c:v>Freehold borough</c:v>
                </c:pt>
              </c:strCache>
            </c:strRef>
          </c:cat>
          <c:val>
            <c:numRef>
              <c:f>Sheet1!$B$2:$B$11</c:f>
              <c:numCache>
                <c:formatCode>0%</c:formatCode>
                <c:ptCount val="10"/>
                <c:pt idx="0">
                  <c:v>0.378</c:v>
                </c:pt>
                <c:pt idx="1">
                  <c:v>0.37</c:v>
                </c:pt>
                <c:pt idx="2">
                  <c:v>0.27</c:v>
                </c:pt>
                <c:pt idx="3">
                  <c:v>0.23799999999999999</c:v>
                </c:pt>
                <c:pt idx="4">
                  <c:v>0.22800000000000001</c:v>
                </c:pt>
                <c:pt idx="5">
                  <c:v>0.21099999999999999</c:v>
                </c:pt>
                <c:pt idx="6">
                  <c:v>0.192</c:v>
                </c:pt>
                <c:pt idx="7">
                  <c:v>0.183</c:v>
                </c:pt>
                <c:pt idx="8">
                  <c:v>0.183</c:v>
                </c:pt>
                <c:pt idx="9">
                  <c:v>0.17599999999999999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Monmouth avg. 7.40%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Keansburg</c:v>
                </c:pt>
                <c:pt idx="1">
                  <c:v>Asbury Park</c:v>
                </c:pt>
                <c:pt idx="2">
                  <c:v>Neptune City</c:v>
                </c:pt>
                <c:pt idx="3">
                  <c:v>Farmingdale</c:v>
                </c:pt>
                <c:pt idx="4">
                  <c:v>Long Branch</c:v>
                </c:pt>
                <c:pt idx="5">
                  <c:v>Deal</c:v>
                </c:pt>
                <c:pt idx="6">
                  <c:v>Loch Arbour</c:v>
                </c:pt>
                <c:pt idx="7">
                  <c:v>Interlaken</c:v>
                </c:pt>
                <c:pt idx="8">
                  <c:v>Union Beach</c:v>
                </c:pt>
                <c:pt idx="9">
                  <c:v>Freehold borough</c:v>
                </c:pt>
              </c:strCache>
            </c:strRef>
          </c:cat>
          <c:val>
            <c:numRef>
              <c:f>Sheet1!$C$2:$C$11</c:f>
              <c:numCache>
                <c:formatCode>0%</c:formatCode>
                <c:ptCount val="10"/>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7.6886822677759883E-2"/>
          <c:y val="0.92501033961663881"/>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121918983426019E-2"/>
          <c:y val="1.0995956604933462E-2"/>
          <c:w val="0.96673177823646272"/>
          <c:h val="0.9516177909382928"/>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'[Monmouth_Slider.xlsx]0. Overview'!$A$255,'[Monmouth_Slider.xlsx]0. Overview'!$A$278,'[Monmouth_Slider.xlsx]0. Overview'!$A$304,'[Monmouth_Slider.xlsx]0. Overview'!$A$328,'[Monmouth_Slider.xlsx]0. Overview'!$A$340,'[Monmouth_Slider.xlsx]0. Overview'!$A$368,'[Monmouth_Slider.xlsx]0. Overview'!$A$382,'[Monmouth_Slider.xlsx]0. Overview'!$A$421,'[Monmouth_Slider.xlsx]0. Overview'!$A$439</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'[Monmouth_Slider.xlsx]0. Overview'!$C$255,'[Monmouth_Slider.xlsx]0. Overview'!$C$278,'[Monmouth_Slider.xlsx]0. Overview'!$C$304,'[Monmouth_Slider.xlsx]0. Overview'!$C$328,'[Monmouth_Slider.xlsx]0. Overview'!$C$340,'[Monmouth_Slider.xlsx]0. Overview'!$C$368,'[Monmouth_Slider.xlsx]0. Overview'!$C$382,'[Monmouth_Slider.xlsx]0. Overview'!$C$421,'[Monmouth_Slider.xlsx]0. Overview'!$C$439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8A53-42C3-9341-E771794B06CA}"/>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'[Monmouth_Slider.xlsx]0. Overview'!$A$255,'[Monmouth_Slider.xlsx]0. Overview'!$A$278,'[Monmouth_Slider.xlsx]0. Overview'!$A$304,'[Monmouth_Slider.xlsx]0. Overview'!$A$328,'[Monmouth_Slider.xlsx]0. Overview'!$A$340,'[Monmouth_Slider.xlsx]0. Overview'!$A$368,'[Monmouth_Slider.xlsx]0. Overview'!$A$382,'[Monmouth_Slider.xlsx]0. Overview'!$A$421,'[Monmouth_Slider.xlsx]0. Overview'!$A$439</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'[Monmouth_Slider.xlsx]0. Overview'!$D$255,'[Monmouth_Slider.xlsx]0. Overview'!$D$278,'[Monmouth_Slider.xlsx]0. Overview'!$D$304,'[Monmouth_Slider.xlsx]0. Overview'!$D$328,'[Monmouth_Slider.xlsx]0. Overview'!$D$340,'[Monmouth_Slider.xlsx]0. Overview'!$D$368,'[Monmouth_Slider.xlsx]0. Overview'!$D$382,'[Monmouth_Slider.xlsx]0. Overview'!$D$421,'[Monmouth_Slider.xlsx]0. Overview'!$D$439</c:f>
              <c:numCache>
                <c:formatCode>General</c:formatCode>
                <c:ptCount val="9"/>
                <c:pt idx="0">
                  <c:v>12.875</c:v>
                </c:pt>
                <c:pt idx="1">
                  <c:v>11.875</c:v>
                </c:pt>
                <c:pt idx="2">
                  <c:v>7.875</c:v>
                </c:pt>
                <c:pt idx="3">
                  <c:v>5.875</c:v>
                </c:pt>
                <c:pt idx="4">
                  <c:v>16.875</c:v>
                </c:pt>
                <c:pt idx="5">
                  <c:v>10.875</c:v>
                </c:pt>
                <c:pt idx="6">
                  <c:v>18.875</c:v>
                </c:pt>
                <c:pt idx="7">
                  <c:v>3.875</c:v>
                </c:pt>
                <c:pt idx="8">
                  <c:v>7.875</c:v>
                </c:pt>
              </c:numCache>
            </c:numRef>
          </c:val>
          <c:extLst>
            <c:ext xmlns:c16="http://schemas.microsoft.com/office/drawing/2014/chart" uri="{C3380CC4-5D6E-409C-BE32-E72D297353CC}">
              <c16:uniqueId val="{00000001-8A53-42C3-9341-E771794B06CA}"/>
            </c:ext>
          </c:extLst>
        </c:ser>
        <c:ser>
          <c:idx val="3"/>
          <c:order val="2"/>
          <c:spPr>
            <a:solidFill>
              <a:schemeClr val="bg2">
                <a:lumMod val="75000"/>
              </a:schemeClr>
            </a:solidFill>
            <a:ln>
              <a:solidFill>
                <a:schemeClr val="tx1"/>
              </a:solidFill>
            </a:ln>
            <a:effectLst/>
          </c:spPr>
          <c:invertIfNegative val="0"/>
          <c:cat>
            <c:strRef>
              <c:f>'[Monmouth_Slider.xlsx]0. Overview'!$A$255,'[Monmouth_Slider.xlsx]0. Overview'!$A$278,'[Monmouth_Slider.xlsx]0. Overview'!$A$304,'[Monmouth_Slider.xlsx]0. Overview'!$A$328,'[Monmouth_Slider.xlsx]0. Overview'!$A$340,'[Monmouth_Slider.xlsx]0. Overview'!$A$368,'[Monmouth_Slider.xlsx]0. Overview'!$A$382,'[Monmouth_Slider.xlsx]0. Overview'!$A$421,'[Monmouth_Slider.xlsx]0. Overview'!$A$439</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'[Monmouth_Slider.xlsx]0. Overview'!$E$255,'[Monmouth_Slider.xlsx]0. Overview'!$E$278,'[Monmouth_Slider.xlsx]0. Overview'!$E$304,'[Monmouth_Slider.xlsx]0. Overview'!$E$328,'[Monmouth_Slider.xlsx]0. Overview'!$E$340,'[Monmouth_Slider.xlsx]0. Overview'!$E$368,'[Monmouth_Slider.xlsx]0. Overview'!$E$382,'[Monmouth_Slider.xlsx]0. Overview'!$E$421,'[Monmouth_Slider.xlsx]0. Overview'!$E$439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8A53-42C3-9341-E771794B06CA}"/>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1414</c:v>
                </c:pt>
                <c:pt idx="1">
                  <c:v>822</c:v>
                </c:pt>
                <c:pt idx="2">
                  <c:v>1579</c:v>
                </c:pt>
                <c:pt idx="3">
                  <c:v>1232</c:v>
                </c:pt>
                <c:pt idx="4">
                  <c:v>1078</c:v>
                </c:pt>
                <c:pt idx="5">
                  <c:v>902</c:v>
                </c:pt>
                <c:pt idx="6">
                  <c:v>1142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3">
                  <c:v>98043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87092</c:v>
                </c:pt>
                <c:pt idx="1">
                  <c:v>90226</c:v>
                </c:pt>
                <c:pt idx="2">
                  <c:v>98270</c:v>
                </c:pt>
                <c:pt idx="3">
                  <c:v>99642</c:v>
                </c:pt>
                <c:pt idx="4">
                  <c:v>102870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6" formatCode="_(&quot;$&quot;* #,##0_);_(&quot;$&quot;* \(#,##0\);_(&quot;$&quot;* &quot;-&quot;??_);_(@_)">
                  <c:v>102870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696813016674628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Asbury Park</c:v>
                </c:pt>
                <c:pt idx="1">
                  <c:v>Keansburg</c:v>
                </c:pt>
                <c:pt idx="2">
                  <c:v>Long Branch</c:v>
                </c:pt>
                <c:pt idx="3">
                  <c:v>Highlands</c:v>
                </c:pt>
                <c:pt idx="4">
                  <c:v>Keyport</c:v>
                </c:pt>
                <c:pt idx="5">
                  <c:v>Freehold borough</c:v>
                </c:pt>
                <c:pt idx="6">
                  <c:v>Neptune City</c:v>
                </c:pt>
                <c:pt idx="7">
                  <c:v>Deal</c:v>
                </c:pt>
                <c:pt idx="8">
                  <c:v>Farmingdale</c:v>
                </c:pt>
                <c:pt idx="9">
                  <c:v>Bradley Beach</c:v>
                </c:pt>
              </c:strCache>
            </c:strRef>
          </c:cat>
          <c:val>
            <c:numRef>
              <c:f>Sheet1!$B$2:$B$11</c:f>
              <c:numCache>
                <c:formatCode>_("$"* #,##0_);_("$"* \(#,##0\);_("$"* "-"??_);_(@_)</c:formatCode>
                <c:ptCount val="10"/>
                <c:pt idx="0">
                  <c:v>47841</c:v>
                </c:pt>
                <c:pt idx="1">
                  <c:v>52321</c:v>
                </c:pt>
                <c:pt idx="2">
                  <c:v>59892</c:v>
                </c:pt>
                <c:pt idx="3">
                  <c:v>60638</c:v>
                </c:pt>
                <c:pt idx="4">
                  <c:v>60949</c:v>
                </c:pt>
                <c:pt idx="5">
                  <c:v>61314</c:v>
                </c:pt>
                <c:pt idx="6">
                  <c:v>62076</c:v>
                </c:pt>
                <c:pt idx="7">
                  <c:v>63194</c:v>
                </c:pt>
                <c:pt idx="8">
                  <c:v>63650</c:v>
                </c:pt>
                <c:pt idx="9">
                  <c:v>64246</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Monmouth median $99,733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Asbury Park</c:v>
                </c:pt>
                <c:pt idx="1">
                  <c:v>Keansburg</c:v>
                </c:pt>
                <c:pt idx="2">
                  <c:v>Long Branch</c:v>
                </c:pt>
                <c:pt idx="3">
                  <c:v>Highlands</c:v>
                </c:pt>
                <c:pt idx="4">
                  <c:v>Keyport</c:v>
                </c:pt>
                <c:pt idx="5">
                  <c:v>Freehold borough</c:v>
                </c:pt>
                <c:pt idx="6">
                  <c:v>Neptune City</c:v>
                </c:pt>
                <c:pt idx="7">
                  <c:v>Deal</c:v>
                </c:pt>
                <c:pt idx="8">
                  <c:v>Farmingdale</c:v>
                </c:pt>
                <c:pt idx="9">
                  <c:v>Bradley Beach</c:v>
                </c:pt>
              </c:strCache>
            </c:strRef>
          </c:cat>
          <c:val>
            <c:numRef>
              <c:f>Sheet1!$C$2:$C$11</c:f>
              <c:numCache>
                <c:formatCode>"$"#,##0</c:formatCode>
                <c:ptCount val="10"/>
                <c:pt idx="0">
                  <c:v>99733</c:v>
                </c:pt>
                <c:pt idx="1">
                  <c:v>99733</c:v>
                </c:pt>
                <c:pt idx="2">
                  <c:v>99733</c:v>
                </c:pt>
                <c:pt idx="3">
                  <c:v>99733</c:v>
                </c:pt>
                <c:pt idx="4">
                  <c:v>99733</c:v>
                </c:pt>
                <c:pt idx="5">
                  <c:v>99733</c:v>
                </c:pt>
                <c:pt idx="6">
                  <c:v>99733</c:v>
                </c:pt>
                <c:pt idx="7">
                  <c:v>99733</c:v>
                </c:pt>
                <c:pt idx="8">
                  <c:v>99733</c:v>
                </c:pt>
                <c:pt idx="9">
                  <c:v>99733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9783318570807065"/>
          <c:y val="0.95602824049401303"/>
          <c:w val="0.20921336898223741"/>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8">
                  <c:v>0.17056929659</c:v>
                </c:pt>
                <c:pt idx="9">
                  <c:v>0.17180856519000001</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10">
                  <c:v>0.1806347724</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0.21</c:v>
                </c:pt>
                <c:pt idx="1">
                  <c:v>0.21</c:v>
                </c:pt>
                <c:pt idx="2">
                  <c:v>0.21</c:v>
                </c:pt>
                <c:pt idx="3">
                  <c:v>0.21</c:v>
                </c:pt>
                <c:pt idx="4">
                  <c:v>0.2</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5" formatCode="0.0%">
                  <c:v>7.0999999999999994E-2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5887758366141738"/>
          <c:y val="0.90222293488742389"/>
          <c:w val="0.3181822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8281</c:v>
                </c:pt>
                <c:pt idx="1">
                  <c:v>8140</c:v>
                </c:pt>
                <c:pt idx="2">
                  <c:v>7585</c:v>
                </c:pt>
                <c:pt idx="3">
                  <c:v>6900</c:v>
                </c:pt>
                <c:pt idx="4">
                  <c:v>6309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18782</c:v>
                </c:pt>
                <c:pt idx="1">
                  <c:v>18477</c:v>
                </c:pt>
                <c:pt idx="2">
                  <c:v>18150</c:v>
                </c:pt>
                <c:pt idx="3">
                  <c:v>18125</c:v>
                </c:pt>
                <c:pt idx="4">
                  <c:v>18057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Monmouth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0.84399999999999997</c:v>
                </c:pt>
                <c:pt idx="1">
                  <c:v>8.3000000000000004E-2</c:v>
                </c:pt>
                <c:pt idx="2">
                  <c:v>4.0000000000000001E-3</c:v>
                </c:pt>
                <c:pt idx="3">
                  <c:v>6.2E-2</c:v>
                </c:pt>
                <c:pt idx="4">
                  <c:v>0</c:v>
                </c:pt>
                <c:pt idx="5">
                  <c:v>2.9000000000000001E-2</c:v>
                </c:pt>
                <c:pt idx="6">
                  <c:v>0.111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16569</c:v>
                </c:pt>
                <c:pt idx="1">
                  <c:v>15042</c:v>
                </c:pt>
                <c:pt idx="2">
                  <c:v>13712</c:v>
                </c:pt>
                <c:pt idx="3">
                  <c:v>12099</c:v>
                </c:pt>
                <c:pt idx="4">
                  <c:v>11950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Monmouth</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1250</c:v>
                </c:pt>
                <c:pt idx="1">
                  <c:v>1020</c:v>
                </c:pt>
                <c:pt idx="2">
                  <c:v>989</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6" formatCode="&quot;$&quot;#,##0_);[Red]\(&quot;$&quot;#,##0\)">
                  <c:v>1250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6" formatCode="&quot;$&quot;#,##0_);[Red]\(&quot;$&quot;#,##0\)">
                  <c:v>989</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93347066437464"/>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4">
                  <c:v>36.200000000000003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34.4</c:v>
                </c:pt>
                <c:pt idx="1">
                  <c:v>34.1</c:v>
                </c:pt>
                <c:pt idx="2">
                  <c:v>34.4</c:v>
                </c:pt>
                <c:pt idx="3" formatCode="0.0">
                  <c:v>36.200000000000003</c:v>
                </c:pt>
                <c:pt idx="4" formatCode="0.0">
                  <c:v>36.200000000000003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Sea Bright</c:v>
                </c:pt>
                <c:pt idx="1">
                  <c:v>Rumson</c:v>
                </c:pt>
                <c:pt idx="2">
                  <c:v>Marlboro</c:v>
                </c:pt>
                <c:pt idx="3">
                  <c:v>Millstone</c:v>
                </c:pt>
                <c:pt idx="4">
                  <c:v>Fair Haven</c:v>
                </c:pt>
                <c:pt idx="5">
                  <c:v>Manalapan</c:v>
                </c:pt>
                <c:pt idx="6">
                  <c:v>Little Silver</c:v>
                </c:pt>
                <c:pt idx="7">
                  <c:v>Roosevelt</c:v>
                </c:pt>
                <c:pt idx="8">
                  <c:v>Spring Lake Boro</c:v>
                </c:pt>
                <c:pt idx="9">
                  <c:v>Englishtown</c:v>
                </c:pt>
              </c:strCache>
            </c:strRef>
          </c:cat>
          <c:val>
            <c:numRef>
              <c:f>Sheet1!$B$2:$B$11</c:f>
              <c:numCache>
                <c:formatCode>General</c:formatCode>
                <c:ptCount val="10"/>
                <c:pt idx="0">
                  <c:v>47.7</c:v>
                </c:pt>
                <c:pt idx="1">
                  <c:v>46.3</c:v>
                </c:pt>
                <c:pt idx="2">
                  <c:v>46.1</c:v>
                </c:pt>
                <c:pt idx="3" formatCode="0.0">
                  <c:v>45.5</c:v>
                </c:pt>
                <c:pt idx="4">
                  <c:v>44.6</c:v>
                </c:pt>
                <c:pt idx="5">
                  <c:v>44.4</c:v>
                </c:pt>
                <c:pt idx="6">
                  <c:v>44.1</c:v>
                </c:pt>
                <c:pt idx="7" formatCode="0.0">
                  <c:v>43.5</c:v>
                </c:pt>
                <c:pt idx="8">
                  <c:v>42.8</c:v>
                </c:pt>
                <c:pt idx="9">
                  <c:v>40.4</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Monmouth avg. 35</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Sea Bright</c:v>
                </c:pt>
                <c:pt idx="1">
                  <c:v>Rumson</c:v>
                </c:pt>
                <c:pt idx="2">
                  <c:v>Marlboro</c:v>
                </c:pt>
                <c:pt idx="3">
                  <c:v>Millstone</c:v>
                </c:pt>
                <c:pt idx="4">
                  <c:v>Fair Haven</c:v>
                </c:pt>
                <c:pt idx="5">
                  <c:v>Manalapan</c:v>
                </c:pt>
                <c:pt idx="6">
                  <c:v>Little Silver</c:v>
                </c:pt>
                <c:pt idx="7">
                  <c:v>Roosevelt</c:v>
                </c:pt>
                <c:pt idx="8">
                  <c:v>Spring Lake Boro</c:v>
                </c:pt>
                <c:pt idx="9">
                  <c:v>Englishtown</c:v>
                </c:pt>
              </c:strCache>
            </c:strRef>
          </c:cat>
          <c:val>
            <c:numRef>
              <c:f>Sheet1!$C$2:$C$11</c:f>
              <c:numCache>
                <c:formatCode>General</c:formatCode>
                <c:ptCount val="10"/>
                <c:pt idx="0">
                  <c:v>35</c:v>
                </c:pt>
                <c:pt idx="1">
                  <c:v>35</c:v>
                </c:pt>
                <c:pt idx="2">
                  <c:v>35</c:v>
                </c:pt>
                <c:pt idx="3">
                  <c:v>35</c:v>
                </c:pt>
                <c:pt idx="4">
                  <c:v>35</c:v>
                </c:pt>
                <c:pt idx="5">
                  <c:v>35</c:v>
                </c:pt>
                <c:pt idx="6">
                  <c:v>35</c:v>
                </c:pt>
                <c:pt idx="7">
                  <c:v>35</c:v>
                </c:pt>
                <c:pt idx="8">
                  <c:v>35</c:v>
                </c:pt>
                <c:pt idx="9">
                  <c:v>35</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4891564960629921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0" formatCode="0%">
                  <c:v>0.21</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0">
                  <c:v>13524</c:v>
                </c:pt>
                <c:pt idx="11">
                  <c:v>13568</c:v>
                </c:pt>
                <c:pt idx="12">
                  <c:v>13607</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3" formatCode="&quot;$&quot;#,##0">
                  <c:v>13686</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01755399964715"/>
          <c:y val="4.4815128726618331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1"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2.7E-2</c:v>
                </c:pt>
                <c:pt idx="1">
                  <c:v>2.8000000000000001E-2</c:v>
                </c:pt>
                <c:pt idx="2">
                  <c:v>2.3E-2</c:v>
                </c:pt>
                <c:pt idx="3">
                  <c:v>3.3000000000000002E-2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0.83099999999999996</c:v>
                </c:pt>
                <c:pt idx="1">
                  <c:v>0.83699999999999997</c:v>
                </c:pt>
                <c:pt idx="2">
                  <c:v>0.84</c:v>
                </c:pt>
                <c:pt idx="3">
                  <c:v>0.85199999999999998</c:v>
                </c:pt>
                <c:pt idx="4">
                  <c:v>0.84399999999999997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8.3000000000000004E-2</c:v>
                </c:pt>
                <c:pt idx="1">
                  <c:v>8.2000000000000003E-2</c:v>
                </c:pt>
                <c:pt idx="2">
                  <c:v>8.1000000000000003E-2</c:v>
                </c:pt>
                <c:pt idx="3">
                  <c:v>8.5000000000000006E-2</c:v>
                </c:pt>
                <c:pt idx="4">
                  <c:v>8.3000000000000004E-2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7.0000000000000001E-3</c:v>
                </c:pt>
                <c:pt idx="1">
                  <c:v>5.0000000000000001E-3</c:v>
                </c:pt>
                <c:pt idx="2">
                  <c:v>5.0000000000000001E-3</c:v>
                </c:pt>
                <c:pt idx="3">
                  <c:v>2E-3</c:v>
                </c:pt>
                <c:pt idx="4">
                  <c:v>4.0000000000000001E-3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6.0999999999999999E-2</c:v>
                </c:pt>
                <c:pt idx="1">
                  <c:v>6.2E-2</c:v>
                </c:pt>
                <c:pt idx="2">
                  <c:v>6.4000000000000001E-2</c:v>
                </c:pt>
                <c:pt idx="3">
                  <c:v>6.4000000000000001E-2</c:v>
                </c:pt>
                <c:pt idx="4">
                  <c:v>6.2E-2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0.107</c:v>
                </c:pt>
                <c:pt idx="1">
                  <c:v>0.108</c:v>
                </c:pt>
                <c:pt idx="2">
                  <c:v>0.11</c:v>
                </c:pt>
                <c:pt idx="3">
                  <c:v>0.111</c:v>
                </c:pt>
                <c:pt idx="4">
                  <c:v>0.111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Spring Lake Boro</c:v>
                </c:pt>
                <c:pt idx="1">
                  <c:v>Farmingdale</c:v>
                </c:pt>
                <c:pt idx="2">
                  <c:v>West Long Branch</c:v>
                </c:pt>
                <c:pt idx="3">
                  <c:v>Shrewsbury township</c:v>
                </c:pt>
                <c:pt idx="4">
                  <c:v>Long Branch</c:v>
                </c:pt>
                <c:pt idx="5">
                  <c:v>Red Bank</c:v>
                </c:pt>
                <c:pt idx="6">
                  <c:v>Deal</c:v>
                </c:pt>
                <c:pt idx="7">
                  <c:v>Freehold borough</c:v>
                </c:pt>
                <c:pt idx="8">
                  <c:v>Freehold township</c:v>
                </c:pt>
                <c:pt idx="9">
                  <c:v>Bradley Beach</c:v>
                </c:pt>
              </c:strCache>
            </c:strRef>
          </c:cat>
          <c:val>
            <c:numRef>
              <c:f>Sheet1!$B$2:$B$11</c:f>
              <c:numCache>
                <c:formatCode>0.0%</c:formatCode>
                <c:ptCount val="10"/>
                <c:pt idx="0">
                  <c:v>0.14199999999999999</c:v>
                </c:pt>
                <c:pt idx="1">
                  <c:v>0.126</c:v>
                </c:pt>
                <c:pt idx="2">
                  <c:v>0.112</c:v>
                </c:pt>
                <c:pt idx="3">
                  <c:v>8.2000000000000003E-2</c:v>
                </c:pt>
                <c:pt idx="4">
                  <c:v>7.8E-2</c:v>
                </c:pt>
                <c:pt idx="5">
                  <c:v>7.6999999999999999E-2</c:v>
                </c:pt>
                <c:pt idx="6">
                  <c:v>7.5999999999999998E-2</c:v>
                </c:pt>
                <c:pt idx="7">
                  <c:v>7.0999999999999994E-2</c:v>
                </c:pt>
                <c:pt idx="8">
                  <c:v>5.6000000000000001E-2</c:v>
                </c:pt>
                <c:pt idx="9">
                  <c:v>5.2999999999999999E-2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Monmouth avg. 2.9%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Spring Lake Boro</c:v>
                </c:pt>
                <c:pt idx="1">
                  <c:v>Farmingdale</c:v>
                </c:pt>
                <c:pt idx="2">
                  <c:v>West Long Branch</c:v>
                </c:pt>
                <c:pt idx="3">
                  <c:v>Shrewsbury township</c:v>
                </c:pt>
                <c:pt idx="4">
                  <c:v>Long Branch</c:v>
                </c:pt>
                <c:pt idx="5">
                  <c:v>Red Bank</c:v>
                </c:pt>
                <c:pt idx="6">
                  <c:v>Deal</c:v>
                </c:pt>
                <c:pt idx="7">
                  <c:v>Freehold borough</c:v>
                </c:pt>
                <c:pt idx="8">
                  <c:v>Freehold township</c:v>
                </c:pt>
                <c:pt idx="9">
                  <c:v>Bradley Beach</c:v>
                </c:pt>
              </c:strCache>
            </c:strRef>
          </c:cat>
          <c:val>
            <c:numRef>
              <c:f>Sheet1!$C$2:$C$11</c:f>
              <c:numCache>
                <c:formatCode>0.00%</c:formatCode>
                <c:ptCount val="10"/>
                <c:pt idx="0">
                  <c:v>2.9000000000000001E-2</c:v>
                </c:pt>
                <c:pt idx="1">
                  <c:v>2.9000000000000001E-2</c:v>
                </c:pt>
                <c:pt idx="2">
                  <c:v>2.9000000000000001E-2</c:v>
                </c:pt>
                <c:pt idx="3">
                  <c:v>2.9000000000000001E-2</c:v>
                </c:pt>
                <c:pt idx="4">
                  <c:v>2.9000000000000001E-2</c:v>
                </c:pt>
                <c:pt idx="5">
                  <c:v>2.9000000000000001E-2</c:v>
                </c:pt>
                <c:pt idx="6">
                  <c:v>2.9000000000000001E-2</c:v>
                </c:pt>
                <c:pt idx="7">
                  <c:v>2.9000000000000001E-2</c:v>
                </c:pt>
                <c:pt idx="8">
                  <c:v>2.9000000000000001E-2</c:v>
                </c:pt>
                <c:pt idx="9">
                  <c:v>2.9000000000000001E-2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9">
                  <c:v>24631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9">
                  <c:v>4906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7736449901804237"/>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2">
                  <c:v>0.93100000000000005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5152295211350326"/>
          <c:y val="0.25595775689303563"/>
          <c:w val="0.1484770478864967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0.88100000000000001</c:v>
                </c:pt>
                <c:pt idx="1">
                  <c:v>0.93200000000000005</c:v>
                </c:pt>
                <c:pt idx="2">
                  <c:v>0.93700000000000006</c:v>
                </c:pt>
                <c:pt idx="3">
                  <c:v>0.93</c:v>
                </c:pt>
                <c:pt idx="4">
                  <c:v>0.93300000000000005</c:v>
                </c:pt>
                <c:pt idx="5">
                  <c:v>0.93100000000000005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9">
                  <c:v>240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193</c:v>
                </c:pt>
                <c:pt idx="1">
                  <c:v>219</c:v>
                </c:pt>
                <c:pt idx="2">
                  <c:v>240</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Monmouth</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1137</c:v>
                </c:pt>
                <c:pt idx="1">
                  <c:v>1041</c:v>
                </c:pt>
                <c:pt idx="2">
                  <c:v>1033</c:v>
                </c:pt>
                <c:pt idx="3">
                  <c:v>1153</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1033</c:v>
                </c:pt>
                <c:pt idx="1">
                  <c:v>1073</c:v>
                </c:pt>
                <c:pt idx="2">
                  <c:v>1090</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Monmouth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0.03</c:v>
                </c:pt>
                <c:pt idx="1">
                  <c:v>3.1E-2</c:v>
                </c:pt>
                <c:pt idx="2">
                  <c:v>3.2000000000000001E-2</c:v>
                </c:pt>
                <c:pt idx="3">
                  <c:v>3.9E-2</c:v>
                </c:pt>
                <c:pt idx="4">
                  <c:v>3.7999999999999999E-2</c:v>
                </c:pt>
                <c:pt idx="5">
                  <c:v>3.3000000000000002E-2</c:v>
                </c:pt>
                <c:pt idx="6">
                  <c:v>0.156</c:v>
                </c:pt>
                <c:pt idx="7">
                  <c:v>0.14199999999999999</c:v>
                </c:pt>
                <c:pt idx="8">
                  <c:v>0.154</c:v>
                </c:pt>
                <c:pt idx="9">
                  <c:v>0.129</c:v>
                </c:pt>
                <c:pt idx="10">
                  <c:v>9.9000000000000005E-2</c:v>
                </c:pt>
                <c:pt idx="11" formatCode="0.00%">
                  <c:v>5.7000000000000002E-2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11"/>
              <c:layout>
                <c:manualLayout>
                  <c:x val="-3.2148836998823422E-3"/>
                  <c:y val="-4.3290002238775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DF9-43A1-8A59-5E07237768E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Hudson </c:v>
                </c:pt>
                <c:pt idx="14">
                  <c:v>Union</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Hudson </c:v>
                </c:pt>
                <c:pt idx="14">
                  <c:v>Union</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6" formatCode="0.0">
                  <c:v>4.8000000000000001E-2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Hudson </c:v>
                </c:pt>
                <c:pt idx="14">
                  <c:v>Union</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7811181643365427"/>
          <c:y val="0.8957876540484957"/>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Hazlet</c:v>
                </c:pt>
                <c:pt idx="2">
                  <c:v>Asbury Park</c:v>
                </c:pt>
              </c:strCache>
            </c:strRef>
          </c:cat>
          <c:val>
            <c:numRef>
              <c:f>Sheet1!$B$2:$B$4</c:f>
              <c:numCache>
                <c:formatCode>0%</c:formatCode>
                <c:ptCount val="3"/>
                <c:pt idx="0">
                  <c:v>0.999</c:v>
                </c:pt>
                <c:pt idx="1">
                  <c:v>0.92100000000000004</c:v>
                </c:pt>
                <c:pt idx="2">
                  <c:v>0.42599999999999999</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Hazlet</c:v>
                </c:pt>
                <c:pt idx="2">
                  <c:v>Asbury Park</c:v>
                </c:pt>
              </c:strCache>
            </c:strRef>
          </c:cat>
          <c:val>
            <c:numRef>
              <c:f>Sheet1!$C$2:$C$4</c:f>
              <c:numCache>
                <c:formatCode>0%</c:formatCode>
                <c:ptCount val="3"/>
                <c:pt idx="0">
                  <c:v>1E-3</c:v>
                </c:pt>
                <c:pt idx="1">
                  <c:v>3.1E-2</c:v>
                </c:pt>
                <c:pt idx="2">
                  <c:v>0.46100000000000002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Hazlet</c:v>
                </c:pt>
                <c:pt idx="2">
                  <c:v>Asbury Park</c:v>
                </c:pt>
              </c:strCache>
            </c:strRef>
          </c:cat>
          <c:val>
            <c:numRef>
              <c:f>Sheet1!$D$2:$D$4</c:f>
              <c:numCache>
                <c:formatCode>0%</c:formatCode>
                <c:ptCount val="3"/>
                <c:pt idx="0">
                  <c:v>0</c:v>
                </c:pt>
                <c:pt idx="1">
                  <c:v>4.9000000000000002E-2</c:v>
                </c:pt>
                <c:pt idx="2">
                  <c:v>1.2999999999999999E-2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Hazlet</c:v>
                </c:pt>
                <c:pt idx="2">
                  <c:v>Asbury Park</c:v>
                </c:pt>
              </c:strCache>
            </c:strRef>
          </c:cat>
          <c:val>
            <c:numRef>
              <c:f>Sheet1!$E$2:$E$4</c:f>
              <c:numCache>
                <c:formatCode>0%</c:formatCode>
                <c:ptCount val="3"/>
                <c:pt idx="0">
                  <c:v>2.4E-2</c:v>
                </c:pt>
                <c:pt idx="1">
                  <c:v>0.09</c:v>
                </c:pt>
                <c:pt idx="2">
                  <c:v>0.23400000000000001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7">
                  <c:v>85136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7">
                  <c:v>55707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Monmouth</c:v>
                </c:pt>
                <c:pt idx="1">
                  <c:v>New Jersey</c:v>
                </c:pt>
                <c:pt idx="2">
                  <c:v>United States</c:v>
                </c:pt>
              </c:strCache>
            </c:strRef>
          </c:cat>
          <c:val>
            <c:numRef>
              <c:f>Sheet1!$B$2:$B$4</c:f>
              <c:numCache>
                <c:formatCode>_("$"* #,##0_);_("$"* \(#,##0\);_("$"* "-"??_);_(@_)</c:formatCode>
                <c:ptCount val="3"/>
                <c:pt idx="0">
                  <c:v>85136</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Monmouth</c:v>
                </c:pt>
                <c:pt idx="1">
                  <c:v>New Jersey</c:v>
                </c:pt>
                <c:pt idx="2">
                  <c:v>United States</c:v>
                </c:pt>
              </c:strCache>
            </c:strRef>
          </c:cat>
          <c:val>
            <c:numRef>
              <c:f>Sheet1!$C$2:$C$4</c:f>
              <c:numCache>
                <c:formatCode>_("$"* #,##0_);_("$"* \(#,##0\);_("$"* "-"??_);_(@_)</c:formatCode>
                <c:ptCount val="3"/>
                <c:pt idx="0">
                  <c:v>55707</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80095</c:v>
                </c:pt>
                <c:pt idx="1">
                  <c:v>77670</c:v>
                </c:pt>
                <c:pt idx="2">
                  <c:v>82781</c:v>
                </c:pt>
                <c:pt idx="3">
                  <c:v>79293</c:v>
                </c:pt>
                <c:pt idx="4">
                  <c:v>85136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51925</c:v>
                </c:pt>
                <c:pt idx="1">
                  <c:v>53197</c:v>
                </c:pt>
                <c:pt idx="2">
                  <c:v>56946</c:v>
                </c:pt>
                <c:pt idx="3">
                  <c:v>59034</c:v>
                </c:pt>
                <c:pt idx="4">
                  <c:v>55707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Rumson</c:v>
                </c:pt>
                <c:pt idx="1">
                  <c:v>Roosevelt</c:v>
                </c:pt>
                <c:pt idx="2">
                  <c:v>Freehold borough</c:v>
                </c:pt>
              </c:strCache>
            </c:strRef>
          </c:cat>
          <c:val>
            <c:numRef>
              <c:f>Sheet1!$B$2:$B$4</c:f>
              <c:numCache>
                <c:formatCode>_("$"* #,##0_);_("$"* \(#,##0\);_("$"* "-"??_);_(@_)</c:formatCode>
                <c:ptCount val="3"/>
                <c:pt idx="0">
                  <c:v>217105</c:v>
                </c:pt>
                <c:pt idx="1">
                  <c:v>81875</c:v>
                </c:pt>
                <c:pt idx="2">
                  <c:v>38510</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Rumson</c:v>
                </c:pt>
                <c:pt idx="1">
                  <c:v>Roosevelt</c:v>
                </c:pt>
                <c:pt idx="2">
                  <c:v>Freehold borough</c:v>
                </c:pt>
              </c:strCache>
            </c:strRef>
          </c:cat>
          <c:val>
            <c:numRef>
              <c:f>Sheet1!$C$2:$C$4</c:f>
              <c:numCache>
                <c:formatCode>_("$"* #,##0_);_("$"* \(#,##0\);_("$"* "-"??_);_(@_)</c:formatCode>
                <c:ptCount val="3"/>
                <c:pt idx="0">
                  <c:v>73882</c:v>
                </c:pt>
                <c:pt idx="1">
                  <c:v>61833</c:v>
                </c:pt>
                <c:pt idx="2">
                  <c:v>41324</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9">
                  <c:v>830</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10">
                  <c:v>663</c:v>
                </c:pt>
                <c:pt idx="11">
                  <c:v>161</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1.5802910999761485E-2"/>
                  <c:y val="0.184440415409861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1.758450648214429E-2"/>
                  <c:y val="-0.3191753628391260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10</c:v>
                </c:pt>
                <c:pt idx="1">
                  <c:v>91</c:v>
                </c:pt>
                <c:pt idx="2">
                  <c:v>169</c:v>
                </c:pt>
                <c:pt idx="3">
                  <c:v>560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4.4059439691867784E-2"/>
                  <c:y val="1.198600524526169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712</c:v>
                </c:pt>
                <c:pt idx="1">
                  <c:v>6394</c:v>
                </c:pt>
                <c:pt idx="2">
                  <c:v>334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3">
                  <c:v>11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Monmouth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15</c:v>
                </c:pt>
                <c:pt idx="1">
                  <c:v>11</c:v>
                </c:pt>
                <c:pt idx="2">
                  <c:v>11</c:v>
                </c:pt>
                <c:pt idx="3">
                  <c:v>11</c:v>
                </c:pt>
                <c:pt idx="4">
                  <c:v>11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1">
                  <c:v>15</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2">
                  <c:v>16</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0.13800000000000001</c:v>
                </c:pt>
                <c:pt idx="1">
                  <c:v>0.14299999999999999</c:v>
                </c:pt>
                <c:pt idx="2">
                  <c:v>0.13100000000000001</c:v>
                </c:pt>
                <c:pt idx="3">
                  <c:v>0.129</c:v>
                </c:pt>
                <c:pt idx="4">
                  <c:v>0.13700000000000001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Monmouth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8</c:v>
                </c:pt>
                <c:pt idx="1">
                  <c:v>15</c:v>
                </c:pt>
                <c:pt idx="2">
                  <c:v>12</c:v>
                </c:pt>
                <c:pt idx="3">
                  <c:v>15</c:v>
                </c:pt>
                <c:pt idx="4">
                  <c:v>3</c:v>
                </c:pt>
                <c:pt idx="5">
                  <c:v>8</c:v>
                </c:pt>
                <c:pt idx="6">
                  <c:v>4</c:v>
                </c:pt>
                <c:pt idx="7">
                  <c:v>26</c:v>
                </c:pt>
                <c:pt idx="8">
                  <c:v>10</c:v>
                </c:pt>
                <c:pt idx="9">
                  <c:v>13</c:v>
                </c:pt>
                <c:pt idx="10">
                  <c:v>5</c:v>
                </c:pt>
                <c:pt idx="11">
                  <c:v>16</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5">
                  <c:v>3514</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3933</c:v>
                </c:pt>
                <c:pt idx="1">
                  <c:v>4206</c:v>
                </c:pt>
                <c:pt idx="2">
                  <c:v>3416</c:v>
                </c:pt>
                <c:pt idx="3">
                  <c:v>3353</c:v>
                </c:pt>
                <c:pt idx="4">
                  <c:v>3514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Long Branch</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289</c:v>
                </c:pt>
                <c:pt idx="1">
                  <c:v>290</c:v>
                </c:pt>
                <c:pt idx="2">
                  <c:v>307</c:v>
                </c:pt>
                <c:pt idx="3">
                  <c:v>341</c:v>
                </c:pt>
                <c:pt idx="4">
                  <c:v>271</c:v>
                </c:pt>
                <c:pt idx="5">
                  <c:v>333</c:v>
                </c:pt>
                <c:pt idx="6">
                  <c:v>399</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Neptune Township</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455</c:v>
                </c:pt>
                <c:pt idx="1">
                  <c:v>426</c:v>
                </c:pt>
                <c:pt idx="2">
                  <c:v>516</c:v>
                </c:pt>
                <c:pt idx="3">
                  <c:v>560</c:v>
                </c:pt>
                <c:pt idx="4">
                  <c:v>452</c:v>
                </c:pt>
                <c:pt idx="5">
                  <c:v>505</c:v>
                </c:pt>
                <c:pt idx="6">
                  <c:v>340</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Keansburg</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336</c:v>
                </c:pt>
                <c:pt idx="1">
                  <c:v>310</c:v>
                </c:pt>
                <c:pt idx="2">
                  <c:v>333</c:v>
                </c:pt>
                <c:pt idx="3">
                  <c:v>360</c:v>
                </c:pt>
                <c:pt idx="4">
                  <c:v>320</c:v>
                </c:pt>
                <c:pt idx="5">
                  <c:v>366</c:v>
                </c:pt>
                <c:pt idx="6">
                  <c:v>333</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Middletown</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245</c:v>
                </c:pt>
                <c:pt idx="1">
                  <c:v>232</c:v>
                </c:pt>
                <c:pt idx="2">
                  <c:v>204</c:v>
                </c:pt>
                <c:pt idx="3">
                  <c:v>245</c:v>
                </c:pt>
                <c:pt idx="4">
                  <c:v>163</c:v>
                </c:pt>
                <c:pt idx="5">
                  <c:v>95</c:v>
                </c:pt>
                <c:pt idx="6">
                  <c:v>241</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Freehold Township</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194</c:v>
                </c:pt>
                <c:pt idx="1">
                  <c:v>220</c:v>
                </c:pt>
                <c:pt idx="2">
                  <c:v>221</c:v>
                </c:pt>
                <c:pt idx="3">
                  <c:v>212</c:v>
                </c:pt>
                <c:pt idx="4">
                  <c:v>163</c:v>
                </c:pt>
                <c:pt idx="5">
                  <c:v>200</c:v>
                </c:pt>
                <c:pt idx="6">
                  <c:v>211</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Aberdeen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170</c:v>
                </c:pt>
                <c:pt idx="1">
                  <c:v>217</c:v>
                </c:pt>
                <c:pt idx="2">
                  <c:v>186</c:v>
                </c:pt>
                <c:pt idx="3">
                  <c:v>222</c:v>
                </c:pt>
                <c:pt idx="4">
                  <c:v>210</c:v>
                </c:pt>
                <c:pt idx="5">
                  <c:v>165</c:v>
                </c:pt>
                <c:pt idx="6">
                  <c:v>188</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Manalapan</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151</c:v>
                </c:pt>
                <c:pt idx="1">
                  <c:v>197</c:v>
                </c:pt>
                <c:pt idx="2">
                  <c:v>202</c:v>
                </c:pt>
                <c:pt idx="3">
                  <c:v>223</c:v>
                </c:pt>
                <c:pt idx="4">
                  <c:v>163</c:v>
                </c:pt>
                <c:pt idx="5">
                  <c:v>158</c:v>
                </c:pt>
                <c:pt idx="6">
                  <c:v>172</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Howell</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228</c:v>
                </c:pt>
                <c:pt idx="1">
                  <c:v>230</c:v>
                </c:pt>
                <c:pt idx="2">
                  <c:v>234</c:v>
                </c:pt>
                <c:pt idx="3">
                  <c:v>264</c:v>
                </c:pt>
                <c:pt idx="4">
                  <c:v>217</c:v>
                </c:pt>
                <c:pt idx="5">
                  <c:v>151</c:v>
                </c:pt>
                <c:pt idx="6">
                  <c:v>154</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Freehold Borough</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151</c:v>
                </c:pt>
                <c:pt idx="1">
                  <c:v>131</c:v>
                </c:pt>
                <c:pt idx="2">
                  <c:v>109</c:v>
                </c:pt>
                <c:pt idx="3">
                  <c:v>99</c:v>
                </c:pt>
                <c:pt idx="4">
                  <c:v>140</c:v>
                </c:pt>
                <c:pt idx="5">
                  <c:v>151</c:v>
                </c:pt>
                <c:pt idx="6">
                  <c:v>150</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Ocean Township</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114</c:v>
                </c:pt>
                <c:pt idx="1">
                  <c:v>155</c:v>
                </c:pt>
                <c:pt idx="2">
                  <c:v>159</c:v>
                </c:pt>
                <c:pt idx="3">
                  <c:v>216</c:v>
                </c:pt>
                <c:pt idx="4">
                  <c:v>188</c:v>
                </c:pt>
                <c:pt idx="5">
                  <c:v>132</c:v>
                </c:pt>
                <c:pt idx="6">
                  <c:v>139</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3005579984372368"/>
          <c:y val="5.8316303121912688E-2"/>
          <c:w val="0.53187675619359864"/>
          <c:h val="0.79670049330850834"/>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494063031454"/>
                  <c:y val="-4.519953667298670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9.3398090977339934E-2"/>
                  <c:y val="-0.1072577433683154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3.1132696992446072E-3"/>
                  <c:y val="0.1165845036612123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8.0945012180361223E-2"/>
                  <c:y val="0.1772084455650428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0.11830424857129725"/>
                  <c:y val="-9.09359128557456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1.400971364660099E-2"/>
                  <c:y val="-9.093591285574567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3667002902171781E-2"/>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6.2324409754083716E-2"/>
                  <c:y val="-0.1242187423585911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0.10868576805854342"/>
                  <c:y val="-6.796874581885177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9.2131751352853786E-2"/>
                  <c:y val="-0.1242187423585911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4408217550701219"/>
                  <c:y val="-3.984374754898207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5098119686715031"/>
                  <c:y val="-6.79687458188517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1.8012033883871945E-2"/>
                  <c:y val="0.1124999930794787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7.8499943093528854E-2"/>
                  <c:y val="-3.984374754898206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6.229365579634636E-2"/>
                  <c:y val="-7.03124956746742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4.6450358394275179E-2"/>
                  <c:y val="-0.1218749925027686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0817203717361354"/>
                  <c:y val="-4.687499711644951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0908556950912839"/>
                  <c:y val="-2.343749855822474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0.10195286466709237"/>
                  <c:y val="-4.2968250983843377E-1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9.9938363943034819E-2"/>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1.4794517547870457E-2"/>
                  <c:y val="7.734374524214165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4.4383552643611369E-3"/>
                  <c:y val="-9.374999423289906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8.4328750022861609E-2"/>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9.4684912306370925E-2"/>
                  <c:y val="2.109374870240227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0.13758901319519526"/>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3</c:v>
                </c:pt>
                <c:pt idx="1">
                  <c:v>9</c:v>
                </c:pt>
                <c:pt idx="2" formatCode="General">
                  <c:v>6</c:v>
                </c:pt>
                <c:pt idx="3" formatCode="General">
                  <c:v>6</c:v>
                </c:pt>
                <c:pt idx="4" formatCode="General">
                  <c:v>0</c:v>
                </c:pt>
                <c:pt idx="5" formatCode="General">
                  <c:v>13</c:v>
                </c:pt>
                <c:pt idx="6" formatCode="General">
                  <c:v>301</c:v>
                </c:pt>
                <c:pt idx="7" formatCode="General">
                  <c:v>13</c:v>
                </c:pt>
                <c:pt idx="8" formatCode="General">
                  <c:v>1</c:v>
                </c:pt>
                <c:pt idx="9">
                  <c:v>119</c:v>
                </c:pt>
                <c:pt idx="10" formatCode="General">
                  <c:v>1</c:v>
                </c:pt>
                <c:pt idx="11" formatCode="General">
                  <c:v>12</c:v>
                </c:pt>
                <c:pt idx="12">
                  <c:v>6</c:v>
                </c:pt>
                <c:pt idx="13" formatCode="General">
                  <c:v>1444</c:v>
                </c:pt>
                <c:pt idx="14" formatCode="General">
                  <c:v>38</c:v>
                </c:pt>
                <c:pt idx="15" formatCode="General">
                  <c:v>2</c:v>
                </c:pt>
                <c:pt idx="16" formatCode="General">
                  <c:v>92</c:v>
                </c:pt>
                <c:pt idx="17" formatCode="General">
                  <c:v>1670</c:v>
                </c:pt>
                <c:pt idx="18" formatCode="General">
                  <c:v>13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122</c:v>
                </c:pt>
                <c:pt idx="1">
                  <c:v>164</c:v>
                </c:pt>
                <c:pt idx="2">
                  <c:v>172</c:v>
                </c:pt>
                <c:pt idx="3">
                  <c:v>221</c:v>
                </c:pt>
                <c:pt idx="4">
                  <c:v>187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0.38709677419354838</c:v>
                </c:pt>
                <c:pt idx="1">
                  <c:v>0.25531914893617019</c:v>
                </c:pt>
                <c:pt idx="2">
                  <c:v>0.17142857142857143</c:v>
                </c:pt>
                <c:pt idx="3">
                  <c:v>9.7435897435897437E-2</c:v>
                </c:pt>
                <c:pt idx="4">
                  <c:v>3.3434650455927049E-2</c:v>
                </c:pt>
                <c:pt idx="5">
                  <c:v>3.1847133757961783E-2</c:v>
                </c:pt>
                <c:pt idx="6">
                  <c:v>1.8633540372670808E-2</c:v>
                </c:pt>
                <c:pt idx="7">
                  <c:v>-1.4354066985645933E-2</c:v>
                </c:pt>
                <c:pt idx="8">
                  <c:v>-0.02</c:v>
                </c:pt>
                <c:pt idx="9">
                  <c:v>-2.717391304347826E-2</c:v>
                </c:pt>
                <c:pt idx="10">
                  <c:v>-4.8275862068965517E-2</c:v>
                </c:pt>
                <c:pt idx="11">
                  <c:v>-5.2631578947368418E-2</c:v>
                </c:pt>
                <c:pt idx="12">
                  <c:v>-5.9907834101382486E-2</c:v>
                </c:pt>
                <c:pt idx="13">
                  <c:v>-8.5106382978723402E-2</c:v>
                </c:pt>
                <c:pt idx="14">
                  <c:v>-9.6153846153846159E-2</c:v>
                </c:pt>
                <c:pt idx="15">
                  <c:v>-0.12755102040816327</c:v>
                </c:pt>
                <c:pt idx="17">
                  <c:v>-0.19469026548672566</c:v>
                </c:pt>
                <c:pt idx="18">
                  <c:v>-0.21768707482993196</c:v>
                </c:pt>
                <c:pt idx="19">
                  <c:v>-0.33333333333333331</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6" formatCode="0%">
                  <c:v>-0.15384615384615385</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3990565729420919"/>
          <c:y val="0.88904297508930297"/>
          <c:w val="0.1852261423153033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5">
                  <c:v>-0.22277501381979001</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0">
                  <c:v>0.13700000000000001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569755167322835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0"/>
                  <c:y val="-1.64835179097965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0F4-4858-AF0E-6DE34A0FD40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5636</c:v>
                </c:pt>
                <c:pt idx="1">
                  <c:v>5117</c:v>
                </c:pt>
                <c:pt idx="2">
                  <c:v>3801</c:v>
                </c:pt>
                <c:pt idx="3" formatCode="#,##0">
                  <c:v>3618</c:v>
                </c:pt>
                <c:pt idx="4" formatCode="#,##0">
                  <c:v>2812</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4.2187500000000003E-2"/>
                  <c:y val="0.1218749925027686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0.37</c:v>
                </c:pt>
                <c:pt idx="1">
                  <c:v>0.42</c:v>
                </c:pt>
                <c:pt idx="2">
                  <c:v>0.06</c:v>
                </c:pt>
                <c:pt idx="3">
                  <c:v>0.05</c:v>
                </c:pt>
                <c:pt idx="4">
                  <c:v>7.0000000000000007E-2</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3</c:v>
                </c:pt>
                <c:pt idx="3">
                  <c:v>1</c:v>
                </c:pt>
                <c:pt idx="4">
                  <c:v>1</c:v>
                </c:pt>
                <c:pt idx="5">
                  <c:v>1</c:v>
                </c:pt>
                <c:pt idx="6">
                  <c:v>0</c:v>
                </c:pt>
                <c:pt idx="7">
                  <c:v>1</c:v>
                </c:pt>
                <c:pt idx="8">
                  <c:v>0</c:v>
                </c:pt>
                <c:pt idx="9">
                  <c:v>5</c:v>
                </c:pt>
                <c:pt idx="10">
                  <c:v>4</c:v>
                </c:pt>
                <c:pt idx="11">
                  <c:v>1</c:v>
                </c:pt>
                <c:pt idx="12">
                  <c:v>0</c:v>
                </c:pt>
                <c:pt idx="13">
                  <c:v>1</c:v>
                </c:pt>
                <c:pt idx="14">
                  <c:v>2</c:v>
                </c:pt>
                <c:pt idx="15">
                  <c:v>2</c:v>
                </c:pt>
                <c:pt idx="16">
                  <c:v>1</c:v>
                </c:pt>
                <c:pt idx="17">
                  <c:v>1</c:v>
                </c:pt>
                <c:pt idx="18">
                  <c:v>7</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0">
                  <c:v>0.13500000000000001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9.7000000000000003E-2</c:v>
                </c:pt>
                <c:pt idx="1">
                  <c:v>0.106</c:v>
                </c:pt>
                <c:pt idx="2">
                  <c:v>0.11600000000000001</c:v>
                </c:pt>
                <c:pt idx="3">
                  <c:v>7.0000000000000007E-2</c:v>
                </c:pt>
                <c:pt idx="4">
                  <c:v>0.13500000000000001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0.127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8.2000000000000003E-2</c:v>
                </c:pt>
                <c:pt idx="1">
                  <c:v>0.19900000000000001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2">
                  <c:v>0.13200000000000001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0.127</c:v>
                </c:pt>
                <c:pt idx="1">
                  <c:v>0.13200000000000001</c:v>
                </c:pt>
                <c:pt idx="2">
                  <c:v>0.16200000000000001</c:v>
                </c:pt>
                <c:pt idx="3">
                  <c:v>7.3999999999999996E-2</c:v>
                </c:pt>
                <c:pt idx="4">
                  <c:v>0.13200000000000001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Freehold borough</c:v>
                </c:pt>
                <c:pt idx="1">
                  <c:v>Long Branch</c:v>
                </c:pt>
                <c:pt idx="2">
                  <c:v>Red Bank</c:v>
                </c:pt>
                <c:pt idx="3">
                  <c:v>Deal</c:v>
                </c:pt>
                <c:pt idx="4">
                  <c:v>Holmdel</c:v>
                </c:pt>
                <c:pt idx="5">
                  <c:v>Marlboro</c:v>
                </c:pt>
                <c:pt idx="6">
                  <c:v>Eatontown</c:v>
                </c:pt>
                <c:pt idx="7">
                  <c:v>Shrewsbury township</c:v>
                </c:pt>
                <c:pt idx="8">
                  <c:v>Asbury Park</c:v>
                </c:pt>
                <c:pt idx="9">
                  <c:v>Englishtown</c:v>
                </c:pt>
              </c:strCache>
            </c:strRef>
          </c:cat>
          <c:val>
            <c:numRef>
              <c:f>Sheet1!$B$2:$B$11</c:f>
              <c:numCache>
                <c:formatCode>0.00%</c:formatCode>
                <c:ptCount val="10"/>
                <c:pt idx="0">
                  <c:v>0.311</c:v>
                </c:pt>
                <c:pt idx="1">
                  <c:v>0.309</c:v>
                </c:pt>
                <c:pt idx="2">
                  <c:v>0.248</c:v>
                </c:pt>
                <c:pt idx="3">
                  <c:v>0.23300000000000001</c:v>
                </c:pt>
                <c:pt idx="4">
                  <c:v>0.222</c:v>
                </c:pt>
                <c:pt idx="5">
                  <c:v>0.221</c:v>
                </c:pt>
                <c:pt idx="6">
                  <c:v>0.21099999999999999</c:v>
                </c:pt>
                <c:pt idx="7">
                  <c:v>0.2</c:v>
                </c:pt>
                <c:pt idx="8">
                  <c:v>0.17699999999999999</c:v>
                </c:pt>
                <c:pt idx="9">
                  <c:v>0.17399999999999999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Monmouth avg. 13.60%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Freehold borough</c:v>
                </c:pt>
                <c:pt idx="1">
                  <c:v>Long Branch</c:v>
                </c:pt>
                <c:pt idx="2">
                  <c:v>Red Bank</c:v>
                </c:pt>
                <c:pt idx="3">
                  <c:v>Deal</c:v>
                </c:pt>
                <c:pt idx="4">
                  <c:v>Holmdel</c:v>
                </c:pt>
                <c:pt idx="5">
                  <c:v>Marlboro</c:v>
                </c:pt>
                <c:pt idx="6">
                  <c:v>Eatontown</c:v>
                </c:pt>
                <c:pt idx="7">
                  <c:v>Shrewsbury township</c:v>
                </c:pt>
                <c:pt idx="8">
                  <c:v>Asbury Park</c:v>
                </c:pt>
                <c:pt idx="9">
                  <c:v>Englishtown</c:v>
                </c:pt>
              </c:strCache>
            </c:strRef>
          </c:cat>
          <c:val>
            <c:numRef>
              <c:f>Sheet1!$C$2:$C$11</c:f>
              <c:numCache>
                <c:formatCode>0%</c:formatCode>
                <c:ptCount val="10"/>
                <c:pt idx="0">
                  <c:v>0.13600000000000001</c:v>
                </c:pt>
                <c:pt idx="1">
                  <c:v>0.13600000000000001</c:v>
                </c:pt>
                <c:pt idx="2">
                  <c:v>0.13600000000000001</c:v>
                </c:pt>
                <c:pt idx="3">
                  <c:v>0.13600000000000001</c:v>
                </c:pt>
                <c:pt idx="4">
                  <c:v>0.13600000000000001</c:v>
                </c:pt>
                <c:pt idx="5">
                  <c:v>0.13600000000000001</c:v>
                </c:pt>
                <c:pt idx="6">
                  <c:v>0.13600000000000001</c:v>
                </c:pt>
                <c:pt idx="7">
                  <c:v>0.13600000000000001</c:v>
                </c:pt>
                <c:pt idx="8">
                  <c:v>0.13600000000000001</c:v>
                </c:pt>
                <c:pt idx="9">
                  <c:v>0.13600000000000001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471257381889764"/>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0.107</c:v>
                </c:pt>
                <c:pt idx="1">
                  <c:v>0.159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7" formatCode="0">
                  <c:v>18203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7">
                  <c:v>17177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8">
                  <c:v>418</c:v>
                </c:pt>
                <c:pt idx="9">
                  <c:v>459</c:v>
                </c:pt>
                <c:pt idx="10">
                  <c:v>509</c:v>
                </c:pt>
                <c:pt idx="11">
                  <c:v>715</c:v>
                </c:pt>
                <c:pt idx="12">
                  <c:v>740</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13">
                  <c:v>904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0.81599999999999995</c:v>
                </c:pt>
                <c:pt idx="1">
                  <c:v>0.81</c:v>
                </c:pt>
                <c:pt idx="2">
                  <c:v>0.82299999999999995</c:v>
                </c:pt>
                <c:pt idx="3">
                  <c:v>0.83899999999999997</c:v>
                </c:pt>
                <c:pt idx="4">
                  <c:v>0.82599999999999996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0.51092</cdr:x>
      <cdr:y>0.77048</cdr:y>
    </cdr:from>
    <cdr:to>
      <cdr:x>0.66512</cdr:x>
      <cdr:y>0.80938</cdr:y>
    </cdr:to>
    <cdr:sp macro="" textlink="">
      <cdr:nvSpPr>
        <cdr:cNvPr id="2" name="TextBox 5"/>
        <cdr:cNvSpPr txBox="1"/>
      </cdr:nvSpPr>
      <cdr:spPr>
        <a:xfrm xmlns:a="http://schemas.openxmlformats.org/drawingml/2006/main">
          <a:off x="3104535" y="4572545"/>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a:t>
            </a:r>
            <a:r>
              <a:rPr lang="en-US" dirty="0" smtClean="0"/>
              <a:t>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Freehold borough has the lowest proportion of residents who speak English-only, while Loch Arbour has the highest proportion of residents who speak English-only.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total number of children in this county is the 7th highest in NJ. (Note that total county population size has not been accounted for in this indicator).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children between the ages of 12-17 years old is the largest group.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Middletown </a:t>
            </a:r>
            <a:r>
              <a:rPr lang="en-US" sz="1200" kern="1200" dirty="0" smtClean="0">
                <a:solidFill>
                  <a:schemeClr val="tx1"/>
                </a:solidFill>
                <a:effectLst/>
                <a:latin typeface="+mn-lt"/>
                <a:ea typeface="+mn-ea"/>
                <a:cs typeface="+mn-cs"/>
              </a:rPr>
              <a:t>and Howell have </a:t>
            </a:r>
            <a:r>
              <a:rPr lang="en-US" sz="1200" kern="1200" dirty="0">
                <a:solidFill>
                  <a:schemeClr val="tx1"/>
                </a:solidFill>
                <a:effectLst/>
                <a:latin typeface="+mn-lt"/>
                <a:ea typeface="+mn-ea"/>
                <a:cs typeface="+mn-cs"/>
              </a:rPr>
              <a:t>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2019, this county had the 13th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a:t>
            </a:r>
            <a:r>
              <a:rPr lang="en-US" sz="1200" kern="1200" dirty="0" smtClean="0">
                <a:solidFill>
                  <a:schemeClr val="tx1"/>
                </a:solidFill>
                <a:effectLst/>
                <a:latin typeface="+mn-lt"/>
                <a:ea typeface="+mn-ea"/>
                <a:cs typeface="+mn-cs"/>
              </a:rPr>
              <a:t>1556</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a:t>
            </a:r>
            <a:r>
              <a:rPr lang="en-US" sz="1200" kern="1200" baseline="0" dirty="0" smtClean="0">
                <a:solidFill>
                  <a:schemeClr val="tx1"/>
                </a:solidFill>
                <a:effectLst/>
                <a:latin typeface="+mn-lt"/>
                <a:ea typeface="+mn-ea"/>
                <a:cs typeface="+mn-cs"/>
              </a:rPr>
              <a:t> 157</a:t>
            </a:r>
            <a:endParaRPr lang="en-US" sz="1200" kern="1200" dirty="0" smtClean="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40,147 (in-home); 4,458 (out-of-home placement); 44,632 (total)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a:t>
            </a:r>
            <a:r>
              <a:rPr lang="en-US" sz="1200" kern="1200" dirty="0">
                <a:solidFill>
                  <a:schemeClr val="tx1"/>
                </a:solidFill>
                <a:effectLst/>
                <a:latin typeface="+mn-lt"/>
                <a:ea typeface="+mn-ea"/>
                <a:cs typeface="+mn-cs"/>
              </a:rPr>
              <a:t>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t>
            </a:r>
            <a:r>
              <a:rPr lang="en-US" sz="1200" kern="1200" dirty="0">
                <a:solidFill>
                  <a:schemeClr val="tx1"/>
                </a:solidFill>
                <a:effectLst/>
                <a:latin typeface="+mn-lt"/>
                <a:ea typeface="+mn-ea"/>
                <a:cs typeface="+mn-cs"/>
              </a:rPr>
              <a:t>percentage of families living in poverty has tended to remain mostly steady from 2015 to 2018 and then </a:t>
            </a:r>
            <a:r>
              <a:rPr lang="en-US" sz="1200" kern="1200" dirty="0" smtClean="0">
                <a:solidFill>
                  <a:schemeClr val="tx1"/>
                </a:solidFill>
                <a:effectLst/>
                <a:latin typeface="+mn-lt"/>
                <a:ea typeface="+mn-ea"/>
                <a:cs typeface="+mn-cs"/>
              </a:rPr>
              <a:t>decreased </a:t>
            </a:r>
            <a:r>
              <a:rPr lang="en-US" sz="1200" kern="1200" dirty="0">
                <a:solidFill>
                  <a:schemeClr val="tx1"/>
                </a:solidFill>
                <a:effectLst/>
                <a:latin typeface="+mn-lt"/>
                <a:ea typeface="+mn-ea"/>
                <a:cs typeface="+mn-cs"/>
              </a:rPr>
              <a:t>from 2018 to 2019.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Keansburg and Asbury Park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both the national median and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Asbury Park and Keansburg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both the state average and the U.S. national average</a:t>
            </a:r>
            <a:r>
              <a:rPr lang="en-US"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a:t>
            </a:r>
            <a:r>
              <a:rPr lang="en-US" sz="1200" kern="1200" dirty="0" smtClean="0">
                <a:solidFill>
                  <a:schemeClr val="tx1"/>
                </a:solidFill>
                <a:effectLst/>
                <a:latin typeface="+mn-lt"/>
                <a:ea typeface="+mn-ea"/>
                <a:cs typeface="+mn-cs"/>
              </a:rPr>
              <a:t>decrease across </a:t>
            </a:r>
            <a:r>
              <a:rPr lang="en-US" sz="1200" kern="1200" dirty="0">
                <a:solidFill>
                  <a:schemeClr val="tx1"/>
                </a:solidFill>
                <a:effectLst/>
                <a:latin typeface="+mn-lt"/>
                <a:ea typeface="+mn-ea"/>
                <a:cs typeface="+mn-cs"/>
              </a:rPr>
              <a:t>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childcare and lower than expected for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Sea Bright and Rumson have the longest average commute times.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annual cost of car ownership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Spring Lake </a:t>
            </a:r>
            <a:r>
              <a:rPr lang="en-US" sz="1200" kern="1200" dirty="0" err="1">
                <a:solidFill>
                  <a:schemeClr val="tx1"/>
                </a:solidFill>
                <a:effectLst/>
                <a:latin typeface="+mn-lt"/>
                <a:ea typeface="+mn-ea"/>
                <a:cs typeface="+mn-cs"/>
              </a:rPr>
              <a:t>Boro</a:t>
            </a:r>
            <a:r>
              <a:rPr lang="en-US" sz="1200" kern="1200" dirty="0">
                <a:solidFill>
                  <a:schemeClr val="tx1"/>
                </a:solidFill>
                <a:effectLst/>
                <a:latin typeface="+mn-lt"/>
                <a:ea typeface="+mn-ea"/>
                <a:cs typeface="+mn-cs"/>
              </a:rPr>
              <a:t> and Farmingdale have the largest percentages of minors without insurance.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smtClean="0">
                <a:solidFill>
                  <a:schemeClr val="tx1"/>
                </a:solidFill>
                <a:effectLst/>
                <a:latin typeface="+mn-lt"/>
                <a:ea typeface="+mn-ea"/>
                <a:cs typeface="+mn-cs"/>
              </a:rPr>
              <a:t>Note:</a:t>
            </a:r>
            <a:r>
              <a:rPr lang="en-US" sz="1200" kern="120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10th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a:t>
            </a:r>
            <a:r>
              <a:rPr lang="en-US" sz="1200" kern="1200" dirty="0" smtClean="0">
                <a:solidFill>
                  <a:schemeClr val="tx1"/>
                </a:solidFill>
                <a:effectLst/>
                <a:latin typeface="+mn-lt"/>
                <a:ea typeface="+mn-ea"/>
                <a:cs typeface="+mn-cs"/>
              </a:rPr>
              <a:t>remain</a:t>
            </a:r>
            <a:r>
              <a:rPr lang="en-US" sz="1200" kern="1200" baseline="0" dirty="0" smtClean="0">
                <a:solidFill>
                  <a:schemeClr val="tx1"/>
                </a:solidFill>
                <a:effectLst/>
                <a:latin typeface="+mn-lt"/>
                <a:ea typeface="+mn-ea"/>
                <a:cs typeface="+mn-cs"/>
              </a:rPr>
              <a:t> steady</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a:t>
            </a:r>
            <a:r>
              <a:rPr lang="en-US" sz="1200" kern="1200" dirty="0" smtClean="0">
                <a:solidFill>
                  <a:schemeClr val="tx1"/>
                </a:solidFill>
                <a:effectLst/>
                <a:latin typeface="+mn-lt"/>
                <a:ea typeface="+mn-ea"/>
                <a:cs typeface="+mn-cs"/>
              </a:rPr>
              <a:t>11th </a:t>
            </a:r>
            <a:r>
              <a:rPr lang="en-US" sz="1200" kern="1200" dirty="0">
                <a:solidFill>
                  <a:schemeClr val="tx1"/>
                </a:solidFill>
                <a:effectLst/>
                <a:latin typeface="+mn-lt"/>
                <a:ea typeface="+mn-ea"/>
                <a:cs typeface="+mn-cs"/>
              </a:rPr>
              <a:t>highest reports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reports of late or lack of prenatal care has increased slightly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Employees in this county tend to earn a lower weekly wage as compared to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average weekly wage has </a:t>
            </a:r>
            <a:r>
              <a:rPr lang="en-US" sz="1200" kern="1200" dirty="0" smtClean="0">
                <a:solidFill>
                  <a:schemeClr val="tx1"/>
                </a:solidFill>
                <a:effectLst/>
                <a:latin typeface="+mn-lt"/>
                <a:ea typeface="+mn-ea"/>
                <a:cs typeface="+mn-cs"/>
              </a:rPr>
              <a:t>increased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a:t>
            </a:r>
            <a:r>
              <a:rPr lang="en-US" sz="1200" kern="1200" dirty="0">
                <a:solidFill>
                  <a:schemeClr val="tx1"/>
                </a:solidFill>
                <a:effectLst/>
                <a:latin typeface="+mn-lt"/>
                <a:ea typeface="+mn-ea"/>
                <a:cs typeface="+mn-cs"/>
              </a:rPr>
              <a:t>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a:t>
            </a:r>
            <a:r>
              <a:rPr lang="en-US" sz="1200" kern="1200" dirty="0" smtClean="0">
                <a:solidFill>
                  <a:schemeClr val="tx1"/>
                </a:solidFill>
                <a:effectLst/>
                <a:latin typeface="+mn-lt"/>
                <a:ea typeface="+mn-ea"/>
                <a:cs typeface="+mn-cs"/>
              </a:rPr>
              <a:t>of Black/African-American, Asian,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Other,” and Hispanic/Latino </a:t>
            </a:r>
            <a:r>
              <a:rPr lang="en-US" sz="1200" kern="1200" dirty="0">
                <a:solidFill>
                  <a:schemeClr val="tx1"/>
                </a:solidFill>
                <a:effectLst/>
                <a:latin typeface="+mn-lt"/>
                <a:ea typeface="+mn-ea"/>
                <a:cs typeface="+mn-cs"/>
              </a:rPr>
              <a:t>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similar to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Starting in March 2020, unemployment rates tended to increase due to the COVID-19 pandemic</a:t>
            </a:r>
            <a:r>
              <a:rPr lang="en-US" sz="1200" kern="1200" baseline="0" dirty="0">
                <a:solidFill>
                  <a:schemeClr val="tx1"/>
                </a:solidFill>
                <a:effectLst/>
                <a:latin typeface="+mn-lt"/>
                <a:ea typeface="+mn-ea"/>
                <a:cs typeface="+mn-cs"/>
              </a:rPr>
              <a:t> and associated shutdowns.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both males and females tend to have a higher median income than the state average and the national average.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a:t>
            </a:r>
            <a:r>
              <a:rPr lang="en-US" sz="1200" kern="1200" dirty="0" smtClean="0">
                <a:solidFill>
                  <a:schemeClr val="tx1"/>
                </a:solidFill>
                <a:effectLst/>
                <a:latin typeface="+mn-lt"/>
                <a:ea typeface="+mn-ea"/>
                <a:cs typeface="+mn-cs"/>
              </a:rPr>
              <a:t>varied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a:t>
            </a:r>
            <a:r>
              <a:rPr lang="en-US" sz="1200" kern="1200" dirty="0">
                <a:solidFill>
                  <a:schemeClr val="tx1"/>
                </a:solidFill>
                <a:effectLst/>
                <a:latin typeface="+mn-lt"/>
                <a:ea typeface="+mn-ea"/>
                <a:cs typeface="+mn-cs"/>
              </a:rPr>
              <a:t>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a:t>
            </a:r>
            <a:r>
              <a:rPr lang="en-US" sz="1200" kern="1200" dirty="0" smtClean="0">
                <a:solidFill>
                  <a:schemeClr val="tx1"/>
                </a:solidFill>
                <a:effectLst/>
                <a:latin typeface="+mn-lt"/>
                <a:ea typeface="+mn-ea"/>
                <a:cs typeface="+mn-cs"/>
              </a:rPr>
              <a:t>20K-$30K </a:t>
            </a:r>
            <a:r>
              <a:rPr lang="en-US" sz="1200" kern="1200" dirty="0">
                <a:solidFill>
                  <a:schemeClr val="tx1"/>
                </a:solidFill>
                <a:effectLst/>
                <a:latin typeface="+mn-lt"/>
                <a:ea typeface="+mn-ea"/>
                <a:cs typeface="+mn-cs"/>
              </a:rPr>
              <a:t>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Three municipalities,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[black line]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a:t>
            </a:r>
            <a:r>
              <a:rPr lang="en-US" sz="1200" kern="1200" dirty="0">
                <a:solidFill>
                  <a:schemeClr val="tx1"/>
                </a:solidFill>
                <a:effectLst/>
                <a:latin typeface="+mn-lt"/>
                <a:ea typeface="+mn-ea"/>
                <a:cs typeface="+mn-cs"/>
              </a:rPr>
              <a:t>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crime guns recovered of the NJ counties.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the year, this county's number of recovered crime guns has varied.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all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a:t>
            </a:r>
            <a:r>
              <a:rPr lang="en-US" sz="1200" kern="1200" dirty="0" smtClean="0">
                <a:solidFill>
                  <a:schemeClr val="tx1"/>
                </a:solidFill>
                <a:effectLst/>
                <a:latin typeface="+mn-lt"/>
                <a:ea typeface="+mn-ea"/>
                <a:cs typeface="+mn-cs"/>
              </a:rPr>
              <a:t>vary over </a:t>
            </a:r>
            <a:r>
              <a:rPr lang="en-US" sz="1200" kern="1200" dirty="0">
                <a:solidFill>
                  <a:schemeClr val="tx1"/>
                </a:solidFill>
                <a:effectLst/>
                <a:latin typeface="+mn-lt"/>
                <a:ea typeface="+mn-ea"/>
                <a:cs typeface="+mn-cs"/>
              </a:rPr>
              <a:t>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and without accounting for population size, Long Branch and Neptune Township had the highest number of domestic violence incidents reported in the county.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NJ, most domestic violence offenses were categorized as assault and harassment.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200" kern="1200" dirty="0" smtClean="0">
                <a:solidFill>
                  <a:schemeClr val="tx1"/>
                </a:solidFill>
                <a:effectLst/>
                <a:latin typeface="+mn-lt"/>
                <a:ea typeface="+mn-ea"/>
                <a:cs typeface="+mn-cs"/>
              </a:rPr>
              <a:t>harassment.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-15.38% change indicates </a:t>
            </a:r>
            <a:r>
              <a:rPr lang="en-US" sz="1200" kern="1200" dirty="0" smtClean="0">
                <a:solidFill>
                  <a:schemeClr val="tx1"/>
                </a:solidFill>
                <a:effectLst/>
                <a:latin typeface="+mn-lt"/>
                <a:ea typeface="+mn-ea"/>
                <a:cs typeface="+mn-cs"/>
              </a:rPr>
              <a:t>a </a:t>
            </a:r>
            <a:r>
              <a:rPr lang="en-US" sz="1200" kern="1200" dirty="0">
                <a:solidFill>
                  <a:schemeClr val="tx1"/>
                </a:solidFill>
                <a:effectLst/>
                <a:latin typeface="+mn-lt"/>
                <a:ea typeface="+mn-ea"/>
                <a:cs typeface="+mn-cs"/>
              </a:rPr>
              <a:t>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measures indicate overdose deaths relative to the county population.</a:t>
            </a:r>
          </a:p>
          <a:p>
            <a:r>
              <a:rPr lang="en-US" sz="1200" kern="1200" dirty="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2017 to 2018, the -22.3% change indicates an increasing trend in overdose deaths as a proportion of the population 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supportive housing, followed by outpatient.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Sea Girt </a:t>
            </a:r>
            <a:r>
              <a:rPr lang="en-US" sz="1200" kern="1200" dirty="0" smtClean="0">
                <a:solidFill>
                  <a:schemeClr val="tx1"/>
                </a:solidFill>
                <a:effectLst/>
                <a:latin typeface="+mn-lt"/>
                <a:ea typeface="+mn-ea"/>
                <a:cs typeface="+mn-cs"/>
              </a:rPr>
              <a:t>and Hazlet are </a:t>
            </a:r>
            <a:r>
              <a:rPr lang="en-US" sz="1200" kern="1200" dirty="0">
                <a:solidFill>
                  <a:schemeClr val="tx1"/>
                </a:solidFill>
                <a:effectLst/>
                <a:latin typeface="+mn-lt"/>
                <a:ea typeface="+mn-ea"/>
                <a:cs typeface="+mn-cs"/>
              </a:rPr>
              <a:t>composed of mostly White residents, while </a:t>
            </a:r>
            <a:r>
              <a:rPr lang="en-US" sz="1200" kern="1200" dirty="0" smtClean="0">
                <a:solidFill>
                  <a:schemeClr val="tx1"/>
                </a:solidFill>
                <a:effectLst/>
                <a:latin typeface="+mn-lt"/>
                <a:ea typeface="+mn-ea"/>
                <a:cs typeface="+mn-cs"/>
              </a:rPr>
              <a:t>Asbury </a:t>
            </a:r>
            <a:r>
              <a:rPr lang="en-US" sz="1200" kern="1200" dirty="0">
                <a:solidFill>
                  <a:schemeClr val="tx1"/>
                </a:solidFill>
                <a:effectLst/>
                <a:latin typeface="+mn-lt"/>
                <a:ea typeface="+mn-ea"/>
                <a:cs typeface="+mn-cs"/>
              </a:rPr>
              <a:t>Park’s residents are </a:t>
            </a:r>
            <a:r>
              <a:rPr lang="en-US" sz="1200" kern="1200" dirty="0" smtClean="0">
                <a:solidFill>
                  <a:schemeClr val="tx1"/>
                </a:solidFill>
                <a:effectLst/>
                <a:latin typeface="+mn-lt"/>
                <a:ea typeface="+mn-ea"/>
                <a:cs typeface="+mn-cs"/>
              </a:rPr>
              <a:t>more diverse.</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4th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8th </a:t>
            </a:r>
            <a:r>
              <a:rPr lang="en-US" sz="1200" kern="1200" dirty="0" smtClean="0">
                <a:solidFill>
                  <a:schemeClr val="tx1"/>
                </a:solidFill>
                <a:effectLst/>
                <a:latin typeface="+mn-lt"/>
                <a:ea typeface="+mn-ea"/>
                <a:cs typeface="+mn-cs"/>
              </a:rPr>
              <a:t>highest </a:t>
            </a:r>
            <a:r>
              <a:rPr lang="en-US" sz="1200" kern="1200" dirty="0">
                <a:solidFill>
                  <a:schemeClr val="tx1"/>
                </a:solidFill>
                <a:effectLst/>
                <a:latin typeface="+mn-lt"/>
                <a:ea typeface="+mn-ea"/>
                <a:cs typeface="+mn-cs"/>
              </a:rPr>
              <a:t>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pPr defTabSz="904046">
              <a:defRPr/>
            </a:pPr>
            <a:r>
              <a:rPr lang="en-US" b="1" dirty="0"/>
              <a:t>Sources include:</a:t>
            </a:r>
          </a:p>
          <a:p>
            <a:pPr marL="0" marR="0" lvl="0" indent="0" algn="l" defTabSz="904046" rtl="0" eaLnBrk="1" fontAlgn="auto" latinLnBrk="0" hangingPunct="1">
              <a:lnSpc>
                <a:spcPct val="100000"/>
              </a:lnSpc>
              <a:spcBef>
                <a:spcPts val="0"/>
              </a:spcBef>
              <a:spcAft>
                <a:spcPts val="0"/>
              </a:spcAft>
              <a:buClrTx/>
              <a:buSzTx/>
              <a:buFontTx/>
              <a:buNone/>
              <a:tabLst/>
              <a:defRPr/>
            </a:pPr>
            <a:r>
              <a:rPr lang="en-US" dirty="0"/>
              <a:t>16.1. </a:t>
            </a:r>
            <a:r>
              <a:rPr kumimoji="0" lang="en-US" altLang="en-US" sz="1200" b="0" i="0" u="sng" strike="noStrike" cap="none" normalizeH="0" baseline="0" dirty="0">
                <a:ln>
                  <a:noFill/>
                </a:ln>
                <a:solidFill>
                  <a:schemeClr val="tx1"/>
                </a:solidFill>
                <a:effectLst/>
                <a:latin typeface="Helvetica" pitchFamily="2" charset="0"/>
              </a:rPr>
              <a:t>https://</a:t>
            </a:r>
            <a:r>
              <a:rPr kumimoji="0" lang="en-US" altLang="en-US" sz="1200" b="0" i="0" u="sng" strike="noStrike" cap="none" normalizeH="0" baseline="0" dirty="0" err="1">
                <a:ln>
                  <a:noFill/>
                </a:ln>
                <a:solidFill>
                  <a:schemeClr val="tx1"/>
                </a:solidFill>
                <a:effectLst/>
                <a:latin typeface="Helvetica" pitchFamily="2" charset="0"/>
              </a:rPr>
              <a:t>www.Monmouthresourcenet.org</a:t>
            </a:r>
            <a:r>
              <a:rPr kumimoji="0" lang="en-US" altLang="en-US" sz="1200" b="0" i="0" u="sng" strike="noStrike" cap="none" normalizeH="0" baseline="0" dirty="0">
                <a:ln>
                  <a:noFill/>
                </a:ln>
                <a:solidFill>
                  <a:schemeClr val="tx1"/>
                </a:solidFill>
                <a:effectLst/>
                <a:latin typeface="Helvetica" pitchFamily="2" charset="0"/>
              </a:rPr>
              <a:t>/community-services/family-support-services/</a:t>
            </a:r>
            <a:r>
              <a:rPr kumimoji="0" lang="en-US" altLang="en-US" sz="1200" b="0" i="0" u="none" strike="noStrike" cap="none" normalizeH="0" baseline="0" dirty="0">
                <a:ln>
                  <a:noFill/>
                </a:ln>
                <a:solidFill>
                  <a:schemeClr val="tx1"/>
                </a:solidFill>
                <a:effectLst/>
                <a:latin typeface="Helvetica" pitchFamily="2" charset="0"/>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a:p>
            <a:pPr defTabSz="904046">
              <a:defRPr/>
            </a:pPr>
            <a:endParaRPr lang="en-US"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16.2.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Freehold Borough and Long Branch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For chart 1.7, all counties used 1-year 2019 ACS estimates except </a:t>
            </a:r>
            <a:r>
              <a:rPr lang="en-US" sz="1200" kern="1200" dirty="0">
                <a:solidFill>
                  <a:schemeClr val="tx1"/>
                </a:solidFill>
                <a:effectLst/>
                <a:latin typeface="+mn-lt"/>
                <a:ea typeface="+mn-ea"/>
                <a:cs typeface="+mn-cs"/>
              </a:rPr>
              <a:t>Salem</a:t>
            </a:r>
            <a:r>
              <a:rPr lang="en-US" sz="1200" kern="1200" baseline="0" dirty="0">
                <a:solidFill>
                  <a:schemeClr val="tx1"/>
                </a:solidFill>
                <a:effectLst/>
                <a:latin typeface="+mn-lt"/>
                <a:ea typeface="+mn-ea"/>
                <a:cs typeface="+mn-cs"/>
              </a:rPr>
              <a:t> County, which did not have 1-year ACS estimates available. Instead, the 5-year ACS estimate was used for Salem. </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5426690"/>
            <a:ext cx="3454400" cy="1446550"/>
          </a:xfrm>
          <a:prstGeom prst="rect">
            <a:avLst/>
          </a:prstGeom>
          <a:noFill/>
        </p:spPr>
        <p:txBody>
          <a:bodyPr wrap="square" rtlCol="0">
            <a:spAutoFit/>
          </a:bodyPr>
          <a:lstStyle/>
          <a:p>
            <a:pPr algn="ctr"/>
            <a:r>
              <a:rPr lang="en-US" sz="3200" b="0" dirty="0">
                <a:solidFill>
                  <a:schemeClr val="bg1"/>
                </a:solidFill>
                <a:latin typeface="Franklin Gothic Demi" panose="020B0703020102020204" pitchFamily="34" charset="0"/>
              </a:rPr>
              <a:t>Monmouth </a:t>
            </a:r>
          </a:p>
          <a:p>
            <a:pPr algn="ctr"/>
            <a:r>
              <a:rPr lang="en-US" sz="3200" b="0" dirty="0">
                <a:solidFill>
                  <a:schemeClr val="bg1"/>
                </a:solidFill>
                <a:latin typeface="Franklin Gothic Demi" panose="020B0703020102020204" pitchFamily="34" charset="0"/>
              </a:rPr>
              <a:t>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90600"/>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56733" y="4508071"/>
            <a:ext cx="102411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5876" y="530602"/>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5929" y="545672"/>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16400" y="2822000"/>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5226" y="621872"/>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2" descr="Image result for monmouth county nj map wikipedi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96348" y="496163"/>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5044" y="4965271"/>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9724" y="4889072"/>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descr="Image result for monmouth county nj map wikipedi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6334" y="529173"/>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09345" y="324161"/>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32250" y="479537"/>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44721" y="913148"/>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72561" y="592417"/>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5113" y="465303"/>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90600"/>
            <a:ext cx="914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a:t>6.2: </a:t>
            </a:r>
            <a:r>
              <a:rPr lang="en-US" sz="1200" b="1" dirty="0"/>
              <a:t>Individuals (#) enrolled in WIC nutrition program </a:t>
            </a:r>
            <a:endParaRPr lang="en-US" sz="1200" b="1" dirty="0">
              <a:cs typeface="Calibri"/>
            </a:endParaRPr>
          </a:p>
          <a:p>
            <a:pPr lvl="1"/>
            <a:r>
              <a:rPr lang="en-US" sz="1200" dirty="0"/>
              <a:t>6.3: </a:t>
            </a:r>
            <a:r>
              <a:rPr lang="en-US" sz="1200" b="1" dirty="0"/>
              <a:t>Children (#) receiving free or reduced lunch</a:t>
            </a:r>
            <a:endParaRPr lang="en-US" sz="1200" dirty="0"/>
          </a:p>
          <a:p>
            <a:pPr lvl="1"/>
            <a:r>
              <a:rPr lang="en-US" sz="1200" dirty="0"/>
              <a:t>6.4: </a:t>
            </a:r>
            <a:r>
              <a:rPr lang="en-US" sz="1200" b="1" dirty="0"/>
              <a:t>Children (#) receiving NJ SNAP supplemental nutrition assistance</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Crime guns recovered (#)</a:t>
            </a:r>
            <a:r>
              <a:rPr lang="en-US" sz="1200" b="1" baseline="0" dirty="0"/>
              <a:t> in NJ (by county) </a:t>
            </a:r>
            <a:endParaRPr lang="en-US" sz="1200" b="1" dirty="0">
              <a:cs typeface="Calibri"/>
            </a:endParaRPr>
          </a:p>
          <a:p>
            <a:pPr lvl="1"/>
            <a:r>
              <a:rPr lang="en-US" sz="1200" dirty="0"/>
              <a:t>11.6: </a:t>
            </a:r>
            <a:r>
              <a:rPr lang="en-US" sz="1200" b="1" dirty="0"/>
              <a:t>Crime</a:t>
            </a:r>
            <a:r>
              <a:rPr lang="en-US" sz="1200" b="1" baseline="0" dirty="0"/>
              <a:t> guns recovered (#) across 6 months, in county</a:t>
            </a:r>
            <a:r>
              <a:rPr lang="en-US" sz="1200" b="1" dirty="0"/>
              <a:t> </a:t>
            </a:r>
            <a:endParaRPr lang="en-US" sz="1200" b="1" dirty="0">
              <a:cs typeface="Calibri"/>
            </a:endParaRPr>
          </a:p>
          <a:p>
            <a:pPr lvl="1"/>
            <a:r>
              <a:rPr lang="en-US" sz="1200" dirty="0"/>
              <a:t>11.7:</a:t>
            </a:r>
            <a:r>
              <a:rPr lang="en-US" sz="1200" b="1" dirty="0"/>
              <a:t> 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Service Needs</a:t>
            </a:r>
          </a:p>
        </p:txBody>
      </p:sp>
      <p:pic>
        <p:nvPicPr>
          <p:cNvPr id="6"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685800" y="533400"/>
            <a:ext cx="990600" cy="461665"/>
          </a:xfrm>
          <a:prstGeom prst="rect">
            <a:avLst/>
          </a:prstGeom>
          <a:noFill/>
        </p:spPr>
        <p:txBody>
          <a:bodyPr wrap="square" rtlCol="0">
            <a:spAutoFit/>
          </a:bodyPr>
          <a:lstStyle/>
          <a:p>
            <a:r>
              <a:rPr lang="en-US" sz="1200" b="1" dirty="0"/>
              <a:t>Monmouth 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381000"/>
            <a:ext cx="128778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Monmouth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February 2021</a:t>
              </a:r>
            </a:p>
          </p:txBody>
        </p:sp>
      </p:grpSp>
      <p:pic>
        <p:nvPicPr>
          <p:cNvPr id="11" name="Picture 2" descr="Image result for monmouth county nj map wikipedia"/>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2264" y="4738042"/>
            <a:ext cx="125371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81066857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64759657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Three municipalities were selected to illustrate how diversity ranges within the county</a:t>
            </a:r>
          </a:p>
          <a:p>
            <a:pPr algn="just"/>
            <a:r>
              <a:rPr lang="en-US" sz="1000" dirty="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 Illustration of diversity by municipality (%)</a:t>
            </a:r>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 </a:t>
            </a: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dirty="0">
                <a:latin typeface="Franklin Gothic Medium" panose="020B0603020102020204" pitchFamily="34" charset="0"/>
              </a:rPr>
              <a:t>Highest percentage of white residents</a:t>
            </a: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dirty="0">
                <a:latin typeface="Franklin Gothic Medium" panose="020B0603020102020204" pitchFamily="34" charset="0"/>
              </a:rPr>
              <a:t>Middling percentage of white residents</a:t>
            </a: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dirty="0">
                <a:latin typeface="Franklin Gothic Medium" panose="020B0603020102020204" pitchFamily="34" charset="0"/>
              </a:rPr>
              <a:t>Lowest percentage of white residents</a:t>
            </a: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661916090"/>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1.4.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1.5.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42654177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96648318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1.6.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89426128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395195"/>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1.8.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499389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300657909"/>
              </p:ext>
            </p:extLst>
          </p:nvPr>
        </p:nvGraphicFramePr>
        <p:xfrm>
          <a:off x="9105081" y="5236622"/>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43801631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1.9  Illustration of English-only speakers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 </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dirty="0">
                <a:latin typeface="Franklin Gothic Book" panose="020B0503020102020204" pitchFamily="34" charset="0"/>
              </a:rPr>
              <a:t>Note: Three municipalities were selected to illustrate how diversity ranges within the county</a:t>
            </a: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893518739"/>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dirty="0">
                <a:latin typeface="Franklin Gothic Medium" panose="020B0603020102020204" pitchFamily="34" charset="0"/>
              </a:rPr>
              <a:t>Highest % of English-Only speakers</a:t>
            </a: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dirty="0">
                <a:latin typeface="Franklin Gothic Medium" panose="020B0603020102020204" pitchFamily="34" charset="0"/>
              </a:rPr>
              <a:t>Middling % of English-Only speakers</a:t>
            </a: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dirty="0">
                <a:latin typeface="Franklin Gothic Medium" panose="020B0603020102020204" pitchFamily="34" charset="0"/>
              </a:rPr>
              <a:t>Lowest % of English-Only speakers</a:t>
            </a: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01748827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latin typeface="Franklin Gothic Medium" panose="020B0603020102020204" pitchFamily="34" charset="0"/>
              </a:rPr>
              <a:t>1.11 Children (# and relative percentages) per age category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a:rPr>
              <a:t>Note. The number of children estimated to be in group settings across the state (6,253 or 0.32% of total youth population) is not included above.</a:t>
            </a: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411081244"/>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AF56B-8E0B-4F6A-A3FE-E388A17F1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3704" y="550119"/>
            <a:ext cx="7278712" cy="5388429"/>
          </a:xfrm>
          <a:prstGeom prst="rect">
            <a:avLst/>
          </a:prstGeom>
        </p:spPr>
      </p:pic>
      <p:pic>
        <p:nvPicPr>
          <p:cNvPr id="5" name="Picture 2" descr="Image result for monmouth county nj map wikiped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28600"/>
            <a:ext cx="2438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58131179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2019 </a:t>
            </a: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CP&amp;P</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25891168"/>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2019 </a:t>
            </a: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CP&amp;P</a:t>
            </a: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dirty="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278981369"/>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Poverty</a:t>
            </a: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304219018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915366598"/>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Poverty</a:t>
            </a: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54095070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Cost of </a:t>
            </a:r>
          </a:p>
          <a:p>
            <a:pPr>
              <a:lnSpc>
                <a:spcPct val="90000"/>
              </a:lnSpc>
            </a:pPr>
            <a:r>
              <a:rPr lang="en-US" spc="-200" dirty="0">
                <a:solidFill>
                  <a:schemeClr val="bg1"/>
                </a:solidFill>
                <a:latin typeface="Franklin Gothic Demi" panose="020B0703020102020204" pitchFamily="34" charset="0"/>
              </a:rPr>
              <a:t>Living</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Monthly cost of living budget ($),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638716472"/>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Cost of </a:t>
            </a:r>
          </a:p>
          <a:p>
            <a:pPr>
              <a:lnSpc>
                <a:spcPct val="90000"/>
              </a:lnSpc>
            </a:pPr>
            <a:r>
              <a:rPr lang="en-US" spc="-200" dirty="0">
                <a:solidFill>
                  <a:schemeClr val="bg1"/>
                </a:solidFill>
                <a:latin typeface="Franklin Gothic Demi" panose="020B0703020102020204" pitchFamily="34" charset="0"/>
              </a:rPr>
              <a:t>Living</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5"/>
            </p:custDataLst>
            <p:extLst>
              <p:ext uri="{D42A27DB-BD31-4B8C-83A1-F6EECF244321}">
                <p14:modId xmlns:p14="http://schemas.microsoft.com/office/powerpoint/2010/main" val="31283427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Income</a:t>
            </a: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236144146"/>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77345590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Income</a:t>
            </a: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393087671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Burden</a:t>
            </a: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8377823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2020 data obtained from the County Health Rankings and Roadmaps – Robert Wood Johnson Foundation, American Community Survey (US Census)</a:t>
            </a:r>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Burden</a:t>
            </a: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Households (%) with severe housing problems* over time, in county</a:t>
            </a:r>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2020 data obtained from the County Health Rankings and Roadmaps – Robert Wood Johnson Foundation, American Community Survey (US Census)</a:t>
            </a:r>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49620667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740955541"/>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6.2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a:t>Sources: New Jersey Department of Agriculture via Annie E Casey Kids County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24059138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12220416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98181543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49330828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96032156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Travel Time</a:t>
            </a: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8.2: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70668745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364458729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8076714" y="6016810"/>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10"/>
            </p:custDataLst>
          </p:nvPr>
        </p:nvSpPr>
        <p:spPr>
          <a:xfrm>
            <a:off x="7325339" y="6016811"/>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Travel Time</a:t>
            </a: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Average commute (minutes) by municipality </a:t>
            </a:r>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2210027256"/>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dirty="0">
                <a:latin typeface="Franklin Gothic Medium" panose="020B0603020102020204" pitchFamily="34" charset="0"/>
              </a:rPr>
              <a:t>Note: The 10 municipalities with the longest commute are displayed (up to 10 municipalities)</a:t>
            </a: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Cost</a:t>
            </a: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8.4 Cost of transportation as a percentage of income (%) in NJ (by county)</a:t>
            </a:r>
          </a:p>
        </p:txBody>
      </p:sp>
      <p:graphicFrame>
        <p:nvGraphicFramePr>
          <p:cNvPr id="9" name="Chart 8"/>
          <p:cNvGraphicFramePr/>
          <p:nvPr>
            <p:custDataLst>
              <p:tags r:id="rId6"/>
            </p:custDataLst>
            <p:extLst>
              <p:ext uri="{D42A27DB-BD31-4B8C-83A1-F6EECF244321}">
                <p14:modId xmlns:p14="http://schemas.microsoft.com/office/powerpoint/2010/main" val="2901278378"/>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Cost</a:t>
            </a: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8.5 Annual Total Auto Cost ($) in NJ (by county)</a:t>
            </a:r>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2020, https://htaindex.cnt.org/total-driving-costs/</a:t>
            </a:r>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"Total Auto Cost" is the sum of "Annual Auto Ownership Cost" and "Annual Gas Cost".</a:t>
            </a: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936475928"/>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 &amp; Health Insurance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507454045"/>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113660152"/>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078938"/>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 &amp; Health Insurance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68197842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 &amp; Health Insurance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85192117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 &amp; Health Insurance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2019-2020</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14035957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 &amp; Health Insurance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County immunization rates (%) (all grade types),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2014-2020</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64549662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 &amp; Health Insurance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9.7: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85752542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 &amp; Health Insurance</a:t>
            </a: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9.8: Late or lack of prenatal care reports (#) over time, in county</a:t>
            </a:r>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Center for Disease Control and Prevention</a:t>
            </a:r>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3675132085"/>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Wages</a:t>
            </a: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Weekly wages ($ avg) by quarter: state and county comparison </a:t>
            </a:r>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 2019 estimates</a:t>
            </a:r>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Weekly wages ($ avg) over time, in county</a:t>
            </a:r>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 2017-2019 estimates</a:t>
            </a:r>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dirty="0">
                <a:latin typeface="Franklin Gothic Book"/>
              </a:rPr>
              <a:t>Note. Average weekly wages were calculated using unrounded data. Average weekly wage in total covered all industries, for all establishment sizes in all counties.</a:t>
            </a: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768427297"/>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937837921"/>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 Rates</a:t>
            </a: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Monthly unemployment rate from Oct 2019-Sept 2020: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 2019-2020</a:t>
            </a:r>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08604173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 Rates</a:t>
            </a: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unemployment rates, Oct 2019-Sept 2020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903661234"/>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Income by Sex</a:t>
            </a: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874056427"/>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in NJ (by county)</a:t>
            </a:r>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Income by Sex</a:t>
            </a: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10.6: Median income ($) by sex: national, state and county comparison</a:t>
            </a:r>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representing median earnings in dollars for full-time, year-round workers in 2019</a:t>
            </a:r>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677133787"/>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Income by Sex</a:t>
            </a: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10.7: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14538761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a:t>
            </a: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Income by Sex</a:t>
            </a: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10.8: Median income ($) by sex by municipality</a:t>
            </a:r>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for median earnings for full-time, year-round workers, 2019 </a:t>
            </a:r>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To illustrate diversity in median income, the highest, the middling, and the lowest median income municipalities are provided.</a:t>
            </a: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dirty="0">
                <a:latin typeface="Franklin Gothic Medium" panose="020B0603020102020204" pitchFamily="34" charset="0"/>
              </a:rPr>
              <a:t>Highest median income municipality</a:t>
            </a: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dirty="0">
                <a:latin typeface="Franklin Gothic Medium" panose="020B0603020102020204" pitchFamily="34" charset="0"/>
              </a:rPr>
              <a:t>Middling median income municipality</a:t>
            </a: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dirty="0">
                <a:latin typeface="Franklin Gothic Medium" panose="020B0603020102020204" pitchFamily="34" charset="0"/>
              </a:rPr>
              <a:t>Lowest median income municipality</a:t>
            </a: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119887850"/>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Community Safety</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15804494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Violent crimes (#) &amp; crime rates (per 1,000)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Uniform Crime Reports, 2019</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Community Safety</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Crimes by type (#), in county </a:t>
            </a:r>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Uniform Crime Report, 2019</a:t>
            </a:r>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79819139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18187836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Community Safety</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 Arrests</a:t>
            </a: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Kids Count Data using raw data from NJ Department of Law and Public Safety, Division of NJ State Police, Uniform Crime Reports, updated 5.1.2020</a:t>
            </a:r>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Safety, Division of NJ State Police, Uniform Crime Reports. Updated 5.1.2020</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3821946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1251805543"/>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Community Safety</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Gun Data</a:t>
            </a: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11.5: Crime guns recovered (#) in NJ (by county)</a:t>
            </a:r>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NJGUNStat reports, NJ State Police, Office of the Attorney General (October, 2020)</a:t>
            </a:r>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11.6: Crime guns recovered (#) November 2019-October 2020, in county</a:t>
            </a:r>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NJGUNStat reports, NJ State Police, Office of the Attorney General (November 2019-October 2020)</a:t>
            </a:r>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19562886"/>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770809915"/>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Community Safety</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Gun Data</a:t>
            </a: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11.7: Municipalities in NJ with most crime guns recovered (#)</a:t>
            </a:r>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NJGUNStat reports, NJ State Police, Office of the Attorney General (October, 2020)</a:t>
            </a:r>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62748747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Domestic</a:t>
            </a:r>
          </a:p>
          <a:p>
            <a:pPr>
              <a:lnSpc>
                <a:spcPct val="90000"/>
              </a:lnSpc>
            </a:pPr>
            <a:r>
              <a:rPr lang="en-US" sz="4800" spc="-200" dirty="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90180862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Domestic</a:t>
            </a:r>
          </a:p>
          <a:p>
            <a:pPr>
              <a:lnSpc>
                <a:spcPct val="90000"/>
              </a:lnSpc>
            </a:pPr>
            <a:r>
              <a:rPr lang="en-US" sz="4800" spc="-200" dirty="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1751135974"/>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Domestic</a:t>
            </a:r>
          </a:p>
          <a:p>
            <a:pPr>
              <a:lnSpc>
                <a:spcPct val="90000"/>
              </a:lnSpc>
            </a:pPr>
            <a:r>
              <a:rPr lang="en-US" sz="4800" spc="-200" dirty="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12.3: Domestic violence incidents (# reported) over time, by municipality</a:t>
            </a:r>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2013-2019</a:t>
            </a:r>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dirty="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41327791"/>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Domestic</a:t>
            </a:r>
          </a:p>
          <a:p>
            <a:pPr>
              <a:lnSpc>
                <a:spcPct val="90000"/>
              </a:lnSpc>
            </a:pPr>
            <a:r>
              <a:rPr lang="en-US" sz="4800" spc="-200" dirty="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Offenses statewide</a:t>
            </a: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966815966"/>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Domestic</a:t>
            </a:r>
          </a:p>
          <a:p>
            <a:pPr>
              <a:lnSpc>
                <a:spcPct val="90000"/>
              </a:lnSpc>
            </a:pPr>
            <a:r>
              <a:rPr lang="en-US" sz="4800" spc="-200" dirty="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Offenses countywide</a:t>
            </a: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204180553"/>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Suspected Opioid Deaths</a:t>
            </a: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13.2: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Attorney General</a:t>
            </a:r>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38369511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89647159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change in population for every overdose death (by county)</a:t>
            </a:r>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a:t>Source: NJ Cares - Office of the Attorney General (2017-2018)</a:t>
            </a:r>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13.4: Population for every 1 overdose death over time, in county</a:t>
            </a:r>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3629308752"/>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301666659"/>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September 2019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68577919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November 2017</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130734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Monmouth County Basic Needs</a:t>
            </a: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208789643"/>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a:latin typeface="Franklin Gothic Book" panose="020B0503020102020204" pitchFamily="34" charset="0"/>
                        </a:rPr>
                        <a:t>2.1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Families</a:t>
                      </a:r>
                      <a:r>
                        <a:rPr lang="en-US" sz="1400" baseline="0" dirty="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Median </a:t>
                      </a:r>
                      <a:r>
                        <a:rPr lang="en-US" sz="1400" dirty="0">
                          <a:latin typeface="Franklin Gothic Book" panose="020B0503020102020204" pitchFamily="34" charset="0"/>
                        </a:rPr>
                        <a:t>household income</a:t>
                      </a:r>
                      <a:endParaRPr lang="en-US" sz="1400" baseline="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a:latin typeface="Franklin Gothic Book" panose="020B0503020102020204" pitchFamily="34" charset="0"/>
                        </a:rPr>
                        <a:t>5.1*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a:t>
                      </a:r>
                      <a:r>
                        <a:rPr lang="en-US" sz="1400" baseline="0" dirty="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a:latin typeface="Franklin Gothic Book" panose="020B0503020102020204" pitchFamily="34" charset="0"/>
                        </a:rPr>
                        <a:t>6.1*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a:latin typeface="Franklin Gothic Book" panose="020B0503020102020204" pitchFamily="34" charset="0"/>
                        </a:rPr>
                        <a:t>8.1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Average minutes of travel time to work</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a:latin typeface="Franklin Gothic Book" panose="020B0503020102020204" pitchFamily="34" charset="0"/>
                        </a:rPr>
                        <a:t>8.4</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Cost of transportation</a:t>
                      </a:r>
                      <a:r>
                        <a:rPr lang="en-US" sz="1400" baseline="0" dirty="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a:latin typeface="Franklin Gothic Book" panose="020B0503020102020204" pitchFamily="34" charset="0"/>
                        </a:rPr>
                        <a:t>9.1*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a:t>
                      </a:r>
                      <a:r>
                        <a:rPr lang="en-US" sz="1400" baseline="0" dirty="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a:latin typeface="Franklin Gothic Book" panose="020B0503020102020204" pitchFamily="34" charset="0"/>
                        </a:rPr>
                        <a:t>9.4*</a:t>
                      </a: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a:latin typeface="Franklin Gothic Book" panose="020B0503020102020204" pitchFamily="34" charset="0"/>
                        </a:rPr>
                        <a:t>NJ Family Care Medicaid Participation (Children only)</a:t>
                      </a: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a:latin typeface="Franklin Gothic Book" panose="020B0503020102020204" pitchFamily="34" charset="0"/>
                        </a:rPr>
                        <a:t>9.5*</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Percent of children meeting all immunization</a:t>
                      </a:r>
                      <a:r>
                        <a:rPr lang="en-US" sz="1400" baseline="0" dirty="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a:latin typeface="Franklin Gothic Book" panose="020B0503020102020204" pitchFamily="34" charset="0"/>
                        </a:rPr>
                        <a:t>9.7*</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a:latin typeface="Franklin Gothic Book" panose="020B0503020102020204" pitchFamily="34" charset="0"/>
                        </a:rPr>
                        <a:t>10.4*</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71479040"/>
              </p:ext>
            </p:extLst>
          </p:nvPr>
        </p:nvGraphicFramePr>
        <p:xfrm>
          <a:off x="7543801" y="867538"/>
          <a:ext cx="4648200" cy="61824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from the NJ Behavioral Risk Factor Survey, 2017</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3615331452"/>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14.3: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from the NJ Behavioral Risk Factor Survey, 2013-2017</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036117119"/>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from the NJ Behavioral Risk Factor Survey, 2017</a:t>
            </a:r>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14.5: Frequency (%) of mental health distress by sex – age adjusted, in county</a:t>
            </a:r>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from the NJ Behavioral Risk Factor Survey, 2017</a:t>
            </a:r>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772452026"/>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28228874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14.6: Frequency of diagnosed depression (%) in NJ (by county)  - age adjusted</a:t>
            </a:r>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from the NJ Behavioral Risk Factor Survey, 2013-2017</a:t>
            </a:r>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14.7: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from the NJ Behavioral Risk Factor Survey, 2013-2017</a:t>
            </a:r>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6054467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42764004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14.8: Diagnosed depression by race/ethnicity, in county</a:t>
            </a:r>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from the NJ Behavioral Risk Factor Survey, 2017</a:t>
            </a:r>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14.9: Diagnosed depression by sex, in county  </a:t>
            </a:r>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from the NJ Behavioral Risk Factor Survey, 2017</a:t>
            </a:r>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235715189"/>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54149068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Services</a:t>
            </a: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915850171"/>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Services</a:t>
            </a: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2018-2019</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82931037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533174" y="609600"/>
            <a:ext cx="4259894" cy="5311877"/>
          </a:xfrm>
          <a:prstGeom prst="rect">
            <a:avLst/>
          </a:prstGeom>
        </p:spPr>
        <p:txBody>
          <a:bodyPr wrap="square">
            <a:noAutofit/>
          </a:bodyPr>
          <a:lstStyle/>
          <a:p>
            <a:r>
              <a:rPr lang="en-US" sz="1000" dirty="0">
                <a:latin typeface="Franklin Gothic Medium" panose="020B0603020102020204" pitchFamily="34" charset="0"/>
              </a:rPr>
              <a:t>Source: Monmouthresourcenet.org</a:t>
            </a:r>
          </a:p>
          <a:p>
            <a:endParaRPr lang="en-US" sz="1600" dirty="0">
              <a:latin typeface="Franklin Gothic Medium" panose="020B0603020102020204" pitchFamily="34" charset="0"/>
            </a:endParaRPr>
          </a:p>
          <a:p>
            <a:r>
              <a:rPr lang="en-US" sz="1600" spc="-20" dirty="0">
                <a:latin typeface="Franklin Gothic Medium" panose="020B0603020102020204" pitchFamily="34" charset="0"/>
              </a:rPr>
              <a:t>Monmouth County CASA for Children</a:t>
            </a:r>
          </a:p>
          <a:p>
            <a:pPr lvl="1"/>
            <a:endParaRPr lang="en-US" sz="1200" dirty="0">
              <a:latin typeface="Franklin Gothic Medium" panose="020B0603020102020204" pitchFamily="34" charset="0"/>
            </a:endParaRPr>
          </a:p>
          <a:p>
            <a:r>
              <a:rPr lang="en-US" sz="1600" spc="-20" dirty="0">
                <a:latin typeface="Franklin Gothic Medium" panose="020B0603020102020204" pitchFamily="34" charset="0"/>
              </a:rPr>
              <a:t>NJ Kinship Legal Guardian Resource Center</a:t>
            </a:r>
          </a:p>
          <a:p>
            <a:r>
              <a:rPr lang="en-US" sz="1600" spc="-20" dirty="0">
                <a:latin typeface="Franklin Gothic Medium" panose="020B0603020102020204" pitchFamily="34" charset="0"/>
              </a:rPr>
              <a:t>NJ Adoption Resource Clearing House </a:t>
            </a:r>
          </a:p>
          <a:p>
            <a:pPr lvl="1"/>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Monmouth County Child Advocacy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Child Care Resources of Monmouth County</a:t>
            </a:r>
            <a:r>
              <a:rPr lang="en-US" sz="1400" spc="-2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[Childcare]</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CarePlus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Boggs Center</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Family and Children’s Services</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Bayshore, Long Branch Concordance, and Oceans Family Success Centers</a:t>
            </a:r>
          </a:p>
          <a:p>
            <a:endParaRPr lang="en-US" sz="120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008374" y="496032"/>
            <a:ext cx="3886200" cy="5577840"/>
          </a:xfrm>
          <a:prstGeom prst="rect">
            <a:avLst/>
          </a:prstGeom>
        </p:spPr>
        <p:txBody>
          <a:bodyPr wrap="square" anchor="t">
            <a:noAutofit/>
          </a:bodyPr>
          <a:lstStyle/>
          <a:p>
            <a:r>
              <a:rPr lang="en-US" sz="1200" dirty="0">
                <a:latin typeface="Franklin Gothic Medium" panose="020B0603020102020204" pitchFamily="34" charset="0"/>
              </a:rPr>
              <a:t>Source: probononj.org</a:t>
            </a:r>
          </a:p>
          <a:p>
            <a:endParaRPr lang="en-US" sz="1200" dirty="0">
              <a:solidFill>
                <a:srgbClr val="C00000"/>
              </a:solidFill>
              <a:latin typeface="Franklin Gothic Medium" panose="020B0603020102020204" pitchFamily="34" charset="0"/>
            </a:endParaRPr>
          </a:p>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  South Jersey Legal Services</a:t>
            </a:r>
          </a:p>
          <a:p>
            <a:r>
              <a:rPr lang="en-US" sz="1600" spc="-20" dirty="0">
                <a:latin typeface="Franklin Gothic Medium" panose="020B0603020102020204" pitchFamily="34" charset="0"/>
              </a:rPr>
              <a:t>  Legal Services of NJ</a:t>
            </a:r>
          </a:p>
          <a:p>
            <a:r>
              <a:rPr lang="en-US" sz="1600" spc="-20" dirty="0">
                <a:latin typeface="Franklin Gothic Medium" panose="020B0603020102020204" pitchFamily="34" charset="0"/>
              </a:rPr>
              <a:t>  ACLU of New Jersey</a:t>
            </a:r>
            <a:endParaRPr lang="en-US" sz="1200" dirty="0">
              <a:latin typeface="Franklin Gothic Medium" panose="020B0603020102020204" pitchFamily="34" charset="0"/>
            </a:endParaRPr>
          </a:p>
          <a:p>
            <a:pPr fontAlgn="base"/>
            <a:r>
              <a:rPr lang="en-US" sz="1200" dirty="0">
                <a:solidFill>
                  <a:srgbClr val="C00000"/>
                </a:solidFill>
                <a:latin typeface="Franklin Gothic Medium" panose="020B0603020102020204" pitchFamily="34" charset="0"/>
              </a:rPr>
              <a:t>Children</a:t>
            </a:r>
          </a:p>
          <a:p>
            <a:pPr fontAlgn="base"/>
            <a:r>
              <a:rPr lang="en-US" sz="1600" spc="-20" dirty="0">
                <a:latin typeface="Franklin Gothic Medium" panose="020B0603020102020204" pitchFamily="34" charset="0"/>
              </a:rPr>
              <a:t>  ACNJ – Children’s Legal Resource Center</a:t>
            </a:r>
          </a:p>
          <a:p>
            <a:pPr fontAlgn="base"/>
            <a:r>
              <a:rPr lang="en-US" sz="1600" spc="-20" dirty="0">
                <a:latin typeface="Franklin Gothic Medium" panose="020B0603020102020204" pitchFamily="34" charset="0"/>
              </a:rPr>
              <a:t>  Rutgers Law Child Advocacy Clinic</a:t>
            </a:r>
          </a:p>
          <a:p>
            <a:pPr fontAlgn="base"/>
            <a:r>
              <a:rPr lang="en-US" sz="1200" dirty="0">
                <a:solidFill>
                  <a:srgbClr val="C00000"/>
                </a:solidFill>
                <a:latin typeface="Franklin Gothic Medium" panose="020B0603020102020204" pitchFamily="34" charset="0"/>
              </a:rPr>
              <a:t>Immigration</a:t>
            </a:r>
            <a:r>
              <a:rPr lang="en-US" sz="1600" spc="-20" dirty="0">
                <a:latin typeface="Franklin Gothic Medium" panose="020B0603020102020204" pitchFamily="34" charset="0"/>
              </a:rPr>
              <a:t>​   </a:t>
            </a:r>
          </a:p>
          <a:p>
            <a:pPr fontAlgn="base"/>
            <a:r>
              <a:rPr lang="en-US" sz="1600" spc="-20" dirty="0">
                <a:latin typeface="Franklin Gothic Medium" panose="020B0603020102020204" pitchFamily="34" charset="0"/>
              </a:rPr>
              <a:t>  AFSC Immigrant Rights Program​</a:t>
            </a:r>
          </a:p>
          <a:p>
            <a:pPr fontAlgn="base"/>
            <a:r>
              <a:rPr lang="en-US" sz="1200" dirty="0">
                <a:solidFill>
                  <a:srgbClr val="C00000"/>
                </a:solidFill>
                <a:latin typeface="Franklin Gothic Medium" panose="020B0603020102020204" pitchFamily="34" charset="0"/>
              </a:rPr>
              <a:t>Disability​</a:t>
            </a:r>
          </a:p>
          <a:p>
            <a:pPr fontAlgn="base"/>
            <a:r>
              <a:rPr lang="en-US" sz="1600" spc="-20" dirty="0">
                <a:latin typeface="Franklin Gothic Medium" panose="020B0603020102020204" pitchFamily="34" charset="0"/>
              </a:rPr>
              <a:t>  Disability Rights NJ​</a:t>
            </a:r>
          </a:p>
          <a:p>
            <a:pPr fontAlgn="base"/>
            <a:r>
              <a:rPr lang="en-US" sz="1600" spc="-20" dirty="0">
                <a:latin typeface="Franklin Gothic Medium" panose="020B0603020102020204" pitchFamily="34" charset="0"/>
              </a:rPr>
              <a:t>  Community Health Law Project</a:t>
            </a:r>
          </a:p>
          <a:p>
            <a:pPr fontAlgn="base"/>
            <a:r>
              <a:rPr lang="en-US" sz="1200" dirty="0">
                <a:solidFill>
                  <a:srgbClr val="C00000"/>
                </a:solidFill>
                <a:latin typeface="Franklin Gothic Medium" panose="020B0603020102020204" pitchFamily="34" charset="0"/>
              </a:rPr>
              <a:t>Education​</a:t>
            </a:r>
          </a:p>
          <a:p>
            <a:pPr fontAlgn="base"/>
            <a:r>
              <a:rPr lang="en-US" sz="1600" spc="-20" dirty="0">
                <a:latin typeface="Franklin Gothic Medium" panose="020B0603020102020204" pitchFamily="34" charset="0"/>
              </a:rPr>
              <a:t>  Education Law Center​</a:t>
            </a:r>
          </a:p>
          <a:p>
            <a:pPr fontAlgn="base"/>
            <a:r>
              <a:rPr lang="en-US" sz="1600" spc="-20" dirty="0">
                <a:latin typeface="Franklin Gothic Medium" panose="020B0603020102020204" pitchFamily="34" charset="0"/>
              </a:rPr>
              <a:t>  Rutgers Law Special Education Clinic</a:t>
            </a:r>
          </a:p>
          <a:p>
            <a:pPr fontAlgn="base"/>
            <a:r>
              <a:rPr lang="en-US" sz="1600" spc="-20" dirty="0">
                <a:latin typeface="Franklin Gothic Medium" panose="020B0603020102020204" pitchFamily="34" charset="0"/>
              </a:rPr>
              <a:t>  SPAN Parent Advocacy Network</a:t>
            </a:r>
          </a:p>
          <a:p>
            <a:pPr fontAlgn="base"/>
            <a:r>
              <a:rPr lang="en-US" sz="1200" dirty="0">
                <a:solidFill>
                  <a:srgbClr val="C00000"/>
                </a:solidFill>
                <a:latin typeface="Franklin Gothic Medium" panose="020B0603020102020204" pitchFamily="34" charset="0"/>
              </a:rPr>
              <a:t>Military​</a:t>
            </a:r>
          </a:p>
          <a:p>
            <a:pPr fontAlgn="base"/>
            <a:r>
              <a:rPr lang="en-US" sz="1600" spc="-20" dirty="0">
                <a:latin typeface="Franklin Gothic Medium" panose="020B0603020102020204" pitchFamily="34" charset="0"/>
              </a:rPr>
              <a:t>  Military Legal Assistance Program​</a:t>
            </a: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  LGBT Bar Association of Greater NY</a:t>
            </a:r>
          </a:p>
          <a:p>
            <a:r>
              <a:rPr lang="en-US" sz="1200" dirty="0">
                <a:solidFill>
                  <a:srgbClr val="C00000"/>
                </a:solidFill>
                <a:latin typeface="Franklin Gothic Medium" panose="020B0603020102020204" pitchFamily="34" charset="0"/>
              </a:rPr>
              <a:t> Intimate Partner Violence</a:t>
            </a:r>
          </a:p>
          <a:p>
            <a:r>
              <a:rPr lang="en-US" sz="1600" spc="-20" dirty="0">
                <a:latin typeface="Franklin Gothic Medium" panose="020B0603020102020204" pitchFamily="34" charset="0"/>
              </a:rPr>
              <a:t>  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p>
          <a:p>
            <a:r>
              <a:rPr lang="en-US" sz="1200" dirty="0">
                <a:solidFill>
                  <a:srgbClr val="C00000"/>
                </a:solidFill>
                <a:latin typeface="Franklin Gothic Medium" panose="020B0603020102020204" pitchFamily="34" charset="0"/>
              </a:rPr>
              <a:t>  </a:t>
            </a:r>
            <a:r>
              <a:rPr lang="en-US" sz="1600" spc="-20" dirty="0">
                <a:latin typeface="Franklin Gothic Medium" panose="020B0603020102020204" pitchFamily="34" charset="0"/>
              </a:rPr>
              <a:t>180 Turning Lives Around</a:t>
            </a:r>
          </a:p>
          <a:p>
            <a:r>
              <a:rPr lang="en-US" sz="1600" spc="-20" dirty="0">
                <a:latin typeface="Franklin Gothic Medium"/>
              </a:rPr>
              <a:t>  Partners for Women &amp; Justice</a:t>
            </a:r>
          </a:p>
          <a:p>
            <a:r>
              <a:rPr lang="en-US" sz="1600" spc="-20" dirty="0">
                <a:latin typeface="Franklin Gothic Medium"/>
              </a:rPr>
              <a:t>  Manavi</a:t>
            </a: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Monmouth County Service Needs</a:t>
            </a: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089770270"/>
              </p:ext>
            </p:extLst>
          </p:nvPr>
        </p:nvGraphicFramePr>
        <p:xfrm>
          <a:off x="3214943" y="734876"/>
          <a:ext cx="3944287" cy="58911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a:latin typeface="Franklin Gothic Book" panose="020B0503020102020204" pitchFamily="34" charset="0"/>
                        </a:rPr>
                        <a:t>1.13*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Children served by CP&amp;P</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a:latin typeface="Franklin Gothic Book" panose="020B0503020102020204" pitchFamily="34" charset="0"/>
                        </a:rPr>
                        <a:t>11.1*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Violent</a:t>
                      </a:r>
                      <a:r>
                        <a:rPr lang="en-US" baseline="0" dirty="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a:latin typeface="Franklin Gothic Book" panose="020B0503020102020204" pitchFamily="34" charset="0"/>
                        </a:rPr>
                        <a:t>11.3*</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Juvenile</a:t>
                      </a:r>
                      <a:r>
                        <a:rPr lang="en-US" baseline="0" dirty="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18182">
                <a:tc>
                  <a:txBody>
                    <a:bodyPr/>
                    <a:lstStyle/>
                    <a:p>
                      <a:r>
                        <a:rPr lang="en-US" dirty="0">
                          <a:latin typeface="Franklin Gothic Book" panose="020B0503020102020204" pitchFamily="34" charset="0"/>
                        </a:rPr>
                        <a:t>12.1*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Domestic</a:t>
                      </a:r>
                      <a:r>
                        <a:rPr lang="en-US" baseline="0" dirty="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Change in suspected opioid</a:t>
                      </a:r>
                      <a:r>
                        <a:rPr lang="en-US" baseline="0" dirty="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a:latin typeface="Franklin Gothic Book" panose="020B0503020102020204" pitchFamily="34" charset="0"/>
                        </a:rPr>
                        <a:t>14.2*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Age adjusted frequency of mental</a:t>
                      </a:r>
                      <a:r>
                        <a:rPr lang="en-US" baseline="0" dirty="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a:latin typeface="Franklin Gothic Book" panose="020B0503020102020204" pitchFamily="34" charset="0"/>
                        </a:rPr>
                        <a:t>14.6*</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Frequency</a:t>
                      </a:r>
                      <a:r>
                        <a:rPr lang="en-US" baseline="0" dirty="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a:latin typeface="Franklin Gothic Book" panose="020B0503020102020204" pitchFamily="34" charset="0"/>
                        </a:rPr>
                        <a:t>15.1*</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a:t>
                      </a:r>
                      <a:r>
                        <a:rPr lang="en-US" baseline="0" dirty="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a:latin typeface="Franklin Gothic Book" panose="020B0503020102020204" pitchFamily="34" charset="0"/>
                        </a:rPr>
                        <a:t>15.2*</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172774310"/>
              </p:ext>
            </p:extLst>
          </p:nvPr>
        </p:nvGraphicFramePr>
        <p:xfrm>
          <a:off x="7071487" y="1083150"/>
          <a:ext cx="5120513" cy="57748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d7c8323437324cfb37d4&quot;,&quot;SmartGridHorizontal&quot;:0,&quot;LinkedExcelSources&quot;:{&quot;5fe23fb73839382b0c757267&quot;:&quot;{{Desktop}}\\Workbooks (Engage Attached)\\Monmouth_County_1-20-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22225</TotalTime>
  <Words>9712</Words>
  <Application>Microsoft Office PowerPoint</Application>
  <PresentationFormat>Widescreen</PresentationFormat>
  <Paragraphs>877</Paragraphs>
  <Slides>88</Slides>
  <Notes>66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88</vt:i4>
      </vt:variant>
    </vt:vector>
  </HeadingPairs>
  <TitlesOfParts>
    <vt:vector size="97" baseType="lpstr">
      <vt:lpstr>Arial</vt:lpstr>
      <vt:lpstr>Calibri</vt:lpstr>
      <vt:lpstr>Franklin Gothic Book</vt:lpstr>
      <vt:lpstr>Franklin Gothic Demi</vt:lpstr>
      <vt:lpstr>Franklin Gothic Medium</vt:lpstr>
      <vt:lpstr>Franklin Gothic Medium Cond</vt:lpstr>
      <vt:lpstr>Helvetica</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1455</cp:revision>
  <dcterms:created xsi:type="dcterms:W3CDTF">2006-08-16T00:00:00Z</dcterms:created>
  <dcterms:modified xsi:type="dcterms:W3CDTF">2021-02-15T20:21:29Z</dcterms:modified>
</cp:coreProperties>
</file>