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 id="5" name="Melissa Garfinkel" initials="MG" lastIdx="1" clrIdx="4">
    <p:extLst>
      <p:ext uri="{19B8F6BF-5375-455C-9EA6-DF929625EA0E}">
        <p15:presenceInfo xmlns:p15="http://schemas.microsoft.com/office/powerpoint/2012/main" userId="S::mg1755@ssw.rutgers.edu::f21b358a-a4f6-4baf-843d-f4c91ef9c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1447" autoAdjust="0"/>
  </p:normalViewPr>
  <p:slideViewPr>
    <p:cSldViewPr>
      <p:cViewPr varScale="1">
        <p:scale>
          <a:sx n="74" d="100"/>
          <a:sy n="74" d="100"/>
        </p:scale>
        <p:origin x="979" y="91"/>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Monmouth_County_11.09.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Monmouth_County_11.09.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Overview'!$A$7,'0. Overview'!$A$28,'0. Overview'!$A$59,'0. Overview'!$A$75,'0. Overview'!$A$99,'0. Overview'!$A$122,'0. Overview'!$A$146,'0. Overview'!$A$170,'0. Overview'!$A$187,'0. Overview'!$A$206)</c:f>
              <c:strCache>
                <c:ptCount val="10"/>
                <c:pt idx="0">
                  <c:v>Monmouth</c:v>
                </c:pt>
                <c:pt idx="1">
                  <c:v>Monmouth</c:v>
                </c:pt>
                <c:pt idx="2">
                  <c:v>Monmouth</c:v>
                </c:pt>
                <c:pt idx="3">
                  <c:v>Monmouth</c:v>
                </c:pt>
                <c:pt idx="4">
                  <c:v>Monmouth</c:v>
                </c:pt>
                <c:pt idx="5">
                  <c:v>Monmouth</c:v>
                </c:pt>
                <c:pt idx="6">
                  <c:v>Monmouth</c:v>
                </c:pt>
                <c:pt idx="7">
                  <c:v>Monmouth</c:v>
                </c:pt>
                <c:pt idx="8">
                  <c:v>Monmouth</c:v>
                </c:pt>
                <c:pt idx="9">
                  <c:v>Monmouth</c:v>
                </c:pt>
              </c:strCache>
            </c:strRef>
          </c:cat>
          <c:val>
            <c:numRef>
              <c:f>('0. Overview'!$C$7,'0. Overview'!$C$28,'0. Overview'!$C$59,'0. Overview'!$C$75,'0. Overview'!$C$99,'0. Overview'!$C$122,'0. Overview'!$C$146,'0. Overview'!$C$170,'0. Overview'!$C$187,'0. Overview'!$C$206)</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9B90-414B-811A-440820C5BE0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Overview'!$A$7,'0. Overview'!$A$28,'0. Overview'!$A$59,'0. Overview'!$A$75,'0. Overview'!$A$99,'0. Overview'!$A$122,'0. Overview'!$A$146,'0. Overview'!$A$170,'0. Overview'!$A$187,'0. Overview'!$A$206)</c:f>
              <c:strCache>
                <c:ptCount val="10"/>
                <c:pt idx="0">
                  <c:v>Monmouth</c:v>
                </c:pt>
                <c:pt idx="1">
                  <c:v>Monmouth</c:v>
                </c:pt>
                <c:pt idx="2">
                  <c:v>Monmouth</c:v>
                </c:pt>
                <c:pt idx="3">
                  <c:v>Monmouth</c:v>
                </c:pt>
                <c:pt idx="4">
                  <c:v>Monmouth</c:v>
                </c:pt>
                <c:pt idx="5">
                  <c:v>Monmouth</c:v>
                </c:pt>
                <c:pt idx="6">
                  <c:v>Monmouth</c:v>
                </c:pt>
                <c:pt idx="7">
                  <c:v>Monmouth</c:v>
                </c:pt>
                <c:pt idx="8">
                  <c:v>Monmouth</c:v>
                </c:pt>
                <c:pt idx="9">
                  <c:v>Monmouth</c:v>
                </c:pt>
              </c:strCache>
            </c:strRef>
          </c:cat>
          <c:val>
            <c:numRef>
              <c:f>('0. Overview'!$D$7,'0. Overview'!$D$28,'0. Overview'!$D$59,'0. Overview'!$D$75,'0. Overview'!$D$99,'0. Overview'!$D$122,'0. Overview'!$D$146,'0. Overview'!$D$170,'0. Overview'!$D$187,'0. Overview'!$D$206)</c:f>
              <c:numCache>
                <c:formatCode>General</c:formatCode>
                <c:ptCount val="10"/>
                <c:pt idx="0">
                  <c:v>16.875</c:v>
                </c:pt>
                <c:pt idx="1">
                  <c:v>17.875</c:v>
                </c:pt>
                <c:pt idx="2">
                  <c:v>8.875</c:v>
                </c:pt>
                <c:pt idx="3">
                  <c:v>14.875</c:v>
                </c:pt>
                <c:pt idx="4">
                  <c:v>12.875</c:v>
                </c:pt>
                <c:pt idx="5">
                  <c:v>11.875</c:v>
                </c:pt>
                <c:pt idx="6">
                  <c:v>9.875</c:v>
                </c:pt>
                <c:pt idx="7">
                  <c:v>7.875</c:v>
                </c:pt>
                <c:pt idx="8">
                  <c:v>10.875</c:v>
                </c:pt>
                <c:pt idx="9">
                  <c:v>15.875</c:v>
                </c:pt>
              </c:numCache>
            </c:numRef>
          </c:val>
          <c:extLst>
            <c:ext xmlns:c16="http://schemas.microsoft.com/office/drawing/2014/chart" uri="{C3380CC4-5D6E-409C-BE32-E72D297353CC}">
              <c16:uniqueId val="{00000001-9B90-414B-811A-440820C5BE0C}"/>
            </c:ext>
          </c:extLst>
        </c:ser>
        <c:ser>
          <c:idx val="3"/>
          <c:order val="2"/>
          <c:spPr>
            <a:solidFill>
              <a:schemeClr val="bg1">
                <a:lumMod val="65000"/>
              </a:schemeClr>
            </a:solidFill>
            <a:ln>
              <a:solidFill>
                <a:schemeClr val="tx1">
                  <a:lumMod val="95000"/>
                  <a:lumOff val="5000"/>
                </a:schemeClr>
              </a:solidFill>
            </a:ln>
            <a:effectLst/>
          </c:spPr>
          <c:invertIfNegative val="0"/>
          <c:cat>
            <c:strRef>
              <c:f>('0. Overview'!$A$7,'0. Overview'!$A$28,'0. Overview'!$A$59,'0. Overview'!$A$75,'0. Overview'!$A$99,'0. Overview'!$A$122,'0. Overview'!$A$146,'0. Overview'!$A$170,'0. Overview'!$A$187,'0. Overview'!$A$206)</c:f>
              <c:strCache>
                <c:ptCount val="10"/>
                <c:pt idx="0">
                  <c:v>Monmouth</c:v>
                </c:pt>
                <c:pt idx="1">
                  <c:v>Monmouth</c:v>
                </c:pt>
                <c:pt idx="2">
                  <c:v>Monmouth</c:v>
                </c:pt>
                <c:pt idx="3">
                  <c:v>Monmouth</c:v>
                </c:pt>
                <c:pt idx="4">
                  <c:v>Monmouth</c:v>
                </c:pt>
                <c:pt idx="5">
                  <c:v>Monmouth</c:v>
                </c:pt>
                <c:pt idx="6">
                  <c:v>Monmouth</c:v>
                </c:pt>
                <c:pt idx="7">
                  <c:v>Monmouth</c:v>
                </c:pt>
                <c:pt idx="8">
                  <c:v>Monmouth</c:v>
                </c:pt>
                <c:pt idx="9">
                  <c:v>Monmouth</c:v>
                </c:pt>
              </c:strCache>
            </c:strRef>
          </c:cat>
          <c:val>
            <c:numRef>
              <c:f>('0. Overview'!$E$7,'0. Overview'!$E$28,'0. Overview'!$E$59,'0. Overview'!$E$75,'0. Overview'!$E$99,'0. Overview'!$E$122,'0. Overview'!$E$146,'0. Overview'!$E$170,'0. Overview'!$E$187,'0. Overview'!$E$206)</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9B90-414B-811A-440820C5BE0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0.81599999999999995</c:v>
                </c:pt>
                <c:pt idx="1">
                  <c:v>0.81</c:v>
                </c:pt>
                <c:pt idx="2">
                  <c:v>0.82299999999999995</c:v>
                </c:pt>
                <c:pt idx="3">
                  <c:v>0.83899999999999997</c:v>
                </c:pt>
                <c:pt idx="4">
                  <c:v>0.82599999999999996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2">
                  <c:v>0.82599999999999996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4">
                  <c:v>129478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36043</c:v>
                </c:pt>
                <c:pt idx="1">
                  <c:v>45883</c:v>
                </c:pt>
                <c:pt idx="2">
                  <c:v>47552</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3868110236221"/>
          <c:y val="2.6953335422200752E-2"/>
          <c:w val="0.80944488188976382"/>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Middletown</c:v>
                </c:pt>
                <c:pt idx="1">
                  <c:v>Howell Township</c:v>
                </c:pt>
                <c:pt idx="2">
                  <c:v>Marlboro</c:v>
                </c:pt>
                <c:pt idx="3">
                  <c:v>Manalapan</c:v>
                </c:pt>
                <c:pt idx="4">
                  <c:v>Freehold Township</c:v>
                </c:pt>
                <c:pt idx="5">
                  <c:v>Long Branch</c:v>
                </c:pt>
                <c:pt idx="6">
                  <c:v>Ocean</c:v>
                </c:pt>
                <c:pt idx="7">
                  <c:v>Wall</c:v>
                </c:pt>
                <c:pt idx="8">
                  <c:v>Neptune</c:v>
                </c:pt>
                <c:pt idx="9">
                  <c:v>Hazlet</c:v>
                </c:pt>
                <c:pt idx="10">
                  <c:v>Aberdeen</c:v>
                </c:pt>
                <c:pt idx="11">
                  <c:v>Holmdel</c:v>
                </c:pt>
                <c:pt idx="12">
                  <c:v>Asbury Park</c:v>
                </c:pt>
                <c:pt idx="13">
                  <c:v>Tinton Falls</c:v>
                </c:pt>
                <c:pt idx="14">
                  <c:v>Freehold borough</c:v>
                </c:pt>
                <c:pt idx="15">
                  <c:v>Red Bank</c:v>
                </c:pt>
                <c:pt idx="16">
                  <c:v>Colts Neck</c:v>
                </c:pt>
                <c:pt idx="17">
                  <c:v>Eatontown</c:v>
                </c:pt>
                <c:pt idx="18">
                  <c:v>Keansburg</c:v>
                </c:pt>
                <c:pt idx="19">
                  <c:v>Rumson</c:v>
                </c:pt>
              </c:strCache>
            </c:strRef>
          </c:cat>
          <c:val>
            <c:numRef>
              <c:f>Sheet1!$B$2:$B$21</c:f>
              <c:numCache>
                <c:formatCode>0</c:formatCode>
                <c:ptCount val="20"/>
                <c:pt idx="0">
                  <c:v>14302</c:v>
                </c:pt>
                <c:pt idx="1">
                  <c:v>11842</c:v>
                </c:pt>
                <c:pt idx="2">
                  <c:v>10255</c:v>
                </c:pt>
                <c:pt idx="3">
                  <c:v>8746</c:v>
                </c:pt>
                <c:pt idx="4">
                  <c:v>7353</c:v>
                </c:pt>
                <c:pt idx="5">
                  <c:v>6712</c:v>
                </c:pt>
                <c:pt idx="6">
                  <c:v>5405</c:v>
                </c:pt>
                <c:pt idx="7">
                  <c:v>5331</c:v>
                </c:pt>
                <c:pt idx="8">
                  <c:v>4655</c:v>
                </c:pt>
                <c:pt idx="9">
                  <c:v>4129</c:v>
                </c:pt>
                <c:pt idx="10">
                  <c:v>3657</c:v>
                </c:pt>
                <c:pt idx="11">
                  <c:v>3623</c:v>
                </c:pt>
                <c:pt idx="12">
                  <c:v>3229</c:v>
                </c:pt>
                <c:pt idx="13">
                  <c:v>3076</c:v>
                </c:pt>
                <c:pt idx="14">
                  <c:v>2960</c:v>
                </c:pt>
                <c:pt idx="15">
                  <c:v>2685</c:v>
                </c:pt>
                <c:pt idx="16">
                  <c:v>2540</c:v>
                </c:pt>
                <c:pt idx="17">
                  <c:v>2373</c:v>
                </c:pt>
                <c:pt idx="18">
                  <c:v>2232</c:v>
                </c:pt>
                <c:pt idx="19">
                  <c:v>2206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0.22</c:v>
                </c:pt>
                <c:pt idx="1">
                  <c:v>0.22</c:v>
                </c:pt>
                <c:pt idx="2">
                  <c:v>0.22</c:v>
                </c:pt>
                <c:pt idx="3">
                  <c:v>0.22</c:v>
                </c:pt>
                <c:pt idx="4">
                  <c:v>0.17</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4">
                  <c:v>0.17</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1414</c:v>
                </c:pt>
                <c:pt idx="1">
                  <c:v>822</c:v>
                </c:pt>
                <c:pt idx="2">
                  <c:v>1579</c:v>
                </c:pt>
                <c:pt idx="3">
                  <c:v>1232</c:v>
                </c:pt>
                <c:pt idx="4">
                  <c:v>1078</c:v>
                </c:pt>
                <c:pt idx="5">
                  <c:v>902</c:v>
                </c:pt>
                <c:pt idx="6">
                  <c:v>1142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3">
                  <c:v>98043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87092</c:v>
                </c:pt>
                <c:pt idx="1">
                  <c:v>90226</c:v>
                </c:pt>
                <c:pt idx="2">
                  <c:v>98270</c:v>
                </c:pt>
                <c:pt idx="3">
                  <c:v>99642</c:v>
                </c:pt>
                <c:pt idx="4">
                  <c:v>102870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Overview'!$A$236,'0. Overview'!$A$258,'0. Overview'!$A$287,'0. Overview'!$A$298,'0. Overview'!$A$326,'0. Overview'!$A$344,'0. Overview'!$A$378,'0. Overview'!$A$399,'0. Overview'!$A$416)</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Overview'!$C$236,'0. Overview'!$C$258,'0. Overview'!$C$287,'0. Overview'!$C$298,'0. Overview'!$C$326,'0. Overview'!$C$344,'0. Overview'!$C$378,'0. Overview'!$C$399,'0. Overview'!$C$416)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4A0E-4546-B513-167606115ED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Overview'!$A$236,'0. Overview'!$A$258,'0. Overview'!$A$287,'0. Overview'!$A$298,'0. Overview'!$A$326,'0. Overview'!$A$344,'0. Overview'!$A$378,'0. Overview'!$A$399,'0. Overview'!$A$416)</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Overview'!$D$236,'0. Overview'!$D$258,'0. Overview'!$D$287,'0. Overview'!$D$298,'0. Overview'!$D$326,'0. Overview'!$D$344,'0. Overview'!$D$378,'0. Overview'!$D$399,'0. Overview'!$D$416)</c:f>
              <c:numCache>
                <c:formatCode>General</c:formatCode>
                <c:ptCount val="9"/>
                <c:pt idx="0">
                  <c:v>12.875</c:v>
                </c:pt>
                <c:pt idx="1">
                  <c:v>12.875</c:v>
                </c:pt>
                <c:pt idx="2">
                  <c:v>5.875</c:v>
                </c:pt>
                <c:pt idx="3">
                  <c:v>16.875</c:v>
                </c:pt>
                <c:pt idx="4">
                  <c:v>11.875</c:v>
                </c:pt>
                <c:pt idx="5">
                  <c:v>15.875</c:v>
                </c:pt>
                <c:pt idx="6">
                  <c:v>3.875</c:v>
                </c:pt>
                <c:pt idx="7">
                  <c:v>6.875</c:v>
                </c:pt>
                <c:pt idx="8">
                  <c:v>11.875</c:v>
                </c:pt>
              </c:numCache>
            </c:numRef>
          </c:val>
          <c:extLst>
            <c:ext xmlns:c16="http://schemas.microsoft.com/office/drawing/2014/chart" uri="{C3380CC4-5D6E-409C-BE32-E72D297353CC}">
              <c16:uniqueId val="{00000001-4A0E-4546-B513-167606115ED8}"/>
            </c:ext>
          </c:extLst>
        </c:ser>
        <c:ser>
          <c:idx val="3"/>
          <c:order val="2"/>
          <c:spPr>
            <a:solidFill>
              <a:schemeClr val="bg2">
                <a:lumMod val="75000"/>
              </a:schemeClr>
            </a:solidFill>
            <a:ln>
              <a:solidFill>
                <a:schemeClr val="tx1"/>
              </a:solidFill>
            </a:ln>
            <a:effectLst/>
          </c:spPr>
          <c:invertIfNegative val="0"/>
          <c:cat>
            <c:strRef>
              <c:f>('0. Overview'!$A$236,'0. Overview'!$A$258,'0. Overview'!$A$287,'0. Overview'!$A$298,'0. Overview'!$A$326,'0. Overview'!$A$344,'0. Overview'!$A$378,'0. Overview'!$A$399,'0. Overview'!$A$416)</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Overview'!$E$236,'0. Overview'!$E$258,'0. Overview'!$E$287,'0. Overview'!$E$298,'0. Overview'!$E$326,'0. Overview'!$E$344,'0. Overview'!$E$378,'0. Overview'!$E$399,'0. Overview'!$E$416)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4A0E-4546-B513-167606115ED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6" formatCode="_(&quot;$&quot;* #,##0_);_(&quot;$&quot;* \(#,##0\);_(&quot;$&quot;* &quot;-&quot;??_);_(@_)">
                  <c:v>102870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Asbury Park</c:v>
                </c:pt>
                <c:pt idx="1">
                  <c:v>Keansburg</c:v>
                </c:pt>
                <c:pt idx="2">
                  <c:v>Long Branch</c:v>
                </c:pt>
                <c:pt idx="3">
                  <c:v>Highlands</c:v>
                </c:pt>
                <c:pt idx="4">
                  <c:v>Keyport</c:v>
                </c:pt>
                <c:pt idx="5">
                  <c:v>Freehold borough</c:v>
                </c:pt>
                <c:pt idx="6">
                  <c:v>Neptune City</c:v>
                </c:pt>
                <c:pt idx="7">
                  <c:v>Deal</c:v>
                </c:pt>
                <c:pt idx="8">
                  <c:v>Farmingdale</c:v>
                </c:pt>
                <c:pt idx="9">
                  <c:v>Bradley Beach</c:v>
                </c:pt>
              </c:strCache>
            </c:strRef>
          </c:cat>
          <c:val>
            <c:numRef>
              <c:f>Sheet1!$B$2:$B$11</c:f>
              <c:numCache>
                <c:formatCode>_("$"* #,##0_);_("$"* \(#,##0\);_("$"* "-"??_);_(@_)</c:formatCode>
                <c:ptCount val="10"/>
                <c:pt idx="0">
                  <c:v>47841</c:v>
                </c:pt>
                <c:pt idx="1">
                  <c:v>52321</c:v>
                </c:pt>
                <c:pt idx="2">
                  <c:v>59892</c:v>
                </c:pt>
                <c:pt idx="3">
                  <c:v>60638</c:v>
                </c:pt>
                <c:pt idx="4">
                  <c:v>60949</c:v>
                </c:pt>
                <c:pt idx="5">
                  <c:v>61314</c:v>
                </c:pt>
                <c:pt idx="6">
                  <c:v>62076</c:v>
                </c:pt>
                <c:pt idx="7">
                  <c:v>63194</c:v>
                </c:pt>
                <c:pt idx="8">
                  <c:v>63650</c:v>
                </c:pt>
                <c:pt idx="9">
                  <c:v>64246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Monmouth median $99,733</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Asbury Park</c:v>
                </c:pt>
                <c:pt idx="1">
                  <c:v>Keansburg</c:v>
                </c:pt>
                <c:pt idx="2">
                  <c:v>Long Branch</c:v>
                </c:pt>
                <c:pt idx="3">
                  <c:v>Highlands</c:v>
                </c:pt>
                <c:pt idx="4">
                  <c:v>Keyport</c:v>
                </c:pt>
                <c:pt idx="5">
                  <c:v>Freehold borough</c:v>
                </c:pt>
                <c:pt idx="6">
                  <c:v>Neptune City</c:v>
                </c:pt>
                <c:pt idx="7">
                  <c:v>Deal</c:v>
                </c:pt>
                <c:pt idx="8">
                  <c:v>Farmingdale</c:v>
                </c:pt>
                <c:pt idx="9">
                  <c:v>Bradley Beach</c:v>
                </c:pt>
              </c:strCache>
            </c:strRef>
          </c:cat>
          <c:val>
            <c:numRef>
              <c:f>Sheet1!$C$2:$C$11</c:f>
              <c:numCache>
                <c:formatCode>"$"#,##0</c:formatCode>
                <c:ptCount val="10"/>
                <c:pt idx="0">
                  <c:v>99733</c:v>
                </c:pt>
                <c:pt idx="1">
                  <c:v>99733</c:v>
                </c:pt>
                <c:pt idx="2">
                  <c:v>99733</c:v>
                </c:pt>
                <c:pt idx="3">
                  <c:v>99733</c:v>
                </c:pt>
                <c:pt idx="4">
                  <c:v>99733</c:v>
                </c:pt>
                <c:pt idx="5">
                  <c:v>99733</c:v>
                </c:pt>
                <c:pt idx="6">
                  <c:v>99733</c:v>
                </c:pt>
                <c:pt idx="7">
                  <c:v>99733</c:v>
                </c:pt>
                <c:pt idx="8">
                  <c:v>99733</c:v>
                </c:pt>
                <c:pt idx="9">
                  <c:v>99733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8093215400211218"/>
          <c:y val="0.94886356157129492"/>
          <c:w val="0.2106217882910672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3" formatCode="0%">
                  <c:v>0.05</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8.1000000000000003E-2</c:v>
                </c:pt>
                <c:pt idx="1">
                  <c:v>7.4999999999999997E-2</c:v>
                </c:pt>
                <c:pt idx="2">
                  <c:v>8.3000000000000004E-2</c:v>
                </c:pt>
                <c:pt idx="3">
                  <c:v>8.5000000000000006E-2</c:v>
                </c:pt>
                <c:pt idx="4">
                  <c:v>0.05</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Keansburg</c:v>
                </c:pt>
                <c:pt idx="1">
                  <c:v>Asbury Park</c:v>
                </c:pt>
                <c:pt idx="2">
                  <c:v>Neptune City</c:v>
                </c:pt>
                <c:pt idx="3">
                  <c:v>Farmingdale</c:v>
                </c:pt>
                <c:pt idx="4">
                  <c:v>Long Branch</c:v>
                </c:pt>
                <c:pt idx="5">
                  <c:v>Deal</c:v>
                </c:pt>
                <c:pt idx="6">
                  <c:v>Loch Arbour</c:v>
                </c:pt>
                <c:pt idx="7">
                  <c:v>Interlaken</c:v>
                </c:pt>
                <c:pt idx="8">
                  <c:v>Union Beach</c:v>
                </c:pt>
                <c:pt idx="9">
                  <c:v>Freehold borough</c:v>
                </c:pt>
              </c:strCache>
            </c:strRef>
          </c:cat>
          <c:val>
            <c:numRef>
              <c:f>Sheet1!$B$2:$B$11</c:f>
              <c:numCache>
                <c:formatCode>0%</c:formatCode>
                <c:ptCount val="10"/>
                <c:pt idx="0">
                  <c:v>0.378</c:v>
                </c:pt>
                <c:pt idx="1">
                  <c:v>0.37</c:v>
                </c:pt>
                <c:pt idx="2">
                  <c:v>0.27</c:v>
                </c:pt>
                <c:pt idx="3">
                  <c:v>0.23799999999999999</c:v>
                </c:pt>
                <c:pt idx="4">
                  <c:v>0.22800000000000001</c:v>
                </c:pt>
                <c:pt idx="5">
                  <c:v>0.21099999999999999</c:v>
                </c:pt>
                <c:pt idx="6">
                  <c:v>0.192</c:v>
                </c:pt>
                <c:pt idx="7">
                  <c:v>0.183</c:v>
                </c:pt>
                <c:pt idx="8">
                  <c:v>0.183</c:v>
                </c:pt>
                <c:pt idx="9">
                  <c:v>0.17599999999999999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Monmouth avg. 7.40%</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Keansburg</c:v>
                </c:pt>
                <c:pt idx="1">
                  <c:v>Asbury Park</c:v>
                </c:pt>
                <c:pt idx="2">
                  <c:v>Neptune City</c:v>
                </c:pt>
                <c:pt idx="3">
                  <c:v>Farmingdale</c:v>
                </c:pt>
                <c:pt idx="4">
                  <c:v>Long Branch</c:v>
                </c:pt>
                <c:pt idx="5">
                  <c:v>Deal</c:v>
                </c:pt>
                <c:pt idx="6">
                  <c:v>Loch Arbour</c:v>
                </c:pt>
                <c:pt idx="7">
                  <c:v>Interlaken</c:v>
                </c:pt>
                <c:pt idx="8">
                  <c:v>Union Beach</c:v>
                </c:pt>
                <c:pt idx="9">
                  <c:v>Freehold borough</c:v>
                </c:pt>
              </c:strCache>
            </c:strRef>
          </c:cat>
          <c:val>
            <c:numRef>
              <c:f>Sheet1!$C$2:$C$11</c:f>
              <c:numCache>
                <c:formatCode>0%</c:formatCode>
                <c:ptCount val="10"/>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5.9001635720051293E-2"/>
          <c:y val="0.92248508709138632"/>
          <c:w val="0.2578594482490237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2">
                  <c:v>0.17687299102000001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0.21</c:v>
                </c:pt>
                <c:pt idx="1">
                  <c:v>0.21</c:v>
                </c:pt>
                <c:pt idx="2">
                  <c:v>0.21</c:v>
                </c:pt>
                <c:pt idx="3">
                  <c:v>0.2</c:v>
                </c:pt>
                <c:pt idx="4">
                  <c:v>0.2</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6" formatCode="0.0%">
                  <c:v>7.0999999999999994E-2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8412404638893856"/>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7.0999999999999994E-2</c:v>
                </c:pt>
                <c:pt idx="1">
                  <c:v>7.0999999999999994E-2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8140</c:v>
                </c:pt>
                <c:pt idx="1">
                  <c:v>7585</c:v>
                </c:pt>
                <c:pt idx="2">
                  <c:v>6900</c:v>
                </c:pt>
                <c:pt idx="3">
                  <c:v>6309</c:v>
                </c:pt>
                <c:pt idx="4">
                  <c:v>5936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Monmouth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0.84399999999999997</c:v>
                </c:pt>
                <c:pt idx="1">
                  <c:v>8.3000000000000004E-2</c:v>
                </c:pt>
                <c:pt idx="2">
                  <c:v>4.0000000000000001E-3</c:v>
                </c:pt>
                <c:pt idx="3">
                  <c:v>6.2E-2</c:v>
                </c:pt>
                <c:pt idx="4">
                  <c:v>0</c:v>
                </c:pt>
                <c:pt idx="5">
                  <c:v>2.9000000000000001E-2</c:v>
                </c:pt>
                <c:pt idx="6">
                  <c:v>0.111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18782</c:v>
                </c:pt>
                <c:pt idx="1">
                  <c:v>18477</c:v>
                </c:pt>
                <c:pt idx="2">
                  <c:v>18150</c:v>
                </c:pt>
                <c:pt idx="3">
                  <c:v>18125</c:v>
                </c:pt>
                <c:pt idx="4">
                  <c:v>18057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16569</c:v>
                </c:pt>
                <c:pt idx="1">
                  <c:v>15042</c:v>
                </c:pt>
                <c:pt idx="2">
                  <c:v>13712</c:v>
                </c:pt>
                <c:pt idx="3">
                  <c:v>12099</c:v>
                </c:pt>
                <c:pt idx="4">
                  <c:v>11950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Monmouth</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1250</c:v>
                </c:pt>
                <c:pt idx="1">
                  <c:v>1020</c:v>
                </c:pt>
                <c:pt idx="2">
                  <c:v>989</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6" formatCode="&quot;$&quot;#,##0_);[Red]\(&quot;$&quot;#,##0\)">
                  <c:v>1250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6" formatCode="&quot;$&quot;#,##0_);[Red]\(&quot;$&quot;#,##0\)">
                  <c:v>989</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4">
                  <c:v>36.200000000000003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34.4</c:v>
                </c:pt>
                <c:pt idx="1">
                  <c:v>34.1</c:v>
                </c:pt>
                <c:pt idx="2">
                  <c:v>34.4</c:v>
                </c:pt>
                <c:pt idx="3" formatCode="0.0">
                  <c:v>36.200000000000003</c:v>
                </c:pt>
                <c:pt idx="4" formatCode="0.0">
                  <c:v>36.200000000000003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0"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1" formatCode="0%">
                  <c:v>3.3</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1"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2.7E-2</c:v>
                </c:pt>
                <c:pt idx="1">
                  <c:v>2.8000000000000001E-2</c:v>
                </c:pt>
                <c:pt idx="2">
                  <c:v>2.3E-2</c:v>
                </c:pt>
                <c:pt idx="3">
                  <c:v>3.3000000000000002E-2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0.83099999999999996</c:v>
                </c:pt>
                <c:pt idx="1">
                  <c:v>0.83699999999999997</c:v>
                </c:pt>
                <c:pt idx="2">
                  <c:v>0.84</c:v>
                </c:pt>
                <c:pt idx="3">
                  <c:v>0.85199999999999998</c:v>
                </c:pt>
                <c:pt idx="4">
                  <c:v>0.84399999999999997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4.0019562007874016E-2"/>
                  <c:y val="-9.615279920319887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E0-4881-9B63-527E6E7DD957}"/>
                </c:ext>
              </c:extLst>
            </c:dLbl>
            <c:dLbl>
              <c:idx val="1"/>
              <c:layout>
                <c:manualLayout>
                  <c:x val="-3.6894562007874013E-2"/>
                  <c:y val="-9.615279920319887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E0-4881-9B63-527E6E7DD957}"/>
                </c:ext>
              </c:extLst>
            </c:dLbl>
            <c:dLbl>
              <c:idx val="2"/>
              <c:layout>
                <c:manualLayout>
                  <c:x val="-4.0019562007874016E-2"/>
                  <c:y val="-1.1959029776142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E0-4881-9B63-527E6E7DD957}"/>
                </c:ext>
              </c:extLst>
            </c:dLbl>
            <c:dLbl>
              <c:idx val="3"/>
              <c:layout>
                <c:manualLayout>
                  <c:x val="-3.8457062007874014E-2"/>
                  <c:y val="-7.271530064497584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E0-4881-9B63-527E6E7DD957}"/>
                </c:ext>
              </c:extLst>
            </c:dLbl>
            <c:dLbl>
              <c:idx val="4"/>
              <c:layout>
                <c:manualLayout>
                  <c:x val="-4.3144562007874018E-2"/>
                  <c:y val="-9.615279920319887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E0-4881-9B63-527E6E7DD9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8.3000000000000004E-2</c:v>
                </c:pt>
                <c:pt idx="1">
                  <c:v>8.2000000000000003E-2</c:v>
                </c:pt>
                <c:pt idx="2">
                  <c:v>8.1000000000000003E-2</c:v>
                </c:pt>
                <c:pt idx="3">
                  <c:v>8.5000000000000006E-2</c:v>
                </c:pt>
                <c:pt idx="4">
                  <c:v>8.3000000000000004E-2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7.0000000000000001E-3</c:v>
                </c:pt>
                <c:pt idx="1">
                  <c:v>5.0000000000000001E-3</c:v>
                </c:pt>
                <c:pt idx="2">
                  <c:v>5.0000000000000001E-3</c:v>
                </c:pt>
                <c:pt idx="3">
                  <c:v>2E-3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6.0999999999999999E-2</c:v>
                </c:pt>
                <c:pt idx="1">
                  <c:v>6.2E-2</c:v>
                </c:pt>
                <c:pt idx="2">
                  <c:v>6.4000000000000001E-2</c:v>
                </c:pt>
                <c:pt idx="3">
                  <c:v>6.4000000000000001E-2</c:v>
                </c:pt>
                <c:pt idx="4">
                  <c:v>6.2E-2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0.107</c:v>
                </c:pt>
                <c:pt idx="1">
                  <c:v>0.108</c:v>
                </c:pt>
                <c:pt idx="2">
                  <c:v>0.11</c:v>
                </c:pt>
                <c:pt idx="3">
                  <c:v>0.111</c:v>
                </c:pt>
                <c:pt idx="4">
                  <c:v>0.111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Spring Lake Boro</c:v>
                </c:pt>
                <c:pt idx="1">
                  <c:v>Farmingdale</c:v>
                </c:pt>
                <c:pt idx="2">
                  <c:v>West Long Branch</c:v>
                </c:pt>
                <c:pt idx="3">
                  <c:v>Shrewsbury township</c:v>
                </c:pt>
                <c:pt idx="4">
                  <c:v>Long Branch</c:v>
                </c:pt>
                <c:pt idx="5">
                  <c:v>Red Bank</c:v>
                </c:pt>
                <c:pt idx="6">
                  <c:v>Deal</c:v>
                </c:pt>
                <c:pt idx="7">
                  <c:v>Freehold borough</c:v>
                </c:pt>
                <c:pt idx="8">
                  <c:v>Freehold township</c:v>
                </c:pt>
                <c:pt idx="9">
                  <c:v>Bradley Beach</c:v>
                </c:pt>
              </c:strCache>
            </c:strRef>
          </c:cat>
          <c:val>
            <c:numRef>
              <c:f>Sheet1!$B$2:$B$11</c:f>
              <c:numCache>
                <c:formatCode>0.0%</c:formatCode>
                <c:ptCount val="10"/>
                <c:pt idx="0">
                  <c:v>0.14199999999999999</c:v>
                </c:pt>
                <c:pt idx="1">
                  <c:v>0.126</c:v>
                </c:pt>
                <c:pt idx="2">
                  <c:v>0.112</c:v>
                </c:pt>
                <c:pt idx="3">
                  <c:v>8.2000000000000003E-2</c:v>
                </c:pt>
                <c:pt idx="4">
                  <c:v>7.8E-2</c:v>
                </c:pt>
                <c:pt idx="5">
                  <c:v>7.6999999999999999E-2</c:v>
                </c:pt>
                <c:pt idx="6">
                  <c:v>7.5999999999999998E-2</c:v>
                </c:pt>
                <c:pt idx="7">
                  <c:v>7.0999999999999994E-2</c:v>
                </c:pt>
                <c:pt idx="8">
                  <c:v>5.6000000000000001E-2</c:v>
                </c:pt>
                <c:pt idx="9">
                  <c:v>5.2999999999999999E-2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Monmouth avg. 2.9%</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Spring Lake Boro</c:v>
                </c:pt>
                <c:pt idx="1">
                  <c:v>Farmingdale</c:v>
                </c:pt>
                <c:pt idx="2">
                  <c:v>West Long Branch</c:v>
                </c:pt>
                <c:pt idx="3">
                  <c:v>Shrewsbury township</c:v>
                </c:pt>
                <c:pt idx="4">
                  <c:v>Long Branch</c:v>
                </c:pt>
                <c:pt idx="5">
                  <c:v>Red Bank</c:v>
                </c:pt>
                <c:pt idx="6">
                  <c:v>Deal</c:v>
                </c:pt>
                <c:pt idx="7">
                  <c:v>Freehold borough</c:v>
                </c:pt>
                <c:pt idx="8">
                  <c:v>Freehold township</c:v>
                </c:pt>
                <c:pt idx="9">
                  <c:v>Bradley Beach</c:v>
                </c:pt>
              </c:strCache>
            </c:strRef>
          </c:cat>
          <c:val>
            <c:numRef>
              <c:f>Sheet1!$C$2:$C$11</c:f>
              <c:numCache>
                <c:formatCode>0.00%</c:formatCode>
                <c:ptCount val="10"/>
                <c:pt idx="0">
                  <c:v>2.9000000000000001E-2</c:v>
                </c:pt>
                <c:pt idx="1">
                  <c:v>2.9000000000000001E-2</c:v>
                </c:pt>
                <c:pt idx="2">
                  <c:v>2.9000000000000001E-2</c:v>
                </c:pt>
                <c:pt idx="3">
                  <c:v>2.9000000000000001E-2</c:v>
                </c:pt>
                <c:pt idx="4">
                  <c:v>2.9000000000000001E-2</c:v>
                </c:pt>
                <c:pt idx="5">
                  <c:v>2.9000000000000001E-2</c:v>
                </c:pt>
                <c:pt idx="6">
                  <c:v>2.9000000000000001E-2</c:v>
                </c:pt>
                <c:pt idx="7">
                  <c:v>2.9000000000000001E-2</c:v>
                </c:pt>
                <c:pt idx="8">
                  <c:v>2.9000000000000001E-2</c:v>
                </c:pt>
                <c:pt idx="9">
                  <c:v>2.9000000000000001E-2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9">
                  <c:v>26073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9">
                  <c:v>6137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2" formatCode="_(&quot;$&quot;* #,##0_);_(&quot;$&quot;* \(#,##0\);_(&quot;$&quot;* &quot;-&quot;??_);_(@_)">
                  <c:v>0.75060000000000004</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2" formatCode="_(&quot;$&quot;* #,##0_);_(&quot;$&quot;* \(#,##0\);_(&quot;$&quot;* &quot;-&quot;??_);_(@_)">
                  <c:v>0.64039999999999997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7" formatCode="0%">
                  <c:v>0.92800000000000005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0.93200000000000005</c:v>
                </c:pt>
                <c:pt idx="1">
                  <c:v>0.93700000000000006</c:v>
                </c:pt>
                <c:pt idx="2">
                  <c:v>0.93</c:v>
                </c:pt>
                <c:pt idx="3">
                  <c:v>0.93300000000000005</c:v>
                </c:pt>
                <c:pt idx="4">
                  <c:v>0.93100000000000005</c:v>
                </c:pt>
                <c:pt idx="5">
                  <c:v>0.92800000000000005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9">
                  <c:v>240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Monmouth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6.7000000000000004E-2</c:v>
                </c:pt>
                <c:pt idx="1">
                  <c:v>6.0999999999999999E-2</c:v>
                </c:pt>
                <c:pt idx="2">
                  <c:v>8.2000000000000003E-2</c:v>
                </c:pt>
                <c:pt idx="3">
                  <c:v>6.2E-2</c:v>
                </c:pt>
                <c:pt idx="4">
                  <c:v>6.9000000000000006E-2</c:v>
                </c:pt>
                <c:pt idx="5">
                  <c:v>7.2999999999999995E-2</c:v>
                </c:pt>
                <c:pt idx="6">
                  <c:v>6.9000000000000006E-2</c:v>
                </c:pt>
                <c:pt idx="7">
                  <c:v>6.2E-2</c:v>
                </c:pt>
                <c:pt idx="8">
                  <c:v>6.0999999999999999E-2</c:v>
                </c:pt>
                <c:pt idx="9">
                  <c:v>6.8000000000000005E-2</c:v>
                </c:pt>
                <c:pt idx="10">
                  <c:v>6.6000000000000003E-2</c:v>
                </c:pt>
                <c:pt idx="11" formatCode="0.00%">
                  <c:v>5.8999999999999997E-2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6" formatCode="0.0">
                  <c:v>6.6500000000000004E-2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5" formatCode="0.0%">
                  <c:v>3.87155E-2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3.7876600000000003E-2</c:v>
                </c:pt>
                <c:pt idx="1">
                  <c:v>3.5244999999999999E-2</c:v>
                </c:pt>
                <c:pt idx="2">
                  <c:v>3.2143499999999998E-2</c:v>
                </c:pt>
                <c:pt idx="3">
                  <c:v>3.3416500000000002E-2</c:v>
                </c:pt>
                <c:pt idx="4">
                  <c:v>3.87155E-2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60</c:v>
                </c:pt>
                <c:pt idx="1">
                  <c:v>59</c:v>
                </c:pt>
                <c:pt idx="2">
                  <c:v>59</c:v>
                </c:pt>
                <c:pt idx="3">
                  <c:v>57</c:v>
                </c:pt>
                <c:pt idx="4">
                  <c:v>57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65"/>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0.9443357</c:v>
                </c:pt>
                <c:pt idx="1">
                  <c:v>0.9390619</c:v>
                </c:pt>
                <c:pt idx="2">
                  <c:v>0.94550509999999999</c:v>
                </c:pt>
                <c:pt idx="3">
                  <c:v>0.94529260000000004</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7">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8">
                  <c:v>0.95</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0.84899999999999998</c:v>
                </c:pt>
                <c:pt idx="1">
                  <c:v>0.88100000000000001</c:v>
                </c:pt>
                <c:pt idx="2">
                  <c:v>0.90300000000000002</c:v>
                </c:pt>
                <c:pt idx="3">
                  <c:v>0.89900000000000002</c:v>
                </c:pt>
                <c:pt idx="4">
                  <c:v>0.91900000000000004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6">
                  <c:v>0.91900000000000004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8"/>
              <c:layout>
                <c:manualLayout>
                  <c:x val="9.858934068461592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98-4FE7-AA3D-08796E6733D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8">
                  <c:v>121.4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7971049073411277E-2"/>
                  <c:y val="3.63802964072022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91</c:v>
                </c:pt>
                <c:pt idx="2">
                  <c:v>170</c:v>
                </c:pt>
                <c:pt idx="3">
                  <c:v>509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3.4403062262851662E-2"/>
                  <c:y val="1.49346791877162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734</c:v>
                </c:pt>
                <c:pt idx="1">
                  <c:v>6107</c:v>
                </c:pt>
                <c:pt idx="2">
                  <c:v>435</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8">
                  <c:v>6.3904399999999999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AD-43FC-8401-E9DC18E4EE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11.20309</c:v>
                </c:pt>
                <c:pt idx="1">
                  <c:v>11.48113</c:v>
                </c:pt>
                <c:pt idx="2">
                  <c:v>9.8091500000000007</c:v>
                </c:pt>
                <c:pt idx="3">
                  <c:v>7.31107</c:v>
                </c:pt>
                <c:pt idx="4">
                  <c:v>6.3904399999999999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AD-43FC-8401-E9DC18E4EE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0.171585444728775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6">
                  <c:v>82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6">
                  <c:v>472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7" formatCode="0.00">
                  <c:v>57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8.4</c:v>
                </c:pt>
                <c:pt idx="1">
                  <c:v>8.5</c:v>
                </c:pt>
                <c:pt idx="2">
                  <c:v>8.6999999999999993</c:v>
                </c:pt>
                <c:pt idx="3">
                  <c:v>9.1</c:v>
                </c:pt>
                <c:pt idx="4">
                  <c:v>9.4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9">
                  <c:v>9.4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5">
                  <c:v>3514</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3933</c:v>
                </c:pt>
                <c:pt idx="1">
                  <c:v>4206</c:v>
                </c:pt>
                <c:pt idx="2">
                  <c:v>3416</c:v>
                </c:pt>
                <c:pt idx="3">
                  <c:v>3353</c:v>
                </c:pt>
                <c:pt idx="4">
                  <c:v>3514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0433280162380897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1670</c:v>
                </c:pt>
                <c:pt idx="1">
                  <c:v>1444</c:v>
                </c:pt>
                <c:pt idx="2">
                  <c:v>301</c:v>
                </c:pt>
                <c:pt idx="3">
                  <c:v>119</c:v>
                </c:pt>
                <c:pt idx="4" formatCode="#,##0">
                  <c:v>92</c:v>
                </c:pt>
                <c:pt idx="5">
                  <c:v>38</c:v>
                </c:pt>
                <c:pt idx="6">
                  <c:v>85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7">
                  <c:v>85136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7">
                  <c:v>55707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80095</c:v>
                </c:pt>
                <c:pt idx="1">
                  <c:v>77670</c:v>
                </c:pt>
                <c:pt idx="2">
                  <c:v>82781</c:v>
                </c:pt>
                <c:pt idx="3">
                  <c:v>79293</c:v>
                </c:pt>
                <c:pt idx="4">
                  <c:v>85136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51925</c:v>
                </c:pt>
                <c:pt idx="1">
                  <c:v>53197</c:v>
                </c:pt>
                <c:pt idx="2">
                  <c:v>56946</c:v>
                </c:pt>
                <c:pt idx="3">
                  <c:v>59034</c:v>
                </c:pt>
                <c:pt idx="4">
                  <c:v>55707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6">
                  <c:v>275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122</c:v>
                </c:pt>
                <c:pt idx="1">
                  <c:v>164</c:v>
                </c:pt>
                <c:pt idx="2">
                  <c:v>172</c:v>
                </c:pt>
                <c:pt idx="3">
                  <c:v>215</c:v>
                </c:pt>
                <c:pt idx="4">
                  <c:v>187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6">
                  <c:v>-0.13023255813953499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0.13800000000000001</c:v>
                </c:pt>
                <c:pt idx="1">
                  <c:v>0.14299999999999999</c:v>
                </c:pt>
                <c:pt idx="2">
                  <c:v>0.13100000000000001</c:v>
                </c:pt>
                <c:pt idx="3">
                  <c:v>0.129</c:v>
                </c:pt>
                <c:pt idx="4">
                  <c:v>0.13700000000000001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3.437499999999994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0.4</c:v>
                </c:pt>
                <c:pt idx="1">
                  <c:v>0.39</c:v>
                </c:pt>
                <c:pt idx="2">
                  <c:v>0.06</c:v>
                </c:pt>
                <c:pt idx="3">
                  <c:v>0.05</c:v>
                </c:pt>
                <c:pt idx="4">
                  <c:v>0.06</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4</c:v>
                </c:pt>
                <c:pt idx="3">
                  <c:v>1</c:v>
                </c:pt>
                <c:pt idx="4">
                  <c:v>1</c:v>
                </c:pt>
                <c:pt idx="5">
                  <c:v>1</c:v>
                </c:pt>
                <c:pt idx="6">
                  <c:v>0</c:v>
                </c:pt>
                <c:pt idx="7">
                  <c:v>1</c:v>
                </c:pt>
                <c:pt idx="8">
                  <c:v>0</c:v>
                </c:pt>
                <c:pt idx="9">
                  <c:v>5</c:v>
                </c:pt>
                <c:pt idx="10">
                  <c:v>4</c:v>
                </c:pt>
                <c:pt idx="11">
                  <c:v>1</c:v>
                </c:pt>
                <c:pt idx="12">
                  <c:v>0</c:v>
                </c:pt>
                <c:pt idx="13">
                  <c:v>1</c:v>
                </c:pt>
                <c:pt idx="14">
                  <c:v>2</c:v>
                </c:pt>
                <c:pt idx="15">
                  <c:v>2</c:v>
                </c:pt>
                <c:pt idx="16">
                  <c:v>1</c:v>
                </c:pt>
                <c:pt idx="17">
                  <c:v>1</c:v>
                </c:pt>
                <c:pt idx="18">
                  <c:v>7</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9" formatCode="0.0%">
                  <c:v>0.128</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60635505668177E-2"/>
          <c:y val="6.5454554825276276E-2"/>
          <c:w val="0.96433936449433177"/>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0.106</c:v>
                </c:pt>
                <c:pt idx="1">
                  <c:v>0.11600000000000001</c:v>
                </c:pt>
                <c:pt idx="2">
                  <c:v>7.0000000000000007E-2</c:v>
                </c:pt>
                <c:pt idx="3">
                  <c:v>0.13500000000000001</c:v>
                </c:pt>
                <c:pt idx="4">
                  <c:v>0.128</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0.122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0.151</c:v>
                </c:pt>
                <c:pt idx="1">
                  <c:v>6.5000000000000002E-2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5">
                  <c:v>9.4E-2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2466614173228345"/>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0.13200000000000001</c:v>
                </c:pt>
                <c:pt idx="1">
                  <c:v>0.16200000000000001</c:v>
                </c:pt>
                <c:pt idx="2">
                  <c:v>7.3999999999999996E-2</c:v>
                </c:pt>
                <c:pt idx="3">
                  <c:v>0.13200000000000001</c:v>
                </c:pt>
                <c:pt idx="4">
                  <c:v>9.4E-2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0.109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6.5000000000000002E-2</c:v>
                </c:pt>
                <c:pt idx="1">
                  <c:v>0.14000000000000001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0">
                  <c:v>0.13700000000000001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0">
                  <c:v>8.6999999999999993</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7" formatCode="0">
                  <c:v>17177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7">
                  <c:v>16104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4">
                  <c:v>1056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5">
                  <c:v>932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E3-4FB4-92E2-9C54F22CE4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945</c:v>
                </c:pt>
                <c:pt idx="1">
                  <c:v>962</c:v>
                </c:pt>
                <c:pt idx="2">
                  <c:v>923</c:v>
                </c:pt>
                <c:pt idx="3">
                  <c:v>937</c:v>
                </c:pt>
                <c:pt idx="4">
                  <c:v>932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D18-4802-AA0D-3BF88B062C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General">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5">
                  <c:v>1.6E-2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7" formatCode="0%">
                  <c:v>348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9">
                  <c:v>1197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9">
                  <c:v>1197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145</c:v>
                </c:pt>
                <c:pt idx="1">
                  <c:v>172</c:v>
                </c:pt>
                <c:pt idx="2">
                  <c:v>140</c:v>
                </c:pt>
                <c:pt idx="3">
                  <c:v>152</c:v>
                </c:pt>
                <c:pt idx="4">
                  <c:v>145</c:v>
                </c:pt>
                <c:pt idx="5">
                  <c:v>96</c:v>
                </c:pt>
                <c:pt idx="6">
                  <c:v>66</c:v>
                </c:pt>
                <c:pt idx="7">
                  <c:v>74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184</c:v>
                </c:pt>
                <c:pt idx="1">
                  <c:v>161</c:v>
                </c:pt>
                <c:pt idx="2">
                  <c:v>167</c:v>
                </c:pt>
                <c:pt idx="3">
                  <c:v>167</c:v>
                </c:pt>
                <c:pt idx="4">
                  <c:v>180</c:v>
                </c:pt>
                <c:pt idx="5">
                  <c:v>137</c:v>
                </c:pt>
                <c:pt idx="6">
                  <c:v>91</c:v>
                </c:pt>
                <c:pt idx="7">
                  <c:v>77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1">
                  <c:v>2238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Freehold borough</c:v>
                </c:pt>
                <c:pt idx="1">
                  <c:v>Long Branch</c:v>
                </c:pt>
                <c:pt idx="2">
                  <c:v>Red Bank</c:v>
                </c:pt>
                <c:pt idx="3">
                  <c:v>Deal</c:v>
                </c:pt>
                <c:pt idx="4">
                  <c:v>Holmdel</c:v>
                </c:pt>
                <c:pt idx="5">
                  <c:v>Marlboro</c:v>
                </c:pt>
                <c:pt idx="6">
                  <c:v>Eatontown</c:v>
                </c:pt>
                <c:pt idx="7">
                  <c:v>Shrewsbury township</c:v>
                </c:pt>
                <c:pt idx="8">
                  <c:v>Asbury Park</c:v>
                </c:pt>
                <c:pt idx="9">
                  <c:v>Englishtown</c:v>
                </c:pt>
              </c:strCache>
            </c:strRef>
          </c:cat>
          <c:val>
            <c:numRef>
              <c:f>Sheet1!$B$2:$B$11</c:f>
              <c:numCache>
                <c:formatCode>0.00%</c:formatCode>
                <c:ptCount val="10"/>
                <c:pt idx="0">
                  <c:v>0.311</c:v>
                </c:pt>
                <c:pt idx="1">
                  <c:v>0.309</c:v>
                </c:pt>
                <c:pt idx="2">
                  <c:v>0.248</c:v>
                </c:pt>
                <c:pt idx="3">
                  <c:v>0.23300000000000001</c:v>
                </c:pt>
                <c:pt idx="4">
                  <c:v>0.222</c:v>
                </c:pt>
                <c:pt idx="5">
                  <c:v>0.221</c:v>
                </c:pt>
                <c:pt idx="6">
                  <c:v>0.21099999999999999</c:v>
                </c:pt>
                <c:pt idx="7">
                  <c:v>0.2</c:v>
                </c:pt>
                <c:pt idx="8">
                  <c:v>0.17699999999999999</c:v>
                </c:pt>
                <c:pt idx="9">
                  <c:v>0.17399999999999999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Monmouth avg. 13.60%</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Freehold borough</c:v>
                </c:pt>
                <c:pt idx="1">
                  <c:v>Long Branch</c:v>
                </c:pt>
                <c:pt idx="2">
                  <c:v>Red Bank</c:v>
                </c:pt>
                <c:pt idx="3">
                  <c:v>Deal</c:v>
                </c:pt>
                <c:pt idx="4">
                  <c:v>Holmdel</c:v>
                </c:pt>
                <c:pt idx="5">
                  <c:v>Marlboro</c:v>
                </c:pt>
                <c:pt idx="6">
                  <c:v>Eatontown</c:v>
                </c:pt>
                <c:pt idx="7">
                  <c:v>Shrewsbury township</c:v>
                </c:pt>
                <c:pt idx="8">
                  <c:v>Asbury Park</c:v>
                </c:pt>
                <c:pt idx="9">
                  <c:v>Englishtown</c:v>
                </c:pt>
              </c:strCache>
            </c:strRef>
          </c:cat>
          <c:val>
            <c:numRef>
              <c:f>Sheet1!$C$2:$C$11</c:f>
              <c:numCache>
                <c:formatCode>0%</c:formatCode>
                <c:ptCount val="10"/>
                <c:pt idx="0">
                  <c:v>0.13600000000000001</c:v>
                </c:pt>
                <c:pt idx="1">
                  <c:v>0.13600000000000001</c:v>
                </c:pt>
                <c:pt idx="2">
                  <c:v>0.13600000000000001</c:v>
                </c:pt>
                <c:pt idx="3">
                  <c:v>0.13600000000000001</c:v>
                </c:pt>
                <c:pt idx="4">
                  <c:v>0.13600000000000001</c:v>
                </c:pt>
                <c:pt idx="5">
                  <c:v>0.13600000000000001</c:v>
                </c:pt>
                <c:pt idx="6">
                  <c:v>0.13600000000000001</c:v>
                </c:pt>
                <c:pt idx="7">
                  <c:v>0.13600000000000001</c:v>
                </c:pt>
                <c:pt idx="8">
                  <c:v>0.13600000000000001</c:v>
                </c:pt>
                <c:pt idx="9">
                  <c:v>0.13600000000000001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6">
                  <c:v>6.06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monmouthresourcenet.org/community-services/family-support-services/" TargetMode="External"/><Relationship Id="rId7" Type="http://schemas.openxmlformats.org/officeDocument/2006/relationships/hyperlink" Target="https://www.monmouthresourcenet.org/search/monmouth-county-family-success-centers/"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mcponj.org/monmouth-county-child-advocacy-center/" TargetMode="External"/><Relationship Id="rId4" Type="http://schemas.openxmlformats.org/officeDocument/2006/relationships/hyperlink" Target="https://www.casaofmonmouth.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and Long Branch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the ages of 12-17 years old is the largest group.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Middletown and Howell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7th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Asbury Park and Keansburg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varied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Keansburg and Asbury Park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slightly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been staying about the same over the two years shown.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and lower than expected for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Spring Lake Boro and Farmingdale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75.06% of Monmouth County’s population has received at least one dose of the COVID-19 vaccination.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64.04% of Monmouth County’s population has been fully vaccinated against COVID-19.  </a:t>
            </a: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3598779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a:t>
            </a:r>
            <a:r>
              <a:rPr lang="en-US" sz="1200" kern="1200">
                <a:solidFill>
                  <a:schemeClr val="tx1"/>
                </a:solidFill>
                <a:effectLst/>
                <a:latin typeface="+mn-lt"/>
                <a:ea typeface="+mn-ea"/>
                <a:cs typeface="+mn-cs"/>
              </a:rPr>
              <a:t>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high school graduation rate of the NJ counties.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increase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and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$26k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-13.02%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outpatient.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800" kern="1200">
                <a:solidFill>
                  <a:schemeClr val="tx1"/>
                </a:solidFill>
                <a:effectLst/>
                <a:latin typeface="+mn-lt"/>
                <a:ea typeface="+mn-ea"/>
                <a:cs typeface="+mn-cs"/>
              </a:rPr>
              <a:t>reported diagnosed depression rates were not available for most races/ethnicities</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a:t>
            </a:r>
            <a:r>
              <a:rPr lang="en-US" sz="1200" kern="1200">
                <a:solidFill>
                  <a:schemeClr val="tx1"/>
                </a:solidFill>
                <a:effectLst/>
                <a:latin typeface="+mn-lt"/>
                <a:ea typeface="+mn-ea"/>
                <a:cs typeface="+mn-cs"/>
              </a:rPr>
              <a:t>of all other </a:t>
            </a:r>
            <a:r>
              <a:rPr lang="en-US" sz="1200" kern="1200" dirty="0">
                <a:solidFill>
                  <a:schemeClr val="tx1"/>
                </a:solidFill>
                <a:effectLst/>
                <a:latin typeface="+mn-lt"/>
                <a:ea typeface="+mn-ea"/>
                <a:cs typeface="+mn-cs"/>
              </a:rPr>
              <a:t>races/ ethnicities of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a middling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10</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lowest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1046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151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2019 and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https://www.Monmouthresourcenet.org/community-services/family-support-services/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https://www.casaofmonmouth.org/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http://mcponj.org/monmouth-county-child-advocacy-center/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https://www.monmouthresourcenet.org/search/monmouth-county-family-success-centers/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American Indian/Alaskan Native residents has decreased slightly while the proportion of White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4</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285750" indent="-285750">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decrease over time.</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Monmouth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D288D9C6-4BF5-40C8-81A8-7020F55D978C}"/>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8" name="Picture 7" descr="Image result for monmouth county nj map wikipedia">
            <a:extLst>
              <a:ext uri="{FF2B5EF4-FFF2-40B4-BE49-F238E27FC236}">
                <a16:creationId xmlns:a16="http://schemas.microsoft.com/office/drawing/2014/main" id="{1F60D0B7-399F-4DCD-B70A-8E4ABB2077F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54898"/>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A315C990-0F23-48B4-8CC7-2AB27D0E8F6E}"/>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12" name="Picture 11" descr="Image result for monmouth county nj map wikipedia">
            <a:extLst>
              <a:ext uri="{FF2B5EF4-FFF2-40B4-BE49-F238E27FC236}">
                <a16:creationId xmlns:a16="http://schemas.microsoft.com/office/drawing/2014/main" id="{6A46370B-3244-4F19-BA75-8E6377D4249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4783"/>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descr="Image result for monmouth county nj map wikipedia">
            <a:extLst>
              <a:ext uri="{FF2B5EF4-FFF2-40B4-BE49-F238E27FC236}">
                <a16:creationId xmlns:a16="http://schemas.microsoft.com/office/drawing/2014/main" id="{56A0E4A1-10AD-4C9B-ACF3-E54901C5FEB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207" y="850472"/>
            <a:ext cx="95794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descr="Image result for monmouth county nj map wikipedia">
            <a:extLst>
              <a:ext uri="{FF2B5EF4-FFF2-40B4-BE49-F238E27FC236}">
                <a16:creationId xmlns:a16="http://schemas.microsoft.com/office/drawing/2014/main" id="{6A7413C0-5C57-4929-9B28-65615D537B8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369629" y="4318728"/>
            <a:ext cx="95794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descr="Image result for monmouth county nj map wikipedia">
            <a:extLst>
              <a:ext uri="{FF2B5EF4-FFF2-40B4-BE49-F238E27FC236}">
                <a16:creationId xmlns:a16="http://schemas.microsoft.com/office/drawing/2014/main" id="{D164D3B4-6532-4C3B-8704-9D914D9F590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72178" y="381761"/>
            <a:ext cx="95794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descr="Image result for monmouth county nj map wikipedia">
            <a:extLst>
              <a:ext uri="{FF2B5EF4-FFF2-40B4-BE49-F238E27FC236}">
                <a16:creationId xmlns:a16="http://schemas.microsoft.com/office/drawing/2014/main" id="{E4E2D3EF-4261-47DB-B605-58289C3F9B6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72178" y="397001"/>
            <a:ext cx="95794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monmouth county nj map wikipedia">
            <a:extLst>
              <a:ext uri="{FF2B5EF4-FFF2-40B4-BE49-F238E27FC236}">
                <a16:creationId xmlns:a16="http://schemas.microsoft.com/office/drawing/2014/main" id="{3071E7F6-86ED-489B-9939-110F42AE5100}"/>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084209" y="2590799"/>
            <a:ext cx="95794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descr="Image result for monmouth county nj map wikipedia">
            <a:extLst>
              <a:ext uri="{FF2B5EF4-FFF2-40B4-BE49-F238E27FC236}">
                <a16:creationId xmlns:a16="http://schemas.microsoft.com/office/drawing/2014/main" id="{232DF8F2-FFFC-42D1-9F2D-8BFB2737AB7C}"/>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2278" y="469472"/>
            <a:ext cx="95794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onmouth county nj map wikipedia">
            <a:extLst>
              <a:ext uri="{FF2B5EF4-FFF2-40B4-BE49-F238E27FC236}">
                <a16:creationId xmlns:a16="http://schemas.microsoft.com/office/drawing/2014/main" id="{76CFB330-0FD3-473C-9BC0-93DC3846109F}"/>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1836" y="418407"/>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descr="Image result for monmouth county nj map wikipedia">
            <a:extLst>
              <a:ext uri="{FF2B5EF4-FFF2-40B4-BE49-F238E27FC236}">
                <a16:creationId xmlns:a16="http://schemas.microsoft.com/office/drawing/2014/main" id="{7ABC2BCB-5904-4F6A-A118-AE8F0103764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34615" y="4944233"/>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descr="Image result for monmouth county nj map wikipedia">
            <a:extLst>
              <a:ext uri="{FF2B5EF4-FFF2-40B4-BE49-F238E27FC236}">
                <a16:creationId xmlns:a16="http://schemas.microsoft.com/office/drawing/2014/main" id="{794292DA-33C2-4B98-81F8-694D65784C0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4783"/>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onmouth county nj map wikipedia">
            <a:extLst>
              <a:ext uri="{FF2B5EF4-FFF2-40B4-BE49-F238E27FC236}">
                <a16:creationId xmlns:a16="http://schemas.microsoft.com/office/drawing/2014/main" id="{749FC6F9-8769-48F5-BB5A-2114A84F99CF}"/>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9590" y="4890115"/>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descr="Image result for monmouth county nj map wikipedia">
            <a:extLst>
              <a:ext uri="{FF2B5EF4-FFF2-40B4-BE49-F238E27FC236}">
                <a16:creationId xmlns:a16="http://schemas.microsoft.com/office/drawing/2014/main" id="{066B6E1C-61B5-4AE4-9385-543D0193036C}"/>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39437" y="448434"/>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monmouth county nj map wikipedia">
            <a:extLst>
              <a:ext uri="{FF2B5EF4-FFF2-40B4-BE49-F238E27FC236}">
                <a16:creationId xmlns:a16="http://schemas.microsoft.com/office/drawing/2014/main" id="{6B6443B6-A945-42C7-95E7-ED0F59796D3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73814" y="358400"/>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descr="Image result for monmouth county nj map wikipedia">
            <a:extLst>
              <a:ext uri="{FF2B5EF4-FFF2-40B4-BE49-F238E27FC236}">
                <a16:creationId xmlns:a16="http://schemas.microsoft.com/office/drawing/2014/main" id="{D15E9C28-FB2C-4B8A-AF3F-62C6C494C60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04277" y="433725"/>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descr="Image result for monmouth county nj map wikipedia">
            <a:extLst>
              <a:ext uri="{FF2B5EF4-FFF2-40B4-BE49-F238E27FC236}">
                <a16:creationId xmlns:a16="http://schemas.microsoft.com/office/drawing/2014/main" id="{7C38777F-6601-4EFE-B6E4-D011FFE9CCDD}"/>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87988" y="811764"/>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descr="Image result for monmouth county nj map wikipedia">
            <a:extLst>
              <a:ext uri="{FF2B5EF4-FFF2-40B4-BE49-F238E27FC236}">
                <a16:creationId xmlns:a16="http://schemas.microsoft.com/office/drawing/2014/main" id="{C167504D-6D8E-4EED-BB21-BEBE5011A32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48327" y="524784"/>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monmouth county nj map wikipedia">
            <a:extLst>
              <a:ext uri="{FF2B5EF4-FFF2-40B4-BE49-F238E27FC236}">
                <a16:creationId xmlns:a16="http://schemas.microsoft.com/office/drawing/2014/main" id="{C4C62FCD-3BF1-4F32-A67C-7B4BE2F3400C}"/>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44235" y="423342"/>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monmouth county nj map wikipedia">
            <a:extLst>
              <a:ext uri="{FF2B5EF4-FFF2-40B4-BE49-F238E27FC236}">
                <a16:creationId xmlns:a16="http://schemas.microsoft.com/office/drawing/2014/main" id="{553BEB95-D128-484E-BEBA-3EF8648BA29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82599" y="423342"/>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descr="Image result for monmouth county nj map wikipedia">
            <a:extLst>
              <a:ext uri="{FF2B5EF4-FFF2-40B4-BE49-F238E27FC236}">
                <a16:creationId xmlns:a16="http://schemas.microsoft.com/office/drawing/2014/main" id="{DD67BDDA-8285-4A7D-A2C3-25443F7C5A0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89932" y="381111"/>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descr="Image result for monmouth county nj map wikipedia">
            <a:extLst>
              <a:ext uri="{FF2B5EF4-FFF2-40B4-BE49-F238E27FC236}">
                <a16:creationId xmlns:a16="http://schemas.microsoft.com/office/drawing/2014/main" id="{001AC9C9-AD60-4D35-A258-66490237CE1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5358" y="977079"/>
            <a:ext cx="807815" cy="14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44D1EFDC-9A40-4485-83D7-CB5471CAF0E7}"/>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11" name="Picture 10" descr="Image result for monmouth county nj map wikipedia">
            <a:extLst>
              <a:ext uri="{FF2B5EF4-FFF2-40B4-BE49-F238E27FC236}">
                <a16:creationId xmlns:a16="http://schemas.microsoft.com/office/drawing/2014/main" id="{899C0BF5-A18C-46A3-999C-2E1FBB7C276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84377"/>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76EB59D7-1AD4-4A9E-9649-F761AD38C460}"/>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11" name="Picture 10" descr="Image result for monmouth county nj map wikipedia">
            <a:extLst>
              <a:ext uri="{FF2B5EF4-FFF2-40B4-BE49-F238E27FC236}">
                <a16:creationId xmlns:a16="http://schemas.microsoft.com/office/drawing/2014/main" id="{58CEF4BC-1794-476F-A555-3209E6849A0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6358" y="124783"/>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4460597E-C3D6-4CA3-9896-0640B059D4F1}"/>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11" name="Picture 10" descr="Image result for monmouth county nj map wikipedia">
            <a:extLst>
              <a:ext uri="{FF2B5EF4-FFF2-40B4-BE49-F238E27FC236}">
                <a16:creationId xmlns:a16="http://schemas.microsoft.com/office/drawing/2014/main" id="{201A7A4B-0DA4-4B33-A447-9753E00A1B7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4783"/>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222B9EA1-E1AA-41F0-9D54-F41D8DDBE09D}"/>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11" name="Picture 10" descr="Image result for monmouth county nj map wikipedia">
            <a:extLst>
              <a:ext uri="{FF2B5EF4-FFF2-40B4-BE49-F238E27FC236}">
                <a16:creationId xmlns:a16="http://schemas.microsoft.com/office/drawing/2014/main" id="{9A24032B-50F4-48BD-A5A0-655D12324DE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5941"/>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2B47FF1B-1BC6-435D-AF85-4BF8BF19507E}"/>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10" name="Picture 9" descr="Image result for monmouth county nj map wikipedia">
            <a:extLst>
              <a:ext uri="{FF2B5EF4-FFF2-40B4-BE49-F238E27FC236}">
                <a16:creationId xmlns:a16="http://schemas.microsoft.com/office/drawing/2014/main" id="{9D225C04-09F3-47A9-A91E-1378335692E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4783"/>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C4B42445-6F1E-4023-9C33-723E91A074FC}"/>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9" name="Picture 8" descr="Image result for monmouth county nj map wikipedia">
            <a:extLst>
              <a:ext uri="{FF2B5EF4-FFF2-40B4-BE49-F238E27FC236}">
                <a16:creationId xmlns:a16="http://schemas.microsoft.com/office/drawing/2014/main" id="{E678D81A-0853-4C21-9DD1-F837B8D8A2A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4783"/>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BA7FD1ED-DA92-430C-B05A-82C62913B78A}"/>
              </a:ext>
            </a:extLst>
          </p:cNvPr>
          <p:cNvSpPr txBox="1"/>
          <p:nvPr userDrawn="1"/>
        </p:nvSpPr>
        <p:spPr>
          <a:xfrm>
            <a:off x="670601" y="50823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8" name="Picture 7" descr="Image result for monmouth county nj map wikipedia">
            <a:extLst>
              <a:ext uri="{FF2B5EF4-FFF2-40B4-BE49-F238E27FC236}">
                <a16:creationId xmlns:a16="http://schemas.microsoft.com/office/drawing/2014/main" id="{BCD16264-D338-42A0-9A15-7043C0B5F5E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503" y="122012"/>
            <a:ext cx="518098" cy="9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0B28E-31E1-4C24-9052-6679EEC9AE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2900" y="-533400"/>
            <a:ext cx="13144500" cy="773182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Monmouth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11" descr="Image result for monmouth county nj map wikipedia">
            <a:extLst>
              <a:ext uri="{FF2B5EF4-FFF2-40B4-BE49-F238E27FC236}">
                <a16:creationId xmlns:a16="http://schemas.microsoft.com/office/drawing/2014/main" id="{34743CE9-C136-43E9-AC52-B28BED1647F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83120" y="4801956"/>
            <a:ext cx="900858" cy="157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36741276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66084700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39920991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034862705"/>
              </p:ext>
            </p:extLst>
          </p:nvPr>
        </p:nvGraphicFramePr>
        <p:xfrm>
          <a:off x="3249706" y="567672"/>
          <a:ext cx="6520665" cy="591044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30868166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61956547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75383582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154842820"/>
              </p:ext>
            </p:extLst>
          </p:nvPr>
        </p:nvGraphicFramePr>
        <p:xfrm>
          <a:off x="9105081" y="5252695"/>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7621457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404739139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95165911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353696640"/>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16611919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43993746"/>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AF56B-8E0B-4F6A-A3FE-E388A17F1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4165" y="734785"/>
            <a:ext cx="7278712" cy="5388429"/>
          </a:xfrm>
          <a:prstGeom prst="rect">
            <a:avLst/>
          </a:prstGeom>
        </p:spPr>
      </p:pic>
      <p:pic>
        <p:nvPicPr>
          <p:cNvPr id="5" name="Picture 4" descr="Image result for monmouth county nj map wikipedia">
            <a:extLst>
              <a:ext uri="{FF2B5EF4-FFF2-40B4-BE49-F238E27FC236}">
                <a16:creationId xmlns:a16="http://schemas.microsoft.com/office/drawing/2014/main" id="{8B738150-4BAF-4178-8946-29E47E9913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457200"/>
            <a:ext cx="2438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9688907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140661813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86180469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68178056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13832053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3461896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120412527"/>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74238983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26740566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62901062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724486720"/>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16953709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98373704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890174233"/>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76763076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931114501"/>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66915757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98971584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37926366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314"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19954675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106365506"/>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281704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90901081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562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93459023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72002049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861045914"/>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24472741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00372889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316713941"/>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56627624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64019748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425979394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72756560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947298040"/>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1804098259"/>
              </p:ext>
            </p:extLst>
          </p:nvPr>
        </p:nvGraphicFramePr>
        <p:xfrm>
          <a:off x="3144347" y="612485"/>
          <a:ext cx="6981872" cy="586451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95396875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616393717"/>
              </p:ext>
            </p:extLst>
          </p:nvPr>
        </p:nvGraphicFramePr>
        <p:xfrm>
          <a:off x="3158171" y="870405"/>
          <a:ext cx="6916558" cy="59113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23650425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04331324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08587036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61552958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173364641"/>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67834936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24286156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116678447"/>
              </p:ext>
            </p:extLst>
          </p:nvPr>
        </p:nvGraphicFramePr>
        <p:xfrm>
          <a:off x="3197889" y="705774"/>
          <a:ext cx="6665302" cy="5846561"/>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03961417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426328604"/>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58477607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76403951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68971237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7344436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82026305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55601875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28089035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30233702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56175585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16543841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511697001"/>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90378684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7461361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12695325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43096521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6620871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69117985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13946209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6512719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Monmouth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83742382"/>
              </p:ext>
            </p:extLst>
          </p:nvPr>
        </p:nvGraphicFramePr>
        <p:xfrm>
          <a:off x="7543801" y="900925"/>
          <a:ext cx="4800600" cy="610947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4345429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628155225"/>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23272007"/>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86959945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43339416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067546599"/>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886892330"/>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Monmouth County CASA for Children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Monmouth County Child Advocacy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Child Care Resources of Monmouth County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Bayshore, Long Branch Concordance, and Oceans Family Success Centers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www.monmouthresourcenet.org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812105115"/>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Monmouth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810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589098939"/>
              </p:ext>
            </p:extLst>
          </p:nvPr>
        </p:nvGraphicFramePr>
        <p:xfrm>
          <a:off x="7029427" y="1169146"/>
          <a:ext cx="5314973" cy="591745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Inc. </a:t>
            </a:r>
          </a:p>
          <a:p>
            <a:r>
              <a:rPr lang="en-US" sz="1400" spc="-20" dirty="0">
                <a:latin typeface="Franklin Gothic Medium" panose="020B0603020102020204" pitchFamily="34" charset="0"/>
              </a:rPr>
              <a:t>  Legal Services of NJ  </a:t>
            </a:r>
          </a:p>
          <a:p>
            <a:r>
              <a:rPr lang="en-US" sz="1400" spc="-20" dirty="0">
                <a:latin typeface="Franklin Gothic Medium" panose="020B0603020102020204" pitchFamily="34" charset="0"/>
              </a:rPr>
              <a:t>  ACLU of New Jersey </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Community Justice Center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 </a:t>
            </a:r>
            <a:r>
              <a:rPr lang="en-US" sz="1400" spc="-20" dirty="0">
                <a:solidFill>
                  <a:srgbClr val="C00000"/>
                </a:solidFill>
                <a:latin typeface="Franklin Gothic Medium" panose="020B0603020102020204" pitchFamily="34" charset="0"/>
              </a:rPr>
              <a:t>[Veterans]</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e78f41354356f81a85e4&quot;,&quot;SmartGridHorizontal&quot;:0,&quot;LinkedExcelSources&quot;:{&quot;618a971e383938345c058b52&quot;:&quot;{{Desktop}}\\County Workbooks\\Monmouth_County_11.09.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24820</TotalTime>
  <Words>9951</Words>
  <Application>Microsoft Office PowerPoint</Application>
  <PresentationFormat>Widescreen</PresentationFormat>
  <Paragraphs>845</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1688</cp:revision>
  <dcterms:created xsi:type="dcterms:W3CDTF">2006-08-16T00:00:00Z</dcterms:created>
  <dcterms:modified xsi:type="dcterms:W3CDTF">2021-12-01T03:10:08Z</dcterms:modified>
</cp:coreProperties>
</file>