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0.xml" ContentType="application/vnd.openxmlformats-officedocument.presentationml.tags+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0.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2.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13.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6.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7.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5.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26.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27.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28.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29.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30.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31.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notesSlides/notesSlide32.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drawings/drawing2.xml" ContentType="application/vnd.openxmlformats-officedocument.drawingml.chartshapes+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notesSlides/notesSlide33.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notesSlides/notesSlide34.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35.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notesSlides/notesSlide37.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38.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notesSlides/notesSlide39.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40.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notesSlides/notesSlide41.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notesSlides/notesSlide42.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43.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44.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notesSlides/notesSlide45.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6.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notesSlides/notesSlide47.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notesSlides/notesSlide48.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9.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notesSlides/notesSlide51.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52.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notesSlides/notesSlide53.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54.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notesSlides/notesSlide55.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notesSlides/notesSlide56.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notesSlides/notesSlide57.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8.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9.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notesSlides/notesSlide60.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notesSlides/notesSlide61.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notesSlides/notesSlide62.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63.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65.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notesSlides/notesSlide66.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7010400" cy="92964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2739" autoAdjust="0"/>
  </p:normalViewPr>
  <p:slideViewPr>
    <p:cSldViewPr>
      <p:cViewPr varScale="1">
        <p:scale>
          <a:sx n="100" d="100"/>
          <a:sy n="100" d="100"/>
        </p:scale>
        <p:origin x="288" y="72"/>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0000">
                  <a:srgbClr val="FFFF00"/>
                </a:gs>
                <a:gs pos="100000">
                  <a:srgbClr val="FF0000"/>
                </a:gs>
              </a:gsLst>
              <a:path path="circle">
                <a:fillToRect l="100000" t="100000"/>
              </a:path>
              <a:tileRect r="-100000" b="-100000"/>
            </a:gradFill>
            <a:ln>
              <a:noFill/>
            </a:ln>
            <a:effectLst/>
          </c:spPr>
          <c:invertIfNegative val="0"/>
          <c:cat>
            <c:strRef>
              <c:f>'[Monmouth_QA_01-15-2020_v06 (linked).xlsx]0. Overview'!$A$9,'[Monmouth_QA_01-15-2020_v06 (linked).xlsx]0. Overview'!$A$28,'[Monmouth_QA_01-15-2020_v06 (linked).xlsx]0. Overview'!$A$57,'[Monmouth_QA_01-15-2020_v06 (linked).xlsx]0. Overview'!$A$74,'[Monmouth_QA_01-15-2020_v06 (linked).xlsx]0. Overview'!$A$106,'[Monmouth_QA_01-15-2020_v06 (linked).xlsx]0. Overview'!$A$121,'[Monmouth_QA_01-15-2020_v06 (linked).xlsx]0. Overview'!$A$141,'[Monmouth_QA_01-15-2020_v06 (linked).xlsx]0. Overview'!$A$169,'[Monmouth_QA_01-15-2020_v06 (linked).xlsx]0. Overview'!$A$195,'[Monmouth_QA_01-15-2020_v06 (linked).xlsx]0. Overview'!$A$209,'[Monmouth_QA_01-15-2020_v06 (linked).xlsx]0. Overview'!$A$227</c:f>
              <c:strCache>
                <c:ptCount val="11"/>
                <c:pt idx="0">
                  <c:v>Monmouth</c:v>
                </c:pt>
                <c:pt idx="1">
                  <c:v>Monmouth</c:v>
                </c:pt>
                <c:pt idx="2">
                  <c:v>Monmouth</c:v>
                </c:pt>
                <c:pt idx="3">
                  <c:v>Monmouth</c:v>
                </c:pt>
                <c:pt idx="4">
                  <c:v>Monmouth</c:v>
                </c:pt>
                <c:pt idx="5">
                  <c:v>Monmouth</c:v>
                </c:pt>
                <c:pt idx="6">
                  <c:v>Monmouth</c:v>
                </c:pt>
                <c:pt idx="7">
                  <c:v>Monmouth</c:v>
                </c:pt>
                <c:pt idx="8">
                  <c:v>Monmouth</c:v>
                </c:pt>
                <c:pt idx="9">
                  <c:v>Monmouth</c:v>
                </c:pt>
                <c:pt idx="10">
                  <c:v>Monmouth</c:v>
                </c:pt>
              </c:strCache>
            </c:strRef>
          </c:cat>
          <c:val>
            <c:numRef>
              <c:f>'[Monmouth_QA_01-15-2020_v06 (linked).xlsx]0. Overview'!$C$9,'[Monmouth_QA_01-15-2020_v06 (linked).xlsx]0. Overview'!$C$28,'[Monmouth_QA_01-15-2020_v06 (linked).xlsx]0. Overview'!$C$57,'[Monmouth_QA_01-15-2020_v06 (linked).xlsx]0. Overview'!$C$74,'[Monmouth_QA_01-15-2020_v06 (linked).xlsx]0. Overview'!$C$106,'[Monmouth_QA_01-15-2020_v06 (linked).xlsx]0. Overview'!$C$121,'[Monmouth_QA_01-15-2020_v06 (linked).xlsx]0. Overview'!$C$141,'[Monmouth_QA_01-15-2020_v06 (linked).xlsx]0. Overview'!$C$169,'[Monmouth_QA_01-15-2020_v06 (linked).xlsx]0. Overview'!$C$195,'[Monmouth_QA_01-15-2020_v06 (linked).xlsx]0. Overview'!$C$209,'[Monmouth_QA_01-15-2020_v06 (linked).xlsx]0. Overview'!$C$227</c:f>
              <c:numCache>
                <c:formatCode>General</c:formatCode>
                <c:ptCount val="11"/>
                <c:pt idx="0">
                  <c:v>22</c:v>
                </c:pt>
                <c:pt idx="1">
                  <c:v>22</c:v>
                </c:pt>
                <c:pt idx="2">
                  <c:v>22</c:v>
                </c:pt>
                <c:pt idx="3">
                  <c:v>22</c:v>
                </c:pt>
                <c:pt idx="4">
                  <c:v>22</c:v>
                </c:pt>
                <c:pt idx="5">
                  <c:v>22</c:v>
                </c:pt>
                <c:pt idx="6">
                  <c:v>22</c:v>
                </c:pt>
                <c:pt idx="7">
                  <c:v>22</c:v>
                </c:pt>
                <c:pt idx="8">
                  <c:v>22</c:v>
                </c:pt>
                <c:pt idx="9">
                  <c:v>22</c:v>
                </c:pt>
                <c:pt idx="10">
                  <c:v>22</c:v>
                </c:pt>
              </c:numCache>
            </c:numRef>
          </c:val>
          <c:extLst>
            <c:ext xmlns:c16="http://schemas.microsoft.com/office/drawing/2014/chart" uri="{C3380CC4-5D6E-409C-BE32-E72D297353CC}">
              <c16:uniqueId val="{00000000-DF1F-44C6-9CD0-83FB5A3A57E5}"/>
            </c:ext>
          </c:extLst>
        </c:ser>
        <c:dLbls>
          <c:showLegendKey val="0"/>
          <c:showVal val="0"/>
          <c:showCatName val="0"/>
          <c:showSerName val="0"/>
          <c:showPercent val="0"/>
          <c:showBubbleSize val="0"/>
        </c:dLbls>
        <c:gapWidth val="150"/>
        <c:overlap val="100"/>
        <c:axId val="356862448"/>
        <c:axId val="356862840"/>
      </c:barChart>
      <c:barChart>
        <c:barDir val="bar"/>
        <c:grouping val="stacked"/>
        <c:varyColors val="0"/>
        <c:ser>
          <c:idx val="2"/>
          <c:order val="1"/>
          <c:spPr>
            <a:noFill/>
            <a:ln>
              <a:noFill/>
            </a:ln>
            <a:effectLst/>
          </c:spPr>
          <c:invertIfNegative val="0"/>
          <c:cat>
            <c:strRef>
              <c:f>'[Monmouth_QA_01-15-2020_v06 (linked).xlsx]0. Overview'!$A$9,'[Monmouth_QA_01-15-2020_v06 (linked).xlsx]0. Overview'!$A$28,'[Monmouth_QA_01-15-2020_v06 (linked).xlsx]0. Overview'!$A$57,'[Monmouth_QA_01-15-2020_v06 (linked).xlsx]0. Overview'!$A$74,'[Monmouth_QA_01-15-2020_v06 (linked).xlsx]0. Overview'!$A$106,'[Monmouth_QA_01-15-2020_v06 (linked).xlsx]0. Overview'!$A$121,'[Monmouth_QA_01-15-2020_v06 (linked).xlsx]0. Overview'!$A$141,'[Monmouth_QA_01-15-2020_v06 (linked).xlsx]0. Overview'!$A$169,'[Monmouth_QA_01-15-2020_v06 (linked).xlsx]0. Overview'!$A$195,'[Monmouth_QA_01-15-2020_v06 (linked).xlsx]0. Overview'!$A$209,'[Monmouth_QA_01-15-2020_v06 (linked).xlsx]0. Overview'!$A$227</c:f>
              <c:strCache>
                <c:ptCount val="11"/>
                <c:pt idx="0">
                  <c:v>Monmouth</c:v>
                </c:pt>
                <c:pt idx="1">
                  <c:v>Monmouth</c:v>
                </c:pt>
                <c:pt idx="2">
                  <c:v>Monmouth</c:v>
                </c:pt>
                <c:pt idx="3">
                  <c:v>Monmouth</c:v>
                </c:pt>
                <c:pt idx="4">
                  <c:v>Monmouth</c:v>
                </c:pt>
                <c:pt idx="5">
                  <c:v>Monmouth</c:v>
                </c:pt>
                <c:pt idx="6">
                  <c:v>Monmouth</c:v>
                </c:pt>
                <c:pt idx="7">
                  <c:v>Monmouth</c:v>
                </c:pt>
                <c:pt idx="8">
                  <c:v>Monmouth</c:v>
                </c:pt>
                <c:pt idx="9">
                  <c:v>Monmouth</c:v>
                </c:pt>
                <c:pt idx="10">
                  <c:v>Monmouth</c:v>
                </c:pt>
              </c:strCache>
            </c:strRef>
          </c:cat>
          <c:val>
            <c:numRef>
              <c:f>'[Monmouth_QA_01-15-2020_v06 (linked).xlsx]0. Overview'!$D$9,'[Monmouth_QA_01-15-2020_v06 (linked).xlsx]0. Overview'!$D$28,'[Monmouth_QA_01-15-2020_v06 (linked).xlsx]0. Overview'!$D$57,'[Monmouth_QA_01-15-2020_v06 (linked).xlsx]0. Overview'!$D$74,'[Monmouth_QA_01-15-2020_v06 (linked).xlsx]0. Overview'!$D$106,'[Monmouth_QA_01-15-2020_v06 (linked).xlsx]0. Overview'!$D$121,'[Monmouth_QA_01-15-2020_v06 (linked).xlsx]0. Overview'!$D$141,'[Monmouth_QA_01-15-2020_v06 (linked).xlsx]0. Overview'!$D$169,'[Monmouth_QA_01-15-2020_v06 (linked).xlsx]0. Overview'!$D$195,'[Monmouth_QA_01-15-2020_v06 (linked).xlsx]0. Overview'!$D$209,'[Monmouth_QA_01-15-2020_v06 (linked).xlsx]0. Overview'!$D$227</c:f>
              <c:numCache>
                <c:formatCode>General</c:formatCode>
                <c:ptCount val="11"/>
                <c:pt idx="0">
                  <c:v>14.875</c:v>
                </c:pt>
                <c:pt idx="1">
                  <c:v>17.875</c:v>
                </c:pt>
                <c:pt idx="2">
                  <c:v>10.875</c:v>
                </c:pt>
                <c:pt idx="3">
                  <c:v>15.875</c:v>
                </c:pt>
                <c:pt idx="4">
                  <c:v>5.875</c:v>
                </c:pt>
                <c:pt idx="5">
                  <c:v>12.875</c:v>
                </c:pt>
                <c:pt idx="6">
                  <c:v>14.875</c:v>
                </c:pt>
                <c:pt idx="7">
                  <c:v>8.875</c:v>
                </c:pt>
                <c:pt idx="8">
                  <c:v>4.875</c:v>
                </c:pt>
                <c:pt idx="9">
                  <c:v>10.875</c:v>
                </c:pt>
                <c:pt idx="10">
                  <c:v>14.875</c:v>
                </c:pt>
              </c:numCache>
            </c:numRef>
          </c:val>
          <c:extLst>
            <c:ext xmlns:c16="http://schemas.microsoft.com/office/drawing/2014/chart" uri="{C3380CC4-5D6E-409C-BE32-E72D297353CC}">
              <c16:uniqueId val="{00000001-DF1F-44C6-9CD0-83FB5A3A57E5}"/>
            </c:ext>
          </c:extLst>
        </c:ser>
        <c:ser>
          <c:idx val="3"/>
          <c:order val="2"/>
          <c:spPr>
            <a:solidFill>
              <a:schemeClr val="bg2">
                <a:lumMod val="75000"/>
              </a:schemeClr>
            </a:solidFill>
            <a:ln>
              <a:solidFill>
                <a:schemeClr val="tx1"/>
              </a:solidFill>
            </a:ln>
            <a:effectLst/>
          </c:spPr>
          <c:invertIfNegative val="0"/>
          <c:cat>
            <c:strRef>
              <c:f>'[Monmouth_QA_01-15-2020_v06 (linked).xlsx]0. Overview'!$A$9,'[Monmouth_QA_01-15-2020_v06 (linked).xlsx]0. Overview'!$A$28,'[Monmouth_QA_01-15-2020_v06 (linked).xlsx]0. Overview'!$A$57,'[Monmouth_QA_01-15-2020_v06 (linked).xlsx]0. Overview'!$A$74,'[Monmouth_QA_01-15-2020_v06 (linked).xlsx]0. Overview'!$A$106,'[Monmouth_QA_01-15-2020_v06 (linked).xlsx]0. Overview'!$A$121,'[Monmouth_QA_01-15-2020_v06 (linked).xlsx]0. Overview'!$A$141,'[Monmouth_QA_01-15-2020_v06 (linked).xlsx]0. Overview'!$A$169,'[Monmouth_QA_01-15-2020_v06 (linked).xlsx]0. Overview'!$A$195,'[Monmouth_QA_01-15-2020_v06 (linked).xlsx]0. Overview'!$A$209,'[Monmouth_QA_01-15-2020_v06 (linked).xlsx]0. Overview'!$A$227</c:f>
              <c:strCache>
                <c:ptCount val="11"/>
                <c:pt idx="0">
                  <c:v>Monmouth</c:v>
                </c:pt>
                <c:pt idx="1">
                  <c:v>Monmouth</c:v>
                </c:pt>
                <c:pt idx="2">
                  <c:v>Monmouth</c:v>
                </c:pt>
                <c:pt idx="3">
                  <c:v>Monmouth</c:v>
                </c:pt>
                <c:pt idx="4">
                  <c:v>Monmouth</c:v>
                </c:pt>
                <c:pt idx="5">
                  <c:v>Monmouth</c:v>
                </c:pt>
                <c:pt idx="6">
                  <c:v>Monmouth</c:v>
                </c:pt>
                <c:pt idx="7">
                  <c:v>Monmouth</c:v>
                </c:pt>
                <c:pt idx="8">
                  <c:v>Monmouth</c:v>
                </c:pt>
                <c:pt idx="9">
                  <c:v>Monmouth</c:v>
                </c:pt>
                <c:pt idx="10">
                  <c:v>Monmouth</c:v>
                </c:pt>
              </c:strCache>
            </c:strRef>
          </c:cat>
          <c:val>
            <c:numRef>
              <c:f>'[Monmouth_QA_01-15-2020_v06 (linked).xlsx]0. Overview'!$E$9,'[Monmouth_QA_01-15-2020_v06 (linked).xlsx]0. Overview'!$E$28,'[Monmouth_QA_01-15-2020_v06 (linked).xlsx]0. Overview'!$E$57,'[Monmouth_QA_01-15-2020_v06 (linked).xlsx]0. Overview'!$E$74,'[Monmouth_QA_01-15-2020_v06 (linked).xlsx]0. Overview'!$E$106,'[Monmouth_QA_01-15-2020_v06 (linked).xlsx]0. Overview'!$E$121,'[Monmouth_QA_01-15-2020_v06 (linked).xlsx]0. Overview'!$E$141,'[Monmouth_QA_01-15-2020_v06 (linked).xlsx]0. Overview'!$E$169,'[Monmouth_QA_01-15-2020_v06 (linked).xlsx]0. Overview'!$E$195,'[Monmouth_QA_01-15-2020_v06 (linked).xlsx]0. Overview'!$E$209,'[Monmouth_QA_01-15-2020_v06 (linked).xlsx]0. Overview'!$E$227</c:f>
              <c:numCache>
                <c:formatCode>General</c:formatCode>
                <c:ptCount val="11"/>
                <c:pt idx="0">
                  <c:v>0.25</c:v>
                </c:pt>
                <c:pt idx="1">
                  <c:v>0.25</c:v>
                </c:pt>
                <c:pt idx="2">
                  <c:v>0.25</c:v>
                </c:pt>
                <c:pt idx="3">
                  <c:v>0.25</c:v>
                </c:pt>
                <c:pt idx="4">
                  <c:v>0.25</c:v>
                </c:pt>
                <c:pt idx="5">
                  <c:v>0.25</c:v>
                </c:pt>
                <c:pt idx="6">
                  <c:v>0.25</c:v>
                </c:pt>
                <c:pt idx="7">
                  <c:v>0.25</c:v>
                </c:pt>
                <c:pt idx="8">
                  <c:v>0.25</c:v>
                </c:pt>
                <c:pt idx="9">
                  <c:v>0.25</c:v>
                </c:pt>
                <c:pt idx="10">
                  <c:v>0.25</c:v>
                </c:pt>
              </c:numCache>
            </c:numRef>
          </c:val>
          <c:extLst>
            <c:ext xmlns:c16="http://schemas.microsoft.com/office/drawing/2014/chart" uri="{C3380CC4-5D6E-409C-BE32-E72D297353CC}">
              <c16:uniqueId val="{00000002-DF1F-44C6-9CD0-83FB5A3A57E5}"/>
            </c:ext>
          </c:extLst>
        </c:ser>
        <c:dLbls>
          <c:showLegendKey val="0"/>
          <c:showVal val="0"/>
          <c:showCatName val="0"/>
          <c:showSerName val="0"/>
          <c:showPercent val="0"/>
          <c:showBubbleSize val="0"/>
        </c:dLbls>
        <c:gapWidth val="50"/>
        <c:overlap val="100"/>
        <c:axId val="356863232"/>
        <c:axId val="356862056"/>
      </c:barChart>
      <c:catAx>
        <c:axId val="356862448"/>
        <c:scaling>
          <c:orientation val="maxMin"/>
        </c:scaling>
        <c:delete val="1"/>
        <c:axPos val="l"/>
        <c:numFmt formatCode="General" sourceLinked="1"/>
        <c:majorTickMark val="none"/>
        <c:minorTickMark val="none"/>
        <c:tickLblPos val="nextTo"/>
        <c:crossAx val="356862840"/>
        <c:crosses val="autoZero"/>
        <c:auto val="1"/>
        <c:lblAlgn val="ctr"/>
        <c:lblOffset val="100"/>
        <c:noMultiLvlLbl val="0"/>
      </c:catAx>
      <c:valAx>
        <c:axId val="356862840"/>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56862448"/>
        <c:crosses val="autoZero"/>
        <c:crossBetween val="between"/>
      </c:valAx>
      <c:valAx>
        <c:axId val="356862056"/>
        <c:scaling>
          <c:orientation val="minMax"/>
          <c:max val="22"/>
          <c:min val="0"/>
        </c:scaling>
        <c:delete val="1"/>
        <c:axPos val="b"/>
        <c:numFmt formatCode="General" sourceLinked="1"/>
        <c:majorTickMark val="out"/>
        <c:minorTickMark val="none"/>
        <c:tickLblPos val="nextTo"/>
        <c:crossAx val="356863232"/>
        <c:crosses val="max"/>
        <c:crossBetween val="between"/>
      </c:valAx>
      <c:catAx>
        <c:axId val="356863232"/>
        <c:scaling>
          <c:orientation val="maxMin"/>
        </c:scaling>
        <c:delete val="1"/>
        <c:axPos val="r"/>
        <c:numFmt formatCode="General" sourceLinked="1"/>
        <c:majorTickMark val="out"/>
        <c:minorTickMark val="none"/>
        <c:tickLblPos val="nextTo"/>
        <c:crossAx val="356862056"/>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12">
                  <c:v>0.82499999999999996</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638231640"/>
        <c:axId val="638232032"/>
      </c:barChart>
      <c:catAx>
        <c:axId val="638231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2032"/>
        <c:crosses val="autoZero"/>
        <c:auto val="1"/>
        <c:lblAlgn val="ctr"/>
        <c:lblOffset val="100"/>
        <c:noMultiLvlLbl val="0"/>
      </c:catAx>
      <c:valAx>
        <c:axId val="638232032"/>
        <c:scaling>
          <c:orientation val="minMax"/>
        </c:scaling>
        <c:delete val="1"/>
        <c:axPos val="b"/>
        <c:numFmt formatCode="0%" sourceLinked="1"/>
        <c:majorTickMark val="none"/>
        <c:minorTickMark val="none"/>
        <c:tickLblPos val="nextTo"/>
        <c:crossAx val="63823164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Spring Lake borough</c:v>
                </c:pt>
                <c:pt idx="1">
                  <c:v>Millstone </c:v>
                </c:pt>
                <c:pt idx="2">
                  <c:v>Freehold borough</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Monmouth avg. 82.50%</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Spring Lake borough</c:v>
                </c:pt>
                <c:pt idx="1">
                  <c:v>Millstone </c:v>
                </c:pt>
                <c:pt idx="2">
                  <c:v>Freehold borough</c:v>
                </c:pt>
              </c:strCache>
            </c:strRef>
          </c:cat>
          <c:val>
            <c:numRef>
              <c:f>Sheet1!$D$2:$D$4</c:f>
              <c:numCache>
                <c:formatCode>0%</c:formatCode>
                <c:ptCount val="3"/>
                <c:pt idx="0">
                  <c:v>0.82499999999999996</c:v>
                </c:pt>
                <c:pt idx="1">
                  <c:v>0.82499999999999996</c:v>
                </c:pt>
                <c:pt idx="2">
                  <c:v>0.82499999999999996</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638233208"/>
        <c:axId val="638233600"/>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Spring Lake borough</c:v>
                </c:pt>
                <c:pt idx="1">
                  <c:v>Millstone </c:v>
                </c:pt>
                <c:pt idx="2">
                  <c:v>Freehold borough</c:v>
                </c:pt>
              </c:strCache>
            </c:strRef>
          </c:cat>
          <c:val>
            <c:numRef>
              <c:f>Sheet1!$B$2:$B$4</c:f>
              <c:numCache>
                <c:formatCode>0%</c:formatCode>
                <c:ptCount val="3"/>
                <c:pt idx="0">
                  <c:v>0.98099999999999998</c:v>
                </c:pt>
                <c:pt idx="1">
                  <c:v>0.88800000000000001</c:v>
                </c:pt>
                <c:pt idx="2">
                  <c:v>0.51900000000000002</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638234384"/>
        <c:axId val="638233992"/>
      </c:barChart>
      <c:catAx>
        <c:axId val="638233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33600"/>
        <c:crosses val="autoZero"/>
        <c:auto val="1"/>
        <c:lblAlgn val="ctr"/>
        <c:lblOffset val="100"/>
        <c:noMultiLvlLbl val="0"/>
      </c:catAx>
      <c:valAx>
        <c:axId val="638233600"/>
        <c:scaling>
          <c:orientation val="minMax"/>
        </c:scaling>
        <c:delete val="1"/>
        <c:axPos val="b"/>
        <c:numFmt formatCode="0%" sourceLinked="1"/>
        <c:majorTickMark val="none"/>
        <c:minorTickMark val="none"/>
        <c:tickLblPos val="nextTo"/>
        <c:crossAx val="638233208"/>
        <c:crosses val="autoZero"/>
        <c:crossBetween val="between"/>
      </c:valAx>
      <c:valAx>
        <c:axId val="638233992"/>
        <c:scaling>
          <c:orientation val="minMax"/>
        </c:scaling>
        <c:delete val="1"/>
        <c:axPos val="t"/>
        <c:numFmt formatCode="0%" sourceLinked="1"/>
        <c:majorTickMark val="out"/>
        <c:minorTickMark val="none"/>
        <c:tickLblPos val="nextTo"/>
        <c:crossAx val="638234384"/>
        <c:crosses val="max"/>
        <c:crossBetween val="between"/>
      </c:valAx>
      <c:catAx>
        <c:axId val="638234384"/>
        <c:scaling>
          <c:orientation val="minMax"/>
        </c:scaling>
        <c:delete val="1"/>
        <c:axPos val="l"/>
        <c:numFmt formatCode="General" sourceLinked="1"/>
        <c:majorTickMark val="out"/>
        <c:minorTickMark val="none"/>
        <c:tickLblPos val="nextTo"/>
        <c:crossAx val="638233992"/>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8118848425196853"/>
          <c:y val="0.82313140851799893"/>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8">
                  <c:v>74088</c:v>
                </c:pt>
                <c:pt idx="9">
                  <c:v>79885</c:v>
                </c:pt>
                <c:pt idx="10">
                  <c:v>93897</c:v>
                </c:pt>
                <c:pt idx="11">
                  <c:v>107093</c:v>
                </c:pt>
                <c:pt idx="12">
                  <c:v>116574</c:v>
                </c:pt>
                <c:pt idx="13">
                  <c:v>122793</c:v>
                </c:pt>
                <c:pt idx="14">
                  <c:v>131375</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15">
                  <c:v>133950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638235168"/>
        <c:axId val="638235560"/>
      </c:barChart>
      <c:catAx>
        <c:axId val="6382351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35560"/>
        <c:crosses val="autoZero"/>
        <c:auto val="1"/>
        <c:lblAlgn val="ctr"/>
        <c:lblOffset val="100"/>
        <c:noMultiLvlLbl val="0"/>
      </c:catAx>
      <c:valAx>
        <c:axId val="638235560"/>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38235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50671360"/>
        <c:axId val="63823634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2">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2">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50672144"/>
        <c:axId val="350671752"/>
      </c:barChart>
      <c:valAx>
        <c:axId val="638236344"/>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0671360"/>
        <c:crosses val="max"/>
        <c:crossBetween val="between"/>
      </c:valAx>
      <c:catAx>
        <c:axId val="350671360"/>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8236344"/>
        <c:crosses val="autoZero"/>
        <c:auto val="1"/>
        <c:lblAlgn val="ctr"/>
        <c:lblOffset val="100"/>
        <c:noMultiLvlLbl val="0"/>
      </c:catAx>
      <c:valAx>
        <c:axId val="350671752"/>
        <c:scaling>
          <c:orientation val="minMax"/>
          <c:max val="1"/>
        </c:scaling>
        <c:delete val="1"/>
        <c:axPos val="b"/>
        <c:numFmt formatCode="General" sourceLinked="1"/>
        <c:majorTickMark val="out"/>
        <c:minorTickMark val="none"/>
        <c:tickLblPos val="nextTo"/>
        <c:crossAx val="350672144"/>
        <c:crosses val="autoZero"/>
        <c:crossBetween val="between"/>
      </c:valAx>
      <c:catAx>
        <c:axId val="350672144"/>
        <c:scaling>
          <c:orientation val="minMax"/>
        </c:scaling>
        <c:delete val="1"/>
        <c:axPos val="r"/>
        <c:numFmt formatCode="General" sourceLinked="1"/>
        <c:majorTickMark val="out"/>
        <c:minorTickMark val="none"/>
        <c:tickLblPos val="nextTo"/>
        <c:crossAx val="350671752"/>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Middletown</c:v>
                </c:pt>
                <c:pt idx="2">
                  <c:v>Howell Township</c:v>
                </c:pt>
                <c:pt idx="3">
                  <c:v>Marlboro</c:v>
                </c:pt>
                <c:pt idx="4">
                  <c:v>Manalapan</c:v>
                </c:pt>
                <c:pt idx="5">
                  <c:v>Freehold Township</c:v>
                </c:pt>
              </c:strCache>
            </c:strRef>
          </c:cat>
          <c:val>
            <c:numRef>
              <c:f>Sheet1!$B$2:$B$7</c:f>
              <c:numCache>
                <c:formatCode>0%</c:formatCode>
                <c:ptCount val="6"/>
                <c:pt idx="0">
                  <c:v>0.318</c:v>
                </c:pt>
                <c:pt idx="1">
                  <c:v>0.28599999999999998</c:v>
                </c:pt>
                <c:pt idx="2">
                  <c:v>0.25900000000000001</c:v>
                </c:pt>
                <c:pt idx="3">
                  <c:v>0.215</c:v>
                </c:pt>
                <c:pt idx="4">
                  <c:v>0.29299999999999998</c:v>
                </c:pt>
                <c:pt idx="5">
                  <c:v>0.246</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Middletown</c:v>
                </c:pt>
                <c:pt idx="2">
                  <c:v>Howell Township</c:v>
                </c:pt>
                <c:pt idx="3">
                  <c:v>Marlboro</c:v>
                </c:pt>
                <c:pt idx="4">
                  <c:v>Manalapan</c:v>
                </c:pt>
                <c:pt idx="5">
                  <c:v>Freehold Township</c:v>
                </c:pt>
              </c:strCache>
            </c:strRef>
          </c:cat>
          <c:val>
            <c:numRef>
              <c:f>Sheet1!$C$2:$C$7</c:f>
              <c:numCache>
                <c:formatCode>0%</c:formatCode>
                <c:ptCount val="6"/>
                <c:pt idx="0">
                  <c:v>0.33400000000000002</c:v>
                </c:pt>
                <c:pt idx="1">
                  <c:v>0.34799999999999998</c:v>
                </c:pt>
                <c:pt idx="2">
                  <c:v>0.33800000000000002</c:v>
                </c:pt>
                <c:pt idx="3">
                  <c:v>0.376</c:v>
                </c:pt>
                <c:pt idx="4">
                  <c:v>0.32400000000000001</c:v>
                </c:pt>
                <c:pt idx="5">
                  <c:v>0.36299999999999999</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Middletown</c:v>
                </c:pt>
                <c:pt idx="2">
                  <c:v>Howell Township</c:v>
                </c:pt>
                <c:pt idx="3">
                  <c:v>Marlboro</c:v>
                </c:pt>
                <c:pt idx="4">
                  <c:v>Manalapan</c:v>
                </c:pt>
                <c:pt idx="5">
                  <c:v>Freehold Township</c:v>
                </c:pt>
              </c:strCache>
            </c:strRef>
          </c:cat>
          <c:val>
            <c:numRef>
              <c:f>Sheet1!$D$2:$D$7</c:f>
              <c:numCache>
                <c:formatCode>0%</c:formatCode>
                <c:ptCount val="6"/>
                <c:pt idx="0">
                  <c:v>0.34799999999999998</c:v>
                </c:pt>
                <c:pt idx="1">
                  <c:v>0.36599999999999999</c:v>
                </c:pt>
                <c:pt idx="2">
                  <c:v>0.40200000000000002</c:v>
                </c:pt>
                <c:pt idx="3">
                  <c:v>0.40899999999999997</c:v>
                </c:pt>
                <c:pt idx="4">
                  <c:v>0.38300000000000001</c:v>
                </c:pt>
                <c:pt idx="5">
                  <c:v>0.39100000000000001</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350672928"/>
        <c:axId val="350673320"/>
      </c:barChart>
      <c:catAx>
        <c:axId val="350672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73320"/>
        <c:crosses val="autoZero"/>
        <c:auto val="1"/>
        <c:lblAlgn val="ctr"/>
        <c:lblOffset val="100"/>
        <c:noMultiLvlLbl val="0"/>
      </c:catAx>
      <c:valAx>
        <c:axId val="350673320"/>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0672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50674104"/>
        <c:axId val="350674496"/>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10">
                  <c:v>2036</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10">
                  <c:v>2036</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50675280"/>
        <c:axId val="350674888"/>
      </c:barChart>
      <c:catAx>
        <c:axId val="350674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74496"/>
        <c:crosses val="autoZero"/>
        <c:auto val="1"/>
        <c:lblAlgn val="ctr"/>
        <c:lblOffset val="100"/>
        <c:noMultiLvlLbl val="0"/>
      </c:catAx>
      <c:valAx>
        <c:axId val="350674496"/>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74104"/>
        <c:crosses val="autoZero"/>
        <c:crossBetween val="between"/>
      </c:valAx>
      <c:valAx>
        <c:axId val="350674888"/>
        <c:scaling>
          <c:orientation val="minMax"/>
          <c:max val="7000"/>
        </c:scaling>
        <c:delete val="1"/>
        <c:axPos val="t"/>
        <c:numFmt formatCode="General" sourceLinked="1"/>
        <c:majorTickMark val="out"/>
        <c:minorTickMark val="none"/>
        <c:tickLblPos val="nextTo"/>
        <c:crossAx val="350675280"/>
        <c:crosses val="max"/>
        <c:crossBetween val="between"/>
      </c:valAx>
      <c:catAx>
        <c:axId val="350675280"/>
        <c:scaling>
          <c:orientation val="minMax"/>
        </c:scaling>
        <c:delete val="1"/>
        <c:axPos val="l"/>
        <c:numFmt formatCode="General" sourceLinked="1"/>
        <c:majorTickMark val="out"/>
        <c:minorTickMark val="none"/>
        <c:tickLblPos val="nextTo"/>
        <c:crossAx val="350674888"/>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125</c:v>
                </c:pt>
                <c:pt idx="1">
                  <c:v>141</c:v>
                </c:pt>
                <c:pt idx="2">
                  <c:v>145</c:v>
                </c:pt>
                <c:pt idx="3">
                  <c:v>172</c:v>
                </c:pt>
                <c:pt idx="4">
                  <c:v>140</c:v>
                </c:pt>
                <c:pt idx="5">
                  <c:v>152</c:v>
                </c:pt>
                <c:pt idx="6">
                  <c:v>145</c:v>
                </c:pt>
                <c:pt idx="7">
                  <c:v>96</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179</c:v>
                </c:pt>
                <c:pt idx="1">
                  <c:v>192</c:v>
                </c:pt>
                <c:pt idx="2">
                  <c:v>184</c:v>
                </c:pt>
                <c:pt idx="3">
                  <c:v>161</c:v>
                </c:pt>
                <c:pt idx="4">
                  <c:v>167</c:v>
                </c:pt>
                <c:pt idx="5">
                  <c:v>167</c:v>
                </c:pt>
                <c:pt idx="6">
                  <c:v>180</c:v>
                </c:pt>
                <c:pt idx="7">
                  <c:v>137</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50676064"/>
        <c:axId val="350676456"/>
      </c:barChart>
      <c:catAx>
        <c:axId val="35067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76456"/>
        <c:crosses val="autoZero"/>
        <c:auto val="1"/>
        <c:lblAlgn val="ctr"/>
        <c:lblOffset val="100"/>
        <c:noMultiLvlLbl val="0"/>
      </c:catAx>
      <c:valAx>
        <c:axId val="3506764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760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7">
                  <c:v>8.5999999999999993E-2</c:v>
                </c:pt>
                <c:pt idx="8">
                  <c:v>8.7999999999999995E-2</c:v>
                </c:pt>
                <c:pt idx="9">
                  <c:v>0.10299999999999999</c:v>
                </c:pt>
                <c:pt idx="10">
                  <c:v>0.115</c:v>
                </c:pt>
                <c:pt idx="11">
                  <c:v>0.124</c:v>
                </c:pt>
                <c:pt idx="12">
                  <c:v>0.127</c:v>
                </c:pt>
                <c:pt idx="13">
                  <c:v>0.13600000000000001</c:v>
                </c:pt>
                <c:pt idx="14">
                  <c:v>0.155</c:v>
                </c:pt>
                <c:pt idx="15">
                  <c:v>0.19600000000000001</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6" formatCode="0%">
                  <c:v>8.1000000000000003E-2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50676848"/>
        <c:axId val="350677240"/>
      </c:barChart>
      <c:catAx>
        <c:axId val="350676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77240"/>
        <c:crosses val="autoZero"/>
        <c:auto val="1"/>
        <c:lblAlgn val="ctr"/>
        <c:lblOffset val="100"/>
        <c:noMultiLvlLbl val="0"/>
      </c:catAx>
      <c:valAx>
        <c:axId val="350677240"/>
        <c:scaling>
          <c:orientation val="minMax"/>
          <c:max val="0.25"/>
          <c:min val="0"/>
        </c:scaling>
        <c:delete val="1"/>
        <c:axPos val="b"/>
        <c:numFmt formatCode="0%" sourceLinked="1"/>
        <c:majorTickMark val="out"/>
        <c:minorTickMark val="none"/>
        <c:tickLblPos val="nextTo"/>
        <c:crossAx val="35067684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7.8E-2</c:v>
                </c:pt>
                <c:pt idx="1">
                  <c:v>8.3000000000000004E-2</c:v>
                </c:pt>
                <c:pt idx="2">
                  <c:v>8.3000000000000004E-2</c:v>
                </c:pt>
                <c:pt idx="3">
                  <c:v>8.3000000000000004E-2</c:v>
                </c:pt>
                <c:pt idx="4">
                  <c:v>8.1000000000000003E-2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50678024"/>
        <c:axId val="350678416"/>
      </c:lineChart>
      <c:catAx>
        <c:axId val="350678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0678416"/>
        <c:crosses val="autoZero"/>
        <c:auto val="1"/>
        <c:lblAlgn val="ctr"/>
        <c:lblOffset val="100"/>
        <c:noMultiLvlLbl val="0"/>
      </c:catAx>
      <c:valAx>
        <c:axId val="350678416"/>
        <c:scaling>
          <c:orientation val="minMax"/>
          <c:max val="1"/>
          <c:min val="0"/>
        </c:scaling>
        <c:delete val="1"/>
        <c:axPos val="l"/>
        <c:numFmt formatCode="0%" sourceLinked="1"/>
        <c:majorTickMark val="out"/>
        <c:minorTickMark val="none"/>
        <c:tickLblPos val="nextTo"/>
        <c:crossAx val="3506780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Asbury Park</c:v>
                </c:pt>
                <c:pt idx="1">
                  <c:v>Keansburg</c:v>
                </c:pt>
                <c:pt idx="2">
                  <c:v>Farmingdale</c:v>
                </c:pt>
                <c:pt idx="3">
                  <c:v>Shrewsbury township</c:v>
                </c:pt>
                <c:pt idx="4">
                  <c:v>Neptune City</c:v>
                </c:pt>
                <c:pt idx="5">
                  <c:v>Bradley Beach</c:v>
                </c:pt>
                <c:pt idx="6">
                  <c:v>Long Branch</c:v>
                </c:pt>
                <c:pt idx="7">
                  <c:v>Belmar</c:v>
                </c:pt>
                <c:pt idx="8">
                  <c:v>Freehold borough</c:v>
                </c:pt>
                <c:pt idx="9">
                  <c:v>Lake Como</c:v>
                </c:pt>
              </c:strCache>
            </c:strRef>
          </c:cat>
          <c:val>
            <c:numRef>
              <c:f>Sheet1!$B$2:$B$11</c:f>
              <c:numCache>
                <c:formatCode>0%</c:formatCode>
                <c:ptCount val="10"/>
                <c:pt idx="0">
                  <c:v>0.38300000000000001</c:v>
                </c:pt>
                <c:pt idx="1">
                  <c:v>0.32400000000000001</c:v>
                </c:pt>
                <c:pt idx="2">
                  <c:v>0.28799999999999998</c:v>
                </c:pt>
                <c:pt idx="3">
                  <c:v>0.26500000000000001</c:v>
                </c:pt>
                <c:pt idx="4">
                  <c:v>0.24</c:v>
                </c:pt>
                <c:pt idx="5">
                  <c:v>0.218</c:v>
                </c:pt>
                <c:pt idx="6">
                  <c:v>0.20799999999999999</c:v>
                </c:pt>
                <c:pt idx="7">
                  <c:v>0.19800000000000001</c:v>
                </c:pt>
                <c:pt idx="8">
                  <c:v>0.191</c:v>
                </c:pt>
                <c:pt idx="9">
                  <c:v>0.19</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Asbury Park</c:v>
                </c:pt>
                <c:pt idx="1">
                  <c:v>Keansburg</c:v>
                </c:pt>
                <c:pt idx="2">
                  <c:v>Farmingdale</c:v>
                </c:pt>
                <c:pt idx="3">
                  <c:v>Shrewsbury township</c:v>
                </c:pt>
                <c:pt idx="4">
                  <c:v>Neptune City</c:v>
                </c:pt>
                <c:pt idx="5">
                  <c:v>Bradley Beach</c:v>
                </c:pt>
                <c:pt idx="6">
                  <c:v>Long Branch</c:v>
                </c:pt>
                <c:pt idx="7">
                  <c:v>Belmar</c:v>
                </c:pt>
                <c:pt idx="8">
                  <c:v>Freehold borough</c:v>
                </c:pt>
                <c:pt idx="9">
                  <c:v>Lake Como</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Asbury Park</c:v>
                </c:pt>
                <c:pt idx="1">
                  <c:v>Keansburg</c:v>
                </c:pt>
                <c:pt idx="2">
                  <c:v>Farmingdale</c:v>
                </c:pt>
                <c:pt idx="3">
                  <c:v>Shrewsbury township</c:v>
                </c:pt>
                <c:pt idx="4">
                  <c:v>Neptune City</c:v>
                </c:pt>
                <c:pt idx="5">
                  <c:v>Bradley Beach</c:v>
                </c:pt>
                <c:pt idx="6">
                  <c:v>Long Branch</c:v>
                </c:pt>
                <c:pt idx="7">
                  <c:v>Belmar</c:v>
                </c:pt>
                <c:pt idx="8">
                  <c:v>Freehold borough</c:v>
                </c:pt>
                <c:pt idx="9">
                  <c:v>Lake Como</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Monmouth avg. 8.10%</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Asbury Park</c:v>
                </c:pt>
                <c:pt idx="1">
                  <c:v>Keansburg</c:v>
                </c:pt>
                <c:pt idx="2">
                  <c:v>Farmingdale</c:v>
                </c:pt>
                <c:pt idx="3">
                  <c:v>Shrewsbury township</c:v>
                </c:pt>
                <c:pt idx="4">
                  <c:v>Neptune City</c:v>
                </c:pt>
                <c:pt idx="5">
                  <c:v>Bradley Beach</c:v>
                </c:pt>
                <c:pt idx="6">
                  <c:v>Long Branch</c:v>
                </c:pt>
                <c:pt idx="7">
                  <c:v>Belmar</c:v>
                </c:pt>
                <c:pt idx="8">
                  <c:v>Freehold borough</c:v>
                </c:pt>
                <c:pt idx="9">
                  <c:v>Lake Como</c:v>
                </c:pt>
              </c:strCache>
            </c:strRef>
          </c:cat>
          <c:val>
            <c:numRef>
              <c:f>Sheet1!$E$2:$E$11</c:f>
              <c:numCache>
                <c:formatCode>0%</c:formatCode>
                <c:ptCount val="10"/>
                <c:pt idx="0">
                  <c:v>8.1000000000000003E-2</c:v>
                </c:pt>
                <c:pt idx="1">
                  <c:v>8.1000000000000003E-2</c:v>
                </c:pt>
                <c:pt idx="2">
                  <c:v>8.1000000000000003E-2</c:v>
                </c:pt>
                <c:pt idx="3">
                  <c:v>8.1000000000000003E-2</c:v>
                </c:pt>
                <c:pt idx="4">
                  <c:v>8.1000000000000003E-2</c:v>
                </c:pt>
                <c:pt idx="5">
                  <c:v>8.1000000000000003E-2</c:v>
                </c:pt>
                <c:pt idx="6">
                  <c:v>8.1000000000000003E-2</c:v>
                </c:pt>
                <c:pt idx="7">
                  <c:v>8.1000000000000003E-2</c:v>
                </c:pt>
                <c:pt idx="8">
                  <c:v>8.1000000000000003E-2</c:v>
                </c:pt>
                <c:pt idx="9">
                  <c:v>8.1000000000000003E-2</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350679200"/>
        <c:axId val="350679592"/>
      </c:barChart>
      <c:catAx>
        <c:axId val="35067920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79592"/>
        <c:crosses val="autoZero"/>
        <c:auto val="1"/>
        <c:lblAlgn val="ctr"/>
        <c:lblOffset val="100"/>
        <c:noMultiLvlLbl val="0"/>
      </c:catAx>
      <c:valAx>
        <c:axId val="350679592"/>
        <c:scaling>
          <c:orientation val="minMax"/>
          <c:max val="0.8"/>
        </c:scaling>
        <c:delete val="1"/>
        <c:axPos val="b"/>
        <c:numFmt formatCode="0%" sourceLinked="1"/>
        <c:majorTickMark val="out"/>
        <c:minorTickMark val="none"/>
        <c:tickLblPos val="nextTo"/>
        <c:crossAx val="350679200"/>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6.9434661445381296E-2"/>
          <c:y val="0.92501033961663881"/>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'[Monmouth_QA_01-15-2020_v06 (linked).xlsx]0. Overview'!$A$257,'[Monmouth_QA_01-15-2020_v06 (linked).xlsx]0. Overview'!$A$278,'[Monmouth_QA_01-15-2020_v06 (linked).xlsx]0. Overview'!$A$304,'[Monmouth_QA_01-15-2020_v06 (linked).xlsx]0. Overview'!$A$329,'[Monmouth_QA_01-15-2020_v06 (linked).xlsx]0. Overview'!$A$341,'[Monmouth_QA_01-15-2020_v06 (linked).xlsx]0. Overview'!$A$368,'[Monmouth_QA_01-15-2020_v06 (linked).xlsx]0. Overview'!$A$382,'[Monmouth_QA_01-15-2020_v06 (linked).xlsx]0. Overview'!$A$422,'[Monmouth_QA_01-15-2020_v06 (linked).xlsx]0. Overview'!$A$440</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'[Monmouth_QA_01-15-2020_v06 (linked).xlsx]0. Overview'!$C$257,'[Monmouth_QA_01-15-2020_v06 (linked).xlsx]0. Overview'!$C$278,'[Monmouth_QA_01-15-2020_v06 (linked).xlsx]0. Overview'!$C$304,'[Monmouth_QA_01-15-2020_v06 (linked).xlsx]0. Overview'!$C$329,'[Monmouth_QA_01-15-2020_v06 (linked).xlsx]0. Overview'!$C$341,'[Monmouth_QA_01-15-2020_v06 (linked).xlsx]0. Overview'!$C$368,'[Monmouth_QA_01-15-2020_v06 (linked).xlsx]0. Overview'!$C$382,'[Monmouth_QA_01-15-2020_v06 (linked).xlsx]0. Overview'!$C$422,'[Monmouth_QA_01-15-2020_v06 (linked).xlsx]0. Overview'!$C$440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FCB1-477E-A7EC-68D676C12961}"/>
            </c:ext>
          </c:extLst>
        </c:ser>
        <c:dLbls>
          <c:showLegendKey val="0"/>
          <c:showVal val="0"/>
          <c:showCatName val="0"/>
          <c:showSerName val="0"/>
          <c:showPercent val="0"/>
          <c:showBubbleSize val="0"/>
        </c:dLbls>
        <c:gapWidth val="150"/>
        <c:overlap val="100"/>
        <c:axId val="638221448"/>
        <c:axId val="638221840"/>
      </c:barChart>
      <c:barChart>
        <c:barDir val="bar"/>
        <c:grouping val="stacked"/>
        <c:varyColors val="0"/>
        <c:ser>
          <c:idx val="2"/>
          <c:order val="1"/>
          <c:spPr>
            <a:noFill/>
            <a:ln>
              <a:noFill/>
            </a:ln>
            <a:effectLst/>
          </c:spPr>
          <c:invertIfNegative val="0"/>
          <c:cat>
            <c:strRef>
              <c:f>'[Monmouth_QA_01-15-2020_v06 (linked).xlsx]0. Overview'!$A$257,'[Monmouth_QA_01-15-2020_v06 (linked).xlsx]0. Overview'!$A$278,'[Monmouth_QA_01-15-2020_v06 (linked).xlsx]0. Overview'!$A$304,'[Monmouth_QA_01-15-2020_v06 (linked).xlsx]0. Overview'!$A$329,'[Monmouth_QA_01-15-2020_v06 (linked).xlsx]0. Overview'!$A$341,'[Monmouth_QA_01-15-2020_v06 (linked).xlsx]0. Overview'!$A$368,'[Monmouth_QA_01-15-2020_v06 (linked).xlsx]0. Overview'!$A$382,'[Monmouth_QA_01-15-2020_v06 (linked).xlsx]0. Overview'!$A$422,'[Monmouth_QA_01-15-2020_v06 (linked).xlsx]0. Overview'!$A$440</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'[Monmouth_QA_01-15-2020_v06 (linked).xlsx]0. Overview'!$D$257,'[Monmouth_QA_01-15-2020_v06 (linked).xlsx]0. Overview'!$D$278,'[Monmouth_QA_01-15-2020_v06 (linked).xlsx]0. Overview'!$D$304,'[Monmouth_QA_01-15-2020_v06 (linked).xlsx]0. Overview'!$D$329,'[Monmouth_QA_01-15-2020_v06 (linked).xlsx]0. Overview'!$D$341,'[Monmouth_QA_01-15-2020_v06 (linked).xlsx]0. Overview'!$D$368,'[Monmouth_QA_01-15-2020_v06 (linked).xlsx]0. Overview'!$D$382,'[Monmouth_QA_01-15-2020_v06 (linked).xlsx]0. Overview'!$D$422,'[Monmouth_QA_01-15-2020_v06 (linked).xlsx]0. Overview'!$D$440</c:f>
              <c:numCache>
                <c:formatCode>General</c:formatCode>
                <c:ptCount val="9"/>
                <c:pt idx="0">
                  <c:v>10.875</c:v>
                </c:pt>
                <c:pt idx="1">
                  <c:v>11.875</c:v>
                </c:pt>
                <c:pt idx="2">
                  <c:v>7.875</c:v>
                </c:pt>
                <c:pt idx="3">
                  <c:v>4.875</c:v>
                </c:pt>
                <c:pt idx="4">
                  <c:v>15.875</c:v>
                </c:pt>
                <c:pt idx="5">
                  <c:v>10.875</c:v>
                </c:pt>
                <c:pt idx="6">
                  <c:v>18.875</c:v>
                </c:pt>
                <c:pt idx="7">
                  <c:v>2.875</c:v>
                </c:pt>
                <c:pt idx="8">
                  <c:v>6.875</c:v>
                </c:pt>
              </c:numCache>
            </c:numRef>
          </c:val>
          <c:extLst>
            <c:ext xmlns:c16="http://schemas.microsoft.com/office/drawing/2014/chart" uri="{C3380CC4-5D6E-409C-BE32-E72D297353CC}">
              <c16:uniqueId val="{00000001-FCB1-477E-A7EC-68D676C12961}"/>
            </c:ext>
          </c:extLst>
        </c:ser>
        <c:ser>
          <c:idx val="3"/>
          <c:order val="2"/>
          <c:spPr>
            <a:solidFill>
              <a:schemeClr val="bg2">
                <a:lumMod val="75000"/>
              </a:schemeClr>
            </a:solidFill>
            <a:ln>
              <a:solidFill>
                <a:schemeClr val="tx1"/>
              </a:solidFill>
            </a:ln>
            <a:effectLst/>
          </c:spPr>
          <c:invertIfNegative val="0"/>
          <c:cat>
            <c:strRef>
              <c:f>'[Monmouth_QA_01-15-2020_v06 (linked).xlsx]0. Overview'!$A$257,'[Monmouth_QA_01-15-2020_v06 (linked).xlsx]0. Overview'!$A$278,'[Monmouth_QA_01-15-2020_v06 (linked).xlsx]0. Overview'!$A$304,'[Monmouth_QA_01-15-2020_v06 (linked).xlsx]0. Overview'!$A$329,'[Monmouth_QA_01-15-2020_v06 (linked).xlsx]0. Overview'!$A$341,'[Monmouth_QA_01-15-2020_v06 (linked).xlsx]0. Overview'!$A$368,'[Monmouth_QA_01-15-2020_v06 (linked).xlsx]0. Overview'!$A$382,'[Monmouth_QA_01-15-2020_v06 (linked).xlsx]0. Overview'!$A$422,'[Monmouth_QA_01-15-2020_v06 (linked).xlsx]0. Overview'!$A$440</c:f>
              <c:strCache>
                <c:ptCount val="9"/>
                <c:pt idx="0">
                  <c:v>Monmouth</c:v>
                </c:pt>
                <c:pt idx="1">
                  <c:v>Monmouth</c:v>
                </c:pt>
                <c:pt idx="2">
                  <c:v>Monmouth</c:v>
                </c:pt>
                <c:pt idx="3">
                  <c:v>Monmouth</c:v>
                </c:pt>
                <c:pt idx="4">
                  <c:v>Monmouth</c:v>
                </c:pt>
                <c:pt idx="5">
                  <c:v>Monmouth</c:v>
                </c:pt>
                <c:pt idx="6">
                  <c:v>Monmouth</c:v>
                </c:pt>
                <c:pt idx="7">
                  <c:v>Monmouth</c:v>
                </c:pt>
                <c:pt idx="8">
                  <c:v>Monmouth</c:v>
                </c:pt>
              </c:strCache>
            </c:strRef>
          </c:cat>
          <c:val>
            <c:numRef>
              <c:f>'[Monmouth_QA_01-15-2020_v06 (linked).xlsx]0. Overview'!$E$257,'[Monmouth_QA_01-15-2020_v06 (linked).xlsx]0. Overview'!$E$278,'[Monmouth_QA_01-15-2020_v06 (linked).xlsx]0. Overview'!$E$304,'[Monmouth_QA_01-15-2020_v06 (linked).xlsx]0. Overview'!$E$329,'[Monmouth_QA_01-15-2020_v06 (linked).xlsx]0. Overview'!$E$341,'[Monmouth_QA_01-15-2020_v06 (linked).xlsx]0. Overview'!$E$368,'[Monmouth_QA_01-15-2020_v06 (linked).xlsx]0. Overview'!$E$382,'[Monmouth_QA_01-15-2020_v06 (linked).xlsx]0. Overview'!$E$422,'[Monmouth_QA_01-15-2020_v06 (linked).xlsx]0. Overview'!$E$440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FCB1-477E-A7EC-68D676C12961}"/>
            </c:ext>
          </c:extLst>
        </c:ser>
        <c:dLbls>
          <c:showLegendKey val="0"/>
          <c:showVal val="0"/>
          <c:showCatName val="0"/>
          <c:showSerName val="0"/>
          <c:showPercent val="0"/>
          <c:showBubbleSize val="0"/>
        </c:dLbls>
        <c:gapWidth val="50"/>
        <c:overlap val="100"/>
        <c:axId val="638222624"/>
        <c:axId val="638222232"/>
      </c:barChart>
      <c:catAx>
        <c:axId val="638221448"/>
        <c:scaling>
          <c:orientation val="maxMin"/>
        </c:scaling>
        <c:delete val="1"/>
        <c:axPos val="l"/>
        <c:numFmt formatCode="General" sourceLinked="1"/>
        <c:majorTickMark val="none"/>
        <c:minorTickMark val="none"/>
        <c:tickLblPos val="nextTo"/>
        <c:crossAx val="638221840"/>
        <c:crosses val="autoZero"/>
        <c:auto val="1"/>
        <c:lblAlgn val="ctr"/>
        <c:lblOffset val="100"/>
        <c:noMultiLvlLbl val="0"/>
      </c:catAx>
      <c:valAx>
        <c:axId val="638221840"/>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38221448"/>
        <c:crosses val="autoZero"/>
        <c:crossBetween val="between"/>
      </c:valAx>
      <c:valAx>
        <c:axId val="638222232"/>
        <c:scaling>
          <c:orientation val="minMax"/>
          <c:max val="22"/>
          <c:min val="0"/>
        </c:scaling>
        <c:delete val="1"/>
        <c:axPos val="b"/>
        <c:numFmt formatCode="General" sourceLinked="1"/>
        <c:majorTickMark val="out"/>
        <c:minorTickMark val="none"/>
        <c:tickLblPos val="nextTo"/>
        <c:crossAx val="638222624"/>
        <c:crosses val="max"/>
        <c:crossBetween val="between"/>
      </c:valAx>
      <c:catAx>
        <c:axId val="638222624"/>
        <c:scaling>
          <c:orientation val="maxMin"/>
        </c:scaling>
        <c:delete val="1"/>
        <c:axPos val="r"/>
        <c:numFmt formatCode="General" sourceLinked="1"/>
        <c:majorTickMark val="out"/>
        <c:minorTickMark val="none"/>
        <c:tickLblPos val="nextTo"/>
        <c:crossAx val="638222232"/>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Monmouth</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1.2048192771084338E-2"/>
                  <c:y val="2.895753115841753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8.0321285140562242E-3"/>
                  <c:y val="2.316602492673402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1414</c:v>
                </c:pt>
                <c:pt idx="1">
                  <c:v>822</c:v>
                </c:pt>
                <c:pt idx="2">
                  <c:v>1579</c:v>
                </c:pt>
                <c:pt idx="3">
                  <c:v>1232</c:v>
                </c:pt>
                <c:pt idx="4">
                  <c:v>1078</c:v>
                </c:pt>
                <c:pt idx="5">
                  <c:v>902</c:v>
                </c:pt>
                <c:pt idx="6">
                  <c:v>1142</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0">
                  <c:v>94960</c:v>
                </c:pt>
                <c:pt idx="11">
                  <c:v>95493</c:v>
                </c:pt>
                <c:pt idx="12">
                  <c:v>97494</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3">
                  <c:v>98043</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50680768"/>
        <c:axId val="350681160"/>
      </c:barChart>
      <c:catAx>
        <c:axId val="3506807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81160"/>
        <c:crosses val="autoZero"/>
        <c:auto val="1"/>
        <c:lblAlgn val="ctr"/>
        <c:lblOffset val="100"/>
        <c:noMultiLvlLbl val="0"/>
      </c:catAx>
      <c:valAx>
        <c:axId val="350681160"/>
        <c:scaling>
          <c:orientation val="minMax"/>
        </c:scaling>
        <c:delete val="1"/>
        <c:axPos val="b"/>
        <c:numFmt formatCode="&quot;$&quot;#,##0_);[Red]\(&quot;$&quot;#,##0\)" sourceLinked="1"/>
        <c:majorTickMark val="none"/>
        <c:minorTickMark val="none"/>
        <c:tickLblPos val="nextTo"/>
        <c:crossAx val="350680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84526</c:v>
                </c:pt>
                <c:pt idx="1">
                  <c:v>85605</c:v>
                </c:pt>
                <c:pt idx="2">
                  <c:v>85242</c:v>
                </c:pt>
                <c:pt idx="3">
                  <c:v>87297</c:v>
                </c:pt>
                <c:pt idx="4">
                  <c:v>91807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50681944"/>
        <c:axId val="350682336"/>
      </c:lineChart>
      <c:catAx>
        <c:axId val="350681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0682336"/>
        <c:crosses val="autoZero"/>
        <c:auto val="1"/>
        <c:lblAlgn val="ctr"/>
        <c:lblOffset val="100"/>
        <c:noMultiLvlLbl val="0"/>
      </c:catAx>
      <c:valAx>
        <c:axId val="350682336"/>
        <c:scaling>
          <c:orientation val="minMax"/>
        </c:scaling>
        <c:delete val="1"/>
        <c:axPos val="l"/>
        <c:numFmt formatCode="_(&quot;$&quot;* #,##0_);_(&quot;$&quot;* \(#,##0\);_(&quot;$&quot;* &quot;-&quot;??_);_(@_)" sourceLinked="1"/>
        <c:majorTickMark val="out"/>
        <c:minorTickMark val="none"/>
        <c:tickLblPos val="nextTo"/>
        <c:crossAx val="3506819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7">
                  <c:v>65037</c:v>
                </c:pt>
                <c:pt idx="8">
                  <c:v>65771</c:v>
                </c:pt>
                <c:pt idx="9">
                  <c:v>73376</c:v>
                </c:pt>
                <c:pt idx="10">
                  <c:v>75500</c:v>
                </c:pt>
                <c:pt idx="11">
                  <c:v>77027</c:v>
                </c:pt>
                <c:pt idx="12">
                  <c:v>81489</c:v>
                </c:pt>
                <c:pt idx="13">
                  <c:v>82839</c:v>
                </c:pt>
                <c:pt idx="14">
                  <c:v>83133</c:v>
                </c:pt>
                <c:pt idx="15">
                  <c:v>89238</c:v>
                </c:pt>
                <c:pt idx="16">
                  <c:v>91572</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17" formatCode="_(&quot;$&quot;* #,##0_);_(&quot;$&quot;* \(#,##0\);_(&quot;$&quot;* &quot;-&quot;??_);_(@_)">
                  <c:v>91807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50683120"/>
        <c:axId val="350683512"/>
      </c:barChart>
      <c:catAx>
        <c:axId val="350683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83512"/>
        <c:crosses val="autoZero"/>
        <c:auto val="1"/>
        <c:lblAlgn val="ctr"/>
        <c:lblOffset val="100"/>
        <c:noMultiLvlLbl val="0"/>
      </c:catAx>
      <c:valAx>
        <c:axId val="350683512"/>
        <c:scaling>
          <c:orientation val="minMax"/>
        </c:scaling>
        <c:delete val="1"/>
        <c:axPos val="b"/>
        <c:numFmt formatCode="_(&quot;$&quot;* #,##0_);_(&quot;$&quot;* \(#,##0\);_(&quot;$&quot;* &quot;-&quot;??_);_(@_)" sourceLinked="1"/>
        <c:majorTickMark val="none"/>
        <c:minorTickMark val="none"/>
        <c:tickLblPos val="nextTo"/>
        <c:crossAx val="350683120"/>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Asbury Park</c:v>
                </c:pt>
                <c:pt idx="1">
                  <c:v>Keansburg</c:v>
                </c:pt>
                <c:pt idx="2">
                  <c:v>Long Branch</c:v>
                </c:pt>
                <c:pt idx="3">
                  <c:v>Keyport</c:v>
                </c:pt>
                <c:pt idx="4">
                  <c:v>Shrewsbury township</c:v>
                </c:pt>
                <c:pt idx="5">
                  <c:v>Freehold borough</c:v>
                </c:pt>
                <c:pt idx="6">
                  <c:v>Farmingdale</c:v>
                </c:pt>
                <c:pt idx="7">
                  <c:v>Neptune City</c:v>
                </c:pt>
                <c:pt idx="8">
                  <c:v>Highlands</c:v>
                </c:pt>
                <c:pt idx="9">
                  <c:v>Bradley Beach</c:v>
                </c:pt>
              </c:strCache>
            </c:strRef>
          </c:cat>
          <c:val>
            <c:numRef>
              <c:f>Sheet1!$B$2:$B$11</c:f>
              <c:numCache>
                <c:formatCode>_("$"* #,##0_);_("$"* \(#,##0\);_("$"* "-"??_);_(@_)</c:formatCode>
                <c:ptCount val="10"/>
                <c:pt idx="0">
                  <c:v>39324</c:v>
                </c:pt>
                <c:pt idx="1">
                  <c:v>46250</c:v>
                </c:pt>
                <c:pt idx="2">
                  <c:v>54398</c:v>
                </c:pt>
                <c:pt idx="3">
                  <c:v>56935</c:v>
                </c:pt>
                <c:pt idx="4">
                  <c:v>57697</c:v>
                </c:pt>
                <c:pt idx="5">
                  <c:v>57717</c:v>
                </c:pt>
                <c:pt idx="6">
                  <c:v>58875</c:v>
                </c:pt>
                <c:pt idx="7">
                  <c:v>58936</c:v>
                </c:pt>
                <c:pt idx="8">
                  <c:v>60817</c:v>
                </c:pt>
                <c:pt idx="9">
                  <c:v>61209</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Monmouth median $91,807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Asbury Park</c:v>
                </c:pt>
                <c:pt idx="1">
                  <c:v>Keansburg</c:v>
                </c:pt>
                <c:pt idx="2">
                  <c:v>Long Branch</c:v>
                </c:pt>
                <c:pt idx="3">
                  <c:v>Keyport</c:v>
                </c:pt>
                <c:pt idx="4">
                  <c:v>Shrewsbury township</c:v>
                </c:pt>
                <c:pt idx="5">
                  <c:v>Freehold borough</c:v>
                </c:pt>
                <c:pt idx="6">
                  <c:v>Farmingdale</c:v>
                </c:pt>
                <c:pt idx="7">
                  <c:v>Neptune City</c:v>
                </c:pt>
                <c:pt idx="8">
                  <c:v>Highlands</c:v>
                </c:pt>
                <c:pt idx="9">
                  <c:v>Bradley Beach</c:v>
                </c:pt>
              </c:strCache>
            </c:strRef>
          </c:cat>
          <c:val>
            <c:numRef>
              <c:f>Sheet1!$C$2:$C$11</c:f>
              <c:numCache>
                <c:formatCode>"$"#,##0</c:formatCode>
                <c:ptCount val="10"/>
                <c:pt idx="0">
                  <c:v>91807</c:v>
                </c:pt>
                <c:pt idx="1">
                  <c:v>91807</c:v>
                </c:pt>
                <c:pt idx="2">
                  <c:v>91807</c:v>
                </c:pt>
                <c:pt idx="3">
                  <c:v>91807</c:v>
                </c:pt>
                <c:pt idx="4">
                  <c:v>91807</c:v>
                </c:pt>
                <c:pt idx="5">
                  <c:v>91807</c:v>
                </c:pt>
                <c:pt idx="6">
                  <c:v>91807</c:v>
                </c:pt>
                <c:pt idx="7">
                  <c:v>91807</c:v>
                </c:pt>
                <c:pt idx="8">
                  <c:v>91807</c:v>
                </c:pt>
                <c:pt idx="9">
                  <c:v>91807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712847424"/>
        <c:axId val="712848208"/>
      </c:barChart>
      <c:catAx>
        <c:axId val="7128474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848208"/>
        <c:crosses val="autoZero"/>
        <c:auto val="1"/>
        <c:lblAlgn val="ctr"/>
        <c:lblOffset val="100"/>
        <c:noMultiLvlLbl val="0"/>
      </c:catAx>
      <c:valAx>
        <c:axId val="712848208"/>
        <c:scaling>
          <c:orientation val="minMax"/>
        </c:scaling>
        <c:delete val="1"/>
        <c:axPos val="b"/>
        <c:numFmt formatCode="_(&quot;$&quot;* #,##0_);_(&quot;$&quot;* \(#,##0\);_(&quot;$&quot;* &quot;-&quot;??_);_(@_)" sourceLinked="1"/>
        <c:majorTickMark val="none"/>
        <c:minorTickMark val="none"/>
        <c:tickLblPos val="nextTo"/>
        <c:crossAx val="712847424"/>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6684573184073415"/>
          <c:y val="0.9608046931091585"/>
          <c:w val="0.18527024073212964"/>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9">
                  <c:v>0.17</c:v>
                </c:pt>
                <c:pt idx="11">
                  <c:v>0.19</c:v>
                </c:pt>
                <c:pt idx="12">
                  <c:v>0.19</c:v>
                </c:pt>
                <c:pt idx="13">
                  <c:v>0.2</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10">
                  <c:v>0.18</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50684296"/>
        <c:axId val="350684688"/>
      </c:barChart>
      <c:catAx>
        <c:axId val="350684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84688"/>
        <c:crosses val="autoZero"/>
        <c:auto val="1"/>
        <c:lblAlgn val="ctr"/>
        <c:lblOffset val="100"/>
        <c:noMultiLvlLbl val="0"/>
      </c:catAx>
      <c:valAx>
        <c:axId val="350684688"/>
        <c:scaling>
          <c:orientation val="minMax"/>
        </c:scaling>
        <c:delete val="1"/>
        <c:axPos val="b"/>
        <c:numFmt formatCode="0%" sourceLinked="1"/>
        <c:majorTickMark val="none"/>
        <c:minorTickMark val="none"/>
        <c:tickLblPos val="nextTo"/>
        <c:crossAx val="35068429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0.2</c:v>
                </c:pt>
                <c:pt idx="1">
                  <c:v>0.21</c:v>
                </c:pt>
                <c:pt idx="2">
                  <c:v>0.21</c:v>
                </c:pt>
                <c:pt idx="3">
                  <c:v>0.21</c:v>
                </c:pt>
                <c:pt idx="4">
                  <c:v>0.21</c:v>
                </c:pt>
                <c:pt idx="5">
                  <c:v>0.2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50685472"/>
        <c:axId val="350685864"/>
      </c:lineChart>
      <c:catAx>
        <c:axId val="350685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0685864"/>
        <c:crosses val="autoZero"/>
        <c:auto val="1"/>
        <c:lblAlgn val="ctr"/>
        <c:lblOffset val="100"/>
        <c:noMultiLvlLbl val="0"/>
      </c:catAx>
      <c:valAx>
        <c:axId val="35068586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0685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Monmouth</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8.8999999999999996E-2</c:v>
                </c:pt>
                <c:pt idx="1">
                  <c:v>8.5000000000000006E-2</c:v>
                </c:pt>
                <c:pt idx="2">
                  <c:v>0.08</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350686648"/>
        <c:axId val="350687040"/>
      </c:lineChart>
      <c:catAx>
        <c:axId val="350686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0687040"/>
        <c:crosses val="autoZero"/>
        <c:auto val="1"/>
        <c:lblAlgn val="ctr"/>
        <c:lblOffset val="100"/>
        <c:noMultiLvlLbl val="0"/>
      </c:catAx>
      <c:valAx>
        <c:axId val="350687040"/>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0686648"/>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6">
                  <c:v>8.2000000000000003E-2</c:v>
                </c:pt>
                <c:pt idx="7">
                  <c:v>8.6999999999999994E-2</c:v>
                </c:pt>
                <c:pt idx="8">
                  <c:v>0.09</c:v>
                </c:pt>
                <c:pt idx="9">
                  <c:v>9.1999999999999998E-2</c:v>
                </c:pt>
                <c:pt idx="10">
                  <c:v>9.2999999999999999E-2</c:v>
                </c:pt>
                <c:pt idx="11">
                  <c:v>9.2999999999999999E-2</c:v>
                </c:pt>
                <c:pt idx="12" formatCode="General">
                  <c:v>9.8000000000000004E-2</c:v>
                </c:pt>
                <c:pt idx="13">
                  <c:v>0.106</c:v>
                </c:pt>
                <c:pt idx="14">
                  <c:v>0.107</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5" formatCode="0.0%">
                  <c:v>0.08</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710716656"/>
        <c:axId val="710717048"/>
      </c:barChart>
      <c:catAx>
        <c:axId val="710716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17048"/>
        <c:crosses val="autoZero"/>
        <c:auto val="1"/>
        <c:lblAlgn val="ctr"/>
        <c:lblOffset val="100"/>
        <c:noMultiLvlLbl val="0"/>
      </c:catAx>
      <c:valAx>
        <c:axId val="710717048"/>
        <c:scaling>
          <c:orientation val="minMax"/>
        </c:scaling>
        <c:delete val="1"/>
        <c:axPos val="b"/>
        <c:numFmt formatCode="0.0%" sourceLinked="1"/>
        <c:majorTickMark val="none"/>
        <c:minorTickMark val="none"/>
        <c:tickLblPos val="nextTo"/>
        <c:crossAx val="710716656"/>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8413</c:v>
                </c:pt>
                <c:pt idx="1">
                  <c:v>8281</c:v>
                </c:pt>
                <c:pt idx="2">
                  <c:v>8140</c:v>
                </c:pt>
                <c:pt idx="3">
                  <c:v>7585</c:v>
                </c:pt>
                <c:pt idx="4" formatCode="General">
                  <c:v>6900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710717832"/>
        <c:axId val="710718224"/>
      </c:lineChart>
      <c:catAx>
        <c:axId val="710717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18224"/>
        <c:crosses val="autoZero"/>
        <c:auto val="1"/>
        <c:lblAlgn val="ctr"/>
        <c:lblOffset val="100"/>
        <c:noMultiLvlLbl val="0"/>
      </c:catAx>
      <c:valAx>
        <c:axId val="71071822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17832"/>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Monmouth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0.83699999999999997</c:v>
                </c:pt>
                <c:pt idx="1">
                  <c:v>8.2000000000000003E-2</c:v>
                </c:pt>
                <c:pt idx="2">
                  <c:v>5.0000000000000001E-3</c:v>
                </c:pt>
                <c:pt idx="3">
                  <c:v>6.0999999999999999E-2</c:v>
                </c:pt>
                <c:pt idx="4">
                  <c:v>1E-3</c:v>
                </c:pt>
                <c:pt idx="5">
                  <c:v>3.4000000000000002E-2</c:v>
                </c:pt>
                <c:pt idx="6">
                  <c:v>0.106</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638223408"/>
        <c:axId val="638223800"/>
      </c:barChart>
      <c:catAx>
        <c:axId val="6382234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3800"/>
        <c:crosses val="autoZero"/>
        <c:auto val="1"/>
        <c:lblAlgn val="ctr"/>
        <c:lblOffset val="100"/>
        <c:noMultiLvlLbl val="0"/>
      </c:catAx>
      <c:valAx>
        <c:axId val="638223800"/>
        <c:scaling>
          <c:orientation val="minMax"/>
          <c:max val="1"/>
        </c:scaling>
        <c:delete val="1"/>
        <c:axPos val="l"/>
        <c:numFmt formatCode="0%" sourceLinked="1"/>
        <c:majorTickMark val="none"/>
        <c:minorTickMark val="none"/>
        <c:tickLblPos val="nextTo"/>
        <c:crossAx val="63822340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18314</c:v>
                </c:pt>
                <c:pt idx="1">
                  <c:v>18996</c:v>
                </c:pt>
                <c:pt idx="2">
                  <c:v>18782</c:v>
                </c:pt>
                <c:pt idx="3">
                  <c:v>18477</c:v>
                </c:pt>
                <c:pt idx="4">
                  <c:v>18150</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710719008"/>
        <c:axId val="710719400"/>
      </c:lineChart>
      <c:catAx>
        <c:axId val="710719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19400"/>
        <c:crosses val="autoZero"/>
        <c:auto val="1"/>
        <c:lblAlgn val="ctr"/>
        <c:lblOffset val="100"/>
        <c:noMultiLvlLbl val="0"/>
      </c:catAx>
      <c:valAx>
        <c:axId val="710719400"/>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19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16375</c:v>
                </c:pt>
                <c:pt idx="1">
                  <c:v>16944</c:v>
                </c:pt>
                <c:pt idx="2">
                  <c:v>17013</c:v>
                </c:pt>
                <c:pt idx="3">
                  <c:v>16569</c:v>
                </c:pt>
                <c:pt idx="4">
                  <c:v>15042</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710720184"/>
        <c:axId val="710720576"/>
      </c:lineChart>
      <c:catAx>
        <c:axId val="710720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20576"/>
        <c:crosses val="autoZero"/>
        <c:auto val="1"/>
        <c:lblAlgn val="ctr"/>
        <c:lblOffset val="100"/>
        <c:noMultiLvlLbl val="0"/>
      </c:catAx>
      <c:valAx>
        <c:axId val="71072057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201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Monmouth</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1250</c:v>
                </c:pt>
                <c:pt idx="1">
                  <c:v>1020</c:v>
                </c:pt>
                <c:pt idx="2">
                  <c:v>989</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710721360"/>
        <c:axId val="710721752"/>
      </c:barChart>
      <c:catAx>
        <c:axId val="71072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0721752"/>
        <c:crosses val="autoZero"/>
        <c:auto val="1"/>
        <c:lblAlgn val="ctr"/>
        <c:lblOffset val="100"/>
        <c:noMultiLvlLbl val="0"/>
      </c:catAx>
      <c:valAx>
        <c:axId val="710721752"/>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0721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18">
                  <c:v>1250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18" formatCode="&quot;$&quot;#,##0_);[Red]\(&quot;$&quot;#,##0\)">
                  <c:v>989</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710722536"/>
        <c:axId val="710722928"/>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710723712"/>
        <c:axId val="710723320"/>
      </c:lineChart>
      <c:catAx>
        <c:axId val="710722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22928"/>
        <c:crosses val="autoZero"/>
        <c:auto val="1"/>
        <c:lblAlgn val="ctr"/>
        <c:lblOffset val="100"/>
        <c:noMultiLvlLbl val="0"/>
      </c:catAx>
      <c:valAx>
        <c:axId val="71072292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22536"/>
        <c:crosses val="autoZero"/>
        <c:crossBetween val="between"/>
      </c:valAx>
      <c:valAx>
        <c:axId val="710723320"/>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710723712"/>
        <c:crosses val="max"/>
        <c:crossBetween val="between"/>
      </c:valAx>
      <c:catAx>
        <c:axId val="710723712"/>
        <c:scaling>
          <c:orientation val="minMax"/>
        </c:scaling>
        <c:delete val="1"/>
        <c:axPos val="b"/>
        <c:numFmt formatCode="General" sourceLinked="1"/>
        <c:majorTickMark val="out"/>
        <c:minorTickMark val="none"/>
        <c:tickLblPos val="nextTo"/>
        <c:crossAx val="710723320"/>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6">
                  <c:v>33.299999999999997</c:v>
                </c:pt>
                <c:pt idx="7">
                  <c:v>32.299999999999997</c:v>
                </c:pt>
                <c:pt idx="8">
                  <c:v>32</c:v>
                </c:pt>
                <c:pt idx="9">
                  <c:v>31.1</c:v>
                </c:pt>
                <c:pt idx="10">
                  <c:v>30.9</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5">
                  <c:v>33.6</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710724496"/>
        <c:axId val="710724888"/>
      </c:barChart>
      <c:catAx>
        <c:axId val="7107244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24888"/>
        <c:crosses val="autoZero"/>
        <c:auto val="1"/>
        <c:lblAlgn val="ctr"/>
        <c:lblOffset val="100"/>
        <c:noMultiLvlLbl val="0"/>
      </c:catAx>
      <c:valAx>
        <c:axId val="710724888"/>
        <c:scaling>
          <c:orientation val="minMax"/>
        </c:scaling>
        <c:delete val="1"/>
        <c:axPos val="t"/>
        <c:numFmt formatCode="General" sourceLinked="1"/>
        <c:majorTickMark val="none"/>
        <c:minorTickMark val="none"/>
        <c:tickLblPos val="nextTo"/>
        <c:crossAx val="7107244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33.4</c:v>
                </c:pt>
                <c:pt idx="1">
                  <c:v>33.4</c:v>
                </c:pt>
                <c:pt idx="2">
                  <c:v>33.5</c:v>
                </c:pt>
                <c:pt idx="3" formatCode="0.0">
                  <c:v>33.6</c:v>
                </c:pt>
                <c:pt idx="4" formatCode="0.0">
                  <c:v>33.6</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710725672"/>
        <c:axId val="710726064"/>
      </c:lineChart>
      <c:catAx>
        <c:axId val="710725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0726064"/>
        <c:crosses val="autoZero"/>
        <c:auto val="1"/>
        <c:lblAlgn val="ctr"/>
        <c:lblOffset val="100"/>
        <c:noMultiLvlLbl val="0"/>
      </c:catAx>
      <c:valAx>
        <c:axId val="710726064"/>
        <c:scaling>
          <c:orientation val="minMax"/>
          <c:max val="40"/>
          <c:min val="0"/>
        </c:scaling>
        <c:delete val="1"/>
        <c:axPos val="l"/>
        <c:numFmt formatCode="General" sourceLinked="1"/>
        <c:majorTickMark val="none"/>
        <c:minorTickMark val="none"/>
        <c:tickLblPos val="nextTo"/>
        <c:crossAx val="7107256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Sea Bright</c:v>
                </c:pt>
                <c:pt idx="1">
                  <c:v>Marlboro</c:v>
                </c:pt>
                <c:pt idx="2">
                  <c:v>Fair Haven</c:v>
                </c:pt>
                <c:pt idx="3">
                  <c:v>Rumson</c:v>
                </c:pt>
                <c:pt idx="4">
                  <c:v>Manalapan</c:v>
                </c:pt>
                <c:pt idx="5">
                  <c:v>Millstone</c:v>
                </c:pt>
                <c:pt idx="6">
                  <c:v>Englishtown</c:v>
                </c:pt>
                <c:pt idx="7">
                  <c:v>Allenhurst</c:v>
                </c:pt>
                <c:pt idx="8">
                  <c:v>Holmdel</c:v>
                </c:pt>
                <c:pt idx="9">
                  <c:v>Upper Freehold</c:v>
                </c:pt>
              </c:strCache>
            </c:strRef>
          </c:cat>
          <c:val>
            <c:numRef>
              <c:f>Sheet1!$B$2:$B$11</c:f>
              <c:numCache>
                <c:formatCode>General</c:formatCode>
                <c:ptCount val="10"/>
                <c:pt idx="0">
                  <c:v>48.2</c:v>
                </c:pt>
                <c:pt idx="1">
                  <c:v>44.8</c:v>
                </c:pt>
                <c:pt idx="2">
                  <c:v>44.5</c:v>
                </c:pt>
                <c:pt idx="3" formatCode="0.0">
                  <c:v>43.4</c:v>
                </c:pt>
                <c:pt idx="4">
                  <c:v>42</c:v>
                </c:pt>
                <c:pt idx="5">
                  <c:v>41.8</c:v>
                </c:pt>
                <c:pt idx="6">
                  <c:v>41.3</c:v>
                </c:pt>
                <c:pt idx="7" formatCode="0.0">
                  <c:v>40</c:v>
                </c:pt>
                <c:pt idx="8">
                  <c:v>39.200000000000003</c:v>
                </c:pt>
                <c:pt idx="9">
                  <c:v>38</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Monmouth avg. 33.6</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Sea Bright</c:v>
                </c:pt>
                <c:pt idx="1">
                  <c:v>Marlboro</c:v>
                </c:pt>
                <c:pt idx="2">
                  <c:v>Fair Haven</c:v>
                </c:pt>
                <c:pt idx="3">
                  <c:v>Rumson</c:v>
                </c:pt>
                <c:pt idx="4">
                  <c:v>Manalapan</c:v>
                </c:pt>
                <c:pt idx="5">
                  <c:v>Millstone</c:v>
                </c:pt>
                <c:pt idx="6">
                  <c:v>Englishtown</c:v>
                </c:pt>
                <c:pt idx="7">
                  <c:v>Allenhurst</c:v>
                </c:pt>
                <c:pt idx="8">
                  <c:v>Holmdel</c:v>
                </c:pt>
                <c:pt idx="9">
                  <c:v>Upper Freehold</c:v>
                </c:pt>
              </c:strCache>
            </c:strRef>
          </c:cat>
          <c:val>
            <c:numRef>
              <c:f>Sheet1!$C$2:$C$11</c:f>
              <c:numCache>
                <c:formatCode>General</c:formatCode>
                <c:ptCount val="10"/>
                <c:pt idx="0">
                  <c:v>33.6</c:v>
                </c:pt>
                <c:pt idx="1">
                  <c:v>33.6</c:v>
                </c:pt>
                <c:pt idx="2">
                  <c:v>33.6</c:v>
                </c:pt>
                <c:pt idx="3">
                  <c:v>33.6</c:v>
                </c:pt>
                <c:pt idx="4">
                  <c:v>33.6</c:v>
                </c:pt>
                <c:pt idx="5">
                  <c:v>33.6</c:v>
                </c:pt>
                <c:pt idx="6">
                  <c:v>33.6</c:v>
                </c:pt>
                <c:pt idx="7">
                  <c:v>33.6</c:v>
                </c:pt>
                <c:pt idx="8">
                  <c:v>33.6</c:v>
                </c:pt>
                <c:pt idx="9">
                  <c:v>33.6</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710726848"/>
        <c:axId val="710727240"/>
      </c:barChart>
      <c:catAx>
        <c:axId val="71072684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27240"/>
        <c:crosses val="autoZero"/>
        <c:auto val="1"/>
        <c:lblAlgn val="ctr"/>
        <c:lblOffset val="100"/>
        <c:noMultiLvlLbl val="0"/>
      </c:catAx>
      <c:valAx>
        <c:axId val="710727240"/>
        <c:scaling>
          <c:orientation val="minMax"/>
        </c:scaling>
        <c:delete val="1"/>
        <c:axPos val="t"/>
        <c:numFmt formatCode="General" sourceLinked="1"/>
        <c:majorTickMark val="none"/>
        <c:minorTickMark val="none"/>
        <c:tickLblPos val="nextTo"/>
        <c:crossAx val="710726848"/>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47040649606299206"/>
          <c:y val="0.87788380426403767"/>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5">
                  <c:v>0.18</c:v>
                </c:pt>
                <c:pt idx="6">
                  <c:v>0.19</c:v>
                </c:pt>
                <c:pt idx="7">
                  <c:v>0.21</c:v>
                </c:pt>
                <c:pt idx="9">
                  <c:v>0.21</c:v>
                </c:pt>
                <c:pt idx="10">
                  <c:v>0.21</c:v>
                </c:pt>
                <c:pt idx="11">
                  <c:v>0.21</c:v>
                </c:pt>
                <c:pt idx="12">
                  <c:v>0.22</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8" formatCode="0%">
                  <c:v>0.21</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710728024"/>
        <c:axId val="710728416"/>
      </c:barChart>
      <c:catAx>
        <c:axId val="7107280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28416"/>
        <c:crosses val="autoZero"/>
        <c:auto val="1"/>
        <c:lblAlgn val="ctr"/>
        <c:lblOffset val="100"/>
        <c:noMultiLvlLbl val="0"/>
      </c:catAx>
      <c:valAx>
        <c:axId val="710728416"/>
        <c:scaling>
          <c:orientation val="minMax"/>
        </c:scaling>
        <c:delete val="1"/>
        <c:axPos val="b"/>
        <c:numFmt formatCode="0%" sourceLinked="1"/>
        <c:majorTickMark val="none"/>
        <c:minorTickMark val="none"/>
        <c:tickLblPos val="nextTo"/>
        <c:crossAx val="710728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7">
                  <c:v>13142</c:v>
                </c:pt>
                <c:pt idx="8">
                  <c:v>13251</c:v>
                </c:pt>
                <c:pt idx="9">
                  <c:v>13307</c:v>
                </c:pt>
                <c:pt idx="10">
                  <c:v>14055</c:v>
                </c:pt>
                <c:pt idx="11">
                  <c:v>14103</c:v>
                </c:pt>
                <c:pt idx="12">
                  <c:v>14119</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13" formatCode="&quot;$&quot;#,##0">
                  <c:v>14191</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710729200"/>
        <c:axId val="710729592"/>
      </c:barChart>
      <c:catAx>
        <c:axId val="710729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29592"/>
        <c:crosses val="autoZero"/>
        <c:auto val="1"/>
        <c:lblAlgn val="ctr"/>
        <c:lblOffset val="100"/>
        <c:noMultiLvlLbl val="0"/>
      </c:catAx>
      <c:valAx>
        <c:axId val="710729592"/>
        <c:scaling>
          <c:orientation val="minMax"/>
        </c:scaling>
        <c:delete val="1"/>
        <c:axPos val="b"/>
        <c:numFmt formatCode="&quot;$&quot;#,##0" sourceLinked="1"/>
        <c:majorTickMark val="none"/>
        <c:minorTickMark val="none"/>
        <c:tickLblPos val="nextTo"/>
        <c:crossAx val="7107292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7">
                  <c:v>3.5999999999999997E-2</c:v>
                </c:pt>
                <c:pt idx="8">
                  <c:v>3.6999999999999998E-2</c:v>
                </c:pt>
                <c:pt idx="9">
                  <c:v>3.6999999999999998E-2</c:v>
                </c:pt>
                <c:pt idx="10">
                  <c:v>3.6999999999999998E-2</c:v>
                </c:pt>
                <c:pt idx="11">
                  <c:v>3.6999999999999998E-2</c:v>
                </c:pt>
                <c:pt idx="12">
                  <c:v>3.7999999999999999E-2</c:v>
                </c:pt>
                <c:pt idx="13">
                  <c:v>0.04</c:v>
                </c:pt>
                <c:pt idx="14">
                  <c:v>5.0999999999999997E-2</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6" formatCode="0.0%">
                  <c:v>3.5000000000000003E-2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710730376"/>
        <c:axId val="710730768"/>
      </c:barChart>
      <c:catAx>
        <c:axId val="71073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30768"/>
        <c:crosses val="autoZero"/>
        <c:auto val="1"/>
        <c:lblAlgn val="ctr"/>
        <c:lblOffset val="100"/>
        <c:noMultiLvlLbl val="0"/>
      </c:catAx>
      <c:valAx>
        <c:axId val="710730768"/>
        <c:scaling>
          <c:orientation val="minMax"/>
        </c:scaling>
        <c:delete val="1"/>
        <c:axPos val="b"/>
        <c:numFmt formatCode="0.0%" sourceLinked="1"/>
        <c:majorTickMark val="none"/>
        <c:minorTickMark val="none"/>
        <c:tickLblPos val="nextTo"/>
        <c:crossAx val="710730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0.84899999999999998</c:v>
                </c:pt>
                <c:pt idx="1">
                  <c:v>0.84699999999999998</c:v>
                </c:pt>
                <c:pt idx="2">
                  <c:v>0.84199999999999997</c:v>
                </c:pt>
                <c:pt idx="3">
                  <c:v>0.83899999999999997</c:v>
                </c:pt>
                <c:pt idx="4">
                  <c:v>0.83699999999999997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1"/>
              <c:layout>
                <c:manualLayout>
                  <c:x val="-4.7226500984251969E-2"/>
                  <c:y val="4.68749971164494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42E-4F58-BA84-E6E95E89E2FF}"/>
                </c:ext>
              </c:extLst>
            </c:dLbl>
            <c:dLbl>
              <c:idx val="2"/>
              <c:layout>
                <c:manualLayout>
                  <c:x val="-5.6601500984251971E-2"/>
                  <c:y val="4.68749971164494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42E-4F58-BA84-E6E95E89E2FF}"/>
                </c:ext>
              </c:extLst>
            </c:dLbl>
            <c:dLbl>
              <c:idx val="3"/>
              <c:layout>
                <c:manualLayout>
                  <c:x val="-4.8789000984252082E-2"/>
                  <c:y val="4.68749971164494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42E-4F58-BA84-E6E95E89E2FF}"/>
                </c:ext>
              </c:extLst>
            </c:dLbl>
            <c:dLbl>
              <c:idx val="4"/>
              <c:layout>
                <c:manualLayout>
                  <c:x val="-5.3476500984252086E-2"/>
                  <c:y val="4.687499711644949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42E-4F58-BA84-E6E95E89E2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8.4000000000000005E-2</c:v>
                </c:pt>
                <c:pt idx="1">
                  <c:v>8.3000000000000004E-2</c:v>
                </c:pt>
                <c:pt idx="2">
                  <c:v>8.3000000000000004E-2</c:v>
                </c:pt>
                <c:pt idx="3">
                  <c:v>8.3000000000000004E-2</c:v>
                </c:pt>
                <c:pt idx="4">
                  <c:v>8.2000000000000003E-2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1"/>
              <c:layout>
                <c:manualLayout>
                  <c:x val="-5.3476500984251968E-2"/>
                  <c:y val="1.17187492791123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42E-4F58-BA84-E6E95E89E2FF}"/>
                </c:ext>
              </c:extLst>
            </c:dLbl>
            <c:dLbl>
              <c:idx val="2"/>
              <c:layout>
                <c:manualLayout>
                  <c:x val="-5.5039000984251969E-2"/>
                  <c:y val="1.1718749279112373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642E-4F58-BA84-E6E95E89E2FF}"/>
                </c:ext>
              </c:extLst>
            </c:dLbl>
            <c:dLbl>
              <c:idx val="3"/>
              <c:layout>
                <c:manualLayout>
                  <c:x val="-4.5664000984251968E-2"/>
                  <c:y val="1.1718749279112201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642E-4F58-BA84-E6E95E89E2FF}"/>
                </c:ext>
              </c:extLst>
            </c:dLbl>
            <c:dLbl>
              <c:idx val="4"/>
              <c:layout>
                <c:manualLayout>
                  <c:x val="-5.1914000984252084E-2"/>
                  <c:y val="9.3749994232898981E-3"/>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642E-4F58-BA84-E6E95E89E2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8.0000000000000002E-3</c:v>
                </c:pt>
                <c:pt idx="1">
                  <c:v>7.0000000000000001E-3</c:v>
                </c:pt>
                <c:pt idx="2">
                  <c:v>7.0000000000000001E-3</c:v>
                </c:pt>
                <c:pt idx="3">
                  <c:v>6.0000000000000001E-3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5.8000000000000003E-2</c:v>
                </c:pt>
                <c:pt idx="1">
                  <c:v>5.8999999999999997E-2</c:v>
                </c:pt>
                <c:pt idx="2">
                  <c:v>0.06</c:v>
                </c:pt>
                <c:pt idx="3">
                  <c:v>0.06</c:v>
                </c:pt>
                <c:pt idx="4">
                  <c:v>6.0999999999999999E-2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9.9000000000000005E-2</c:v>
                </c:pt>
                <c:pt idx="1">
                  <c:v>0.10100000000000001</c:v>
                </c:pt>
                <c:pt idx="2">
                  <c:v>0.10299999999999999</c:v>
                </c:pt>
                <c:pt idx="3">
                  <c:v>0.104</c:v>
                </c:pt>
                <c:pt idx="4">
                  <c:v>0.106</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638224584"/>
        <c:axId val="638224976"/>
      </c:lineChart>
      <c:catAx>
        <c:axId val="638224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4976"/>
        <c:crosses val="autoZero"/>
        <c:auto val="1"/>
        <c:lblAlgn val="ctr"/>
        <c:lblOffset val="100"/>
        <c:noMultiLvlLbl val="0"/>
      </c:catAx>
      <c:valAx>
        <c:axId val="638224976"/>
        <c:scaling>
          <c:orientation val="minMax"/>
        </c:scaling>
        <c:delete val="1"/>
        <c:axPos val="l"/>
        <c:numFmt formatCode="0%" sourceLinked="1"/>
        <c:majorTickMark val="none"/>
        <c:minorTickMark val="none"/>
        <c:tickLblPos val="nextTo"/>
        <c:crossAx val="638224584"/>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0.04</c:v>
                </c:pt>
                <c:pt idx="1">
                  <c:v>4.1000000000000002E-2</c:v>
                </c:pt>
                <c:pt idx="2">
                  <c:v>0.04</c:v>
                </c:pt>
                <c:pt idx="3">
                  <c:v>3.7999999999999999E-2</c:v>
                </c:pt>
                <c:pt idx="4">
                  <c:v>3.5000000000000003E-2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710731552"/>
        <c:axId val="710731944"/>
      </c:lineChart>
      <c:catAx>
        <c:axId val="710731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0731944"/>
        <c:crosses val="autoZero"/>
        <c:auto val="1"/>
        <c:lblAlgn val="ctr"/>
        <c:lblOffset val="100"/>
        <c:noMultiLvlLbl val="0"/>
      </c:catAx>
      <c:valAx>
        <c:axId val="710731944"/>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07315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Farmingdale</c:v>
                </c:pt>
                <c:pt idx="1">
                  <c:v>Sea Bright</c:v>
                </c:pt>
                <c:pt idx="2">
                  <c:v>Spring Lake</c:v>
                </c:pt>
                <c:pt idx="3">
                  <c:v>West Long Branch</c:v>
                </c:pt>
                <c:pt idx="4">
                  <c:v>Red Bank</c:v>
                </c:pt>
                <c:pt idx="5">
                  <c:v>Bradley Beach</c:v>
                </c:pt>
                <c:pt idx="6">
                  <c:v>Long Branch</c:v>
                </c:pt>
                <c:pt idx="7">
                  <c:v>Shrewsbury township</c:v>
                </c:pt>
                <c:pt idx="8">
                  <c:v>Freehold Township</c:v>
                </c:pt>
                <c:pt idx="9">
                  <c:v>Manasquan</c:v>
                </c:pt>
              </c:strCache>
            </c:strRef>
          </c:cat>
          <c:val>
            <c:numRef>
              <c:f>Sheet1!$B$2:$B$11</c:f>
              <c:numCache>
                <c:formatCode>0.0%</c:formatCode>
                <c:ptCount val="10"/>
                <c:pt idx="0">
                  <c:v>0.16500000000000001</c:v>
                </c:pt>
                <c:pt idx="1">
                  <c:v>0.13500000000000001</c:v>
                </c:pt>
                <c:pt idx="2">
                  <c:v>0.129</c:v>
                </c:pt>
                <c:pt idx="3">
                  <c:v>0.109</c:v>
                </c:pt>
                <c:pt idx="4">
                  <c:v>9.1999999999999998E-2</c:v>
                </c:pt>
                <c:pt idx="5">
                  <c:v>8.5000000000000006E-2</c:v>
                </c:pt>
                <c:pt idx="6">
                  <c:v>8.1000000000000003E-2</c:v>
                </c:pt>
                <c:pt idx="7">
                  <c:v>7.6999999999999999E-2</c:v>
                </c:pt>
                <c:pt idx="8">
                  <c:v>7.5999999999999998E-2</c:v>
                </c:pt>
                <c:pt idx="9">
                  <c:v>7.2999999999999995E-2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Monmouth avg. 3.50%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Farmingdale</c:v>
                </c:pt>
                <c:pt idx="1">
                  <c:v>Sea Bright</c:v>
                </c:pt>
                <c:pt idx="2">
                  <c:v>Spring Lake</c:v>
                </c:pt>
                <c:pt idx="3">
                  <c:v>West Long Branch</c:v>
                </c:pt>
                <c:pt idx="4">
                  <c:v>Red Bank</c:v>
                </c:pt>
                <c:pt idx="5">
                  <c:v>Bradley Beach</c:v>
                </c:pt>
                <c:pt idx="6">
                  <c:v>Long Branch</c:v>
                </c:pt>
                <c:pt idx="7">
                  <c:v>Shrewsbury township</c:v>
                </c:pt>
                <c:pt idx="8">
                  <c:v>Freehold Township</c:v>
                </c:pt>
                <c:pt idx="9">
                  <c:v>Manasquan</c:v>
                </c:pt>
              </c:strCache>
            </c:strRef>
          </c:cat>
          <c:val>
            <c:numRef>
              <c:f>Sheet1!$C$2:$C$11</c:f>
              <c:numCache>
                <c:formatCode>0.00%</c:formatCode>
                <c:ptCount val="10"/>
                <c:pt idx="0">
                  <c:v>3.5000000000000003E-2</c:v>
                </c:pt>
                <c:pt idx="1">
                  <c:v>3.5000000000000003E-2</c:v>
                </c:pt>
                <c:pt idx="2">
                  <c:v>3.5000000000000003E-2</c:v>
                </c:pt>
                <c:pt idx="3">
                  <c:v>3.5000000000000003E-2</c:v>
                </c:pt>
                <c:pt idx="4">
                  <c:v>3.5000000000000003E-2</c:v>
                </c:pt>
                <c:pt idx="5">
                  <c:v>3.5000000000000003E-2</c:v>
                </c:pt>
                <c:pt idx="6">
                  <c:v>3.5000000000000003E-2</c:v>
                </c:pt>
                <c:pt idx="7">
                  <c:v>3.5000000000000003E-2</c:v>
                </c:pt>
                <c:pt idx="8">
                  <c:v>3.5000000000000003E-2</c:v>
                </c:pt>
                <c:pt idx="9">
                  <c:v>3.5000000000000003E-2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503845256"/>
        <c:axId val="503845648"/>
      </c:barChart>
      <c:catAx>
        <c:axId val="503845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45648"/>
        <c:crosses val="autoZero"/>
        <c:auto val="1"/>
        <c:lblAlgn val="ctr"/>
        <c:lblOffset val="100"/>
        <c:noMultiLvlLbl val="0"/>
      </c:catAx>
      <c:valAx>
        <c:axId val="503845648"/>
        <c:scaling>
          <c:orientation val="minMax"/>
          <c:max val="0.5"/>
        </c:scaling>
        <c:delete val="1"/>
        <c:axPos val="b"/>
        <c:numFmt formatCode="0.0%" sourceLinked="1"/>
        <c:majorTickMark val="none"/>
        <c:minorTickMark val="none"/>
        <c:tickLblPos val="nextTo"/>
        <c:crossAx val="503845256"/>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8">
                  <c:v>22697</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8">
                  <c:v>4001</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503846432"/>
        <c:axId val="503846824"/>
      </c:barChart>
      <c:catAx>
        <c:axId val="503846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46824"/>
        <c:crosses val="autoZero"/>
        <c:auto val="1"/>
        <c:lblAlgn val="ctr"/>
        <c:lblOffset val="100"/>
        <c:noMultiLvlLbl val="0"/>
      </c:catAx>
      <c:valAx>
        <c:axId val="503846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4643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4">
                  <c:v>0.93300000000000005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503847608"/>
        <c:axId val="503848000"/>
      </c:barChart>
      <c:catAx>
        <c:axId val="503847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48000"/>
        <c:crosses val="autoZero"/>
        <c:auto val="1"/>
        <c:lblAlgn val="ctr"/>
        <c:lblOffset val="100"/>
        <c:noMultiLvlLbl val="0"/>
      </c:catAx>
      <c:valAx>
        <c:axId val="503848000"/>
        <c:scaling>
          <c:orientation val="minMax"/>
          <c:max val="1"/>
          <c:min val="0.8"/>
        </c:scaling>
        <c:delete val="1"/>
        <c:axPos val="l"/>
        <c:numFmt formatCode="General" sourceLinked="1"/>
        <c:majorTickMark val="out"/>
        <c:minorTickMark val="none"/>
        <c:tickLblPos val="nextTo"/>
        <c:crossAx val="503847608"/>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0.92600000000000005</c:v>
                </c:pt>
                <c:pt idx="1">
                  <c:v>0.88100000000000001</c:v>
                </c:pt>
                <c:pt idx="2">
                  <c:v>0.93200000000000005</c:v>
                </c:pt>
                <c:pt idx="3">
                  <c:v>0.93700000000000006</c:v>
                </c:pt>
                <c:pt idx="4">
                  <c:v>0.93</c:v>
                </c:pt>
                <c:pt idx="5">
                  <c:v>0.93300000000000005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503848784"/>
        <c:axId val="503849176"/>
      </c:lineChart>
      <c:catAx>
        <c:axId val="50384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49176"/>
        <c:crosses val="autoZero"/>
        <c:auto val="1"/>
        <c:lblAlgn val="ctr"/>
        <c:lblOffset val="100"/>
        <c:noMultiLvlLbl val="0"/>
      </c:catAx>
      <c:valAx>
        <c:axId val="50384917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48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9">
                  <c:v>219</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10">
                  <c:v>300</c:v>
                </c:pt>
                <c:pt idx="11">
                  <c:v>312</c:v>
                </c:pt>
                <c:pt idx="12">
                  <c:v>314</c:v>
                </c:pt>
                <c:pt idx="13">
                  <c:v>335</c:v>
                </c:pt>
                <c:pt idx="14">
                  <c:v>435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503849960"/>
        <c:axId val="503850352"/>
      </c:barChart>
      <c:catAx>
        <c:axId val="503849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50352"/>
        <c:crosses val="autoZero"/>
        <c:auto val="1"/>
        <c:lblAlgn val="ctr"/>
        <c:lblOffset val="100"/>
        <c:noMultiLvlLbl val="0"/>
      </c:catAx>
      <c:valAx>
        <c:axId val="5038503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49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219</c:v>
                </c:pt>
                <c:pt idx="1">
                  <c:v>193</c:v>
                </c:pt>
                <c:pt idx="2">
                  <c:v>219</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503851136"/>
        <c:axId val="503851528"/>
      </c:lineChart>
      <c:catAx>
        <c:axId val="50385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51528"/>
        <c:crosses val="autoZero"/>
        <c:auto val="1"/>
        <c:lblAlgn val="ctr"/>
        <c:lblOffset val="100"/>
        <c:noMultiLvlLbl val="0"/>
      </c:catAx>
      <c:valAx>
        <c:axId val="5038515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511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Monmouth</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1123</c:v>
                </c:pt>
                <c:pt idx="1">
                  <c:v>1021</c:v>
                </c:pt>
                <c:pt idx="2">
                  <c:v>1019</c:v>
                </c:pt>
                <c:pt idx="3">
                  <c:v>1132</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503852312"/>
        <c:axId val="503852704"/>
      </c:lineChart>
      <c:catAx>
        <c:axId val="503852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52704"/>
        <c:crosses val="autoZero"/>
        <c:auto val="1"/>
        <c:lblAlgn val="ctr"/>
        <c:lblOffset val="100"/>
        <c:noMultiLvlLbl val="0"/>
      </c:catAx>
      <c:valAx>
        <c:axId val="503852704"/>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52312"/>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1007</c:v>
                </c:pt>
                <c:pt idx="1">
                  <c:v>1033</c:v>
                </c:pt>
                <c:pt idx="2">
                  <c:v>1073</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503853488"/>
        <c:axId val="503853880"/>
      </c:lineChart>
      <c:catAx>
        <c:axId val="50385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53880"/>
        <c:crosses val="autoZero"/>
        <c:auto val="1"/>
        <c:lblAlgn val="ctr"/>
        <c:lblOffset val="100"/>
        <c:noMultiLvlLbl val="0"/>
      </c:catAx>
      <c:valAx>
        <c:axId val="503853880"/>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534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Monmouth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7"/>
              <c:layout>
                <c:manualLayout>
                  <c:x val="-1.9159539324825777E-2"/>
                  <c:y val="3.95397440374564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DDC-43E0-9C46-1CD243EB544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3.9E-2</c:v>
                </c:pt>
                <c:pt idx="1">
                  <c:v>4.1000000000000002E-2</c:v>
                </c:pt>
                <c:pt idx="2">
                  <c:v>3.6999999999999998E-2</c:v>
                </c:pt>
                <c:pt idx="3">
                  <c:v>3.3000000000000002E-2</c:v>
                </c:pt>
                <c:pt idx="4">
                  <c:v>3.1E-2</c:v>
                </c:pt>
                <c:pt idx="5">
                  <c:v>0.03</c:v>
                </c:pt>
                <c:pt idx="6">
                  <c:v>3.2000000000000001E-2</c:v>
                </c:pt>
                <c:pt idx="7">
                  <c:v>4.2000000000000003E-2</c:v>
                </c:pt>
                <c:pt idx="8">
                  <c:v>4.2999999999999997E-2</c:v>
                </c:pt>
                <c:pt idx="9">
                  <c:v>3.6999999999999998E-2</c:v>
                </c:pt>
                <c:pt idx="10">
                  <c:v>2.7E-2</c:v>
                </c:pt>
                <c:pt idx="11" formatCode="0.00%">
                  <c:v>2.7E-2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10"/>
              <c:layout>
                <c:manualLayout>
                  <c:x val="-1.1835573355054861E-2"/>
                  <c:y val="-3.8053823791463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DDC-43E0-9C46-1CD243EB544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503855056"/>
        <c:axId val="503855448"/>
      </c:lineChart>
      <c:catAx>
        <c:axId val="50385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55448"/>
        <c:crosses val="autoZero"/>
        <c:auto val="1"/>
        <c:lblAlgn val="ctr"/>
        <c:lblOffset val="100"/>
        <c:noMultiLvlLbl val="1"/>
      </c:catAx>
      <c:valAx>
        <c:axId val="503855448"/>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55056"/>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Sea Girt</c:v>
                </c:pt>
                <c:pt idx="1">
                  <c:v>Millstone</c:v>
                </c:pt>
                <c:pt idx="2">
                  <c:v>Asbury Park</c:v>
                </c:pt>
              </c:strCache>
            </c:strRef>
          </c:cat>
          <c:val>
            <c:numRef>
              <c:f>Sheet1!$B$2:$B$4</c:f>
              <c:numCache>
                <c:formatCode>0%</c:formatCode>
                <c:ptCount val="3"/>
                <c:pt idx="0">
                  <c:v>0.998</c:v>
                </c:pt>
                <c:pt idx="1">
                  <c:v>0.92</c:v>
                </c:pt>
                <c:pt idx="2">
                  <c:v>0.38400000000000001</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Sea Girt</c:v>
                </c:pt>
                <c:pt idx="1">
                  <c:v>Millstone</c:v>
                </c:pt>
                <c:pt idx="2">
                  <c:v>Asbury Park</c:v>
                </c:pt>
              </c:strCache>
            </c:strRef>
          </c:cat>
          <c:val>
            <c:numRef>
              <c:f>Sheet1!$C$2:$C$4</c:f>
              <c:numCache>
                <c:formatCode>0%</c:formatCode>
                <c:ptCount val="3"/>
                <c:pt idx="0">
                  <c:v>2E-3</c:v>
                </c:pt>
                <c:pt idx="1">
                  <c:v>3.5999999999999997E-2</c:v>
                </c:pt>
                <c:pt idx="2">
                  <c:v>0.48399999999999999</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Sea Girt</c:v>
                </c:pt>
                <c:pt idx="1">
                  <c:v>Millstone</c:v>
                </c:pt>
                <c:pt idx="2">
                  <c:v>Asbury Park</c:v>
                </c:pt>
              </c:strCache>
            </c:strRef>
          </c:cat>
          <c:val>
            <c:numRef>
              <c:f>Sheet1!$D$2:$D$4</c:f>
              <c:numCache>
                <c:formatCode>0%</c:formatCode>
                <c:ptCount val="3"/>
                <c:pt idx="0">
                  <c:v>1E-3</c:v>
                </c:pt>
                <c:pt idx="1">
                  <c:v>4.1000000000000002E-2</c:v>
                </c:pt>
                <c:pt idx="2">
                  <c:v>8.9999999999999993E-3</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Sea Girt</c:v>
                </c:pt>
                <c:pt idx="1">
                  <c:v>Millstone</c:v>
                </c:pt>
                <c:pt idx="2">
                  <c:v>Asbury Park</c:v>
                </c:pt>
              </c:strCache>
            </c:strRef>
          </c:cat>
          <c:val>
            <c:numRef>
              <c:f>Sheet1!$E$2:$E$4</c:f>
              <c:numCache>
                <c:formatCode>0%</c:formatCode>
                <c:ptCount val="3"/>
                <c:pt idx="0">
                  <c:v>2.4E-2</c:v>
                </c:pt>
                <c:pt idx="1">
                  <c:v>6.6000000000000003E-2</c:v>
                </c:pt>
                <c:pt idx="2">
                  <c:v>0.30199999999999999</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638225760"/>
        <c:axId val="638226152"/>
      </c:barChart>
      <c:catAx>
        <c:axId val="638225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6152"/>
        <c:crosses val="autoZero"/>
        <c:auto val="1"/>
        <c:lblAlgn val="ctr"/>
        <c:lblOffset val="100"/>
        <c:noMultiLvlLbl val="0"/>
      </c:catAx>
      <c:valAx>
        <c:axId val="638226152"/>
        <c:scaling>
          <c:orientation val="minMax"/>
        </c:scaling>
        <c:delete val="1"/>
        <c:axPos val="l"/>
        <c:numFmt formatCode="0%" sourceLinked="1"/>
        <c:majorTickMark val="none"/>
        <c:minorTickMark val="none"/>
        <c:tickLblPos val="nextTo"/>
        <c:crossAx val="638225760"/>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6" formatCode="0.0">
                  <c:v>3.5000000000000003E-2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503856232"/>
        <c:axId val="503856624"/>
      </c:barChart>
      <c:catAx>
        <c:axId val="5038562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56624"/>
        <c:crosses val="autoZero"/>
        <c:auto val="1"/>
        <c:lblAlgn val="ctr"/>
        <c:lblOffset val="100"/>
        <c:noMultiLvlLbl val="0"/>
      </c:catAx>
      <c:valAx>
        <c:axId val="503856624"/>
        <c:scaling>
          <c:orientation val="minMax"/>
        </c:scaling>
        <c:delete val="1"/>
        <c:axPos val="b"/>
        <c:numFmt formatCode="0.0%" sourceLinked="1"/>
        <c:majorTickMark val="none"/>
        <c:minorTickMark val="none"/>
        <c:tickLblPos val="nextTo"/>
        <c:crossAx val="5038562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17">
                  <c:v>80319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17">
                  <c:v>54305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503857408"/>
        <c:axId val="503857800"/>
      </c:barChart>
      <c:catAx>
        <c:axId val="5038574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57800"/>
        <c:crosses val="autoZero"/>
        <c:auto val="1"/>
        <c:lblAlgn val="ctr"/>
        <c:lblOffset val="100"/>
        <c:noMultiLvlLbl val="0"/>
      </c:catAx>
      <c:valAx>
        <c:axId val="503857800"/>
        <c:scaling>
          <c:orientation val="minMax"/>
        </c:scaling>
        <c:delete val="1"/>
        <c:axPos val="b"/>
        <c:numFmt formatCode="General" sourceLinked="1"/>
        <c:majorTickMark val="none"/>
        <c:minorTickMark val="none"/>
        <c:tickLblPos val="nextTo"/>
        <c:crossAx val="503857408"/>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Monmouth</c:v>
                </c:pt>
                <c:pt idx="1">
                  <c:v>New Jersey</c:v>
                </c:pt>
                <c:pt idx="2">
                  <c:v>United States</c:v>
                </c:pt>
              </c:strCache>
            </c:strRef>
          </c:cat>
          <c:val>
            <c:numRef>
              <c:f>Sheet1!$B$2:$B$4</c:f>
              <c:numCache>
                <c:formatCode>_("$"* #,##0_);_("$"* \(#,##0\);_("$"* "-"??_);_(@_)</c:formatCode>
                <c:ptCount val="3"/>
                <c:pt idx="0">
                  <c:v>80319</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Monmouth</c:v>
                </c:pt>
                <c:pt idx="1">
                  <c:v>New Jersey</c:v>
                </c:pt>
                <c:pt idx="2">
                  <c:v>United States</c:v>
                </c:pt>
              </c:strCache>
            </c:strRef>
          </c:cat>
          <c:val>
            <c:numRef>
              <c:f>Sheet1!$C$2:$C$4</c:f>
              <c:numCache>
                <c:formatCode>_("$"* #,##0_);_("$"* \(#,##0\);_("$"* "-"??_);_(@_)</c:formatCode>
                <c:ptCount val="3"/>
                <c:pt idx="0">
                  <c:v>54305</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503860544"/>
        <c:axId val="352264312"/>
      </c:barChart>
      <c:catAx>
        <c:axId val="503860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64312"/>
        <c:crosses val="autoZero"/>
        <c:auto val="1"/>
        <c:lblAlgn val="ctr"/>
        <c:lblOffset val="100"/>
        <c:noMultiLvlLbl val="0"/>
      </c:catAx>
      <c:valAx>
        <c:axId val="352264312"/>
        <c:scaling>
          <c:orientation val="minMax"/>
        </c:scaling>
        <c:delete val="1"/>
        <c:axPos val="b"/>
        <c:numFmt formatCode="_(&quot;$&quot;* #,##0_);_(&quot;$&quot;* \(#,##0\);_(&quot;$&quot;* &quot;-&quot;??_);_(@_)" sourceLinked="1"/>
        <c:majorTickMark val="none"/>
        <c:minorTickMark val="none"/>
        <c:tickLblPos val="nextTo"/>
        <c:crossAx val="503860544"/>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76651</c:v>
                </c:pt>
                <c:pt idx="1">
                  <c:v>76661</c:v>
                </c:pt>
                <c:pt idx="2">
                  <c:v>76997</c:v>
                </c:pt>
                <c:pt idx="3">
                  <c:v>77355</c:v>
                </c:pt>
                <c:pt idx="4">
                  <c:v>80319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52804</c:v>
                </c:pt>
                <c:pt idx="1">
                  <c:v>53416</c:v>
                </c:pt>
                <c:pt idx="2">
                  <c:v>52626</c:v>
                </c:pt>
                <c:pt idx="3">
                  <c:v>52965</c:v>
                </c:pt>
                <c:pt idx="4">
                  <c:v>54305</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52265096"/>
        <c:axId val="352265488"/>
      </c:lineChart>
      <c:catAx>
        <c:axId val="352265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265488"/>
        <c:crosses val="autoZero"/>
        <c:auto val="1"/>
        <c:lblAlgn val="ctr"/>
        <c:lblOffset val="100"/>
        <c:noMultiLvlLbl val="0"/>
      </c:catAx>
      <c:valAx>
        <c:axId val="35226548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265096"/>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Rumson</c:v>
                </c:pt>
                <c:pt idx="1">
                  <c:v>Tinton Falls</c:v>
                </c:pt>
                <c:pt idx="2">
                  <c:v>Freehold borough</c:v>
                </c:pt>
              </c:strCache>
            </c:strRef>
          </c:cat>
          <c:val>
            <c:numRef>
              <c:f>Sheet1!$B$2:$B$4</c:f>
              <c:numCache>
                <c:formatCode>_("$"* #,##0_);_("$"* \(#,##0\);_("$"* "-"??_);_(@_)</c:formatCode>
                <c:ptCount val="3"/>
                <c:pt idx="0">
                  <c:v>218182</c:v>
                </c:pt>
                <c:pt idx="1">
                  <c:v>78879</c:v>
                </c:pt>
                <c:pt idx="2">
                  <c:v>30886</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Rumson</c:v>
                </c:pt>
                <c:pt idx="1">
                  <c:v>Tinton Falls</c:v>
                </c:pt>
                <c:pt idx="2">
                  <c:v>Freehold borough</c:v>
                </c:pt>
              </c:strCache>
            </c:strRef>
          </c:cat>
          <c:val>
            <c:numRef>
              <c:f>Sheet1!$C$2:$C$4</c:f>
              <c:numCache>
                <c:formatCode>_("$"* #,##0_);_("$"* \(#,##0\);_("$"* "-"??_);_(@_)</c:formatCode>
                <c:ptCount val="3"/>
                <c:pt idx="0">
                  <c:v>69036</c:v>
                </c:pt>
                <c:pt idx="1">
                  <c:v>60798</c:v>
                </c:pt>
                <c:pt idx="2">
                  <c:v>42679</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352266272"/>
        <c:axId val="352266664"/>
      </c:barChart>
      <c:catAx>
        <c:axId val="35226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66664"/>
        <c:crosses val="autoZero"/>
        <c:auto val="1"/>
        <c:lblAlgn val="ctr"/>
        <c:lblOffset val="100"/>
        <c:noMultiLvlLbl val="0"/>
      </c:catAx>
      <c:valAx>
        <c:axId val="35226666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66272"/>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9">
                  <c:v>973</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10">
                  <c:v>719</c:v>
                </c:pt>
                <c:pt idx="11">
                  <c:v>217</c:v>
                </c:pt>
                <c:pt idx="12">
                  <c:v>172</c:v>
                </c:pt>
                <c:pt idx="13">
                  <c:v>2236</c:v>
                </c:pt>
                <c:pt idx="14">
                  <c:v>1877</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52267448"/>
        <c:axId val="352267840"/>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352268624"/>
        <c:axId val="352268232"/>
      </c:lineChart>
      <c:catAx>
        <c:axId val="352267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267840"/>
        <c:crosses val="autoZero"/>
        <c:auto val="1"/>
        <c:lblAlgn val="ctr"/>
        <c:lblOffset val="100"/>
        <c:noMultiLvlLbl val="0"/>
      </c:catAx>
      <c:valAx>
        <c:axId val="35226784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2267448"/>
        <c:crosses val="autoZero"/>
        <c:crossBetween val="between"/>
      </c:valAx>
      <c:valAx>
        <c:axId val="35226823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2268624"/>
        <c:crosses val="max"/>
        <c:crossBetween val="between"/>
      </c:valAx>
      <c:catAx>
        <c:axId val="352268624"/>
        <c:scaling>
          <c:orientation val="minMax"/>
        </c:scaling>
        <c:delete val="1"/>
        <c:axPos val="b"/>
        <c:numFmt formatCode="General" sourceLinked="1"/>
        <c:majorTickMark val="out"/>
        <c:minorTickMark val="none"/>
        <c:tickLblPos val="nextTo"/>
        <c:crossAx val="35226823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7979965403902451"/>
          <c:y val="2.166379294463144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4.807205917442138E-2"/>
                  <c:y val="-0.3858420489478124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7</c:v>
                </c:pt>
                <c:pt idx="1">
                  <c:v>57</c:v>
                </c:pt>
                <c:pt idx="2">
                  <c:v>355</c:v>
                </c:pt>
                <c:pt idx="3">
                  <c:v>554</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3418562902935161"/>
                  <c:y val="3.345320310679589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1252</c:v>
                </c:pt>
                <c:pt idx="1">
                  <c:v>7160</c:v>
                </c:pt>
                <c:pt idx="2">
                  <c:v>194</c:v>
                </c:pt>
                <c:pt idx="3">
                  <c:v>18</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3">
                  <c:v>11</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52270192"/>
        <c:axId val="352270584"/>
      </c:barChart>
      <c:catAx>
        <c:axId val="352270192"/>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70584"/>
        <c:crosses val="autoZero"/>
        <c:auto val="1"/>
        <c:lblAlgn val="ctr"/>
        <c:lblOffset val="100"/>
        <c:noMultiLvlLbl val="0"/>
      </c:catAx>
      <c:valAx>
        <c:axId val="352270584"/>
        <c:scaling>
          <c:orientation val="minMax"/>
        </c:scaling>
        <c:delete val="1"/>
        <c:axPos val="b"/>
        <c:numFmt formatCode="General" sourceLinked="1"/>
        <c:majorTickMark val="none"/>
        <c:minorTickMark val="none"/>
        <c:tickLblPos val="nextTo"/>
        <c:crossAx val="35227019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Monmouth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15</c:v>
                </c:pt>
                <c:pt idx="1">
                  <c:v>11</c:v>
                </c:pt>
                <c:pt idx="2">
                  <c:v>11</c:v>
                </c:pt>
                <c:pt idx="3">
                  <c:v>11</c:v>
                </c:pt>
                <c:pt idx="4">
                  <c:v>11</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52271368"/>
        <c:axId val="352271760"/>
      </c:lineChart>
      <c:catAx>
        <c:axId val="352271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271760"/>
        <c:crosses val="autoZero"/>
        <c:auto val="1"/>
        <c:lblAlgn val="ctr"/>
        <c:lblOffset val="100"/>
        <c:noMultiLvlLbl val="0"/>
      </c:catAx>
      <c:valAx>
        <c:axId val="352271760"/>
        <c:scaling>
          <c:orientation val="minMax"/>
          <c:max val="32"/>
          <c:min val="0"/>
        </c:scaling>
        <c:delete val="1"/>
        <c:axPos val="l"/>
        <c:numFmt formatCode="General" sourceLinked="1"/>
        <c:majorTickMark val="none"/>
        <c:minorTickMark val="none"/>
        <c:tickLblPos val="nextTo"/>
        <c:crossAx val="352271368"/>
        <c:crosses val="autoZero"/>
        <c:crossBetween val="between"/>
      </c:valAx>
      <c:spPr>
        <a:noFill/>
        <a:ln>
          <a:noFill/>
        </a:ln>
        <a:effectLst/>
      </c:spPr>
    </c:plotArea>
    <c:legend>
      <c:legendPos val="r"/>
      <c:layout>
        <c:manualLayout>
          <c:xMode val="edge"/>
          <c:yMode val="edge"/>
          <c:x val="0.12933741615631378"/>
          <c:y val="6.8140319163664999E-3"/>
          <c:w val="0.81907524059492554"/>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0.13200000000000001</c:v>
                </c:pt>
                <c:pt idx="1">
                  <c:v>0.13</c:v>
                </c:pt>
                <c:pt idx="2">
                  <c:v>0.13300000000000001</c:v>
                </c:pt>
                <c:pt idx="3">
                  <c:v>0.13500000000000001</c:v>
                </c:pt>
                <c:pt idx="4">
                  <c:v>0.13500000000000001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638226936"/>
        <c:axId val="638227328"/>
      </c:lineChart>
      <c:catAx>
        <c:axId val="638226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8227328"/>
        <c:crosses val="autoZero"/>
        <c:auto val="1"/>
        <c:lblAlgn val="ctr"/>
        <c:lblOffset val="100"/>
        <c:noMultiLvlLbl val="0"/>
      </c:catAx>
      <c:valAx>
        <c:axId val="638227328"/>
        <c:scaling>
          <c:orientation val="minMax"/>
          <c:max val="1"/>
        </c:scaling>
        <c:delete val="1"/>
        <c:axPos val="l"/>
        <c:numFmt formatCode="0%" sourceLinked="1"/>
        <c:majorTickMark val="none"/>
        <c:minorTickMark val="none"/>
        <c:tickLblPos val="nextTo"/>
        <c:crossAx val="6382269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352272544"/>
        <c:axId val="352272936"/>
      </c:barChart>
      <c:catAx>
        <c:axId val="35227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72936"/>
        <c:crosses val="autoZero"/>
        <c:auto val="1"/>
        <c:lblAlgn val="ctr"/>
        <c:lblOffset val="100"/>
        <c:noMultiLvlLbl val="0"/>
      </c:catAx>
      <c:valAx>
        <c:axId val="352272936"/>
        <c:scaling>
          <c:orientation val="minMax"/>
        </c:scaling>
        <c:delete val="1"/>
        <c:axPos val="b"/>
        <c:numFmt formatCode="General" sourceLinked="1"/>
        <c:majorTickMark val="none"/>
        <c:minorTickMark val="none"/>
        <c:tickLblPos val="nextTo"/>
        <c:crossAx val="35227254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Monmouth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352273720"/>
        <c:axId val="352274112"/>
      </c:lineChart>
      <c:catAx>
        <c:axId val="352273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274112"/>
        <c:crosses val="autoZero"/>
        <c:auto val="1"/>
        <c:lblAlgn val="ctr"/>
        <c:lblOffset val="100"/>
        <c:noMultiLvlLbl val="0"/>
      </c:catAx>
      <c:valAx>
        <c:axId val="352274112"/>
        <c:scaling>
          <c:orientation val="minMax"/>
        </c:scaling>
        <c:delete val="1"/>
        <c:axPos val="l"/>
        <c:numFmt formatCode="General" sourceLinked="1"/>
        <c:majorTickMark val="none"/>
        <c:minorTickMark val="none"/>
        <c:tickLblPos val="nextTo"/>
        <c:crossAx val="35227372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6FAF-4B02-8F50-32C2067863F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White, non-Hispanic</c:v>
                </c:pt>
                <c:pt idx="1">
                  <c:v>Black, non-Hispanic</c:v>
                </c:pt>
                <c:pt idx="2">
                  <c:v>Hispanic (any race)</c:v>
                </c:pt>
                <c:pt idx="3">
                  <c:v>Two or more races, non-Hispanic</c:v>
                </c:pt>
              </c:strCache>
            </c:strRef>
          </c:cat>
          <c:val>
            <c:numRef>
              <c:f>Sheet1!$B$2:$B$6</c:f>
              <c:numCache>
                <c:formatCode>General</c:formatCode>
                <c:ptCount val="5"/>
                <c:pt idx="1">
                  <c:v>11.2</c:v>
                </c:pt>
                <c:pt idx="4">
                  <c:v>0</c:v>
                </c:pt>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352274896"/>
        <c:axId val="352275288"/>
      </c:barChart>
      <c:catAx>
        <c:axId val="352274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75288"/>
        <c:crosses val="autoZero"/>
        <c:auto val="1"/>
        <c:lblAlgn val="ctr"/>
        <c:lblOffset val="100"/>
        <c:noMultiLvlLbl val="0"/>
      </c:catAx>
      <c:valAx>
        <c:axId val="3522752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74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1">
                  <c:v>2.8</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352276072"/>
        <c:axId val="352276464"/>
      </c:barChart>
      <c:catAx>
        <c:axId val="352276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76464"/>
        <c:crosses val="autoZero"/>
        <c:auto val="1"/>
        <c:lblAlgn val="ctr"/>
        <c:lblOffset val="100"/>
        <c:noMultiLvlLbl val="0"/>
      </c:catAx>
      <c:valAx>
        <c:axId val="352276464"/>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76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4" formatCode="#,##0">
                  <c:v>3858</c:v>
                </c:pt>
                <c:pt idx="15" formatCode="#,##0">
                  <c:v>3953</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16">
                  <c:v>4206</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52277248"/>
        <c:axId val="352277640"/>
      </c:barChart>
      <c:catAx>
        <c:axId val="352277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77640"/>
        <c:crosses val="autoZero"/>
        <c:auto val="1"/>
        <c:lblAlgn val="ctr"/>
        <c:lblOffset val="100"/>
        <c:noMultiLvlLbl val="0"/>
      </c:catAx>
      <c:valAx>
        <c:axId val="352277640"/>
        <c:scaling>
          <c:orientation val="minMax"/>
        </c:scaling>
        <c:delete val="1"/>
        <c:axPos val="b"/>
        <c:numFmt formatCode="General" sourceLinked="1"/>
        <c:majorTickMark val="none"/>
        <c:minorTickMark val="none"/>
        <c:tickLblPos val="nextTo"/>
        <c:crossAx val="352277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4.3793706293706304E-2"/>
                  <c:y val="1.6646529487787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753-464B-8E1B-D2932671FC6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4587</c:v>
                </c:pt>
                <c:pt idx="1">
                  <c:v>4027</c:v>
                </c:pt>
                <c:pt idx="2">
                  <c:v>4051</c:v>
                </c:pt>
                <c:pt idx="3">
                  <c:v>3933</c:v>
                </c:pt>
                <c:pt idx="4">
                  <c:v>4206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52278424"/>
        <c:axId val="352278816"/>
      </c:lineChart>
      <c:catAx>
        <c:axId val="352278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78816"/>
        <c:crosses val="autoZero"/>
        <c:auto val="1"/>
        <c:lblAlgn val="ctr"/>
        <c:lblOffset val="100"/>
        <c:noMultiLvlLbl val="0"/>
      </c:catAx>
      <c:valAx>
        <c:axId val="352278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278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Neptune Township</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578</c:v>
                </c:pt>
                <c:pt idx="1">
                  <c:v>551</c:v>
                </c:pt>
                <c:pt idx="2">
                  <c:v>375</c:v>
                </c:pt>
                <c:pt idx="3">
                  <c:v>455</c:v>
                </c:pt>
                <c:pt idx="4">
                  <c:v>426</c:v>
                </c:pt>
                <c:pt idx="5">
                  <c:v>516</c:v>
                </c:pt>
                <c:pt idx="6">
                  <c:v>560</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Keansburg</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671</c:v>
                </c:pt>
                <c:pt idx="1">
                  <c:v>651</c:v>
                </c:pt>
                <c:pt idx="2">
                  <c:v>463</c:v>
                </c:pt>
                <c:pt idx="3">
                  <c:v>336</c:v>
                </c:pt>
                <c:pt idx="4">
                  <c:v>310</c:v>
                </c:pt>
                <c:pt idx="5">
                  <c:v>333</c:v>
                </c:pt>
                <c:pt idx="6">
                  <c:v>360</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Long Branch</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424</c:v>
                </c:pt>
                <c:pt idx="1">
                  <c:v>385</c:v>
                </c:pt>
                <c:pt idx="2">
                  <c:v>352</c:v>
                </c:pt>
                <c:pt idx="3">
                  <c:v>289</c:v>
                </c:pt>
                <c:pt idx="4">
                  <c:v>290</c:v>
                </c:pt>
                <c:pt idx="5">
                  <c:v>307</c:v>
                </c:pt>
                <c:pt idx="6">
                  <c:v>341</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Howell</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375</c:v>
                </c:pt>
                <c:pt idx="1">
                  <c:v>334</c:v>
                </c:pt>
                <c:pt idx="2">
                  <c:v>320</c:v>
                </c:pt>
                <c:pt idx="3">
                  <c:v>228</c:v>
                </c:pt>
                <c:pt idx="4">
                  <c:v>230</c:v>
                </c:pt>
                <c:pt idx="5">
                  <c:v>234</c:v>
                </c:pt>
                <c:pt idx="6">
                  <c:v>264</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Middletown</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320</c:v>
                </c:pt>
                <c:pt idx="1">
                  <c:v>311</c:v>
                </c:pt>
                <c:pt idx="2">
                  <c:v>310</c:v>
                </c:pt>
                <c:pt idx="3">
                  <c:v>245</c:v>
                </c:pt>
                <c:pt idx="4">
                  <c:v>232</c:v>
                </c:pt>
                <c:pt idx="5">
                  <c:v>204</c:v>
                </c:pt>
                <c:pt idx="6">
                  <c:v>245</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Manalapan</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186</c:v>
                </c:pt>
                <c:pt idx="1">
                  <c:v>182</c:v>
                </c:pt>
                <c:pt idx="2">
                  <c:v>186</c:v>
                </c:pt>
                <c:pt idx="3">
                  <c:v>151</c:v>
                </c:pt>
                <c:pt idx="4">
                  <c:v>197</c:v>
                </c:pt>
                <c:pt idx="5">
                  <c:v>202</c:v>
                </c:pt>
                <c:pt idx="6">
                  <c:v>223</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Aberdeen</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200</c:v>
                </c:pt>
                <c:pt idx="1">
                  <c:v>217</c:v>
                </c:pt>
                <c:pt idx="2">
                  <c:v>200</c:v>
                </c:pt>
                <c:pt idx="3">
                  <c:v>170</c:v>
                </c:pt>
                <c:pt idx="4">
                  <c:v>217</c:v>
                </c:pt>
                <c:pt idx="5">
                  <c:v>186</c:v>
                </c:pt>
                <c:pt idx="6">
                  <c:v>222</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Ocean Township</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173</c:v>
                </c:pt>
                <c:pt idx="1">
                  <c:v>163</c:v>
                </c:pt>
                <c:pt idx="2">
                  <c:v>183</c:v>
                </c:pt>
                <c:pt idx="3">
                  <c:v>114</c:v>
                </c:pt>
                <c:pt idx="4">
                  <c:v>155</c:v>
                </c:pt>
                <c:pt idx="5">
                  <c:v>159</c:v>
                </c:pt>
                <c:pt idx="6">
                  <c:v>216</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Freehold Township</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284</c:v>
                </c:pt>
                <c:pt idx="1">
                  <c:v>243</c:v>
                </c:pt>
                <c:pt idx="2">
                  <c:v>237</c:v>
                </c:pt>
                <c:pt idx="3">
                  <c:v>194</c:v>
                </c:pt>
                <c:pt idx="4">
                  <c:v>220</c:v>
                </c:pt>
                <c:pt idx="5">
                  <c:v>221</c:v>
                </c:pt>
                <c:pt idx="6">
                  <c:v>212</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Asbury Park</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352</c:v>
                </c:pt>
                <c:pt idx="1">
                  <c:v>316</c:v>
                </c:pt>
                <c:pt idx="2">
                  <c:v>278</c:v>
                </c:pt>
                <c:pt idx="3">
                  <c:v>288</c:v>
                </c:pt>
                <c:pt idx="4">
                  <c:v>311</c:v>
                </c:pt>
                <c:pt idx="5">
                  <c:v>207</c:v>
                </c:pt>
                <c:pt idx="6">
                  <c:v>176</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52279600"/>
        <c:axId val="352279992"/>
      </c:lineChart>
      <c:catAx>
        <c:axId val="35227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2279992"/>
        <c:crosses val="autoZero"/>
        <c:auto val="1"/>
        <c:lblAlgn val="ctr"/>
        <c:lblOffset val="100"/>
        <c:noMultiLvlLbl val="0"/>
      </c:catAx>
      <c:valAx>
        <c:axId val="352279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27960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111</c:v>
                </c:pt>
                <c:pt idx="1">
                  <c:v>122</c:v>
                </c:pt>
                <c:pt idx="2">
                  <c:v>164</c:v>
                </c:pt>
                <c:pt idx="3">
                  <c:v>172</c:v>
                </c:pt>
                <c:pt idx="4">
                  <c:v>221</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55457504"/>
        <c:axId val="355457896"/>
      </c:lineChart>
      <c:catAx>
        <c:axId val="355457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5457896"/>
        <c:crosses val="autoZero"/>
        <c:auto val="1"/>
        <c:lblAlgn val="ctr"/>
        <c:lblOffset val="100"/>
        <c:noMultiLvlLbl val="0"/>
      </c:catAx>
      <c:valAx>
        <c:axId val="3554578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5457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1">
                  <c:v>0.16300000000000001</c:v>
                </c:pt>
                <c:pt idx="12">
                  <c:v>0.19</c:v>
                </c:pt>
                <c:pt idx="13">
                  <c:v>0.222</c:v>
                </c:pt>
                <c:pt idx="14" formatCode="General">
                  <c:v>0.24603679391328301</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0">
                  <c:v>0.13500000000000001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638228112"/>
        <c:axId val="638228504"/>
      </c:barChart>
      <c:catAx>
        <c:axId val="638228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8504"/>
        <c:crosses val="autoZero"/>
        <c:auto val="1"/>
        <c:lblAlgn val="ctr"/>
        <c:lblOffset val="100"/>
        <c:noMultiLvlLbl val="0"/>
      </c:catAx>
      <c:valAx>
        <c:axId val="638228504"/>
        <c:scaling>
          <c:orientation val="minMax"/>
        </c:scaling>
        <c:delete val="1"/>
        <c:axPos val="b"/>
        <c:numFmt formatCode="0%" sourceLinked="1"/>
        <c:majorTickMark val="none"/>
        <c:minorTickMark val="none"/>
        <c:tickLblPos val="nextTo"/>
        <c:crossAx val="6382281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5">
                  <c:v>0.28488372093023301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55458680"/>
        <c:axId val="355459072"/>
      </c:barChart>
      <c:catAx>
        <c:axId val="35545868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59072"/>
        <c:crosses val="autoZero"/>
        <c:auto val="1"/>
        <c:lblAlgn val="ctr"/>
        <c:lblOffset val="100"/>
        <c:noMultiLvlLbl val="0"/>
      </c:catAx>
      <c:valAx>
        <c:axId val="355459072"/>
        <c:scaling>
          <c:orientation val="minMax"/>
        </c:scaling>
        <c:delete val="1"/>
        <c:axPos val="t"/>
        <c:numFmt formatCode="0%" sourceLinked="1"/>
        <c:majorTickMark val="none"/>
        <c:minorTickMark val="none"/>
        <c:tickLblPos val="nextTo"/>
        <c:crossAx val="355458680"/>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525814811123293"/>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5">
                  <c:v>-0.22277501381979001</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503858584"/>
        <c:axId val="503858976"/>
      </c:barChart>
      <c:catAx>
        <c:axId val="503858584"/>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58976"/>
        <c:crosses val="autoZero"/>
        <c:auto val="1"/>
        <c:lblAlgn val="ctr"/>
        <c:lblOffset val="100"/>
        <c:noMultiLvlLbl val="0"/>
      </c:catAx>
      <c:valAx>
        <c:axId val="503858976"/>
        <c:scaling>
          <c:orientation val="minMax"/>
        </c:scaling>
        <c:delete val="1"/>
        <c:axPos val="t"/>
        <c:numFmt formatCode="0%" sourceLinked="1"/>
        <c:majorTickMark val="none"/>
        <c:minorTickMark val="none"/>
        <c:tickLblPos val="nextTo"/>
        <c:crossAx val="503858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0"/>
                  <c:y val="-1.648351790979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118-461E-8BE6-E59C2F1DDBA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5636</c:v>
                </c:pt>
                <c:pt idx="1">
                  <c:v>5117</c:v>
                </c:pt>
                <c:pt idx="2">
                  <c:v>3801</c:v>
                </c:pt>
                <c:pt idx="3" formatCode="#,##0">
                  <c:v>3618</c:v>
                </c:pt>
                <c:pt idx="4" formatCode="#,##0">
                  <c:v>2812</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503859760"/>
        <c:axId val="355459464"/>
      </c:lineChart>
      <c:catAx>
        <c:axId val="503859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5459464"/>
        <c:crosses val="autoZero"/>
        <c:auto val="1"/>
        <c:lblAlgn val="ctr"/>
        <c:lblOffset val="100"/>
        <c:noMultiLvlLbl val="0"/>
      </c:catAx>
      <c:valAx>
        <c:axId val="35545946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597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Monmouth</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3124999999999943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0.32</c:v>
                </c:pt>
                <c:pt idx="1">
                  <c:v>0.45</c:v>
                </c:pt>
                <c:pt idx="2">
                  <c:v>0.06</c:v>
                </c:pt>
                <c:pt idx="3">
                  <c:v>0.04</c:v>
                </c:pt>
                <c:pt idx="4">
                  <c:v>0.1</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3</c:v>
                </c:pt>
                <c:pt idx="3">
                  <c:v>1</c:v>
                </c:pt>
                <c:pt idx="4">
                  <c:v>1</c:v>
                </c:pt>
                <c:pt idx="5">
                  <c:v>1</c:v>
                </c:pt>
                <c:pt idx="6">
                  <c:v>0</c:v>
                </c:pt>
                <c:pt idx="7">
                  <c:v>1</c:v>
                </c:pt>
                <c:pt idx="8">
                  <c:v>0</c:v>
                </c:pt>
                <c:pt idx="9">
                  <c:v>5</c:v>
                </c:pt>
                <c:pt idx="10">
                  <c:v>4</c:v>
                </c:pt>
                <c:pt idx="11">
                  <c:v>1</c:v>
                </c:pt>
                <c:pt idx="12">
                  <c:v>0</c:v>
                </c:pt>
                <c:pt idx="13">
                  <c:v>1</c:v>
                </c:pt>
                <c:pt idx="14">
                  <c:v>2</c:v>
                </c:pt>
                <c:pt idx="15">
                  <c:v>2</c:v>
                </c:pt>
                <c:pt idx="16">
                  <c:v>1</c:v>
                </c:pt>
                <c:pt idx="17">
                  <c:v>1</c:v>
                </c:pt>
                <c:pt idx="18">
                  <c:v>7</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55460640"/>
        <c:axId val="355461032"/>
      </c:barChart>
      <c:catAx>
        <c:axId val="3554606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5461032"/>
        <c:crosses val="autoZero"/>
        <c:auto val="1"/>
        <c:lblAlgn val="ctr"/>
        <c:lblOffset val="100"/>
        <c:noMultiLvlLbl val="0"/>
      </c:catAx>
      <c:valAx>
        <c:axId val="355461032"/>
        <c:scaling>
          <c:orientation val="minMax"/>
        </c:scaling>
        <c:delete val="1"/>
        <c:axPos val="b"/>
        <c:numFmt formatCode="General" sourceLinked="1"/>
        <c:majorTickMark val="none"/>
        <c:minorTickMark val="none"/>
        <c:tickLblPos val="nextTo"/>
        <c:crossAx val="3554606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0">
                  <c:v>0.13500000000000001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55461816"/>
        <c:axId val="355462208"/>
      </c:barChart>
      <c:catAx>
        <c:axId val="355461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62208"/>
        <c:crosses val="autoZero"/>
        <c:auto val="1"/>
        <c:lblAlgn val="ctr"/>
        <c:lblOffset val="100"/>
        <c:noMultiLvlLbl val="0"/>
      </c:catAx>
      <c:valAx>
        <c:axId val="355462208"/>
        <c:scaling>
          <c:orientation val="minMax"/>
        </c:scaling>
        <c:delete val="1"/>
        <c:axPos val="b"/>
        <c:numFmt formatCode="0.0%" sourceLinked="1"/>
        <c:majorTickMark val="none"/>
        <c:minorTickMark val="none"/>
        <c:tickLblPos val="nextTo"/>
        <c:crossAx val="355461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9.7000000000000003E-2</c:v>
                </c:pt>
                <c:pt idx="1">
                  <c:v>0.106</c:v>
                </c:pt>
                <c:pt idx="2">
                  <c:v>0.11600000000000001</c:v>
                </c:pt>
                <c:pt idx="3">
                  <c:v>7.0000000000000007E-2</c:v>
                </c:pt>
                <c:pt idx="4">
                  <c:v>0.13500000000000001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55462992"/>
        <c:axId val="355463384"/>
      </c:lineChart>
      <c:catAx>
        <c:axId val="355462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63384"/>
        <c:crosses val="autoZero"/>
        <c:auto val="1"/>
        <c:lblAlgn val="ctr"/>
        <c:lblOffset val="100"/>
        <c:noMultiLvlLbl val="0"/>
      </c:catAx>
      <c:valAx>
        <c:axId val="355463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62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0.127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55464168"/>
        <c:axId val="355464560"/>
      </c:barChart>
      <c:catAx>
        <c:axId val="355464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64560"/>
        <c:crosses val="autoZero"/>
        <c:auto val="1"/>
        <c:lblAlgn val="ctr"/>
        <c:lblOffset val="100"/>
        <c:noMultiLvlLbl val="0"/>
      </c:catAx>
      <c:valAx>
        <c:axId val="355464560"/>
        <c:scaling>
          <c:orientation val="minMax"/>
          <c:max val="0.30000000000000004"/>
        </c:scaling>
        <c:delete val="1"/>
        <c:axPos val="t"/>
        <c:numFmt formatCode="0.00%" sourceLinked="1"/>
        <c:majorTickMark val="none"/>
        <c:minorTickMark val="none"/>
        <c:tickLblPos val="nextTo"/>
        <c:crossAx val="3554641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8.2000000000000003E-2</c:v>
                </c:pt>
                <c:pt idx="1">
                  <c:v>0.19900000000000001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55465344"/>
        <c:axId val="355465736"/>
      </c:barChart>
      <c:catAx>
        <c:axId val="355465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65736"/>
        <c:crosses val="autoZero"/>
        <c:auto val="1"/>
        <c:lblAlgn val="ctr"/>
        <c:lblOffset val="100"/>
        <c:noMultiLvlLbl val="0"/>
      </c:catAx>
      <c:valAx>
        <c:axId val="355465736"/>
        <c:scaling>
          <c:orientation val="minMax"/>
          <c:max val="0.30000000000000004"/>
          <c:min val="0"/>
        </c:scaling>
        <c:delete val="1"/>
        <c:axPos val="b"/>
        <c:numFmt formatCode="0.0%" sourceLinked="1"/>
        <c:majorTickMark val="none"/>
        <c:minorTickMark val="none"/>
        <c:tickLblPos val="nextTo"/>
        <c:crossAx val="3554653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2">
                  <c:v>0.13200000000000001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55466520"/>
        <c:axId val="355466912"/>
      </c:barChart>
      <c:catAx>
        <c:axId val="355466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66912"/>
        <c:crosses val="autoZero"/>
        <c:auto val="1"/>
        <c:lblAlgn val="ctr"/>
        <c:lblOffset val="100"/>
        <c:noMultiLvlLbl val="0"/>
      </c:catAx>
      <c:valAx>
        <c:axId val="355466912"/>
        <c:scaling>
          <c:orientation val="minMax"/>
        </c:scaling>
        <c:delete val="1"/>
        <c:axPos val="b"/>
        <c:numFmt formatCode="0.0%" sourceLinked="1"/>
        <c:majorTickMark val="none"/>
        <c:minorTickMark val="none"/>
        <c:tickLblPos val="nextTo"/>
        <c:crossAx val="355466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Freehold borough</c:v>
                </c:pt>
                <c:pt idx="1">
                  <c:v>Long Branch </c:v>
                </c:pt>
                <c:pt idx="2">
                  <c:v>Red Bank </c:v>
                </c:pt>
                <c:pt idx="3">
                  <c:v>Asbury Park </c:v>
                </c:pt>
                <c:pt idx="4">
                  <c:v>Shrewsbury township</c:v>
                </c:pt>
                <c:pt idx="5">
                  <c:v>Holmdel </c:v>
                </c:pt>
                <c:pt idx="6">
                  <c:v>Marlboro </c:v>
                </c:pt>
                <c:pt idx="7">
                  <c:v>Eatontown </c:v>
                </c:pt>
                <c:pt idx="8">
                  <c:v>Deal </c:v>
                </c:pt>
                <c:pt idx="9">
                  <c:v>Ocean township</c:v>
                </c:pt>
              </c:strCache>
            </c:strRef>
          </c:cat>
          <c:val>
            <c:numRef>
              <c:f>Sheet1!$B$2:$B$11</c:f>
              <c:numCache>
                <c:formatCode>0.00%</c:formatCode>
                <c:ptCount val="10"/>
                <c:pt idx="0">
                  <c:v>0.32400000000000001</c:v>
                </c:pt>
                <c:pt idx="1">
                  <c:v>0.30599999999999999</c:v>
                </c:pt>
                <c:pt idx="2">
                  <c:v>0.26900000000000002</c:v>
                </c:pt>
                <c:pt idx="3">
                  <c:v>0.23</c:v>
                </c:pt>
                <c:pt idx="4">
                  <c:v>0.22600000000000001</c:v>
                </c:pt>
                <c:pt idx="5">
                  <c:v>0.224</c:v>
                </c:pt>
                <c:pt idx="6">
                  <c:v>0.21299999999999999</c:v>
                </c:pt>
                <c:pt idx="7">
                  <c:v>0.20799999999999999</c:v>
                </c:pt>
                <c:pt idx="8">
                  <c:v>0.185</c:v>
                </c:pt>
                <c:pt idx="9">
                  <c:v>0.185</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Monmouth avg. 13.50%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Freehold borough</c:v>
                </c:pt>
                <c:pt idx="1">
                  <c:v>Long Branch </c:v>
                </c:pt>
                <c:pt idx="2">
                  <c:v>Red Bank </c:v>
                </c:pt>
                <c:pt idx="3">
                  <c:v>Asbury Park </c:v>
                </c:pt>
                <c:pt idx="4">
                  <c:v>Shrewsbury township</c:v>
                </c:pt>
                <c:pt idx="5">
                  <c:v>Holmdel </c:v>
                </c:pt>
                <c:pt idx="6">
                  <c:v>Marlboro </c:v>
                </c:pt>
                <c:pt idx="7">
                  <c:v>Eatontown </c:v>
                </c:pt>
                <c:pt idx="8">
                  <c:v>Deal </c:v>
                </c:pt>
                <c:pt idx="9">
                  <c:v>Ocean township</c:v>
                </c:pt>
              </c:strCache>
            </c:strRef>
          </c:cat>
          <c:val>
            <c:numRef>
              <c:f>Sheet1!$C$2:$C$11</c:f>
              <c:numCache>
                <c:formatCode>0%</c:formatCode>
                <c:ptCount val="10"/>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638229288"/>
        <c:axId val="638229680"/>
      </c:barChart>
      <c:catAx>
        <c:axId val="6382292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8229680"/>
        <c:crosses val="autoZero"/>
        <c:auto val="1"/>
        <c:lblAlgn val="ctr"/>
        <c:lblOffset val="100"/>
        <c:noMultiLvlLbl val="0"/>
      </c:catAx>
      <c:valAx>
        <c:axId val="638229680"/>
        <c:scaling>
          <c:orientation val="minMax"/>
        </c:scaling>
        <c:delete val="1"/>
        <c:axPos val="b"/>
        <c:numFmt formatCode="0.00%" sourceLinked="1"/>
        <c:majorTickMark val="none"/>
        <c:minorTickMark val="none"/>
        <c:tickLblPos val="nextTo"/>
        <c:crossAx val="63822928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2596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0.127</c:v>
                </c:pt>
                <c:pt idx="1">
                  <c:v>0.13200000000000001</c:v>
                </c:pt>
                <c:pt idx="2">
                  <c:v>0.16200000000000001</c:v>
                </c:pt>
                <c:pt idx="3">
                  <c:v>7.3999999999999996E-2</c:v>
                </c:pt>
                <c:pt idx="4">
                  <c:v>0.13200000000000001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55467696"/>
        <c:axId val="355468088"/>
      </c:lineChart>
      <c:catAx>
        <c:axId val="35546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5468088"/>
        <c:crosses val="autoZero"/>
        <c:auto val="1"/>
        <c:lblAlgn val="ctr"/>
        <c:lblOffset val="100"/>
        <c:noMultiLvlLbl val="0"/>
      </c:catAx>
      <c:valAx>
        <c:axId val="355468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5467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0.17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55469264"/>
        <c:axId val="355469656"/>
      </c:barChart>
      <c:catAx>
        <c:axId val="3554692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69656"/>
        <c:crosses val="autoZero"/>
        <c:auto val="1"/>
        <c:lblAlgn val="ctr"/>
        <c:lblOffset val="100"/>
        <c:noMultiLvlLbl val="0"/>
      </c:catAx>
      <c:valAx>
        <c:axId val="355469656"/>
        <c:scaling>
          <c:orientation val="minMax"/>
          <c:max val="0.30000000000000004"/>
        </c:scaling>
        <c:delete val="1"/>
        <c:axPos val="t"/>
        <c:numFmt formatCode="0.00%" sourceLinked="1"/>
        <c:majorTickMark val="none"/>
        <c:minorTickMark val="none"/>
        <c:tickLblPos val="nextTo"/>
        <c:crossAx val="355469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0.107</c:v>
                </c:pt>
                <c:pt idx="1">
                  <c:v>0.159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55470440"/>
        <c:axId val="355470832"/>
      </c:barChart>
      <c:catAx>
        <c:axId val="355470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5470832"/>
        <c:crosses val="autoZero"/>
        <c:auto val="1"/>
        <c:lblAlgn val="ctr"/>
        <c:lblOffset val="100"/>
        <c:noMultiLvlLbl val="0"/>
      </c:catAx>
      <c:valAx>
        <c:axId val="355470832"/>
        <c:scaling>
          <c:orientation val="minMax"/>
          <c:max val="0.30000000000000004"/>
          <c:min val="0"/>
        </c:scaling>
        <c:delete val="1"/>
        <c:axPos val="b"/>
        <c:numFmt formatCode="0.0%" sourceLinked="1"/>
        <c:majorTickMark val="none"/>
        <c:minorTickMark val="none"/>
        <c:tickLblPos val="nextTo"/>
        <c:crossAx val="3554704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18" formatCode="0">
                  <c:v>18182</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18">
                  <c:v>18203</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55471616"/>
        <c:axId val="633385264"/>
      </c:barChart>
      <c:catAx>
        <c:axId val="3554716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85264"/>
        <c:crosses val="autoZero"/>
        <c:auto val="1"/>
        <c:lblAlgn val="ctr"/>
        <c:lblOffset val="100"/>
        <c:noMultiLvlLbl val="0"/>
      </c:catAx>
      <c:valAx>
        <c:axId val="633385264"/>
        <c:scaling>
          <c:orientation val="minMax"/>
        </c:scaling>
        <c:delete val="1"/>
        <c:axPos val="b"/>
        <c:numFmt formatCode="General" sourceLinked="1"/>
        <c:majorTickMark val="none"/>
        <c:minorTickMark val="none"/>
        <c:tickLblPos val="nextTo"/>
        <c:crossAx val="355471616"/>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12" formatCode="0.0%">
                  <c:v>0.18490000000000001</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12" formatCode="0.0%">
                  <c:v>0.18709999999999999</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633386048"/>
        <c:axId val="633386440"/>
      </c:barChart>
      <c:catAx>
        <c:axId val="633386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86440"/>
        <c:crosses val="autoZero"/>
        <c:auto val="1"/>
        <c:lblAlgn val="ctr"/>
        <c:lblOffset val="100"/>
        <c:noMultiLvlLbl val="0"/>
      </c:catAx>
      <c:valAx>
        <c:axId val="6333864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86048"/>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8">
                  <c:v>382</c:v>
                </c:pt>
                <c:pt idx="9">
                  <c:v>461</c:v>
                </c:pt>
                <c:pt idx="10">
                  <c:v>504</c:v>
                </c:pt>
                <c:pt idx="11">
                  <c:v>644</c:v>
                </c:pt>
                <c:pt idx="12">
                  <c:v>650</c:v>
                </c:pt>
                <c:pt idx="13">
                  <c:v>856</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14">
                  <c:v>907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633387224"/>
        <c:axId val="633387616"/>
      </c:barChart>
      <c:catAx>
        <c:axId val="63338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87616"/>
        <c:crosses val="autoZero"/>
        <c:auto val="1"/>
        <c:lblAlgn val="ctr"/>
        <c:lblOffset val="100"/>
        <c:noMultiLvlLbl val="0"/>
      </c:catAx>
      <c:valAx>
        <c:axId val="633387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33872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3048206582308261"/>
          <c:w val="0.65345629926485926"/>
          <c:h val="0.71612210300074197"/>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0.82899999999999996</c:v>
                </c:pt>
                <c:pt idx="1">
                  <c:v>0.83099999999999996</c:v>
                </c:pt>
                <c:pt idx="2">
                  <c:v>0.82799999999999996</c:v>
                </c:pt>
                <c:pt idx="3">
                  <c:v>0.82399999999999995</c:v>
                </c:pt>
                <c:pt idx="4">
                  <c:v>0.82499999999999996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638230464"/>
        <c:axId val="638230856"/>
      </c:lineChart>
      <c:catAx>
        <c:axId val="63823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8230856"/>
        <c:crosses val="autoZero"/>
        <c:auto val="1"/>
        <c:lblAlgn val="ctr"/>
        <c:lblOffset val="100"/>
        <c:noMultiLvlLbl val="0"/>
      </c:catAx>
      <c:valAx>
        <c:axId val="638230856"/>
        <c:scaling>
          <c:orientation val="minMax"/>
          <c:max val="1"/>
        </c:scaling>
        <c:delete val="1"/>
        <c:axPos val="l"/>
        <c:numFmt formatCode="0%" sourceLinked="1"/>
        <c:majorTickMark val="out"/>
        <c:minorTickMark val="none"/>
        <c:tickLblPos val="nextTo"/>
        <c:crossAx val="638230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smtClean="0">
              <a:latin typeface="Franklin Gothic Medium" panose="020B0603020102020204" pitchFamily="34" charset="0"/>
            </a:rPr>
            <a:t>NJ avg. 4.4%</a:t>
          </a:r>
          <a:endParaRPr lang="en-US" sz="900" dirty="0">
            <a:latin typeface="Franklin Gothic Medium" panose="020B0603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passaicresourcenet.org/community-services/family-support-service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total number of children in this county is the 6th highest in NJ. (Note that total county population size has not been accounted for in this indicator).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children between the ages of 12-17 years old is the largest group. </a:t>
            </a:r>
          </a:p>
          <a:p>
            <a:r>
              <a:rPr lang="en-US" dirty="0"/>
              <a:t> </a:t>
            </a:r>
          </a:p>
          <a:p>
            <a:r>
              <a:rPr lang="en-US" b="1" dirty="0"/>
              <a:t>Municipality data available</a:t>
            </a:r>
            <a:r>
              <a:rPr lang="en-US" dirty="0"/>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the percentages of children per age category vary slightly compared to each other, and compared to the overall percentages in NJ.</a:t>
            </a:r>
          </a:p>
          <a:p>
            <a:r>
              <a:rPr lang="en-US" dirty="0"/>
              <a:t> </a:t>
            </a:r>
          </a:p>
          <a:p>
            <a:r>
              <a:rPr lang="en-US" b="1" dirty="0"/>
              <a:t>County workbook</a:t>
            </a:r>
            <a:r>
              <a:rPr lang="en-US" dirty="0"/>
              <a:t> includes numbers of children in each municipality, and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2018, this county had the 11th highest number of children served by CP&amp;P of NJ counties. (Note that county population size has not been accounted for in this indicator).</a:t>
            </a:r>
          </a:p>
          <a:p>
            <a:pPr marL="174708" indent="-174708">
              <a:buFont typeface="Arial" panose="020B0604020202020204" pitchFamily="34" charset="0"/>
              <a:buChar char="•"/>
            </a:pPr>
            <a:r>
              <a:rPr lang="en-US" dirty="0"/>
              <a:t>The number of children served (from workbook and the table behind graph 1.13):</a:t>
            </a:r>
          </a:p>
          <a:p>
            <a:pPr marL="640594" lvl="1" indent="-174708">
              <a:buFont typeface="Arial" panose="020B0604020202020204" pitchFamily="34" charset="0"/>
              <a:buChar char="•"/>
            </a:pPr>
            <a:r>
              <a:rPr lang="en-US" dirty="0"/>
              <a:t>In-home:  1,803</a:t>
            </a:r>
          </a:p>
          <a:p>
            <a:pPr marL="640594" lvl="1" indent="-174708">
              <a:buFont typeface="Arial" panose="020B0604020202020204" pitchFamily="34" charset="0"/>
              <a:buChar char="•"/>
            </a:pPr>
            <a:r>
              <a:rPr lang="en-US" dirty="0"/>
              <a:t>Out-of-home placement: 233</a:t>
            </a:r>
          </a:p>
          <a:p>
            <a:r>
              <a:rPr lang="en-US" dirty="0"/>
              <a:t> </a:t>
            </a:r>
          </a:p>
          <a:p>
            <a:r>
              <a:rPr lang="en-US" dirty="0"/>
              <a:t>In NJ, the numbers of children served: </a:t>
            </a:r>
          </a:p>
          <a:p>
            <a:r>
              <a:rPr lang="en-US" dirty="0"/>
              <a:t>42,918 (in-home); 5,543 (out-of-home placement); 48,461 (total)</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each year, the number of children in CP&amp;P out-of-home placements was lower in 2018 than in previous years.</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lower percentage of families living in poverty than the NJ average. </a:t>
            </a:r>
          </a:p>
          <a:p>
            <a:pPr marL="640594" lvl="1" indent="-174708">
              <a:buFont typeface="Arial" panose="020B0604020202020204" pitchFamily="34" charset="0"/>
              <a:buChar char="•"/>
            </a:pPr>
            <a:r>
              <a:rPr lang="en-US" dirty="0"/>
              <a:t>6 counties in NJ have higher percentages of families living in poverty than the national average. </a:t>
            </a:r>
          </a:p>
          <a:p>
            <a:pPr marL="174708" indent="-174708">
              <a:buFont typeface="Arial" panose="020B0604020202020204" pitchFamily="34" charset="0"/>
              <a:buChar char="•"/>
            </a:pPr>
            <a:r>
              <a:rPr lang="en-US" dirty="0"/>
              <a:t>The percentage of families living in poverty has remained steady between 2013 and 2017. </a:t>
            </a:r>
          </a:p>
          <a:p>
            <a:r>
              <a:rPr lang="en-US" dirty="0"/>
              <a:t> </a:t>
            </a:r>
          </a:p>
          <a:p>
            <a:r>
              <a:rPr lang="en-US" b="1" dirty="0"/>
              <a:t>Municipality data available? </a:t>
            </a:r>
            <a:r>
              <a:rPr lang="en-US" dirty="0"/>
              <a:t>Chart 2.3. </a:t>
            </a:r>
          </a:p>
          <a:p>
            <a:r>
              <a:rPr lang="en-US" dirty="0"/>
              <a:t> </a:t>
            </a:r>
          </a:p>
          <a:p>
            <a:r>
              <a:rPr lang="en-US" b="1" dirty="0"/>
              <a:t>Poverty definition</a:t>
            </a:r>
            <a:r>
              <a:rPr lang="en-US" dirty="0"/>
              <a:t>: The Census Bureau uses a set of dollar value thresholds that vary by family size and composition to determine who is in poverty. </a:t>
            </a:r>
          </a:p>
          <a:p>
            <a:r>
              <a:rPr lang="en-US" dirty="0"/>
              <a:t> </a:t>
            </a:r>
          </a:p>
          <a:p>
            <a:r>
              <a:rPr lang="en-US" b="1" dirty="0"/>
              <a:t>To determine a person's poverty status, </a:t>
            </a:r>
            <a:r>
              <a:rPr lang="en-US" dirty="0"/>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Asbury Park and Keansburg have the highest poverty rates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cost of living budget estimates how much income a family is likely to need (across 7 components) to attain a modest yet adequate standard of living here. The most costly component in this county tends to be child care.</a:t>
            </a:r>
          </a:p>
          <a:p>
            <a:r>
              <a:rPr lang="en-US" dirty="0"/>
              <a:t> </a:t>
            </a:r>
          </a:p>
          <a:p>
            <a:r>
              <a:rPr lang="en-US" dirty="0"/>
              <a:t>The Economic Policy Institute’s Family Budget Calculator estimates community-specific costs for a two parent-two child family to provide a measure of economic security in America.</a:t>
            </a:r>
          </a:p>
          <a:p>
            <a:r>
              <a:rPr lang="en-US" dirty="0"/>
              <a:t> </a:t>
            </a:r>
          </a:p>
          <a:p>
            <a:r>
              <a:rPr lang="en-US" b="1" dirty="0"/>
              <a:t>Municipality data available? </a:t>
            </a:r>
            <a:r>
              <a:rPr lang="en-US" dirty="0"/>
              <a:t>No. An overall value for NJ is also not available.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is the 8</a:t>
            </a:r>
            <a:r>
              <a:rPr lang="en-US" baseline="30000" dirty="0"/>
              <a:t>th</a:t>
            </a:r>
            <a:r>
              <a:rPr lang="en-US" dirty="0"/>
              <a:t> most expensive NJ county to live in, based on EPI’s Family Budget Calculator total annual cost of living estimates.</a:t>
            </a:r>
          </a:p>
          <a:p>
            <a:r>
              <a:rPr lang="en-US" b="1" dirty="0"/>
              <a:t> </a:t>
            </a:r>
            <a:endParaRPr lang="en-US" dirty="0"/>
          </a:p>
          <a:p>
            <a:r>
              <a:rPr lang="en-US" dirty="0"/>
              <a:t>The Economic Policy Institute’s Family Budget Calculator estimates community-specific costs for a two parent-two child family to provide a measure of economic security in America.</a:t>
            </a:r>
          </a:p>
          <a:p>
            <a:r>
              <a:rPr lang="en-US" b="1" dirty="0"/>
              <a:t> </a:t>
            </a:r>
            <a:endParaRPr lang="en-US" dirty="0"/>
          </a:p>
          <a:p>
            <a:r>
              <a:rPr lang="en-US" b="1" dirty="0"/>
              <a:t>Municipality data available? </a:t>
            </a:r>
            <a:r>
              <a:rPr lang="en-US" dirty="0"/>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household income is higher than the state median and higher than the national median.  </a:t>
            </a:r>
          </a:p>
          <a:p>
            <a:pPr marL="174708" indent="-174708">
              <a:buFont typeface="Arial" panose="020B0604020202020204" pitchFamily="34" charset="0"/>
              <a:buChar char="•"/>
            </a:pPr>
            <a:r>
              <a:rPr lang="en-US" dirty="0"/>
              <a:t>This county’s median household income tended to increase between 2013 and 2017.</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 </a:t>
            </a:r>
          </a:p>
          <a:p>
            <a:r>
              <a:rPr lang="en-US" dirty="0"/>
              <a:t> </a:t>
            </a:r>
          </a:p>
          <a:p>
            <a:r>
              <a:rPr lang="en-US" b="1" dirty="0"/>
              <a:t>Municipality data available</a:t>
            </a:r>
            <a:r>
              <a:rPr lang="en-US" dirty="0"/>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Asbury Park and Keansburg have the lowest median household income.</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lower percentage of households experiencing severe cost burden than the NJ average. </a:t>
            </a:r>
          </a:p>
          <a:p>
            <a:r>
              <a:rPr lang="en-US" dirty="0"/>
              <a:t> </a:t>
            </a:r>
          </a:p>
          <a:p>
            <a:r>
              <a:rPr lang="en-US" dirty="0"/>
              <a:t>50% of income or more spent on housing is considered severe cost burden. Household income is based on a 12-month estimate (in 2017 inflation adjusted dollars).</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households experiencing severe housing burden has remained fairly steady between 2014 and 2019. </a:t>
            </a:r>
          </a:p>
          <a:p>
            <a:r>
              <a:rPr lang="en-US" dirty="0"/>
              <a:t> </a:t>
            </a:r>
          </a:p>
          <a:p>
            <a:r>
              <a:rPr lang="en-US" dirty="0"/>
              <a:t>Severe housing burden is defined as households with at least 1 of 4 housing problems including: overcrowding, high housing costs, lack of kitchen facilities, or lack of plumbing facilities. </a:t>
            </a:r>
          </a:p>
          <a:p>
            <a:r>
              <a:rPr lang="en-US" dirty="0"/>
              <a:t> </a:t>
            </a:r>
          </a:p>
          <a:p>
            <a:r>
              <a:rPr lang="en-US" dirty="0"/>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b="1" dirty="0"/>
              <a:t> </a:t>
            </a:r>
            <a:endParaRPr lang="en-US" dirty="0"/>
          </a:p>
          <a:p>
            <a:r>
              <a:rPr lang="en-US" b="1" dirty="0"/>
              <a:t>Municipality data available? </a:t>
            </a:r>
            <a:r>
              <a:rPr lang="en-US" dirty="0"/>
              <a:t>No.</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2136274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rates have been decreasing over time.  </a:t>
            </a:r>
          </a:p>
          <a:p>
            <a:pPr marL="174708" indent="-174708">
              <a:buFont typeface="Arial" panose="020B0604020202020204" pitchFamily="34" charset="0"/>
              <a:buChar char="•"/>
            </a:pPr>
            <a:r>
              <a:rPr lang="en-US" dirty="0"/>
              <a:t>Nationally and in NJ, food insecurity rates have been decreasing slightly over time. </a:t>
            </a:r>
          </a:p>
          <a:p>
            <a:endParaRPr lang="en-US" dirty="0"/>
          </a:p>
          <a:p>
            <a:r>
              <a:rPr lang="en-US" dirty="0"/>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 is less than the state average and less than the national average.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county:</a:t>
            </a:r>
          </a:p>
          <a:p>
            <a:pPr marL="174708" indent="-174708">
              <a:buFont typeface="Arial" panose="020B0604020202020204" pitchFamily="34" charset="0"/>
              <a:buChar char="•"/>
            </a:pPr>
            <a:r>
              <a:rPr lang="en-US" dirty="0"/>
              <a:t>The number of women, infants and children enrolled in the WIC Nutrition Program has slightly decreased between 2013 and 2017.</a:t>
            </a:r>
          </a:p>
          <a:p>
            <a:pPr marL="174708" indent="-174708">
              <a:buFont typeface="Arial" panose="020B0604020202020204" pitchFamily="34" charset="0"/>
              <a:buChar char="•"/>
            </a:pPr>
            <a:r>
              <a:rPr lang="en-US" dirty="0"/>
              <a:t>The number of children receiving FRL has varied between the school years shown. </a:t>
            </a:r>
          </a:p>
          <a:p>
            <a:pPr marL="174708" indent="-174708">
              <a:buFont typeface="Arial" panose="020B0604020202020204" pitchFamily="34" charset="0"/>
              <a:buChar char="•"/>
            </a:pPr>
            <a:r>
              <a:rPr lang="en-US" dirty="0"/>
              <a:t>The number of children receiving NJ SNAP benefits (formerly food stamps) has decreased between 2013 and 2017.</a:t>
            </a:r>
          </a:p>
          <a:p>
            <a:r>
              <a:rPr lang="en-US" dirty="0"/>
              <a:t> </a:t>
            </a:r>
          </a:p>
          <a:p>
            <a:r>
              <a:rPr lang="en-US" b="1" dirty="0"/>
              <a:t>NJ SNAP</a:t>
            </a:r>
            <a:r>
              <a:rPr lang="en-US" dirty="0"/>
              <a:t>, formerly </a:t>
            </a:r>
            <a:r>
              <a:rPr lang="en-US" b="1" dirty="0"/>
              <a:t>Food Stamps</a:t>
            </a:r>
            <a:r>
              <a:rPr lang="en-US" dirty="0"/>
              <a:t>, is </a:t>
            </a:r>
            <a:r>
              <a:rPr lang="en-US" b="1" dirty="0"/>
              <a:t>New Jersey's Supplemental Nutrition Assistance Program</a:t>
            </a:r>
            <a:r>
              <a:rPr lang="en-US" dirty="0"/>
              <a:t> that can help low-income families buy the groceries they need to eat healthy. </a:t>
            </a:r>
          </a:p>
          <a:p>
            <a:r>
              <a:rPr lang="en-US" dirty="0"/>
              <a:t>Eligibility depends on several factors like income, household size, resources, etc.  Visit </a:t>
            </a:r>
            <a:r>
              <a:rPr lang="en-US" u="sng" dirty="0"/>
              <a:t>https://www.nj.gov/humanservices/dfd/programs/njsnap/</a:t>
            </a:r>
            <a:r>
              <a:rPr lang="en-US" dirty="0"/>
              <a:t>   for  information on eligibility standards and program participation</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infant, toddler, and pre-K median monthly childcare costs in this county tend to be on the high side for the state.</a:t>
            </a:r>
          </a:p>
          <a:p>
            <a:r>
              <a:rPr lang="en-US" dirty="0"/>
              <a:t> </a:t>
            </a:r>
          </a:p>
          <a:p>
            <a:r>
              <a:rPr lang="en-US" dirty="0"/>
              <a:t>Data includes responses from more than 1,000 daycare centers. Free daycare programs, such as Head Start, are not included in the analysis.</a:t>
            </a:r>
          </a:p>
          <a:p>
            <a:r>
              <a:rPr lang="en-US" b="1" dirty="0"/>
              <a:t> </a:t>
            </a:r>
            <a:endParaRPr lang="en-US" dirty="0"/>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infant childcare costs appear as expected to the county’s median household income, but the toddler and pre-K childcare costs appear lower than expected when compared to the county’s median household income.</a:t>
            </a:r>
          </a:p>
          <a:p>
            <a:r>
              <a:rPr lang="en-US" dirty="0"/>
              <a:t> </a:t>
            </a:r>
          </a:p>
          <a:p>
            <a:r>
              <a:rPr lang="en-US" dirty="0"/>
              <a:t>Data includes responses from more than 1,000 daycare centers. Free daycare programs, such as Head Start, are not included in the analysis. </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commuters tend to have a slightly longer commute to work than the state average of 31.5 minutes.</a:t>
            </a:r>
          </a:p>
          <a:p>
            <a:pPr marL="640594" lvl="1" indent="-174708">
              <a:buFont typeface="Arial" panose="020B0604020202020204" pitchFamily="34" charset="0"/>
              <a:buChar char="•"/>
            </a:pPr>
            <a:r>
              <a:rPr lang="en-US" dirty="0"/>
              <a:t>Only 4 counties in NJ have estimated average commute times shorter than the national average. </a:t>
            </a:r>
          </a:p>
          <a:p>
            <a:pPr marL="174708" indent="-174708">
              <a:buFont typeface="Arial" panose="020B0604020202020204" pitchFamily="34" charset="0"/>
              <a:buChar char="•"/>
            </a:pPr>
            <a:r>
              <a:rPr lang="en-US" dirty="0"/>
              <a:t>This county’s average travel time to work has tended to remain steady over time. </a:t>
            </a:r>
          </a:p>
          <a:p>
            <a:r>
              <a:rPr lang="en-US" dirty="0"/>
              <a:t> </a:t>
            </a:r>
          </a:p>
          <a:p>
            <a:r>
              <a:rPr lang="en-US" b="1" dirty="0"/>
              <a:t>Municipality data available? </a:t>
            </a:r>
            <a:r>
              <a:rPr lang="en-US" dirty="0"/>
              <a:t>Chart 8.3.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Sea Bright and Marlboro have the longest average commute times.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Differences between the county and the state’s demographic make-up include higher proportions of White residents, and lower proportions of Black/African American, Asian, “Other”, and Hispanic/Latino residents in this county.  </a:t>
            </a:r>
          </a:p>
          <a:p>
            <a:r>
              <a:rPr lang="en-US" dirty="0"/>
              <a:t> </a:t>
            </a:r>
          </a:p>
          <a:p>
            <a:r>
              <a:rPr lang="en-US" b="1" dirty="0"/>
              <a:t>Municipality data available? </a:t>
            </a:r>
            <a:r>
              <a:rPr lang="en-US" dirty="0"/>
              <a:t> Chart 1.3.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Residents in this county spend the 9</a:t>
            </a:r>
            <a:r>
              <a:rPr lang="en-US" baseline="30000" dirty="0"/>
              <a:t>th</a:t>
            </a:r>
            <a:r>
              <a:rPr lang="en-US" dirty="0"/>
              <a:t> lowest proportion of their income on transportation as compared to other NJ counties.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annual cost of car ownership in this county is estimated to be the 8</a:t>
            </a:r>
            <a:r>
              <a:rPr lang="en-US" baseline="30000" dirty="0"/>
              <a:t>th</a:t>
            </a:r>
            <a:r>
              <a:rPr lang="en-US" dirty="0"/>
              <a:t> highest in the state.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lower percentage of minors without insurance than the state average. </a:t>
            </a:r>
          </a:p>
          <a:p>
            <a:pPr marL="640594" lvl="1" indent="-174708">
              <a:buFont typeface="Arial" panose="020B0604020202020204" pitchFamily="34" charset="0"/>
              <a:buChar char="•"/>
            </a:pPr>
            <a:r>
              <a:rPr lang="en-US" dirty="0"/>
              <a:t>Only 4 counties in NJ have higher estimated percentages of children without insurance than the national average. </a:t>
            </a:r>
          </a:p>
          <a:p>
            <a:pPr marL="174708" indent="-174708">
              <a:buFont typeface="Arial" panose="020B0604020202020204" pitchFamily="34" charset="0"/>
              <a:buChar char="•"/>
            </a:pPr>
            <a:r>
              <a:rPr lang="en-US" dirty="0"/>
              <a:t>In this county, the percentage of minors without insurance has decreased slightly over time.</a:t>
            </a:r>
          </a:p>
          <a:p>
            <a:r>
              <a:rPr lang="en-US" b="1" dirty="0"/>
              <a:t> </a:t>
            </a:r>
            <a:endParaRPr lang="en-US" dirty="0"/>
          </a:p>
          <a:p>
            <a:r>
              <a:rPr lang="en-US" b="1" dirty="0"/>
              <a:t>Municipality data available</a:t>
            </a:r>
            <a:r>
              <a:rPr lang="en-US" dirty="0"/>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Farmingdale and Sea Bright have the largest percentages of minors without insurance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Without accounting for population size, this county has the 9</a:t>
            </a:r>
            <a:r>
              <a:rPr lang="en-US" baseline="30000" dirty="0"/>
              <a:t>th</a:t>
            </a:r>
            <a:r>
              <a:rPr lang="en-US" dirty="0"/>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child immunization rates have remained mostly steady between 2013 and 2019 with a dip in 2014-2015.</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11</a:t>
            </a:r>
            <a:r>
              <a:rPr lang="en-US" baseline="30000" dirty="0"/>
              <a:t>th</a:t>
            </a:r>
            <a:r>
              <a:rPr lang="en-US" dirty="0"/>
              <a:t> highest report of late or lack of prenatal care of the NJ counties. </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reports of late or lack of prenatal care has remained fairly steady between 2016 and 2018.</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Employees in this county are estimated to earn a lower weekly wage than the state average.</a:t>
            </a:r>
          </a:p>
          <a:p>
            <a:pPr marL="174708" indent="-174708">
              <a:buFont typeface="Arial" panose="020B0604020202020204" pitchFamily="34" charset="0"/>
              <a:buChar char="•"/>
            </a:pPr>
            <a:r>
              <a:rPr lang="en-US" dirty="0"/>
              <a:t>In this county, the average annual wage has remained fairly steady between 2016 and 2018. </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pPr>
            <a:r>
              <a:rPr lang="en-US" dirty="0"/>
              <a:t>Over the last 5 years for which we have Census data, this county’s proportion this county’s proportion of residents has remained steady by race/ethnicity, with White residents decreasing, and Hispanic/Latino residents increasing very slightly.</a:t>
            </a:r>
          </a:p>
          <a:p>
            <a:r>
              <a:rPr lang="en-US" dirty="0"/>
              <a:t> </a:t>
            </a:r>
          </a:p>
          <a:p>
            <a:r>
              <a:rPr lang="en-US" b="1" dirty="0"/>
              <a:t>Municipality data available? </a:t>
            </a:r>
            <a:r>
              <a:rPr lang="en-US" dirty="0"/>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county’s unemployment rate is generally lower than the state's rate and tended to follow similar patterns across the year. </a:t>
            </a:r>
          </a:p>
          <a:p>
            <a:r>
              <a:rPr lang="en-US" dirty="0"/>
              <a:t> </a:t>
            </a:r>
          </a:p>
          <a:p>
            <a:r>
              <a:rPr lang="en-US" b="1" dirty="0"/>
              <a:t>Note:</a:t>
            </a:r>
            <a:r>
              <a:rPr lang="en-US" dirty="0"/>
              <a:t> 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unemployment rate is lower than the state median.</a:t>
            </a:r>
          </a:p>
          <a:p>
            <a:r>
              <a:rPr lang="en-US" dirty="0"/>
              <a:t> </a:t>
            </a:r>
          </a:p>
          <a:p>
            <a:r>
              <a:rPr lang="en-US" b="1" dirty="0"/>
              <a:t>Note: </a:t>
            </a:r>
            <a:r>
              <a:rPr lang="en-US" dirty="0"/>
              <a:t>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as with each NJ county, men tend to have higher annual incomes than women. </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both males and females tend to have a higher median income than the state average, and a higher median income than the national average.</a:t>
            </a:r>
          </a:p>
          <a:p>
            <a:r>
              <a:rPr lang="en-US" b="1" dirty="0"/>
              <a:t> </a:t>
            </a:r>
            <a:endParaRPr lang="en-US" dirty="0"/>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median income for males and females has increased slightly between 2013 and 2017. Men consistently earn about $24K more than women.</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Three municipalities with the highest, lowest, and a middling median income were selected to illustrate the variation of income by sex across municipalities.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crime rate is middling in the state. </a:t>
            </a:r>
          </a:p>
          <a:p>
            <a:pPr marL="174708" indent="-174708">
              <a:buFont typeface="Arial" panose="020B0604020202020204" pitchFamily="34" charset="0"/>
              <a:buChar char="•"/>
            </a:pPr>
            <a:r>
              <a:rPr lang="en-US" dirty="0"/>
              <a:t>Comparisons of crime rates between counties should not be made without considering seasonal population volume, transience, tourism, and labor forces.</a:t>
            </a:r>
          </a:p>
          <a:p>
            <a:r>
              <a:rPr lang="en-US" dirty="0"/>
              <a:t> </a:t>
            </a:r>
          </a:p>
          <a:p>
            <a:r>
              <a:rPr lang="en-US" b="1" dirty="0"/>
              <a:t>Info</a:t>
            </a:r>
            <a:r>
              <a:rPr lang="en-US" dirty="0"/>
              <a:t>: All crime rates are based on permanent, year-round populations and refer to instances of murder, rape, robbery and aggravated assault.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violent crimes were attributed to aggravated assault and robbery and most nonviolent crimes were attributed to larceny.</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8</a:t>
            </a:r>
            <a:r>
              <a:rPr lang="en-US" baseline="30000" dirty="0"/>
              <a:t>th</a:t>
            </a:r>
            <a:r>
              <a:rPr lang="en-US" dirty="0"/>
              <a:t> highest juvenile arrest rate in the state.</a:t>
            </a:r>
          </a:p>
          <a:p>
            <a:pPr marL="174708" indent="-174708">
              <a:buFont typeface="Arial" panose="020B0604020202020204" pitchFamily="34" charset="0"/>
              <a:buChar char="•"/>
            </a:pPr>
            <a:r>
              <a:rPr lang="en-US" dirty="0"/>
              <a:t>This rate has decreased slightly between 2012 and 2016, and is similar to the rate for NJ.  </a:t>
            </a:r>
          </a:p>
          <a:p>
            <a:endParaRPr lang="en-US" dirty="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number of deaths was too small to calculate reliable rates for most counties, and for some years.</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pPr>
            <a:r>
              <a:rPr lang="en-US" dirty="0"/>
              <a:t>Sea Girt and Millstone are composed of mostly White residents, while Asbury Park residents are mostly Black/African American, with White and Hispanic/Latino residents making up the next highest percentages.</a:t>
            </a:r>
          </a:p>
          <a:p>
            <a:pPr marL="174708" indent="-174708">
              <a:buFont typeface="Arial" panose="020B0604020202020204" pitchFamily="34" charset="0"/>
              <a:buChar char="•"/>
            </a:pPr>
            <a:r>
              <a:rPr lang="en-US" dirty="0"/>
              <a:t>To illustrate range of county diversity, municipalities are organized by highest, midrange, and lowest percentages of White residents, as this is the largest racial demographic in the state (70%). </a:t>
            </a:r>
          </a:p>
          <a:p>
            <a:pPr marL="174708" indent="-174708">
              <a:buFont typeface="Arial" panose="020B0604020202020204" pitchFamily="34" charset="0"/>
              <a:buChar char="•"/>
            </a:pPr>
            <a:r>
              <a:rPr lang="en-US" dirty="0"/>
              <a:t>Note: Percentages within municipality do not add up to 100% as individuals can identify as more than 1 race. </a:t>
            </a:r>
          </a:p>
          <a:p>
            <a:endParaRPr lang="en-US" dirty="0"/>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Blanks indicate the number of deaths was too small to calculate reliable rates. Most counties will have blanks in this section.</a:t>
            </a:r>
          </a:p>
          <a:p>
            <a:pPr marL="174708" indent="-174708">
              <a:buFont typeface="Arial" panose="020B0604020202020204" pitchFamily="34" charset="0"/>
              <a:buChar char="•"/>
            </a:pPr>
            <a:r>
              <a:rPr lang="en-US" dirty="0"/>
              <a:t>We cannot compare homicide rates for racial/ethnic groups in this county. </a:t>
            </a:r>
          </a:p>
          <a:p>
            <a:pPr marL="174708" indent="-174708">
              <a:buFont typeface="Arial" panose="020B0604020202020204" pitchFamily="34" charset="0"/>
              <a:buChar char="•"/>
            </a:pPr>
            <a:r>
              <a:rPr lang="en-US" dirty="0"/>
              <a:t>We cannot compare homicide rates for racial/ethnic groups in this county.</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5</a:t>
            </a:r>
            <a:r>
              <a:rPr lang="en-US" baseline="30000" dirty="0"/>
              <a:t>th</a:t>
            </a:r>
            <a:r>
              <a:rPr lang="en-US" dirty="0"/>
              <a:t> highest number of domestic violence incidents in NJ.</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the number of domestic violence incidents in this county has slightly decreased between 2012 and 2016.  </a:t>
            </a:r>
          </a:p>
          <a:p>
            <a:r>
              <a:rPr lang="en-US" dirty="0"/>
              <a:t> </a:t>
            </a:r>
          </a:p>
          <a:p>
            <a:r>
              <a:rPr lang="en-US" dirty="0"/>
              <a:t>The New Jersey State Police UCR Unit relies on the individual reporting agencies for accuracy of the reported data. </a:t>
            </a:r>
          </a:p>
          <a:p>
            <a:r>
              <a:rPr lang="en-US" b="1" dirty="0"/>
              <a:t> </a:t>
            </a:r>
            <a:endParaRPr lang="en-US" dirty="0"/>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and without accounting for population size, Neptune Township and Keansburg have the highest number of domestic violence incidents reported in the county. </a:t>
            </a:r>
          </a:p>
          <a:p>
            <a:r>
              <a:rPr lang="en-US" dirty="0"/>
              <a:t> </a:t>
            </a:r>
          </a:p>
          <a:p>
            <a:r>
              <a:rPr lang="en-US" b="1" dirty="0"/>
              <a:t>County workbook</a:t>
            </a:r>
            <a:r>
              <a:rPr lang="en-US" dirty="0"/>
              <a:t> may include data for additional municipalities.</a:t>
            </a:r>
          </a:p>
          <a:p>
            <a:r>
              <a:rPr lang="en-US" dirty="0"/>
              <a:t> </a:t>
            </a:r>
          </a:p>
          <a:p>
            <a:r>
              <a:rPr lang="en-US" dirty="0"/>
              <a:t>The New Jersey State Police UCR Unit relies on the individual reporting agencies for accuracy of the reported data.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Most domestic violence offenses in NJ were categorized as assault and harassment.</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NJ, most domestic violence arrests were related to assault. </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Across a two-year period (2016 to 2018), 16 counties experienced an increase in the percentage of opioid deaths, while the remaining 5 NJ counties experienced a decrease. </a:t>
            </a:r>
          </a:p>
          <a:p>
            <a:pPr marL="174708" indent="-174708">
              <a:buFont typeface="Arial" panose="020B0604020202020204" pitchFamily="34" charset="0"/>
              <a:buChar char="•"/>
            </a:pPr>
            <a:r>
              <a:rPr lang="en-US" dirty="0"/>
              <a:t>In this county, the number of suspected overdose deaths increased over that period. </a:t>
            </a:r>
          </a:p>
          <a:p>
            <a:pPr marL="174708" indent="-174708">
              <a:buFont typeface="Arial" panose="020B0604020202020204" pitchFamily="34" charset="0"/>
              <a:buChar char="•"/>
            </a:pPr>
            <a:r>
              <a:rPr lang="en-US" dirty="0"/>
              <a:t>Between 2014 and 2018, the number of suspected opioid deaths in this county had increased steadily, roughly doubling in 5 years.</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there is an increasing trend of overdose deaths as a proportion of the population from 2017 to 2018.</a:t>
            </a:r>
          </a:p>
          <a:p>
            <a:pPr marL="174708" indent="-174708">
              <a:buFont typeface="Arial" panose="020B0604020202020204" pitchFamily="34" charset="0"/>
              <a:buChar char="•"/>
            </a:pPr>
            <a:r>
              <a:rPr lang="en-US" dirty="0"/>
              <a:t>The decreasing line indicates that more people have been dying of overdoses over time.</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treatment center admissions were due to Heroin usage.</a:t>
            </a:r>
          </a:p>
          <a:p>
            <a:r>
              <a:rPr lang="en-US" dirty="0"/>
              <a:t> </a:t>
            </a:r>
          </a:p>
          <a:p>
            <a:r>
              <a:rPr lang="en-US" dirty="0"/>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majority of mental health programs available are supportive housing, followed by outpatient.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foreign-born residents is below the state average. </a:t>
            </a:r>
          </a:p>
          <a:p>
            <a:pPr marL="174708" indent="-174708">
              <a:buFont typeface="Arial" panose="020B0604020202020204" pitchFamily="34" charset="0"/>
              <a:buChar char="•"/>
            </a:pPr>
            <a:r>
              <a:rPr lang="en-US" dirty="0"/>
              <a:t>This counties percentage of foreign-born residents has remained fairly steady over the past 5 years. </a:t>
            </a:r>
          </a:p>
          <a:p>
            <a:r>
              <a:rPr lang="en-US" dirty="0"/>
              <a:t> </a:t>
            </a:r>
          </a:p>
          <a:p>
            <a:r>
              <a:rPr lang="en-US" b="1" dirty="0"/>
              <a:t>Municipality data available</a:t>
            </a:r>
            <a:r>
              <a:rPr lang="en-US" dirty="0"/>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mental health distress found is higher than the state average.</a:t>
            </a:r>
          </a:p>
          <a:p>
            <a:pPr marL="174708" indent="-174708">
              <a:buFont typeface="Arial" panose="020B0604020202020204" pitchFamily="34" charset="0"/>
              <a:buChar char="•"/>
            </a:pPr>
            <a:r>
              <a:rPr lang="en-US" dirty="0"/>
              <a:t>Over time, the percentage of the population reporting mental health distress in this phone survey has slightly increased.</a:t>
            </a:r>
          </a:p>
          <a:p>
            <a:r>
              <a:rPr lang="en-US" dirty="0"/>
              <a:t> </a:t>
            </a:r>
          </a:p>
          <a:p>
            <a:r>
              <a:rPr lang="en-US" b="1" dirty="0"/>
              <a:t>Note</a:t>
            </a:r>
            <a:r>
              <a:rPr lang="en-US" dirty="0"/>
              <a:t>: Frequent Mental distress: Based on responses indicating 14 or more of the past 30 days "not good".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White, non-Hispanic residents reported symptoms of mental health distress most frequently.</a:t>
            </a:r>
          </a:p>
          <a:p>
            <a:pPr marL="174708" indent="-174708">
              <a:buFont typeface="Arial" panose="020B0604020202020204" pitchFamily="34" charset="0"/>
              <a:buChar char="•"/>
            </a:pPr>
            <a:r>
              <a:rPr lang="en-US" dirty="0"/>
              <a:t>Symptoms of mental health distress were reported by Women at a higher rate than Men. </a:t>
            </a:r>
          </a:p>
          <a:p>
            <a:r>
              <a:rPr lang="en-US" dirty="0"/>
              <a:t> </a:t>
            </a:r>
          </a:p>
          <a:p>
            <a:r>
              <a:rPr lang="en-US" b="1" dirty="0"/>
              <a:t>Note</a:t>
            </a:r>
            <a:r>
              <a:rPr lang="en-US" dirty="0"/>
              <a:t>: Frequent Mental distress: Based on responses indicating 14 or more of the past 30 days "not good".</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depression is lower than the state average.</a:t>
            </a:r>
          </a:p>
          <a:p>
            <a:pPr marL="174708" indent="-174708">
              <a:buFont typeface="Arial" panose="020B0604020202020204" pitchFamily="34" charset="0"/>
              <a:buChar char="•"/>
            </a:pPr>
            <a:r>
              <a:rPr lang="en-US" dirty="0"/>
              <a:t>Over time, the percentage of the population reporting depression in this phone survey has varied.</a:t>
            </a:r>
          </a:p>
          <a:p>
            <a:r>
              <a:rPr lang="en-US" dirty="0"/>
              <a:t> </a:t>
            </a:r>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White, non-Hispanic residents reported diagnosed depression, most frequently.</a:t>
            </a:r>
          </a:p>
          <a:p>
            <a:pPr marL="174708" indent="-174708">
              <a:buFont typeface="Arial" panose="020B0604020202020204" pitchFamily="34" charset="0"/>
              <a:buChar char="•"/>
            </a:pPr>
            <a:r>
              <a:rPr lang="en-US" dirty="0"/>
              <a:t>Diagnosed depression was reported more frequently by Women than by Men.</a:t>
            </a:r>
          </a:p>
          <a:p>
            <a:r>
              <a:rPr lang="en-US" b="1" dirty="0"/>
              <a:t> </a:t>
            </a:r>
            <a:endParaRPr lang="en-US" dirty="0"/>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3</a:t>
            </a:r>
            <a:r>
              <a:rPr lang="en-US" baseline="30000" dirty="0"/>
              <a:t>rd</a:t>
            </a:r>
            <a:r>
              <a:rPr lang="en-US" dirty="0"/>
              <a:t> highest number of children receiving Special Ed services of the NJ counties in 2018. </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2017 and 2018, the county’s percentage of children receiving Special Education services are similar to the state average.</a:t>
            </a:r>
          </a:p>
          <a:p>
            <a:r>
              <a:rPr lang="en-US" dirty="0"/>
              <a:t> </a:t>
            </a:r>
          </a:p>
          <a:p>
            <a:r>
              <a:rPr lang="en-US" dirty="0"/>
              <a:t>2017 NJ Average=17.6%</a:t>
            </a:r>
          </a:p>
          <a:p>
            <a:r>
              <a:rPr lang="en-US" dirty="0"/>
              <a:t>2018 NJ Average=17.9%</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7</a:t>
            </a:r>
            <a:r>
              <a:rPr lang="en-US" baseline="30000" dirty="0"/>
              <a:t>th</a:t>
            </a:r>
            <a:r>
              <a:rPr lang="en-US" dirty="0"/>
              <a:t> highest number of children receiving Special Ed services of the NJ counties.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These lists of supports were identified by searching for providers who work with residents of this county. Many supports are available state-wide. </a:t>
            </a:r>
          </a:p>
          <a:p>
            <a:pPr marL="174708" indent="-174708">
              <a:buFont typeface="Arial" panose="020B0604020202020204" pitchFamily="34" charset="0"/>
              <a:buChar char="•"/>
            </a:pPr>
            <a:r>
              <a:rPr lang="en-US" dirty="0"/>
              <a:t>Did not include individual counselors. Is not an exhaustive list.</a:t>
            </a:r>
          </a:p>
          <a:p>
            <a:r>
              <a:rPr lang="en-US" dirty="0"/>
              <a:t> </a:t>
            </a:r>
          </a:p>
          <a:p>
            <a:r>
              <a:rPr lang="en-US" b="1" dirty="0"/>
              <a:t>Sources include:</a:t>
            </a:r>
            <a:endParaRPr lang="en-US" dirty="0"/>
          </a:p>
          <a:p>
            <a:pPr defTabSz="921223">
              <a:defRPr/>
            </a:pPr>
            <a:r>
              <a:rPr lang="en-US" dirty="0" smtClean="0"/>
              <a:t>16.1. </a:t>
            </a:r>
            <a:r>
              <a:rPr lang="en-US" dirty="0" smtClean="0">
                <a:hlinkClick r:id="rId3"/>
              </a:rPr>
              <a:t>https://www.Monmouthresourcenet.org/community-services/family-support-services/</a:t>
            </a:r>
            <a:r>
              <a:rPr lang="en-US" dirty="0" smtClean="0"/>
              <a:t> </a:t>
            </a:r>
          </a:p>
          <a:p>
            <a:pPr defTabSz="921223">
              <a:defRPr/>
            </a:pPr>
            <a:endParaRPr lang="en-US" dirty="0" smtClean="0"/>
          </a:p>
          <a:p>
            <a:pPr defTabSz="921223">
              <a:defRPr/>
            </a:pPr>
            <a:r>
              <a:rPr lang="en-US" dirty="0" smtClean="0"/>
              <a:t>16.2. </a:t>
            </a:r>
            <a:r>
              <a:rPr lang="en-US" dirty="0" smtClean="0">
                <a:hlinkClick r:id="rId4"/>
              </a:rPr>
              <a:t>https://www.probononj.org/ProviderDirectory.aspx</a:t>
            </a:r>
            <a:endParaRPr lang="en-US" dirty="0" smtClean="0"/>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Freehold Borough and Long Branch have the highest proportions of foreign-born residents.</a:t>
            </a:r>
          </a:p>
          <a:p>
            <a:r>
              <a:rPr lang="en-US" b="1" dirty="0"/>
              <a:t> </a:t>
            </a:r>
            <a:endParaRPr lang="en-US" dirty="0"/>
          </a:p>
          <a:p>
            <a:r>
              <a:rPr lang="en-US" b="1" dirty="0"/>
              <a:t>County workbook</a:t>
            </a:r>
            <a:r>
              <a:rPr lang="en-US" dirty="0"/>
              <a:t> may include data for additional municipalities.</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proportion of residents who speak English ONLY is higher than the state average.</a:t>
            </a:r>
          </a:p>
          <a:p>
            <a:pPr marL="174708" indent="-174708">
              <a:buFont typeface="Arial" panose="020B0604020202020204" pitchFamily="34" charset="0"/>
              <a:buChar char="•"/>
            </a:pPr>
            <a:r>
              <a:rPr lang="en-US" dirty="0"/>
              <a:t>In this county, the percentage of the population who speaks English ONLY has remained steady over the 5 years for which we have data. </a:t>
            </a:r>
          </a:p>
          <a:p>
            <a:r>
              <a:rPr lang="en-US" dirty="0"/>
              <a:t> </a:t>
            </a:r>
          </a:p>
          <a:p>
            <a:r>
              <a:rPr lang="en-US" b="1" dirty="0"/>
              <a:t>Municipality data available</a:t>
            </a:r>
            <a:r>
              <a:rPr lang="en-US" dirty="0"/>
              <a:t>? Chart 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Freehold Borough has the lowest proportion of residents who speak English-only, while Spring Lake Borough has the highest proportion of residents who speak English-only.</a:t>
            </a:r>
          </a:p>
          <a:p>
            <a:pPr marL="174708" indent="-174708">
              <a:buFont typeface="Arial" panose="020B0604020202020204" pitchFamily="34" charset="0"/>
              <a:buChar char="•"/>
            </a:pPr>
            <a:r>
              <a:rPr lang="en-US" dirty="0"/>
              <a:t>To illustrate variation of language in this county, municipalities are organized by highest, midrange, and lowest percentages of English-only language speakers.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8" name="TextBox 7">
            <a:extLst>
              <a:ext uri="{FF2B5EF4-FFF2-40B4-BE49-F238E27FC236}">
                <a16:creationId xmlns:a16="http://schemas.microsoft.com/office/drawing/2014/main" id="{4FC3502E-998F-4187-BA0A-B415E6C52E45}"/>
              </a:ext>
            </a:extLst>
          </p:cNvPr>
          <p:cNvSpPr txBox="1"/>
          <p:nvPr userDrawn="1"/>
        </p:nvSpPr>
        <p:spPr>
          <a:xfrm>
            <a:off x="-165100" y="5426690"/>
            <a:ext cx="3454400" cy="1446550"/>
          </a:xfrm>
          <a:prstGeom prst="rect">
            <a:avLst/>
          </a:prstGeom>
          <a:noFill/>
        </p:spPr>
        <p:txBody>
          <a:bodyPr wrap="square" rtlCol="0">
            <a:spAutoFit/>
          </a:bodyPr>
          <a:lstStyle/>
          <a:p>
            <a:pPr algn="ctr"/>
            <a:r>
              <a:rPr lang="en-US" sz="3200" b="0" dirty="0" smtClean="0">
                <a:solidFill>
                  <a:schemeClr val="bg1"/>
                </a:solidFill>
                <a:latin typeface="Franklin Gothic Demi" panose="020B0703020102020204" pitchFamily="34" charset="0"/>
              </a:rPr>
              <a:t>Monmouth </a:t>
            </a:r>
          </a:p>
          <a:p>
            <a:pPr algn="ctr"/>
            <a:r>
              <a:rPr lang="en-US" sz="3200" b="0" dirty="0" smtClean="0">
                <a:solidFill>
                  <a:schemeClr val="bg1"/>
                </a:solidFill>
                <a:latin typeface="Franklin Gothic Demi" panose="020B0703020102020204" pitchFamily="34" charset="0"/>
              </a:rPr>
              <a:t>County</a:t>
            </a:r>
          </a:p>
          <a:p>
            <a:pPr algn="ctr"/>
            <a:r>
              <a:rPr lang="en-US" sz="2400" b="0" dirty="0" smtClean="0">
                <a:solidFill>
                  <a:schemeClr val="bg1"/>
                </a:solidFill>
                <a:latin typeface="Franklin Gothic Demi" panose="020B0703020102020204" pitchFamily="34" charset="0"/>
              </a:rPr>
              <a:t>New </a:t>
            </a:r>
            <a:r>
              <a:rPr lang="en-US" sz="2400" b="0" dirty="0">
                <a:solidFill>
                  <a:schemeClr val="bg1"/>
                </a:solidFill>
                <a:latin typeface="Franklin Gothic Demi" panose="020B0703020102020204" pitchFamily="34" charset="0"/>
              </a:rPr>
              <a:t>Jersey</a:t>
            </a:r>
          </a:p>
        </p:txBody>
      </p:sp>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userDrawn="1"/>
        </p:nvSpPr>
        <p:spPr>
          <a:xfrm>
            <a:off x="685800" y="533400"/>
            <a:ext cx="990600" cy="461665"/>
          </a:xfrm>
          <a:prstGeom prst="rect">
            <a:avLst/>
          </a:prstGeom>
          <a:noFill/>
        </p:spPr>
        <p:txBody>
          <a:bodyPr wrap="square" rtlCol="0">
            <a:spAutoFit/>
          </a:bodyPr>
          <a:lstStyle/>
          <a:p>
            <a:r>
              <a:rPr lang="en-US" sz="1200" b="1" dirty="0" smtClean="0"/>
              <a:t>Monmouth County</a:t>
            </a:r>
            <a:endParaRPr lang="en-US" sz="1200" b="1" dirty="0"/>
          </a:p>
        </p:txBody>
      </p:sp>
    </p:spTree>
    <p:extLst>
      <p:ext uri="{BB962C8B-B14F-4D97-AF65-F5344CB8AC3E}">
        <p14:creationId xmlns:p14="http://schemas.microsoft.com/office/powerpoint/2010/main" val="282820371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90600"/>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9"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3800" y="4508071"/>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66800" y="465402"/>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90600" y="527554"/>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078119" y="2697032"/>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7068" y="529173"/>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2" descr="Image result for monmouth county nj map wikipedia"/>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5663" y="400511"/>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20000" y="4965271"/>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5497" y="4861174"/>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685800" y="533400"/>
            <a:ext cx="990600" cy="461665"/>
          </a:xfrm>
          <a:prstGeom prst="rect">
            <a:avLst/>
          </a:prstGeom>
          <a:noFill/>
        </p:spPr>
        <p:txBody>
          <a:bodyPr wrap="square" rtlCol="0">
            <a:spAutoFit/>
          </a:bodyPr>
          <a:lstStyle/>
          <a:p>
            <a:r>
              <a:rPr lang="en-US" sz="1200" b="1" dirty="0" smtClean="0"/>
              <a:t>Monmouth County</a:t>
            </a:r>
            <a:endParaRPr lang="en-US" sz="1200" b="1" dirty="0"/>
          </a:p>
        </p:txBody>
      </p:sp>
    </p:spTree>
    <p:extLst>
      <p:ext uri="{BB962C8B-B14F-4D97-AF65-F5344CB8AC3E}">
        <p14:creationId xmlns:p14="http://schemas.microsoft.com/office/powerpoint/2010/main" val="123711913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descr="Image result for monmouth county nj map wikipedia"/>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994351" y="491702"/>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20063" y="344214"/>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36822" y="561437"/>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08787" y="863282"/>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97134" y="609876"/>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38913" y="548944"/>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2" descr="Image result for monmouth county nj map wikipedi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90600"/>
            <a:ext cx="10668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r>
              <a:rPr lang="en-US" sz="1200" b="1" dirty="0" smtClean="0"/>
              <a:t>)($)</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smtClean="0">
                <a:ea typeface="+mn-lt"/>
                <a:cs typeface="+mn-lt"/>
              </a:rPr>
              <a:t>Households</a:t>
            </a:r>
            <a:r>
              <a:rPr lang="en-US" sz="1200" b="1" baseline="0" dirty="0" smtClean="0">
                <a:ea typeface="+mn-lt"/>
                <a:cs typeface="+mn-lt"/>
              </a:rPr>
              <a:t> </a:t>
            </a:r>
            <a:r>
              <a:rPr lang="en-US" sz="1200" b="1" dirty="0" smtClean="0">
                <a:ea typeface="+mn-lt"/>
                <a:cs typeface="+mn-lt"/>
              </a:rPr>
              <a:t>(%) with severe cost burden</a:t>
            </a:r>
            <a:r>
              <a:rPr lang="en-US" sz="1200" b="1" baseline="0" dirty="0" smtClean="0">
                <a:ea typeface="+mn-lt"/>
                <a:cs typeface="+mn-lt"/>
              </a:rPr>
              <a:t> for housing </a:t>
            </a:r>
            <a:r>
              <a:rPr lang="en-US" sz="1200" b="1" dirty="0" smtClean="0"/>
              <a:t>(by </a:t>
            </a:r>
            <a:r>
              <a:rPr lang="en-US" sz="1200" b="1" dirty="0"/>
              <a:t>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7"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533400"/>
            <a:ext cx="990600" cy="461665"/>
          </a:xfrm>
          <a:prstGeom prst="rect">
            <a:avLst/>
          </a:prstGeom>
          <a:noFill/>
        </p:spPr>
        <p:txBody>
          <a:bodyPr wrap="square" rtlCol="0">
            <a:spAutoFit/>
          </a:bodyPr>
          <a:lstStyle/>
          <a:p>
            <a:r>
              <a:rPr lang="en-US" sz="1200" b="1" dirty="0" smtClean="0"/>
              <a:t>Monmouth County</a:t>
            </a:r>
            <a:endParaRPr lang="en-US" sz="1200" b="1" dirty="0"/>
          </a:p>
        </p:txBody>
      </p:sp>
    </p:spTree>
    <p:extLst>
      <p:ext uri="{BB962C8B-B14F-4D97-AF65-F5344CB8AC3E}">
        <p14:creationId xmlns:p14="http://schemas.microsoft.com/office/powerpoint/2010/main" val="219633521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a:t>
            </a:r>
            <a:r>
              <a:rPr lang="en-US" sz="1200" b="1" dirty="0" smtClean="0">
                <a:ea typeface="+mn-lt"/>
                <a:cs typeface="+mn-lt"/>
              </a:rPr>
              <a:t>(by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533400"/>
            <a:ext cx="990600" cy="461665"/>
          </a:xfrm>
          <a:prstGeom prst="rect">
            <a:avLst/>
          </a:prstGeom>
          <a:noFill/>
        </p:spPr>
        <p:txBody>
          <a:bodyPr wrap="square" rtlCol="0">
            <a:spAutoFit/>
          </a:bodyPr>
          <a:lstStyle/>
          <a:p>
            <a:r>
              <a:rPr lang="en-US" sz="1200" b="1" dirty="0" smtClean="0"/>
              <a:t>Monmouth County</a:t>
            </a:r>
            <a:endParaRPr lang="en-US" sz="1200" b="1" dirty="0"/>
          </a:p>
        </p:txBody>
      </p:sp>
    </p:spTree>
    <p:extLst>
      <p:ext uri="{BB962C8B-B14F-4D97-AF65-F5344CB8AC3E}">
        <p14:creationId xmlns:p14="http://schemas.microsoft.com/office/powerpoint/2010/main" val="135105974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533400"/>
            <a:ext cx="990600" cy="461665"/>
          </a:xfrm>
          <a:prstGeom prst="rect">
            <a:avLst/>
          </a:prstGeom>
          <a:noFill/>
        </p:spPr>
        <p:txBody>
          <a:bodyPr wrap="square" rtlCol="0">
            <a:spAutoFit/>
          </a:bodyPr>
          <a:lstStyle/>
          <a:p>
            <a:r>
              <a:rPr lang="en-US" sz="1200" b="1" dirty="0" smtClean="0"/>
              <a:t>Monmouth County</a:t>
            </a:r>
            <a:endParaRPr lang="en-US" sz="1200" b="1" dirty="0"/>
          </a:p>
        </p:txBody>
      </p:sp>
    </p:spTree>
    <p:extLst>
      <p:ext uri="{BB962C8B-B14F-4D97-AF65-F5344CB8AC3E}">
        <p14:creationId xmlns:p14="http://schemas.microsoft.com/office/powerpoint/2010/main" val="32603655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533400"/>
            <a:ext cx="990600" cy="461665"/>
          </a:xfrm>
          <a:prstGeom prst="rect">
            <a:avLst/>
          </a:prstGeom>
          <a:noFill/>
        </p:spPr>
        <p:txBody>
          <a:bodyPr wrap="square" rtlCol="0">
            <a:spAutoFit/>
          </a:bodyPr>
          <a:lstStyle/>
          <a:p>
            <a:r>
              <a:rPr lang="en-US" sz="1200" b="1" dirty="0" smtClean="0"/>
              <a:t>Monmouth County</a:t>
            </a:r>
            <a:endParaRPr lang="en-US" sz="1200" b="1" dirty="0"/>
          </a:p>
        </p:txBody>
      </p:sp>
    </p:spTree>
    <p:extLst>
      <p:ext uri="{BB962C8B-B14F-4D97-AF65-F5344CB8AC3E}">
        <p14:creationId xmlns:p14="http://schemas.microsoft.com/office/powerpoint/2010/main" val="155875392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6"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336"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685800" y="533400"/>
            <a:ext cx="990600" cy="461665"/>
          </a:xfrm>
          <a:prstGeom prst="rect">
            <a:avLst/>
          </a:prstGeom>
          <a:noFill/>
        </p:spPr>
        <p:txBody>
          <a:bodyPr wrap="square" rtlCol="0">
            <a:spAutoFit/>
          </a:bodyPr>
          <a:lstStyle/>
          <a:p>
            <a:r>
              <a:rPr lang="en-US" sz="1200" b="1" dirty="0" smtClean="0"/>
              <a:t>Monmouth County</a:t>
            </a:r>
            <a:endParaRPr lang="en-US" sz="1200" b="1" dirty="0"/>
          </a:p>
        </p:txBody>
      </p:sp>
    </p:spTree>
    <p:extLst>
      <p:ext uri="{BB962C8B-B14F-4D97-AF65-F5344CB8AC3E}">
        <p14:creationId xmlns:p14="http://schemas.microsoft.com/office/powerpoint/2010/main" val="35094446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6200" y="-18288"/>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685800" y="533400"/>
            <a:ext cx="990600" cy="461665"/>
          </a:xfrm>
          <a:prstGeom prst="rect">
            <a:avLst/>
          </a:prstGeom>
          <a:noFill/>
        </p:spPr>
        <p:txBody>
          <a:bodyPr wrap="square" rtlCol="0">
            <a:spAutoFit/>
          </a:bodyPr>
          <a:lstStyle/>
          <a:p>
            <a:r>
              <a:rPr lang="en-US" sz="1200" b="1" dirty="0" smtClean="0"/>
              <a:t>Monmouth County</a:t>
            </a:r>
            <a:endParaRPr lang="en-US" sz="1200" b="1" dirty="0"/>
          </a:p>
        </p:txBody>
      </p:sp>
    </p:spTree>
    <p:extLst>
      <p:ext uri="{BB962C8B-B14F-4D97-AF65-F5344CB8AC3E}">
        <p14:creationId xmlns:p14="http://schemas.microsoft.com/office/powerpoint/2010/main" val="369390128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2" descr="Image result for monmouth county nj map wikipedia"/>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762000" cy="1066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685800" y="533400"/>
            <a:ext cx="990600" cy="461665"/>
          </a:xfrm>
          <a:prstGeom prst="rect">
            <a:avLst/>
          </a:prstGeom>
          <a:noFill/>
        </p:spPr>
        <p:txBody>
          <a:bodyPr wrap="square" rtlCol="0">
            <a:spAutoFit/>
          </a:bodyPr>
          <a:lstStyle/>
          <a:p>
            <a:r>
              <a:rPr lang="en-US" sz="1200" b="1" dirty="0" smtClean="0"/>
              <a:t>Monmouth County</a:t>
            </a:r>
            <a:endParaRPr lang="en-US" sz="1200" b="1" dirty="0"/>
          </a:p>
        </p:txBody>
      </p:sp>
    </p:spTree>
    <p:extLst>
      <p:ext uri="{BB962C8B-B14F-4D97-AF65-F5344CB8AC3E}">
        <p14:creationId xmlns:p14="http://schemas.microsoft.com/office/powerpoint/2010/main" val="79365796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7.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image" Target="../media/image3.png"/><Relationship Id="rId4"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9.xml"/><Relationship Id="rId7" Type="http://schemas.openxmlformats.org/officeDocument/2006/relationships/slideLayout" Target="../slideLayouts/slideLayout8.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chart" Target="../charts/chart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5.xml"/><Relationship Id="rId5" Type="http://schemas.openxmlformats.org/officeDocument/2006/relationships/tags" Target="../tags/tag27.xml"/><Relationship Id="rId10" Type="http://schemas.openxmlformats.org/officeDocument/2006/relationships/slideLayout" Target="../slideLayouts/slideLayout8.xml"/><Relationship Id="rId4" Type="http://schemas.openxmlformats.org/officeDocument/2006/relationships/tags" Target="../tags/tag26.xml"/><Relationship Id="rId9" Type="http://schemas.openxmlformats.org/officeDocument/2006/relationships/tags" Target="../tags/tag31.xml"/></Relationships>
</file>

<file path=ppt/slides/_rels/slide14.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chart" Target="../charts/chart7.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chart" Target="../charts/chart6.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notesSlide" Target="../notesSlides/notesSlide6.xml"/><Relationship Id="rId5" Type="http://schemas.openxmlformats.org/officeDocument/2006/relationships/tags" Target="../tags/tag36.xml"/><Relationship Id="rId10" Type="http://schemas.openxmlformats.org/officeDocument/2006/relationships/slideLayout" Target="../slideLayouts/slideLayout8.xml"/><Relationship Id="rId4" Type="http://schemas.openxmlformats.org/officeDocument/2006/relationships/tags" Target="../tags/tag35.xml"/><Relationship Id="rId9" Type="http://schemas.openxmlformats.org/officeDocument/2006/relationships/tags" Target="../tags/tag40.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3.xml"/><Relationship Id="rId7" Type="http://schemas.openxmlformats.org/officeDocument/2006/relationships/slideLayout" Target="../slideLayouts/slideLayout8.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chart" Target="../charts/chart8.xml"/></Relationships>
</file>

<file path=ppt/slides/_rels/slide16.xml.rels><?xml version="1.0" encoding="UTF-8" standalone="yes"?>
<Relationships xmlns="http://schemas.openxmlformats.org/package/2006/relationships"><Relationship Id="rId8" Type="http://schemas.openxmlformats.org/officeDocument/2006/relationships/tags" Target="../tags/tag54.xml"/><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chart" Target="../charts/chart10.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chart" Target="../charts/chart9.xml"/><Relationship Id="rId5" Type="http://schemas.openxmlformats.org/officeDocument/2006/relationships/tags" Target="../tags/tag51.xml"/><Relationship Id="rId10" Type="http://schemas.openxmlformats.org/officeDocument/2006/relationships/notesSlide" Target="../notesSlides/notesSlide8.xml"/><Relationship Id="rId4" Type="http://schemas.openxmlformats.org/officeDocument/2006/relationships/tags" Target="../tags/tag50.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notesSlide" Target="../notesSlides/notesSlide9.xml"/><Relationship Id="rId5" Type="http://schemas.openxmlformats.org/officeDocument/2006/relationships/tags" Target="../tags/tag59.xml"/><Relationship Id="rId10" Type="http://schemas.openxmlformats.org/officeDocument/2006/relationships/slideLayout" Target="../slideLayouts/slideLayout8.xml"/><Relationship Id="rId4" Type="http://schemas.openxmlformats.org/officeDocument/2006/relationships/tags" Target="../tags/tag58.xml"/><Relationship Id="rId9" Type="http://schemas.openxmlformats.org/officeDocument/2006/relationships/tags" Target="../tags/tag63.xml"/></Relationships>
</file>

<file path=ppt/slides/_rels/slide18.xml.rels><?xml version="1.0" encoding="UTF-8" standalone="yes"?>
<Relationships xmlns="http://schemas.openxmlformats.org/package/2006/relationships"><Relationship Id="rId8" Type="http://schemas.openxmlformats.org/officeDocument/2006/relationships/chart" Target="../charts/chart12.xml"/><Relationship Id="rId3" Type="http://schemas.openxmlformats.org/officeDocument/2006/relationships/tags" Target="../tags/tag66.xml"/><Relationship Id="rId7" Type="http://schemas.openxmlformats.org/officeDocument/2006/relationships/notesSlide" Target="../notesSlides/notesSlide10.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8.xml"/><Relationship Id="rId5" Type="http://schemas.openxmlformats.org/officeDocument/2006/relationships/tags" Target="../tags/tag68.xml"/><Relationship Id="rId4" Type="http://schemas.openxmlformats.org/officeDocument/2006/relationships/tags" Target="../tags/tag67.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71.xml"/><Relationship Id="rId7" Type="http://schemas.openxmlformats.org/officeDocument/2006/relationships/slideLayout" Target="../slideLayouts/slideLayout8.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5" Type="http://schemas.openxmlformats.org/officeDocument/2006/relationships/tags" Target="../tags/tag73.xml"/><Relationship Id="rId4" Type="http://schemas.openxmlformats.org/officeDocument/2006/relationships/tags" Target="../tags/tag72.xml"/><Relationship Id="rId9" Type="http://schemas.openxmlformats.org/officeDocument/2006/relationships/chart" Target="../charts/chart13.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chart" Target="../charts/chart14.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notesSlide" Target="../notesSlides/notesSlide12.xml"/><Relationship Id="rId5" Type="http://schemas.openxmlformats.org/officeDocument/2006/relationships/tags" Target="../tags/tag79.xml"/><Relationship Id="rId10" Type="http://schemas.openxmlformats.org/officeDocument/2006/relationships/slideLayout" Target="../slideLayouts/slideLayout8.xml"/><Relationship Id="rId4" Type="http://schemas.openxmlformats.org/officeDocument/2006/relationships/tags" Target="../tags/tag78.xml"/><Relationship Id="rId9" Type="http://schemas.openxmlformats.org/officeDocument/2006/relationships/tags" Target="../tags/tag83.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6.xml"/><Relationship Id="rId7" Type="http://schemas.openxmlformats.org/officeDocument/2006/relationships/slideLayout" Target="../slideLayouts/slideLayout8.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9" Type="http://schemas.openxmlformats.org/officeDocument/2006/relationships/chart" Target="../charts/chart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2.xml"/><Relationship Id="rId7" Type="http://schemas.openxmlformats.org/officeDocument/2006/relationships/slideLayout" Target="../slideLayouts/slideLayout8.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9" Type="http://schemas.openxmlformats.org/officeDocument/2006/relationships/chart" Target="../charts/char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3.xml"/><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chart" Target="../charts/chart18.xm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chart" Target="../charts/chart17.xml"/><Relationship Id="rId5" Type="http://schemas.openxmlformats.org/officeDocument/2006/relationships/tags" Target="../tags/tag100.xml"/><Relationship Id="rId10" Type="http://schemas.openxmlformats.org/officeDocument/2006/relationships/notesSlide" Target="../notesSlides/notesSlide15.xml"/><Relationship Id="rId4" Type="http://schemas.openxmlformats.org/officeDocument/2006/relationships/tags" Target="../tags/tag99.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06.xml"/><Relationship Id="rId7" Type="http://schemas.openxmlformats.org/officeDocument/2006/relationships/notesSlide" Target="../notesSlides/notesSlide1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slideLayout" Target="../slideLayouts/slideLayout8.xml"/><Relationship Id="rId5" Type="http://schemas.openxmlformats.org/officeDocument/2006/relationships/tags" Target="../tags/tag108.xml"/><Relationship Id="rId4" Type="http://schemas.openxmlformats.org/officeDocument/2006/relationships/tags" Target="../tags/tag10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11.xml"/><Relationship Id="rId7" Type="http://schemas.openxmlformats.org/officeDocument/2006/relationships/slideLayout" Target="../slideLayouts/slideLayout8.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chart" Target="../charts/chart20.xml"/></Relationships>
</file>

<file path=ppt/slides/_rels/slide28.xml.rels><?xml version="1.0" encoding="UTF-8" standalone="yes"?>
<Relationships xmlns="http://schemas.openxmlformats.org/package/2006/relationships"><Relationship Id="rId8" Type="http://schemas.openxmlformats.org/officeDocument/2006/relationships/chart" Target="../charts/chart21.xml"/><Relationship Id="rId3" Type="http://schemas.openxmlformats.org/officeDocument/2006/relationships/tags" Target="../tags/tag117.xml"/><Relationship Id="rId7" Type="http://schemas.openxmlformats.org/officeDocument/2006/relationships/notesSlide" Target="../notesSlides/notesSlide18.xml"/><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Layout" Target="../slideLayouts/slideLayout8.xml"/><Relationship Id="rId5" Type="http://schemas.openxmlformats.org/officeDocument/2006/relationships/tags" Target="../tags/tag119.xml"/><Relationship Id="rId4" Type="http://schemas.openxmlformats.org/officeDocument/2006/relationships/tags" Target="../tags/tag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8" Type="http://schemas.openxmlformats.org/officeDocument/2006/relationships/tags" Target="../tags/tag127.xml"/><Relationship Id="rId3" Type="http://schemas.openxmlformats.org/officeDocument/2006/relationships/tags" Target="../tags/tag122.xml"/><Relationship Id="rId7" Type="http://schemas.openxmlformats.org/officeDocument/2006/relationships/tags" Target="../tags/tag126.xml"/><Relationship Id="rId12" Type="http://schemas.openxmlformats.org/officeDocument/2006/relationships/chart" Target="../charts/chart23.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tags" Target="../tags/tag125.xml"/><Relationship Id="rId11" Type="http://schemas.openxmlformats.org/officeDocument/2006/relationships/chart" Target="../charts/chart22.xml"/><Relationship Id="rId5" Type="http://schemas.openxmlformats.org/officeDocument/2006/relationships/tags" Target="../tags/tag124.xml"/><Relationship Id="rId10" Type="http://schemas.openxmlformats.org/officeDocument/2006/relationships/notesSlide" Target="../notesSlides/notesSlide19.xml"/><Relationship Id="rId4" Type="http://schemas.openxmlformats.org/officeDocument/2006/relationships/tags" Target="../tags/tag123.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4.xml"/><Relationship Id="rId3" Type="http://schemas.openxmlformats.org/officeDocument/2006/relationships/tags" Target="../tags/tag130.xml"/><Relationship Id="rId7" Type="http://schemas.openxmlformats.org/officeDocument/2006/relationships/notesSlide" Target="../notesSlides/notesSlide20.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slideLayout" Target="../slideLayouts/slideLayout8.xml"/><Relationship Id="rId5" Type="http://schemas.openxmlformats.org/officeDocument/2006/relationships/tags" Target="../tags/tag132.xml"/><Relationship Id="rId4" Type="http://schemas.openxmlformats.org/officeDocument/2006/relationships/tags" Target="../tags/tag1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5.xml"/><Relationship Id="rId7" Type="http://schemas.openxmlformats.org/officeDocument/2006/relationships/slideLayout" Target="../slideLayouts/slideLayout8.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9" Type="http://schemas.openxmlformats.org/officeDocument/2006/relationships/chart" Target="../charts/chart25.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41.xml"/><Relationship Id="rId7" Type="http://schemas.openxmlformats.org/officeDocument/2006/relationships/slideLayout" Target="../slideLayouts/slideLayout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9" Type="http://schemas.openxmlformats.org/officeDocument/2006/relationships/chart" Target="../charts/char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tags" Target="../tags/tag147.xml"/><Relationship Id="rId7" Type="http://schemas.openxmlformats.org/officeDocument/2006/relationships/notesSlide" Target="../notesSlides/notesSlide23.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Layout" Target="../slideLayouts/slideLayout8.xml"/><Relationship Id="rId5" Type="http://schemas.openxmlformats.org/officeDocument/2006/relationships/tags" Target="../tags/tag149.xml"/><Relationship Id="rId4" Type="http://schemas.openxmlformats.org/officeDocument/2006/relationships/tags" Target="../tags/tag148.xml"/></Relationships>
</file>

<file path=ppt/slides/_rels/slide37.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tags" Target="../tags/tag152.xml"/><Relationship Id="rId7" Type="http://schemas.openxmlformats.org/officeDocument/2006/relationships/notesSlide" Target="../notesSlides/notesSlide24.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slideLayout" Target="../slideLayouts/slideLayout8.xml"/><Relationship Id="rId5" Type="http://schemas.openxmlformats.org/officeDocument/2006/relationships/tags" Target="../tags/tag154.xml"/><Relationship Id="rId4" Type="http://schemas.openxmlformats.org/officeDocument/2006/relationships/tags" Target="../tags/tag153.xml"/></Relationships>
</file>

<file path=ppt/slides/_rels/slide38.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chart" Target="../charts/chart29.xml"/><Relationship Id="rId3" Type="http://schemas.openxmlformats.org/officeDocument/2006/relationships/tags" Target="../tags/tag157.xml"/><Relationship Id="rId7" Type="http://schemas.openxmlformats.org/officeDocument/2006/relationships/tags" Target="../tags/tag161.xml"/><Relationship Id="rId12" Type="http://schemas.openxmlformats.org/officeDocument/2006/relationships/notesSlide" Target="../notesSlides/notesSlide25.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slideLayout" Target="../slideLayouts/slideLayout8.xml"/><Relationship Id="rId5" Type="http://schemas.openxmlformats.org/officeDocument/2006/relationships/tags" Target="../tags/tag159.xml"/><Relationship Id="rId15" Type="http://schemas.openxmlformats.org/officeDocument/2006/relationships/chart" Target="../charts/chart31.xml"/><Relationship Id="rId10" Type="http://schemas.openxmlformats.org/officeDocument/2006/relationships/tags" Target="../tags/tag164.xml"/><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chart" Target="../charts/char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7.xml"/><Relationship Id="rId7" Type="http://schemas.openxmlformats.org/officeDocument/2006/relationships/notesSlide" Target="../notesSlides/notesSlide26.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slideLayout" Target="../slideLayouts/slideLayout8.xml"/><Relationship Id="rId5" Type="http://schemas.openxmlformats.org/officeDocument/2006/relationships/tags" Target="../tags/tag169.xml"/><Relationship Id="rId4" Type="http://schemas.openxmlformats.org/officeDocument/2006/relationships/tags" Target="../tags/tag168.xml"/></Relationships>
</file>

<file path=ppt/slides/_rels/slide41.xml.rels><?xml version="1.0" encoding="UTF-8" standalone="yes"?>
<Relationships xmlns="http://schemas.openxmlformats.org/package/2006/relationships"><Relationship Id="rId3" Type="http://schemas.openxmlformats.org/officeDocument/2006/relationships/tags" Target="../tags/tag172.xml"/><Relationship Id="rId7" Type="http://schemas.openxmlformats.org/officeDocument/2006/relationships/chart" Target="../charts/chart33.xml"/><Relationship Id="rId2" Type="http://schemas.openxmlformats.org/officeDocument/2006/relationships/tags" Target="../tags/tag171.xml"/><Relationship Id="rId1" Type="http://schemas.openxmlformats.org/officeDocument/2006/relationships/tags" Target="../tags/tag170.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tags" Target="../tags/tag181.xml"/><Relationship Id="rId13" Type="http://schemas.openxmlformats.org/officeDocument/2006/relationships/chart" Target="../charts/chart34.xml"/><Relationship Id="rId3" Type="http://schemas.openxmlformats.org/officeDocument/2006/relationships/tags" Target="../tags/tag176.xml"/><Relationship Id="rId7" Type="http://schemas.openxmlformats.org/officeDocument/2006/relationships/tags" Target="../tags/tag180.xml"/><Relationship Id="rId12" Type="http://schemas.openxmlformats.org/officeDocument/2006/relationships/notesSlide" Target="../notesSlides/notesSlide28.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tags" Target="../tags/tag179.xml"/><Relationship Id="rId11" Type="http://schemas.openxmlformats.org/officeDocument/2006/relationships/slideLayout" Target="../slideLayouts/slideLayout8.xml"/><Relationship Id="rId5" Type="http://schemas.openxmlformats.org/officeDocument/2006/relationships/tags" Target="../tags/tag178.xml"/><Relationship Id="rId10" Type="http://schemas.openxmlformats.org/officeDocument/2006/relationships/tags" Target="../tags/tag183.xml"/><Relationship Id="rId4" Type="http://schemas.openxmlformats.org/officeDocument/2006/relationships/tags" Target="../tags/tag177.xml"/><Relationship Id="rId9" Type="http://schemas.openxmlformats.org/officeDocument/2006/relationships/tags" Target="../tags/tag182.xml"/><Relationship Id="rId14" Type="http://schemas.openxmlformats.org/officeDocument/2006/relationships/chart" Target="../charts/chart35.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6.xml"/><Relationship Id="rId7" Type="http://schemas.openxmlformats.org/officeDocument/2006/relationships/slideLayout" Target="../slideLayouts/slideLayout8.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9" Type="http://schemas.openxmlformats.org/officeDocument/2006/relationships/chart" Target="../charts/chart36.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2.xml"/><Relationship Id="rId7" Type="http://schemas.openxmlformats.org/officeDocument/2006/relationships/slideLayout" Target="../slideLayouts/slideLayout8.xml"/><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tags" Target="../tags/tag195.xml"/><Relationship Id="rId5" Type="http://schemas.openxmlformats.org/officeDocument/2006/relationships/tags" Target="../tags/tag194.xml"/><Relationship Id="rId4" Type="http://schemas.openxmlformats.org/officeDocument/2006/relationships/tags" Target="../tags/tag193.xml"/><Relationship Id="rId9" Type="http://schemas.openxmlformats.org/officeDocument/2006/relationships/chart" Target="../charts/chart37.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8.xml"/><Relationship Id="rId7" Type="http://schemas.openxmlformats.org/officeDocument/2006/relationships/slideLayout" Target="../slideLayouts/slideLayout8.xml"/><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5" Type="http://schemas.openxmlformats.org/officeDocument/2006/relationships/tags" Target="../tags/tag200.xml"/><Relationship Id="rId4" Type="http://schemas.openxmlformats.org/officeDocument/2006/relationships/tags" Target="../tags/tag199.xml"/><Relationship Id="rId9" Type="http://schemas.openxmlformats.org/officeDocument/2006/relationships/chart" Target="../charts/char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tags" Target="../tags/tag209.xml"/><Relationship Id="rId3" Type="http://schemas.openxmlformats.org/officeDocument/2006/relationships/tags" Target="../tags/tag204.xml"/><Relationship Id="rId7" Type="http://schemas.openxmlformats.org/officeDocument/2006/relationships/tags" Target="../tags/tag208.xml"/><Relationship Id="rId12" Type="http://schemas.openxmlformats.org/officeDocument/2006/relationships/chart" Target="../charts/chart40.xml"/><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tags" Target="../tags/tag207.xml"/><Relationship Id="rId11" Type="http://schemas.openxmlformats.org/officeDocument/2006/relationships/chart" Target="../charts/chart39.xml"/><Relationship Id="rId5" Type="http://schemas.openxmlformats.org/officeDocument/2006/relationships/tags" Target="../tags/tag206.xml"/><Relationship Id="rId10" Type="http://schemas.openxmlformats.org/officeDocument/2006/relationships/notesSlide" Target="../notesSlides/notesSlide32.xml"/><Relationship Id="rId4" Type="http://schemas.openxmlformats.org/officeDocument/2006/relationships/tags" Target="../tags/tag205.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12.xml"/><Relationship Id="rId7" Type="http://schemas.openxmlformats.org/officeDocument/2006/relationships/notesSlide" Target="../notesSlides/notesSlide33.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slideLayout" Target="../slideLayouts/slideLayout8.xml"/><Relationship Id="rId5" Type="http://schemas.openxmlformats.org/officeDocument/2006/relationships/tags" Target="../tags/tag214.xml"/><Relationship Id="rId4" Type="http://schemas.openxmlformats.org/officeDocument/2006/relationships/tags" Target="../tags/tag213.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17.xml"/><Relationship Id="rId7" Type="http://schemas.openxmlformats.org/officeDocument/2006/relationships/notesSlide" Target="../notesSlides/notesSlide34.xml"/><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slideLayout" Target="../slideLayouts/slideLayout8.xml"/><Relationship Id="rId5" Type="http://schemas.openxmlformats.org/officeDocument/2006/relationships/tags" Target="../tags/tag219.xml"/><Relationship Id="rId4" Type="http://schemas.openxmlformats.org/officeDocument/2006/relationships/tags" Target="../tags/tag218.xml"/></Relationships>
</file>

<file path=ppt/slides/_rels/slide51.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22.xml"/><Relationship Id="rId7" Type="http://schemas.openxmlformats.org/officeDocument/2006/relationships/notesSlide" Target="../notesSlides/notesSlide35.xml"/><Relationship Id="rId2" Type="http://schemas.openxmlformats.org/officeDocument/2006/relationships/tags" Target="../tags/tag221.xml"/><Relationship Id="rId1" Type="http://schemas.openxmlformats.org/officeDocument/2006/relationships/tags" Target="../tags/tag220.xml"/><Relationship Id="rId6" Type="http://schemas.openxmlformats.org/officeDocument/2006/relationships/slideLayout" Target="../slideLayouts/slideLayout8.xml"/><Relationship Id="rId5" Type="http://schemas.openxmlformats.org/officeDocument/2006/relationships/tags" Target="../tags/tag224.xml"/><Relationship Id="rId4" Type="http://schemas.openxmlformats.org/officeDocument/2006/relationships/tags" Target="../tags/tag223.xml"/></Relationships>
</file>

<file path=ppt/slides/_rels/slide52.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27.xml"/><Relationship Id="rId7" Type="http://schemas.openxmlformats.org/officeDocument/2006/relationships/notesSlide" Target="../notesSlides/notesSlide36.xml"/><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Layout" Target="../slideLayouts/slideLayout8.xml"/><Relationship Id="rId5" Type="http://schemas.openxmlformats.org/officeDocument/2006/relationships/tags" Target="../tags/tag229.xml"/><Relationship Id="rId4" Type="http://schemas.openxmlformats.org/officeDocument/2006/relationships/tags" Target="../tags/tag228.xml"/></Relationships>
</file>

<file path=ppt/slides/_rels/slide53.xml.rels><?xml version="1.0" encoding="UTF-8" standalone="yes"?>
<Relationships xmlns="http://schemas.openxmlformats.org/package/2006/relationships"><Relationship Id="rId8" Type="http://schemas.openxmlformats.org/officeDocument/2006/relationships/chart" Target="../charts/chart45.xml"/><Relationship Id="rId3" Type="http://schemas.openxmlformats.org/officeDocument/2006/relationships/tags" Target="../tags/tag232.xml"/><Relationship Id="rId7" Type="http://schemas.openxmlformats.org/officeDocument/2006/relationships/notesSlide" Target="../notesSlides/notesSlide37.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slideLayout" Target="../slideLayouts/slideLayout8.xml"/><Relationship Id="rId5" Type="http://schemas.openxmlformats.org/officeDocument/2006/relationships/tags" Target="../tags/tag234.xml"/><Relationship Id="rId4" Type="http://schemas.openxmlformats.org/officeDocument/2006/relationships/tags" Target="../tags/tag233.xml"/></Relationships>
</file>

<file path=ppt/slides/_rels/slide54.xml.rels><?xml version="1.0" encoding="UTF-8" standalone="yes"?>
<Relationships xmlns="http://schemas.openxmlformats.org/package/2006/relationships"><Relationship Id="rId8" Type="http://schemas.openxmlformats.org/officeDocument/2006/relationships/chart" Target="../charts/chart46.xml"/><Relationship Id="rId3" Type="http://schemas.openxmlformats.org/officeDocument/2006/relationships/tags" Target="../tags/tag237.xml"/><Relationship Id="rId7" Type="http://schemas.openxmlformats.org/officeDocument/2006/relationships/notesSlide" Target="../notesSlides/notesSlide38.xml"/><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Layout" Target="../slideLayouts/slideLayout8.xml"/><Relationship Id="rId5" Type="http://schemas.openxmlformats.org/officeDocument/2006/relationships/tags" Target="../tags/tag239.xml"/><Relationship Id="rId4" Type="http://schemas.openxmlformats.org/officeDocument/2006/relationships/tags" Target="../tags/tag2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chart" Target="../charts/chart48.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chart" Target="../charts/chart47.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notesSlide" Target="../notesSlides/notesSlide39.xml"/><Relationship Id="rId5" Type="http://schemas.openxmlformats.org/officeDocument/2006/relationships/tags" Target="../tags/tag244.xml"/><Relationship Id="rId10" Type="http://schemas.openxmlformats.org/officeDocument/2006/relationships/slideLayout" Target="../slideLayouts/slideLayout8.xml"/><Relationship Id="rId4" Type="http://schemas.openxmlformats.org/officeDocument/2006/relationships/tags" Target="../tags/tag243.xml"/><Relationship Id="rId9" Type="http://schemas.openxmlformats.org/officeDocument/2006/relationships/tags" Target="../tags/tag248.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1.xml"/><Relationship Id="rId7" Type="http://schemas.openxmlformats.org/officeDocument/2006/relationships/slideLayout" Target="../slideLayouts/slideLayout8.xml"/><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9" Type="http://schemas.openxmlformats.org/officeDocument/2006/relationships/chart" Target="../charts/chart49.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7.xml"/><Relationship Id="rId7" Type="http://schemas.openxmlformats.org/officeDocument/2006/relationships/slideLayout" Target="../slideLayouts/slideLayout8.xml"/><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tags" Target="../tags/tag260.xml"/><Relationship Id="rId5" Type="http://schemas.openxmlformats.org/officeDocument/2006/relationships/tags" Target="../tags/tag259.xml"/><Relationship Id="rId4" Type="http://schemas.openxmlformats.org/officeDocument/2006/relationships/tags" Target="../tags/tag258.xml"/><Relationship Id="rId9" Type="http://schemas.openxmlformats.org/officeDocument/2006/relationships/chart" Target="../charts/chart50.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3.xml"/><Relationship Id="rId7" Type="http://schemas.openxmlformats.org/officeDocument/2006/relationships/slideLayout" Target="../slideLayouts/slideLayout8.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tags" Target="../tags/tag266.xml"/><Relationship Id="rId5" Type="http://schemas.openxmlformats.org/officeDocument/2006/relationships/tags" Target="../tags/tag265.xml"/><Relationship Id="rId4" Type="http://schemas.openxmlformats.org/officeDocument/2006/relationships/tags" Target="../tags/tag264.xml"/><Relationship Id="rId9" Type="http://schemas.openxmlformats.org/officeDocument/2006/relationships/chart" Target="../charts/chart5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tags" Target="../tags/tag269.xml"/><Relationship Id="rId7" Type="http://schemas.openxmlformats.org/officeDocument/2006/relationships/notesSlide" Target="../notesSlides/notesSlide43.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slideLayout" Target="../slideLayouts/slideLayout8.xml"/><Relationship Id="rId5" Type="http://schemas.openxmlformats.org/officeDocument/2006/relationships/tags" Target="../tags/tag271.xml"/><Relationship Id="rId4" Type="http://schemas.openxmlformats.org/officeDocument/2006/relationships/tags" Target="../tags/tag270.xml"/></Relationships>
</file>

<file path=ppt/slides/_rels/slide61.xml.rels><?xml version="1.0" encoding="UTF-8" standalone="yes"?>
<Relationships xmlns="http://schemas.openxmlformats.org/package/2006/relationships"><Relationship Id="rId8" Type="http://schemas.openxmlformats.org/officeDocument/2006/relationships/chart" Target="../charts/chart53.xml"/><Relationship Id="rId3" Type="http://schemas.openxmlformats.org/officeDocument/2006/relationships/tags" Target="../tags/tag274.xml"/><Relationship Id="rId7" Type="http://schemas.openxmlformats.org/officeDocument/2006/relationships/notesSlide" Target="../notesSlides/notesSlide4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8.xml"/><Relationship Id="rId5" Type="http://schemas.openxmlformats.org/officeDocument/2006/relationships/tags" Target="../tags/tag276.xml"/><Relationship Id="rId4" Type="http://schemas.openxmlformats.org/officeDocument/2006/relationships/tags" Target="../tags/tag275.xml"/></Relationships>
</file>

<file path=ppt/slides/_rels/slide62.xml.rels><?xml version="1.0" encoding="UTF-8" standalone="yes"?>
<Relationships xmlns="http://schemas.openxmlformats.org/package/2006/relationships"><Relationship Id="rId8" Type="http://schemas.openxmlformats.org/officeDocument/2006/relationships/tags" Target="../tags/tag284.xml"/><Relationship Id="rId3" Type="http://schemas.openxmlformats.org/officeDocument/2006/relationships/tags" Target="../tags/tag279.xml"/><Relationship Id="rId7" Type="http://schemas.openxmlformats.org/officeDocument/2006/relationships/tags" Target="../tags/tag283.xml"/><Relationship Id="rId12" Type="http://schemas.openxmlformats.org/officeDocument/2006/relationships/chart" Target="../charts/chart54.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tags" Target="../tags/tag282.xml"/><Relationship Id="rId11" Type="http://schemas.openxmlformats.org/officeDocument/2006/relationships/notesSlide" Target="../notesSlides/notesSlide45.xml"/><Relationship Id="rId5" Type="http://schemas.openxmlformats.org/officeDocument/2006/relationships/tags" Target="../tags/tag281.xml"/><Relationship Id="rId10" Type="http://schemas.openxmlformats.org/officeDocument/2006/relationships/slideLayout" Target="../slideLayouts/slideLayout8.xml"/><Relationship Id="rId4" Type="http://schemas.openxmlformats.org/officeDocument/2006/relationships/tags" Target="../tags/tag280.xml"/><Relationship Id="rId9" Type="http://schemas.openxmlformats.org/officeDocument/2006/relationships/tags" Target="../tags/tag28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8.xml"/><Relationship Id="rId7" Type="http://schemas.openxmlformats.org/officeDocument/2006/relationships/slideLayout" Target="../slideLayouts/slideLayout8.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tags" Target="../tags/tag291.xml"/><Relationship Id="rId5" Type="http://schemas.openxmlformats.org/officeDocument/2006/relationships/tags" Target="../tags/tag290.xml"/><Relationship Id="rId4" Type="http://schemas.openxmlformats.org/officeDocument/2006/relationships/tags" Target="../tags/tag289.xml"/><Relationship Id="rId9" Type="http://schemas.openxmlformats.org/officeDocument/2006/relationships/chart" Target="../charts/chart55.xml"/></Relationships>
</file>

<file path=ppt/slides/_rels/slide65.xml.rels><?xml version="1.0" encoding="UTF-8" standalone="yes"?>
<Relationships xmlns="http://schemas.openxmlformats.org/package/2006/relationships"><Relationship Id="rId8" Type="http://schemas.openxmlformats.org/officeDocument/2006/relationships/tags" Target="../tags/tag299.xml"/><Relationship Id="rId3" Type="http://schemas.openxmlformats.org/officeDocument/2006/relationships/tags" Target="../tags/tag294.xml"/><Relationship Id="rId7" Type="http://schemas.openxmlformats.org/officeDocument/2006/relationships/tags" Target="../tags/tag298.xml"/><Relationship Id="rId12" Type="http://schemas.openxmlformats.org/officeDocument/2006/relationships/chart" Target="../charts/chart57.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11" Type="http://schemas.openxmlformats.org/officeDocument/2006/relationships/chart" Target="../charts/chart56.xml"/><Relationship Id="rId5" Type="http://schemas.openxmlformats.org/officeDocument/2006/relationships/tags" Target="../tags/tag296.xml"/><Relationship Id="rId10" Type="http://schemas.openxmlformats.org/officeDocument/2006/relationships/notesSlide" Target="../notesSlides/notesSlide47.xml"/><Relationship Id="rId4" Type="http://schemas.openxmlformats.org/officeDocument/2006/relationships/tags" Target="../tags/tag295.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7.xml"/><Relationship Id="rId13" Type="http://schemas.openxmlformats.org/officeDocument/2006/relationships/chart" Target="../charts/chart59.xml"/><Relationship Id="rId3" Type="http://schemas.openxmlformats.org/officeDocument/2006/relationships/tags" Target="../tags/tag302.xml"/><Relationship Id="rId7" Type="http://schemas.openxmlformats.org/officeDocument/2006/relationships/tags" Target="../tags/tag306.xml"/><Relationship Id="rId12" Type="http://schemas.openxmlformats.org/officeDocument/2006/relationships/chart" Target="../charts/chart58.xml"/><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tags" Target="../tags/tag305.xml"/><Relationship Id="rId11" Type="http://schemas.openxmlformats.org/officeDocument/2006/relationships/notesSlide" Target="../notesSlides/notesSlide48.xml"/><Relationship Id="rId5" Type="http://schemas.openxmlformats.org/officeDocument/2006/relationships/tags" Target="../tags/tag304.xml"/><Relationship Id="rId10" Type="http://schemas.openxmlformats.org/officeDocument/2006/relationships/slideLayout" Target="../slideLayouts/slideLayout8.xml"/><Relationship Id="rId4" Type="http://schemas.openxmlformats.org/officeDocument/2006/relationships/tags" Target="../tags/tag303.xml"/><Relationship Id="rId9" Type="http://schemas.openxmlformats.org/officeDocument/2006/relationships/tags" Target="../tags/tag308.xml"/></Relationships>
</file>

<file path=ppt/slides/_rels/slide67.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chart" Target="../charts/chart61.xml"/><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chart" Target="../charts/chart60.xml"/><Relationship Id="rId5" Type="http://schemas.openxmlformats.org/officeDocument/2006/relationships/tags" Target="../tags/tag313.xml"/><Relationship Id="rId10" Type="http://schemas.openxmlformats.org/officeDocument/2006/relationships/notesSlide" Target="../notesSlides/notesSlide49.xml"/><Relationship Id="rId4" Type="http://schemas.openxmlformats.org/officeDocument/2006/relationships/tags" Target="../tags/tag312.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4.xml"/><Relationship Id="rId13" Type="http://schemas.openxmlformats.org/officeDocument/2006/relationships/chart" Target="../charts/chart63.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chart" Target="../charts/chart62.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notesSlide" Target="../notesSlides/notesSlide50.xml"/><Relationship Id="rId5" Type="http://schemas.openxmlformats.org/officeDocument/2006/relationships/tags" Target="../tags/tag321.xml"/><Relationship Id="rId10" Type="http://schemas.openxmlformats.org/officeDocument/2006/relationships/slideLayout" Target="../slideLayouts/slideLayout8.xml"/><Relationship Id="rId4" Type="http://schemas.openxmlformats.org/officeDocument/2006/relationships/tags" Target="../tags/tag320.xml"/><Relationship Id="rId9" Type="http://schemas.openxmlformats.org/officeDocument/2006/relationships/tags" Target="../tags/tag3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70.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28.xml"/><Relationship Id="rId7" Type="http://schemas.openxmlformats.org/officeDocument/2006/relationships/notesSlide" Target="../notesSlides/notesSlide51.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slideLayout" Target="../slideLayouts/slideLayout9.xml"/><Relationship Id="rId5" Type="http://schemas.openxmlformats.org/officeDocument/2006/relationships/tags" Target="../tags/tag330.xml"/><Relationship Id="rId4" Type="http://schemas.openxmlformats.org/officeDocument/2006/relationships/tags" Target="../tags/tag329.xml"/></Relationships>
</file>

<file path=ppt/slides/_rels/slide71.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33.xml"/><Relationship Id="rId7" Type="http://schemas.openxmlformats.org/officeDocument/2006/relationships/notesSlide" Target="../notesSlides/notesSlide52.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slideLayout" Target="../slideLayouts/slideLayout9.xml"/><Relationship Id="rId5" Type="http://schemas.openxmlformats.org/officeDocument/2006/relationships/tags" Target="../tags/tag335.xml"/><Relationship Id="rId4" Type="http://schemas.openxmlformats.org/officeDocument/2006/relationships/tags" Target="../tags/tag334.xml"/></Relationships>
</file>

<file path=ppt/slides/_rels/slide72.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38.xml"/><Relationship Id="rId7" Type="http://schemas.openxmlformats.org/officeDocument/2006/relationships/notesSlide" Target="../notesSlides/notesSlide53.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slideLayout" Target="../slideLayouts/slideLayout9.xml"/><Relationship Id="rId5" Type="http://schemas.openxmlformats.org/officeDocument/2006/relationships/tags" Target="../tags/tag340.xml"/><Relationship Id="rId4" Type="http://schemas.openxmlformats.org/officeDocument/2006/relationships/tags" Target="../tags/tag339.xml"/></Relationships>
</file>

<file path=ppt/slides/_rels/slide73.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43.xml"/><Relationship Id="rId7" Type="http://schemas.openxmlformats.org/officeDocument/2006/relationships/notesSlide" Target="../notesSlides/notesSlide54.xml"/><Relationship Id="rId2" Type="http://schemas.openxmlformats.org/officeDocument/2006/relationships/tags" Target="../tags/tag342.xml"/><Relationship Id="rId1" Type="http://schemas.openxmlformats.org/officeDocument/2006/relationships/tags" Target="../tags/tag341.xml"/><Relationship Id="rId6" Type="http://schemas.openxmlformats.org/officeDocument/2006/relationships/slideLayout" Target="../slideLayouts/slideLayout9.xml"/><Relationship Id="rId5" Type="http://schemas.openxmlformats.org/officeDocument/2006/relationships/tags" Target="../tags/tag345.xml"/><Relationship Id="rId4" Type="http://schemas.openxmlformats.org/officeDocument/2006/relationships/tags" Target="../tags/tag344.xml"/></Relationships>
</file>

<file path=ppt/slides/_rels/slide74.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48.xml"/><Relationship Id="rId7" Type="http://schemas.openxmlformats.org/officeDocument/2006/relationships/notesSlide" Target="../notesSlides/notesSlide55.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slideLayout" Target="../slideLayouts/slideLayout9.xml"/><Relationship Id="rId5" Type="http://schemas.openxmlformats.org/officeDocument/2006/relationships/tags" Target="../tags/tag350.xml"/><Relationship Id="rId4" Type="http://schemas.openxmlformats.org/officeDocument/2006/relationships/tags" Target="../tags/tag3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tags" Target="../tags/tag358.xml"/><Relationship Id="rId3" Type="http://schemas.openxmlformats.org/officeDocument/2006/relationships/tags" Target="../tags/tag353.xml"/><Relationship Id="rId7" Type="http://schemas.openxmlformats.org/officeDocument/2006/relationships/tags" Target="../tags/tag357.xml"/><Relationship Id="rId12" Type="http://schemas.openxmlformats.org/officeDocument/2006/relationships/chart" Target="../charts/chart70.xml"/><Relationship Id="rId2" Type="http://schemas.openxmlformats.org/officeDocument/2006/relationships/tags" Target="../tags/tag352.xml"/><Relationship Id="rId1" Type="http://schemas.openxmlformats.org/officeDocument/2006/relationships/tags" Target="../tags/tag351.xml"/><Relationship Id="rId6" Type="http://schemas.openxmlformats.org/officeDocument/2006/relationships/tags" Target="../tags/tag356.xml"/><Relationship Id="rId11" Type="http://schemas.openxmlformats.org/officeDocument/2006/relationships/chart" Target="../charts/chart69.xml"/><Relationship Id="rId5" Type="http://schemas.openxmlformats.org/officeDocument/2006/relationships/tags" Target="../tags/tag355.xml"/><Relationship Id="rId10" Type="http://schemas.openxmlformats.org/officeDocument/2006/relationships/notesSlide" Target="../notesSlides/notesSlide56.xml"/><Relationship Id="rId4" Type="http://schemas.openxmlformats.org/officeDocument/2006/relationships/tags" Target="../tags/tag354.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6.xml"/><Relationship Id="rId3" Type="http://schemas.openxmlformats.org/officeDocument/2006/relationships/tags" Target="../tags/tag361.xml"/><Relationship Id="rId7" Type="http://schemas.openxmlformats.org/officeDocument/2006/relationships/tags" Target="../tags/tag365.xml"/><Relationship Id="rId12" Type="http://schemas.openxmlformats.org/officeDocument/2006/relationships/chart" Target="../charts/chart72.xml"/><Relationship Id="rId2" Type="http://schemas.openxmlformats.org/officeDocument/2006/relationships/tags" Target="../tags/tag360.xml"/><Relationship Id="rId1" Type="http://schemas.openxmlformats.org/officeDocument/2006/relationships/tags" Target="../tags/tag359.xml"/><Relationship Id="rId6" Type="http://schemas.openxmlformats.org/officeDocument/2006/relationships/tags" Target="../tags/tag364.xml"/><Relationship Id="rId11" Type="http://schemas.openxmlformats.org/officeDocument/2006/relationships/chart" Target="../charts/chart71.xml"/><Relationship Id="rId5" Type="http://schemas.openxmlformats.org/officeDocument/2006/relationships/tags" Target="../tags/tag363.xml"/><Relationship Id="rId10" Type="http://schemas.openxmlformats.org/officeDocument/2006/relationships/notesSlide" Target="../notesSlides/notesSlide57.xml"/><Relationship Id="rId4" Type="http://schemas.openxmlformats.org/officeDocument/2006/relationships/tags" Target="../tags/tag362.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9.xml"/><Relationship Id="rId7" Type="http://schemas.openxmlformats.org/officeDocument/2006/relationships/chart" Target="../charts/chart73.xml"/><Relationship Id="rId2" Type="http://schemas.openxmlformats.org/officeDocument/2006/relationships/tags" Target="../tags/tag368.xml"/><Relationship Id="rId1" Type="http://schemas.openxmlformats.org/officeDocument/2006/relationships/tags" Target="../tags/tag367.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chart" Target="../charts/chart1.xml"/><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chart" Target="../charts/chart74.xml"/><Relationship Id="rId3" Type="http://schemas.openxmlformats.org/officeDocument/2006/relationships/tags" Target="../tags/tag373.xml"/><Relationship Id="rId7" Type="http://schemas.openxmlformats.org/officeDocument/2006/relationships/notesSlide" Target="../notesSlides/notesSlide59.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slideLayout" Target="../slideLayouts/slideLayout9.xml"/><Relationship Id="rId5" Type="http://schemas.openxmlformats.org/officeDocument/2006/relationships/tags" Target="../tags/tag375.xml"/><Relationship Id="rId4" Type="http://schemas.openxmlformats.org/officeDocument/2006/relationships/tags" Target="../tags/tag374.xml"/></Relationships>
</file>

<file path=ppt/slides/_rels/slide81.xml.rels><?xml version="1.0" encoding="UTF-8" standalone="yes"?>
<Relationships xmlns="http://schemas.openxmlformats.org/package/2006/relationships"><Relationship Id="rId8" Type="http://schemas.openxmlformats.org/officeDocument/2006/relationships/tags" Target="../tags/tag383.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6.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chart" Target="../charts/chart75.xml"/><Relationship Id="rId5" Type="http://schemas.openxmlformats.org/officeDocument/2006/relationships/tags" Target="../tags/tag380.xml"/><Relationship Id="rId10" Type="http://schemas.openxmlformats.org/officeDocument/2006/relationships/notesSlide" Target="../notesSlides/notesSlide60.xml"/><Relationship Id="rId4" Type="http://schemas.openxmlformats.org/officeDocument/2006/relationships/tags" Target="../tags/tag379.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91.xml"/><Relationship Id="rId13" Type="http://schemas.openxmlformats.org/officeDocument/2006/relationships/chart" Target="../charts/chart77.xml"/><Relationship Id="rId3" Type="http://schemas.openxmlformats.org/officeDocument/2006/relationships/tags" Target="../tags/tag386.xml"/><Relationship Id="rId7" Type="http://schemas.openxmlformats.org/officeDocument/2006/relationships/tags" Target="../tags/tag390.xml"/><Relationship Id="rId12" Type="http://schemas.openxmlformats.org/officeDocument/2006/relationships/notesSlide" Target="../notesSlides/notesSlide61.xml"/><Relationship Id="rId2" Type="http://schemas.openxmlformats.org/officeDocument/2006/relationships/tags" Target="../tags/tag385.xml"/><Relationship Id="rId1" Type="http://schemas.openxmlformats.org/officeDocument/2006/relationships/tags" Target="../tags/tag384.xml"/><Relationship Id="rId6" Type="http://schemas.openxmlformats.org/officeDocument/2006/relationships/tags" Target="../tags/tag389.xml"/><Relationship Id="rId11" Type="http://schemas.openxmlformats.org/officeDocument/2006/relationships/slideLayout" Target="../slideLayouts/slideLayout9.xml"/><Relationship Id="rId5" Type="http://schemas.openxmlformats.org/officeDocument/2006/relationships/tags" Target="../tags/tag388.xml"/><Relationship Id="rId10" Type="http://schemas.openxmlformats.org/officeDocument/2006/relationships/tags" Target="../tags/tag393.xml"/><Relationship Id="rId4" Type="http://schemas.openxmlformats.org/officeDocument/2006/relationships/tags" Target="../tags/tag387.xml"/><Relationship Id="rId9" Type="http://schemas.openxmlformats.org/officeDocument/2006/relationships/tags" Target="../tags/tag392.xml"/><Relationship Id="rId14" Type="http://schemas.openxmlformats.org/officeDocument/2006/relationships/chart" Target="../charts/chart78.xml"/></Relationships>
</file>

<file path=ppt/slides/_rels/slide83.xml.rels><?xml version="1.0" encoding="UTF-8" standalone="yes"?>
<Relationships xmlns="http://schemas.openxmlformats.org/package/2006/relationships"><Relationship Id="rId8" Type="http://schemas.openxmlformats.org/officeDocument/2006/relationships/tags" Target="../tags/tag401.xml"/><Relationship Id="rId13" Type="http://schemas.openxmlformats.org/officeDocument/2006/relationships/chart" Target="../charts/chart80.xml"/><Relationship Id="rId3" Type="http://schemas.openxmlformats.org/officeDocument/2006/relationships/tags" Target="../tags/tag396.xml"/><Relationship Id="rId7" Type="http://schemas.openxmlformats.org/officeDocument/2006/relationships/tags" Target="../tags/tag400.xml"/><Relationship Id="rId12" Type="http://schemas.openxmlformats.org/officeDocument/2006/relationships/chart" Target="../charts/chart79.xml"/><Relationship Id="rId2" Type="http://schemas.openxmlformats.org/officeDocument/2006/relationships/tags" Target="../tags/tag395.xml"/><Relationship Id="rId1" Type="http://schemas.openxmlformats.org/officeDocument/2006/relationships/tags" Target="../tags/tag394.xml"/><Relationship Id="rId6" Type="http://schemas.openxmlformats.org/officeDocument/2006/relationships/tags" Target="../tags/tag399.xml"/><Relationship Id="rId11" Type="http://schemas.openxmlformats.org/officeDocument/2006/relationships/notesSlide" Target="../notesSlides/notesSlide62.xml"/><Relationship Id="rId5" Type="http://schemas.openxmlformats.org/officeDocument/2006/relationships/tags" Target="../tags/tag398.xml"/><Relationship Id="rId10" Type="http://schemas.openxmlformats.org/officeDocument/2006/relationships/slideLayout" Target="../slideLayouts/slideLayout9.xml"/><Relationship Id="rId4" Type="http://schemas.openxmlformats.org/officeDocument/2006/relationships/tags" Target="../tags/tag397.xml"/><Relationship Id="rId9" Type="http://schemas.openxmlformats.org/officeDocument/2006/relationships/tags" Target="../tags/tag402.xml"/></Relationships>
</file>

<file path=ppt/slides/_rels/slide84.xml.rels><?xml version="1.0" encoding="UTF-8" standalone="yes"?>
<Relationships xmlns="http://schemas.openxmlformats.org/package/2006/relationships"><Relationship Id="rId8" Type="http://schemas.openxmlformats.org/officeDocument/2006/relationships/tags" Target="../tags/tag410.xml"/><Relationship Id="rId13" Type="http://schemas.openxmlformats.org/officeDocument/2006/relationships/chart" Target="../charts/chart81.xml"/><Relationship Id="rId3" Type="http://schemas.openxmlformats.org/officeDocument/2006/relationships/tags" Target="../tags/tag405.xml"/><Relationship Id="rId7" Type="http://schemas.openxmlformats.org/officeDocument/2006/relationships/tags" Target="../tags/tag409.xml"/><Relationship Id="rId12" Type="http://schemas.openxmlformats.org/officeDocument/2006/relationships/notesSlide" Target="../notesSlides/notesSlide63.xml"/><Relationship Id="rId2" Type="http://schemas.openxmlformats.org/officeDocument/2006/relationships/tags" Target="../tags/tag404.xml"/><Relationship Id="rId1" Type="http://schemas.openxmlformats.org/officeDocument/2006/relationships/tags" Target="../tags/tag403.xml"/><Relationship Id="rId6" Type="http://schemas.openxmlformats.org/officeDocument/2006/relationships/tags" Target="../tags/tag408.xml"/><Relationship Id="rId11" Type="http://schemas.openxmlformats.org/officeDocument/2006/relationships/slideLayout" Target="../slideLayouts/slideLayout9.xml"/><Relationship Id="rId5" Type="http://schemas.openxmlformats.org/officeDocument/2006/relationships/tags" Target="../tags/tag407.xml"/><Relationship Id="rId10" Type="http://schemas.openxmlformats.org/officeDocument/2006/relationships/tags" Target="../tags/tag412.xml"/><Relationship Id="rId4" Type="http://schemas.openxmlformats.org/officeDocument/2006/relationships/tags" Target="../tags/tag406.xml"/><Relationship Id="rId9" Type="http://schemas.openxmlformats.org/officeDocument/2006/relationships/tags" Target="../tags/tag411.xml"/><Relationship Id="rId14" Type="http://schemas.openxmlformats.org/officeDocument/2006/relationships/chart" Target="../charts/chart8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5.xml"/><Relationship Id="rId7" Type="http://schemas.openxmlformats.org/officeDocument/2006/relationships/slideLayout" Target="../slideLayouts/slideLayout9.xml"/><Relationship Id="rId2" Type="http://schemas.openxmlformats.org/officeDocument/2006/relationships/tags" Target="../tags/tag414.xml"/><Relationship Id="rId1" Type="http://schemas.openxmlformats.org/officeDocument/2006/relationships/tags" Target="../tags/tag413.xml"/><Relationship Id="rId6" Type="http://schemas.openxmlformats.org/officeDocument/2006/relationships/tags" Target="../tags/tag418.xml"/><Relationship Id="rId5" Type="http://schemas.openxmlformats.org/officeDocument/2006/relationships/tags" Target="../tags/tag417.xml"/><Relationship Id="rId4" Type="http://schemas.openxmlformats.org/officeDocument/2006/relationships/tags" Target="../tags/tag416.xml"/><Relationship Id="rId9" Type="http://schemas.openxmlformats.org/officeDocument/2006/relationships/chart" Target="../charts/chart83.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21.xml"/><Relationship Id="rId7" Type="http://schemas.openxmlformats.org/officeDocument/2006/relationships/tags" Target="../tags/tag42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tags" Target="../tags/tag424.xml"/><Relationship Id="rId5" Type="http://schemas.openxmlformats.org/officeDocument/2006/relationships/tags" Target="../tags/tag423.xml"/><Relationship Id="rId10" Type="http://schemas.openxmlformats.org/officeDocument/2006/relationships/chart" Target="../charts/chart84.xml"/><Relationship Id="rId4" Type="http://schemas.openxmlformats.org/officeDocument/2006/relationships/tags" Target="../tags/tag422.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28.xml"/><Relationship Id="rId7" Type="http://schemas.openxmlformats.org/officeDocument/2006/relationships/notesSlide" Target="../notesSlides/notesSlide66.xml"/><Relationship Id="rId2" Type="http://schemas.openxmlformats.org/officeDocument/2006/relationships/tags" Target="../tags/tag427.xml"/><Relationship Id="rId1" Type="http://schemas.openxmlformats.org/officeDocument/2006/relationships/tags" Target="../tags/tag426.xml"/><Relationship Id="rId6" Type="http://schemas.openxmlformats.org/officeDocument/2006/relationships/slideLayout" Target="../slideLayouts/slideLayout9.xml"/><Relationship Id="rId5" Type="http://schemas.openxmlformats.org/officeDocument/2006/relationships/tags" Target="../tags/tag430.xml"/><Relationship Id="rId4" Type="http://schemas.openxmlformats.org/officeDocument/2006/relationships/tags" Target="../tags/tag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chart" Target="../charts/chart2.xml"/><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381000"/>
            <a:ext cx="1287780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53345"/>
            <a:chOff x="4908061" y="1905000"/>
            <a:chExt cx="5181600" cy="1853345"/>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smtClean="0">
                  <a:latin typeface="Franklin Gothic Medium Cond" panose="020B0606030402020204" pitchFamily="34" charset="0"/>
                </a:rPr>
                <a:t>Monmouth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6007747" y="3203932"/>
              <a:ext cx="4069080" cy="369332"/>
            </a:xfrm>
            <a:prstGeom prst="rect">
              <a:avLst/>
            </a:prstGeom>
            <a:noFill/>
          </p:spPr>
          <p:txBody>
            <a:bodyPr wrap="square" rtlCol="0">
              <a:spAutoFit/>
            </a:bodyPr>
            <a:lstStyle/>
            <a:p>
              <a:r>
                <a:rPr lang="en-US" b="1" smtClean="0">
                  <a:solidFill>
                    <a:srgbClr val="C00000"/>
                  </a:solidFill>
                  <a:latin typeface="Franklin Gothic Medium Cond" panose="020B0606030402020204" pitchFamily="34" charset="0"/>
                </a:rPr>
                <a:t>A Profile of Family and Community Indicators</a:t>
              </a:r>
              <a:endParaRPr lang="en-US" b="1" dirty="0">
                <a:solidFill>
                  <a:srgbClr val="C00000"/>
                </a:solidFill>
                <a:latin typeface="Franklin Gothic Medium Cond" panose="020B0606030402020204" pitchFamily="34" charset="0"/>
              </a:endParaRPr>
            </a:p>
          </p:txBody>
        </p:sp>
      </p:grpSp>
      <p:pic>
        <p:nvPicPr>
          <p:cNvPr id="11" name="Picture 2" descr="Image result for monmouth county nj map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38198" y="4851733"/>
            <a:ext cx="1066800" cy="129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85738976"/>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smtClean="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smtClean="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129751624"/>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Three municipalities were selected to illustrate how diversity ranges within the county</a:t>
            </a:r>
          </a:p>
          <a:p>
            <a:pPr algn="just"/>
            <a:r>
              <a:rPr lang="en-US" sz="1000" smtClean="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smtClean="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smtClean="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365323185"/>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smtClean="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smtClean="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smtClean="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601393250"/>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09618751"/>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smtClean="0">
                <a:latin typeface="Franklin Gothic Book" panose="020B0503020102020204" pitchFamily="34" charset="0"/>
              </a:rPr>
              <a:t>Note: The 10 municipalities with the highest percentage of foreign born are displayed</a:t>
            </a:r>
          </a:p>
          <a:p>
            <a:r>
              <a:rPr lang="en-US" sz="1000" smtClean="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198439682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smtClean="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784039508"/>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588507481"/>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smtClean="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3525808186"/>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smtClean="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571656827"/>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smtClean="0">
                <a:latin typeface="Franklin Gothic Book" panose="020B0503020102020204" pitchFamily="34" charset="0"/>
              </a:rPr>
              <a:t>Note that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3802937012"/>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onmouth county nj map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838200"/>
            <a:ext cx="24384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34AF56B-8E0B-4F6A-A3FE-E388A17F12CB}"/>
              </a:ext>
            </a:extLst>
          </p:cNvPr>
          <p:cNvPicPr>
            <a:picLocks noChangeAspect="1"/>
          </p:cNvPicPr>
          <p:nvPr/>
        </p:nvPicPr>
        <p:blipFill>
          <a:blip r:embed="rId3"/>
          <a:stretch>
            <a:fillRect/>
          </a:stretch>
        </p:blipFill>
        <p:spPr>
          <a:xfrm>
            <a:off x="3953704" y="550119"/>
            <a:ext cx="7278712" cy="5388429"/>
          </a:xfrm>
          <a:prstGeom prst="rect">
            <a:avLst/>
          </a:prstGeom>
        </p:spPr>
      </p:pic>
    </p:spTree>
    <p:extLst>
      <p:ext uri="{BB962C8B-B14F-4D97-AF65-F5344CB8AC3E}">
        <p14:creationId xmlns:p14="http://schemas.microsoft.com/office/powerpoint/2010/main" val="3628408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673275" y="4569056"/>
            <a:ext cx="7969649" cy="535334"/>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smtClean="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1595089966"/>
              </p:ext>
            </p:extLst>
          </p:nvPr>
        </p:nvGraphicFramePr>
        <p:xfrm>
          <a:off x="3487189" y="394972"/>
          <a:ext cx="8128000" cy="5399041"/>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2736413765"/>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smtClean="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smtClean="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smtClean="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2584975507"/>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smtClean="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smtClean="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88966632"/>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46715510"/>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Note: The municipalities with the highest percentage of families with children under the age of 18 living in poverty are displayed</a:t>
            </a:r>
          </a:p>
          <a:p>
            <a:pPr algn="just"/>
            <a:r>
              <a:rPr lang="en-US" sz="1000" smtClean="0">
                <a:latin typeface="Franklin Gothic Book" panose="020B0503020102020204" pitchFamily="34" charset="0"/>
              </a:rPr>
              <a:t> (up to 10 municipalities). Dashed line represents % of families in poverty across the county</a:t>
            </a:r>
          </a:p>
          <a:p>
            <a:pPr algn="just"/>
            <a:r>
              <a:rPr lang="en-US" sz="1000" smtClean="0">
                <a:latin typeface="Franklin Gothic Book" panose="020B0503020102020204" pitchFamily="34" charset="0"/>
              </a:rPr>
              <a:t>Projection errors may reduce the accuracy of some forecasts</a:t>
            </a:r>
          </a:p>
          <a:p>
            <a:pPr algn="just"/>
            <a:r>
              <a:rPr lang="en-US" sz="1000" smtClean="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6745527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smtClean="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523422885"/>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Cost of </a:t>
            </a:r>
          </a:p>
          <a:p>
            <a:pPr>
              <a:lnSpc>
                <a:spcPct val="90000"/>
              </a:lnSpc>
            </a:pPr>
            <a:r>
              <a:rPr lang="en-US" spc="-200" smtClean="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2597132841"/>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363766543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140786519"/>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smtClean="0">
                <a:latin typeface="Franklin Gothic Book"/>
              </a:rPr>
              <a:t>Note: The municipalities with the lowest median income are displayed (up to 10 municipalities). </a:t>
            </a:r>
          </a:p>
          <a:p>
            <a:pPr algn="just"/>
            <a:r>
              <a:rPr lang="en-US" sz="1000" smtClean="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155656632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03117012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smtClean="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418002137"/>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mtClean="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https://map.feedingamerica.org/county/2015/overall</a:t>
            </a:r>
            <a:endParaRPr lang="en-US" sz="1200" dirty="0" smtClean="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3668811248"/>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630434922"/>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smtClean="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920885017"/>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010579331"/>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404533122"/>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10164455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smtClean="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677082294"/>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079612638"/>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68623866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smtClean="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708099592"/>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smtClean="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2770937420"/>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smtClean="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smtClean="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940909583"/>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998218577"/>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992577878"/>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smtClean="0">
                <a:latin typeface="Franklin Gothic Medium" panose="020B0603020102020204" pitchFamily="34" charset="0"/>
              </a:rPr>
              <a:t>US avg. 5.7</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2533291913"/>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smtClean="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smtClean="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smtClean="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21819813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16215329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smtClean="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264380371"/>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smtClean="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smtClean="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337275298"/>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smtClean="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3018947745"/>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smtClean="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2683594614"/>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3546763109"/>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26525711"/>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645300278"/>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smtClean="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3213522119"/>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3416662701"/>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1289789748"/>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smtClean="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104560201"/>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407388986"/>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smtClean="0">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906266059"/>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694840942"/>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533947215"/>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871410126"/>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smtClean="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1345752693"/>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4040635293"/>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smtClean="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smtClean="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1654387983"/>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3642482376"/>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smtClean="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76901821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smtClean="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654820141"/>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smtClean="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2436094044"/>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12.4: Domestic violence offenses by type (#) in NJ </a:t>
            </a:r>
            <a:endParaRPr lang="en-US" sz="2000" spc="-50" dirty="0"/>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3373567805"/>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Domestic</a:t>
            </a:r>
          </a:p>
          <a:p>
            <a:pPr>
              <a:lnSpc>
                <a:spcPct val="90000"/>
              </a:lnSpc>
            </a:pPr>
            <a:r>
              <a:rPr lang="en-US" sz="4800" spc="-200" smtClean="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Offenses and</a:t>
            </a:r>
          </a:p>
          <a:p>
            <a:pPr algn="ctr">
              <a:lnSpc>
                <a:spcPct val="90000"/>
              </a:lnSpc>
            </a:pPr>
            <a:r>
              <a:rPr lang="en-US" sz="2400" spc="-100" smtClean="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smtClean="0"/>
              <a:t>12.5: Domestic violence arrests by offense (#) in NJ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1384042859"/>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70712476"/>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516633527"/>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smtClean="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smtClean="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2499080341"/>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603958311"/>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673061349"/>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0.1 Overview – Monmouth County Basic Needs</a:t>
            </a:r>
            <a:endParaRPr lang="en-US" sz="3200" b="1" dirty="0">
              <a:latin typeface="Franklin Gothic Medium"/>
            </a:endParaRPr>
          </a:p>
        </p:txBody>
      </p:sp>
      <p:pic>
        <p:nvPicPr>
          <p:cNvPr id="3" name="table"/>
          <p:cNvPicPr>
            <a:picLocks noChangeAspect="1"/>
          </p:cNvPicPr>
          <p:nvPr/>
        </p:nvPicPr>
        <p:blipFill>
          <a:blip r:embed="rId4"/>
          <a:stretch>
            <a:fillRect/>
          </a:stretch>
        </p:blipFill>
        <p:spPr>
          <a:xfrm>
            <a:off x="3200400" y="609600"/>
            <a:ext cx="4457187" cy="6248400"/>
          </a:xfrm>
          <a:prstGeom prst="rect">
            <a:avLst/>
          </a:prstGeom>
        </p:spPr>
      </p:pic>
      <p:sp>
        <p:nvSpPr>
          <p:cNvPr id="4" name="TextBox 3">
            <a:extLst>
              <a:ext uri="{FF2B5EF4-FFF2-40B4-BE49-F238E27FC236}">
                <a16:creationId xmlns:a16="http://schemas.microsoft.com/office/drawing/2014/main" id="{C930BC7D-94F5-4A40-A6BB-CB148FB641CB}"/>
              </a:ext>
            </a:extLst>
          </p:cNvPr>
          <p:cNvSpPr txBox="1"/>
          <p:nvPr/>
        </p:nvSpPr>
        <p:spPr>
          <a:xfrm>
            <a:off x="7675180" y="604343"/>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p:cNvSpPr txBox="1"/>
          <p:nvPr/>
        </p:nvSpPr>
        <p:spPr>
          <a:xfrm>
            <a:off x="7618231" y="902694"/>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p:cNvSpPr txBox="1"/>
          <p:nvPr/>
        </p:nvSpPr>
        <p:spPr>
          <a:xfrm>
            <a:off x="10790729" y="876417"/>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7" name="Chart 6">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757692684"/>
              </p:ext>
            </p:extLst>
          </p:nvPr>
        </p:nvGraphicFramePr>
        <p:xfrm>
          <a:off x="7543801" y="915410"/>
          <a:ext cx="4648200" cy="59569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03943867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1313545868"/>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871802486"/>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784115734"/>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90261450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smtClean="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smtClean="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smtClean="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477502747"/>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151424911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smtClean="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637090372"/>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821093727"/>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smtClean="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203959133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smtClean="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3200854507"/>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smtClean="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smtClean="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smtClean="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smtClean="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smtClean="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312005828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smtClean="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latin typeface="Franklin Gothic Medium"/>
              </a:rPr>
              <a:t>0.2 Overview – Monmouth County Service Needs</a:t>
            </a:r>
            <a:endParaRPr lang="en-US" sz="3200" b="1" dirty="0">
              <a:latin typeface="Franklin Gothic Medium"/>
            </a:endParaRPr>
          </a:p>
        </p:txBody>
      </p:sp>
      <p:pic>
        <p:nvPicPr>
          <p:cNvPr id="3" name="table"/>
          <p:cNvPicPr>
            <a:picLocks noChangeAspect="1"/>
          </p:cNvPicPr>
          <p:nvPr/>
        </p:nvPicPr>
        <p:blipFill>
          <a:blip r:embed="rId4"/>
          <a:stretch>
            <a:fillRect/>
          </a:stretch>
        </p:blipFill>
        <p:spPr>
          <a:xfrm>
            <a:off x="3124200" y="705957"/>
            <a:ext cx="4122356" cy="6133755"/>
          </a:xfrm>
          <a:prstGeom prst="rect">
            <a:avLst/>
          </a:prstGeom>
        </p:spPr>
      </p:pic>
      <p:sp>
        <p:nvSpPr>
          <p:cNvPr id="4" name="TextBox 3">
            <a:extLst>
              <a:ext uri="{FF2B5EF4-FFF2-40B4-BE49-F238E27FC236}">
                <a16:creationId xmlns:a16="http://schemas.microsoft.com/office/drawing/2014/main" id="{CDDCFF91-1C58-4D34-B8C7-9B82799E3EEF}"/>
              </a:ext>
            </a:extLst>
          </p:cNvPr>
          <p:cNvSpPr txBox="1"/>
          <p:nvPr/>
        </p:nvSpPr>
        <p:spPr>
          <a:xfrm>
            <a:off x="7236362" y="699536"/>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a:p>
        </p:txBody>
      </p:sp>
      <p:sp>
        <p:nvSpPr>
          <p:cNvPr id="5" name="TextBox 6"/>
          <p:cNvSpPr txBox="1"/>
          <p:nvPr/>
        </p:nvSpPr>
        <p:spPr>
          <a:xfrm>
            <a:off x="7178400" y="994576"/>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7"/>
          <p:cNvSpPr txBox="1"/>
          <p:nvPr/>
        </p:nvSpPr>
        <p:spPr>
          <a:xfrm>
            <a:off x="10983186" y="100487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9" name="Chart 8">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740601546"/>
              </p:ext>
            </p:extLst>
          </p:nvPr>
        </p:nvGraphicFramePr>
        <p:xfrm>
          <a:off x="7150969" y="1004871"/>
          <a:ext cx="5041032" cy="583484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533174" y="609600"/>
            <a:ext cx="4259894" cy="5311877"/>
          </a:xfrm>
          <a:prstGeom prst="rect">
            <a:avLst/>
          </a:prstGeom>
        </p:spPr>
        <p:txBody>
          <a:bodyPr wrap="square">
            <a:noAutofit/>
          </a:bodyPr>
          <a:lstStyle/>
          <a:p>
            <a:r>
              <a:rPr lang="en-US" sz="1000" dirty="0">
                <a:latin typeface="Franklin Gothic Medium" panose="020B0603020102020204" pitchFamily="34" charset="0"/>
              </a:rPr>
              <a:t>Source: Monmouthresourcenet.org</a:t>
            </a:r>
          </a:p>
          <a:p>
            <a:endParaRPr lang="en-US" sz="1600" dirty="0">
              <a:latin typeface="Franklin Gothic Medium" panose="020B0603020102020204" pitchFamily="34" charset="0"/>
            </a:endParaRPr>
          </a:p>
          <a:p>
            <a:r>
              <a:rPr lang="en-US" sz="1600" spc="-20" dirty="0">
                <a:latin typeface="Franklin Gothic Medium" panose="020B0603020102020204" pitchFamily="34" charset="0"/>
              </a:rPr>
              <a:t>Monmouth County CASA for Children</a:t>
            </a:r>
          </a:p>
          <a:p>
            <a:pPr lvl="1"/>
            <a:endParaRPr lang="en-US" sz="1200" dirty="0">
              <a:latin typeface="Franklin Gothic Medium" panose="020B0603020102020204" pitchFamily="34" charset="0"/>
            </a:endParaRPr>
          </a:p>
          <a:p>
            <a:r>
              <a:rPr lang="en-US" sz="1600" spc="-20" dirty="0">
                <a:latin typeface="Franklin Gothic Medium" panose="020B0603020102020204" pitchFamily="34" charset="0"/>
              </a:rPr>
              <a:t>NJ Kinship Legal Guardian Resource Center</a:t>
            </a:r>
          </a:p>
          <a:p>
            <a:r>
              <a:rPr lang="en-US" sz="1600" spc="-20" dirty="0">
                <a:latin typeface="Franklin Gothic Medium" panose="020B0603020102020204" pitchFamily="34" charset="0"/>
              </a:rPr>
              <a:t>NJ Adoption Resource Clearing House </a:t>
            </a:r>
          </a:p>
          <a:p>
            <a:pPr lvl="1"/>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Monmouth County Child Advocacy Center</a:t>
            </a:r>
          </a:p>
          <a:p>
            <a:endParaRPr lang="en-US" sz="1600" spc="-20" dirty="0">
              <a:latin typeface="Franklin Gothic Medium" panose="020B0603020102020204" pitchFamily="34" charset="0"/>
            </a:endParaRPr>
          </a:p>
          <a:p>
            <a:r>
              <a:rPr lang="en-US" sz="1600" spc="-20" dirty="0">
                <a:latin typeface="Franklin Gothic Medium" panose="020B0603020102020204" pitchFamily="34" charset="0"/>
              </a:rPr>
              <a:t>Child Care Resources of Monmouth County</a:t>
            </a:r>
            <a:r>
              <a:rPr lang="en-US" sz="1400" spc="-2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[Childcare]</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CarePlus NJ</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[Wraparound and kinship legal guardianship services to non-DCP&amp;P involved relative caregivers]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Boggs Center</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[Developmental Disabilities]</a:t>
            </a:r>
          </a:p>
          <a:p>
            <a:endParaRPr lang="en-US" sz="1200" dirty="0">
              <a:latin typeface="Franklin Gothic Medium" panose="020B0603020102020204" pitchFamily="34" charset="0"/>
            </a:endParaRPr>
          </a:p>
          <a:p>
            <a:r>
              <a:rPr lang="en-US" sz="1600" spc="-20" dirty="0">
                <a:latin typeface="Franklin Gothic Medium" panose="020B0603020102020204" pitchFamily="34" charset="0"/>
              </a:rPr>
              <a:t>Family and Children’s Services</a:t>
            </a:r>
          </a:p>
          <a:p>
            <a:endParaRPr lang="en-US" sz="1600" spc="-20" dirty="0">
              <a:latin typeface="Franklin Gothic Medium" panose="020B0603020102020204" pitchFamily="34" charset="0"/>
            </a:endParaRPr>
          </a:p>
          <a:p>
            <a:r>
              <a:rPr lang="en-US" sz="1600" spc="-20" dirty="0" err="1">
                <a:latin typeface="Franklin Gothic Medium" panose="020B0603020102020204" pitchFamily="34" charset="0"/>
              </a:rPr>
              <a:t>Bayshore</a:t>
            </a:r>
            <a:r>
              <a:rPr lang="en-US" sz="1600" spc="-20" dirty="0">
                <a:latin typeface="Franklin Gothic Medium" panose="020B0603020102020204" pitchFamily="34" charset="0"/>
              </a:rPr>
              <a:t>, Long Branch Concordance, and Oceans Family Success Centers</a:t>
            </a:r>
          </a:p>
          <a:p>
            <a:endParaRPr lang="en-US" sz="1200" dirty="0">
              <a:latin typeface="Franklin Gothic Medium" panose="020B0603020102020204" pitchFamily="34" charset="0"/>
            </a:endParaRPr>
          </a:p>
        </p:txBody>
      </p:sp>
      <p:sp>
        <p:nvSpPr>
          <p:cNvPr id="3" name="Rectangle 2">
            <a:extLst>
              <a:ext uri="{FF2B5EF4-FFF2-40B4-BE49-F238E27FC236}">
                <a16:creationId xmlns:a16="http://schemas.microsoft.com/office/drawing/2014/main" id="{C4C8D5A1-FD7A-47F2-82EE-68F312D0283E}"/>
              </a:ext>
            </a:extLst>
          </p:cNvPr>
          <p:cNvSpPr/>
          <p:nvPr/>
        </p:nvSpPr>
        <p:spPr>
          <a:xfrm>
            <a:off x="8008374" y="496032"/>
            <a:ext cx="3886200" cy="5577840"/>
          </a:xfrm>
          <a:prstGeom prst="rect">
            <a:avLst/>
          </a:prstGeom>
        </p:spPr>
        <p:txBody>
          <a:bodyPr wrap="square" anchor="t">
            <a:noAutofit/>
          </a:bodyPr>
          <a:lstStyle/>
          <a:p>
            <a:r>
              <a:rPr lang="en-US" sz="1200" dirty="0">
                <a:latin typeface="Franklin Gothic Medium" panose="020B0603020102020204" pitchFamily="34" charset="0"/>
              </a:rPr>
              <a:t>Source: probononj.org</a:t>
            </a:r>
          </a:p>
          <a:p>
            <a:endParaRPr lang="en-US" sz="1200" dirty="0">
              <a:solidFill>
                <a:srgbClr val="C00000"/>
              </a:solidFill>
              <a:latin typeface="Franklin Gothic Medium" panose="020B0603020102020204" pitchFamily="34" charset="0"/>
            </a:endParaRPr>
          </a:p>
          <a:p>
            <a:r>
              <a:rPr lang="en-US" sz="1200" dirty="0">
                <a:solidFill>
                  <a:srgbClr val="C00000"/>
                </a:solidFill>
                <a:latin typeface="Franklin Gothic Medium" panose="020B0603020102020204" pitchFamily="34" charset="0"/>
              </a:rPr>
              <a:t>General</a:t>
            </a:r>
          </a:p>
          <a:p>
            <a:r>
              <a:rPr lang="en-US" sz="1600" spc="-20" dirty="0">
                <a:latin typeface="Franklin Gothic Medium" panose="020B0603020102020204" pitchFamily="34" charset="0"/>
              </a:rPr>
              <a:t>  South Jersey Legal Services</a:t>
            </a:r>
          </a:p>
          <a:p>
            <a:r>
              <a:rPr lang="en-US" sz="1600" spc="-20" dirty="0">
                <a:latin typeface="Franklin Gothic Medium" panose="020B0603020102020204" pitchFamily="34" charset="0"/>
              </a:rPr>
              <a:t>  Legal Services of NJ</a:t>
            </a:r>
          </a:p>
          <a:p>
            <a:r>
              <a:rPr lang="en-US" sz="1600" spc="-20" dirty="0">
                <a:latin typeface="Franklin Gothic Medium" panose="020B0603020102020204" pitchFamily="34" charset="0"/>
              </a:rPr>
              <a:t>  ACLU of New Jersey</a:t>
            </a:r>
            <a:endParaRPr lang="en-US" sz="1200" dirty="0">
              <a:latin typeface="Franklin Gothic Medium" panose="020B0603020102020204" pitchFamily="34" charset="0"/>
            </a:endParaRPr>
          </a:p>
          <a:p>
            <a:pPr fontAlgn="base"/>
            <a:r>
              <a:rPr lang="en-US" sz="1200" dirty="0">
                <a:solidFill>
                  <a:srgbClr val="C00000"/>
                </a:solidFill>
                <a:latin typeface="Franklin Gothic Medium" panose="020B0603020102020204" pitchFamily="34" charset="0"/>
              </a:rPr>
              <a:t>Children</a:t>
            </a:r>
          </a:p>
          <a:p>
            <a:pPr fontAlgn="base"/>
            <a:r>
              <a:rPr lang="en-US" sz="1600" spc="-20" dirty="0">
                <a:latin typeface="Franklin Gothic Medium" panose="020B0603020102020204" pitchFamily="34" charset="0"/>
              </a:rPr>
              <a:t>  ACNJ – Children’s Legal Resource Center</a:t>
            </a:r>
          </a:p>
          <a:p>
            <a:pPr fontAlgn="base"/>
            <a:r>
              <a:rPr lang="en-US" sz="1600" spc="-20" dirty="0">
                <a:latin typeface="Franklin Gothic Medium" panose="020B0603020102020204" pitchFamily="34" charset="0"/>
              </a:rPr>
              <a:t>  Rutgers Law Child Advocacy Clinic</a:t>
            </a:r>
          </a:p>
          <a:p>
            <a:pPr fontAlgn="base"/>
            <a:r>
              <a:rPr lang="en-US" sz="1200" dirty="0">
                <a:solidFill>
                  <a:srgbClr val="C00000"/>
                </a:solidFill>
                <a:latin typeface="Franklin Gothic Medium" panose="020B0603020102020204" pitchFamily="34" charset="0"/>
              </a:rPr>
              <a:t>Immigration</a:t>
            </a:r>
            <a:r>
              <a:rPr lang="en-US" sz="1600" spc="-20" dirty="0">
                <a:latin typeface="Franklin Gothic Medium" panose="020B0603020102020204" pitchFamily="34" charset="0"/>
              </a:rPr>
              <a:t>​   </a:t>
            </a:r>
          </a:p>
          <a:p>
            <a:pPr fontAlgn="base"/>
            <a:r>
              <a:rPr lang="en-US" sz="1600" spc="-20" dirty="0">
                <a:latin typeface="Franklin Gothic Medium" panose="020B0603020102020204" pitchFamily="34" charset="0"/>
              </a:rPr>
              <a:t>  AFSC Immigrant Rights Program​</a:t>
            </a:r>
          </a:p>
          <a:p>
            <a:pPr fontAlgn="base"/>
            <a:r>
              <a:rPr lang="en-US" sz="1200" dirty="0">
                <a:solidFill>
                  <a:srgbClr val="C00000"/>
                </a:solidFill>
                <a:latin typeface="Franklin Gothic Medium" panose="020B0603020102020204" pitchFamily="34" charset="0"/>
              </a:rPr>
              <a:t>Disability​</a:t>
            </a:r>
          </a:p>
          <a:p>
            <a:pPr fontAlgn="base"/>
            <a:r>
              <a:rPr lang="en-US" sz="1600" spc="-20" dirty="0">
                <a:latin typeface="Franklin Gothic Medium" panose="020B0603020102020204" pitchFamily="34" charset="0"/>
              </a:rPr>
              <a:t>  Disability Rights NJ​</a:t>
            </a:r>
          </a:p>
          <a:p>
            <a:pPr fontAlgn="base"/>
            <a:r>
              <a:rPr lang="en-US" sz="1600" spc="-20" dirty="0">
                <a:latin typeface="Franklin Gothic Medium" panose="020B0603020102020204" pitchFamily="34" charset="0"/>
              </a:rPr>
              <a:t>  Community Health Law Project</a:t>
            </a:r>
          </a:p>
          <a:p>
            <a:pPr fontAlgn="base"/>
            <a:r>
              <a:rPr lang="en-US" sz="1200" dirty="0">
                <a:solidFill>
                  <a:srgbClr val="C00000"/>
                </a:solidFill>
                <a:latin typeface="Franklin Gothic Medium" panose="020B0603020102020204" pitchFamily="34" charset="0"/>
              </a:rPr>
              <a:t>Education​</a:t>
            </a:r>
          </a:p>
          <a:p>
            <a:pPr fontAlgn="base"/>
            <a:r>
              <a:rPr lang="en-US" sz="1600" spc="-20" dirty="0">
                <a:latin typeface="Franklin Gothic Medium" panose="020B0603020102020204" pitchFamily="34" charset="0"/>
              </a:rPr>
              <a:t>  Education Law Center​</a:t>
            </a:r>
          </a:p>
          <a:p>
            <a:pPr fontAlgn="base"/>
            <a:r>
              <a:rPr lang="en-US" sz="1600" spc="-20" dirty="0">
                <a:latin typeface="Franklin Gothic Medium" panose="020B0603020102020204" pitchFamily="34" charset="0"/>
              </a:rPr>
              <a:t>  Rutgers Law Special Education Clinic</a:t>
            </a:r>
          </a:p>
          <a:p>
            <a:pPr fontAlgn="base"/>
            <a:r>
              <a:rPr lang="en-US" sz="1600" spc="-20" dirty="0">
                <a:latin typeface="Franklin Gothic Medium" panose="020B0603020102020204" pitchFamily="34" charset="0"/>
              </a:rPr>
              <a:t>  SPAN Parent Advocacy Network</a:t>
            </a:r>
          </a:p>
          <a:p>
            <a:pPr fontAlgn="base"/>
            <a:r>
              <a:rPr lang="en-US" sz="1200" dirty="0">
                <a:solidFill>
                  <a:srgbClr val="C00000"/>
                </a:solidFill>
                <a:latin typeface="Franklin Gothic Medium" panose="020B0603020102020204" pitchFamily="34" charset="0"/>
              </a:rPr>
              <a:t>Military​</a:t>
            </a:r>
          </a:p>
          <a:p>
            <a:pPr fontAlgn="base"/>
            <a:r>
              <a:rPr lang="en-US" sz="1600" spc="-20" dirty="0">
                <a:latin typeface="Franklin Gothic Medium" panose="020B0603020102020204" pitchFamily="34" charset="0"/>
              </a:rPr>
              <a:t>  Military Legal Assistance Program​</a:t>
            </a:r>
          </a:p>
          <a:p>
            <a:r>
              <a:rPr lang="en-US" sz="1200" dirty="0">
                <a:solidFill>
                  <a:srgbClr val="C00000"/>
                </a:solidFill>
                <a:latin typeface="Franklin Gothic Medium" panose="020B0603020102020204" pitchFamily="34" charset="0"/>
              </a:rPr>
              <a:t>LGBTQ</a:t>
            </a:r>
          </a:p>
          <a:p>
            <a:r>
              <a:rPr lang="en-US" sz="1600" spc="-20" dirty="0">
                <a:latin typeface="Franklin Gothic Medium" panose="020B0603020102020204" pitchFamily="34" charset="0"/>
              </a:rPr>
              <a:t>  LGBT Bar Association of Greater NY</a:t>
            </a:r>
          </a:p>
          <a:p>
            <a:r>
              <a:rPr lang="en-US" sz="1200" dirty="0">
                <a:solidFill>
                  <a:srgbClr val="C00000"/>
                </a:solidFill>
                <a:latin typeface="Franklin Gothic Medium" panose="020B0603020102020204" pitchFamily="34" charset="0"/>
              </a:rPr>
              <a:t> Intimate Partner </a:t>
            </a:r>
            <a:r>
              <a:rPr lang="en-US" sz="1200" dirty="0" err="1">
                <a:solidFill>
                  <a:srgbClr val="C00000"/>
                </a:solidFill>
                <a:latin typeface="Franklin Gothic Medium" panose="020B0603020102020204" pitchFamily="34" charset="0"/>
              </a:rPr>
              <a:t>Violene</a:t>
            </a:r>
            <a:endParaRPr lang="en-US" sz="1200" dirty="0">
              <a:solidFill>
                <a:srgbClr val="C00000"/>
              </a:solidFill>
              <a:latin typeface="Franklin Gothic Medium" panose="020B0603020102020204" pitchFamily="34" charset="0"/>
            </a:endParaRPr>
          </a:p>
          <a:p>
            <a:r>
              <a:rPr lang="en-US" sz="1600" spc="-20" dirty="0">
                <a:latin typeface="Franklin Gothic Medium" panose="020B0603020102020204" pitchFamily="34" charset="0"/>
              </a:rPr>
              <a:t>  Unchained at Last</a:t>
            </a:r>
            <a:r>
              <a:rPr lang="en-US" sz="1200" dirty="0">
                <a:latin typeface="Franklin Gothic Medium" panose="020B0603020102020204" pitchFamily="34" charset="0"/>
              </a:rPr>
              <a:t> </a:t>
            </a:r>
            <a:r>
              <a:rPr lang="en-US" sz="1200" dirty="0">
                <a:solidFill>
                  <a:srgbClr val="C00000"/>
                </a:solidFill>
                <a:latin typeface="Franklin Gothic Medium" panose="020B0603020102020204" pitchFamily="34" charset="0"/>
              </a:rPr>
              <a:t>[Child Marriage]</a:t>
            </a:r>
          </a:p>
          <a:p>
            <a:r>
              <a:rPr lang="en-US" sz="1200" dirty="0">
                <a:solidFill>
                  <a:srgbClr val="C00000"/>
                </a:solidFill>
                <a:latin typeface="Franklin Gothic Medium" panose="020B0603020102020204" pitchFamily="34" charset="0"/>
              </a:rPr>
              <a:t>  </a:t>
            </a:r>
            <a:r>
              <a:rPr lang="en-US" sz="1600" spc="-20" dirty="0">
                <a:latin typeface="Franklin Gothic Medium" panose="020B0603020102020204" pitchFamily="34" charset="0"/>
              </a:rPr>
              <a:t>180 Turning Lives Around</a:t>
            </a:r>
          </a:p>
          <a:p>
            <a:r>
              <a:rPr lang="en-US" sz="1600" spc="-20" dirty="0">
                <a:latin typeface="Franklin Gothic Medium"/>
              </a:rPr>
              <a:t>  Partners for Women &amp; Justice</a:t>
            </a:r>
          </a:p>
          <a:p>
            <a:r>
              <a:rPr lang="en-US" sz="1600" spc="-20" dirty="0">
                <a:latin typeface="Franklin Gothic Medium"/>
              </a:rPr>
              <a:t>  </a:t>
            </a:r>
            <a:r>
              <a:rPr lang="en-US" sz="1600" spc="-20" dirty="0" err="1">
                <a:latin typeface="Franklin Gothic Medium"/>
              </a:rPr>
              <a:t>Manavi</a:t>
            </a:r>
            <a:endParaRPr lang="en-US" sz="1600" spc="-20" dirty="0">
              <a:latin typeface="Franklin Gothic Medium"/>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d3432343721849909aa&quot;,&quot;SmartGridHorizontal&quot;:0,&quot;LinkedExcelSources&quot;:{&quot;5e271508383938077ce0e0d8&quot;:&quot;{{Desktop}}\\Linked Files\\workbooks\\Monmouth_QA_01-15-2020_v06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DpZdUWRHdy0eZcfivqR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7zjfLvfUZOI0j6qV9SP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8357</TotalTime>
  <Words>9507</Words>
  <Application>Microsoft Office PowerPoint</Application>
  <PresentationFormat>Widescreen</PresentationFormat>
  <Paragraphs>855</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1271</cp:revision>
  <dcterms:created xsi:type="dcterms:W3CDTF">2006-08-16T00:00:00Z</dcterms:created>
  <dcterms:modified xsi:type="dcterms:W3CDTF">2020-01-31T20:46:42Z</dcterms:modified>
</cp:coreProperties>
</file>