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16" autoAdjust="0"/>
    <p:restoredTop sz="83333" autoAdjust="0"/>
  </p:normalViewPr>
  <p:slideViewPr>
    <p:cSldViewPr>
      <p:cViewPr varScale="1">
        <p:scale>
          <a:sx n="60" d="100"/>
          <a:sy n="60" d="100"/>
        </p:scale>
        <p:origin x="420" y="108"/>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Middlesex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Middlesex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'[Middlesex_Slider.xlsx]0. Overview'!$A$12,'[Middlesex_Slider.xlsx]0. Overview'!$A$31,'[Middlesex_Slider.xlsx]0. Overview'!$A$55,'[Middlesex_Slider.xlsx]0. Overview'!$A$85,'[Middlesex_Slider.xlsx]0. Overview'!$A$105,'[Middlesex_Slider.xlsx]0. Overview'!$A$119,'[Middlesex_Slider.xlsx]0. Overview'!$A$150,'[Middlesex_Slider.xlsx]0. Overview'!$A$172,'[Middlesex_Slider.xlsx]0. Overview'!$A$182,'[Middlesex_Slider.xlsx]0. Overview'!$A$218,'[Middlesex_Slider.xlsx]0. Overview'!$A$226</c:f>
              <c:strCache>
                <c:ptCount val="11"/>
                <c:pt idx="0">
                  <c:v>Middlesex</c:v>
                </c:pt>
                <c:pt idx="1">
                  <c:v>Middlesex</c:v>
                </c:pt>
                <c:pt idx="2">
                  <c:v>Middlesex</c:v>
                </c:pt>
                <c:pt idx="3">
                  <c:v>Middlesex</c:v>
                </c:pt>
                <c:pt idx="4">
                  <c:v>Middlesex</c:v>
                </c:pt>
                <c:pt idx="5">
                  <c:v>Middlesex</c:v>
                </c:pt>
                <c:pt idx="6">
                  <c:v>Middlesex</c:v>
                </c:pt>
                <c:pt idx="7">
                  <c:v>Middlesex</c:v>
                </c:pt>
                <c:pt idx="8">
                  <c:v>Middlesex</c:v>
                </c:pt>
                <c:pt idx="9">
                  <c:v>Middlesex</c:v>
                </c:pt>
                <c:pt idx="10">
                  <c:v>Middlesex</c:v>
                </c:pt>
              </c:strCache>
            </c:strRef>
          </c:cat>
          <c:val>
            <c:numRef>
              <c:f>'[Middlesex_Slider.xlsx]0. Overview'!$C$12,'[Middlesex_Slider.xlsx]0. Overview'!$C$31,'[Middlesex_Slider.xlsx]0. Overview'!$C$55,'[Middlesex_Slider.xlsx]0. Overview'!$C$85,'[Middlesex_Slider.xlsx]0. Overview'!$C$105,'[Middlesex_Slider.xlsx]0. Overview'!$C$119,'[Middlesex_Slider.xlsx]0. Overview'!$C$150,'[Middlesex_Slider.xlsx]0. Overview'!$C$172,'[Middlesex_Slider.xlsx]0. Overview'!$C$182,'[Middlesex_Slider.xlsx]0. Overview'!$C$218,'[Middlesex_Slider.xlsx]0. Overview'!$C$226</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1A9F-44F3-BF3A-0C6BD04C5C49}"/>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'[Middlesex_Slider.xlsx]0. Overview'!$A$12,'[Middlesex_Slider.xlsx]0. Overview'!$A$31,'[Middlesex_Slider.xlsx]0. Overview'!$A$55,'[Middlesex_Slider.xlsx]0. Overview'!$A$85,'[Middlesex_Slider.xlsx]0. Overview'!$A$105,'[Middlesex_Slider.xlsx]0. Overview'!$A$119,'[Middlesex_Slider.xlsx]0. Overview'!$A$150,'[Middlesex_Slider.xlsx]0. Overview'!$A$172,'[Middlesex_Slider.xlsx]0. Overview'!$A$182,'[Middlesex_Slider.xlsx]0. Overview'!$A$218,'[Middlesex_Slider.xlsx]0. Overview'!$A$226</c:f>
              <c:strCache>
                <c:ptCount val="11"/>
                <c:pt idx="0">
                  <c:v>Middlesex</c:v>
                </c:pt>
                <c:pt idx="1">
                  <c:v>Middlesex</c:v>
                </c:pt>
                <c:pt idx="2">
                  <c:v>Middlesex</c:v>
                </c:pt>
                <c:pt idx="3">
                  <c:v>Middlesex</c:v>
                </c:pt>
                <c:pt idx="4">
                  <c:v>Middlesex</c:v>
                </c:pt>
                <c:pt idx="5">
                  <c:v>Middlesex</c:v>
                </c:pt>
                <c:pt idx="6">
                  <c:v>Middlesex</c:v>
                </c:pt>
                <c:pt idx="7">
                  <c:v>Middlesex</c:v>
                </c:pt>
                <c:pt idx="8">
                  <c:v>Middlesex</c:v>
                </c:pt>
                <c:pt idx="9">
                  <c:v>Middlesex</c:v>
                </c:pt>
                <c:pt idx="10">
                  <c:v>Middlesex</c:v>
                </c:pt>
              </c:strCache>
            </c:strRef>
          </c:cat>
          <c:val>
            <c:numRef>
              <c:f>'[Middlesex_Slider.xlsx]0. Overview'!$D$12,'[Middlesex_Slider.xlsx]0. Overview'!$D$31,'[Middlesex_Slider.xlsx]0. Overview'!$D$55,'[Middlesex_Slider.xlsx]0. Overview'!$D$85,'[Middlesex_Slider.xlsx]0. Overview'!$D$105,'[Middlesex_Slider.xlsx]0. Overview'!$D$119,'[Middlesex_Slider.xlsx]0. Overview'!$D$150,'[Middlesex_Slider.xlsx]0. Overview'!$D$172,'[Middlesex_Slider.xlsx]0. Overview'!$D$182,'[Middlesex_Slider.xlsx]0. Overview'!$D$218,'[Middlesex_Slider.xlsx]0. Overview'!$D$226</c:f>
              <c:numCache>
                <c:formatCode>General</c:formatCode>
                <c:ptCount val="11"/>
                <c:pt idx="0">
                  <c:v>11.875</c:v>
                </c:pt>
                <c:pt idx="1">
                  <c:v>14.875</c:v>
                </c:pt>
                <c:pt idx="2">
                  <c:v>12.875</c:v>
                </c:pt>
                <c:pt idx="3">
                  <c:v>3.875</c:v>
                </c:pt>
                <c:pt idx="4">
                  <c:v>6.875</c:v>
                </c:pt>
                <c:pt idx="5">
                  <c:v>14.875</c:v>
                </c:pt>
                <c:pt idx="6">
                  <c:v>5.875</c:v>
                </c:pt>
                <c:pt idx="7">
                  <c:v>5.875</c:v>
                </c:pt>
                <c:pt idx="8">
                  <c:v>17.875</c:v>
                </c:pt>
                <c:pt idx="9">
                  <c:v>1.875</c:v>
                </c:pt>
                <c:pt idx="10">
                  <c:v>15.875</c:v>
                </c:pt>
              </c:numCache>
            </c:numRef>
          </c:val>
          <c:extLst>
            <c:ext xmlns:c16="http://schemas.microsoft.com/office/drawing/2014/chart" uri="{C3380CC4-5D6E-409C-BE32-E72D297353CC}">
              <c16:uniqueId val="{00000001-1A9F-44F3-BF3A-0C6BD04C5C49}"/>
            </c:ext>
          </c:extLst>
        </c:ser>
        <c:ser>
          <c:idx val="3"/>
          <c:order val="2"/>
          <c:spPr>
            <a:solidFill>
              <a:schemeClr val="bg2">
                <a:lumMod val="75000"/>
              </a:schemeClr>
            </a:solidFill>
            <a:ln>
              <a:solidFill>
                <a:schemeClr val="tx1"/>
              </a:solidFill>
            </a:ln>
            <a:effectLst/>
          </c:spPr>
          <c:invertIfNegative val="0"/>
          <c:cat>
            <c:strRef>
              <c:f>'[Middlesex_Slider.xlsx]0. Overview'!$A$12,'[Middlesex_Slider.xlsx]0. Overview'!$A$31,'[Middlesex_Slider.xlsx]0. Overview'!$A$55,'[Middlesex_Slider.xlsx]0. Overview'!$A$85,'[Middlesex_Slider.xlsx]0. Overview'!$A$105,'[Middlesex_Slider.xlsx]0. Overview'!$A$119,'[Middlesex_Slider.xlsx]0. Overview'!$A$150,'[Middlesex_Slider.xlsx]0. Overview'!$A$172,'[Middlesex_Slider.xlsx]0. Overview'!$A$182,'[Middlesex_Slider.xlsx]0. Overview'!$A$218,'[Middlesex_Slider.xlsx]0. Overview'!$A$226</c:f>
              <c:strCache>
                <c:ptCount val="11"/>
                <c:pt idx="0">
                  <c:v>Middlesex</c:v>
                </c:pt>
                <c:pt idx="1">
                  <c:v>Middlesex</c:v>
                </c:pt>
                <c:pt idx="2">
                  <c:v>Middlesex</c:v>
                </c:pt>
                <c:pt idx="3">
                  <c:v>Middlesex</c:v>
                </c:pt>
                <c:pt idx="4">
                  <c:v>Middlesex</c:v>
                </c:pt>
                <c:pt idx="5">
                  <c:v>Middlesex</c:v>
                </c:pt>
                <c:pt idx="6">
                  <c:v>Middlesex</c:v>
                </c:pt>
                <c:pt idx="7">
                  <c:v>Middlesex</c:v>
                </c:pt>
                <c:pt idx="8">
                  <c:v>Middlesex</c:v>
                </c:pt>
                <c:pt idx="9">
                  <c:v>Middlesex</c:v>
                </c:pt>
                <c:pt idx="10">
                  <c:v>Middlesex</c:v>
                </c:pt>
              </c:strCache>
            </c:strRef>
          </c:cat>
          <c:val>
            <c:numRef>
              <c:f>'[Middlesex_Slider.xlsx]0. Overview'!$E$12,'[Middlesex_Slider.xlsx]0. Overview'!$E$31,'[Middlesex_Slider.xlsx]0. Overview'!$E$55,'[Middlesex_Slider.xlsx]0. Overview'!$E$85,'[Middlesex_Slider.xlsx]0. Overview'!$E$105,'[Middlesex_Slider.xlsx]0. Overview'!$E$119,'[Middlesex_Slider.xlsx]0. Overview'!$E$150,'[Middlesex_Slider.xlsx]0. Overview'!$E$172,'[Middlesex_Slider.xlsx]0. Overview'!$E$182,'[Middlesex_Slider.xlsx]0. Overview'!$E$218,'[Middlesex_Slider.xlsx]0. Overview'!$E$226</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1A9F-44F3-BF3A-0C6BD04C5C49}"/>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2">
                  <c:v>0.52700000000000002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Spotswood</c:v>
                </c:pt>
                <c:pt idx="1">
                  <c:v>Sayreville</c:v>
                </c:pt>
                <c:pt idx="2">
                  <c:v>Perth Amboy</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Middlesex county avg 55.5%</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Spotswood</c:v>
                </c:pt>
                <c:pt idx="1">
                  <c:v>Sayreville</c:v>
                </c:pt>
                <c:pt idx="2">
                  <c:v>Perth Amboy</c:v>
                </c:pt>
              </c:strCache>
            </c:strRef>
          </c:cat>
          <c:val>
            <c:numRef>
              <c:f>Sheet1!$D$2:$D$4</c:f>
              <c:numCache>
                <c:formatCode>0%</c:formatCode>
                <c:ptCount val="3"/>
                <c:pt idx="0">
                  <c:v>0.55500000000000005</c:v>
                </c:pt>
                <c:pt idx="1">
                  <c:v>0.55500000000000005</c:v>
                </c:pt>
                <c:pt idx="2">
                  <c:v>0.55500000000000005</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Spotswood</c:v>
                </c:pt>
                <c:pt idx="1">
                  <c:v>Sayreville</c:v>
                </c:pt>
                <c:pt idx="2">
                  <c:v>Perth Amboy</c:v>
                </c:pt>
              </c:strCache>
            </c:strRef>
          </c:cat>
          <c:val>
            <c:numRef>
              <c:f>Sheet1!$B$2:$B$4</c:f>
              <c:numCache>
                <c:formatCode>0%</c:formatCode>
                <c:ptCount val="3"/>
                <c:pt idx="0">
                  <c:v>0.85199999999999998</c:v>
                </c:pt>
                <c:pt idx="1">
                  <c:v>0.63100000000000001</c:v>
                </c:pt>
                <c:pt idx="2">
                  <c:v>0.2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2650098425196853"/>
          <c:y val="0.84656890707622368"/>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8">
                  <c:v>177926</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1">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1">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Edison</c:v>
                </c:pt>
                <c:pt idx="1">
                  <c:v>Woodbridge</c:v>
                </c:pt>
                <c:pt idx="2">
                  <c:v>Perth Amboy</c:v>
                </c:pt>
                <c:pt idx="3">
                  <c:v>Old Bridge</c:v>
                </c:pt>
                <c:pt idx="4">
                  <c:v>New Brunswick</c:v>
                </c:pt>
                <c:pt idx="5">
                  <c:v>South Brunswick</c:v>
                </c:pt>
                <c:pt idx="6">
                  <c:v>East Brunswick</c:v>
                </c:pt>
                <c:pt idx="7">
                  <c:v>Sayreville</c:v>
                </c:pt>
                <c:pt idx="8">
                  <c:v>Piscataway</c:v>
                </c:pt>
                <c:pt idx="9">
                  <c:v>North Brunswick</c:v>
                </c:pt>
                <c:pt idx="10">
                  <c:v>Monroe</c:v>
                </c:pt>
                <c:pt idx="11">
                  <c:v>Plainsboro</c:v>
                </c:pt>
                <c:pt idx="12">
                  <c:v>Carteret</c:v>
                </c:pt>
                <c:pt idx="13">
                  <c:v>South Plainfield</c:v>
                </c:pt>
                <c:pt idx="14">
                  <c:v>South River</c:v>
                </c:pt>
                <c:pt idx="15">
                  <c:v>Metuchen</c:v>
                </c:pt>
                <c:pt idx="16">
                  <c:v>Middlesex</c:v>
                </c:pt>
                <c:pt idx="17">
                  <c:v>Highland Park</c:v>
                </c:pt>
                <c:pt idx="18">
                  <c:v>Dunellen</c:v>
                </c:pt>
                <c:pt idx="19">
                  <c:v>Jamesburg</c:v>
                </c:pt>
              </c:strCache>
            </c:strRef>
          </c:cat>
          <c:val>
            <c:numRef>
              <c:f>Sheet1!$B$2:$B$21</c:f>
              <c:numCache>
                <c:formatCode>0</c:formatCode>
                <c:ptCount val="20"/>
                <c:pt idx="0">
                  <c:v>22827</c:v>
                </c:pt>
                <c:pt idx="1">
                  <c:v>20321</c:v>
                </c:pt>
                <c:pt idx="2">
                  <c:v>13961</c:v>
                </c:pt>
                <c:pt idx="3">
                  <c:v>13864</c:v>
                </c:pt>
                <c:pt idx="4">
                  <c:v>12639</c:v>
                </c:pt>
                <c:pt idx="5">
                  <c:v>11239</c:v>
                </c:pt>
                <c:pt idx="6">
                  <c:v>10020</c:v>
                </c:pt>
                <c:pt idx="7">
                  <c:v>9643</c:v>
                </c:pt>
                <c:pt idx="8">
                  <c:v>9238</c:v>
                </c:pt>
                <c:pt idx="9">
                  <c:v>9037</c:v>
                </c:pt>
                <c:pt idx="10">
                  <c:v>7658</c:v>
                </c:pt>
                <c:pt idx="11">
                  <c:v>5666</c:v>
                </c:pt>
                <c:pt idx="12">
                  <c:v>5582</c:v>
                </c:pt>
                <c:pt idx="13">
                  <c:v>5236</c:v>
                </c:pt>
                <c:pt idx="14">
                  <c:v>3577</c:v>
                </c:pt>
                <c:pt idx="15">
                  <c:v>3302</c:v>
                </c:pt>
                <c:pt idx="16">
                  <c:v>3153</c:v>
                </c:pt>
                <c:pt idx="17">
                  <c:v>2902</c:v>
                </c:pt>
                <c:pt idx="18">
                  <c:v>1997</c:v>
                </c:pt>
                <c:pt idx="19">
                  <c:v>1783</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18">
                  <c:v>3123</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18">
                  <c:v>3123</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166</c:v>
                </c:pt>
                <c:pt idx="1">
                  <c:v>173</c:v>
                </c:pt>
                <c:pt idx="2">
                  <c:v>180</c:v>
                </c:pt>
                <c:pt idx="3">
                  <c:v>154</c:v>
                </c:pt>
                <c:pt idx="4">
                  <c:v>145</c:v>
                </c:pt>
                <c:pt idx="5">
                  <c:v>107</c:v>
                </c:pt>
                <c:pt idx="6">
                  <c:v>91</c:v>
                </c:pt>
                <c:pt idx="7">
                  <c:v>84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191</c:v>
                </c:pt>
                <c:pt idx="1">
                  <c:v>183</c:v>
                </c:pt>
                <c:pt idx="2">
                  <c:v>180</c:v>
                </c:pt>
                <c:pt idx="3">
                  <c:v>178</c:v>
                </c:pt>
                <c:pt idx="4">
                  <c:v>176</c:v>
                </c:pt>
                <c:pt idx="5">
                  <c:v>154</c:v>
                </c:pt>
                <c:pt idx="6">
                  <c:v>119</c:v>
                </c:pt>
                <c:pt idx="7">
                  <c:v>102</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9" formatCode="0%">
                  <c:v>8.6999999999999994E-2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926732788110537"/>
          <c:y val="0.81198286633696792"/>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8.7999999999999995E-2</c:v>
                </c:pt>
                <c:pt idx="1">
                  <c:v>8.7999999999999995E-2</c:v>
                </c:pt>
                <c:pt idx="2">
                  <c:v>8.5999999999999993E-2</c:v>
                </c:pt>
                <c:pt idx="3">
                  <c:v>8.5000000000000006E-2</c:v>
                </c:pt>
                <c:pt idx="4">
                  <c:v>8.6999999999999994E-2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 Brunswick</c:v>
                </c:pt>
                <c:pt idx="1">
                  <c:v>Perth Amboy</c:v>
                </c:pt>
                <c:pt idx="2">
                  <c:v>Carteret</c:v>
                </c:pt>
                <c:pt idx="3">
                  <c:v>Dunellen</c:v>
                </c:pt>
                <c:pt idx="4">
                  <c:v>Milltown</c:v>
                </c:pt>
                <c:pt idx="5">
                  <c:v>Highland Park</c:v>
                </c:pt>
                <c:pt idx="6">
                  <c:v>Sayreville</c:v>
                </c:pt>
                <c:pt idx="7">
                  <c:v>Middlesex</c:v>
                </c:pt>
                <c:pt idx="8">
                  <c:v>North Brunswick</c:v>
                </c:pt>
                <c:pt idx="9">
                  <c:v>Spotswood</c:v>
                </c:pt>
              </c:strCache>
            </c:strRef>
          </c:cat>
          <c:val>
            <c:numRef>
              <c:f>Sheet1!$B$2:$B$11</c:f>
              <c:numCache>
                <c:formatCode>0%</c:formatCode>
                <c:ptCount val="10"/>
                <c:pt idx="0">
                  <c:v>0.33100000000000002</c:v>
                </c:pt>
                <c:pt idx="1">
                  <c:v>0.23599999999999999</c:v>
                </c:pt>
                <c:pt idx="2">
                  <c:v>0.16</c:v>
                </c:pt>
                <c:pt idx="3">
                  <c:v>0.107</c:v>
                </c:pt>
                <c:pt idx="4">
                  <c:v>0.107</c:v>
                </c:pt>
                <c:pt idx="5">
                  <c:v>9.9000000000000005E-2</c:v>
                </c:pt>
                <c:pt idx="6">
                  <c:v>9.8000000000000004E-2</c:v>
                </c:pt>
                <c:pt idx="7">
                  <c:v>8.4000000000000005E-2</c:v>
                </c:pt>
                <c:pt idx="8">
                  <c:v>7.5999999999999998E-2</c:v>
                </c:pt>
                <c:pt idx="9">
                  <c:v>6.7000000000000004E-2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Middlesex county avg 8.5%</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 Brunswick</c:v>
                </c:pt>
                <c:pt idx="1">
                  <c:v>Perth Amboy</c:v>
                </c:pt>
                <c:pt idx="2">
                  <c:v>Carteret</c:v>
                </c:pt>
                <c:pt idx="3">
                  <c:v>Dunellen</c:v>
                </c:pt>
                <c:pt idx="4">
                  <c:v>Milltown</c:v>
                </c:pt>
                <c:pt idx="5">
                  <c:v>Highland Park</c:v>
                </c:pt>
                <c:pt idx="6">
                  <c:v>Sayreville</c:v>
                </c:pt>
                <c:pt idx="7">
                  <c:v>Middlesex</c:v>
                </c:pt>
                <c:pt idx="8">
                  <c:v>North Brunswick</c:v>
                </c:pt>
                <c:pt idx="9">
                  <c:v>Spotswood</c:v>
                </c:pt>
              </c:strCache>
            </c:strRef>
          </c:cat>
          <c:val>
            <c:numRef>
              <c:f>Sheet1!$C$2:$C$11</c:f>
              <c:numCache>
                <c:formatCode>0%</c:formatCode>
                <c:ptCount val="10"/>
                <c:pt idx="0">
                  <c:v>8.5000000000000006E-2</c:v>
                </c:pt>
                <c:pt idx="1">
                  <c:v>8.5000000000000006E-2</c:v>
                </c:pt>
                <c:pt idx="2">
                  <c:v>8.5000000000000006E-2</c:v>
                </c:pt>
                <c:pt idx="3">
                  <c:v>8.5000000000000006E-2</c:v>
                </c:pt>
                <c:pt idx="4">
                  <c:v>8.5000000000000006E-2</c:v>
                </c:pt>
                <c:pt idx="5">
                  <c:v>8.5000000000000006E-2</c:v>
                </c:pt>
                <c:pt idx="6">
                  <c:v>8.5000000000000006E-2</c:v>
                </c:pt>
                <c:pt idx="7">
                  <c:v>8.5000000000000006E-2</c:v>
                </c:pt>
                <c:pt idx="8">
                  <c:v>8.5000000000000006E-2</c:v>
                </c:pt>
                <c:pt idx="9">
                  <c:v>8.5000000000000006E-2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9.6262441881944147E-2"/>
          <c:y val="0.92248508709138632"/>
          <c:w val="0.1878091326646651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'[Middlesex_Slider.xlsx]0. Overview'!$A$265,'[Middlesex_Slider.xlsx]0. Overview'!$A$277,'[Middlesex_Slider.xlsx]0. Overview'!$A$296,'[Middlesex_Slider.xlsx]0. Overview'!$A$330,'[Middlesex_Slider.xlsx]0. Overview'!$A$349,'[Middlesex_Slider.xlsx]0. Overview'!$A$364,'[Middlesex_Slider.xlsx]0. Overview'!$A$383,'[Middlesex_Slider.xlsx]0. Overview'!$A$422,'[Middlesex_Slider.xlsx]0. Overview'!$A$443</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'[Middlesex_Slider.xlsx]0. Overview'!$C$265,'[Middlesex_Slider.xlsx]0. Overview'!$C$277,'[Middlesex_Slider.xlsx]0. Overview'!$C$296,'[Middlesex_Slider.xlsx]0. Overview'!$C$330,'[Middlesex_Slider.xlsx]0. Overview'!$C$349,'[Middlesex_Slider.xlsx]0. Overview'!$C$364,'[Middlesex_Slider.xlsx]0. Overview'!$C$383,'[Middlesex_Slider.xlsx]0. Overview'!$C$422,'[Middlesex_Slider.xlsx]0. Overview'!$C$443</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E87-4808-B9E5-87EA26E16A57}"/>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'[Middlesex_Slider.xlsx]0. Overview'!$A$265,'[Middlesex_Slider.xlsx]0. Overview'!$A$277,'[Middlesex_Slider.xlsx]0. Overview'!$A$296,'[Middlesex_Slider.xlsx]0. Overview'!$A$330,'[Middlesex_Slider.xlsx]0. Overview'!$A$349,'[Middlesex_Slider.xlsx]0. Overview'!$A$364,'[Middlesex_Slider.xlsx]0. Overview'!$A$383,'[Middlesex_Slider.xlsx]0. Overview'!$A$422,'[Middlesex_Slider.xlsx]0. Overview'!$A$443</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'[Middlesex_Slider.xlsx]0. Overview'!$D$265,'[Middlesex_Slider.xlsx]0. Overview'!$D$277,'[Middlesex_Slider.xlsx]0. Overview'!$D$296,'[Middlesex_Slider.xlsx]0. Overview'!$D$330,'[Middlesex_Slider.xlsx]0. Overview'!$D$349,'[Middlesex_Slider.xlsx]0. Overview'!$D$364,'[Middlesex_Slider.xlsx]0. Overview'!$D$383,'[Middlesex_Slider.xlsx]0. Overview'!$D$422,'[Middlesex_Slider.xlsx]0. Overview'!$D$443</c:f>
              <c:numCache>
                <c:formatCode>General</c:formatCode>
                <c:ptCount val="9"/>
                <c:pt idx="0">
                  <c:v>2.875</c:v>
                </c:pt>
                <c:pt idx="1">
                  <c:v>12.875</c:v>
                </c:pt>
                <c:pt idx="2">
                  <c:v>15.875</c:v>
                </c:pt>
                <c:pt idx="3">
                  <c:v>3.875</c:v>
                </c:pt>
                <c:pt idx="4">
                  <c:v>7.875</c:v>
                </c:pt>
                <c:pt idx="5">
                  <c:v>14.875</c:v>
                </c:pt>
                <c:pt idx="6">
                  <c:v>17.875</c:v>
                </c:pt>
                <c:pt idx="7">
                  <c:v>2.875</c:v>
                </c:pt>
                <c:pt idx="8">
                  <c:v>3.875</c:v>
                </c:pt>
              </c:numCache>
            </c:numRef>
          </c:val>
          <c:extLst>
            <c:ext xmlns:c16="http://schemas.microsoft.com/office/drawing/2014/chart" uri="{C3380CC4-5D6E-409C-BE32-E72D297353CC}">
              <c16:uniqueId val="{00000001-9E87-4808-B9E5-87EA26E16A57}"/>
            </c:ext>
          </c:extLst>
        </c:ser>
        <c:ser>
          <c:idx val="3"/>
          <c:order val="2"/>
          <c:spPr>
            <a:solidFill>
              <a:schemeClr val="bg2">
                <a:lumMod val="75000"/>
              </a:schemeClr>
            </a:solidFill>
            <a:ln>
              <a:solidFill>
                <a:schemeClr val="tx1"/>
              </a:solidFill>
            </a:ln>
            <a:effectLst/>
          </c:spPr>
          <c:invertIfNegative val="0"/>
          <c:cat>
            <c:strRef>
              <c:f>'[Middlesex_Slider.xlsx]0. Overview'!$A$265,'[Middlesex_Slider.xlsx]0. Overview'!$A$277,'[Middlesex_Slider.xlsx]0. Overview'!$A$296,'[Middlesex_Slider.xlsx]0. Overview'!$A$330,'[Middlesex_Slider.xlsx]0. Overview'!$A$349,'[Middlesex_Slider.xlsx]0. Overview'!$A$364,'[Middlesex_Slider.xlsx]0. Overview'!$A$383,'[Middlesex_Slider.xlsx]0. Overview'!$A$422,'[Middlesex_Slider.xlsx]0. Overview'!$A$443</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'[Middlesex_Slider.xlsx]0. Overview'!$E$265,'[Middlesex_Slider.xlsx]0. Overview'!$E$277,'[Middlesex_Slider.xlsx]0. Overview'!$E$296,'[Middlesex_Slider.xlsx]0. Overview'!$E$330,'[Middlesex_Slider.xlsx]0. Overview'!$E$349,'[Middlesex_Slider.xlsx]0. Overview'!$E$364,'[Middlesex_Slider.xlsx]0. Overview'!$E$383,'[Middlesex_Slider.xlsx]0. Overview'!$E$422,'[Middlesex_Slider.xlsx]0. Overview'!$E$443</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E87-4808-B9E5-87EA26E16A57}"/>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1598</c:v>
                </c:pt>
                <c:pt idx="1">
                  <c:v>764</c:v>
                </c:pt>
                <c:pt idx="2">
                  <c:v>1659</c:v>
                </c:pt>
                <c:pt idx="3">
                  <c:v>1167</c:v>
                </c:pt>
                <c:pt idx="4">
                  <c:v>1125</c:v>
                </c:pt>
                <c:pt idx="5">
                  <c:v>953</c:v>
                </c:pt>
                <c:pt idx="6">
                  <c:v>1229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6">
                  <c:v>101927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78643</c:v>
                </c:pt>
                <c:pt idx="1">
                  <c:v>82375</c:v>
                </c:pt>
                <c:pt idx="2">
                  <c:v>85337</c:v>
                </c:pt>
                <c:pt idx="3">
                  <c:v>88217</c:v>
                </c:pt>
                <c:pt idx="4">
                  <c:v>93418</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4" formatCode="_(&quot;$&quot;* #,##0_);_(&quot;$&quot;* \(#,##0\);_(&quot;$&quot;* &quot;-&quot;??_);_(@_)">
                  <c:v>93418</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696813016674628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 Brunswick</c:v>
                </c:pt>
                <c:pt idx="1">
                  <c:v>Perth Amboy</c:v>
                </c:pt>
                <c:pt idx="2">
                  <c:v>South Amboy</c:v>
                </c:pt>
                <c:pt idx="3">
                  <c:v>Carteret</c:v>
                </c:pt>
                <c:pt idx="4">
                  <c:v>Middlesex</c:v>
                </c:pt>
                <c:pt idx="5">
                  <c:v>Dunellen</c:v>
                </c:pt>
                <c:pt idx="6">
                  <c:v>South River</c:v>
                </c:pt>
                <c:pt idx="7">
                  <c:v>Spotswood</c:v>
                </c:pt>
                <c:pt idx="8">
                  <c:v>Highland Park</c:v>
                </c:pt>
                <c:pt idx="9">
                  <c:v>Sayreville</c:v>
                </c:pt>
              </c:strCache>
            </c:strRef>
          </c:cat>
          <c:val>
            <c:numRef>
              <c:f>Sheet1!$B$2:$B$11</c:f>
              <c:numCache>
                <c:formatCode>_("$"* #,##0_);_("$"* \(#,##0\);_("$"* "-"??_);_(@_)</c:formatCode>
                <c:ptCount val="10"/>
                <c:pt idx="0">
                  <c:v>43783</c:v>
                </c:pt>
                <c:pt idx="1">
                  <c:v>52563</c:v>
                </c:pt>
                <c:pt idx="2">
                  <c:v>73056</c:v>
                </c:pt>
                <c:pt idx="3">
                  <c:v>73347</c:v>
                </c:pt>
                <c:pt idx="4">
                  <c:v>75460</c:v>
                </c:pt>
                <c:pt idx="5">
                  <c:v>76010</c:v>
                </c:pt>
                <c:pt idx="6">
                  <c:v>78162</c:v>
                </c:pt>
                <c:pt idx="7">
                  <c:v>80074</c:v>
                </c:pt>
                <c:pt idx="8">
                  <c:v>81402</c:v>
                </c:pt>
                <c:pt idx="9">
                  <c:v>81883</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Middlesex Median $89,533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 Brunswick</c:v>
                </c:pt>
                <c:pt idx="1">
                  <c:v>Perth Amboy</c:v>
                </c:pt>
                <c:pt idx="2">
                  <c:v>South Amboy</c:v>
                </c:pt>
                <c:pt idx="3">
                  <c:v>Carteret</c:v>
                </c:pt>
                <c:pt idx="4">
                  <c:v>Middlesex</c:v>
                </c:pt>
                <c:pt idx="5">
                  <c:v>Dunellen</c:v>
                </c:pt>
                <c:pt idx="6">
                  <c:v>South River</c:v>
                </c:pt>
                <c:pt idx="7">
                  <c:v>Spotswood</c:v>
                </c:pt>
                <c:pt idx="8">
                  <c:v>Highland Park</c:v>
                </c:pt>
                <c:pt idx="9">
                  <c:v>Sayreville</c:v>
                </c:pt>
              </c:strCache>
            </c:strRef>
          </c:cat>
          <c:val>
            <c:numRef>
              <c:f>Sheet1!$C$2:$C$11</c:f>
              <c:numCache>
                <c:formatCode>"$"#,##0</c:formatCode>
                <c:ptCount val="10"/>
                <c:pt idx="0">
                  <c:v>89533</c:v>
                </c:pt>
                <c:pt idx="1">
                  <c:v>89533</c:v>
                </c:pt>
                <c:pt idx="2">
                  <c:v>89533</c:v>
                </c:pt>
                <c:pt idx="3">
                  <c:v>89533</c:v>
                </c:pt>
                <c:pt idx="4">
                  <c:v>89533</c:v>
                </c:pt>
                <c:pt idx="5">
                  <c:v>89533</c:v>
                </c:pt>
                <c:pt idx="6">
                  <c:v>89533</c:v>
                </c:pt>
                <c:pt idx="7">
                  <c:v>89533</c:v>
                </c:pt>
                <c:pt idx="8">
                  <c:v>89533</c:v>
                </c:pt>
                <c:pt idx="9">
                  <c:v>89533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14734217414029"/>
          <c:y val="0.9608046931091585"/>
          <c:w val="0.2261144006881958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4">
                  <c:v>0.14162754304</c:v>
                </c:pt>
                <c:pt idx="5">
                  <c:v>0.14280635076000001</c:v>
                </c:pt>
                <c:pt idx="6">
                  <c:v>0.14720072195</c:v>
                </c:pt>
                <c:pt idx="7">
                  <c:v>0.16485344937999999</c:v>
                </c:pt>
                <c:pt idx="9">
                  <c:v>0.17180856519000001</c:v>
                </c:pt>
                <c:pt idx="10">
                  <c:v>0.1806347724</c:v>
                </c:pt>
                <c:pt idx="11">
                  <c:v>0.18181075301999999</c:v>
                </c:pt>
                <c:pt idx="12">
                  <c:v>0.18308577693</c:v>
                </c:pt>
                <c:pt idx="13">
                  <c:v>0.19370698132</c:v>
                </c:pt>
                <c:pt idx="14">
                  <c:v>0.19535095162999999</c:v>
                </c:pt>
                <c:pt idx="15">
                  <c:v>0.20591247242999999</c:v>
                </c:pt>
                <c:pt idx="16">
                  <c:v>0.20844871146999999</c:v>
                </c:pt>
                <c:pt idx="17">
                  <c:v>0.21206187985</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8">
                  <c:v>0.17056929659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0.2</c:v>
                </c:pt>
                <c:pt idx="1">
                  <c:v>0.2</c:v>
                </c:pt>
                <c:pt idx="2">
                  <c:v>0.21</c:v>
                </c:pt>
                <c:pt idx="3">
                  <c:v>0.21</c:v>
                </c:pt>
                <c:pt idx="4">
                  <c:v>0.2</c:v>
                </c:pt>
                <c:pt idx="5">
                  <c:v>0.21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4">
                  <c:v>0.104</c:v>
                </c:pt>
                <c:pt idx="15">
                  <c:v>0.109</c:v>
                </c:pt>
                <c:pt idx="16">
                  <c:v>0.113</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6" formatCode="0.0%">
                  <c:v>7.2999999999999995E-2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5419008366141739"/>
          <c:y val="0.90222293488742389"/>
          <c:w val="0.54318220964566932"/>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14243</c:v>
                </c:pt>
                <c:pt idx="1">
                  <c:v>14276</c:v>
                </c:pt>
                <c:pt idx="2">
                  <c:v>13652</c:v>
                </c:pt>
                <c:pt idx="3">
                  <c:v>13361</c:v>
                </c:pt>
                <c:pt idx="4">
                  <c:v>13156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34838</c:v>
                </c:pt>
                <c:pt idx="1">
                  <c:v>34413</c:v>
                </c:pt>
                <c:pt idx="2">
                  <c:v>35341</c:v>
                </c:pt>
                <c:pt idx="3">
                  <c:v>34502</c:v>
                </c:pt>
                <c:pt idx="4">
                  <c:v>35414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Middlesex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0.57699999999999996</c:v>
                </c:pt>
                <c:pt idx="1">
                  <c:v>0.11899999999999999</c:v>
                </c:pt>
                <c:pt idx="2">
                  <c:v>8.0000000000000002E-3</c:v>
                </c:pt>
                <c:pt idx="3">
                  <c:v>0.25600000000000001</c:v>
                </c:pt>
                <c:pt idx="4">
                  <c:v>2E-3</c:v>
                </c:pt>
                <c:pt idx="5">
                  <c:v>7.6999999999999999E-2</c:v>
                </c:pt>
                <c:pt idx="6">
                  <c:v>0.221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27848</c:v>
                </c:pt>
                <c:pt idx="1">
                  <c:v>25477</c:v>
                </c:pt>
                <c:pt idx="2">
                  <c:v>23808</c:v>
                </c:pt>
                <c:pt idx="3">
                  <c:v>20524</c:v>
                </c:pt>
                <c:pt idx="4">
                  <c:v>21186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Middlesex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1125</c:v>
                </c:pt>
                <c:pt idx="1">
                  <c:v>1020</c:v>
                </c:pt>
                <c:pt idx="2">
                  <c:v>900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4">
                  <c:v>1125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4" formatCode="&quot;$&quot;#,##0_);[Red]\(&quot;$&quot;#,##0\)">
                  <c:v>900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6">
                  <c:v>34.9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33.4</c:v>
                </c:pt>
                <c:pt idx="1">
                  <c:v>33.299999999999997</c:v>
                </c:pt>
                <c:pt idx="2">
                  <c:v>33.9</c:v>
                </c:pt>
                <c:pt idx="3" formatCode="0.0">
                  <c:v>36.5</c:v>
                </c:pt>
                <c:pt idx="4" formatCode="0.0">
                  <c:v>34.9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Monroe</c:v>
                </c:pt>
                <c:pt idx="1">
                  <c:v>East Brunswick</c:v>
                </c:pt>
                <c:pt idx="2">
                  <c:v>South Brunswick</c:v>
                </c:pt>
                <c:pt idx="3">
                  <c:v>Old Bridge</c:v>
                </c:pt>
                <c:pt idx="4">
                  <c:v>Plainsboro</c:v>
                </c:pt>
                <c:pt idx="5">
                  <c:v>Edison</c:v>
                </c:pt>
                <c:pt idx="6">
                  <c:v>Metuchen</c:v>
                </c:pt>
                <c:pt idx="7">
                  <c:v>Cranbury</c:v>
                </c:pt>
                <c:pt idx="8">
                  <c:v>Jamesburg</c:v>
                </c:pt>
                <c:pt idx="9">
                  <c:v>Sayreville</c:v>
                </c:pt>
              </c:strCache>
            </c:strRef>
          </c:cat>
          <c:val>
            <c:numRef>
              <c:f>Sheet1!$B$2:$B$11</c:f>
              <c:numCache>
                <c:formatCode>General</c:formatCode>
                <c:ptCount val="10"/>
                <c:pt idx="0">
                  <c:v>43.5</c:v>
                </c:pt>
                <c:pt idx="1">
                  <c:v>39.700000000000003</c:v>
                </c:pt>
                <c:pt idx="2">
                  <c:v>39.5</c:v>
                </c:pt>
                <c:pt idx="3" formatCode="0.0">
                  <c:v>38.9</c:v>
                </c:pt>
                <c:pt idx="4">
                  <c:v>38.299999999999997</c:v>
                </c:pt>
                <c:pt idx="5">
                  <c:v>37.5</c:v>
                </c:pt>
                <c:pt idx="6">
                  <c:v>37.4</c:v>
                </c:pt>
                <c:pt idx="7" formatCode="0.0">
                  <c:v>37.299999999999997</c:v>
                </c:pt>
                <c:pt idx="8">
                  <c:v>36.6</c:v>
                </c:pt>
                <c:pt idx="9">
                  <c:v>35.1</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Middlesex county avg 34.4</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Monroe</c:v>
                </c:pt>
                <c:pt idx="1">
                  <c:v>East Brunswick</c:v>
                </c:pt>
                <c:pt idx="2">
                  <c:v>South Brunswick</c:v>
                </c:pt>
                <c:pt idx="3">
                  <c:v>Old Bridge</c:v>
                </c:pt>
                <c:pt idx="4">
                  <c:v>Plainsboro</c:v>
                </c:pt>
                <c:pt idx="5">
                  <c:v>Edison</c:v>
                </c:pt>
                <c:pt idx="6">
                  <c:v>Metuchen</c:v>
                </c:pt>
                <c:pt idx="7">
                  <c:v>Cranbury</c:v>
                </c:pt>
                <c:pt idx="8">
                  <c:v>Jamesburg</c:v>
                </c:pt>
                <c:pt idx="9">
                  <c:v>Sayreville</c:v>
                </c:pt>
              </c:strCache>
            </c:strRef>
          </c:cat>
          <c:val>
            <c:numRef>
              <c:f>Sheet1!$C$2:$C$11</c:f>
              <c:numCache>
                <c:formatCode>General</c:formatCode>
                <c:ptCount val="10"/>
                <c:pt idx="0">
                  <c:v>34.4</c:v>
                </c:pt>
                <c:pt idx="1">
                  <c:v>34.4</c:v>
                </c:pt>
                <c:pt idx="2">
                  <c:v>34.4</c:v>
                </c:pt>
                <c:pt idx="3">
                  <c:v>34.4</c:v>
                </c:pt>
                <c:pt idx="4">
                  <c:v>34.4</c:v>
                </c:pt>
                <c:pt idx="5">
                  <c:v>34.4</c:v>
                </c:pt>
                <c:pt idx="6">
                  <c:v>34.4</c:v>
                </c:pt>
                <c:pt idx="7">
                  <c:v>34.4</c:v>
                </c:pt>
                <c:pt idx="8">
                  <c:v>34.4</c:v>
                </c:pt>
                <c:pt idx="9">
                  <c:v>34.4</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5321899606299207"/>
          <c:y val="0.90600880253390736"/>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Atlantic</c:v>
                </c:pt>
                <c:pt idx="3">
                  <c:v>Warren</c:v>
                </c:pt>
                <c:pt idx="4">
                  <c:v>Sussex</c:v>
                </c:pt>
                <c:pt idx="5">
                  <c:v>Hunterdon</c:v>
                </c:pt>
                <c:pt idx="6">
                  <c:v>Gloucester</c:v>
                </c:pt>
                <c:pt idx="7">
                  <c:v>Cape May</c:v>
                </c:pt>
                <c:pt idx="8">
                  <c:v>Burlington</c:v>
                </c:pt>
                <c:pt idx="9">
                  <c:v>Somerset</c:v>
                </c:pt>
                <c:pt idx="10">
                  <c:v>Ocean</c:v>
                </c:pt>
                <c:pt idx="11">
                  <c:v>Morris</c:v>
                </c:pt>
                <c:pt idx="12">
                  <c:v>Monmouth</c:v>
                </c:pt>
                <c:pt idx="13">
                  <c:v>Camden</c:v>
                </c:pt>
                <c:pt idx="14">
                  <c:v>Middlesex</c:v>
                </c:pt>
                <c:pt idx="15">
                  <c:v>Union</c:v>
                </c:pt>
                <c:pt idx="16">
                  <c:v>Passaic</c:v>
                </c:pt>
                <c:pt idx="17">
                  <c:v>Mercer</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Atlantic</c:v>
                </c:pt>
                <c:pt idx="3">
                  <c:v>Warren</c:v>
                </c:pt>
                <c:pt idx="4">
                  <c:v>Sussex</c:v>
                </c:pt>
                <c:pt idx="5">
                  <c:v>Hunterdon</c:v>
                </c:pt>
                <c:pt idx="6">
                  <c:v>Gloucester</c:v>
                </c:pt>
                <c:pt idx="7">
                  <c:v>Cape May</c:v>
                </c:pt>
                <c:pt idx="8">
                  <c:v>Burlington</c:v>
                </c:pt>
                <c:pt idx="9">
                  <c:v>Somerset</c:v>
                </c:pt>
                <c:pt idx="10">
                  <c:v>Ocean</c:v>
                </c:pt>
                <c:pt idx="11">
                  <c:v>Morris</c:v>
                </c:pt>
                <c:pt idx="12">
                  <c:v>Monmouth</c:v>
                </c:pt>
                <c:pt idx="13">
                  <c:v>Camden</c:v>
                </c:pt>
                <c:pt idx="14">
                  <c:v>Middlesex</c:v>
                </c:pt>
                <c:pt idx="15">
                  <c:v>Union</c:v>
                </c:pt>
                <c:pt idx="16">
                  <c:v>Passaic</c:v>
                </c:pt>
                <c:pt idx="17">
                  <c:v>Mercer</c:v>
                </c:pt>
                <c:pt idx="18">
                  <c:v>Bergen</c:v>
                </c:pt>
                <c:pt idx="19">
                  <c:v>Essex</c:v>
                </c:pt>
                <c:pt idx="20">
                  <c:v>Hudson</c:v>
                </c:pt>
              </c:strCache>
            </c:strRef>
          </c:cat>
          <c:val>
            <c:numRef>
              <c:f>Sheet1!$C$2:$C$22</c:f>
              <c:numCache>
                <c:formatCode>General</c:formatCode>
                <c:ptCount val="21"/>
                <c:pt idx="14">
                  <c:v>0.19</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8">
                  <c:v>12778</c:v>
                </c:pt>
                <c:pt idx="9">
                  <c:v>12807</c:v>
                </c:pt>
                <c:pt idx="10">
                  <c:v>13524</c:v>
                </c:pt>
                <c:pt idx="11">
                  <c:v>13568</c:v>
                </c:pt>
                <c:pt idx="12">
                  <c:v>13607</c:v>
                </c:pt>
                <c:pt idx="13">
                  <c:v>13686</c:v>
                </c:pt>
                <c:pt idx="14">
                  <c:v>13735</c:v>
                </c:pt>
                <c:pt idx="15">
                  <c:v>13789</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7" formatCode="&quot;$&quot;#,##0">
                  <c:v>12680</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5" formatCode="0.0%">
                  <c:v>5.0999999999999997E-2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3.7999999999999999E-2</c:v>
                </c:pt>
                <c:pt idx="1">
                  <c:v>2.5000000000000001E-2</c:v>
                </c:pt>
                <c:pt idx="2">
                  <c:v>3.6999999999999998E-2</c:v>
                </c:pt>
                <c:pt idx="3">
                  <c:v>2.1000000000000001E-2</c:v>
                </c:pt>
                <c:pt idx="4">
                  <c:v>5.0999999999999997E-2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0.61499999999999999</c:v>
                </c:pt>
                <c:pt idx="1">
                  <c:v>0.60399999999999998</c:v>
                </c:pt>
                <c:pt idx="2">
                  <c:v>0.59299999999999997</c:v>
                </c:pt>
                <c:pt idx="3">
                  <c:v>0.58899999999999997</c:v>
                </c:pt>
                <c:pt idx="4">
                  <c:v>0.57699999999999996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0.11</c:v>
                </c:pt>
                <c:pt idx="1">
                  <c:v>0.109</c:v>
                </c:pt>
                <c:pt idx="2">
                  <c:v>0.11700000000000001</c:v>
                </c:pt>
                <c:pt idx="3">
                  <c:v>0.11600000000000001</c:v>
                </c:pt>
                <c:pt idx="4">
                  <c:v>0.11899999999999999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4.0000000000000001E-3</c:v>
                </c:pt>
                <c:pt idx="1">
                  <c:v>7.0000000000000001E-3</c:v>
                </c:pt>
                <c:pt idx="2">
                  <c:v>7.0000000000000001E-3</c:v>
                </c:pt>
                <c:pt idx="3">
                  <c:v>6.0000000000000001E-3</c:v>
                </c:pt>
                <c:pt idx="4">
                  <c:v>8.0000000000000002E-3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0.251</c:v>
                </c:pt>
                <c:pt idx="1">
                  <c:v>0.254</c:v>
                </c:pt>
                <c:pt idx="2">
                  <c:v>0.26100000000000001</c:v>
                </c:pt>
                <c:pt idx="3">
                  <c:v>0.25700000000000001</c:v>
                </c:pt>
                <c:pt idx="4">
                  <c:v>0.25600000000000001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0.20300000000000001</c:v>
                </c:pt>
                <c:pt idx="1">
                  <c:v>0.20699999999999999</c:v>
                </c:pt>
                <c:pt idx="2">
                  <c:v>0.21199999999999999</c:v>
                </c:pt>
                <c:pt idx="3">
                  <c:v>0.216</c:v>
                </c:pt>
                <c:pt idx="4">
                  <c:v>0.221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Helmetta</c:v>
                </c:pt>
                <c:pt idx="1">
                  <c:v>Perth Amboy</c:v>
                </c:pt>
                <c:pt idx="2">
                  <c:v>New Brunswick</c:v>
                </c:pt>
                <c:pt idx="3">
                  <c:v>South Amboy</c:v>
                </c:pt>
                <c:pt idx="4">
                  <c:v>Jamesburg</c:v>
                </c:pt>
                <c:pt idx="5">
                  <c:v>Carteret</c:v>
                </c:pt>
                <c:pt idx="6">
                  <c:v>Dunellen</c:v>
                </c:pt>
                <c:pt idx="7">
                  <c:v>South River</c:v>
                </c:pt>
                <c:pt idx="8">
                  <c:v>Piscataway</c:v>
                </c:pt>
                <c:pt idx="9">
                  <c:v>Sayreville</c:v>
                </c:pt>
              </c:strCache>
            </c:strRef>
          </c:cat>
          <c:val>
            <c:numRef>
              <c:f>Sheet1!$B$2:$B$11</c:f>
              <c:numCache>
                <c:formatCode>0.0%</c:formatCode>
                <c:ptCount val="10"/>
                <c:pt idx="0">
                  <c:v>0.124</c:v>
                </c:pt>
                <c:pt idx="1">
                  <c:v>9.2999999999999999E-2</c:v>
                </c:pt>
                <c:pt idx="2">
                  <c:v>8.2000000000000003E-2</c:v>
                </c:pt>
                <c:pt idx="3">
                  <c:v>7.1999999999999995E-2</c:v>
                </c:pt>
                <c:pt idx="4">
                  <c:v>6.7000000000000004E-2</c:v>
                </c:pt>
                <c:pt idx="5">
                  <c:v>5.7000000000000002E-2</c:v>
                </c:pt>
                <c:pt idx="6">
                  <c:v>5.1999999999999998E-2</c:v>
                </c:pt>
                <c:pt idx="7">
                  <c:v>4.1000000000000002E-2</c:v>
                </c:pt>
                <c:pt idx="8">
                  <c:v>3.9E-2</c:v>
                </c:pt>
                <c:pt idx="9">
                  <c:v>3.5000000000000003E-2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Middlesex county avg 3.3%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Helmetta</c:v>
                </c:pt>
                <c:pt idx="1">
                  <c:v>Perth Amboy</c:v>
                </c:pt>
                <c:pt idx="2">
                  <c:v>New Brunswick</c:v>
                </c:pt>
                <c:pt idx="3">
                  <c:v>South Amboy</c:v>
                </c:pt>
                <c:pt idx="4">
                  <c:v>Jamesburg</c:v>
                </c:pt>
                <c:pt idx="5">
                  <c:v>Carteret</c:v>
                </c:pt>
                <c:pt idx="6">
                  <c:v>Dunellen</c:v>
                </c:pt>
                <c:pt idx="7">
                  <c:v>South River</c:v>
                </c:pt>
                <c:pt idx="8">
                  <c:v>Piscataway</c:v>
                </c:pt>
                <c:pt idx="9">
                  <c:v>Sayreville</c:v>
                </c:pt>
              </c:strCache>
            </c:strRef>
          </c:cat>
          <c:val>
            <c:numRef>
              <c:f>Sheet1!$C$2:$C$11</c:f>
              <c:numCache>
                <c:formatCode>0.00%</c:formatCode>
                <c:ptCount val="10"/>
                <c:pt idx="0">
                  <c:v>3.3000000000000002E-2</c:v>
                </c:pt>
                <c:pt idx="1">
                  <c:v>3.3000000000000002E-2</c:v>
                </c:pt>
                <c:pt idx="2">
                  <c:v>3.3000000000000002E-2</c:v>
                </c:pt>
                <c:pt idx="3">
                  <c:v>3.3000000000000002E-2</c:v>
                </c:pt>
                <c:pt idx="4">
                  <c:v>3.3000000000000002E-2</c:v>
                </c:pt>
                <c:pt idx="5">
                  <c:v>3.3000000000000002E-2</c:v>
                </c:pt>
                <c:pt idx="6">
                  <c:v>3.3000000000000002E-2</c:v>
                </c:pt>
                <c:pt idx="7">
                  <c:v>3.3000000000000002E-2</c:v>
                </c:pt>
                <c:pt idx="8">
                  <c:v>3.3000000000000002E-2</c:v>
                </c:pt>
                <c:pt idx="9">
                  <c:v>3.3000000000000002E-2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4.2737819881889759E-2"/>
          <c:y val="0.89718582974293437"/>
          <c:w val="0.223899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5">
                  <c:v>43298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5">
                  <c:v>10148</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17">
                  <c:v>0.95899999999999996</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0.94399999999999995</c:v>
                </c:pt>
                <c:pt idx="9">
                  <c:v>0.94499999999999995</c:v>
                </c:pt>
                <c:pt idx="10">
                  <c:v>0.94599999999999995</c:v>
                </c:pt>
                <c:pt idx="11">
                  <c:v>0.94799999999999995</c:v>
                </c:pt>
                <c:pt idx="12">
                  <c:v>0.95099999999999996</c:v>
                </c:pt>
                <c:pt idx="13">
                  <c:v>0.95299999999999996</c:v>
                </c:pt>
                <c:pt idx="14">
                  <c:v>0.95299999999999996</c:v>
                </c:pt>
                <c:pt idx="15">
                  <c:v>0.95399999999999996</c:v>
                </c:pt>
                <c:pt idx="16">
                  <c:v>0.95599999999999996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937723693629207"/>
          <c:y val="0.25595775689303563"/>
          <c:w val="0.10477075418020299"/>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0.84099999999999997</c:v>
                </c:pt>
                <c:pt idx="1">
                  <c:v>0.94799999999999995</c:v>
                </c:pt>
                <c:pt idx="2">
                  <c:v>0.93500000000000005</c:v>
                </c:pt>
                <c:pt idx="3">
                  <c:v>0.94599999999999995</c:v>
                </c:pt>
                <c:pt idx="4">
                  <c:v>0.95199999999999996</c:v>
                </c:pt>
                <c:pt idx="5">
                  <c:v>0.95899999999999996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8">
                  <c:v>651</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 reported 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486</c:v>
                </c:pt>
                <c:pt idx="1">
                  <c:v>486</c:v>
                </c:pt>
                <c:pt idx="2">
                  <c:v>651</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Middlesex</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1342</c:v>
                </c:pt>
                <c:pt idx="1">
                  <c:v>1235</c:v>
                </c:pt>
                <c:pt idx="2">
                  <c:v>1216</c:v>
                </c:pt>
                <c:pt idx="3">
                  <c:v>1313</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1231</c:v>
                </c:pt>
                <c:pt idx="1">
                  <c:v>1261.5</c:v>
                </c:pt>
                <c:pt idx="2">
                  <c:v>1277</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Sheet1!$A$2:$A$2</c:f>
              <c:strCache>
                <c:ptCount val="1"/>
                <c:pt idx="0">
                  <c:v>Middlesex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19-Nov</c:v>
                </c:pt>
                <c:pt idx="1">
                  <c:v>19-Dec</c:v>
                </c:pt>
                <c:pt idx="2">
                  <c:v>20-Jan</c:v>
                </c:pt>
                <c:pt idx="3">
                  <c:v>20-Feb</c:v>
                </c:pt>
                <c:pt idx="4">
                  <c:v>20-Mar</c:v>
                </c:pt>
                <c:pt idx="5">
                  <c:v>20-Apr</c:v>
                </c:pt>
                <c:pt idx="6">
                  <c:v>20-May</c:v>
                </c:pt>
                <c:pt idx="7">
                  <c:v>20-Jun</c:v>
                </c:pt>
                <c:pt idx="8">
                  <c:v>20-Jul</c:v>
                </c:pt>
                <c:pt idx="9">
                  <c:v>20-Aug</c:v>
                </c:pt>
                <c:pt idx="10">
                  <c:v>20-Sep</c:v>
                </c:pt>
              </c:strCache>
            </c:strRef>
          </c:cat>
          <c:val>
            <c:numRef>
              <c:f>Sheet1!$B$2:$L$2</c:f>
              <c:numCache>
                <c:formatCode>0.0%</c:formatCode>
                <c:ptCount val="11"/>
                <c:pt idx="0">
                  <c:v>0.03</c:v>
                </c:pt>
                <c:pt idx="1">
                  <c:v>0.03</c:v>
                </c:pt>
                <c:pt idx="2">
                  <c:v>0.03</c:v>
                </c:pt>
                <c:pt idx="3">
                  <c:v>3.6999999999999998E-2</c:v>
                </c:pt>
                <c:pt idx="4">
                  <c:v>3.5999999999999997E-2</c:v>
                </c:pt>
                <c:pt idx="5">
                  <c:v>3.2000000000000001E-2</c:v>
                </c:pt>
                <c:pt idx="6">
                  <c:v>0.14199999999999999</c:v>
                </c:pt>
                <c:pt idx="7">
                  <c:v>0.13500000000000001</c:v>
                </c:pt>
                <c:pt idx="8">
                  <c:v>0.14899999999999999</c:v>
                </c:pt>
                <c:pt idx="9">
                  <c:v>0.13200000000000001</c:v>
                </c:pt>
                <c:pt idx="10" formatCode="0.00%">
                  <c:v>0.10199999999999999</c:v>
                </c:pt>
              </c:numCache>
            </c:numRef>
          </c:val>
          <c:smooth val="0"/>
          <c:extLst>
            <c:ext xmlns:c16="http://schemas.microsoft.com/office/drawing/2014/chart" uri="{C3380CC4-5D6E-409C-BE32-E72D297353CC}">
              <c16:uniqueId val="{00000000-F65F-4797-96E8-F71246842184}"/>
            </c:ext>
          </c:extLst>
        </c:ser>
        <c:ser>
          <c:idx val="1"/>
          <c:order val="1"/>
          <c:tx>
            <c:strRef>
              <c:f>Sheet1!$A$3:$A$3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5"/>
              <c:layout>
                <c:manualLayout>
                  <c:x val="-4.3444768757353605E-2"/>
                  <c:y val="-3.019955612049467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C81A-4209-9605-6661DCC5445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19-Nov</c:v>
                </c:pt>
                <c:pt idx="1">
                  <c:v>19-Dec</c:v>
                </c:pt>
                <c:pt idx="2">
                  <c:v>20-Jan</c:v>
                </c:pt>
                <c:pt idx="3">
                  <c:v>20-Feb</c:v>
                </c:pt>
                <c:pt idx="4">
                  <c:v>20-Mar</c:v>
                </c:pt>
                <c:pt idx="5">
                  <c:v>20-Apr</c:v>
                </c:pt>
                <c:pt idx="6">
                  <c:v>20-May</c:v>
                </c:pt>
                <c:pt idx="7">
                  <c:v>20-Jun</c:v>
                </c:pt>
                <c:pt idx="8">
                  <c:v>20-Jul</c:v>
                </c:pt>
                <c:pt idx="9">
                  <c:v>20-Aug</c:v>
                </c:pt>
                <c:pt idx="10">
                  <c:v>20-Sep</c:v>
                </c:pt>
              </c:strCache>
            </c:strRef>
          </c:cat>
          <c:val>
            <c:numRef>
              <c:f>Sheet1!$B$3:$L$3</c:f>
              <c:numCache>
                <c:formatCode>0.0%</c:formatCode>
                <c:ptCount val="11"/>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formatCode="0.00%">
                  <c:v>0.111</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September</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4.3499999999999997E-2</c:v>
                </c:pt>
                <c:pt idx="3">
                  <c:v>4.4999999999999998E-2</c:v>
                </c:pt>
                <c:pt idx="4">
                  <c:v>4.5499999999999999E-2</c:v>
                </c:pt>
                <c:pt idx="6">
                  <c:v>4.8000000000000001E-2</c:v>
                </c:pt>
                <c:pt idx="7">
                  <c:v>4.8000000000000001E-2</c:v>
                </c:pt>
                <c:pt idx="8">
                  <c:v>0.05</c:v>
                </c:pt>
                <c:pt idx="9">
                  <c:v>5.1500000000000004E-2</c:v>
                </c:pt>
                <c:pt idx="10">
                  <c:v>5.1500000000000004E-2</c:v>
                </c:pt>
                <c:pt idx="11">
                  <c:v>5.3000000000000005E-2</c:v>
                </c:pt>
                <c:pt idx="12">
                  <c:v>5.6500000000000002E-2</c:v>
                </c:pt>
                <c:pt idx="13">
                  <c:v>5.6500000000000002E-2</c:v>
                </c:pt>
                <c:pt idx="14">
                  <c:v>5.6999999999999995E-2</c:v>
                </c:pt>
                <c:pt idx="15">
                  <c:v>6.2E-2</c:v>
                </c:pt>
                <c:pt idx="16">
                  <c:v>6.8500000000000005E-2</c:v>
                </c:pt>
                <c:pt idx="17">
                  <c:v>6.9999999999999993E-2</c:v>
                </c:pt>
                <c:pt idx="18">
                  <c:v>7.0500000000000007E-2</c:v>
                </c:pt>
                <c:pt idx="19">
                  <c:v>8.4500000000000006E-2</c:v>
                </c:pt>
                <c:pt idx="20">
                  <c:v>0.11649999999999999</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5" formatCode="0.0%">
                  <c:v>4.8000000000000001E-2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0-9BB5-47F0-8B6A-72315A0A04ED}"/>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886158381506305"/>
          <c:y val="0.90985015318343054"/>
          <c:w val="0.11404342804479274"/>
          <c:h val="3.51077119151259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Milltown</c:v>
                </c:pt>
                <c:pt idx="1">
                  <c:v>Middlesex </c:v>
                </c:pt>
                <c:pt idx="2">
                  <c:v>Plainsboro</c:v>
                </c:pt>
              </c:strCache>
            </c:strRef>
          </c:cat>
          <c:val>
            <c:numRef>
              <c:f>Sheet1!$B$2:$B$4</c:f>
              <c:numCache>
                <c:formatCode>0%</c:formatCode>
                <c:ptCount val="3"/>
                <c:pt idx="0">
                  <c:v>0.92900000000000005</c:v>
                </c:pt>
                <c:pt idx="1">
                  <c:v>0.68700000000000006</c:v>
                </c:pt>
                <c:pt idx="2">
                  <c:v>0.32500000000000001</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Milltown</c:v>
                </c:pt>
                <c:pt idx="1">
                  <c:v>Middlesex </c:v>
                </c:pt>
                <c:pt idx="2">
                  <c:v>Plainsboro</c:v>
                </c:pt>
              </c:strCache>
            </c:strRef>
          </c:cat>
          <c:val>
            <c:numRef>
              <c:f>Sheet1!$C$2:$C$4</c:f>
              <c:numCache>
                <c:formatCode>0%</c:formatCode>
                <c:ptCount val="3"/>
                <c:pt idx="0">
                  <c:v>3.1E-2</c:v>
                </c:pt>
                <c:pt idx="1">
                  <c:v>0.106</c:v>
                </c:pt>
                <c:pt idx="2">
                  <c:v>6.9000000000000006E-2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Milltown</c:v>
                </c:pt>
                <c:pt idx="1">
                  <c:v>Middlesex </c:v>
                </c:pt>
                <c:pt idx="2">
                  <c:v>Plainsboro</c:v>
                </c:pt>
              </c:strCache>
            </c:strRef>
          </c:cat>
          <c:val>
            <c:numRef>
              <c:f>Sheet1!$D$2:$D$4</c:f>
              <c:numCache>
                <c:formatCode>0%</c:formatCode>
                <c:ptCount val="3"/>
                <c:pt idx="0">
                  <c:v>4.4999999999999998E-2</c:v>
                </c:pt>
                <c:pt idx="1">
                  <c:v>7.0999999999999994E-2</c:v>
                </c:pt>
                <c:pt idx="2">
                  <c:v>0.60499999999999998</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0B-4088-AE19-C4FF4BC1764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0B-4088-AE19-C4FF4BC1764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Milltown</c:v>
                </c:pt>
                <c:pt idx="1">
                  <c:v>Middlesex </c:v>
                </c:pt>
                <c:pt idx="2">
                  <c:v>Plainsboro</c:v>
                </c:pt>
              </c:strCache>
            </c:strRef>
          </c:cat>
          <c:val>
            <c:numRef>
              <c:f>Sheet1!$E$2:$E$4</c:f>
              <c:numCache>
                <c:formatCode>0%</c:formatCode>
                <c:ptCount val="3"/>
                <c:pt idx="0">
                  <c:v>0.16400000000000001</c:v>
                </c:pt>
                <c:pt idx="1">
                  <c:v>0.28699999999999998</c:v>
                </c:pt>
                <c:pt idx="2">
                  <c:v>2.7E-2</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8003150516"/>
          <c:y val="3.2812427773055111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2" formatCode="_(&quot;$&quot;* #,##0_);_(&quot;$&quot;* \(#,##0\);_(&quot;$&quot;* &quot;-&quot;??_);_(@_)">
                  <c:v>70126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_("$"* #,##0_);_("$"* \(#,##0\);_("$"* "-"??_);_(@_)</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_("$"* #,##0_);_("$"* \(#,##0\);_("$"* "-"??_);_(@_)</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c:v>
                </c:pt>
              </c:strCache>
            </c:strRef>
          </c:tx>
          <c:spPr>
            <a:solidFill>
              <a:schemeClr val="accent4"/>
            </a:solidFill>
            <a:ln>
              <a:noFill/>
            </a:ln>
            <a:effectLst/>
          </c:spPr>
          <c:invertIfNegative val="0"/>
          <c:dPt>
            <c:idx val="12"/>
            <c:invertIfNegative val="0"/>
            <c:bubble3D val="0"/>
            <c:spPr>
              <a:solidFill>
                <a:srgbClr val="FFFF00"/>
              </a:solidFill>
              <a:ln>
                <a:noFill/>
              </a:ln>
              <a:effectLst/>
            </c:spPr>
            <c:extLst>
              <c:ext xmlns:c16="http://schemas.microsoft.com/office/drawing/2014/chart" uri="{C3380CC4-5D6E-409C-BE32-E72D297353CC}">
                <c16:uniqueId val="{00000001-5E82-4849-ACE0-36AAA87C8C08}"/>
              </c:ext>
            </c:extLst>
          </c:dPt>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2" formatCode="_(&quot;$&quot;* #,##0_);_(&quot;$&quot;* \(#,##0\);_(&quot;$&quot;* &quot;-&quot;??_);_(@_)">
                  <c:v>54272</c:v>
                </c:pt>
              </c:numCache>
            </c:numRef>
          </c:val>
          <c:extLst>
            <c:ext xmlns:c16="http://schemas.microsoft.com/office/drawing/2014/chart" uri="{C3380CC4-5D6E-409C-BE32-E72D297353CC}">
              <c16:uniqueId val="{00000000-5E82-4849-ACE0-36AAA87C8C08}"/>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1981168426539072"/>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Middlesex</c:v>
                </c:pt>
                <c:pt idx="1">
                  <c:v>New Jersey</c:v>
                </c:pt>
                <c:pt idx="2">
                  <c:v>United States</c:v>
                </c:pt>
              </c:strCache>
            </c:strRef>
          </c:cat>
          <c:val>
            <c:numRef>
              <c:f>Sheet1!$B$2:$B$4</c:f>
              <c:numCache>
                <c:formatCode>_("$"* #,##0_);_("$"* \(#,##0\);_("$"* "-"??_);_(@_)</c:formatCode>
                <c:ptCount val="3"/>
                <c:pt idx="0">
                  <c:v>70126</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Middlesex</c:v>
                </c:pt>
                <c:pt idx="1">
                  <c:v>New Jersey</c:v>
                </c:pt>
                <c:pt idx="2">
                  <c:v>United States</c:v>
                </c:pt>
              </c:strCache>
            </c:strRef>
          </c:cat>
          <c:val>
            <c:numRef>
              <c:f>Sheet1!$C$2:$C$4</c:f>
              <c:numCache>
                <c:formatCode>_("$"* #,##0_);_("$"* \(#,##0\);_("$"* "-"??_);_(@_)</c:formatCode>
                <c:ptCount val="3"/>
                <c:pt idx="0">
                  <c:v>54272</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63617</c:v>
                </c:pt>
                <c:pt idx="1">
                  <c:v>65868</c:v>
                </c:pt>
                <c:pt idx="2">
                  <c:v>67188</c:v>
                </c:pt>
                <c:pt idx="3">
                  <c:v>72083</c:v>
                </c:pt>
                <c:pt idx="4">
                  <c:v>70126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1"/>
              <c:layout>
                <c:manualLayout>
                  <c:x val="-2.1067192242065571E-2"/>
                  <c:y val="-1.70396348450661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FD3-48C9-A8CA-60CA2535699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51395</c:v>
                </c:pt>
                <c:pt idx="1">
                  <c:v>51273</c:v>
                </c:pt>
                <c:pt idx="2">
                  <c:v>51627</c:v>
                </c:pt>
                <c:pt idx="3">
                  <c:v>52859</c:v>
                </c:pt>
                <c:pt idx="4">
                  <c:v>54272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Cranbury</c:v>
                </c:pt>
                <c:pt idx="1">
                  <c:v>Jamesburg</c:v>
                </c:pt>
                <c:pt idx="2">
                  <c:v>New Brunswick</c:v>
                </c:pt>
              </c:strCache>
            </c:strRef>
          </c:cat>
          <c:val>
            <c:numRef>
              <c:f>Sheet1!$B$2:$B$4</c:f>
              <c:numCache>
                <c:formatCode>_("$"* #,##0_);_("$"* \(#,##0\);_("$"* "-"_);_(@_)</c:formatCode>
                <c:ptCount val="3"/>
                <c:pt idx="0">
                  <c:v>127192</c:v>
                </c:pt>
                <c:pt idx="1">
                  <c:v>70066</c:v>
                </c:pt>
                <c:pt idx="2">
                  <c:v>38103</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Cranbury</c:v>
                </c:pt>
                <c:pt idx="1">
                  <c:v>Jamesburg</c:v>
                </c:pt>
                <c:pt idx="2">
                  <c:v>New Brunswick</c:v>
                </c:pt>
              </c:strCache>
            </c:strRef>
          </c:cat>
          <c:val>
            <c:numRef>
              <c:f>Sheet1!$C$2:$C$4</c:f>
              <c:numCache>
                <c:formatCode>_("$"* #,##0_);_("$"* \(#,##0\);_("$"* "-"_);_(@_)</c:formatCode>
                <c:ptCount val="3"/>
                <c:pt idx="0">
                  <c:v>86107</c:v>
                </c:pt>
                <c:pt idx="1">
                  <c:v>54333</c:v>
                </c:pt>
                <c:pt idx="2">
                  <c:v>34223</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8">
                  <c:v>1059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1"/>
              <c:layout>
                <c:manualLayout>
                  <c:x val="0"/>
                  <c:y val="1.62037066571352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CFA-4634-AD66-CBAF9AC149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9">
                  <c:v>830</c:v>
                </c:pt>
                <c:pt idx="10">
                  <c:v>663</c:v>
                </c:pt>
                <c:pt idx="11">
                  <c:v>161</c:v>
                </c:pt>
                <c:pt idx="12">
                  <c:v>672</c:v>
                </c:pt>
                <c:pt idx="13">
                  <c:v>1578</c:v>
                </c:pt>
                <c:pt idx="14">
                  <c:v>181</c:v>
                </c:pt>
                <c:pt idx="15">
                  <c:v>2275</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3.1766483734988597E-3"/>
                  <c:y val="0.1696255962745979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3.5445796548158756E-2"/>
                  <c:y val="-0.437693915921235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11</c:v>
                </c:pt>
                <c:pt idx="1">
                  <c:v>92</c:v>
                </c:pt>
                <c:pt idx="2">
                  <c:v>271</c:v>
                </c:pt>
                <c:pt idx="3">
                  <c:v>685</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5.6934609597222616E-2"/>
                  <c:y val="4.086061267442772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1111</c:v>
                </c:pt>
                <c:pt idx="1">
                  <c:v>7753</c:v>
                </c:pt>
                <c:pt idx="2">
                  <c:v>596</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6">
                  <c:v>7</c:v>
                </c:pt>
                <c:pt idx="7">
                  <c:v>8</c:v>
                </c:pt>
                <c:pt idx="8">
                  <c:v>8</c:v>
                </c:pt>
                <c:pt idx="9">
                  <c:v>9</c:v>
                </c:pt>
                <c:pt idx="10">
                  <c:v>9</c:v>
                </c:pt>
                <c:pt idx="11">
                  <c:v>10</c:v>
                </c:pt>
                <c:pt idx="12">
                  <c:v>10</c:v>
                </c:pt>
                <c:pt idx="13">
                  <c:v>12</c:v>
                </c:pt>
                <c:pt idx="14">
                  <c:v>12</c:v>
                </c:pt>
                <c:pt idx="15">
                  <c:v>15</c:v>
                </c:pt>
                <c:pt idx="16">
                  <c:v>15</c:v>
                </c:pt>
                <c:pt idx="17">
                  <c:v>16</c:v>
                </c:pt>
                <c:pt idx="18">
                  <c:v>17</c:v>
                </c:pt>
                <c:pt idx="19">
                  <c:v>24</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5">
                  <c:v>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0271456692913384"/>
          <c:y val="0.88651915103214596"/>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Middlesex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9</c:v>
                </c:pt>
                <c:pt idx="1">
                  <c:v>6</c:v>
                </c:pt>
                <c:pt idx="2">
                  <c:v>7</c:v>
                </c:pt>
                <c:pt idx="3">
                  <c:v>7</c:v>
                </c:pt>
                <c:pt idx="4">
                  <c:v>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6">
                  <c:v>8</c:v>
                </c:pt>
                <c:pt idx="7">
                  <c:v>10</c:v>
                </c:pt>
                <c:pt idx="8">
                  <c:v>11</c:v>
                </c:pt>
                <c:pt idx="9">
                  <c:v>12</c:v>
                </c:pt>
                <c:pt idx="10">
                  <c:v>13</c:v>
                </c:pt>
                <c:pt idx="11">
                  <c:v>15</c:v>
                </c:pt>
                <c:pt idx="12">
                  <c:v>16</c:v>
                </c:pt>
                <c:pt idx="13">
                  <c:v>16</c:v>
                </c:pt>
                <c:pt idx="14">
                  <c:v>18</c:v>
                </c:pt>
                <c:pt idx="15">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16">
                  <c:v>19</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0.32700000000000001</c:v>
                </c:pt>
                <c:pt idx="1">
                  <c:v>0.32800000000000001</c:v>
                </c:pt>
                <c:pt idx="2">
                  <c:v>0.33600000000000002</c:v>
                </c:pt>
                <c:pt idx="3">
                  <c:v>0.33700000000000002</c:v>
                </c:pt>
                <c:pt idx="4">
                  <c:v>0.33600000000000002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Middlesex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6</c:v>
                </c:pt>
                <c:pt idx="1">
                  <c:v>13</c:v>
                </c:pt>
                <c:pt idx="2">
                  <c:v>11</c:v>
                </c:pt>
                <c:pt idx="3">
                  <c:v>12</c:v>
                </c:pt>
                <c:pt idx="4">
                  <c:v>8</c:v>
                </c:pt>
                <c:pt idx="5">
                  <c:v>3</c:v>
                </c:pt>
                <c:pt idx="6">
                  <c:v>11</c:v>
                </c:pt>
                <c:pt idx="7">
                  <c:v>5</c:v>
                </c:pt>
                <c:pt idx="8">
                  <c:v>8</c:v>
                </c:pt>
                <c:pt idx="9">
                  <c:v>12</c:v>
                </c:pt>
                <c:pt idx="10">
                  <c:v>13</c:v>
                </c:pt>
                <c:pt idx="11">
                  <c:v>19</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7">
                  <c:v>4336</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4482</c:v>
                </c:pt>
                <c:pt idx="1">
                  <c:v>4303</c:v>
                </c:pt>
                <c:pt idx="2">
                  <c:v>4243</c:v>
                </c:pt>
                <c:pt idx="3">
                  <c:v>3840</c:v>
                </c:pt>
                <c:pt idx="4">
                  <c:v>4336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Woodbridge</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788</c:v>
                </c:pt>
                <c:pt idx="1">
                  <c:v>683</c:v>
                </c:pt>
                <c:pt idx="2">
                  <c:v>575</c:v>
                </c:pt>
                <c:pt idx="3">
                  <c:v>640</c:v>
                </c:pt>
                <c:pt idx="4">
                  <c:v>555</c:v>
                </c:pt>
                <c:pt idx="5">
                  <c:v>519</c:v>
                </c:pt>
                <c:pt idx="6">
                  <c:v>624</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New Brunswick</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548</c:v>
                </c:pt>
                <c:pt idx="1">
                  <c:v>539</c:v>
                </c:pt>
                <c:pt idx="2">
                  <c:v>663</c:v>
                </c:pt>
                <c:pt idx="3">
                  <c:v>582</c:v>
                </c:pt>
                <c:pt idx="4">
                  <c:v>529</c:v>
                </c:pt>
                <c:pt idx="5">
                  <c:v>535</c:v>
                </c:pt>
                <c:pt idx="6">
                  <c:v>565</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Edison</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306</c:v>
                </c:pt>
                <c:pt idx="1">
                  <c:v>249</c:v>
                </c:pt>
                <c:pt idx="2">
                  <c:v>252</c:v>
                </c:pt>
                <c:pt idx="3">
                  <c:v>252</c:v>
                </c:pt>
                <c:pt idx="4">
                  <c:v>329</c:v>
                </c:pt>
                <c:pt idx="5">
                  <c:v>346</c:v>
                </c:pt>
                <c:pt idx="6">
                  <c:v>361</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Piscataway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314</c:v>
                </c:pt>
                <c:pt idx="1">
                  <c:v>305</c:v>
                </c:pt>
                <c:pt idx="2">
                  <c:v>257</c:v>
                </c:pt>
                <c:pt idx="3">
                  <c:v>279</c:v>
                </c:pt>
                <c:pt idx="4">
                  <c:v>253</c:v>
                </c:pt>
                <c:pt idx="5">
                  <c:v>218</c:v>
                </c:pt>
                <c:pt idx="6">
                  <c:v>335</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Old Bridge</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347</c:v>
                </c:pt>
                <c:pt idx="1">
                  <c:v>323</c:v>
                </c:pt>
                <c:pt idx="2">
                  <c:v>331</c:v>
                </c:pt>
                <c:pt idx="3">
                  <c:v>307</c:v>
                </c:pt>
                <c:pt idx="4">
                  <c:v>342</c:v>
                </c:pt>
                <c:pt idx="5">
                  <c:v>303</c:v>
                </c:pt>
                <c:pt idx="6">
                  <c:v>329</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Perth Amboy</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319</c:v>
                </c:pt>
                <c:pt idx="1">
                  <c:v>398</c:v>
                </c:pt>
                <c:pt idx="2">
                  <c:v>334</c:v>
                </c:pt>
                <c:pt idx="3">
                  <c:v>333</c:v>
                </c:pt>
                <c:pt idx="4">
                  <c:v>319</c:v>
                </c:pt>
                <c:pt idx="5">
                  <c:v>320</c:v>
                </c:pt>
                <c:pt idx="6">
                  <c:v>325</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Sayreville</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231</c:v>
                </c:pt>
                <c:pt idx="1">
                  <c:v>219</c:v>
                </c:pt>
                <c:pt idx="2">
                  <c:v>205</c:v>
                </c:pt>
                <c:pt idx="3">
                  <c:v>164</c:v>
                </c:pt>
                <c:pt idx="4">
                  <c:v>225</c:v>
                </c:pt>
                <c:pt idx="5">
                  <c:v>261</c:v>
                </c:pt>
                <c:pt idx="6">
                  <c:v>269</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East Brunswick</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245</c:v>
                </c:pt>
                <c:pt idx="1">
                  <c:v>185</c:v>
                </c:pt>
                <c:pt idx="2">
                  <c:v>258</c:v>
                </c:pt>
                <c:pt idx="3">
                  <c:v>249</c:v>
                </c:pt>
                <c:pt idx="4">
                  <c:v>232</c:v>
                </c:pt>
                <c:pt idx="5">
                  <c:v>171</c:v>
                </c:pt>
                <c:pt idx="6">
                  <c:v>213</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North Brunswick</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153</c:v>
                </c:pt>
                <c:pt idx="1">
                  <c:v>145</c:v>
                </c:pt>
                <c:pt idx="2">
                  <c:v>178</c:v>
                </c:pt>
                <c:pt idx="3">
                  <c:v>175</c:v>
                </c:pt>
                <c:pt idx="4">
                  <c:v>173</c:v>
                </c:pt>
                <c:pt idx="5">
                  <c:v>178</c:v>
                </c:pt>
                <c:pt idx="6">
                  <c:v>208</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Monroe</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223</c:v>
                </c:pt>
                <c:pt idx="1">
                  <c:v>190</c:v>
                </c:pt>
                <c:pt idx="2">
                  <c:v>185</c:v>
                </c:pt>
                <c:pt idx="3">
                  <c:v>202</c:v>
                </c:pt>
                <c:pt idx="4">
                  <c:v>182</c:v>
                </c:pt>
                <c:pt idx="5">
                  <c:v>199</c:v>
                </c:pt>
                <c:pt idx="6">
                  <c:v>179</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0.20471684873370205"/>
                  <c:y val="6.861154098459376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dLbl>
              <c:idx val="14"/>
              <c:layout>
                <c:manualLayout>
                  <c:x val="-0.11674761372167494"/>
                  <c:y val="-3.963873124481224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5C32-4293-8D3D-2F76DA07A176}"/>
                </c:ext>
              </c:extLst>
            </c:dLbl>
            <c:dLbl>
              <c:idx val="15"/>
              <c:layout>
                <c:manualLayout>
                  <c:x val="0.12453078796978663"/>
                  <c:y val="0.1095894334415396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5C32-4293-8D3D-2F76DA07A176}"/>
                </c:ext>
              </c:extLst>
            </c:dLbl>
            <c:dLbl>
              <c:idx val="16"/>
              <c:layout>
                <c:manualLayout>
                  <c:x val="-1.5566348496223322E-3"/>
                  <c:y val="0.1585549249792488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5C32-4293-8D3D-2F76DA07A176}"/>
                </c:ext>
              </c:extLst>
            </c:dLbl>
            <c:dLbl>
              <c:idx val="17"/>
              <c:layout>
                <c:manualLayout>
                  <c:x val="-7.1605203082627342E-2"/>
                  <c:y val="-4.197042131803647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5C32-4293-8D3D-2F76DA07A176}"/>
                </c:ext>
              </c:extLst>
            </c:dLbl>
            <c:dLbl>
              <c:idx val="18"/>
              <c:layout>
                <c:manualLayout>
                  <c:x val="-1.400971364660099E-2"/>
                  <c:y val="8.860422278252143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0.11706412468120442"/>
                  <c:y val="-6.796874581885177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0.17093061359620823"/>
                  <c:y val="-3.984374754898207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6.7649038164147149E-2"/>
                  <c:y val="0.1687499896192181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4.9726004370090796E-2"/>
                  <c:y val="-0.110156243223656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0.12583051703577047"/>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2.6888744412594218E-2"/>
                  <c:y val="9.84374939445439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7.4061587829167816E-2"/>
                  <c:y val="-0.1429687412051709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FDA-461A-863D-0289773ABB37}"/>
                </c:ext>
              </c:extLst>
            </c:dLbl>
            <c:dLbl>
              <c:idx val="8"/>
              <c:layout>
                <c:manualLayout>
                  <c:x val="0.12738953300697636"/>
                  <c:y val="-0.119531242646946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0.12486130139798872"/>
                  <c:y val="-2.109374870240227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0.1170487477023357"/>
                  <c:y val="-0.1078124933678338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9.7249955470831914E-2"/>
                  <c:y val="-3.046874812569216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6.3487119042629298E-2"/>
                  <c:y val="-9.140624437707650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0.105856170962183"/>
                  <c:y val="-3.515624783733720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dLbl>
              <c:idx val="14"/>
              <c:layout>
                <c:manualLayout>
                  <c:x val="-6.509587721063001E-2"/>
                  <c:y val="9.140624437707632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0ED-475B-86B2-3D1C58B1EF88}"/>
                </c:ext>
              </c:extLst>
            </c:dLbl>
            <c:dLbl>
              <c:idx val="15"/>
              <c:layout>
                <c:manualLayout>
                  <c:x val="7.2493135984565235E-2"/>
                  <c:y val="-4.921874697227187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0ED-475B-86B2-3D1C58B1EF88}"/>
                </c:ext>
              </c:extLst>
            </c:dLbl>
            <c:dLbl>
              <c:idx val="16"/>
              <c:layout>
                <c:manualLayout>
                  <c:x val="-9.4684912306370925E-2"/>
                  <c:y val="6.093749625138433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0ED-475B-86B2-3D1C58B1EF88}"/>
                </c:ext>
              </c:extLst>
            </c:dLbl>
            <c:dLbl>
              <c:idx val="17"/>
              <c:layout>
                <c:manualLayout>
                  <c:x val="-0.11095888160902845"/>
                  <c:y val="7.734374524214165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30ED-475B-86B2-3D1C58B1EF88}"/>
                </c:ext>
              </c:extLst>
            </c:dLbl>
            <c:dLbl>
              <c:idx val="18"/>
              <c:layout>
                <c:manualLayout>
                  <c:x val="-7.9890394758500474E-2"/>
                  <c:y val="-0.1242187423585911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4</c:v>
                </c:pt>
                <c:pt idx="1">
                  <c:v>13</c:v>
                </c:pt>
                <c:pt idx="2" formatCode="General">
                  <c:v>10</c:v>
                </c:pt>
                <c:pt idx="3" formatCode="General">
                  <c:v>3</c:v>
                </c:pt>
                <c:pt idx="4" formatCode="General">
                  <c:v>0</c:v>
                </c:pt>
                <c:pt idx="5" formatCode="General">
                  <c:v>18</c:v>
                </c:pt>
                <c:pt idx="6" formatCode="General">
                  <c:v>356</c:v>
                </c:pt>
                <c:pt idx="7" formatCode="General">
                  <c:v>30</c:v>
                </c:pt>
                <c:pt idx="8" formatCode="General">
                  <c:v>2</c:v>
                </c:pt>
                <c:pt idx="9">
                  <c:v>167</c:v>
                </c:pt>
                <c:pt idx="10" formatCode="General">
                  <c:v>6</c:v>
                </c:pt>
                <c:pt idx="11" formatCode="General">
                  <c:v>23</c:v>
                </c:pt>
                <c:pt idx="12">
                  <c:v>3</c:v>
                </c:pt>
                <c:pt idx="13" formatCode="General">
                  <c:v>1961</c:v>
                </c:pt>
                <c:pt idx="14" formatCode="General">
                  <c:v>43</c:v>
                </c:pt>
                <c:pt idx="15" formatCode="General">
                  <c:v>0</c:v>
                </c:pt>
                <c:pt idx="16" formatCode="General">
                  <c:v>177</c:v>
                </c:pt>
                <c:pt idx="17" formatCode="General">
                  <c:v>1581</c:v>
                </c:pt>
                <c:pt idx="18" formatCode="General">
                  <c:v>34</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106</c:v>
                </c:pt>
                <c:pt idx="1">
                  <c:v>182</c:v>
                </c:pt>
                <c:pt idx="2">
                  <c:v>235</c:v>
                </c:pt>
                <c:pt idx="3">
                  <c:v>209</c:v>
                </c:pt>
                <c:pt idx="4">
                  <c:v>206</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0.38709677419354799</c:v>
                </c:pt>
                <c:pt idx="1">
                  <c:v>0.25531914893617003</c:v>
                </c:pt>
                <c:pt idx="2">
                  <c:v>0.17142857142857101</c:v>
                </c:pt>
                <c:pt idx="3">
                  <c:v>9.7435897435897395E-2</c:v>
                </c:pt>
                <c:pt idx="4">
                  <c:v>3.3434650455927001E-2</c:v>
                </c:pt>
                <c:pt idx="5">
                  <c:v>3.1847133757961797E-2</c:v>
                </c:pt>
                <c:pt idx="6">
                  <c:v>1.8633540372670801E-2</c:v>
                </c:pt>
                <c:pt idx="8">
                  <c:v>-0.02</c:v>
                </c:pt>
                <c:pt idx="9">
                  <c:v>-2.7173913043478298E-2</c:v>
                </c:pt>
                <c:pt idx="10">
                  <c:v>-4.8275862068965503E-2</c:v>
                </c:pt>
                <c:pt idx="11">
                  <c:v>-5.2631578947368397E-2</c:v>
                </c:pt>
                <c:pt idx="12">
                  <c:v>-5.99078341013825E-2</c:v>
                </c:pt>
                <c:pt idx="13">
                  <c:v>-8.5106382978723402E-2</c:v>
                </c:pt>
                <c:pt idx="14">
                  <c:v>-9.6153846153846201E-2</c:v>
                </c:pt>
                <c:pt idx="15">
                  <c:v>-0.12755102040816299</c:v>
                </c:pt>
                <c:pt idx="16">
                  <c:v>-0.15384615384615399</c:v>
                </c:pt>
                <c:pt idx="17">
                  <c:v>-0.19469026548672599</c:v>
                </c:pt>
                <c:pt idx="18">
                  <c:v>-0.21768707482993199</c:v>
                </c:pt>
                <c:pt idx="19">
                  <c:v>-0.33333333333333298</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7">
                  <c:v>-1.43540669856459E-2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8861123588"/>
          <c:y val="0.87745762269663585"/>
          <c:w val="0.22020256581901931"/>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2">
                  <c:v>0.12720045428733701</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8">
                  <c:v>0.33600000000000002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916301673228348"/>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3.7023088526771954E-3"/>
                  <c:y val="-5.30852343242394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1F6-49C9-9A69-B39B9E74435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7231</c:v>
                </c:pt>
                <c:pt idx="1">
                  <c:v>7791</c:v>
                </c:pt>
                <c:pt idx="2">
                  <c:v>4538</c:v>
                </c:pt>
                <c:pt idx="3" formatCode="#,##0">
                  <c:v>3522</c:v>
                </c:pt>
                <c:pt idx="4" formatCode="#,##0">
                  <c:v>3970</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5.6249999999999946E-2"/>
                  <c:y val="8.203124495378660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0.32</c:v>
                </c:pt>
                <c:pt idx="1">
                  <c:v>0.44</c:v>
                </c:pt>
                <c:pt idx="2">
                  <c:v>0.05</c:v>
                </c:pt>
                <c:pt idx="3">
                  <c:v>0.05</c:v>
                </c:pt>
                <c:pt idx="4">
                  <c:v>0.11</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1</c:v>
                </c:pt>
                <c:pt idx="3">
                  <c:v>2</c:v>
                </c:pt>
                <c:pt idx="4">
                  <c:v>1</c:v>
                </c:pt>
                <c:pt idx="5">
                  <c:v>1</c:v>
                </c:pt>
                <c:pt idx="6">
                  <c:v>1</c:v>
                </c:pt>
                <c:pt idx="7">
                  <c:v>1</c:v>
                </c:pt>
                <c:pt idx="8">
                  <c:v>0</c:v>
                </c:pt>
                <c:pt idx="9">
                  <c:v>5</c:v>
                </c:pt>
                <c:pt idx="10">
                  <c:v>2</c:v>
                </c:pt>
                <c:pt idx="11">
                  <c:v>3</c:v>
                </c:pt>
                <c:pt idx="12">
                  <c:v>1</c:v>
                </c:pt>
                <c:pt idx="13">
                  <c:v>4</c:v>
                </c:pt>
                <c:pt idx="14">
                  <c:v>1</c:v>
                </c:pt>
                <c:pt idx="15">
                  <c:v>4</c:v>
                </c:pt>
                <c:pt idx="16">
                  <c:v>1</c:v>
                </c:pt>
                <c:pt idx="17">
                  <c:v>1</c:v>
                </c:pt>
                <c:pt idx="18">
                  <c:v>5</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6">
                  <c:v>0.12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0.106</c:v>
                </c:pt>
                <c:pt idx="1">
                  <c:v>0.10199999999999999</c:v>
                </c:pt>
                <c:pt idx="2">
                  <c:v>0.108</c:v>
                </c:pt>
                <c:pt idx="3">
                  <c:v>0.107</c:v>
                </c:pt>
                <c:pt idx="4">
                  <c:v>0.12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0.129</c:v>
                </c:pt>
                <c:pt idx="2" formatCode="0.0%">
                  <c:v>0.111</c:v>
                </c:pt>
                <c:pt idx="3" formatCode="0.0%">
                  <c:v>7.2999999999999995E-2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9.6000000000000002E-2</c:v>
                </c:pt>
                <c:pt idx="1">
                  <c:v>0.14199999999999999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3">
                  <c:v>0.13600000000000001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0.128</c:v>
                </c:pt>
                <c:pt idx="1">
                  <c:v>0.106</c:v>
                </c:pt>
                <c:pt idx="2">
                  <c:v>0.107</c:v>
                </c:pt>
                <c:pt idx="3">
                  <c:v>0.108</c:v>
                </c:pt>
                <c:pt idx="4">
                  <c:v>0.13600000000000001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0.22800000000000001</c:v>
                </c:pt>
                <c:pt idx="2" formatCode="0.0%">
                  <c:v>9.0999999999999998E-2</c:v>
                </c:pt>
                <c:pt idx="3" formatCode="0.0%">
                  <c:v>9.0999999999999998E-2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Plainsboro</c:v>
                </c:pt>
                <c:pt idx="1">
                  <c:v>Edison</c:v>
                </c:pt>
                <c:pt idx="2">
                  <c:v>South Brunswick</c:v>
                </c:pt>
                <c:pt idx="3">
                  <c:v>Perth Amboy</c:v>
                </c:pt>
                <c:pt idx="4">
                  <c:v>North Brunswick</c:v>
                </c:pt>
                <c:pt idx="5">
                  <c:v>Piscataway</c:v>
                </c:pt>
                <c:pt idx="6">
                  <c:v>Woodbridge</c:v>
                </c:pt>
                <c:pt idx="7">
                  <c:v>East Brunswick</c:v>
                </c:pt>
                <c:pt idx="8">
                  <c:v>Carteret</c:v>
                </c:pt>
                <c:pt idx="9">
                  <c:v>New Brunswick</c:v>
                </c:pt>
              </c:strCache>
            </c:strRef>
          </c:cat>
          <c:val>
            <c:numRef>
              <c:f>Sheet1!$B$2:$B$11</c:f>
              <c:numCache>
                <c:formatCode>0.00%</c:formatCode>
                <c:ptCount val="10"/>
                <c:pt idx="0">
                  <c:v>0.53300000000000003</c:v>
                </c:pt>
                <c:pt idx="1">
                  <c:v>0.46899999999999997</c:v>
                </c:pt>
                <c:pt idx="2">
                  <c:v>0.42599999999999999</c:v>
                </c:pt>
                <c:pt idx="3">
                  <c:v>0.41499999999999998</c:v>
                </c:pt>
                <c:pt idx="4">
                  <c:v>0.34599999999999997</c:v>
                </c:pt>
                <c:pt idx="5">
                  <c:v>0.32600000000000001</c:v>
                </c:pt>
                <c:pt idx="6">
                  <c:v>0.32600000000000001</c:v>
                </c:pt>
                <c:pt idx="7">
                  <c:v>0.32300000000000001</c:v>
                </c:pt>
                <c:pt idx="8">
                  <c:v>0.31900000000000001</c:v>
                </c:pt>
                <c:pt idx="9">
                  <c:v>0.315</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Middlesex county avg 32.80%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Plainsboro</c:v>
                </c:pt>
                <c:pt idx="1">
                  <c:v>Edison</c:v>
                </c:pt>
                <c:pt idx="2">
                  <c:v>South Brunswick</c:v>
                </c:pt>
                <c:pt idx="3">
                  <c:v>Perth Amboy</c:v>
                </c:pt>
                <c:pt idx="4">
                  <c:v>North Brunswick</c:v>
                </c:pt>
                <c:pt idx="5">
                  <c:v>Piscataway</c:v>
                </c:pt>
                <c:pt idx="6">
                  <c:v>Woodbridge</c:v>
                </c:pt>
                <c:pt idx="7">
                  <c:v>East Brunswick</c:v>
                </c:pt>
                <c:pt idx="8">
                  <c:v>Carteret</c:v>
                </c:pt>
                <c:pt idx="9">
                  <c:v>New Brunswick</c:v>
                </c:pt>
              </c:strCache>
            </c:strRef>
          </c:cat>
          <c:val>
            <c:numRef>
              <c:f>Sheet1!$C$2:$C$11</c:f>
              <c:numCache>
                <c:formatCode>0%</c:formatCode>
                <c:ptCount val="10"/>
                <c:pt idx="0">
                  <c:v>0.32800000000000001</c:v>
                </c:pt>
                <c:pt idx="1">
                  <c:v>0.32800000000000001</c:v>
                </c:pt>
                <c:pt idx="2">
                  <c:v>0.32800000000000001</c:v>
                </c:pt>
                <c:pt idx="3">
                  <c:v>0.32800000000000001</c:v>
                </c:pt>
                <c:pt idx="4">
                  <c:v>0.32800000000000001</c:v>
                </c:pt>
                <c:pt idx="5">
                  <c:v>0.32800000000000001</c:v>
                </c:pt>
                <c:pt idx="6">
                  <c:v>0.32800000000000001</c:v>
                </c:pt>
                <c:pt idx="7">
                  <c:v>0.32800000000000001</c:v>
                </c:pt>
                <c:pt idx="8">
                  <c:v>0.32800000000000001</c:v>
                </c:pt>
                <c:pt idx="9">
                  <c:v>0.32800000000000001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5962573818897642"/>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0.11700000000000001</c:v>
                </c:pt>
                <c:pt idx="1">
                  <c:v>0.15</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8" formatCode="0">
                  <c:v>18515</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8">
                  <c:v>18583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5">
                  <c:v>196</c:v>
                </c:pt>
                <c:pt idx="6">
                  <c:v>386</c:v>
                </c:pt>
                <c:pt idx="7">
                  <c:v>404</c:v>
                </c:pt>
                <c:pt idx="8">
                  <c:v>418</c:v>
                </c:pt>
                <c:pt idx="9">
                  <c:v>459</c:v>
                </c:pt>
                <c:pt idx="10">
                  <c:v>509</c:v>
                </c:pt>
                <c:pt idx="11">
                  <c:v>715</c:v>
                </c:pt>
                <c:pt idx="12">
                  <c:v>740</c:v>
                </c:pt>
                <c:pt idx="13">
                  <c:v>904</c:v>
                </c:pt>
                <c:pt idx="14">
                  <c:v>931</c:v>
                </c:pt>
                <c:pt idx="15">
                  <c:v>1036</c:v>
                </c:pt>
                <c:pt idx="16">
                  <c:v>1073</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17">
                  <c:v>1381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0.56699999999999995</c:v>
                </c:pt>
                <c:pt idx="1">
                  <c:v>0.56100000000000005</c:v>
                </c:pt>
                <c:pt idx="2">
                  <c:v>0.55800000000000005</c:v>
                </c:pt>
                <c:pt idx="3">
                  <c:v>0.53800000000000003</c:v>
                </c:pt>
                <c:pt idx="4">
                  <c:v>0.52700000000000002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0.51092</cdr:x>
      <cdr:y>0.78561</cdr:y>
    </cdr:from>
    <cdr:to>
      <cdr:x>0.66512</cdr:x>
      <cdr:y>0.82451</cdr:y>
    </cdr:to>
    <cdr:sp macro="" textlink="">
      <cdr:nvSpPr>
        <cdr:cNvPr id="2" name="TextBox 5"/>
        <cdr:cNvSpPr txBox="1"/>
      </cdr:nvSpPr>
      <cdr:spPr>
        <a:xfrm xmlns:a="http://schemas.openxmlformats.org/drawingml/2006/main">
          <a:off x="3104535" y="4662333"/>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Revision </a:t>
            </a:r>
            <a:r>
              <a:rPr lang="en-US" smtClean="0"/>
              <a:t>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Perth Amboy has the lowest proportion of residents who speak English-only, while Spotswood has the highest proportion of residents who speak English-only.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total number of children in this county is the 3rd highest in NJ. (Note that total county population size has not been accounted for in this indicator).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children between the ages of 12-17 years old is the largest group. </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Edison and Woodbridge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2019, this county had the 3rd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a:t>
            </a:r>
            <a:r>
              <a:rPr lang="en-US" sz="1200" kern="1200" dirty="0" smtClean="0">
                <a:solidFill>
                  <a:schemeClr val="tx1"/>
                </a:solidFill>
                <a:effectLst/>
                <a:latin typeface="+mn-lt"/>
                <a:ea typeface="+mn-ea"/>
                <a:cs typeface="+mn-cs"/>
              </a:rPr>
              <a:t>2937</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a:t>
            </a:r>
            <a:r>
              <a:rPr lang="en-US" sz="1200" kern="1200">
                <a:solidFill>
                  <a:schemeClr val="tx1"/>
                </a:solidFill>
                <a:effectLst/>
                <a:latin typeface="+mn-lt"/>
                <a:ea typeface="+mn-ea"/>
                <a:cs typeface="+mn-cs"/>
              </a:rPr>
              <a:t>: </a:t>
            </a:r>
            <a:r>
              <a:rPr lang="en-US" sz="1200" kern="1200" smtClean="0">
                <a:solidFill>
                  <a:schemeClr val="tx1"/>
                </a:solidFill>
                <a:effectLst/>
                <a:latin typeface="+mn-lt"/>
                <a:ea typeface="+mn-ea"/>
                <a:cs typeface="+mn-cs"/>
              </a:rPr>
              <a:t>186</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NJ, the numbers of children served: </a:t>
            </a:r>
          </a:p>
          <a:p>
            <a:r>
              <a:rPr lang="en-US" sz="1200" kern="1200" dirty="0">
                <a:solidFill>
                  <a:schemeClr val="tx1"/>
                </a:solidFill>
                <a:effectLst/>
                <a:latin typeface="+mn-lt"/>
                <a:ea typeface="+mn-ea"/>
                <a:cs typeface="+mn-cs"/>
              </a:rPr>
              <a:t>40,147 (in-home); 4,458 (out-of-home placement); 44,632 (total)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a:t>
            </a:r>
            <a:r>
              <a:rPr lang="en-US" sz="1200" kern="1200" dirty="0" smtClean="0">
                <a:solidFill>
                  <a:schemeClr val="tx1"/>
                </a:solidFill>
                <a:effectLst/>
                <a:latin typeface="+mn-lt"/>
                <a:ea typeface="+mn-ea"/>
                <a:cs typeface="+mn-cs"/>
              </a:rPr>
              <a:t>was</a:t>
            </a:r>
            <a:r>
              <a:rPr lang="en-US" sz="1200" kern="1200" baseline="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lower in 2019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a:t>
            </a:r>
            <a:r>
              <a:rPr lang="en-US" sz="1200" kern="1200" dirty="0">
                <a:solidFill>
                  <a:schemeClr val="tx1"/>
                </a:solidFill>
                <a:effectLst/>
                <a:latin typeface="+mn-lt"/>
                <a:ea typeface="+mn-ea"/>
                <a:cs typeface="+mn-cs"/>
              </a:rPr>
              <a:t>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county’s</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percentage of families living in poverty has tended to remain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smtClean="0">
                <a:solidFill>
                  <a:schemeClr val="tx1"/>
                </a:solidFill>
                <a:effectLst/>
                <a:latin typeface="+mn-lt"/>
                <a:ea typeface="+mn-ea"/>
                <a:cs typeface="+mn-cs"/>
              </a:rPr>
              <a:t>New </a:t>
            </a:r>
            <a:r>
              <a:rPr lang="en-US" sz="1200" kern="1200" dirty="0">
                <a:solidFill>
                  <a:schemeClr val="tx1"/>
                </a:solidFill>
                <a:effectLst/>
                <a:latin typeface="+mn-lt"/>
                <a:ea typeface="+mn-ea"/>
                <a:cs typeface="+mn-cs"/>
              </a:rPr>
              <a:t>Brunswick </a:t>
            </a:r>
            <a:r>
              <a:rPr lang="en-US" sz="1200" kern="1200" dirty="0" smtClean="0">
                <a:solidFill>
                  <a:schemeClr val="tx1"/>
                </a:solidFill>
                <a:effectLst/>
                <a:latin typeface="+mn-lt"/>
                <a:ea typeface="+mn-ea"/>
                <a:cs typeface="+mn-cs"/>
              </a:rPr>
              <a:t>and Perth Amboy have </a:t>
            </a:r>
            <a:r>
              <a:rPr lang="en-US" sz="1200" kern="1200" dirty="0">
                <a:solidFill>
                  <a:schemeClr val="tx1"/>
                </a:solidFill>
                <a:effectLst/>
                <a:latin typeface="+mn-lt"/>
                <a:ea typeface="+mn-ea"/>
                <a:cs typeface="+mn-cs"/>
              </a:rPr>
              <a:t>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both the national median and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smtClean="0">
                <a:solidFill>
                  <a:schemeClr val="tx1"/>
                </a:solidFill>
                <a:effectLst/>
                <a:latin typeface="+mn-lt"/>
                <a:ea typeface="+mn-ea"/>
                <a:cs typeface="+mn-cs"/>
              </a:rPr>
              <a:t>New </a:t>
            </a:r>
            <a:r>
              <a:rPr lang="en-US" sz="1200" kern="1200" dirty="0">
                <a:solidFill>
                  <a:schemeClr val="tx1"/>
                </a:solidFill>
                <a:effectLst/>
                <a:latin typeface="+mn-lt"/>
                <a:ea typeface="+mn-ea"/>
                <a:cs typeface="+mn-cs"/>
              </a:rPr>
              <a:t>Brunswick </a:t>
            </a:r>
            <a:r>
              <a:rPr lang="en-US" sz="1200" kern="1200" dirty="0" smtClean="0">
                <a:solidFill>
                  <a:schemeClr val="tx1"/>
                </a:solidFill>
                <a:effectLst/>
                <a:latin typeface="+mn-lt"/>
                <a:ea typeface="+mn-ea"/>
                <a:cs typeface="+mn-cs"/>
              </a:rPr>
              <a:t>and Perth Amboy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a:t>
            </a:r>
            <a:r>
              <a:rPr lang="en-US" sz="1200" kern="1200" dirty="0">
                <a:solidFill>
                  <a:schemeClr val="tx1"/>
                </a:solidFill>
                <a:effectLst/>
                <a:latin typeface="+mn-lt"/>
                <a:ea typeface="+mn-ea"/>
                <a:cs typeface="+mn-cs"/>
              </a:rPr>
              <a:t>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both the state average and the U.S. national average</a:t>
            </a:r>
            <a:r>
              <a:rPr lang="en-US"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childcare and lower than expected for toddler and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longer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Monroe and East Brunswick have the longest average commute times.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proportion of their income on transportation as compared to other NJ counties.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annual cost of car ownership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Helmetta</a:t>
            </a:r>
            <a:r>
              <a:rPr lang="en-US" sz="1200" kern="1200" dirty="0" smtClean="0">
                <a:solidFill>
                  <a:schemeClr val="tx1"/>
                </a:solidFill>
                <a:effectLst/>
                <a:latin typeface="+mn-lt"/>
                <a:ea typeface="+mn-ea"/>
                <a:cs typeface="+mn-cs"/>
              </a:rPr>
              <a:t> and Perth Amboy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a:t>
            </a:r>
            <a:r>
              <a:rPr lang="en-US" sz="1200" kern="1200" dirty="0">
                <a:solidFill>
                  <a:schemeClr val="tx1"/>
                </a:solidFill>
                <a:effectLst/>
                <a:latin typeface="+mn-lt"/>
                <a:ea typeface="+mn-ea"/>
                <a:cs typeface="+mn-cs"/>
              </a:rPr>
              <a:t>the largest percentages of minors without insurance.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t>
            </a:r>
            <a:r>
              <a:rPr lang="en-US" sz="1200" kern="1200" dirty="0">
                <a:solidFill>
                  <a:schemeClr val="tx1"/>
                </a:solidFill>
                <a:effectLst/>
                <a:latin typeface="+mn-lt"/>
                <a:ea typeface="+mn-ea"/>
                <a:cs typeface="+mn-cs"/>
              </a:rPr>
              <a:t>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increase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a:t>
            </a:r>
            <a:r>
              <a:rPr lang="en-US" sz="1200" kern="1200" dirty="0" smtClean="0">
                <a:solidFill>
                  <a:schemeClr val="tx1"/>
                </a:solidFill>
                <a:effectLst/>
                <a:latin typeface="+mn-lt"/>
                <a:ea typeface="+mn-ea"/>
                <a:cs typeface="+mn-cs"/>
              </a:rPr>
              <a:t>reports </a:t>
            </a:r>
            <a:r>
              <a:rPr lang="en-US" sz="1200" kern="1200" dirty="0">
                <a:solidFill>
                  <a:schemeClr val="tx1"/>
                </a:solidFill>
                <a:effectLst/>
                <a:latin typeface="+mn-lt"/>
                <a:ea typeface="+mn-ea"/>
                <a:cs typeface="+mn-cs"/>
              </a:rPr>
              <a:t>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reports of late or lack of prenatal care has increased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Employees in this county tend to earn a </a:t>
            </a:r>
            <a:r>
              <a:rPr lang="en-US" sz="1200" kern="1200" dirty="0" smtClean="0">
                <a:solidFill>
                  <a:schemeClr val="tx1"/>
                </a:solidFill>
                <a:effectLst/>
                <a:latin typeface="+mn-lt"/>
                <a:ea typeface="+mn-ea"/>
                <a:cs typeface="+mn-cs"/>
              </a:rPr>
              <a:t>similar </a:t>
            </a:r>
            <a:r>
              <a:rPr lang="en-US" sz="1200" kern="1200" dirty="0">
                <a:solidFill>
                  <a:schemeClr val="tx1"/>
                </a:solidFill>
                <a:effectLst/>
                <a:latin typeface="+mn-lt"/>
                <a:ea typeface="+mn-ea"/>
                <a:cs typeface="+mn-cs"/>
              </a:rPr>
              <a:t>weekly wage as compared to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average weekly wage has remained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t>
            </a:r>
            <a:r>
              <a:rPr lang="en-US" sz="1200" kern="1200" dirty="0" smtClean="0">
                <a:solidFill>
                  <a:schemeClr val="tx1"/>
                </a:solidFill>
                <a:effectLst/>
                <a:latin typeface="+mn-lt"/>
                <a:ea typeface="+mn-ea"/>
                <a:cs typeface="+mn-cs"/>
              </a:rPr>
              <a:t>Asian</a:t>
            </a:r>
            <a:r>
              <a:rPr lang="en-US" sz="1200" kern="1200" baseline="0" dirty="0" smtClean="0">
                <a:solidFill>
                  <a:schemeClr val="tx1"/>
                </a:solidFill>
                <a:effectLst/>
                <a:latin typeface="+mn-lt"/>
                <a:ea typeface="+mn-ea"/>
                <a:cs typeface="+mn-cs"/>
              </a:rPr>
              <a:t>, “Other,” and Hispanic/Latino</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and lower proportions of </a:t>
            </a:r>
            <a:r>
              <a:rPr lang="en-US" sz="1200" kern="1200" dirty="0" smtClean="0">
                <a:solidFill>
                  <a:schemeClr val="tx1"/>
                </a:solidFill>
                <a:effectLst/>
                <a:latin typeface="+mn-lt"/>
                <a:ea typeface="+mn-ea"/>
                <a:cs typeface="+mn-cs"/>
              </a:rPr>
              <a:t>White</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Black/African American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a:t>
            </a:r>
            <a:r>
              <a:rPr lang="en-US" sz="1200" kern="1200" dirty="0">
                <a:solidFill>
                  <a:schemeClr val="tx1"/>
                </a:solidFill>
                <a:effectLst/>
                <a:latin typeface="+mn-lt"/>
                <a:ea typeface="+mn-ea"/>
                <a:cs typeface="+mn-cs"/>
              </a:rPr>
              <a:t>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a:t>
            </a:r>
            <a:r>
              <a:rPr lang="en-US" sz="1200" kern="1200" dirty="0" smtClean="0">
                <a:solidFill>
                  <a:schemeClr val="tx1"/>
                </a:solidFill>
                <a:effectLst/>
                <a:latin typeface="+mn-lt"/>
                <a:ea typeface="+mn-ea"/>
                <a:cs typeface="+mn-cs"/>
              </a:rPr>
              <a:t>lower </a:t>
            </a:r>
            <a:r>
              <a:rPr lang="en-US" sz="1200" kern="1200" dirty="0">
                <a:solidFill>
                  <a:schemeClr val="tx1"/>
                </a:solidFill>
                <a:effectLst/>
                <a:latin typeface="+mn-lt"/>
                <a:ea typeface="+mn-ea"/>
                <a:cs typeface="+mn-cs"/>
              </a:rPr>
              <a:t>than the state's rate, and tends to follow a 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Starting in March 2020, unemployment rates tended to increase due to the COVID-19 pandemic</a:t>
            </a:r>
            <a:r>
              <a:rPr lang="en-US" sz="1200" kern="1200" baseline="0" dirty="0">
                <a:solidFill>
                  <a:schemeClr val="tx1"/>
                </a:solidFill>
                <a:effectLst/>
                <a:latin typeface="+mn-lt"/>
                <a:ea typeface="+mn-ea"/>
                <a:cs typeface="+mn-cs"/>
              </a:rPr>
              <a:t> and associated shutdowns.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both males and females tend to have a similar median income to the state average, and a higher median income than the national average.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a:t>
            </a:r>
            <a:r>
              <a:rPr lang="en-US" sz="1200" kern="1200" dirty="0" smtClean="0">
                <a:solidFill>
                  <a:schemeClr val="tx1"/>
                </a:solidFill>
                <a:effectLst/>
                <a:latin typeface="+mn-lt"/>
                <a:ea typeface="+mn-ea"/>
                <a:cs typeface="+mn-cs"/>
              </a:rPr>
              <a:t>$12K-$20K </a:t>
            </a:r>
            <a:r>
              <a:rPr lang="en-US" sz="1200" kern="1200" dirty="0">
                <a:solidFill>
                  <a:schemeClr val="tx1"/>
                </a:solidFill>
                <a:effectLst/>
                <a:latin typeface="+mn-lt"/>
                <a:ea typeface="+mn-ea"/>
                <a:cs typeface="+mn-cs"/>
              </a:rPr>
              <a:t>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Three municipalities,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[black line]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 </a:t>
            </a:r>
            <a:r>
              <a:rPr lang="en-US" sz="1200" kern="1200" dirty="0">
                <a:solidFill>
                  <a:schemeClr val="tx1"/>
                </a:solidFill>
                <a:effectLst/>
                <a:latin typeface="+mn-lt"/>
                <a:ea typeface="+mn-ea"/>
                <a:cs typeface="+mn-cs"/>
              </a:rPr>
              <a:t>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robbery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remain mostly steady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crime guns recovered of the NJ counties.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the year, this county's number of recovered crime guns has varied.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from 2015 to 2018 and then increase from 2018 to 2019.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and without accounting for population size, Woodbridge and New Brunswick had the highest number of domestic violence incidents reported in the county.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NJ, most domestic violence offenses were categorized as assault and harassment.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-1.44% change indicates an 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measures indicate overdose deaths relative to the county population.</a:t>
            </a:r>
          </a:p>
          <a:p>
            <a:r>
              <a:rPr lang="en-US" sz="1200" kern="1200" dirty="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2017 to 2018, the 12.7% change indicates </a:t>
            </a:r>
            <a:r>
              <a:rPr lang="en-US" sz="1200" kern="1200" dirty="0" smtClean="0">
                <a:solidFill>
                  <a:schemeClr val="tx1"/>
                </a:solidFill>
                <a:effectLst/>
                <a:latin typeface="+mn-lt"/>
                <a:ea typeface="+mn-ea"/>
                <a:cs typeface="+mn-cs"/>
              </a:rPr>
              <a:t>a </a:t>
            </a:r>
            <a:r>
              <a:rPr lang="en-US" sz="1200" kern="1200" dirty="0">
                <a:solidFill>
                  <a:schemeClr val="tx1"/>
                </a:solidFill>
                <a:effectLst/>
                <a:latin typeface="+mn-lt"/>
                <a:ea typeface="+mn-ea"/>
                <a:cs typeface="+mn-cs"/>
              </a:rPr>
              <a:t>decreasing trend in overdose deaths as a proportion of the population 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2014-2018, the shifting line indicates that a varying number of people have been dying of overdoses over time in this county.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supportive housing and </a:t>
            </a:r>
            <a:r>
              <a:rPr lang="en-US" sz="1200" kern="1200" dirty="0" smtClean="0">
                <a:solidFill>
                  <a:schemeClr val="tx1"/>
                </a:solidFill>
                <a:effectLst/>
                <a:latin typeface="+mn-lt"/>
                <a:ea typeface="+mn-ea"/>
                <a:cs typeface="+mn-cs"/>
              </a:rPr>
              <a:t>outpatient, followed by short</a:t>
            </a:r>
            <a:r>
              <a:rPr lang="en-US" sz="1200" kern="1200" baseline="0" dirty="0" smtClean="0">
                <a:solidFill>
                  <a:schemeClr val="tx1"/>
                </a:solidFill>
                <a:effectLst/>
                <a:latin typeface="+mn-lt"/>
                <a:ea typeface="+mn-ea"/>
                <a:cs typeface="+mn-cs"/>
              </a:rPr>
              <a:t> term care facility and residential services</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Milltown is composed of mostly White residents, while a majority of Plainsboro residents are Asian.</a:t>
            </a:r>
          </a:p>
          <a:p>
            <a:pPr marL="0" lvl="0" indent="0">
              <a:buFont typeface="Arial" panose="020B0604020202020204" pitchFamily="34" charset="0"/>
              <a:buNone/>
            </a:pP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a:t>
            </a:r>
            <a:r>
              <a:rPr lang="en-US" sz="1200" kern="1200" dirty="0" smtClean="0">
                <a:solidFill>
                  <a:schemeClr val="tx1"/>
                </a:solidFill>
                <a:effectLst/>
                <a:latin typeface="+mn-lt"/>
                <a:ea typeface="+mn-ea"/>
                <a:cs typeface="+mn-cs"/>
              </a:rPr>
              <a:t>remain </a:t>
            </a:r>
            <a:r>
              <a:rPr lang="en-US" sz="1200" kern="1200" dirty="0">
                <a:solidFill>
                  <a:schemeClr val="tx1"/>
                </a:solidFill>
                <a:effectLst/>
                <a:latin typeface="+mn-lt"/>
                <a:ea typeface="+mn-ea"/>
                <a:cs typeface="+mn-cs"/>
              </a:rPr>
              <a:t>mostly steady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 followed by Hispanic, then Asian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 followed by Asian and Hispanic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highest </a:t>
            </a:r>
            <a:r>
              <a:rPr lang="en-US" sz="1200" kern="1200" dirty="0">
                <a:solidFill>
                  <a:schemeClr val="tx1"/>
                </a:solidFill>
                <a:effectLst/>
                <a:latin typeface="+mn-lt"/>
                <a:ea typeface="+mn-ea"/>
                <a:cs typeface="+mn-cs"/>
              </a:rPr>
              <a:t>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t>
            </a:r>
            <a:r>
              <a:rPr lang="en-US" sz="1200" kern="1200" dirty="0">
                <a:solidFill>
                  <a:schemeClr val="tx1"/>
                </a:solidFill>
                <a:effectLst/>
                <a:latin typeface="+mn-lt"/>
                <a:ea typeface="+mn-ea"/>
                <a:cs typeface="+mn-cs"/>
              </a:rPr>
              <a:t>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pPr defTabSz="904046">
              <a:defRPr/>
            </a:pPr>
            <a:r>
              <a:rPr lang="en-US" b="1" dirty="0"/>
              <a:t>Sources include:</a:t>
            </a:r>
          </a:p>
          <a:p>
            <a:pPr marL="0" marR="0" lvl="0" indent="0" algn="l" defTabSz="904046" rtl="0" eaLnBrk="1" fontAlgn="auto" latinLnBrk="0" hangingPunct="1">
              <a:lnSpc>
                <a:spcPct val="100000"/>
              </a:lnSpc>
              <a:spcBef>
                <a:spcPts val="0"/>
              </a:spcBef>
              <a:spcAft>
                <a:spcPts val="0"/>
              </a:spcAft>
              <a:buClrTx/>
              <a:buSzTx/>
              <a:buFontTx/>
              <a:buNone/>
              <a:tabLst/>
              <a:defRPr/>
            </a:pPr>
            <a:r>
              <a:rPr lang="en-US" dirty="0"/>
              <a:t>16.1. </a:t>
            </a:r>
            <a:r>
              <a:rPr kumimoji="0" lang="en-US" altLang="en-US" sz="1200" b="0" i="0" u="sng" strike="noStrike" cap="none" normalizeH="0" baseline="0" dirty="0">
                <a:ln>
                  <a:noFill/>
                </a:ln>
                <a:solidFill>
                  <a:schemeClr val="tx1"/>
                </a:solidFill>
                <a:effectLst/>
                <a:latin typeface="Helvetica" pitchFamily="2" charset="0"/>
              </a:rPr>
              <a:t>http://</a:t>
            </a:r>
            <a:r>
              <a:rPr kumimoji="0" lang="en-US" altLang="en-US" sz="1200" b="0" i="0" u="sng" strike="noStrike" cap="none" normalizeH="0" baseline="0" dirty="0" err="1">
                <a:ln>
                  <a:noFill/>
                </a:ln>
                <a:solidFill>
                  <a:schemeClr val="tx1"/>
                </a:solidFill>
                <a:effectLst/>
                <a:latin typeface="Helvetica" pitchFamily="2" charset="0"/>
              </a:rPr>
              <a:t>www.middlesexresourcenet.org</a:t>
            </a:r>
            <a:r>
              <a:rPr kumimoji="0" lang="en-US" altLang="en-US" sz="1200" b="0" i="0" u="sng" strike="noStrike" cap="none" normalizeH="0" baseline="0" dirty="0">
                <a:ln>
                  <a:noFill/>
                </a:ln>
                <a:solidFill>
                  <a:schemeClr val="tx1"/>
                </a:solidFill>
                <a:effectLst/>
                <a:latin typeface="Helvetica" pitchFamily="2" charset="0"/>
              </a:rPr>
              <a:t>/</a:t>
            </a:r>
            <a:endParaRPr lang="en-US" dirty="0"/>
          </a:p>
          <a:p>
            <a:pPr defTabSz="904046">
              <a:defRPr/>
            </a:pPr>
            <a:endParaRPr lang="en-US" dirty="0"/>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16.2.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Plainsboro and Edison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For chart 1.7, all counties used 1-year 2019 ACS estimates except </a:t>
            </a:r>
            <a:r>
              <a:rPr lang="en-US" sz="1200" kern="1200" dirty="0">
                <a:solidFill>
                  <a:schemeClr val="tx1"/>
                </a:solidFill>
                <a:effectLst/>
                <a:latin typeface="+mn-lt"/>
                <a:ea typeface="+mn-ea"/>
                <a:cs typeface="+mn-cs"/>
              </a:rPr>
              <a:t>Salem</a:t>
            </a:r>
            <a:r>
              <a:rPr lang="en-US" sz="1200" kern="1200" baseline="0" dirty="0">
                <a:solidFill>
                  <a:schemeClr val="tx1"/>
                </a:solidFill>
                <a:effectLst/>
                <a:latin typeface="+mn-lt"/>
                <a:ea typeface="+mn-ea"/>
                <a:cs typeface="+mn-cs"/>
              </a:rPr>
              <a:t> County, which did not have 1-year ACS estimates available. Instead, the 5-year ACS estimate was used for Salem.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Title 1">
            <a:extLst>
              <a:ext uri="{FF2B5EF4-FFF2-40B4-BE49-F238E27FC236}">
                <a16:creationId xmlns:a16="http://schemas.microsoft.com/office/drawing/2014/main" id="{52B71584-56F0-42D0-9C3D-CA9EF12D84E0}"/>
              </a:ext>
            </a:extLst>
          </p:cNvPr>
          <p:cNvSpPr txBox="1">
            <a:spLocks/>
          </p:cNvSpPr>
          <p:nvPr userDrawn="1"/>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Middlesex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middlesex county nj map wikipedia">
            <a:extLst>
              <a:ext uri="{FF2B5EF4-FFF2-40B4-BE49-F238E27FC236}">
                <a16:creationId xmlns:a16="http://schemas.microsoft.com/office/drawing/2014/main" id="{689E9043-32B1-47CE-87BF-2A79D1FD495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10" name="TextBox 14">
            <a:extLst>
              <a:ext uri="{FF2B5EF4-FFF2-40B4-BE49-F238E27FC236}">
                <a16:creationId xmlns:a16="http://schemas.microsoft.com/office/drawing/2014/main" id="{F4D6BB92-05AA-4A80-8DA8-45A7E6C226B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19388"/>
            <a:ext cx="762000" cy="1538568"/>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29661" y="4424587"/>
            <a:ext cx="762000" cy="1538568"/>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25899" y="462188"/>
            <a:ext cx="762000" cy="1538568"/>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67567" y="462188"/>
            <a:ext cx="762000" cy="1538568"/>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71670" y="2659715"/>
            <a:ext cx="762000" cy="1538568"/>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9468" y="538388"/>
            <a:ext cx="762000" cy="1538568"/>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4574" y="350581"/>
            <a:ext cx="762000" cy="1538568"/>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36858" y="4881787"/>
            <a:ext cx="762000" cy="1538568"/>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1815" y="4759658"/>
            <a:ext cx="762000" cy="1538568"/>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middlesex county nj map wikipedia">
            <a:extLst>
              <a:ext uri="{FF2B5EF4-FFF2-40B4-BE49-F238E27FC236}">
                <a16:creationId xmlns:a16="http://schemas.microsoft.com/office/drawing/2014/main" id="{689E9043-32B1-47CE-87BF-2A79D1FD495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0"/>
            <a:ext cx="457200" cy="914400"/>
          </a:xfrm>
          <a:prstGeom prst="rect">
            <a:avLst/>
          </a:prstGeom>
          <a:noFill/>
          <a:ln>
            <a:noFill/>
          </a:ln>
        </p:spPr>
      </p:pic>
      <p:sp>
        <p:nvSpPr>
          <p:cNvPr id="8" name="TextBox 14">
            <a:extLst>
              <a:ext uri="{FF2B5EF4-FFF2-40B4-BE49-F238E27FC236}">
                <a16:creationId xmlns:a16="http://schemas.microsoft.com/office/drawing/2014/main" id="{F4D6BB92-05AA-4A80-8DA8-45A7E6C226BD}"/>
              </a:ext>
            </a:extLst>
          </p:cNvPr>
          <p:cNvSpPr txBox="1"/>
          <p:nvPr userDrawn="1"/>
        </p:nvSpPr>
        <p:spPr>
          <a:xfrm>
            <a:off x="76200" y="67578"/>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14984" y="385988"/>
            <a:ext cx="762000" cy="1538568"/>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1531" y="202923"/>
            <a:ext cx="762000" cy="1538568"/>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19387" y="428161"/>
            <a:ext cx="762000" cy="1538568"/>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48995" y="768092"/>
            <a:ext cx="762000" cy="1538568"/>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51694" y="462853"/>
            <a:ext cx="762000" cy="1538568"/>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1313" y="360897"/>
            <a:ext cx="762000" cy="1538568"/>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middlesex county nj map wikipedia">
            <a:extLst>
              <a:ext uri="{FF2B5EF4-FFF2-40B4-BE49-F238E27FC236}">
                <a16:creationId xmlns:a16="http://schemas.microsoft.com/office/drawing/2014/main" id="{A12FEE47-92D9-499B-A50A-8985BA882C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19388"/>
            <a:ext cx="762000" cy="1538568"/>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a:ea typeface="+mn-lt"/>
                <a:cs typeface="+mn-lt"/>
              </a:rPr>
              <a:t>Households</a:t>
            </a:r>
            <a:r>
              <a:rPr lang="en-US" sz="1200" b="1" baseline="0" dirty="0">
                <a:ea typeface="+mn-lt"/>
                <a:cs typeface="+mn-lt"/>
              </a:rPr>
              <a:t> </a:t>
            </a:r>
            <a:r>
              <a:rPr lang="en-US" sz="1200" b="1" dirty="0">
                <a:ea typeface="+mn-lt"/>
                <a:cs typeface="+mn-lt"/>
              </a:rPr>
              <a:t>(%) with severe cost burden</a:t>
            </a:r>
            <a:r>
              <a:rPr lang="en-US" sz="1200" b="1" baseline="0" dirty="0">
                <a:ea typeface="+mn-lt"/>
                <a:cs typeface="+mn-lt"/>
              </a:rPr>
              <a:t> for housing </a:t>
            </a:r>
            <a:r>
              <a:rPr lang="en-US" sz="1200" b="1" dirty="0"/>
              <a:t>(by 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a:t>6.2: </a:t>
            </a:r>
            <a:r>
              <a:rPr lang="en-US" sz="1200" b="1" dirty="0"/>
              <a:t>Individuals (#) enrolled in WIC nutrition program </a:t>
            </a:r>
            <a:endParaRPr lang="en-US" sz="1200" b="1" dirty="0">
              <a:cs typeface="Calibri"/>
            </a:endParaRPr>
          </a:p>
          <a:p>
            <a:pPr lvl="1"/>
            <a:r>
              <a:rPr lang="en-US" sz="1200" dirty="0"/>
              <a:t>6.3: </a:t>
            </a:r>
            <a:r>
              <a:rPr lang="en-US" sz="1200" b="1" dirty="0"/>
              <a:t>Children (#) receiving free or reduced lunch</a:t>
            </a:r>
            <a:endParaRPr lang="en-US" sz="1200" dirty="0"/>
          </a:p>
          <a:p>
            <a:pPr lvl="1"/>
            <a:r>
              <a:rPr lang="en-US" sz="1200" dirty="0"/>
              <a:t>6.4: </a:t>
            </a:r>
            <a:r>
              <a:rPr lang="en-US" sz="1200" b="1" dirty="0"/>
              <a:t>Children (#) receiving NJ SNAP supplemental nutrition assistance</a:t>
            </a:r>
            <a:endParaRPr lang="en-US" sz="1200" b="1" dirty="0">
              <a:cs typeface="Calibri"/>
            </a:endParaRPr>
          </a:p>
        </p:txBody>
      </p:sp>
      <p:pic>
        <p:nvPicPr>
          <p:cNvPr id="7" name="Picture 6" descr="Image result for middlesex county nj map wikipedia">
            <a:extLst>
              <a:ext uri="{FF2B5EF4-FFF2-40B4-BE49-F238E27FC236}">
                <a16:creationId xmlns:a16="http://schemas.microsoft.com/office/drawing/2014/main" id="{689E9043-32B1-47CE-87BF-2A79D1FD495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8" name="TextBox 14">
            <a:extLst>
              <a:ext uri="{FF2B5EF4-FFF2-40B4-BE49-F238E27FC236}">
                <a16:creationId xmlns:a16="http://schemas.microsoft.com/office/drawing/2014/main" id="{F4D6BB92-05AA-4A80-8DA8-45A7E6C226B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middlesex county nj map wikipedia">
            <a:extLst>
              <a:ext uri="{FF2B5EF4-FFF2-40B4-BE49-F238E27FC236}">
                <a16:creationId xmlns:a16="http://schemas.microsoft.com/office/drawing/2014/main" id="{689E9043-32B1-47CE-87BF-2A79D1FD495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8" name="TextBox 14">
            <a:extLst>
              <a:ext uri="{FF2B5EF4-FFF2-40B4-BE49-F238E27FC236}">
                <a16:creationId xmlns:a16="http://schemas.microsoft.com/office/drawing/2014/main" id="{F4D6BB92-05AA-4A80-8DA8-45A7E6C226B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Crime guns recovered (#)</a:t>
            </a:r>
            <a:r>
              <a:rPr lang="en-US" sz="1200" b="1" baseline="0" dirty="0"/>
              <a:t> in NJ (by county) </a:t>
            </a:r>
            <a:endParaRPr lang="en-US" sz="1200" b="1" dirty="0">
              <a:cs typeface="Calibri"/>
            </a:endParaRPr>
          </a:p>
          <a:p>
            <a:pPr lvl="1"/>
            <a:r>
              <a:rPr lang="en-US" sz="1200" dirty="0"/>
              <a:t>11.6: </a:t>
            </a:r>
            <a:r>
              <a:rPr lang="en-US" sz="1200" b="1" dirty="0"/>
              <a:t>Crime</a:t>
            </a:r>
            <a:r>
              <a:rPr lang="en-US" sz="1200" b="1" baseline="0" dirty="0"/>
              <a:t> guns recovered (#) across 6 months, in county</a:t>
            </a:r>
            <a:r>
              <a:rPr lang="en-US" sz="1200" b="1" dirty="0"/>
              <a:t> </a:t>
            </a:r>
            <a:endParaRPr lang="en-US" sz="1200" b="1" dirty="0">
              <a:cs typeface="Calibri"/>
            </a:endParaRPr>
          </a:p>
          <a:p>
            <a:pPr lvl="1"/>
            <a:r>
              <a:rPr lang="en-US" sz="1200" dirty="0"/>
              <a:t>11.7:</a:t>
            </a:r>
            <a:r>
              <a:rPr lang="en-US" sz="1200" b="1" dirty="0"/>
              <a:t> 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middlesex county nj map wikipedia">
            <a:extLst>
              <a:ext uri="{FF2B5EF4-FFF2-40B4-BE49-F238E27FC236}">
                <a16:creationId xmlns:a16="http://schemas.microsoft.com/office/drawing/2014/main" id="{689E9043-32B1-47CE-87BF-2A79D1FD495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8" name="TextBox 14">
            <a:extLst>
              <a:ext uri="{FF2B5EF4-FFF2-40B4-BE49-F238E27FC236}">
                <a16:creationId xmlns:a16="http://schemas.microsoft.com/office/drawing/2014/main" id="{F4D6BB92-05AA-4A80-8DA8-45A7E6C226B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middlesex county nj map wikipedia">
            <a:extLst>
              <a:ext uri="{FF2B5EF4-FFF2-40B4-BE49-F238E27FC236}">
                <a16:creationId xmlns:a16="http://schemas.microsoft.com/office/drawing/2014/main" id="{689E9043-32B1-47CE-87BF-2A79D1FD495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8" name="TextBox 14">
            <a:extLst>
              <a:ext uri="{FF2B5EF4-FFF2-40B4-BE49-F238E27FC236}">
                <a16:creationId xmlns:a16="http://schemas.microsoft.com/office/drawing/2014/main" id="{F4D6BB92-05AA-4A80-8DA8-45A7E6C226B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Service Needs</a:t>
            </a:r>
          </a:p>
        </p:txBody>
      </p:sp>
      <p:pic>
        <p:nvPicPr>
          <p:cNvPr id="6" name="Picture 5" descr="Image result for middlesex county nj map wikipedia">
            <a:extLst>
              <a:ext uri="{FF2B5EF4-FFF2-40B4-BE49-F238E27FC236}">
                <a16:creationId xmlns:a16="http://schemas.microsoft.com/office/drawing/2014/main" id="{689E9043-32B1-47CE-87BF-2A79D1FD495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7" name="TextBox 14">
            <a:extLst>
              <a:ext uri="{FF2B5EF4-FFF2-40B4-BE49-F238E27FC236}">
                <a16:creationId xmlns:a16="http://schemas.microsoft.com/office/drawing/2014/main" id="{F4D6BB92-05AA-4A80-8DA8-45A7E6C226B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middlesex county nj map wikipedia">
            <a:extLst>
              <a:ext uri="{FF2B5EF4-FFF2-40B4-BE49-F238E27FC236}">
                <a16:creationId xmlns:a16="http://schemas.microsoft.com/office/drawing/2014/main" id="{689E9043-32B1-47CE-87BF-2A79D1FD495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6" name="TextBox 14">
            <a:extLst>
              <a:ext uri="{FF2B5EF4-FFF2-40B4-BE49-F238E27FC236}">
                <a16:creationId xmlns:a16="http://schemas.microsoft.com/office/drawing/2014/main" id="{F4D6BB92-05AA-4A80-8DA8-45A7E6C226B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middlesex county nj map wikipedia">
            <a:extLst>
              <a:ext uri="{FF2B5EF4-FFF2-40B4-BE49-F238E27FC236}">
                <a16:creationId xmlns:a16="http://schemas.microsoft.com/office/drawing/2014/main" id="{689E9043-32B1-47CE-87BF-2A79D1FD495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8802"/>
            <a:ext cx="457200" cy="914400"/>
          </a:xfrm>
          <a:prstGeom prst="rect">
            <a:avLst/>
          </a:prstGeom>
          <a:noFill/>
          <a:ln>
            <a:noFill/>
          </a:ln>
        </p:spPr>
      </p:pic>
      <p:sp>
        <p:nvSpPr>
          <p:cNvPr id="6" name="TextBox 14">
            <a:extLst>
              <a:ext uri="{FF2B5EF4-FFF2-40B4-BE49-F238E27FC236}">
                <a16:creationId xmlns:a16="http://schemas.microsoft.com/office/drawing/2014/main" id="{F4D6BB92-05AA-4A80-8DA8-45A7E6C226BD}"/>
              </a:ext>
            </a:extLst>
          </p:cNvPr>
          <p:cNvSpPr txBox="1"/>
          <p:nvPr userDrawn="1"/>
        </p:nvSpPr>
        <p:spPr>
          <a:xfrm>
            <a:off x="76200" y="8638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147649-0BF5-4B0B-BD17-94BED952DC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6586" y="-304800"/>
            <a:ext cx="12726162" cy="7164165"/>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Middlesex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descr="Image result for middlesex county nj map wikipedia">
            <a:extLst>
              <a:ext uri="{FF2B5EF4-FFF2-40B4-BE49-F238E27FC236}">
                <a16:creationId xmlns:a16="http://schemas.microsoft.com/office/drawing/2014/main" id="{B6E6BD31-683F-44CC-969D-617187B90CA8}"/>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919343" y="4808267"/>
            <a:ext cx="839320" cy="1563880"/>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4292253311"/>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221660596"/>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Three municipalities were selected to illustrate how diversity ranges within the county</a:t>
            </a:r>
          </a:p>
          <a:p>
            <a:pPr algn="just"/>
            <a:r>
              <a:rPr lang="en-US" sz="100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2334629804"/>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39713458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498678903"/>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96761675"/>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22022994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814792158"/>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3856447284"/>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319666497"/>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2042178895"/>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446B37-C91F-4681-A689-6AB2ED63F9D6}"/>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215900"/>
            <a:ext cx="5943600" cy="6426200"/>
          </a:xfrm>
          <a:prstGeom prst="rect">
            <a:avLst/>
          </a:prstGeom>
          <a:noFill/>
          <a:ln>
            <a:noFill/>
          </a:ln>
        </p:spPr>
      </p:pic>
      <p:pic>
        <p:nvPicPr>
          <p:cNvPr id="5" name="Picture 4" descr="Image result for middlesex county nj map wikipedia">
            <a:extLst>
              <a:ext uri="{FF2B5EF4-FFF2-40B4-BE49-F238E27FC236}">
                <a16:creationId xmlns:a16="http://schemas.microsoft.com/office/drawing/2014/main" id="{B6E6BD31-683F-44CC-969D-617187B90CA8}"/>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99110"/>
            <a:ext cx="2216751" cy="4203926"/>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850334044"/>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2606097702"/>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2837313624"/>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2607225723"/>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5585470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14594153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81422510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2403271276"/>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304975593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408830844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028158792"/>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339574129"/>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2210700702"/>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762547737"/>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341441757"/>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883605474"/>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846868445"/>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59394868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732009119"/>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359046793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972949836"/>
              </p:ext>
            </p:extLst>
          </p:nvPr>
        </p:nvGraphicFramePr>
        <p:xfrm>
          <a:off x="8940314" y="4818860"/>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8305557" y="6057245"/>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10"/>
            </p:custDataLst>
          </p:nvPr>
        </p:nvSpPr>
        <p:spPr>
          <a:xfrm>
            <a:off x="7543557" y="6090453"/>
            <a:ext cx="1524000" cy="230832"/>
          </a:xfrm>
          <a:prstGeom prst="rect">
            <a:avLst/>
          </a:prstGeom>
          <a:noFill/>
        </p:spPr>
        <p:txBody>
          <a:bodyPr wrap="square" rtlCol="0">
            <a:spAutoFit/>
          </a:bodyPr>
          <a:lstStyle/>
          <a:p>
            <a:r>
              <a:rPr lang="en-US" sz="90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526513219"/>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329023969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4144171703"/>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962714516"/>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07062393"/>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49469394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15014558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61465549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89910550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758840736"/>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338030470"/>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Wages</a:t>
            </a: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 2017-2019 estimates</a:t>
            </a:r>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3313438078"/>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287388975"/>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 Rates</a:t>
            </a: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10030749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 Rates</a:t>
            </a: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519539568"/>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634364495"/>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3996398510"/>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103883379"/>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983262170"/>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92791788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139208195"/>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375749788"/>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531133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455228232"/>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t>
            </a:r>
            <a:r>
              <a:rPr lang="en-US" sz="900" dirty="0" err="1"/>
              <a:t>NJGUNStat</a:t>
            </a:r>
            <a:r>
              <a:rPr lang="en-US" sz="900" dirty="0"/>
              <a:t> reports, NJ State Police, Office of the Attorney General (November 2019-October 2020)</a:t>
            </a:r>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2448049240"/>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540426558"/>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40727462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93848466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11568299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2089908174"/>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3262023977"/>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1420364290"/>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13757148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3397768348"/>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2664528571"/>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985591987"/>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648366182"/>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294743814"/>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Middlesex County Basic Needs</a:t>
            </a: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1554352904"/>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a:latin typeface="Franklin Gothic Book" panose="020B0503020102020204" pitchFamily="34" charset="0"/>
                        </a:rPr>
                        <a:t>2.1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Families</a:t>
                      </a:r>
                      <a:r>
                        <a:rPr lang="en-US" sz="1400" baseline="0" dirty="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Median </a:t>
                      </a:r>
                      <a:r>
                        <a:rPr lang="en-US" sz="1400" dirty="0">
                          <a:latin typeface="Franklin Gothic Book" panose="020B0503020102020204" pitchFamily="34" charset="0"/>
                        </a:rPr>
                        <a:t>household income</a:t>
                      </a:r>
                      <a:endParaRPr lang="en-US" sz="1400" baseline="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a:latin typeface="Franklin Gothic Book" panose="020B0503020102020204" pitchFamily="34" charset="0"/>
                        </a:rPr>
                        <a:t>5.1*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a:t>
                      </a:r>
                      <a:r>
                        <a:rPr lang="en-US" sz="1400" baseline="0" dirty="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a:latin typeface="Franklin Gothic Book" panose="020B0503020102020204" pitchFamily="34" charset="0"/>
                        </a:rPr>
                        <a:t>6.1*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a:latin typeface="Franklin Gothic Book" panose="020B0503020102020204" pitchFamily="34" charset="0"/>
                        </a:rPr>
                        <a:t>8.1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Average minutes of travel time to work</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a:latin typeface="Franklin Gothic Book" panose="020B0503020102020204" pitchFamily="34" charset="0"/>
                        </a:rPr>
                        <a:t>8.4</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Cost of transportation</a:t>
                      </a:r>
                      <a:r>
                        <a:rPr lang="en-US" sz="1400" baseline="0" dirty="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a:latin typeface="Franklin Gothic Book" panose="020B0503020102020204" pitchFamily="34" charset="0"/>
                        </a:rPr>
                        <a:t>9.1*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a:t>
                      </a:r>
                      <a:r>
                        <a:rPr lang="en-US" sz="1400" baseline="0" dirty="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a:latin typeface="Franklin Gothic Book" panose="020B0503020102020204" pitchFamily="34" charset="0"/>
                        </a:rPr>
                        <a:t>9.4*</a:t>
                      </a: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a:latin typeface="Franklin Gothic Book" panose="020B0503020102020204" pitchFamily="34" charset="0"/>
                        </a:rPr>
                        <a:t>NJ Family Care Medicaid Participation (Children only)</a:t>
                      </a: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a:latin typeface="Franklin Gothic Book" panose="020B0503020102020204" pitchFamily="34" charset="0"/>
                        </a:rPr>
                        <a:t>9.5*</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Percent of children meeting all immunization</a:t>
                      </a:r>
                      <a:r>
                        <a:rPr lang="en-US" sz="1400" baseline="0" dirty="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a:latin typeface="Franklin Gothic Book" panose="020B0503020102020204" pitchFamily="34" charset="0"/>
                        </a:rPr>
                        <a:t>9.7*</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a:latin typeface="Franklin Gothic Book" panose="020B0503020102020204" pitchFamily="34" charset="0"/>
                        </a:rPr>
                        <a:t>10.4*</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515280670"/>
              </p:ext>
            </p:extLst>
          </p:nvPr>
        </p:nvGraphicFramePr>
        <p:xfrm>
          <a:off x="7543801" y="839828"/>
          <a:ext cx="4648200" cy="62101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42340050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2794261859"/>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1852344099"/>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412988288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326312536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2179314273"/>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1414196142"/>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88012068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137047831"/>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69458493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330EA4-FD0C-485D-BFEE-D424249807CF}"/>
              </a:ext>
            </a:extLst>
          </p:cNvPr>
          <p:cNvSpPr/>
          <p:nvPr/>
        </p:nvSpPr>
        <p:spPr>
          <a:xfrm>
            <a:off x="3276600" y="457200"/>
            <a:ext cx="4132900" cy="5803727"/>
          </a:xfrm>
          <a:prstGeom prst="rect">
            <a:avLst/>
          </a:prstGeom>
        </p:spPr>
        <p:txBody>
          <a:bodyPr wrap="square">
            <a:noAutofit/>
          </a:bodyPr>
          <a:lstStyle/>
          <a:p>
            <a:endParaRPr lang="en-US" sz="1400" dirty="0">
              <a:latin typeface="Franklin Gothic Medium" panose="020B0603020102020204" pitchFamily="34" charset="0"/>
            </a:endParaRPr>
          </a:p>
          <a:p>
            <a:r>
              <a:rPr lang="en-US" sz="1400" spc="-20" dirty="0">
                <a:latin typeface="Franklin Gothic Medium" panose="020B0603020102020204" pitchFamily="34" charset="0"/>
              </a:rPr>
              <a:t>AAA Counseling &amp; Consulting Services, LLC </a:t>
            </a:r>
            <a:r>
              <a:rPr lang="en-US" sz="1400" dirty="0">
                <a:solidFill>
                  <a:srgbClr val="C00000"/>
                </a:solidFill>
                <a:latin typeface="Franklin Gothic Medium" panose="020B0603020102020204" pitchFamily="34" charset="0"/>
              </a:rPr>
              <a:t>[Mental and Behavioral Health]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Adolescent &amp; Children Enrichment Services, LLC </a:t>
            </a:r>
            <a:r>
              <a:rPr lang="en-US" sz="1400" dirty="0">
                <a:solidFill>
                  <a:srgbClr val="C00000"/>
                </a:solidFill>
                <a:latin typeface="Franklin Gothic Medium" panose="020B0603020102020204" pitchFamily="34" charset="0"/>
              </a:rPr>
              <a:t>[Child Development &amp; Parenting]</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Adult Sibs: Supportive Networks. </a:t>
            </a:r>
            <a:r>
              <a:rPr lang="en-US" sz="1400" dirty="0">
                <a:solidFill>
                  <a:srgbClr val="C00000"/>
                </a:solidFill>
                <a:latin typeface="Franklin Gothic Medium" panose="020B0603020102020204" pitchFamily="34" charset="0"/>
              </a:rPr>
              <a:t>[Developmental Disabilities]</a:t>
            </a:r>
          </a:p>
          <a:p>
            <a:endParaRPr lang="en-US" sz="1400" dirty="0">
              <a:latin typeface="Franklin Gothic Medium" panose="020B0603020102020204" pitchFamily="34" charset="0"/>
            </a:endParaRPr>
          </a:p>
          <a:p>
            <a:r>
              <a:rPr lang="en-US" sz="1400" spc="-20" dirty="0" err="1">
                <a:latin typeface="Franklin Gothic Medium" panose="020B0603020102020204" pitchFamily="34" charset="0"/>
              </a:rPr>
              <a:t>Alianza</a:t>
            </a:r>
            <a:r>
              <a:rPr lang="en-US" sz="1400" spc="-20" dirty="0">
                <a:latin typeface="Franklin Gothic Medium" panose="020B0603020102020204" pitchFamily="34" charset="0"/>
              </a:rPr>
              <a:t> </a:t>
            </a:r>
            <a:r>
              <a:rPr lang="en-US" sz="1400" dirty="0">
                <a:solidFill>
                  <a:srgbClr val="C00000"/>
                </a:solidFill>
                <a:latin typeface="Franklin Gothic Medium" panose="020B0603020102020204" pitchFamily="34" charset="0"/>
              </a:rPr>
              <a:t>[Youth]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Alliance Center for Independence (ACI)  </a:t>
            </a:r>
            <a:r>
              <a:rPr lang="en-US" sz="1400" dirty="0">
                <a:solidFill>
                  <a:srgbClr val="C00000"/>
                </a:solidFill>
                <a:latin typeface="Franklin Gothic Medium" panose="020B0603020102020204" pitchFamily="34" charset="0"/>
              </a:rPr>
              <a:t>[Disabilities]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ARC – Middlesex County </a:t>
            </a:r>
            <a:r>
              <a:rPr lang="en-US" sz="1400" dirty="0">
                <a:solidFill>
                  <a:srgbClr val="C00000"/>
                </a:solidFill>
                <a:latin typeface="Franklin Gothic Medium" panose="020B0603020102020204" pitchFamily="34" charset="0"/>
              </a:rPr>
              <a:t>[Developmental Disabilities]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B.A.S.C. Network </a:t>
            </a:r>
            <a:r>
              <a:rPr lang="en-US" sz="1400" dirty="0">
                <a:solidFill>
                  <a:srgbClr val="C00000"/>
                </a:solidFill>
                <a:latin typeface="Franklin Gothic Medium" panose="020B0603020102020204" pitchFamily="34" charset="0"/>
              </a:rPr>
              <a:t>[Childcare]</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Bayside Family Success Center </a:t>
            </a:r>
            <a:r>
              <a:rPr lang="en-US" sz="1400" dirty="0">
                <a:solidFill>
                  <a:srgbClr val="C00000"/>
                </a:solidFill>
                <a:latin typeface="Franklin Gothic Medium" panose="020B0603020102020204" pitchFamily="34" charset="0"/>
              </a:rPr>
              <a:t>[General]</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Big Brother Big Sister of Monmouth and Middlesex Counties  </a:t>
            </a:r>
            <a:r>
              <a:rPr lang="en-US" sz="1400" dirty="0">
                <a:solidFill>
                  <a:srgbClr val="C00000"/>
                </a:solidFill>
                <a:latin typeface="Franklin Gothic Medium" panose="020B0603020102020204" pitchFamily="34" charset="0"/>
              </a:rPr>
              <a:t>[Youth]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Boggs Center for Developmental Disabilities </a:t>
            </a:r>
            <a:r>
              <a:rPr lang="en-US" sz="1400" dirty="0">
                <a:solidFill>
                  <a:srgbClr val="C00000"/>
                </a:solidFill>
                <a:latin typeface="Franklin Gothic Medium" panose="020B0603020102020204" pitchFamily="34" charset="0"/>
              </a:rPr>
              <a:t>[Developmental Disabilities]</a:t>
            </a:r>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6998A362-2140-4797-AB29-E47CAF4148ED}"/>
              </a:ext>
            </a:extLst>
          </p:cNvPr>
          <p:cNvSpPr/>
          <p:nvPr/>
        </p:nvSpPr>
        <p:spPr>
          <a:xfrm>
            <a:off x="8077200" y="684564"/>
            <a:ext cx="3886200" cy="5577840"/>
          </a:xfrm>
          <a:prstGeom prst="rect">
            <a:avLst/>
          </a:prstGeom>
        </p:spPr>
        <p:txBody>
          <a:bodyPr wrap="square">
            <a:noAutofit/>
          </a:body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Central Jersey Legal Services </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Community Justice Center</a:t>
            </a:r>
          </a:p>
          <a:p>
            <a:pPr fontAlgn="base"/>
            <a:r>
              <a:rPr lang="en-US" sz="1400" spc="-20" dirty="0">
                <a:latin typeface="Franklin Gothic Medium" panose="020B0603020102020204" pitchFamily="34" charset="0"/>
              </a:rPr>
              <a:t>  Volunteer Lawyers for Justice</a:t>
            </a: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t>
            </a:r>
            <a:r>
              <a:rPr lang="en-US" sz="1400" spc="-20">
                <a:latin typeface="Franklin Gothic Medium" panose="020B0603020102020204" pitchFamily="34" charset="0"/>
              </a:rPr>
              <a:t>Assistance Program</a:t>
            </a:r>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Middlesex County Service Needs</a:t>
            </a: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046807354"/>
              </p:ext>
            </p:extLst>
          </p:nvPr>
        </p:nvGraphicFramePr>
        <p:xfrm>
          <a:off x="3214943" y="734876"/>
          <a:ext cx="3944287" cy="589119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51889">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dirty="0">
                          <a:latin typeface="Franklin Gothic Book" panose="020B0503020102020204" pitchFamily="34" charset="0"/>
                        </a:rPr>
                        <a:t>1.13*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Children served by CP&amp;P</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dirty="0">
                          <a:latin typeface="Franklin Gothic Book" panose="020B0503020102020204" pitchFamily="34" charset="0"/>
                        </a:rPr>
                        <a:t>11.1*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Violent</a:t>
                      </a:r>
                      <a:r>
                        <a:rPr lang="en-US" baseline="0" dirty="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dirty="0">
                          <a:latin typeface="Franklin Gothic Book" panose="020B0503020102020204" pitchFamily="34" charset="0"/>
                        </a:rPr>
                        <a:t>11.3*</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Juvenile</a:t>
                      </a:r>
                      <a:r>
                        <a:rPr lang="en-US" baseline="0" dirty="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18182">
                <a:tc>
                  <a:txBody>
                    <a:bodyPr/>
                    <a:lstStyle/>
                    <a:p>
                      <a:r>
                        <a:rPr lang="en-US" dirty="0">
                          <a:latin typeface="Franklin Gothic Book" panose="020B0503020102020204" pitchFamily="34" charset="0"/>
                        </a:rPr>
                        <a:t>12.1*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Domestic</a:t>
                      </a:r>
                      <a:r>
                        <a:rPr lang="en-US" baseline="0" dirty="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Change in suspected opioid</a:t>
                      </a:r>
                      <a:r>
                        <a:rPr lang="en-US" baseline="0" dirty="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dirty="0">
                          <a:latin typeface="Franklin Gothic Book" panose="020B0503020102020204" pitchFamily="34" charset="0"/>
                        </a:rPr>
                        <a:t>14.2*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Age adjusted frequency of mental</a:t>
                      </a:r>
                      <a:r>
                        <a:rPr lang="en-US" baseline="0" dirty="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dirty="0">
                          <a:latin typeface="Franklin Gothic Book" panose="020B0503020102020204" pitchFamily="34" charset="0"/>
                        </a:rPr>
                        <a:t>14.6*</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Frequency</a:t>
                      </a:r>
                      <a:r>
                        <a:rPr lang="en-US" baseline="0" dirty="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dirty="0">
                          <a:latin typeface="Franklin Gothic Book" panose="020B0503020102020204" pitchFamily="34" charset="0"/>
                        </a:rPr>
                        <a:t>15.1*</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a:t>
                      </a:r>
                      <a:r>
                        <a:rPr lang="en-US" baseline="0" dirty="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dirty="0">
                          <a:latin typeface="Franklin Gothic Book" panose="020B0503020102020204" pitchFamily="34" charset="0"/>
                        </a:rPr>
                        <a:t>15.2*</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438887128"/>
              </p:ext>
            </p:extLst>
          </p:nvPr>
        </p:nvGraphicFramePr>
        <p:xfrm>
          <a:off x="7010401" y="1054274"/>
          <a:ext cx="5181600" cy="56007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da6c323437224061d75b&quot;,&quot;SmartGridHorizontal&quot;:0,&quot;LinkedExcelSources&quot;:{&quot;5fe23fb73839382b0c757267&quot;:&quot;{{Desktop}}\\Workbooks (Engage Attached)\\Middlesex_County_1-25-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22245</TotalTime>
  <Words>9722</Words>
  <Application>Microsoft Office PowerPoint</Application>
  <PresentationFormat>Widescreen</PresentationFormat>
  <Paragraphs>873</Paragraphs>
  <Slides>88</Slides>
  <Notes>66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88</vt:i4>
      </vt:variant>
    </vt:vector>
  </HeadingPairs>
  <TitlesOfParts>
    <vt:vector size="97" baseType="lpstr">
      <vt:lpstr>Arial</vt:lpstr>
      <vt:lpstr>Calibri</vt:lpstr>
      <vt:lpstr>Franklin Gothic Book</vt:lpstr>
      <vt:lpstr>Franklin Gothic Demi</vt:lpstr>
      <vt:lpstr>Franklin Gothic Medium</vt:lpstr>
      <vt:lpstr>Franklin Gothic Medium Cond</vt:lpstr>
      <vt:lpstr>Helvetica</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1459</cp:revision>
  <dcterms:created xsi:type="dcterms:W3CDTF">2006-08-16T00:00:00Z</dcterms:created>
  <dcterms:modified xsi:type="dcterms:W3CDTF">2021-02-15T20:32:45Z</dcterms:modified>
</cp:coreProperties>
</file>