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85799" autoAdjust="0"/>
  </p:normalViewPr>
  <p:slideViewPr>
    <p:cSldViewPr>
      <p:cViewPr varScale="1">
        <p:scale>
          <a:sx n="78" d="100"/>
          <a:sy n="78" d="100"/>
        </p:scale>
        <p:origin x="974" y="82"/>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Middlesex_County_11.09.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Middlesex_County_11.09.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Overview'!$A$9,'0. Overview'!$A$34,'0. Overview'!$A$55,'0. Overview'!$A$77,'0. Overview'!$A$97,'0. Overview'!$A$120,'0. Overview'!$A$150,'0. Overview'!$A$169,'0. Overview'!$A$196,'0. Overview'!$A$208)</c:f>
              <c:strCache>
                <c:ptCount val="10"/>
                <c:pt idx="0">
                  <c:v>Middlesex</c:v>
                </c:pt>
                <c:pt idx="1">
                  <c:v>Middlesex</c:v>
                </c:pt>
                <c:pt idx="2">
                  <c:v>Middlesex</c:v>
                </c:pt>
                <c:pt idx="3">
                  <c:v>Middlesex</c:v>
                </c:pt>
                <c:pt idx="4">
                  <c:v>Middlesex</c:v>
                </c:pt>
                <c:pt idx="5">
                  <c:v>Middlesex</c:v>
                </c:pt>
                <c:pt idx="6">
                  <c:v>Middlesex</c:v>
                </c:pt>
                <c:pt idx="7">
                  <c:v>Middlesex</c:v>
                </c:pt>
                <c:pt idx="8">
                  <c:v>Middlesex</c:v>
                </c:pt>
                <c:pt idx="9">
                  <c:v>Middlesex</c:v>
                </c:pt>
              </c:strCache>
            </c:strRef>
          </c:cat>
          <c:val>
            <c:numRef>
              <c:f>('0. Overview'!$C$9,'0. Overview'!$C$34,'0. Overview'!$C$55,'0. Overview'!$C$77,'0. Overview'!$C$97,'0. Overview'!$C$120,'0. Overview'!$C$150,'0. Overview'!$C$169,'0. Overview'!$C$196,'0. Overview'!$C$208)</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0479-4F37-BB84-871DD7727444}"/>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Overview'!$A$9,'0. Overview'!$A$34,'0. Overview'!$A$55,'0. Overview'!$A$77,'0. Overview'!$A$97,'0. Overview'!$A$120,'0. Overview'!$A$150,'0. Overview'!$A$169,'0. Overview'!$A$196,'0. Overview'!$A$208)</c:f>
              <c:strCache>
                <c:ptCount val="10"/>
                <c:pt idx="0">
                  <c:v>Middlesex</c:v>
                </c:pt>
                <c:pt idx="1">
                  <c:v>Middlesex</c:v>
                </c:pt>
                <c:pt idx="2">
                  <c:v>Middlesex</c:v>
                </c:pt>
                <c:pt idx="3">
                  <c:v>Middlesex</c:v>
                </c:pt>
                <c:pt idx="4">
                  <c:v>Middlesex</c:v>
                </c:pt>
                <c:pt idx="5">
                  <c:v>Middlesex</c:v>
                </c:pt>
                <c:pt idx="6">
                  <c:v>Middlesex</c:v>
                </c:pt>
                <c:pt idx="7">
                  <c:v>Middlesex</c:v>
                </c:pt>
                <c:pt idx="8">
                  <c:v>Middlesex</c:v>
                </c:pt>
                <c:pt idx="9">
                  <c:v>Middlesex</c:v>
                </c:pt>
              </c:strCache>
            </c:strRef>
          </c:cat>
          <c:val>
            <c:numRef>
              <c:f>('0. Overview'!$D$9,'0. Overview'!$D$34,'0. Overview'!$D$55,'0. Overview'!$D$77,'0. Overview'!$D$97,'0. Overview'!$D$120,'0. Overview'!$D$150,'0. Overview'!$D$169,'0. Overview'!$D$196,'0. Overview'!$D$208)</c:f>
              <c:numCache>
                <c:formatCode>General</c:formatCode>
                <c:ptCount val="10"/>
                <c:pt idx="0">
                  <c:v>14.875</c:v>
                </c:pt>
                <c:pt idx="1">
                  <c:v>11.875</c:v>
                </c:pt>
                <c:pt idx="2">
                  <c:v>12.875</c:v>
                </c:pt>
                <c:pt idx="3">
                  <c:v>12.875</c:v>
                </c:pt>
                <c:pt idx="4">
                  <c:v>14.875</c:v>
                </c:pt>
                <c:pt idx="5">
                  <c:v>13.875</c:v>
                </c:pt>
                <c:pt idx="6">
                  <c:v>5.875</c:v>
                </c:pt>
                <c:pt idx="7">
                  <c:v>8.875</c:v>
                </c:pt>
                <c:pt idx="8">
                  <c:v>1.875</c:v>
                </c:pt>
                <c:pt idx="9">
                  <c:v>13.875</c:v>
                </c:pt>
              </c:numCache>
            </c:numRef>
          </c:val>
          <c:extLst>
            <c:ext xmlns:c16="http://schemas.microsoft.com/office/drawing/2014/chart" uri="{C3380CC4-5D6E-409C-BE32-E72D297353CC}">
              <c16:uniqueId val="{00000001-0479-4F37-BB84-871DD7727444}"/>
            </c:ext>
          </c:extLst>
        </c:ser>
        <c:ser>
          <c:idx val="3"/>
          <c:order val="2"/>
          <c:spPr>
            <a:solidFill>
              <a:schemeClr val="bg1">
                <a:lumMod val="65000"/>
              </a:schemeClr>
            </a:solidFill>
            <a:ln>
              <a:solidFill>
                <a:schemeClr val="tx1">
                  <a:lumMod val="95000"/>
                  <a:lumOff val="5000"/>
                </a:schemeClr>
              </a:solidFill>
            </a:ln>
            <a:effectLst/>
          </c:spPr>
          <c:invertIfNegative val="0"/>
          <c:cat>
            <c:strRef>
              <c:f>('0. Overview'!$A$9,'0. Overview'!$A$34,'0. Overview'!$A$55,'0. Overview'!$A$77,'0. Overview'!$A$97,'0. Overview'!$A$120,'0. Overview'!$A$150,'0. Overview'!$A$169,'0. Overview'!$A$196,'0. Overview'!$A$208)</c:f>
              <c:strCache>
                <c:ptCount val="10"/>
                <c:pt idx="0">
                  <c:v>Middlesex</c:v>
                </c:pt>
                <c:pt idx="1">
                  <c:v>Middlesex</c:v>
                </c:pt>
                <c:pt idx="2">
                  <c:v>Middlesex</c:v>
                </c:pt>
                <c:pt idx="3">
                  <c:v>Middlesex</c:v>
                </c:pt>
                <c:pt idx="4">
                  <c:v>Middlesex</c:v>
                </c:pt>
                <c:pt idx="5">
                  <c:v>Middlesex</c:v>
                </c:pt>
                <c:pt idx="6">
                  <c:v>Middlesex</c:v>
                </c:pt>
                <c:pt idx="7">
                  <c:v>Middlesex</c:v>
                </c:pt>
                <c:pt idx="8">
                  <c:v>Middlesex</c:v>
                </c:pt>
                <c:pt idx="9">
                  <c:v>Middlesex</c:v>
                </c:pt>
              </c:strCache>
            </c:strRef>
          </c:cat>
          <c:val>
            <c:numRef>
              <c:f>('0. Overview'!$E$9,'0. Overview'!$E$34,'0. Overview'!$E$55,'0. Overview'!$E$77,'0. Overview'!$E$97,'0. Overview'!$E$120,'0. Overview'!$E$150,'0. Overview'!$E$169,'0. Overview'!$E$196,'0. Overview'!$E$208)</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0479-4F37-BB84-871DD7727444}"/>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0.56699999999999995</c:v>
                </c:pt>
                <c:pt idx="1">
                  <c:v>0.56100000000000005</c:v>
                </c:pt>
                <c:pt idx="2">
                  <c:v>0.55800000000000005</c:v>
                </c:pt>
                <c:pt idx="3">
                  <c:v>0.53800000000000003</c:v>
                </c:pt>
                <c:pt idx="4">
                  <c:v>0.52700000000000002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2">
                  <c:v>0.52700000000000002</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8">
                  <c:v>177926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56466</c:v>
                </c:pt>
                <c:pt idx="1">
                  <c:v>57469</c:v>
                </c:pt>
                <c:pt idx="2">
                  <c:v>63991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73868110236221"/>
          <c:y val="2.6953335422200752E-2"/>
          <c:w val="0.77194488188976373"/>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Edison</c:v>
                </c:pt>
                <c:pt idx="1">
                  <c:v>Woodbridge</c:v>
                </c:pt>
                <c:pt idx="2">
                  <c:v>Perth Amboy</c:v>
                </c:pt>
                <c:pt idx="3">
                  <c:v>Old Bridge</c:v>
                </c:pt>
                <c:pt idx="4">
                  <c:v>New Brunswick</c:v>
                </c:pt>
                <c:pt idx="5">
                  <c:v>South Brunswick</c:v>
                </c:pt>
                <c:pt idx="6">
                  <c:v>East Brunswick</c:v>
                </c:pt>
                <c:pt idx="7">
                  <c:v>Sayreville</c:v>
                </c:pt>
                <c:pt idx="8">
                  <c:v>Piscataway</c:v>
                </c:pt>
                <c:pt idx="9">
                  <c:v>North Brunswick</c:v>
                </c:pt>
                <c:pt idx="10">
                  <c:v>Monroe</c:v>
                </c:pt>
                <c:pt idx="11">
                  <c:v>Plainsboro</c:v>
                </c:pt>
                <c:pt idx="12">
                  <c:v>Carteret</c:v>
                </c:pt>
                <c:pt idx="13">
                  <c:v>South Plainfield</c:v>
                </c:pt>
                <c:pt idx="14">
                  <c:v>South River</c:v>
                </c:pt>
                <c:pt idx="15">
                  <c:v>Metuchen</c:v>
                </c:pt>
                <c:pt idx="16">
                  <c:v>Middlesex</c:v>
                </c:pt>
                <c:pt idx="17">
                  <c:v>Highland Park</c:v>
                </c:pt>
                <c:pt idx="18">
                  <c:v>Dunellen</c:v>
                </c:pt>
                <c:pt idx="19">
                  <c:v>Jamesburg</c:v>
                </c:pt>
              </c:strCache>
            </c:strRef>
          </c:cat>
          <c:val>
            <c:numRef>
              <c:f>Sheet1!$B$2:$B$21</c:f>
              <c:numCache>
                <c:formatCode>0</c:formatCode>
                <c:ptCount val="20"/>
                <c:pt idx="0">
                  <c:v>22827</c:v>
                </c:pt>
                <c:pt idx="1">
                  <c:v>20321</c:v>
                </c:pt>
                <c:pt idx="2">
                  <c:v>13961</c:v>
                </c:pt>
                <c:pt idx="3">
                  <c:v>13864</c:v>
                </c:pt>
                <c:pt idx="4">
                  <c:v>12639</c:v>
                </c:pt>
                <c:pt idx="5">
                  <c:v>11239</c:v>
                </c:pt>
                <c:pt idx="6">
                  <c:v>10020</c:v>
                </c:pt>
                <c:pt idx="7">
                  <c:v>9643</c:v>
                </c:pt>
                <c:pt idx="8">
                  <c:v>9238</c:v>
                </c:pt>
                <c:pt idx="9">
                  <c:v>9037</c:v>
                </c:pt>
                <c:pt idx="10">
                  <c:v>7658</c:v>
                </c:pt>
                <c:pt idx="11">
                  <c:v>5666</c:v>
                </c:pt>
                <c:pt idx="12">
                  <c:v>5582</c:v>
                </c:pt>
                <c:pt idx="13">
                  <c:v>5236</c:v>
                </c:pt>
                <c:pt idx="14">
                  <c:v>3577</c:v>
                </c:pt>
                <c:pt idx="15">
                  <c:v>3302</c:v>
                </c:pt>
                <c:pt idx="16">
                  <c:v>3153</c:v>
                </c:pt>
                <c:pt idx="17">
                  <c:v>2902</c:v>
                </c:pt>
                <c:pt idx="18">
                  <c:v>1997</c:v>
                </c:pt>
                <c:pt idx="19">
                  <c:v>1783</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0.25</c:v>
                </c:pt>
                <c:pt idx="1">
                  <c:v>0.25</c:v>
                </c:pt>
                <c:pt idx="2">
                  <c:v>0.25</c:v>
                </c:pt>
                <c:pt idx="3">
                  <c:v>0.25</c:v>
                </c:pt>
                <c:pt idx="4">
                  <c:v>0.19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2">
                  <c:v>0.19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5"/>
              <c:layout>
                <c:manualLayout>
                  <c:x val="-2.0080321285140929E-3"/>
                  <c:y val="1.447876557920881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1598</c:v>
                </c:pt>
                <c:pt idx="1">
                  <c:v>764</c:v>
                </c:pt>
                <c:pt idx="2">
                  <c:v>1659</c:v>
                </c:pt>
                <c:pt idx="3">
                  <c:v>1167</c:v>
                </c:pt>
                <c:pt idx="4">
                  <c:v>1125</c:v>
                </c:pt>
                <c:pt idx="5">
                  <c:v>953</c:v>
                </c:pt>
                <c:pt idx="6">
                  <c:v>1229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6">
                  <c:v>101927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78643</c:v>
                </c:pt>
                <c:pt idx="1">
                  <c:v>82375</c:v>
                </c:pt>
                <c:pt idx="2">
                  <c:v>85337</c:v>
                </c:pt>
                <c:pt idx="3">
                  <c:v>88217</c:v>
                </c:pt>
                <c:pt idx="4">
                  <c:v>93418</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Overview'!$A$237,'0. Overview'!$A$254,'0. Overview'!$A$289,'0. Overview'!$A$305,'0. Overview'!$A$324,'0. Overview'!$A$341,'0. Overview'!$A$379,'0. Overview'!$A$403,'0. Overview'!$A$425)</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Overview'!$C$237,'0. Overview'!$C$254,'0. Overview'!$C$289,'0. Overview'!$C$305,'0. Overview'!$C$324,'0. Overview'!$C$341,'0. Overview'!$C$379,'0. Overview'!$C$403,'0. Overview'!$C$425)</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A9A4-4643-97A4-AB2FDF2C3D41}"/>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Overview'!$A$237,'0. Overview'!$A$254,'0. Overview'!$A$289,'0. Overview'!$A$305,'0. Overview'!$A$324,'0. Overview'!$A$341,'0. Overview'!$A$379,'0. Overview'!$A$403,'0. Overview'!$A$425)</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Overview'!$D$237,'0. Overview'!$D$254,'0. Overview'!$D$289,'0. Overview'!$D$305,'0. Overview'!$D$324,'0. Overview'!$D$341,'0. Overview'!$D$379,'0. Overview'!$D$403,'0. Overview'!$D$425)</c:f>
              <c:numCache>
                <c:formatCode>General</c:formatCode>
                <c:ptCount val="9"/>
                <c:pt idx="0">
                  <c:v>11.875</c:v>
                </c:pt>
                <c:pt idx="1">
                  <c:v>16.875</c:v>
                </c:pt>
                <c:pt idx="2">
                  <c:v>3.875</c:v>
                </c:pt>
                <c:pt idx="3">
                  <c:v>9.875</c:v>
                </c:pt>
                <c:pt idx="4">
                  <c:v>13.875</c:v>
                </c:pt>
                <c:pt idx="5">
                  <c:v>18.875</c:v>
                </c:pt>
                <c:pt idx="6">
                  <c:v>2.875</c:v>
                </c:pt>
                <c:pt idx="7">
                  <c:v>2.875</c:v>
                </c:pt>
                <c:pt idx="8">
                  <c:v>2.875</c:v>
                </c:pt>
              </c:numCache>
            </c:numRef>
          </c:val>
          <c:extLst>
            <c:ext xmlns:c16="http://schemas.microsoft.com/office/drawing/2014/chart" uri="{C3380CC4-5D6E-409C-BE32-E72D297353CC}">
              <c16:uniqueId val="{00000001-A9A4-4643-97A4-AB2FDF2C3D41}"/>
            </c:ext>
          </c:extLst>
        </c:ser>
        <c:ser>
          <c:idx val="3"/>
          <c:order val="2"/>
          <c:spPr>
            <a:solidFill>
              <a:schemeClr val="bg2">
                <a:lumMod val="75000"/>
              </a:schemeClr>
            </a:solidFill>
            <a:ln>
              <a:solidFill>
                <a:schemeClr val="tx1"/>
              </a:solidFill>
            </a:ln>
            <a:effectLst/>
          </c:spPr>
          <c:invertIfNegative val="0"/>
          <c:cat>
            <c:strRef>
              <c:f>('0. Overview'!$A$237,'0. Overview'!$A$254,'0. Overview'!$A$289,'0. Overview'!$A$305,'0. Overview'!$A$324,'0. Overview'!$A$341,'0. Overview'!$A$379,'0. Overview'!$A$403,'0. Overview'!$A$425)</c:f>
              <c:strCache>
                <c:ptCount val="9"/>
                <c:pt idx="0">
                  <c:v>Middlesex</c:v>
                </c:pt>
                <c:pt idx="1">
                  <c:v>Middlesex</c:v>
                </c:pt>
                <c:pt idx="2">
                  <c:v>Middlesex</c:v>
                </c:pt>
                <c:pt idx="3">
                  <c:v>Middlesex</c:v>
                </c:pt>
                <c:pt idx="4">
                  <c:v>Middlesex</c:v>
                </c:pt>
                <c:pt idx="5">
                  <c:v>Middlesex</c:v>
                </c:pt>
                <c:pt idx="6">
                  <c:v>Middlesex</c:v>
                </c:pt>
                <c:pt idx="7">
                  <c:v>Middlesex</c:v>
                </c:pt>
                <c:pt idx="8">
                  <c:v>Middlesex</c:v>
                </c:pt>
              </c:strCache>
            </c:strRef>
          </c:cat>
          <c:val>
            <c:numRef>
              <c:f>('0. Overview'!$E$237,'0. Overview'!$E$254,'0. Overview'!$E$289,'0. Overview'!$E$305,'0. Overview'!$E$324,'0. Overview'!$E$341,'0. Overview'!$E$379,'0. Overview'!$E$403,'0. Overview'!$E$425)</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A9A4-4643-97A4-AB2FDF2C3D41}"/>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4" formatCode="_(&quot;$&quot;* #,##0_);_(&quot;$&quot;* \(#,##0\);_(&quot;$&quot;* &quot;-&quot;??_);_(@_)">
                  <c:v>93418</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c:v>
                </c:pt>
                <c:pt idx="1">
                  <c:v>Perth Amboy</c:v>
                </c:pt>
                <c:pt idx="2">
                  <c:v>South Amboy</c:v>
                </c:pt>
                <c:pt idx="3">
                  <c:v>Carteret</c:v>
                </c:pt>
                <c:pt idx="4">
                  <c:v>Middlesex</c:v>
                </c:pt>
                <c:pt idx="5">
                  <c:v>Dunellen</c:v>
                </c:pt>
                <c:pt idx="6">
                  <c:v>South River</c:v>
                </c:pt>
                <c:pt idx="7">
                  <c:v>Spotswood</c:v>
                </c:pt>
                <c:pt idx="8">
                  <c:v>Highland Park</c:v>
                </c:pt>
                <c:pt idx="9">
                  <c:v>Sayreville</c:v>
                </c:pt>
              </c:strCache>
            </c:strRef>
          </c:cat>
          <c:val>
            <c:numRef>
              <c:f>Sheet1!$B$2:$B$11</c:f>
              <c:numCache>
                <c:formatCode>_("$"* #,##0.00_);_("$"* \(#,##0.00\);_("$"* "-"??_);_(@_)</c:formatCode>
                <c:ptCount val="10"/>
                <c:pt idx="0">
                  <c:v>43783</c:v>
                </c:pt>
                <c:pt idx="1">
                  <c:v>52563</c:v>
                </c:pt>
                <c:pt idx="2">
                  <c:v>73056</c:v>
                </c:pt>
                <c:pt idx="3">
                  <c:v>73347</c:v>
                </c:pt>
                <c:pt idx="4">
                  <c:v>75460</c:v>
                </c:pt>
                <c:pt idx="5">
                  <c:v>76010</c:v>
                </c:pt>
                <c:pt idx="6">
                  <c:v>78162</c:v>
                </c:pt>
                <c:pt idx="7">
                  <c:v>80074</c:v>
                </c:pt>
                <c:pt idx="8">
                  <c:v>81402</c:v>
                </c:pt>
                <c:pt idx="9">
                  <c:v>81883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Middlesex Median $89,533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Sheet1!$A$2:$A$11</c:f>
              <c:strCache>
                <c:ptCount val="10"/>
                <c:pt idx="0">
                  <c:v>New Brunswick</c:v>
                </c:pt>
                <c:pt idx="1">
                  <c:v>Perth Amboy</c:v>
                </c:pt>
                <c:pt idx="2">
                  <c:v>South Amboy</c:v>
                </c:pt>
                <c:pt idx="3">
                  <c:v>Carteret</c:v>
                </c:pt>
                <c:pt idx="4">
                  <c:v>Middlesex</c:v>
                </c:pt>
                <c:pt idx="5">
                  <c:v>Dunellen</c:v>
                </c:pt>
                <c:pt idx="6">
                  <c:v>South River</c:v>
                </c:pt>
                <c:pt idx="7">
                  <c:v>Spotswood</c:v>
                </c:pt>
                <c:pt idx="8">
                  <c:v>Highland Park</c:v>
                </c:pt>
                <c:pt idx="9">
                  <c:v>Sayreville</c:v>
                </c:pt>
              </c:strCache>
            </c:strRef>
          </c:cat>
          <c:val>
            <c:numRef>
              <c:f>Sheet1!$C$2:$C$11</c:f>
              <c:numCache>
                <c:formatCode>_("$"* #,##0.00_);_("$"* \(#,##0.00\);_("$"* "-"??_);_(@_)</c:formatCode>
                <c:ptCount val="10"/>
                <c:pt idx="0">
                  <c:v>89533</c:v>
                </c:pt>
                <c:pt idx="1">
                  <c:v>89533</c:v>
                </c:pt>
                <c:pt idx="2">
                  <c:v>89533</c:v>
                </c:pt>
                <c:pt idx="3">
                  <c:v>89533</c:v>
                </c:pt>
                <c:pt idx="4">
                  <c:v>89533</c:v>
                </c:pt>
                <c:pt idx="5">
                  <c:v>89533</c:v>
                </c:pt>
                <c:pt idx="6">
                  <c:v>89533</c:v>
                </c:pt>
                <c:pt idx="7">
                  <c:v>89533</c:v>
                </c:pt>
                <c:pt idx="8">
                  <c:v>89533</c:v>
                </c:pt>
                <c:pt idx="9">
                  <c:v>89533</c:v>
                </c:pt>
              </c:numCache>
            </c:numRef>
          </c:val>
          <c:extLst>
            <c:ext xmlns:c16="http://schemas.microsoft.com/office/drawing/2014/chart" uri="{C3380CC4-5D6E-409C-BE32-E72D297353CC}">
              <c16:uniqueId val="{00000000-A027-4980-A636-F04DA1AF8D32}"/>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00_);_(&quot;$&quot;* \(#,##0.0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5839521598775497"/>
          <c:y val="0.95602824049401303"/>
          <c:w val="0.17046786469548589"/>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9" formatCode="0%">
                  <c:v>8.6999999999999994E-2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8.7999999999999995E-2</c:v>
                </c:pt>
                <c:pt idx="1">
                  <c:v>8.7999999999999995E-2</c:v>
                </c:pt>
                <c:pt idx="2">
                  <c:v>8.5999999999999993E-2</c:v>
                </c:pt>
                <c:pt idx="3">
                  <c:v>8.5000000000000006E-2</c:v>
                </c:pt>
                <c:pt idx="4">
                  <c:v>8.6999999999999994E-2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 Brunswick</c:v>
                </c:pt>
                <c:pt idx="1">
                  <c:v>Perth Amboy</c:v>
                </c:pt>
                <c:pt idx="2">
                  <c:v>Carteret</c:v>
                </c:pt>
                <c:pt idx="3">
                  <c:v>Dunellen</c:v>
                </c:pt>
                <c:pt idx="4">
                  <c:v>Milltown</c:v>
                </c:pt>
                <c:pt idx="5">
                  <c:v>Highland Park</c:v>
                </c:pt>
                <c:pt idx="6">
                  <c:v>Sayreville</c:v>
                </c:pt>
                <c:pt idx="7">
                  <c:v>Middlesex</c:v>
                </c:pt>
                <c:pt idx="8">
                  <c:v>North Brunswick</c:v>
                </c:pt>
                <c:pt idx="9">
                  <c:v>Spotswood</c:v>
                </c:pt>
              </c:strCache>
            </c:strRef>
          </c:cat>
          <c:val>
            <c:numRef>
              <c:f>Sheet1!$B$2:$B$11</c:f>
              <c:numCache>
                <c:formatCode>0%</c:formatCode>
                <c:ptCount val="10"/>
                <c:pt idx="0">
                  <c:v>0.33100000000000002</c:v>
                </c:pt>
                <c:pt idx="1">
                  <c:v>0.23599999999999999</c:v>
                </c:pt>
                <c:pt idx="2">
                  <c:v>0.16</c:v>
                </c:pt>
                <c:pt idx="3">
                  <c:v>0.107</c:v>
                </c:pt>
                <c:pt idx="4">
                  <c:v>0.107</c:v>
                </c:pt>
                <c:pt idx="5">
                  <c:v>9.9000000000000005E-2</c:v>
                </c:pt>
                <c:pt idx="6">
                  <c:v>9.8000000000000004E-2</c:v>
                </c:pt>
                <c:pt idx="7">
                  <c:v>8.4000000000000005E-2</c:v>
                </c:pt>
                <c:pt idx="8">
                  <c:v>7.5999999999999998E-2</c:v>
                </c:pt>
                <c:pt idx="9">
                  <c:v>6.7000000000000004E-2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Middlesex county avg 8.5%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New Brunswick</c:v>
                </c:pt>
                <c:pt idx="1">
                  <c:v>Perth Amboy</c:v>
                </c:pt>
                <c:pt idx="2">
                  <c:v>Carteret</c:v>
                </c:pt>
                <c:pt idx="3">
                  <c:v>Dunellen</c:v>
                </c:pt>
                <c:pt idx="4">
                  <c:v>Milltown</c:v>
                </c:pt>
                <c:pt idx="5">
                  <c:v>Highland Park</c:v>
                </c:pt>
                <c:pt idx="6">
                  <c:v>Sayreville</c:v>
                </c:pt>
                <c:pt idx="7">
                  <c:v>Middlesex</c:v>
                </c:pt>
                <c:pt idx="8">
                  <c:v>North Brunswick</c:v>
                </c:pt>
                <c:pt idx="9">
                  <c:v>Spotswood</c:v>
                </c:pt>
              </c:strCache>
            </c:strRef>
          </c:cat>
          <c:val>
            <c:numRef>
              <c:f>Sheet1!$C$2:$C$11</c:f>
              <c:numCache>
                <c:formatCode>0%</c:formatCode>
                <c:ptCount val="10"/>
                <c:pt idx="0">
                  <c:v>8.5000000000000006E-2</c:v>
                </c:pt>
                <c:pt idx="1">
                  <c:v>8.5000000000000006E-2</c:v>
                </c:pt>
                <c:pt idx="2">
                  <c:v>8.5000000000000006E-2</c:v>
                </c:pt>
                <c:pt idx="3">
                  <c:v>8.5000000000000006E-2</c:v>
                </c:pt>
                <c:pt idx="4">
                  <c:v>8.5000000000000006E-2</c:v>
                </c:pt>
                <c:pt idx="5">
                  <c:v>8.5000000000000006E-2</c:v>
                </c:pt>
                <c:pt idx="6">
                  <c:v>8.5000000000000006E-2</c:v>
                </c:pt>
                <c:pt idx="7">
                  <c:v>8.5000000000000006E-2</c:v>
                </c:pt>
                <c:pt idx="8">
                  <c:v>8.5000000000000006E-2</c:v>
                </c:pt>
                <c:pt idx="9">
                  <c:v>8.5000000000000006E-2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0520503536079842"/>
          <c:y val="0.90985882446512367"/>
          <c:w val="0.17141437795343231"/>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8">
                  <c:v>0.16297946497999999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c:v>
                </c:pt>
                <c:pt idx="1">
                  <c:v>0.21</c:v>
                </c:pt>
                <c:pt idx="2">
                  <c:v>0.21</c:v>
                </c:pt>
                <c:pt idx="3">
                  <c:v>0.2</c:v>
                </c:pt>
                <c:pt idx="4">
                  <c:v>0.21</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8" formatCode="0.0%">
                  <c:v>7.3999999999999996E-2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902"/>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7.2999999999999995E-2</c:v>
                </c:pt>
                <c:pt idx="1">
                  <c:v>7.3999999999999996E-2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ax val="0.1"/>
          <c:min val="5.000000000000001E-2"/>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14276</c:v>
                </c:pt>
                <c:pt idx="1">
                  <c:v>13652</c:v>
                </c:pt>
                <c:pt idx="2">
                  <c:v>13361</c:v>
                </c:pt>
                <c:pt idx="3">
                  <c:v>13156</c:v>
                </c:pt>
                <c:pt idx="4">
                  <c:v>12879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Middlesex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0.57699999999999996</c:v>
                </c:pt>
                <c:pt idx="1">
                  <c:v>0.11899999999999999</c:v>
                </c:pt>
                <c:pt idx="2">
                  <c:v>8.0000000000000002E-3</c:v>
                </c:pt>
                <c:pt idx="3">
                  <c:v>0.25600000000000001</c:v>
                </c:pt>
                <c:pt idx="4">
                  <c:v>2E-3</c:v>
                </c:pt>
                <c:pt idx="5">
                  <c:v>7.6999999999999999E-2</c:v>
                </c:pt>
                <c:pt idx="6">
                  <c:v>0.221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34838</c:v>
                </c:pt>
                <c:pt idx="1">
                  <c:v>34413</c:v>
                </c:pt>
                <c:pt idx="2">
                  <c:v>35341</c:v>
                </c:pt>
                <c:pt idx="3">
                  <c:v>34502</c:v>
                </c:pt>
                <c:pt idx="4">
                  <c:v>35414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27848</c:v>
                </c:pt>
                <c:pt idx="1">
                  <c:v>25477</c:v>
                </c:pt>
                <c:pt idx="2">
                  <c:v>23808</c:v>
                </c:pt>
                <c:pt idx="3">
                  <c:v>20524</c:v>
                </c:pt>
                <c:pt idx="4">
                  <c:v>21186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Middlesex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1125</c:v>
                </c:pt>
                <c:pt idx="1">
                  <c:v>1020</c:v>
                </c:pt>
                <c:pt idx="2">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4">
                  <c:v>1125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4" formatCode="&quot;$&quot;#,##0_);[Red]\(&quot;$&quot;#,##0\)">
                  <c:v>900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6">
                  <c:v>34.9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33.4</c:v>
                </c:pt>
                <c:pt idx="1">
                  <c:v>33.299999999999997</c:v>
                </c:pt>
                <c:pt idx="2">
                  <c:v>33.9</c:v>
                </c:pt>
                <c:pt idx="3" formatCode="0.0">
                  <c:v>36.5</c:v>
                </c:pt>
                <c:pt idx="4" formatCode="0.0">
                  <c:v>34.9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4">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3" formatCode="0%">
                  <c:v>4.0999999999999996</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5" formatCode="0.0%">
                  <c:v>5.0999999999999997E-2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3.7999999999999999E-2</c:v>
                </c:pt>
                <c:pt idx="1">
                  <c:v>2.5000000000000001E-2</c:v>
                </c:pt>
                <c:pt idx="2">
                  <c:v>3.6999999999999998E-2</c:v>
                </c:pt>
                <c:pt idx="3">
                  <c:v>2.1000000000000001E-2</c:v>
                </c:pt>
                <c:pt idx="4">
                  <c:v>5.0999999999999997E-2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0.61499999999999999</c:v>
                </c:pt>
                <c:pt idx="1">
                  <c:v>0.60399999999999998</c:v>
                </c:pt>
                <c:pt idx="2">
                  <c:v>0.59299999999999997</c:v>
                </c:pt>
                <c:pt idx="3">
                  <c:v>0.58899999999999997</c:v>
                </c:pt>
                <c:pt idx="4">
                  <c:v>0.57699999999999996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0.11</c:v>
                </c:pt>
                <c:pt idx="1">
                  <c:v>0.109</c:v>
                </c:pt>
                <c:pt idx="2">
                  <c:v>0.11700000000000001</c:v>
                </c:pt>
                <c:pt idx="3">
                  <c:v>0.11600000000000001</c:v>
                </c:pt>
                <c:pt idx="4">
                  <c:v>0.11899999999999999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4.0000000000000001E-3</c:v>
                </c:pt>
                <c:pt idx="1">
                  <c:v>7.0000000000000001E-3</c:v>
                </c:pt>
                <c:pt idx="2">
                  <c:v>7.0000000000000001E-3</c:v>
                </c:pt>
                <c:pt idx="3">
                  <c:v>6.0000000000000001E-3</c:v>
                </c:pt>
                <c:pt idx="4">
                  <c:v>8.0000000000000002E-3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0.251</c:v>
                </c:pt>
                <c:pt idx="1">
                  <c:v>0.254</c:v>
                </c:pt>
                <c:pt idx="2">
                  <c:v>0.26100000000000001</c:v>
                </c:pt>
                <c:pt idx="3">
                  <c:v>0.25700000000000001</c:v>
                </c:pt>
                <c:pt idx="4">
                  <c:v>0.25600000000000001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0.20300000000000001</c:v>
                </c:pt>
                <c:pt idx="1">
                  <c:v>0.20699999999999999</c:v>
                </c:pt>
                <c:pt idx="2">
                  <c:v>0.21199999999999999</c:v>
                </c:pt>
                <c:pt idx="3">
                  <c:v>0.216</c:v>
                </c:pt>
                <c:pt idx="4">
                  <c:v>0.221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Helmetta</c:v>
                </c:pt>
                <c:pt idx="1">
                  <c:v>Perth Amboy</c:v>
                </c:pt>
                <c:pt idx="2">
                  <c:v>New Brunswick</c:v>
                </c:pt>
                <c:pt idx="3">
                  <c:v>South Amboy</c:v>
                </c:pt>
                <c:pt idx="4">
                  <c:v>Jamesburg</c:v>
                </c:pt>
                <c:pt idx="5">
                  <c:v>Carteret</c:v>
                </c:pt>
                <c:pt idx="6">
                  <c:v>Dunellen</c:v>
                </c:pt>
                <c:pt idx="7">
                  <c:v>South River</c:v>
                </c:pt>
                <c:pt idx="8">
                  <c:v>Piscataway</c:v>
                </c:pt>
                <c:pt idx="9">
                  <c:v>Sayreville</c:v>
                </c:pt>
              </c:strCache>
            </c:strRef>
          </c:cat>
          <c:val>
            <c:numRef>
              <c:f>Sheet1!$B$2:$B$11</c:f>
              <c:numCache>
                <c:formatCode>0.0%</c:formatCode>
                <c:ptCount val="10"/>
                <c:pt idx="0">
                  <c:v>0.124</c:v>
                </c:pt>
                <c:pt idx="1">
                  <c:v>9.2999999999999999E-2</c:v>
                </c:pt>
                <c:pt idx="2">
                  <c:v>8.2000000000000003E-2</c:v>
                </c:pt>
                <c:pt idx="3">
                  <c:v>7.1999999999999995E-2</c:v>
                </c:pt>
                <c:pt idx="4">
                  <c:v>6.7000000000000004E-2</c:v>
                </c:pt>
                <c:pt idx="5">
                  <c:v>5.7000000000000002E-2</c:v>
                </c:pt>
                <c:pt idx="6">
                  <c:v>5.1999999999999998E-2</c:v>
                </c:pt>
                <c:pt idx="7">
                  <c:v>4.1000000000000002E-2</c:v>
                </c:pt>
                <c:pt idx="8">
                  <c:v>3.9E-2</c:v>
                </c:pt>
                <c:pt idx="9">
                  <c:v>3.5000000000000003E-2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Middlesex county avg 3.3%</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Helmetta</c:v>
                </c:pt>
                <c:pt idx="1">
                  <c:v>Perth Amboy</c:v>
                </c:pt>
                <c:pt idx="2">
                  <c:v>New Brunswick</c:v>
                </c:pt>
                <c:pt idx="3">
                  <c:v>South Amboy</c:v>
                </c:pt>
                <c:pt idx="4">
                  <c:v>Jamesburg</c:v>
                </c:pt>
                <c:pt idx="5">
                  <c:v>Carteret</c:v>
                </c:pt>
                <c:pt idx="6">
                  <c:v>Dunellen</c:v>
                </c:pt>
                <c:pt idx="7">
                  <c:v>South River</c:v>
                </c:pt>
                <c:pt idx="8">
                  <c:v>Piscataway</c:v>
                </c:pt>
                <c:pt idx="9">
                  <c:v>Sayreville</c:v>
                </c:pt>
              </c:strCache>
            </c:strRef>
          </c:cat>
          <c:val>
            <c:numRef>
              <c:f>Sheet1!$C$2:$C$11</c:f>
              <c:numCache>
                <c:formatCode>0.00%</c:formatCode>
                <c:ptCount val="10"/>
                <c:pt idx="0">
                  <c:v>3.3000000000000002E-2</c:v>
                </c:pt>
                <c:pt idx="1">
                  <c:v>3.3000000000000002E-2</c:v>
                </c:pt>
                <c:pt idx="2">
                  <c:v>3.3000000000000002E-2</c:v>
                </c:pt>
                <c:pt idx="3">
                  <c:v>3.3000000000000002E-2</c:v>
                </c:pt>
                <c:pt idx="4">
                  <c:v>3.3000000000000002E-2</c:v>
                </c:pt>
                <c:pt idx="5">
                  <c:v>3.3000000000000002E-2</c:v>
                </c:pt>
                <c:pt idx="6">
                  <c:v>3.3000000000000002E-2</c:v>
                </c:pt>
                <c:pt idx="7">
                  <c:v>3.3000000000000002E-2</c:v>
                </c:pt>
                <c:pt idx="8">
                  <c:v>3.3000000000000002E-2</c:v>
                </c:pt>
                <c:pt idx="9">
                  <c:v>3.3000000000000002E-2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3.3362819881889764E-2"/>
          <c:y val="0.89718582974293437"/>
          <c:w val="0.26139936023622051"/>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5">
                  <c:v>46577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5">
                  <c:v>13698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11">
                  <c:v>0.77810000000000001</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11">
                  <c:v>0.67110000000000003</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0" formatCode="0%">
                  <c:v>0.93200000000000005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0.94799999999999995</c:v>
                </c:pt>
                <c:pt idx="1">
                  <c:v>0.93500000000000005</c:v>
                </c:pt>
                <c:pt idx="2">
                  <c:v>0.94599999999999995</c:v>
                </c:pt>
                <c:pt idx="3">
                  <c:v>0.95199999999999996</c:v>
                </c:pt>
                <c:pt idx="4">
                  <c:v>0.95899999999999996</c:v>
                </c:pt>
                <c:pt idx="5">
                  <c:v>0.93200000000000005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8">
                  <c:v>651</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Middlesex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7.0000000000000007E-2</c:v>
                </c:pt>
                <c:pt idx="1">
                  <c:v>6.5000000000000002E-2</c:v>
                </c:pt>
                <c:pt idx="2">
                  <c:v>8.6999999999999994E-2</c:v>
                </c:pt>
                <c:pt idx="3">
                  <c:v>6.4000000000000001E-2</c:v>
                </c:pt>
                <c:pt idx="4">
                  <c:v>7.0000000000000007E-2</c:v>
                </c:pt>
                <c:pt idx="5">
                  <c:v>7.3999999999999996E-2</c:v>
                </c:pt>
                <c:pt idx="6">
                  <c:v>7.0000000000000007E-2</c:v>
                </c:pt>
                <c:pt idx="7">
                  <c:v>6.3E-2</c:v>
                </c:pt>
                <c:pt idx="8">
                  <c:v>6.3E-2</c:v>
                </c:pt>
                <c:pt idx="9">
                  <c:v>7.0999999999999994E-2</c:v>
                </c:pt>
                <c:pt idx="10">
                  <c:v>6.8000000000000005E-2</c:v>
                </c:pt>
                <c:pt idx="11" formatCode="0.00%">
                  <c:v>0.06</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9" formatCode="0.0">
                  <c:v>6.9000000000000006E-2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16" formatCode="0.0%">
                  <c:v>3.5681600000000001E-2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5.6099999999999997E-2</c:v>
                </c:pt>
                <c:pt idx="1">
                  <c:v>4.4299999999999999E-2</c:v>
                </c:pt>
                <c:pt idx="2">
                  <c:v>4.4299999999999999E-2</c:v>
                </c:pt>
                <c:pt idx="3">
                  <c:v>3.8199999999999998E-2</c:v>
                </c:pt>
                <c:pt idx="4">
                  <c:v>3.5700000000000003E-2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37</c:v>
                </c:pt>
                <c:pt idx="1">
                  <c:v>36</c:v>
                </c:pt>
                <c:pt idx="2">
                  <c:v>37</c:v>
                </c:pt>
                <c:pt idx="3">
                  <c:v>39</c:v>
                </c:pt>
                <c:pt idx="4">
                  <c:v>39</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0.91</c:v>
                </c:pt>
                <c:pt idx="1">
                  <c:v>0.9</c:v>
                </c:pt>
                <c:pt idx="2">
                  <c:v>0.92</c:v>
                </c:pt>
                <c:pt idx="3">
                  <c:v>0.93</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0">
                  <c:v>0.91</c:v>
                </c:pt>
                <c:pt idx="11">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2">
                  <c:v>0.93</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0.83899999999999997</c:v>
                </c:pt>
                <c:pt idx="1">
                  <c:v>0.82299999999999995</c:v>
                </c:pt>
                <c:pt idx="2">
                  <c:v>0.86599999999999999</c:v>
                </c:pt>
                <c:pt idx="3">
                  <c:v>0.89500000000000002</c:v>
                </c:pt>
                <c:pt idx="4">
                  <c:v>0.90100000000000002</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3">
                  <c:v>0.90100000000000002</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dLbl>
              <c:idx val="9"/>
              <c:layout>
                <c:manualLayout>
                  <c:x val="1.1267353221098961E-2"/>
                  <c:y val="-8.48755781903101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B2-434A-A225-871A16697D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9">
                  <c:v>129.69999999999999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6.5139584824624194E-4"/>
                  <c:y val="0.16962559627459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11</c:v>
                </c:pt>
                <c:pt idx="1">
                  <c:v>86</c:v>
                </c:pt>
                <c:pt idx="2">
                  <c:v>224</c:v>
                </c:pt>
                <c:pt idx="3">
                  <c:v>763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4059439691867784E-2"/>
                  <c:y val="4.0860612674427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890</c:v>
                </c:pt>
                <c:pt idx="1">
                  <c:v>6245</c:v>
                </c:pt>
                <c:pt idx="2">
                  <c:v>643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4">
                  <c:v>4.7765000000000004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789398624229811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Middlesex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7.2</c:v>
                </c:pt>
                <c:pt idx="1">
                  <c:v>6.8</c:v>
                </c:pt>
                <c:pt idx="2">
                  <c:v>6</c:v>
                </c:pt>
                <c:pt idx="3">
                  <c:v>4.5999999999999996</c:v>
                </c:pt>
                <c:pt idx="4">
                  <c:v>4.8</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9.3000000000000007</c:v>
                </c:pt>
                <c:pt idx="3">
                  <c:v>7.5</c:v>
                </c:pt>
                <c:pt idx="4">
                  <c:v>7.6</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0.219661015849255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19">
                  <c:v>100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19">
                  <c:v>585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9">
                  <c:v>55</c:v>
                </c:pt>
                <c:pt idx="10">
                  <c:v>55</c:v>
                </c:pt>
                <c:pt idx="11">
                  <c:v>55</c:v>
                </c:pt>
                <c:pt idx="12">
                  <c:v>52</c:v>
                </c:pt>
                <c:pt idx="13">
                  <c:v>52</c:v>
                </c:pt>
                <c:pt idx="14">
                  <c:v>50</c:v>
                </c:pt>
                <c:pt idx="15">
                  <c:v>49</c:v>
                </c:pt>
                <c:pt idx="16">
                  <c:v>45</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17" formatCode="0.00">
                  <c:v>39</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6.8</c:v>
                </c:pt>
                <c:pt idx="1">
                  <c:v>6.7</c:v>
                </c:pt>
                <c:pt idx="2">
                  <c:v>6.8</c:v>
                </c:pt>
                <c:pt idx="3">
                  <c:v>6.6</c:v>
                </c:pt>
                <c:pt idx="4">
                  <c:v>6.7</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9">
                  <c:v>6.7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7">
                  <c:v>4336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F8-4869-B935-8432D5D957D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4482</c:v>
                </c:pt>
                <c:pt idx="1">
                  <c:v>4303</c:v>
                </c:pt>
                <c:pt idx="2">
                  <c:v>4243</c:v>
                </c:pt>
                <c:pt idx="3">
                  <c:v>3840</c:v>
                </c:pt>
                <c:pt idx="4">
                  <c:v>4336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Burglary</c:v>
                </c:pt>
                <c:pt idx="6">
                  <c:v>Other</c:v>
                </c:pt>
              </c:strCache>
            </c:strRef>
          </c:cat>
          <c:val>
            <c:numRef>
              <c:f>Sheet1!$B$2:$B$8</c:f>
              <c:numCache>
                <c:formatCode>General</c:formatCode>
                <c:ptCount val="7"/>
                <c:pt idx="0">
                  <c:v>1961</c:v>
                </c:pt>
                <c:pt idx="1">
                  <c:v>1581</c:v>
                </c:pt>
                <c:pt idx="2">
                  <c:v>356</c:v>
                </c:pt>
                <c:pt idx="3">
                  <c:v>177</c:v>
                </c:pt>
                <c:pt idx="4" formatCode="#,##0">
                  <c:v>167</c:v>
                </c:pt>
                <c:pt idx="5">
                  <c:v>43</c:v>
                </c:pt>
                <c:pt idx="6">
                  <c:v>146</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2" formatCode="_(&quot;$&quot;* #,##0_);_(&quot;$&quot;* \(#,##0\);_(&quot;$&quot;* &quot;-&quot;??_);_(@_)">
                  <c:v>70126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2" formatCode="_(&quot;$&quot;* #,##0_);_(&quot;$&quot;* \(#,##0\);_(&quot;$&quot;* &quot;-&quot;??_);_(@_)">
                  <c:v>54272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63617</c:v>
                </c:pt>
                <c:pt idx="1">
                  <c:v>65868</c:v>
                </c:pt>
                <c:pt idx="2">
                  <c:v>67188</c:v>
                </c:pt>
                <c:pt idx="3">
                  <c:v>72083</c:v>
                </c:pt>
                <c:pt idx="4">
                  <c:v>70126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51395</c:v>
                </c:pt>
                <c:pt idx="1">
                  <c:v>51273</c:v>
                </c:pt>
                <c:pt idx="2">
                  <c:v>51627</c:v>
                </c:pt>
                <c:pt idx="3">
                  <c:v>52859</c:v>
                </c:pt>
                <c:pt idx="4">
                  <c:v>54272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19">
                  <c:v>323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20">
                  <c:v>454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106</c:v>
                </c:pt>
                <c:pt idx="1">
                  <c:v>182</c:v>
                </c:pt>
                <c:pt idx="2">
                  <c:v>235</c:v>
                </c:pt>
                <c:pt idx="3">
                  <c:v>204</c:v>
                </c:pt>
                <c:pt idx="4">
                  <c:v>206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9">
                  <c:v>9.8039215686274508E-3</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0.32700000000000001</c:v>
                </c:pt>
                <c:pt idx="1">
                  <c:v>0.32800000000000001</c:v>
                </c:pt>
                <c:pt idx="2">
                  <c:v>0.33600000000000002</c:v>
                </c:pt>
                <c:pt idx="3">
                  <c:v>0.33700000000000002</c:v>
                </c:pt>
                <c:pt idx="4">
                  <c:v>0.33600000000000002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Middlesex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0.35</c:v>
                </c:pt>
                <c:pt idx="1">
                  <c:v>0.4</c:v>
                </c:pt>
                <c:pt idx="2">
                  <c:v>0.06</c:v>
                </c:pt>
                <c:pt idx="3">
                  <c:v>0.05</c:v>
                </c:pt>
                <c:pt idx="4">
                  <c:v>0.11</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2</c:v>
                </c:pt>
                <c:pt idx="3">
                  <c:v>2</c:v>
                </c:pt>
                <c:pt idx="4">
                  <c:v>1</c:v>
                </c:pt>
                <c:pt idx="5">
                  <c:v>1</c:v>
                </c:pt>
                <c:pt idx="6">
                  <c:v>1</c:v>
                </c:pt>
                <c:pt idx="7">
                  <c:v>1</c:v>
                </c:pt>
                <c:pt idx="8">
                  <c:v>0</c:v>
                </c:pt>
                <c:pt idx="9">
                  <c:v>5</c:v>
                </c:pt>
                <c:pt idx="10">
                  <c:v>2</c:v>
                </c:pt>
                <c:pt idx="11">
                  <c:v>3</c:v>
                </c:pt>
                <c:pt idx="12">
                  <c:v>1</c:v>
                </c:pt>
                <c:pt idx="13">
                  <c:v>4</c:v>
                </c:pt>
                <c:pt idx="14">
                  <c:v>1</c:v>
                </c:pt>
                <c:pt idx="15">
                  <c:v>4</c:v>
                </c:pt>
                <c:pt idx="16">
                  <c:v>1</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7">
                  <c:v>0.11600000000000001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13826995029878E-2"/>
          <c:y val="6.5454554825276276E-2"/>
          <c:w val="0.9217861730049700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0.10199999999999999</c:v>
                </c:pt>
                <c:pt idx="1">
                  <c:v>0.108</c:v>
                </c:pt>
                <c:pt idx="2">
                  <c:v>0.107</c:v>
                </c:pt>
                <c:pt idx="3">
                  <c:v>0.12</c:v>
                </c:pt>
                <c:pt idx="4">
                  <c:v>0.11600000000000001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0.17299999999999999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0.16300000000000001</c:v>
                </c:pt>
                <c:pt idx="1">
                  <c:v>6.3E-2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2">
                  <c:v>7.5999999999999998E-2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3108391736391"/>
          <c:y val="0.91577725284339462"/>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0.106</c:v>
                </c:pt>
                <c:pt idx="1">
                  <c:v>0.107</c:v>
                </c:pt>
                <c:pt idx="2">
                  <c:v>0.108</c:v>
                </c:pt>
                <c:pt idx="3">
                  <c:v>0.13600000000000001</c:v>
                </c:pt>
                <c:pt idx="4">
                  <c:v>7.5999999999999998E-2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0.16200000000000001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6.5000000000000002E-2</c:v>
                </c:pt>
                <c:pt idx="1">
                  <c:v>0.10199999999999999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8">
                  <c:v>0.33600000000000002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5">
                  <c:v>7.6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8" formatCode="0">
                  <c:v>18583</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8">
                  <c:v>18120</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2">
                  <c:v>777</c:v>
                </c:pt>
                <c:pt idx="13">
                  <c:v>951</c:v>
                </c:pt>
                <c:pt idx="14">
                  <c:v>1056</c:v>
                </c:pt>
                <c:pt idx="15">
                  <c:v>1150</c:v>
                </c:pt>
                <c:pt idx="16">
                  <c:v>1179</c:v>
                </c:pt>
                <c:pt idx="17">
                  <c:v>1356</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8">
                  <c:v>1411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8">
                  <c:v>1051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6.354489164086688E-2"/>
                  <c:y val="-8.7831938129125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0F-4319-80CD-AF9B9A9C93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980</c:v>
                </c:pt>
                <c:pt idx="1">
                  <c:v>1009</c:v>
                </c:pt>
                <c:pt idx="2">
                  <c:v>972</c:v>
                </c:pt>
                <c:pt idx="3">
                  <c:v>1023</c:v>
                </c:pt>
                <c:pt idx="4">
                  <c:v>1051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General">
                  <c:v>2.8000000000000001E-2</c:v>
                </c:pt>
                <c:pt idx="6">
                  <c:v>2.7E-2</c:v>
                </c:pt>
                <c:pt idx="7">
                  <c:v>2.5000000000000001E-2</c:v>
                </c:pt>
                <c:pt idx="8">
                  <c:v>2.5000000000000001E-2</c:v>
                </c:pt>
                <c:pt idx="9">
                  <c:v>2.3E-2</c:v>
                </c:pt>
                <c:pt idx="10">
                  <c:v>2.3E-2</c:v>
                </c:pt>
                <c:pt idx="11">
                  <c:v>2.1000000000000001E-2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2">
                  <c:v>0.02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8">
                  <c:v>354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8">
                  <c:v>2287</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8">
                  <c:v>2287</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173</c:v>
                </c:pt>
                <c:pt idx="1">
                  <c:v>180</c:v>
                </c:pt>
                <c:pt idx="2">
                  <c:v>154</c:v>
                </c:pt>
                <c:pt idx="3">
                  <c:v>145</c:v>
                </c:pt>
                <c:pt idx="4">
                  <c:v>107</c:v>
                </c:pt>
                <c:pt idx="5">
                  <c:v>91</c:v>
                </c:pt>
                <c:pt idx="6">
                  <c:v>84</c:v>
                </c:pt>
                <c:pt idx="7">
                  <c:v>93</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183</c:v>
                </c:pt>
                <c:pt idx="1">
                  <c:v>180</c:v>
                </c:pt>
                <c:pt idx="2">
                  <c:v>178</c:v>
                </c:pt>
                <c:pt idx="3">
                  <c:v>176</c:v>
                </c:pt>
                <c:pt idx="4">
                  <c:v>154</c:v>
                </c:pt>
                <c:pt idx="5">
                  <c:v>119</c:v>
                </c:pt>
                <c:pt idx="6">
                  <c:v>102</c:v>
                </c:pt>
                <c:pt idx="7">
                  <c:v>91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9">
                  <c:v>4146</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Plainsboro</c:v>
                </c:pt>
                <c:pt idx="1">
                  <c:v>Edison</c:v>
                </c:pt>
                <c:pt idx="2">
                  <c:v>South Brunswick</c:v>
                </c:pt>
                <c:pt idx="3">
                  <c:v>Perth Amboy</c:v>
                </c:pt>
                <c:pt idx="4">
                  <c:v>North Brunswick</c:v>
                </c:pt>
                <c:pt idx="5">
                  <c:v>Piscataway</c:v>
                </c:pt>
                <c:pt idx="6">
                  <c:v>Woodbridge</c:v>
                </c:pt>
                <c:pt idx="7">
                  <c:v>East Brunswick</c:v>
                </c:pt>
                <c:pt idx="8">
                  <c:v>Carteret</c:v>
                </c:pt>
                <c:pt idx="9">
                  <c:v>New Brunswick</c:v>
                </c:pt>
              </c:strCache>
            </c:strRef>
          </c:cat>
          <c:val>
            <c:numRef>
              <c:f>Sheet1!$B$2:$B$11</c:f>
              <c:numCache>
                <c:formatCode>0.00%</c:formatCode>
                <c:ptCount val="10"/>
                <c:pt idx="0">
                  <c:v>0.53300000000000003</c:v>
                </c:pt>
                <c:pt idx="1">
                  <c:v>0.46899999999999997</c:v>
                </c:pt>
                <c:pt idx="2">
                  <c:v>0.42599999999999999</c:v>
                </c:pt>
                <c:pt idx="3">
                  <c:v>0.41499999999999998</c:v>
                </c:pt>
                <c:pt idx="4">
                  <c:v>0.34599999999999997</c:v>
                </c:pt>
                <c:pt idx="5">
                  <c:v>0.32600000000000001</c:v>
                </c:pt>
                <c:pt idx="6">
                  <c:v>0.32600000000000001</c:v>
                </c:pt>
                <c:pt idx="7">
                  <c:v>0.32300000000000001</c:v>
                </c:pt>
                <c:pt idx="8">
                  <c:v>0.31900000000000001</c:v>
                </c:pt>
                <c:pt idx="9">
                  <c:v>0.315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Middlesex county avg 32.80%</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Plainsboro</c:v>
                </c:pt>
                <c:pt idx="1">
                  <c:v>Edison</c:v>
                </c:pt>
                <c:pt idx="2">
                  <c:v>South Brunswick</c:v>
                </c:pt>
                <c:pt idx="3">
                  <c:v>Perth Amboy</c:v>
                </c:pt>
                <c:pt idx="4">
                  <c:v>North Brunswick</c:v>
                </c:pt>
                <c:pt idx="5">
                  <c:v>Piscataway</c:v>
                </c:pt>
                <c:pt idx="6">
                  <c:v>Woodbridge</c:v>
                </c:pt>
                <c:pt idx="7">
                  <c:v>East Brunswick</c:v>
                </c:pt>
                <c:pt idx="8">
                  <c:v>Carteret</c:v>
                </c:pt>
                <c:pt idx="9">
                  <c:v>New Brunswick</c:v>
                </c:pt>
              </c:strCache>
            </c:strRef>
          </c:cat>
          <c:val>
            <c:numRef>
              <c:f>Sheet1!$C$2:$C$11</c:f>
              <c:numCache>
                <c:formatCode>0%</c:formatCode>
                <c:ptCount val="10"/>
                <c:pt idx="0">
                  <c:v>0.32800000000000001</c:v>
                </c:pt>
                <c:pt idx="1">
                  <c:v>0.32800000000000001</c:v>
                </c:pt>
                <c:pt idx="2">
                  <c:v>0.32800000000000001</c:v>
                </c:pt>
                <c:pt idx="3">
                  <c:v>0.32800000000000001</c:v>
                </c:pt>
                <c:pt idx="4">
                  <c:v>0.32800000000000001</c:v>
                </c:pt>
                <c:pt idx="5">
                  <c:v>0.32800000000000001</c:v>
                </c:pt>
                <c:pt idx="6">
                  <c:v>0.32800000000000001</c:v>
                </c:pt>
                <c:pt idx="7">
                  <c:v>0.32800000000000001</c:v>
                </c:pt>
                <c:pt idx="8">
                  <c:v>0.32800000000000001</c:v>
                </c:pt>
                <c:pt idx="9">
                  <c:v>0.32800000000000001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4087573818897637"/>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2">
                  <c:v>4.0199999999999996</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middlesexresourcenet.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www.arc-middlesex.org/" TargetMode="External"/><Relationship Id="rId4" Type="http://schemas.openxmlformats.org/officeDocument/2006/relationships/hyperlink" Target="https://www.adacil.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Plainsboro and Edison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  </a:t>
            </a:r>
            <a:r>
              <a:rPr lang="en-US" sz="1200" kern="1200" dirty="0">
                <a:solidFill>
                  <a:schemeClr val="tx1"/>
                </a:solidFill>
                <a:effectLst/>
                <a:latin typeface="+mn-lt"/>
                <a:ea typeface="+mn-ea"/>
                <a:cs typeface="+mn-cs"/>
              </a:rPr>
              <a:t>highest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the ages of 12-17 years old is the largest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Edison and Woodbridge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 Brunswick and Perth Amboy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similar to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 Brunswick and Perth Amboy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stayed about the same over the two years shown.  </a:t>
            </a: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0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expected for infant and toddler childcare and lower than expected for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Helmetta and Perth Amboy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77.81% of Middlesex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67.11% of Middlesex County’s population has been fully vaccinated against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highlight>
                <a:srgbClr val="FFFF00"/>
              </a:highlight>
              <a:latin typeface="Calibri" panose="020F0502020204030204" pitchFamily="34" charset="0"/>
              <a:ea typeface="Calibri" panose="020F0502020204030204" pitchFamily="34" charset="0"/>
            </a:endParaRPr>
          </a:p>
          <a:p>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3131467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 </a:t>
            </a:r>
            <a:r>
              <a:rPr lang="en-US" sz="1200" kern="1200" dirty="0">
                <a:solidFill>
                  <a:schemeClr val="tx1"/>
                </a:solidFill>
                <a:effectLst/>
                <a:latin typeface="+mn-lt"/>
                <a:ea typeface="+mn-ea"/>
                <a:cs typeface="+mn-cs"/>
              </a:rPr>
              <a:t>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5th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high school graduation rate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vary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assault and harassment.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$15K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0.98% change indicates a slight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and Outpatient services, followed by short term care facility and residential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slightly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a:t>
            </a:r>
            <a:r>
              <a:rPr lang="en-US" sz="1200" kern="1200">
                <a:solidFill>
                  <a:schemeClr val="tx1"/>
                </a:solidFill>
                <a:effectLst/>
                <a:latin typeface="+mn-lt"/>
                <a:ea typeface="+mn-ea"/>
                <a:cs typeface="+mn-cs"/>
              </a:rPr>
              <a:t>, frequency of reported symptoms of mental health distress were not available for most races/ethnicities.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lower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a:t>
            </a:r>
            <a:r>
              <a:rPr lang="en-US" sz="1800" kern="1200" dirty="0">
                <a:solidFill>
                  <a:schemeClr val="tx1"/>
                </a:solidFill>
                <a:effectLst/>
                <a:latin typeface="+mn-lt"/>
                <a:ea typeface="+mn-ea"/>
                <a:cs typeface="+mn-cs"/>
              </a:rPr>
              <a:t>reported diagnosed depression rates were not available for most races/ethnicities</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Hispanic/Latino and “Other” minority residents, and lower proportions of White and Black/African American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3</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rd</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highest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2103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184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2019 and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http://www.middlesexresourcenet.org/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https://www.adacil.org/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https://www.arc-middlesex.org/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3</a:t>
            </a:r>
            <a:r>
              <a:rPr lang="en-US" baseline="30000" dirty="0"/>
              <a:t>rd</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vary over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Middlesex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F152A7B1-E919-4840-9C53-FE67AEE154A8}"/>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8" name="Picture 7" descr="Image result for middlesex county nj map wikipedia">
            <a:extLst>
              <a:ext uri="{FF2B5EF4-FFF2-40B4-BE49-F238E27FC236}">
                <a16:creationId xmlns:a16="http://schemas.microsoft.com/office/drawing/2014/main" id="{D5BDBC0C-FB6C-4FE2-88A9-D64B716385F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31A8C077-EE57-460B-B0EC-DBEE8C1B727E}"/>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2" name="Picture 11" descr="Image result for middlesex county nj map wikipedia">
            <a:extLst>
              <a:ext uri="{FF2B5EF4-FFF2-40B4-BE49-F238E27FC236}">
                <a16:creationId xmlns:a16="http://schemas.microsoft.com/office/drawing/2014/main" id="{00B725EF-1805-4CD9-B466-3B5385B12182}"/>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descr="Image result for middlesex county nj map wikipedia">
            <a:extLst>
              <a:ext uri="{FF2B5EF4-FFF2-40B4-BE49-F238E27FC236}">
                <a16:creationId xmlns:a16="http://schemas.microsoft.com/office/drawing/2014/main" id="{B6E6BD31-683F-44CC-969D-617187B90CA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895778"/>
            <a:ext cx="805820" cy="1517072"/>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descr="Image result for middlesex county nj map wikipedia">
            <a:extLst>
              <a:ext uri="{FF2B5EF4-FFF2-40B4-BE49-F238E27FC236}">
                <a16:creationId xmlns:a16="http://schemas.microsoft.com/office/drawing/2014/main" id="{786F62A7-1706-41F6-945E-3AB1A948C23B}"/>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481712" y="4435336"/>
            <a:ext cx="805820" cy="1517072"/>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descr="Image result for middlesex county nj map wikipedia">
            <a:extLst>
              <a:ext uri="{FF2B5EF4-FFF2-40B4-BE49-F238E27FC236}">
                <a16:creationId xmlns:a16="http://schemas.microsoft.com/office/drawing/2014/main" id="{FD546CD5-D4AB-4D98-ACB2-79C5540AE45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8240" y="472936"/>
            <a:ext cx="805820" cy="1517072"/>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10" name="Picture 9" descr="Image result for middlesex county nj map wikipedia">
            <a:extLst>
              <a:ext uri="{FF2B5EF4-FFF2-40B4-BE49-F238E27FC236}">
                <a16:creationId xmlns:a16="http://schemas.microsoft.com/office/drawing/2014/main" id="{F3406FD2-012D-410C-A8E1-B1D08FEF9763}"/>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48240" y="472936"/>
            <a:ext cx="805820" cy="1517072"/>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middlesex county nj map wikipedia">
            <a:extLst>
              <a:ext uri="{FF2B5EF4-FFF2-40B4-BE49-F238E27FC236}">
                <a16:creationId xmlns:a16="http://schemas.microsoft.com/office/drawing/2014/main" id="{39CFDEA0-0711-4C21-B01A-9C17742DE1E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160270" y="2624296"/>
            <a:ext cx="805820" cy="1517072"/>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descr="Image result for middlesex county nj map wikipedia">
            <a:extLst>
              <a:ext uri="{FF2B5EF4-FFF2-40B4-BE49-F238E27FC236}">
                <a16:creationId xmlns:a16="http://schemas.microsoft.com/office/drawing/2014/main" id="{62F7DB29-5B5F-4B9E-A82F-66FA979EF84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88340" y="519287"/>
            <a:ext cx="805820" cy="1517072"/>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iddlesex county nj map wikipedia">
            <a:extLst>
              <a:ext uri="{FF2B5EF4-FFF2-40B4-BE49-F238E27FC236}">
                <a16:creationId xmlns:a16="http://schemas.microsoft.com/office/drawing/2014/main" id="{9D67EB2D-BC90-4749-9A50-0379E6078A47}"/>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2164" y="381000"/>
            <a:ext cx="805820" cy="1517072"/>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descr="Image result for middlesex county nj map wikipedia">
            <a:extLst>
              <a:ext uri="{FF2B5EF4-FFF2-40B4-BE49-F238E27FC236}">
                <a16:creationId xmlns:a16="http://schemas.microsoft.com/office/drawing/2014/main" id="{FA87559B-1D48-4C7E-9198-62DC9EBF6AF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91445" y="4892535"/>
            <a:ext cx="805820" cy="1517072"/>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sp>
        <p:nvSpPr>
          <p:cNvPr id="11" name="TextBox 14">
            <a:extLst>
              <a:ext uri="{FF2B5EF4-FFF2-40B4-BE49-F238E27FC236}">
                <a16:creationId xmlns:a16="http://schemas.microsoft.com/office/drawing/2014/main" id="{370CD71B-26A5-4F46-A184-3FF4578BE3F5}"/>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2" name="Picture 11" descr="Image result for middlesex county nj map wikipedia">
            <a:extLst>
              <a:ext uri="{FF2B5EF4-FFF2-40B4-BE49-F238E27FC236}">
                <a16:creationId xmlns:a16="http://schemas.microsoft.com/office/drawing/2014/main" id="{83B150F6-C530-4B59-A4BA-581B1344B29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iddlesex county nj map wikipedia">
            <a:extLst>
              <a:ext uri="{FF2B5EF4-FFF2-40B4-BE49-F238E27FC236}">
                <a16:creationId xmlns:a16="http://schemas.microsoft.com/office/drawing/2014/main" id="{6210F471-F07F-4A92-89CD-06A202E14837}"/>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01839" y="4838417"/>
            <a:ext cx="805820" cy="1517072"/>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descr="Image result for middlesex county nj map wikipedia">
            <a:extLst>
              <a:ext uri="{FF2B5EF4-FFF2-40B4-BE49-F238E27FC236}">
                <a16:creationId xmlns:a16="http://schemas.microsoft.com/office/drawing/2014/main" id="{2697DD89-B930-4316-A1FC-F1ADC4A4DD0C}"/>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840435" y="396736"/>
            <a:ext cx="805820" cy="1517072"/>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descr="Image result for middlesex county nj map wikipedia">
            <a:extLst>
              <a:ext uri="{FF2B5EF4-FFF2-40B4-BE49-F238E27FC236}">
                <a16:creationId xmlns:a16="http://schemas.microsoft.com/office/drawing/2014/main" id="{87DECC43-FA39-44E6-83A5-7A883D4CCD54}"/>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85600" y="264513"/>
            <a:ext cx="805820" cy="1517072"/>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descr="Image result for middlesex county nj map wikipedia">
            <a:extLst>
              <a:ext uri="{FF2B5EF4-FFF2-40B4-BE49-F238E27FC236}">
                <a16:creationId xmlns:a16="http://schemas.microsoft.com/office/drawing/2014/main" id="{F4FFB617-6617-4A82-BB8D-E67A13AD233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26068" y="344329"/>
            <a:ext cx="805820" cy="1517072"/>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descr="Image result for middlesex county nj map wikipedia">
            <a:extLst>
              <a:ext uri="{FF2B5EF4-FFF2-40B4-BE49-F238E27FC236}">
                <a16:creationId xmlns:a16="http://schemas.microsoft.com/office/drawing/2014/main" id="{ACD3A604-CD91-49B9-954D-A6935C4102F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88985" y="760066"/>
            <a:ext cx="805820" cy="1517072"/>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descr="Image result for middlesex county nj map wikipedia">
            <a:extLst>
              <a:ext uri="{FF2B5EF4-FFF2-40B4-BE49-F238E27FC236}">
                <a16:creationId xmlns:a16="http://schemas.microsoft.com/office/drawing/2014/main" id="{2D9B7CAE-952D-4AEE-BA87-E0C0729D10B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47086" y="476830"/>
            <a:ext cx="805820" cy="1517072"/>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middlesex county nj map wikipedia">
            <a:extLst>
              <a:ext uri="{FF2B5EF4-FFF2-40B4-BE49-F238E27FC236}">
                <a16:creationId xmlns:a16="http://schemas.microsoft.com/office/drawing/2014/main" id="{09A0345D-697D-4BCB-BB5F-8ED310B3736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69615" y="291751"/>
            <a:ext cx="805820" cy="1517072"/>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descr="Image result for middlesex county nj map wikipedia">
            <a:extLst>
              <a:ext uri="{FF2B5EF4-FFF2-40B4-BE49-F238E27FC236}">
                <a16:creationId xmlns:a16="http://schemas.microsoft.com/office/drawing/2014/main" id="{1A3D7194-A5FE-44CE-A1C3-193CD3E2377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35748" y="371644"/>
            <a:ext cx="805820" cy="1517072"/>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descr="Image result for middlesex county nj map wikipedia">
            <a:extLst>
              <a:ext uri="{FF2B5EF4-FFF2-40B4-BE49-F238E27FC236}">
                <a16:creationId xmlns:a16="http://schemas.microsoft.com/office/drawing/2014/main" id="{C48AE1F0-E2A7-466C-B897-EFF67D91686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790929" y="277642"/>
            <a:ext cx="805820" cy="1517072"/>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descr="Image result for middlesex county nj map wikipedia">
            <a:extLst>
              <a:ext uri="{FF2B5EF4-FFF2-40B4-BE49-F238E27FC236}">
                <a16:creationId xmlns:a16="http://schemas.microsoft.com/office/drawing/2014/main" id="{F731F6D3-726E-4EA7-BD7B-8419DC1753E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895778"/>
            <a:ext cx="805820" cy="1517072"/>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2" name="TextBox 14">
            <a:extLst>
              <a:ext uri="{FF2B5EF4-FFF2-40B4-BE49-F238E27FC236}">
                <a16:creationId xmlns:a16="http://schemas.microsoft.com/office/drawing/2014/main" id="{3CCB4BB9-7F4A-4078-8EE1-4BF57474358E}"/>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3" name="Picture 12" descr="Image result for middlesex county nj map wikipedia">
            <a:extLst>
              <a:ext uri="{FF2B5EF4-FFF2-40B4-BE49-F238E27FC236}">
                <a16:creationId xmlns:a16="http://schemas.microsoft.com/office/drawing/2014/main" id="{D1CDFF25-E402-432F-8709-27D41EC558F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C5BB6118-DC58-446B-862E-51B291CB5A30}"/>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1" name="Picture 10" descr="Image result for middlesex county nj map wikipedia">
            <a:extLst>
              <a:ext uri="{FF2B5EF4-FFF2-40B4-BE49-F238E27FC236}">
                <a16:creationId xmlns:a16="http://schemas.microsoft.com/office/drawing/2014/main" id="{319548A0-5C5B-4B45-8B48-0826C7241464}"/>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55A2EB04-307C-402A-BBE8-74E7F02D81EE}"/>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1" name="Picture 10" descr="Image result for middlesex county nj map wikipedia">
            <a:extLst>
              <a:ext uri="{FF2B5EF4-FFF2-40B4-BE49-F238E27FC236}">
                <a16:creationId xmlns:a16="http://schemas.microsoft.com/office/drawing/2014/main" id="{363641E0-14AF-4FBB-9E17-5E1C89ABDBBA}"/>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92BA02E7-91DF-44F0-B54C-485A3FA32AA9}"/>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1" name="Picture 10" descr="Image result for middlesex county nj map wikipedia">
            <a:extLst>
              <a:ext uri="{FF2B5EF4-FFF2-40B4-BE49-F238E27FC236}">
                <a16:creationId xmlns:a16="http://schemas.microsoft.com/office/drawing/2014/main" id="{1F3A0610-175A-4153-8969-29E16E7C0D96}"/>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083F9757-923E-444F-9620-0A8794C977BD}"/>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10" name="Picture 9" descr="Image result for middlesex county nj map wikipedia">
            <a:extLst>
              <a:ext uri="{FF2B5EF4-FFF2-40B4-BE49-F238E27FC236}">
                <a16:creationId xmlns:a16="http://schemas.microsoft.com/office/drawing/2014/main" id="{7378CC0D-1191-43D2-B51C-E29F5EC85F10}"/>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E8FDD66A-6531-42B7-A95A-CABD1353CCCE}"/>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9" name="Picture 8" descr="Image result for middlesex county nj map wikipedia">
            <a:extLst>
              <a:ext uri="{FF2B5EF4-FFF2-40B4-BE49-F238E27FC236}">
                <a16:creationId xmlns:a16="http://schemas.microsoft.com/office/drawing/2014/main" id="{E338B879-32A4-4679-AD4B-E296A00E29B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3762F78B-FF78-490F-B3AB-27DE9155532C}"/>
              </a:ext>
            </a:extLst>
          </p:cNvPr>
          <p:cNvSpPr txBox="1"/>
          <p:nvPr userDrawn="1"/>
        </p:nvSpPr>
        <p:spPr>
          <a:xfrm>
            <a:off x="665917" y="503026"/>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Middlesex</a:t>
            </a:r>
          </a:p>
          <a:p>
            <a:r>
              <a:rPr lang="en-US" sz="1400" dirty="0">
                <a:latin typeface="Franklin Gothic Medium Cond" panose="020B0606030402020204" pitchFamily="34" charset="0"/>
              </a:rPr>
              <a:t>County</a:t>
            </a:r>
          </a:p>
        </p:txBody>
      </p:sp>
      <p:pic>
        <p:nvPicPr>
          <p:cNvPr id="8" name="Picture 7" descr="Image result for middlesex county nj map wikipedia">
            <a:extLst>
              <a:ext uri="{FF2B5EF4-FFF2-40B4-BE49-F238E27FC236}">
                <a16:creationId xmlns:a16="http://schemas.microsoft.com/office/drawing/2014/main" id="{62B3038B-DF06-4A8C-8D49-76824DF4C5BF}"/>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2400" y="14449"/>
            <a:ext cx="534305" cy="1011797"/>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147649-0BF5-4B0B-BD17-94BED952DC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1946" y="-381000"/>
            <a:ext cx="13473546" cy="7584903"/>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Middlesex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1" name="Picture 10" descr="Image result for middlesex county nj map wikipedia">
            <a:extLst>
              <a:ext uri="{FF2B5EF4-FFF2-40B4-BE49-F238E27FC236}">
                <a16:creationId xmlns:a16="http://schemas.microsoft.com/office/drawing/2014/main" id="{B6E6BD31-683F-44CC-969D-617187B90CA8}"/>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15733" y="4805925"/>
            <a:ext cx="803575" cy="1568563"/>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50249594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22453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498397687"/>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802669364"/>
              </p:ext>
            </p:extLst>
          </p:nvPr>
        </p:nvGraphicFramePr>
        <p:xfrm>
          <a:off x="3249706" y="567671"/>
          <a:ext cx="6520665" cy="5696655"/>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70193567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95509143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185902988"/>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725176181"/>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02801518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694355619"/>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04790612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382395377"/>
              </p:ext>
            </p:extLst>
          </p:nvPr>
        </p:nvGraphicFramePr>
        <p:xfrm>
          <a:off x="2810054" y="680696"/>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820159023"/>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410741825"/>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middlesex county nj map wikipedia">
            <a:extLst>
              <a:ext uri="{FF2B5EF4-FFF2-40B4-BE49-F238E27FC236}">
                <a16:creationId xmlns:a16="http://schemas.microsoft.com/office/drawing/2014/main" id="{B6E6BD31-683F-44CC-969D-617187B90CA8}"/>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457200"/>
            <a:ext cx="2216751" cy="4203926"/>
          </a:xfrm>
          <a:prstGeom prst="rect">
            <a:avLst/>
          </a:prstGeom>
          <a:noFill/>
          <a:ln>
            <a:noFill/>
          </a:ln>
        </p:spPr>
      </p:pic>
      <p:pic>
        <p:nvPicPr>
          <p:cNvPr id="6" name="Picture 5">
            <a:extLst>
              <a:ext uri="{FF2B5EF4-FFF2-40B4-BE49-F238E27FC236}">
                <a16:creationId xmlns:a16="http://schemas.microsoft.com/office/drawing/2014/main" id="{2B446B37-C91F-4681-A689-6AB2ED63F9D6}"/>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215900"/>
            <a:ext cx="5943600" cy="642620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87490268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37719117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709610462"/>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42224937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93360792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67624878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95668009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65121221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420855021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39628486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09186847"/>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65177282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42108104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44109757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46917620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04193634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801922283"/>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48797352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2926580002"/>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223364099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232014451"/>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240025257"/>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46353956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80070190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39091897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376221614"/>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47095634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25942192"/>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097857597"/>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50813506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511657115"/>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933205409"/>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727418743"/>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009544560"/>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3348927056"/>
              </p:ext>
            </p:extLst>
          </p:nvPr>
        </p:nvGraphicFramePr>
        <p:xfrm>
          <a:off x="3144347" y="612485"/>
          <a:ext cx="6981872" cy="591002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09057585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330400745"/>
              </p:ext>
            </p:extLst>
          </p:nvPr>
        </p:nvGraphicFramePr>
        <p:xfrm>
          <a:off x="3158171" y="870405"/>
          <a:ext cx="6916558" cy="59875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5053298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18529578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43639570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220394129"/>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12619528"/>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858268495"/>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6992660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797846247"/>
              </p:ext>
            </p:extLst>
          </p:nvPr>
        </p:nvGraphicFramePr>
        <p:xfrm>
          <a:off x="3197889" y="705775"/>
          <a:ext cx="6665302" cy="5923626"/>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33120766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301373534"/>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4141225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752101320"/>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00207509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04429497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109617042"/>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16965424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89004406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2943268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796377088"/>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550769857"/>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59313390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60731618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70629929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33264649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83029746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40368254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02295480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91118371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1422314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Middlesex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244759533"/>
              </p:ext>
            </p:extLst>
          </p:nvPr>
        </p:nvGraphicFramePr>
        <p:xfrm>
          <a:off x="7543800" y="921909"/>
          <a:ext cx="4800600" cy="608849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13549033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18733652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49360140"/>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9823329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651176041"/>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4021453336"/>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76005848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Adolescent &amp; Children Enrichment Services, LLC </a:t>
            </a:r>
            <a:r>
              <a:rPr lang="en-US" sz="1200" dirty="0">
                <a:solidFill>
                  <a:srgbClr val="C00000"/>
                </a:solidFill>
                <a:latin typeface="Franklin Gothic Medium" panose="020B0603020102020204" pitchFamily="34" charset="0"/>
              </a:rPr>
              <a:t>[Child Development &amp; Parenting]</a:t>
            </a:r>
          </a:p>
          <a:p>
            <a:endParaRPr lang="en-US" sz="1200" dirty="0">
              <a:solidFill>
                <a:srgbClr val="C00000"/>
              </a:solidFill>
              <a:latin typeface="Franklin Gothic Medium" panose="020B0603020102020204" pitchFamily="34" charset="0"/>
            </a:endParaRPr>
          </a:p>
          <a:p>
            <a:r>
              <a:rPr lang="en-US" sz="1600" dirty="0">
                <a:latin typeface="Franklin Gothic Medium" panose="020B0603020102020204" pitchFamily="34" charset="0"/>
              </a:rPr>
              <a:t>Adult Sibs: Supportive Networks.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Alianza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Alliance Center for Independence (ACI)  </a:t>
            </a:r>
            <a:r>
              <a:rPr lang="en-US" sz="1200" dirty="0">
                <a:solidFill>
                  <a:srgbClr val="C00000"/>
                </a:solidFill>
                <a:latin typeface="Franklin Gothic Medium" panose="020B0603020102020204" pitchFamily="34" charset="0"/>
              </a:rPr>
              <a:t>[Disabilities]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ARC – Middlesex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B.A.S.C. Network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Bayside Family Success Center </a:t>
            </a:r>
            <a:r>
              <a:rPr lang="en-US" sz="1200" dirty="0">
                <a:solidFill>
                  <a:srgbClr val="C00000"/>
                </a:solidFill>
                <a:latin typeface="Franklin Gothic Medium" panose="020B0603020102020204" pitchFamily="34" charset="0"/>
              </a:rPr>
              <a:t>[General]</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Big Brother Big Sister of Monmouth and Middlesex Counties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for Developmental Disabilities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www.middlesexresourcenet.org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982941547"/>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Middlesex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81000" y="2151727"/>
            <a:ext cx="23622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2" name="Chart 1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035420821"/>
              </p:ext>
            </p:extLst>
          </p:nvPr>
        </p:nvGraphicFramePr>
        <p:xfrm>
          <a:off x="7014453" y="1115824"/>
          <a:ext cx="5312017" cy="592147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Central Jersey Legal Services, Inc.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spc="-20" dirty="0">
                <a:latin typeface="Franklin Gothic Medium" panose="020B0603020102020204" pitchFamily="34" charset="0"/>
              </a:rPr>
              <a:t>  Community Justice Center</a:t>
            </a:r>
          </a:p>
          <a:p>
            <a:r>
              <a:rPr lang="en-US" sz="1400" spc="-2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endParaRPr lang="en-US" sz="1400" spc="-20" dirty="0">
              <a:solidFill>
                <a:srgbClr val="C00000"/>
              </a:solidFill>
              <a:latin typeface="Franklin Gothic Medium" panose="020B0603020102020204" pitchFamily="34" charset="0"/>
            </a:endParaRPr>
          </a:p>
          <a:p>
            <a:r>
              <a:rPr lang="en-US" sz="1400" spc="-2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 </a:t>
            </a:r>
            <a:r>
              <a:rPr lang="en-US" sz="1400" spc="-20" dirty="0">
                <a:solidFill>
                  <a:srgbClr val="C00000"/>
                </a:solidFill>
                <a:latin typeface="Franklin Gothic Medium" panose="020B0603020102020204" pitchFamily="34" charset="0"/>
              </a:rPr>
              <a:t>[Veterans]</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e40f41354356f81a85e2&quot;,&quot;SmartGridHorizontal&quot;:0,&quot;LinkedExcelSources&quot;:{&quot;618a971e383938345c058b52&quot;:&quot;{{Desktop}}\\County Workbooks\\Middlesex_County_11.09.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24997</TotalTime>
  <Words>9976</Words>
  <Application>Microsoft Office PowerPoint</Application>
  <PresentationFormat>Widescreen</PresentationFormat>
  <Paragraphs>846</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1700</cp:revision>
  <dcterms:created xsi:type="dcterms:W3CDTF">2006-08-16T00:00:00Z</dcterms:created>
  <dcterms:modified xsi:type="dcterms:W3CDTF">2021-12-01T02:55:11Z</dcterms:modified>
</cp:coreProperties>
</file>