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4.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5.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6.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7.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8.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9.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20.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21.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22.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23.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4.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25.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26.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7.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28.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29.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30.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31.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notesSlides/notesSlide32.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notesSlides/notesSlide33.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2.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34.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35.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6.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notesSlides/notesSlide37.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8.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notesSlides/notesSlide39.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notesSlides/notesSlide40.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notesSlides/notesSlide41.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notesSlides/notesSlide42.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notesSlides/notesSlide43.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notesSlides/notesSlide44.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5.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notesSlides/notesSlide46.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notesSlides/notesSlide47.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8.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9.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notesSlides/notesSlide50.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notesSlides/notesSlide51.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notesSlides/notesSlide52.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notesSlides/notesSlide53.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notesSlides/notesSlide54.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notesSlides/notesSlide55.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notesSlides/notesSlide56.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notesSlides/notesSlide57.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notesSlides/notesSlide58.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notesSlides/notesSlide59.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notesSlides/notesSlide60.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61.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notesSlides/notesSlide62.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3.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4.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notesSlides/notesSlide65.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6.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7.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468" r:id="rId3"/>
    <p:sldId id="467" r:id="rId4"/>
    <p:sldId id="454" r:id="rId5"/>
    <p:sldId id="455" r:id="rId6"/>
    <p:sldId id="456" r:id="rId7"/>
    <p:sldId id="457" r:id="rId8"/>
    <p:sldId id="458" r:id="rId9"/>
    <p:sldId id="258" r:id="rId10"/>
    <p:sldId id="459"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9" r:id="rId38"/>
    <p:sldId id="386" r:id="rId39"/>
    <p:sldId id="387" r:id="rId40"/>
    <p:sldId id="396" r:id="rId41"/>
    <p:sldId id="394" r:id="rId42"/>
    <p:sldId id="395" r:id="rId43"/>
    <p:sldId id="397" r:id="rId44"/>
    <p:sldId id="401" r:id="rId45"/>
    <p:sldId id="417" r:id="rId46"/>
    <p:sldId id="415" r:id="rId47"/>
    <p:sldId id="416" r:id="rId48"/>
    <p:sldId id="402" r:id="rId49"/>
    <p:sldId id="403" r:id="rId50"/>
    <p:sldId id="404" r:id="rId51"/>
    <p:sldId id="405" r:id="rId52"/>
    <p:sldId id="406" r:id="rId53"/>
    <p:sldId id="407" r:id="rId54"/>
    <p:sldId id="408" r:id="rId55"/>
    <p:sldId id="409" r:id="rId56"/>
    <p:sldId id="410" r:id="rId57"/>
    <p:sldId id="411" r:id="rId58"/>
    <p:sldId id="412" r:id="rId59"/>
    <p:sldId id="462" r:id="rId60"/>
    <p:sldId id="425" r:id="rId61"/>
    <p:sldId id="419" r:id="rId62"/>
    <p:sldId id="420" r:id="rId63"/>
    <p:sldId id="422" r:id="rId64"/>
    <p:sldId id="423" r:id="rId65"/>
    <p:sldId id="424" r:id="rId66"/>
    <p:sldId id="426" r:id="rId67"/>
    <p:sldId id="427" r:id="rId68"/>
    <p:sldId id="429" r:id="rId69"/>
    <p:sldId id="430" r:id="rId70"/>
    <p:sldId id="431" r:id="rId71"/>
    <p:sldId id="436" r:id="rId72"/>
    <p:sldId id="437" r:id="rId73"/>
    <p:sldId id="438" r:id="rId74"/>
    <p:sldId id="440" r:id="rId75"/>
    <p:sldId id="441" r:id="rId76"/>
    <p:sldId id="432" r:id="rId77"/>
    <p:sldId id="442" r:id="rId78"/>
    <p:sldId id="443" r:id="rId79"/>
    <p:sldId id="466" r:id="rId80"/>
    <p:sldId id="433" r:id="rId81"/>
    <p:sldId id="445" r:id="rId82"/>
    <p:sldId id="446" r:id="rId83"/>
    <p:sldId id="447" r:id="rId84"/>
    <p:sldId id="448" r:id="rId85"/>
    <p:sldId id="463" r:id="rId86"/>
    <p:sldId id="434" r:id="rId87"/>
    <p:sldId id="449" r:id="rId88"/>
    <p:sldId id="451" r:id="rId89"/>
    <p:sldId id="452" r:id="rId90"/>
    <p:sldId id="435" r:id="rId91"/>
    <p:sldId id="464"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64" autoAdjust="0"/>
    <p:restoredTop sz="73749" autoAdjust="0"/>
  </p:normalViewPr>
  <p:slideViewPr>
    <p:cSldViewPr>
      <p:cViewPr varScale="1">
        <p:scale>
          <a:sx n="89" d="100"/>
          <a:sy n="89" d="100"/>
        </p:scale>
        <p:origin x="1608" y="84"/>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2.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3.xml"/><Relationship Id="rId1" Type="http://schemas.microsoft.com/office/2011/relationships/chartStyle" Target="style8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Middlesex</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0.61</c:v>
                </c:pt>
                <c:pt idx="1">
                  <c:v>0.11</c:v>
                </c:pt>
                <c:pt idx="2">
                  <c:v>6.0000000000000001E-3</c:v>
                </c:pt>
                <c:pt idx="3">
                  <c:v>0.251</c:v>
                </c:pt>
                <c:pt idx="4">
                  <c:v>1E-3</c:v>
                </c:pt>
                <c:pt idx="5">
                  <c:v>4.8000000000000001E-2</c:v>
                </c:pt>
                <c:pt idx="6">
                  <c:v>0.20399999999999999</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0.69899999999999995</c:v>
                </c:pt>
                <c:pt idx="1">
                  <c:v>0.14799999999999999</c:v>
                </c:pt>
                <c:pt idx="2">
                  <c:v>7.0000000000000001E-3</c:v>
                </c:pt>
                <c:pt idx="3">
                  <c:v>0.10299999999999999</c:v>
                </c:pt>
                <c:pt idx="4">
                  <c:v>1E-3</c:v>
                </c:pt>
                <c:pt idx="5">
                  <c:v>7.0000000000000007E-2</c:v>
                </c:pt>
                <c:pt idx="6">
                  <c:v>0.19700000000000001</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713997456"/>
        <c:axId val="713993928"/>
      </c:barChart>
      <c:catAx>
        <c:axId val="71399745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3993928"/>
        <c:crosses val="autoZero"/>
        <c:auto val="1"/>
        <c:lblAlgn val="ctr"/>
        <c:lblOffset val="100"/>
        <c:noMultiLvlLbl val="0"/>
      </c:catAx>
      <c:valAx>
        <c:axId val="713993928"/>
        <c:scaling>
          <c:orientation val="minMax"/>
          <c:max val="1"/>
        </c:scaling>
        <c:delete val="1"/>
        <c:axPos val="l"/>
        <c:numFmt formatCode="0%" sourceLinked="1"/>
        <c:majorTickMark val="none"/>
        <c:minorTickMark val="none"/>
        <c:tickLblPos val="nextTo"/>
        <c:crossAx val="713997456"/>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Population_Under18_2017</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Sheet1!$B$2:$B$22</c:f>
              <c:numCache>
                <c:formatCode>General</c:formatCode>
                <c:ptCount val="21"/>
                <c:pt idx="0">
                  <c:v>13537</c:v>
                </c:pt>
                <c:pt idx="1">
                  <c:v>16226</c:v>
                </c:pt>
                <c:pt idx="2">
                  <c:v>21574</c:v>
                </c:pt>
                <c:pt idx="3">
                  <c:v>25185</c:v>
                </c:pt>
                <c:pt idx="4">
                  <c:v>27726</c:v>
                </c:pt>
                <c:pt idx="5">
                  <c:v>35909</c:v>
                </c:pt>
                <c:pt idx="6">
                  <c:v>58004</c:v>
                </c:pt>
                <c:pt idx="7">
                  <c:v>64660</c:v>
                </c:pt>
                <c:pt idx="8">
                  <c:v>74088</c:v>
                </c:pt>
                <c:pt idx="9">
                  <c:v>79885</c:v>
                </c:pt>
                <c:pt idx="10">
                  <c:v>93897</c:v>
                </c:pt>
                <c:pt idx="11">
                  <c:v>107093</c:v>
                </c:pt>
                <c:pt idx="12">
                  <c:v>116574</c:v>
                </c:pt>
                <c:pt idx="13">
                  <c:v>122793</c:v>
                </c:pt>
                <c:pt idx="14">
                  <c:v>131375</c:v>
                </c:pt>
                <c:pt idx="15">
                  <c:v>133950</c:v>
                </c:pt>
                <c:pt idx="16">
                  <c:v>140021</c:v>
                </c:pt>
                <c:pt idx="17">
                  <c:v>141981</c:v>
                </c:pt>
                <c:pt idx="19">
                  <c:v>190780</c:v>
                </c:pt>
                <c:pt idx="20">
                  <c:v>201470</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Sheet1!$C$2:$C$22</c:f>
              <c:numCache>
                <c:formatCode>General</c:formatCode>
                <c:ptCount val="21"/>
                <c:pt idx="18">
                  <c:v>182068</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84847144"/>
        <c:axId val="384847536"/>
      </c:barChart>
      <c:catAx>
        <c:axId val="3848471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4847536"/>
        <c:crosses val="autoZero"/>
        <c:auto val="1"/>
        <c:lblAlgn val="ctr"/>
        <c:lblOffset val="100"/>
        <c:noMultiLvlLbl val="0"/>
      </c:catAx>
      <c:valAx>
        <c:axId val="384847536"/>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84847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18611</c:v>
                </c:pt>
                <c:pt idx="1">
                  <c:v>61212</c:v>
                </c:pt>
                <c:pt idx="2">
                  <c:v>28408</c:v>
                </c:pt>
                <c:pt idx="3">
                  <c:v>38601</c:v>
                </c:pt>
                <c:pt idx="4">
                  <c:v>5269</c:v>
                </c:pt>
                <c:pt idx="5">
                  <c:v>12200</c:v>
                </c:pt>
                <c:pt idx="6">
                  <c:v>63390</c:v>
                </c:pt>
                <c:pt idx="7">
                  <c:v>19414</c:v>
                </c:pt>
                <c:pt idx="8">
                  <c:v>55224</c:v>
                </c:pt>
                <c:pt idx="9">
                  <c:v>5817</c:v>
                </c:pt>
                <c:pt idx="10">
                  <c:v>25369</c:v>
                </c:pt>
                <c:pt idx="11">
                  <c:v>58587</c:v>
                </c:pt>
                <c:pt idx="12">
                  <c:v>38909</c:v>
                </c:pt>
                <c:pt idx="13">
                  <c:v>30381</c:v>
                </c:pt>
                <c:pt idx="14">
                  <c:v>47891</c:v>
                </c:pt>
                <c:pt idx="15">
                  <c:v>41961</c:v>
                </c:pt>
                <c:pt idx="16">
                  <c:v>4304</c:v>
                </c:pt>
                <c:pt idx="17">
                  <c:v>21264</c:v>
                </c:pt>
                <c:pt idx="18">
                  <c:v>8385</c:v>
                </c:pt>
                <c:pt idx="19">
                  <c:v>42604</c:v>
                </c:pt>
                <c:pt idx="20">
                  <c:v>6187</c:v>
                </c:pt>
                <c:pt idx="21">
                  <c:v>633988</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19498</c:v>
                </c:pt>
                <c:pt idx="1">
                  <c:v>68055</c:v>
                </c:pt>
                <c:pt idx="2">
                  <c:v>32885</c:v>
                </c:pt>
                <c:pt idx="3">
                  <c:v>38964</c:v>
                </c:pt>
                <c:pt idx="4">
                  <c:v>6019</c:v>
                </c:pt>
                <c:pt idx="5">
                  <c:v>12947</c:v>
                </c:pt>
                <c:pt idx="6">
                  <c:v>63512</c:v>
                </c:pt>
                <c:pt idx="7">
                  <c:v>22761</c:v>
                </c:pt>
                <c:pt idx="8">
                  <c:v>42839</c:v>
                </c:pt>
                <c:pt idx="9">
                  <c:v>8803</c:v>
                </c:pt>
                <c:pt idx="10">
                  <c:v>26076</c:v>
                </c:pt>
                <c:pt idx="11">
                  <c:v>61764</c:v>
                </c:pt>
                <c:pt idx="12">
                  <c:v>47478</c:v>
                </c:pt>
                <c:pt idx="13">
                  <c:v>37167</c:v>
                </c:pt>
                <c:pt idx="14">
                  <c:v>45608</c:v>
                </c:pt>
                <c:pt idx="15">
                  <c:v>39106</c:v>
                </c:pt>
                <c:pt idx="16">
                  <c:v>4917</c:v>
                </c:pt>
                <c:pt idx="17">
                  <c:v>26060</c:v>
                </c:pt>
                <c:pt idx="18">
                  <c:v>9984</c:v>
                </c:pt>
                <c:pt idx="19">
                  <c:v>43651</c:v>
                </c:pt>
                <c:pt idx="20">
                  <c:v>7310</c:v>
                </c:pt>
                <c:pt idx="21">
                  <c:v>665404</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21503</c:v>
                </c:pt>
                <c:pt idx="1">
                  <c:v>72532</c:v>
                </c:pt>
                <c:pt idx="2">
                  <c:v>33987</c:v>
                </c:pt>
                <c:pt idx="3">
                  <c:v>40227</c:v>
                </c:pt>
                <c:pt idx="4">
                  <c:v>5541</c:v>
                </c:pt>
                <c:pt idx="5">
                  <c:v>11543</c:v>
                </c:pt>
                <c:pt idx="6">
                  <c:v>63773</c:v>
                </c:pt>
                <c:pt idx="7">
                  <c:v>23896</c:v>
                </c:pt>
                <c:pt idx="8">
                  <c:v>40571</c:v>
                </c:pt>
                <c:pt idx="9">
                  <c:v>10521</c:v>
                </c:pt>
                <c:pt idx="10">
                  <c:v>28810</c:v>
                </c:pt>
                <c:pt idx="11">
                  <c:v>62837</c:v>
                </c:pt>
                <c:pt idx="12">
                  <c:v>51336</c:v>
                </c:pt>
                <c:pt idx="13">
                  <c:v>41776</c:v>
                </c:pt>
                <c:pt idx="14">
                  <c:v>45527</c:v>
                </c:pt>
                <c:pt idx="15">
                  <c:v>41837</c:v>
                </c:pt>
                <c:pt idx="16">
                  <c:v>4762</c:v>
                </c:pt>
                <c:pt idx="17">
                  <c:v>28301</c:v>
                </c:pt>
                <c:pt idx="18">
                  <c:v>11694</c:v>
                </c:pt>
                <c:pt idx="19">
                  <c:v>44975</c:v>
                </c:pt>
                <c:pt idx="20">
                  <c:v>8850</c:v>
                </c:pt>
                <c:pt idx="21">
                  <c:v>694799</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384848712"/>
        <c:axId val="384848320"/>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11">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 2</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11">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163285336"/>
        <c:axId val="163284944"/>
      </c:barChart>
      <c:valAx>
        <c:axId val="384848320"/>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84848712"/>
        <c:crosses val="max"/>
        <c:crossBetween val="between"/>
      </c:valAx>
      <c:catAx>
        <c:axId val="384848712"/>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84848320"/>
        <c:crosses val="autoZero"/>
        <c:auto val="1"/>
        <c:lblAlgn val="ctr"/>
        <c:lblOffset val="100"/>
        <c:noMultiLvlLbl val="0"/>
      </c:catAx>
      <c:valAx>
        <c:axId val="163284944"/>
        <c:scaling>
          <c:orientation val="minMax"/>
          <c:max val="1"/>
        </c:scaling>
        <c:delete val="1"/>
        <c:axPos val="b"/>
        <c:numFmt formatCode="General" sourceLinked="1"/>
        <c:majorTickMark val="out"/>
        <c:minorTickMark val="none"/>
        <c:tickLblPos val="nextTo"/>
        <c:crossAx val="163285336"/>
        <c:crosses val="autoZero"/>
        <c:crossBetween val="between"/>
      </c:valAx>
      <c:catAx>
        <c:axId val="163285336"/>
        <c:scaling>
          <c:orientation val="minMax"/>
        </c:scaling>
        <c:delete val="1"/>
        <c:axPos val="r"/>
        <c:numFmt formatCode="General" sourceLinked="1"/>
        <c:majorTickMark val="out"/>
        <c:minorTickMark val="none"/>
        <c:tickLblPos val="nextTo"/>
        <c:crossAx val="163284944"/>
        <c:crosses val="max"/>
        <c:auto val="1"/>
        <c:lblAlgn val="ctr"/>
        <c:lblOffset val="100"/>
        <c:noMultiLvlLbl val="0"/>
      </c:catAx>
      <c:spPr>
        <a:noFill/>
        <a:ln>
          <a:noFill/>
        </a:ln>
        <a:effectLst/>
      </c:spPr>
    </c:plotArea>
    <c:legend>
      <c:legendPos val="b"/>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&lt; 6 years</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New Jersey</c:v>
                </c:pt>
                <c:pt idx="1">
                  <c:v>Edison</c:v>
                </c:pt>
                <c:pt idx="2">
                  <c:v>Woodbridge</c:v>
                </c:pt>
                <c:pt idx="3">
                  <c:v>Perth Amboy</c:v>
                </c:pt>
                <c:pt idx="4">
                  <c:v>Old Bridge</c:v>
                </c:pt>
                <c:pt idx="5">
                  <c:v>New Brunswick</c:v>
                </c:pt>
                <c:pt idx="6">
                  <c:v>South Brunswick</c:v>
                </c:pt>
                <c:pt idx="7">
                  <c:v>East Brunswick</c:v>
                </c:pt>
                <c:pt idx="8">
                  <c:v>Piscataway</c:v>
                </c:pt>
                <c:pt idx="9">
                  <c:v>Sayreville</c:v>
                </c:pt>
                <c:pt idx="10">
                  <c:v>North Brunswick</c:v>
                </c:pt>
              </c:strCache>
            </c:strRef>
          </c:cat>
          <c:val>
            <c:numRef>
              <c:f>Sheet1!$B$2:$B$12</c:f>
              <c:numCache>
                <c:formatCode>0%</c:formatCode>
                <c:ptCount val="11"/>
                <c:pt idx="0">
                  <c:v>0.318</c:v>
                </c:pt>
                <c:pt idx="1">
                  <c:v>0.33900000000000002</c:v>
                </c:pt>
                <c:pt idx="2">
                  <c:v>0.34799999999999998</c:v>
                </c:pt>
                <c:pt idx="3">
                  <c:v>0.32700000000000001</c:v>
                </c:pt>
                <c:pt idx="4">
                  <c:v>0.32100000000000001</c:v>
                </c:pt>
                <c:pt idx="5">
                  <c:v>0.37</c:v>
                </c:pt>
                <c:pt idx="6">
                  <c:v>0.222</c:v>
                </c:pt>
                <c:pt idx="7">
                  <c:v>0.23200000000000001</c:v>
                </c:pt>
                <c:pt idx="8">
                  <c:v>0.34300000000000003</c:v>
                </c:pt>
                <c:pt idx="9">
                  <c:v>0.33200000000000002</c:v>
                </c:pt>
                <c:pt idx="10">
                  <c:v>0.39700000000000002</c:v>
                </c:pt>
              </c:numCache>
            </c:numRef>
          </c:val>
          <c:extLst>
            <c:ext xmlns:c16="http://schemas.microsoft.com/office/drawing/2014/chart" uri="{C3380CC4-5D6E-409C-BE32-E72D297353CC}">
              <c16:uniqueId val="{00000000-6482-4CBC-BB12-35CB246AF4A0}"/>
            </c:ext>
          </c:extLst>
        </c:ser>
        <c:ser>
          <c:idx val="1"/>
          <c:order val="1"/>
          <c:tx>
            <c:strRef>
              <c:f>Sheet1!$C$1</c:f>
              <c:strCache>
                <c:ptCount val="1"/>
                <c:pt idx="0">
                  <c:v>6 - 11 years</c:v>
                </c:pt>
              </c:strCache>
            </c:strRef>
          </c:tx>
          <c:spPr>
            <a:pattFill prst="ltDnDiag">
              <a:fgClr>
                <a:schemeClr val="tx1"/>
              </a:fgClr>
              <a:bgClr>
                <a:schemeClr val="bg1"/>
              </a:bgClr>
            </a:pattFill>
            <a:ln>
              <a:solidFill>
                <a:schemeClr val="tx1"/>
              </a:solid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New Jersey</c:v>
                </c:pt>
                <c:pt idx="1">
                  <c:v>Edison</c:v>
                </c:pt>
                <c:pt idx="2">
                  <c:v>Woodbridge</c:v>
                </c:pt>
                <c:pt idx="3">
                  <c:v>Perth Amboy</c:v>
                </c:pt>
                <c:pt idx="4">
                  <c:v>Old Bridge</c:v>
                </c:pt>
                <c:pt idx="5">
                  <c:v>New Brunswick</c:v>
                </c:pt>
                <c:pt idx="6">
                  <c:v>South Brunswick</c:v>
                </c:pt>
                <c:pt idx="7">
                  <c:v>East Brunswick</c:v>
                </c:pt>
                <c:pt idx="8">
                  <c:v>Piscataway</c:v>
                </c:pt>
                <c:pt idx="9">
                  <c:v>Sayreville</c:v>
                </c:pt>
                <c:pt idx="10">
                  <c:v>North Brunswick</c:v>
                </c:pt>
              </c:strCache>
            </c:strRef>
          </c:cat>
          <c:val>
            <c:numRef>
              <c:f>Sheet1!$C$2:$C$12</c:f>
              <c:numCache>
                <c:formatCode>0%</c:formatCode>
                <c:ptCount val="11"/>
                <c:pt idx="0">
                  <c:v>0.33400000000000002</c:v>
                </c:pt>
                <c:pt idx="1">
                  <c:v>0.34899999999999998</c:v>
                </c:pt>
                <c:pt idx="2">
                  <c:v>0.307</c:v>
                </c:pt>
                <c:pt idx="3">
                  <c:v>0.35</c:v>
                </c:pt>
                <c:pt idx="4">
                  <c:v>0.33300000000000002</c:v>
                </c:pt>
                <c:pt idx="5">
                  <c:v>0.34300000000000003</c:v>
                </c:pt>
                <c:pt idx="6">
                  <c:v>0.35299999999999998</c:v>
                </c:pt>
                <c:pt idx="7">
                  <c:v>0.373</c:v>
                </c:pt>
                <c:pt idx="8">
                  <c:v>0.34100000000000003</c:v>
                </c:pt>
                <c:pt idx="9">
                  <c:v>0.32100000000000001</c:v>
                </c:pt>
                <c:pt idx="10">
                  <c:v>0.33200000000000002</c:v>
                </c:pt>
              </c:numCache>
            </c:numRef>
          </c:val>
          <c:extLst>
            <c:ext xmlns:c16="http://schemas.microsoft.com/office/drawing/2014/chart" uri="{C3380CC4-5D6E-409C-BE32-E72D297353CC}">
              <c16:uniqueId val="{00000001-6482-4CBC-BB12-35CB246AF4A0}"/>
            </c:ext>
          </c:extLst>
        </c:ser>
        <c:ser>
          <c:idx val="2"/>
          <c:order val="2"/>
          <c:tx>
            <c:strRef>
              <c:f>Sheet1!$D$1</c:f>
              <c:strCache>
                <c:ptCount val="1"/>
                <c:pt idx="0">
                  <c:v>12 - 17 years</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New Jersey</c:v>
                </c:pt>
                <c:pt idx="1">
                  <c:v>Edison</c:v>
                </c:pt>
                <c:pt idx="2">
                  <c:v>Woodbridge</c:v>
                </c:pt>
                <c:pt idx="3">
                  <c:v>Perth Amboy</c:v>
                </c:pt>
                <c:pt idx="4">
                  <c:v>Old Bridge</c:v>
                </c:pt>
                <c:pt idx="5">
                  <c:v>New Brunswick</c:v>
                </c:pt>
                <c:pt idx="6">
                  <c:v>South Brunswick</c:v>
                </c:pt>
                <c:pt idx="7">
                  <c:v>East Brunswick</c:v>
                </c:pt>
                <c:pt idx="8">
                  <c:v>Piscataway</c:v>
                </c:pt>
                <c:pt idx="9">
                  <c:v>Sayreville</c:v>
                </c:pt>
                <c:pt idx="10">
                  <c:v>North Brunswick</c:v>
                </c:pt>
              </c:strCache>
            </c:strRef>
          </c:cat>
          <c:val>
            <c:numRef>
              <c:f>Sheet1!$D$2:$D$12</c:f>
              <c:numCache>
                <c:formatCode>0%</c:formatCode>
                <c:ptCount val="11"/>
                <c:pt idx="0">
                  <c:v>0.34799999999999998</c:v>
                </c:pt>
                <c:pt idx="1">
                  <c:v>0.311</c:v>
                </c:pt>
                <c:pt idx="2">
                  <c:v>0.34499999999999997</c:v>
                </c:pt>
                <c:pt idx="3">
                  <c:v>0.32300000000000001</c:v>
                </c:pt>
                <c:pt idx="4">
                  <c:v>0.34599999999999997</c:v>
                </c:pt>
                <c:pt idx="5">
                  <c:v>0.28699999999999998</c:v>
                </c:pt>
                <c:pt idx="6">
                  <c:v>0.42499999999999999</c:v>
                </c:pt>
                <c:pt idx="7">
                  <c:v>0.39400000000000002</c:v>
                </c:pt>
                <c:pt idx="8">
                  <c:v>0.316</c:v>
                </c:pt>
                <c:pt idx="9">
                  <c:v>0.34699999999999998</c:v>
                </c:pt>
                <c:pt idx="10">
                  <c:v>0.27100000000000002</c:v>
                </c:pt>
              </c:numCache>
            </c:numRef>
          </c:val>
          <c:extLst>
            <c:ext xmlns:c16="http://schemas.microsoft.com/office/drawing/2014/chart" uri="{C3380CC4-5D6E-409C-BE32-E72D297353CC}">
              <c16:uniqueId val="{00000002-6482-4CBC-BB12-35CB246AF4A0}"/>
            </c:ext>
          </c:extLst>
        </c:ser>
        <c:dLbls>
          <c:showLegendKey val="0"/>
          <c:showVal val="0"/>
          <c:showCatName val="0"/>
          <c:showSerName val="0"/>
          <c:showPercent val="0"/>
          <c:showBubbleSize val="0"/>
        </c:dLbls>
        <c:gapWidth val="150"/>
        <c:overlap val="100"/>
        <c:axId val="163286120"/>
        <c:axId val="163286512"/>
      </c:barChart>
      <c:catAx>
        <c:axId val="163286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3286512"/>
        <c:crosses val="autoZero"/>
        <c:auto val="1"/>
        <c:lblAlgn val="ctr"/>
        <c:lblOffset val="100"/>
        <c:noMultiLvlLbl val="0"/>
      </c:catAx>
      <c:valAx>
        <c:axId val="163286512"/>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63286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Sheet1!$C$2:$C$22</c:f>
              <c:numCache>
                <c:formatCode>General</c:formatCode>
                <c:ptCount val="21"/>
                <c:pt idx="0">
                  <c:v>295</c:v>
                </c:pt>
                <c:pt idx="1">
                  <c:v>460</c:v>
                </c:pt>
                <c:pt idx="2">
                  <c:v>538</c:v>
                </c:pt>
                <c:pt idx="3">
                  <c:v>583</c:v>
                </c:pt>
                <c:pt idx="4">
                  <c:v>700</c:v>
                </c:pt>
                <c:pt idx="5">
                  <c:v>947</c:v>
                </c:pt>
                <c:pt idx="6">
                  <c:v>1247</c:v>
                </c:pt>
                <c:pt idx="7">
                  <c:v>1498</c:v>
                </c:pt>
                <c:pt idx="8">
                  <c:v>1540</c:v>
                </c:pt>
                <c:pt idx="9">
                  <c:v>1739</c:v>
                </c:pt>
                <c:pt idx="10">
                  <c:v>1803</c:v>
                </c:pt>
                <c:pt idx="11">
                  <c:v>1837</c:v>
                </c:pt>
                <c:pt idx="12">
                  <c:v>1799</c:v>
                </c:pt>
                <c:pt idx="13">
                  <c:v>1768</c:v>
                </c:pt>
                <c:pt idx="14">
                  <c:v>2113</c:v>
                </c:pt>
                <c:pt idx="15">
                  <c:v>2442</c:v>
                </c:pt>
                <c:pt idx="16">
                  <c:v>2575</c:v>
                </c:pt>
                <c:pt idx="17">
                  <c:v>3034</c:v>
                </c:pt>
                <c:pt idx="18">
                  <c:v>3128</c:v>
                </c:pt>
                <c:pt idx="19">
                  <c:v>4801</c:v>
                </c:pt>
                <c:pt idx="20">
                  <c:v>4980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Sheet1!$D$2:$D$22</c:f>
              <c:numCache>
                <c:formatCode>General</c:formatCode>
                <c:ptCount val="21"/>
                <c:pt idx="0">
                  <c:v>29</c:v>
                </c:pt>
                <c:pt idx="1">
                  <c:v>45</c:v>
                </c:pt>
                <c:pt idx="2">
                  <c:v>117</c:v>
                </c:pt>
                <c:pt idx="3">
                  <c:v>159</c:v>
                </c:pt>
                <c:pt idx="4">
                  <c:v>79</c:v>
                </c:pt>
                <c:pt idx="5">
                  <c:v>71</c:v>
                </c:pt>
                <c:pt idx="6">
                  <c:v>95</c:v>
                </c:pt>
                <c:pt idx="7">
                  <c:v>305</c:v>
                </c:pt>
                <c:pt idx="8">
                  <c:v>321</c:v>
                </c:pt>
                <c:pt idx="9">
                  <c:v>261</c:v>
                </c:pt>
                <c:pt idx="10">
                  <c:v>233</c:v>
                </c:pt>
                <c:pt idx="11">
                  <c:v>212</c:v>
                </c:pt>
                <c:pt idx="12">
                  <c:v>259</c:v>
                </c:pt>
                <c:pt idx="13">
                  <c:v>315</c:v>
                </c:pt>
                <c:pt idx="14">
                  <c:v>266</c:v>
                </c:pt>
                <c:pt idx="15">
                  <c:v>243</c:v>
                </c:pt>
                <c:pt idx="16">
                  <c:v>359</c:v>
                </c:pt>
                <c:pt idx="17">
                  <c:v>288</c:v>
                </c:pt>
                <c:pt idx="18">
                  <c:v>210</c:v>
                </c:pt>
                <c:pt idx="19">
                  <c:v>658</c:v>
                </c:pt>
                <c:pt idx="20">
                  <c:v>1004</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Sheet1!$E$2:$E$22</c:f>
              <c:numCache>
                <c:formatCode>General</c:formatCode>
                <c:ptCount val="21"/>
                <c:pt idx="0">
                  <c:v>324</c:v>
                </c:pt>
                <c:pt idx="1">
                  <c:v>505</c:v>
                </c:pt>
                <c:pt idx="2">
                  <c:v>655</c:v>
                </c:pt>
                <c:pt idx="3">
                  <c:v>742</c:v>
                </c:pt>
                <c:pt idx="4">
                  <c:v>779</c:v>
                </c:pt>
                <c:pt idx="5">
                  <c:v>1018</c:v>
                </c:pt>
                <c:pt idx="6">
                  <c:v>1342</c:v>
                </c:pt>
                <c:pt idx="7">
                  <c:v>1803</c:v>
                </c:pt>
                <c:pt idx="8">
                  <c:v>1861</c:v>
                </c:pt>
                <c:pt idx="9">
                  <c:v>2000</c:v>
                </c:pt>
                <c:pt idx="10">
                  <c:v>2036</c:v>
                </c:pt>
                <c:pt idx="11">
                  <c:v>2049</c:v>
                </c:pt>
                <c:pt idx="12">
                  <c:v>2058</c:v>
                </c:pt>
                <c:pt idx="13">
                  <c:v>2083</c:v>
                </c:pt>
                <c:pt idx="14">
                  <c:v>2379</c:v>
                </c:pt>
                <c:pt idx="15">
                  <c:v>2685</c:v>
                </c:pt>
                <c:pt idx="16">
                  <c:v>2934</c:v>
                </c:pt>
                <c:pt idx="17">
                  <c:v>3322</c:v>
                </c:pt>
                <c:pt idx="18">
                  <c:v>3338</c:v>
                </c:pt>
                <c:pt idx="19">
                  <c:v>5459</c:v>
                </c:pt>
                <c:pt idx="20">
                  <c:v>5984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509998064"/>
        <c:axId val="509998456"/>
      </c:barChart>
      <c:barChart>
        <c:barDir val="bar"/>
        <c:grouping val="clustered"/>
        <c:varyColors val="0"/>
        <c:ser>
          <c:idx val="0"/>
          <c:order val="0"/>
          <c:tx>
            <c:strRef>
              <c:f>Sheet1!$B$1</c:f>
              <c:strCache>
                <c:ptCount val="1"/>
                <c:pt idx="0">
                  <c:v>County copy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Sheet1!$B$2:$B$22</c:f>
              <c:numCache>
                <c:formatCode>General</c:formatCode>
                <c:ptCount val="21"/>
                <c:pt idx="18">
                  <c:v>3338</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County Copy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Sheet1!$F$2:$F$22</c:f>
              <c:numCache>
                <c:formatCode>General</c:formatCode>
                <c:ptCount val="21"/>
                <c:pt idx="18">
                  <c:v>3338</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509999240"/>
        <c:axId val="509998848"/>
      </c:barChart>
      <c:catAx>
        <c:axId val="5099980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9998456"/>
        <c:crosses val="autoZero"/>
        <c:auto val="1"/>
        <c:lblAlgn val="ctr"/>
        <c:lblOffset val="100"/>
        <c:noMultiLvlLbl val="0"/>
      </c:catAx>
      <c:valAx>
        <c:axId val="509998456"/>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9998064"/>
        <c:crosses val="autoZero"/>
        <c:crossBetween val="between"/>
      </c:valAx>
      <c:valAx>
        <c:axId val="509998848"/>
        <c:scaling>
          <c:orientation val="minMax"/>
          <c:max val="7000"/>
        </c:scaling>
        <c:delete val="1"/>
        <c:axPos val="t"/>
        <c:numFmt formatCode="General" sourceLinked="1"/>
        <c:majorTickMark val="out"/>
        <c:minorTickMark val="none"/>
        <c:tickLblPos val="nextTo"/>
        <c:crossAx val="509999240"/>
        <c:crosses val="max"/>
        <c:crossBetween val="between"/>
      </c:valAx>
      <c:catAx>
        <c:axId val="509999240"/>
        <c:scaling>
          <c:orientation val="minMax"/>
        </c:scaling>
        <c:delete val="1"/>
        <c:axPos val="l"/>
        <c:numFmt formatCode="General" sourceLinked="1"/>
        <c:majorTickMark val="out"/>
        <c:minorTickMark val="none"/>
        <c:tickLblPos val="nextTo"/>
        <c:crossAx val="509998848"/>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Sheet1!$B$2:$B$9</c:f>
              <c:numCache>
                <c:formatCode>General</c:formatCode>
                <c:ptCount val="8"/>
                <c:pt idx="0">
                  <c:v>122</c:v>
                </c:pt>
                <c:pt idx="1">
                  <c:v>166</c:v>
                </c:pt>
                <c:pt idx="2">
                  <c:v>173</c:v>
                </c:pt>
                <c:pt idx="3">
                  <c:v>180</c:v>
                </c:pt>
                <c:pt idx="4">
                  <c:v>154</c:v>
                </c:pt>
                <c:pt idx="5">
                  <c:v>145</c:v>
                </c:pt>
                <c:pt idx="6">
                  <c:v>107</c:v>
                </c:pt>
                <c:pt idx="7">
                  <c:v>91</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Sheet1!$C$2:$C$9</c:f>
              <c:numCache>
                <c:formatCode>General</c:formatCode>
                <c:ptCount val="8"/>
                <c:pt idx="0">
                  <c:v>197</c:v>
                </c:pt>
                <c:pt idx="1">
                  <c:v>191</c:v>
                </c:pt>
                <c:pt idx="2">
                  <c:v>183</c:v>
                </c:pt>
                <c:pt idx="3">
                  <c:v>180</c:v>
                </c:pt>
                <c:pt idx="4">
                  <c:v>178</c:v>
                </c:pt>
                <c:pt idx="5">
                  <c:v>176</c:v>
                </c:pt>
                <c:pt idx="6">
                  <c:v>154</c:v>
                </c:pt>
                <c:pt idx="7">
                  <c:v>119</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510531856"/>
        <c:axId val="510532248"/>
      </c:barChart>
      <c:catAx>
        <c:axId val="510531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532248"/>
        <c:crosses val="autoZero"/>
        <c:auto val="1"/>
        <c:lblAlgn val="ctr"/>
        <c:lblOffset val="100"/>
        <c:noMultiLvlLbl val="0"/>
      </c:catAx>
      <c:valAx>
        <c:axId val="5105322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531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Passaic</c:v>
                </c:pt>
                <c:pt idx="2">
                  <c:v>Hudson</c:v>
                </c:pt>
                <c:pt idx="3">
                  <c:v>Atlantic</c:v>
                </c:pt>
                <c:pt idx="4">
                  <c:v>Salem</c:v>
                </c:pt>
                <c:pt idx="5">
                  <c:v>Essex</c:v>
                </c:pt>
                <c:pt idx="6">
                  <c:v>Camden</c:v>
                </c:pt>
                <c:pt idx="7">
                  <c:v>Cape May </c:v>
                </c:pt>
                <c:pt idx="8">
                  <c:v>Ocean</c:v>
                </c:pt>
                <c:pt idx="9">
                  <c:v>Mercer</c:v>
                </c:pt>
                <c:pt idx="10">
                  <c:v>Union</c:v>
                </c:pt>
                <c:pt idx="11">
                  <c:v>Warren</c:v>
                </c:pt>
                <c:pt idx="12">
                  <c:v>Gloucester</c:v>
                </c:pt>
                <c:pt idx="13">
                  <c:v>Middlesex</c:v>
                </c:pt>
                <c:pt idx="14">
                  <c:v>Monmouth</c:v>
                </c:pt>
                <c:pt idx="15">
                  <c:v>Bergen</c:v>
                </c:pt>
                <c:pt idx="16">
                  <c:v>Burlington</c:v>
                </c:pt>
                <c:pt idx="17">
                  <c:v>Sussex </c:v>
                </c:pt>
                <c:pt idx="18">
                  <c:v>Somerset</c:v>
                </c:pt>
                <c:pt idx="19">
                  <c:v>Morris</c:v>
                </c:pt>
                <c:pt idx="20">
                  <c:v>Hunterdon</c:v>
                </c:pt>
              </c:strCache>
            </c:strRef>
          </c:cat>
          <c:val>
            <c:numRef>
              <c:f>Sheet1!$B$2:$B$22</c:f>
              <c:numCache>
                <c:formatCode>0.00%</c:formatCode>
                <c:ptCount val="21"/>
                <c:pt idx="0">
                  <c:v>0.219</c:v>
                </c:pt>
                <c:pt idx="1">
                  <c:v>0.218</c:v>
                </c:pt>
                <c:pt idx="2">
                  <c:v>0.20799999999999999</c:v>
                </c:pt>
                <c:pt idx="3">
                  <c:v>0.20200000000000001</c:v>
                </c:pt>
                <c:pt idx="4">
                  <c:v>0.19900000000000001</c:v>
                </c:pt>
                <c:pt idx="5">
                  <c:v>0.19600000000000001</c:v>
                </c:pt>
                <c:pt idx="6">
                  <c:v>0.155</c:v>
                </c:pt>
                <c:pt idx="7">
                  <c:v>0.13600000000000001</c:v>
                </c:pt>
                <c:pt idx="8">
                  <c:v>0.127</c:v>
                </c:pt>
                <c:pt idx="9">
                  <c:v>0.124</c:v>
                </c:pt>
                <c:pt idx="10">
                  <c:v>0.115</c:v>
                </c:pt>
                <c:pt idx="11">
                  <c:v>0.10299999999999999</c:v>
                </c:pt>
                <c:pt idx="12">
                  <c:v>8.7999999999999995E-2</c:v>
                </c:pt>
                <c:pt idx="14">
                  <c:v>8.1000000000000003E-2</c:v>
                </c:pt>
                <c:pt idx="15">
                  <c:v>7.5999999999999998E-2</c:v>
                </c:pt>
                <c:pt idx="16">
                  <c:v>7.0000000000000007E-2</c:v>
                </c:pt>
                <c:pt idx="17">
                  <c:v>5.7000000000000002E-2</c:v>
                </c:pt>
                <c:pt idx="18">
                  <c:v>4.2000000000000003E-2</c:v>
                </c:pt>
                <c:pt idx="19">
                  <c:v>4.1000000000000002E-2</c:v>
                </c:pt>
                <c:pt idx="20">
                  <c:v>3.9E-2</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Passaic</c:v>
                </c:pt>
                <c:pt idx="2">
                  <c:v>Hudson</c:v>
                </c:pt>
                <c:pt idx="3">
                  <c:v>Atlantic</c:v>
                </c:pt>
                <c:pt idx="4">
                  <c:v>Salem</c:v>
                </c:pt>
                <c:pt idx="5">
                  <c:v>Essex</c:v>
                </c:pt>
                <c:pt idx="6">
                  <c:v>Camden</c:v>
                </c:pt>
                <c:pt idx="7">
                  <c:v>Cape May </c:v>
                </c:pt>
                <c:pt idx="8">
                  <c:v>Ocean</c:v>
                </c:pt>
                <c:pt idx="9">
                  <c:v>Mercer</c:v>
                </c:pt>
                <c:pt idx="10">
                  <c:v>Union</c:v>
                </c:pt>
                <c:pt idx="11">
                  <c:v>Warren</c:v>
                </c:pt>
                <c:pt idx="12">
                  <c:v>Gloucester</c:v>
                </c:pt>
                <c:pt idx="13">
                  <c:v>Middlesex</c:v>
                </c:pt>
                <c:pt idx="14">
                  <c:v>Monmouth</c:v>
                </c:pt>
                <c:pt idx="15">
                  <c:v>Bergen</c:v>
                </c:pt>
                <c:pt idx="16">
                  <c:v>Burlington</c:v>
                </c:pt>
                <c:pt idx="17">
                  <c:v>Sussex </c:v>
                </c:pt>
                <c:pt idx="18">
                  <c:v>Somerset</c:v>
                </c:pt>
                <c:pt idx="19">
                  <c:v>Morris</c:v>
                </c:pt>
                <c:pt idx="20">
                  <c:v>Hunterdon</c:v>
                </c:pt>
              </c:strCache>
            </c:strRef>
          </c:cat>
          <c:val>
            <c:numRef>
              <c:f>Sheet1!$C$2:$C$22</c:f>
              <c:numCache>
                <c:formatCode>General</c:formatCode>
                <c:ptCount val="21"/>
                <c:pt idx="13" formatCode="0.00%">
                  <c:v>8.5999999999999993E-2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17%</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Cumberland</c:v>
                </c:pt>
                <c:pt idx="1">
                  <c:v>Passaic</c:v>
                </c:pt>
                <c:pt idx="2">
                  <c:v>Hudson</c:v>
                </c:pt>
                <c:pt idx="3">
                  <c:v>Atlantic</c:v>
                </c:pt>
                <c:pt idx="4">
                  <c:v>Salem</c:v>
                </c:pt>
                <c:pt idx="5">
                  <c:v>Essex</c:v>
                </c:pt>
                <c:pt idx="6">
                  <c:v>Camden</c:v>
                </c:pt>
                <c:pt idx="7">
                  <c:v>Cape May </c:v>
                </c:pt>
                <c:pt idx="8">
                  <c:v>Ocean</c:v>
                </c:pt>
                <c:pt idx="9">
                  <c:v>Mercer</c:v>
                </c:pt>
                <c:pt idx="10">
                  <c:v>Union</c:v>
                </c:pt>
                <c:pt idx="11">
                  <c:v>Warren</c:v>
                </c:pt>
                <c:pt idx="12">
                  <c:v>Gloucester</c:v>
                </c:pt>
                <c:pt idx="13">
                  <c:v>Middlesex</c:v>
                </c:pt>
                <c:pt idx="14">
                  <c:v>Monmouth</c:v>
                </c:pt>
                <c:pt idx="15">
                  <c:v>Bergen</c:v>
                </c:pt>
                <c:pt idx="16">
                  <c:v>Burlington</c:v>
                </c:pt>
                <c:pt idx="17">
                  <c:v>Sussex </c:v>
                </c:pt>
                <c:pt idx="18">
                  <c:v>Somerset</c:v>
                </c:pt>
                <c:pt idx="19">
                  <c:v>Morris</c:v>
                </c:pt>
                <c:pt idx="20">
                  <c:v>Hunterdon</c:v>
                </c:pt>
              </c:strCache>
            </c:strRef>
          </c:cat>
          <c:val>
            <c:numRef>
              <c:f>Sheet1!$D$2:$D$22</c:f>
              <c:numCache>
                <c:formatCode>0%</c:formatCode>
                <c:ptCount val="21"/>
                <c:pt idx="0">
                  <c:v>0.16700000000000001</c:v>
                </c:pt>
                <c:pt idx="1">
                  <c:v>0.16700000000000001</c:v>
                </c:pt>
                <c:pt idx="2">
                  <c:v>0.16700000000000001</c:v>
                </c:pt>
                <c:pt idx="3">
                  <c:v>0.16700000000000001</c:v>
                </c:pt>
                <c:pt idx="4">
                  <c:v>0.16700000000000001</c:v>
                </c:pt>
                <c:pt idx="5">
                  <c:v>0.16700000000000001</c:v>
                </c:pt>
                <c:pt idx="6">
                  <c:v>0.16700000000000001</c:v>
                </c:pt>
                <c:pt idx="7">
                  <c:v>0.16700000000000001</c:v>
                </c:pt>
                <c:pt idx="8">
                  <c:v>0.16700000000000001</c:v>
                </c:pt>
                <c:pt idx="9">
                  <c:v>0.16700000000000001</c:v>
                </c:pt>
                <c:pt idx="10">
                  <c:v>0.16700000000000001</c:v>
                </c:pt>
                <c:pt idx="11">
                  <c:v>0.16700000000000001</c:v>
                </c:pt>
                <c:pt idx="12">
                  <c:v>0.16700000000000001</c:v>
                </c:pt>
                <c:pt idx="13">
                  <c:v>0.16700000000000001</c:v>
                </c:pt>
                <c:pt idx="14">
                  <c:v>0.16700000000000001</c:v>
                </c:pt>
                <c:pt idx="15">
                  <c:v>0.16700000000000001</c:v>
                </c:pt>
                <c:pt idx="16">
                  <c:v>0.16700000000000001</c:v>
                </c:pt>
                <c:pt idx="17">
                  <c:v>0.16700000000000001</c:v>
                </c:pt>
                <c:pt idx="18">
                  <c:v>0.16700000000000001</c:v>
                </c:pt>
                <c:pt idx="19">
                  <c:v>0.16700000000000001</c:v>
                </c:pt>
                <c:pt idx="20">
                  <c:v>0.16700000000000001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12%</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Cumberland</c:v>
                </c:pt>
                <c:pt idx="1">
                  <c:v>Passaic</c:v>
                </c:pt>
                <c:pt idx="2">
                  <c:v>Hudson</c:v>
                </c:pt>
                <c:pt idx="3">
                  <c:v>Atlantic</c:v>
                </c:pt>
                <c:pt idx="4">
                  <c:v>Salem</c:v>
                </c:pt>
                <c:pt idx="5">
                  <c:v>Essex</c:v>
                </c:pt>
                <c:pt idx="6">
                  <c:v>Camden</c:v>
                </c:pt>
                <c:pt idx="7">
                  <c:v>Cape May </c:v>
                </c:pt>
                <c:pt idx="8">
                  <c:v>Ocean</c:v>
                </c:pt>
                <c:pt idx="9">
                  <c:v>Mercer</c:v>
                </c:pt>
                <c:pt idx="10">
                  <c:v>Union</c:v>
                </c:pt>
                <c:pt idx="11">
                  <c:v>Warren</c:v>
                </c:pt>
                <c:pt idx="12">
                  <c:v>Gloucester</c:v>
                </c:pt>
                <c:pt idx="13">
                  <c:v>Middlesex</c:v>
                </c:pt>
                <c:pt idx="14">
                  <c:v>Monmouth</c:v>
                </c:pt>
                <c:pt idx="15">
                  <c:v>Bergen</c:v>
                </c:pt>
                <c:pt idx="16">
                  <c:v>Burlington</c:v>
                </c:pt>
                <c:pt idx="17">
                  <c:v>Sussex </c:v>
                </c:pt>
                <c:pt idx="18">
                  <c:v>Somerset</c:v>
                </c:pt>
                <c:pt idx="19">
                  <c:v>Morris</c:v>
                </c:pt>
                <c:pt idx="20">
                  <c:v>Hunterdon</c:v>
                </c:pt>
              </c:strCache>
            </c:strRef>
          </c:cat>
          <c:val>
            <c:numRef>
              <c:f>Sheet1!$E$2:$E$22</c:f>
              <c:numCache>
                <c:formatCode>0%</c:formatCode>
                <c:ptCount val="21"/>
                <c:pt idx="0">
                  <c:v>0.123</c:v>
                </c:pt>
                <c:pt idx="1">
                  <c:v>0.123</c:v>
                </c:pt>
                <c:pt idx="2">
                  <c:v>0.123</c:v>
                </c:pt>
                <c:pt idx="3">
                  <c:v>0.123</c:v>
                </c:pt>
                <c:pt idx="4">
                  <c:v>0.123</c:v>
                </c:pt>
                <c:pt idx="5">
                  <c:v>0.123</c:v>
                </c:pt>
                <c:pt idx="6">
                  <c:v>0.123</c:v>
                </c:pt>
                <c:pt idx="7">
                  <c:v>0.123</c:v>
                </c:pt>
                <c:pt idx="8">
                  <c:v>0.123</c:v>
                </c:pt>
                <c:pt idx="9">
                  <c:v>0.123</c:v>
                </c:pt>
                <c:pt idx="10">
                  <c:v>0.123</c:v>
                </c:pt>
                <c:pt idx="11">
                  <c:v>0.123</c:v>
                </c:pt>
                <c:pt idx="12">
                  <c:v>0.123</c:v>
                </c:pt>
                <c:pt idx="13">
                  <c:v>0.123</c:v>
                </c:pt>
                <c:pt idx="14">
                  <c:v>0.123</c:v>
                </c:pt>
                <c:pt idx="15">
                  <c:v>0.123</c:v>
                </c:pt>
                <c:pt idx="16">
                  <c:v>0.123</c:v>
                </c:pt>
                <c:pt idx="17">
                  <c:v>0.123</c:v>
                </c:pt>
                <c:pt idx="18">
                  <c:v>0.123</c:v>
                </c:pt>
                <c:pt idx="19">
                  <c:v>0.123</c:v>
                </c:pt>
                <c:pt idx="20">
                  <c:v>0.123</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510533032"/>
        <c:axId val="514815272"/>
      </c:barChart>
      <c:catAx>
        <c:axId val="5105330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4815272"/>
        <c:crosses val="autoZero"/>
        <c:auto val="1"/>
        <c:lblAlgn val="ctr"/>
        <c:lblOffset val="100"/>
        <c:noMultiLvlLbl val="0"/>
      </c:catAx>
      <c:valAx>
        <c:axId val="514815272"/>
        <c:scaling>
          <c:orientation val="minMax"/>
          <c:max val="0.25"/>
          <c:min val="0"/>
        </c:scaling>
        <c:delete val="1"/>
        <c:axPos val="b"/>
        <c:numFmt formatCode="0.00%" sourceLinked="1"/>
        <c:majorTickMark val="out"/>
        <c:minorTickMark val="none"/>
        <c:tickLblPos val="nextTo"/>
        <c:crossAx val="510533032"/>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7880170257641116"/>
          <c:y val="0.8143581293631708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8.5000000000000006E-2</c:v>
                </c:pt>
                <c:pt idx="1">
                  <c:v>8.6999999999999994E-2</c:v>
                </c:pt>
                <c:pt idx="2">
                  <c:v>9.0999999999999998E-2</c:v>
                </c:pt>
                <c:pt idx="3">
                  <c:v>9.1999999999999998E-2</c:v>
                </c:pt>
                <c:pt idx="4">
                  <c:v>8.5999999999999993E-2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514816056"/>
        <c:axId val="514816448"/>
      </c:lineChart>
      <c:catAx>
        <c:axId val="514816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4816448"/>
        <c:crosses val="autoZero"/>
        <c:auto val="1"/>
        <c:lblAlgn val="ctr"/>
        <c:lblOffset val="100"/>
        <c:noMultiLvlLbl val="0"/>
      </c:catAx>
      <c:valAx>
        <c:axId val="514816448"/>
        <c:scaling>
          <c:orientation val="minMax"/>
          <c:max val="0.4"/>
          <c:min val="0"/>
        </c:scaling>
        <c:delete val="1"/>
        <c:axPos val="l"/>
        <c:numFmt formatCode="0%" sourceLinked="1"/>
        <c:majorTickMark val="out"/>
        <c:minorTickMark val="none"/>
        <c:tickLblPos val="nextTo"/>
        <c:crossAx val="5148160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Sayreville</c:v>
                </c:pt>
                <c:pt idx="1">
                  <c:v>Jamesburg</c:v>
                </c:pt>
                <c:pt idx="2">
                  <c:v>South River</c:v>
                </c:pt>
                <c:pt idx="3">
                  <c:v>South Amboy</c:v>
                </c:pt>
                <c:pt idx="4">
                  <c:v>Dunellen</c:v>
                </c:pt>
                <c:pt idx="5">
                  <c:v>Highland Park</c:v>
                </c:pt>
                <c:pt idx="6">
                  <c:v>Carteret</c:v>
                </c:pt>
                <c:pt idx="7">
                  <c:v>Milltown</c:v>
                </c:pt>
                <c:pt idx="8">
                  <c:v>Perth Amboy</c:v>
                </c:pt>
                <c:pt idx="9">
                  <c:v>New Brunswick</c:v>
                </c:pt>
              </c:strCache>
            </c:strRef>
          </c:cat>
          <c:val>
            <c:numRef>
              <c:f>Sheet1!$B$2:$B$11</c:f>
              <c:numCache>
                <c:formatCode>0.0%</c:formatCode>
                <c:ptCount val="10"/>
                <c:pt idx="0">
                  <c:v>7.4999999999999997E-2</c:v>
                </c:pt>
                <c:pt idx="1">
                  <c:v>8.3000000000000004E-2</c:v>
                </c:pt>
                <c:pt idx="2">
                  <c:v>9.2999999999999999E-2</c:v>
                </c:pt>
                <c:pt idx="3">
                  <c:v>9.9000000000000005E-2</c:v>
                </c:pt>
                <c:pt idx="4">
                  <c:v>0.10100000000000001</c:v>
                </c:pt>
                <c:pt idx="5">
                  <c:v>0.115</c:v>
                </c:pt>
                <c:pt idx="6">
                  <c:v>0.13900000000000001</c:v>
                </c:pt>
                <c:pt idx="7">
                  <c:v>0.14899999999999999</c:v>
                </c:pt>
                <c:pt idx="8">
                  <c:v>0.247</c:v>
                </c:pt>
                <c:pt idx="9">
                  <c:v>0.34799999999999998</c:v>
                </c:pt>
              </c:numCache>
            </c:numRef>
          </c:val>
          <c:extLst>
            <c:ext xmlns:c16="http://schemas.microsoft.com/office/drawing/2014/chart" uri="{C3380CC4-5D6E-409C-BE32-E72D297353CC}">
              <c16:uniqueId val="{00000000-9387-42DF-8A2C-FECD6E8874E8}"/>
            </c:ext>
          </c:extLst>
        </c:ser>
        <c:ser>
          <c:idx val="3"/>
          <c:order val="1"/>
          <c:tx>
            <c:strRef>
              <c:f>Sheet1!$C$1</c:f>
              <c:strCache>
                <c:ptCount val="1"/>
                <c:pt idx="0">
                  <c:v>NJ 12%</c:v>
                </c:pt>
              </c:strCache>
            </c:strRef>
          </c:tx>
          <c:spPr>
            <a:solidFill>
              <a:schemeClr val="bg1"/>
            </a:solidFill>
            <a:ln w="19050">
              <a:noFill/>
              <a:prstDash val="sysDot"/>
            </a:ln>
            <a:effectLst/>
          </c:spPr>
          <c:invertIfNegative val="0"/>
          <c:cat>
            <c:strRef>
              <c:f>Sheet1!$A$2:$A$11</c:f>
              <c:strCache>
                <c:ptCount val="10"/>
                <c:pt idx="0">
                  <c:v>Sayreville</c:v>
                </c:pt>
                <c:pt idx="1">
                  <c:v>Jamesburg</c:v>
                </c:pt>
                <c:pt idx="2">
                  <c:v>South River</c:v>
                </c:pt>
                <c:pt idx="3">
                  <c:v>South Amboy</c:v>
                </c:pt>
                <c:pt idx="4">
                  <c:v>Dunellen</c:v>
                </c:pt>
                <c:pt idx="5">
                  <c:v>Highland Park</c:v>
                </c:pt>
                <c:pt idx="6">
                  <c:v>Carteret</c:v>
                </c:pt>
                <c:pt idx="7">
                  <c:v>Milltown</c:v>
                </c:pt>
                <c:pt idx="8">
                  <c:v>Perth Amboy</c:v>
                </c:pt>
                <c:pt idx="9">
                  <c:v>New Brunswick</c:v>
                </c:pt>
              </c:strCache>
            </c:strRef>
          </c:cat>
          <c:val>
            <c:numRef>
              <c:f>Sheet1!$C$2:$C$11</c:f>
              <c:numCache>
                <c:formatCode>0%</c:formatCode>
                <c:ptCount val="10"/>
                <c:pt idx="0">
                  <c:v>0.12</c:v>
                </c:pt>
                <c:pt idx="1">
                  <c:v>0.12</c:v>
                </c:pt>
                <c:pt idx="2">
                  <c:v>0.12</c:v>
                </c:pt>
                <c:pt idx="3">
                  <c:v>0.12</c:v>
                </c:pt>
                <c:pt idx="4">
                  <c:v>0.12</c:v>
                </c:pt>
                <c:pt idx="5">
                  <c:v>0.12</c:v>
                </c:pt>
                <c:pt idx="6">
                  <c:v>0.12</c:v>
                </c:pt>
                <c:pt idx="7">
                  <c:v>0.12</c:v>
                </c:pt>
                <c:pt idx="8">
                  <c:v>0.12</c:v>
                </c:pt>
                <c:pt idx="9">
                  <c:v>0.12</c:v>
                </c:pt>
              </c:numCache>
            </c:numRef>
          </c:val>
          <c:extLst>
            <c:ext xmlns:c16="http://schemas.microsoft.com/office/drawing/2014/chart" uri="{C3380CC4-5D6E-409C-BE32-E72D297353CC}">
              <c16:uniqueId val="{00000003-9387-42DF-8A2C-FECD6E8874E8}"/>
            </c:ext>
          </c:extLst>
        </c:ser>
        <c:ser>
          <c:idx val="2"/>
          <c:order val="2"/>
          <c:tx>
            <c:strRef>
              <c:f>Sheet1!$D$1</c:f>
              <c:strCache>
                <c:ptCount val="1"/>
                <c:pt idx="0">
                  <c:v>US 17%</c:v>
                </c:pt>
              </c:strCache>
            </c:strRef>
          </c:tx>
          <c:spPr>
            <a:solidFill>
              <a:schemeClr val="bg1"/>
            </a:solidFill>
            <a:ln w="19050">
              <a:noFill/>
              <a:prstDash val="sysDot"/>
            </a:ln>
            <a:effectLst/>
          </c:spPr>
          <c:invertIfNegative val="0"/>
          <c:cat>
            <c:strRef>
              <c:f>Sheet1!$A$2:$A$11</c:f>
              <c:strCache>
                <c:ptCount val="10"/>
                <c:pt idx="0">
                  <c:v>Sayreville</c:v>
                </c:pt>
                <c:pt idx="1">
                  <c:v>Jamesburg</c:v>
                </c:pt>
                <c:pt idx="2">
                  <c:v>South River</c:v>
                </c:pt>
                <c:pt idx="3">
                  <c:v>South Amboy</c:v>
                </c:pt>
                <c:pt idx="4">
                  <c:v>Dunellen</c:v>
                </c:pt>
                <c:pt idx="5">
                  <c:v>Highland Park</c:v>
                </c:pt>
                <c:pt idx="6">
                  <c:v>Carteret</c:v>
                </c:pt>
                <c:pt idx="7">
                  <c:v>Milltown</c:v>
                </c:pt>
                <c:pt idx="8">
                  <c:v>Perth Amboy</c:v>
                </c:pt>
                <c:pt idx="9">
                  <c:v>New Brunswick</c:v>
                </c:pt>
              </c:strCache>
            </c:strRef>
          </c:cat>
          <c:val>
            <c:numRef>
              <c:f>Sheet1!$D$2:$D$11</c:f>
              <c:numCache>
                <c:formatCode>0%</c:formatCode>
                <c:ptCount val="10"/>
                <c:pt idx="0">
                  <c:v>0.17</c:v>
                </c:pt>
                <c:pt idx="1">
                  <c:v>0.17</c:v>
                </c:pt>
                <c:pt idx="2">
                  <c:v>0.17</c:v>
                </c:pt>
                <c:pt idx="3">
                  <c:v>0.17</c:v>
                </c:pt>
                <c:pt idx="4">
                  <c:v>0.17</c:v>
                </c:pt>
                <c:pt idx="5">
                  <c:v>0.17</c:v>
                </c:pt>
                <c:pt idx="6">
                  <c:v>0.17</c:v>
                </c:pt>
                <c:pt idx="7">
                  <c:v>0.17</c:v>
                </c:pt>
                <c:pt idx="8">
                  <c:v>0.17</c:v>
                </c:pt>
                <c:pt idx="9">
                  <c:v>0.17</c:v>
                </c:pt>
              </c:numCache>
            </c:numRef>
          </c:val>
          <c:extLst>
            <c:ext xmlns:c16="http://schemas.microsoft.com/office/drawing/2014/chart" uri="{C3380CC4-5D6E-409C-BE32-E72D297353CC}">
              <c16:uniqueId val="{00000002-9387-42DF-8A2C-FECD6E8874E8}"/>
            </c:ext>
          </c:extLst>
        </c:ser>
        <c:ser>
          <c:idx val="1"/>
          <c:order val="3"/>
          <c:tx>
            <c:strRef>
              <c:f>Sheet1!$E$1</c:f>
              <c:strCache>
                <c:ptCount val="1"/>
                <c:pt idx="0">
                  <c:v>Middlesex county avg 8.6%</c:v>
                </c:pt>
              </c:strCache>
            </c:strRef>
          </c:tx>
          <c:spPr>
            <a:solidFill>
              <a:schemeClr val="bg1"/>
            </a:solidFill>
            <a:ln w="19050">
              <a:noFill/>
              <a:prstDash val="sysDot"/>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Sayreville</c:v>
                </c:pt>
                <c:pt idx="1">
                  <c:v>Jamesburg</c:v>
                </c:pt>
                <c:pt idx="2">
                  <c:v>South River</c:v>
                </c:pt>
                <c:pt idx="3">
                  <c:v>South Amboy</c:v>
                </c:pt>
                <c:pt idx="4">
                  <c:v>Dunellen</c:v>
                </c:pt>
                <c:pt idx="5">
                  <c:v>Highland Park</c:v>
                </c:pt>
                <c:pt idx="6">
                  <c:v>Carteret</c:v>
                </c:pt>
                <c:pt idx="7">
                  <c:v>Milltown</c:v>
                </c:pt>
                <c:pt idx="8">
                  <c:v>Perth Amboy</c:v>
                </c:pt>
                <c:pt idx="9">
                  <c:v>New Brunswick</c:v>
                </c:pt>
              </c:strCache>
            </c:strRef>
          </c:cat>
          <c:val>
            <c:numRef>
              <c:f>Sheet1!$E$2:$E$11</c:f>
              <c:numCache>
                <c:formatCode>0%</c:formatCode>
                <c:ptCount val="10"/>
                <c:pt idx="0">
                  <c:v>8.5999999999999993E-2</c:v>
                </c:pt>
                <c:pt idx="1">
                  <c:v>8.5999999999999993E-2</c:v>
                </c:pt>
                <c:pt idx="2">
                  <c:v>8.5999999999999993E-2</c:v>
                </c:pt>
                <c:pt idx="3">
                  <c:v>8.5999999999999993E-2</c:v>
                </c:pt>
                <c:pt idx="4">
                  <c:v>8.5999999999999993E-2</c:v>
                </c:pt>
                <c:pt idx="5">
                  <c:v>8.5999999999999993E-2</c:v>
                </c:pt>
                <c:pt idx="6">
                  <c:v>8.5999999999999993E-2</c:v>
                </c:pt>
                <c:pt idx="7">
                  <c:v>8.5999999999999993E-2</c:v>
                </c:pt>
                <c:pt idx="8">
                  <c:v>8.5999999999999993E-2</c:v>
                </c:pt>
                <c:pt idx="9">
                  <c:v>8.5999999999999993E-2</c:v>
                </c:pt>
              </c:numCache>
            </c:numRef>
          </c:val>
          <c:extLst>
            <c:ext xmlns:c16="http://schemas.microsoft.com/office/drawing/2014/chart" uri="{C3380CC4-5D6E-409C-BE32-E72D297353CC}">
              <c16:uniqueId val="{00000001-9387-42DF-8A2C-FECD6E8874E8}"/>
            </c:ext>
          </c:extLst>
        </c:ser>
        <c:dLbls>
          <c:showLegendKey val="0"/>
          <c:showVal val="0"/>
          <c:showCatName val="0"/>
          <c:showSerName val="0"/>
          <c:showPercent val="0"/>
          <c:showBubbleSize val="0"/>
        </c:dLbls>
        <c:gapWidth val="182"/>
        <c:axId val="163399344"/>
        <c:axId val="163399736"/>
      </c:barChart>
      <c:catAx>
        <c:axId val="16339934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3399736"/>
        <c:crosses val="autoZero"/>
        <c:auto val="1"/>
        <c:lblAlgn val="ctr"/>
        <c:lblOffset val="100"/>
        <c:noMultiLvlLbl val="0"/>
      </c:catAx>
      <c:valAx>
        <c:axId val="163399736"/>
        <c:scaling>
          <c:orientation val="minMax"/>
          <c:max val="0.8"/>
        </c:scaling>
        <c:delete val="1"/>
        <c:axPos val="b"/>
        <c:numFmt formatCode="0.0%" sourceLinked="1"/>
        <c:majorTickMark val="out"/>
        <c:minorTickMark val="none"/>
        <c:tickLblPos val="nextTo"/>
        <c:crossAx val="163399344"/>
        <c:crosses val="autoZero"/>
        <c:crossBetween val="between"/>
      </c:valAx>
      <c:spPr>
        <a:noFill/>
        <a:ln>
          <a:noFill/>
        </a:ln>
        <a:effectLst/>
      </c:spPr>
    </c:plotArea>
    <c:legend>
      <c:legendPos val="r"/>
      <c:legendEntry>
        <c:idx val="1"/>
        <c:delete val="1"/>
      </c:legendEntry>
      <c:legendEntry>
        <c:idx val="2"/>
        <c:delete val="1"/>
      </c:legendEntry>
      <c:legendEntry>
        <c:idx val="3"/>
        <c:delete val="1"/>
      </c:legendEntry>
      <c:legendEntry>
        <c:idx val="4"/>
        <c:delete val="1"/>
      </c:legendEntry>
      <c:layout>
        <c:manualLayout>
          <c:xMode val="edge"/>
          <c:yMode val="edge"/>
          <c:x val="8.7319848403089859E-2"/>
          <c:y val="0.90985882446512367"/>
          <c:w val="0.24198564068283859"/>
          <c:h val="7.422174500914657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Middlesex</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1598</c:v>
                </c:pt>
                <c:pt idx="1">
                  <c:v>764</c:v>
                </c:pt>
                <c:pt idx="2">
                  <c:v>1659</c:v>
                </c:pt>
                <c:pt idx="3">
                  <c:v>1167</c:v>
                </c:pt>
                <c:pt idx="4">
                  <c:v>1125</c:v>
                </c:pt>
                <c:pt idx="5">
                  <c:v>953</c:v>
                </c:pt>
                <c:pt idx="6">
                  <c:v>1229</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6">
                  <c:v>92937</c:v>
                </c:pt>
                <c:pt idx="7">
                  <c:v>93158</c:v>
                </c:pt>
                <c:pt idx="8">
                  <c:v>94171</c:v>
                </c:pt>
                <c:pt idx="9">
                  <c:v>94533</c:v>
                </c:pt>
                <c:pt idx="10">
                  <c:v>94960</c:v>
                </c:pt>
                <c:pt idx="11">
                  <c:v>95493</c:v>
                </c:pt>
                <c:pt idx="12">
                  <c:v>97494</c:v>
                </c:pt>
                <c:pt idx="13">
                  <c:v>98043</c:v>
                </c:pt>
                <c:pt idx="14">
                  <c:v>100814</c:v>
                </c:pt>
                <c:pt idx="15">
                  <c:v>101370</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16">
                  <c:v>101927</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163400912"/>
        <c:axId val="508616936"/>
      </c:barChart>
      <c:catAx>
        <c:axId val="1634009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8616936"/>
        <c:crosses val="autoZero"/>
        <c:auto val="1"/>
        <c:lblAlgn val="ctr"/>
        <c:lblOffset val="100"/>
        <c:noMultiLvlLbl val="0"/>
      </c:catAx>
      <c:valAx>
        <c:axId val="508616936"/>
        <c:scaling>
          <c:orientation val="minMax"/>
        </c:scaling>
        <c:delete val="1"/>
        <c:axPos val="b"/>
        <c:numFmt formatCode="&quot;$&quot;#,##0_);[Red]\(&quot;$&quot;#,##0\)" sourceLinked="1"/>
        <c:majorTickMark val="none"/>
        <c:minorTickMark val="none"/>
        <c:tickLblPos val="nextTo"/>
        <c:crossAx val="163400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0.63900000000000001</c:v>
                </c:pt>
                <c:pt idx="1">
                  <c:v>0.63300000000000001</c:v>
                </c:pt>
                <c:pt idx="2">
                  <c:v>0.626</c:v>
                </c:pt>
                <c:pt idx="3">
                  <c:v>0.61899999999999999</c:v>
                </c:pt>
                <c:pt idx="4">
                  <c:v>0.61</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0%</c:formatCode>
                <c:ptCount val="5"/>
                <c:pt idx="0">
                  <c:v>0.106</c:v>
                </c:pt>
                <c:pt idx="1">
                  <c:v>0.106</c:v>
                </c:pt>
                <c:pt idx="2">
                  <c:v>0.107</c:v>
                </c:pt>
                <c:pt idx="3">
                  <c:v>0.107</c:v>
                </c:pt>
                <c:pt idx="4">
                  <c:v>0.11</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Sheet1!$D$2:$D$6</c:f>
              <c:numCache>
                <c:formatCode>0%</c:formatCode>
                <c:ptCount val="5"/>
                <c:pt idx="0">
                  <c:v>5.0000000000000001E-3</c:v>
                </c:pt>
                <c:pt idx="1">
                  <c:v>6.0000000000000001E-3</c:v>
                </c:pt>
                <c:pt idx="2">
                  <c:v>5.0000000000000001E-3</c:v>
                </c:pt>
                <c:pt idx="3">
                  <c:v>5.0000000000000001E-3</c:v>
                </c:pt>
                <c:pt idx="4">
                  <c:v>6.0000000000000001E-3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Sheet1!$E$2:$E$6</c:f>
              <c:numCache>
                <c:formatCode>0%</c:formatCode>
                <c:ptCount val="5"/>
                <c:pt idx="0">
                  <c:v>0.23200000000000001</c:v>
                </c:pt>
                <c:pt idx="1">
                  <c:v>0.23799999999999999</c:v>
                </c:pt>
                <c:pt idx="2">
                  <c:v>0.24299999999999999</c:v>
                </c:pt>
                <c:pt idx="3">
                  <c:v>0.246</c:v>
                </c:pt>
                <c:pt idx="4">
                  <c:v>0.251</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Sheet1!$F$2:$F$6</c:f>
              <c:numCache>
                <c:formatCode>0%</c:formatCode>
                <c:ptCount val="5"/>
                <c:pt idx="0">
                  <c:v>0.188</c:v>
                </c:pt>
                <c:pt idx="1">
                  <c:v>0.192</c:v>
                </c:pt>
                <c:pt idx="2">
                  <c:v>0.19600000000000001</c:v>
                </c:pt>
                <c:pt idx="3">
                  <c:v>0.2</c:v>
                </c:pt>
                <c:pt idx="4">
                  <c:v>0.20399999999999999</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713999808"/>
        <c:axId val="713998240"/>
      </c:lineChart>
      <c:catAx>
        <c:axId val="713999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3998240"/>
        <c:crosses val="autoZero"/>
        <c:auto val="1"/>
        <c:lblAlgn val="ctr"/>
        <c:lblOffset val="100"/>
        <c:noMultiLvlLbl val="0"/>
      </c:catAx>
      <c:valAx>
        <c:axId val="713998240"/>
        <c:scaling>
          <c:orientation val="minMax"/>
        </c:scaling>
        <c:delete val="1"/>
        <c:axPos val="l"/>
        <c:numFmt formatCode="0%" sourceLinked="1"/>
        <c:majorTickMark val="none"/>
        <c:minorTickMark val="none"/>
        <c:tickLblPos val="nextTo"/>
        <c:crossAx val="71399980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79596</c:v>
                </c:pt>
                <c:pt idx="1">
                  <c:v>80118</c:v>
                </c:pt>
                <c:pt idx="2">
                  <c:v>79593</c:v>
                </c:pt>
                <c:pt idx="3">
                  <c:v>80716</c:v>
                </c:pt>
                <c:pt idx="4">
                  <c:v>83133</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508617328"/>
        <c:axId val="508617720"/>
      </c:lineChart>
      <c:catAx>
        <c:axId val="508617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8617720"/>
        <c:crosses val="autoZero"/>
        <c:auto val="1"/>
        <c:lblAlgn val="ctr"/>
        <c:lblOffset val="100"/>
        <c:noMultiLvlLbl val="0"/>
      </c:catAx>
      <c:valAx>
        <c:axId val="508617720"/>
        <c:scaling>
          <c:orientation val="minMax"/>
        </c:scaling>
        <c:delete val="1"/>
        <c:axPos val="l"/>
        <c:numFmt formatCode="_(&quot;$&quot;* #,##0_);_(&quot;$&quot;* \(#,##0\);_(&quot;$&quot;* &quot;-&quot;??_);_(@_)" sourceLinked="1"/>
        <c:majorTickMark val="out"/>
        <c:minorTickMark val="none"/>
        <c:tickLblPos val="nextTo"/>
        <c:crossAx val="5086173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Sheet1!$B$2:$B$22</c:f>
              <c:numCache>
                <c:formatCode>_("$"* #,##0_);_("$"* \(#,##0\);_("$"* "-"??_);_(@_)</c:formatCode>
                <c:ptCount val="21"/>
                <c:pt idx="0">
                  <c:v>50000</c:v>
                </c:pt>
                <c:pt idx="1">
                  <c:v>57365</c:v>
                </c:pt>
                <c:pt idx="2">
                  <c:v>57514</c:v>
                </c:pt>
                <c:pt idx="3">
                  <c:v>62332</c:v>
                </c:pt>
                <c:pt idx="4">
                  <c:v>62681</c:v>
                </c:pt>
                <c:pt idx="5">
                  <c:v>63339</c:v>
                </c:pt>
                <c:pt idx="6">
                  <c:v>63934</c:v>
                </c:pt>
                <c:pt idx="7">
                  <c:v>65037</c:v>
                </c:pt>
                <c:pt idx="8">
                  <c:v>65771</c:v>
                </c:pt>
                <c:pt idx="9">
                  <c:v>73376</c:v>
                </c:pt>
                <c:pt idx="10">
                  <c:v>75500</c:v>
                </c:pt>
                <c:pt idx="11">
                  <c:v>77027</c:v>
                </c:pt>
                <c:pt idx="12">
                  <c:v>81489</c:v>
                </c:pt>
                <c:pt idx="13">
                  <c:v>82839</c:v>
                </c:pt>
                <c:pt idx="15">
                  <c:v>89238</c:v>
                </c:pt>
                <c:pt idx="16">
                  <c:v>91572</c:v>
                </c:pt>
                <c:pt idx="17">
                  <c:v>91807</c:v>
                </c:pt>
                <c:pt idx="18">
                  <c:v>106046</c:v>
                </c:pt>
                <c:pt idx="19">
                  <c:v>107034</c:v>
                </c:pt>
                <c:pt idx="20">
                  <c:v>110969</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Sheet1!$C$2:$C$22</c:f>
              <c:numCache>
                <c:formatCode>General</c:formatCode>
                <c:ptCount val="21"/>
                <c:pt idx="14" formatCode="_(&quot;$&quot;* #,##0_);_(&quot;$&quot;* \(#,##0\);_(&quot;$&quot;* &quot;-&quot;??_);_(@_)">
                  <c:v>83133</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$76,475</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Sheet1!$D$2:$D$22</c:f>
              <c:numCache>
                <c:formatCode>_("$"* #,##0_);_("$"* \(#,##0\);_("$"* "-"??_);_(@_)</c:formatCode>
                <c:ptCount val="21"/>
                <c:pt idx="0">
                  <c:v>76475</c:v>
                </c:pt>
                <c:pt idx="1">
                  <c:v>76475</c:v>
                </c:pt>
                <c:pt idx="2">
                  <c:v>76475</c:v>
                </c:pt>
                <c:pt idx="3">
                  <c:v>76475</c:v>
                </c:pt>
                <c:pt idx="4">
                  <c:v>76475</c:v>
                </c:pt>
                <c:pt idx="5">
                  <c:v>76475</c:v>
                </c:pt>
                <c:pt idx="6">
                  <c:v>76475</c:v>
                </c:pt>
                <c:pt idx="7">
                  <c:v>76475</c:v>
                </c:pt>
                <c:pt idx="8">
                  <c:v>76475</c:v>
                </c:pt>
                <c:pt idx="9">
                  <c:v>76475</c:v>
                </c:pt>
                <c:pt idx="10">
                  <c:v>76475</c:v>
                </c:pt>
                <c:pt idx="11">
                  <c:v>76475</c:v>
                </c:pt>
                <c:pt idx="12">
                  <c:v>76475</c:v>
                </c:pt>
                <c:pt idx="13">
                  <c:v>76475</c:v>
                </c:pt>
                <c:pt idx="14">
                  <c:v>76475</c:v>
                </c:pt>
                <c:pt idx="15">
                  <c:v>76475</c:v>
                </c:pt>
                <c:pt idx="16">
                  <c:v>76475</c:v>
                </c:pt>
                <c:pt idx="17">
                  <c:v>76475</c:v>
                </c:pt>
                <c:pt idx="18">
                  <c:v>76475</c:v>
                </c:pt>
                <c:pt idx="19">
                  <c:v>76475</c:v>
                </c:pt>
                <c:pt idx="20">
                  <c:v>76475</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$57,652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Sheet1!$E$2:$E$22</c:f>
              <c:numCache>
                <c:formatCode>_("$"* #,##0_);_("$"* \(#,##0\);_("$"* "-"??_);_(@_)</c:formatCode>
                <c:ptCount val="21"/>
                <c:pt idx="0">
                  <c:v>57652</c:v>
                </c:pt>
                <c:pt idx="1">
                  <c:v>57652</c:v>
                </c:pt>
                <c:pt idx="2">
                  <c:v>57652</c:v>
                </c:pt>
                <c:pt idx="3">
                  <c:v>57652</c:v>
                </c:pt>
                <c:pt idx="4">
                  <c:v>57652</c:v>
                </c:pt>
                <c:pt idx="5">
                  <c:v>57652</c:v>
                </c:pt>
                <c:pt idx="6">
                  <c:v>57652</c:v>
                </c:pt>
                <c:pt idx="7">
                  <c:v>57652</c:v>
                </c:pt>
                <c:pt idx="8">
                  <c:v>57652</c:v>
                </c:pt>
                <c:pt idx="9">
                  <c:v>57652</c:v>
                </c:pt>
                <c:pt idx="10">
                  <c:v>57652</c:v>
                </c:pt>
                <c:pt idx="11">
                  <c:v>57652</c:v>
                </c:pt>
                <c:pt idx="12">
                  <c:v>57652</c:v>
                </c:pt>
                <c:pt idx="13">
                  <c:v>57652</c:v>
                </c:pt>
                <c:pt idx="14">
                  <c:v>57652</c:v>
                </c:pt>
                <c:pt idx="15">
                  <c:v>57652</c:v>
                </c:pt>
                <c:pt idx="16">
                  <c:v>57652</c:v>
                </c:pt>
                <c:pt idx="17">
                  <c:v>57652</c:v>
                </c:pt>
                <c:pt idx="18">
                  <c:v>57652</c:v>
                </c:pt>
                <c:pt idx="19">
                  <c:v>57652</c:v>
                </c:pt>
                <c:pt idx="20">
                  <c:v>57652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508618504"/>
        <c:axId val="161984400"/>
      </c:barChart>
      <c:catAx>
        <c:axId val="508618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1984400"/>
        <c:crosses val="autoZero"/>
        <c:auto val="1"/>
        <c:lblAlgn val="ctr"/>
        <c:lblOffset val="100"/>
        <c:noMultiLvlLbl val="0"/>
      </c:catAx>
      <c:valAx>
        <c:axId val="161984400"/>
        <c:scaling>
          <c:orientation val="minMax"/>
        </c:scaling>
        <c:delete val="1"/>
        <c:axPos val="b"/>
        <c:numFmt formatCode="_(&quot;$&quot;* #,##0_);_(&quot;$&quot;* \(#,##0\);_(&quot;$&quot;* &quot;-&quot;??_);_(@_)" sourceLinked="1"/>
        <c:majorTickMark val="none"/>
        <c:minorTickMark val="none"/>
        <c:tickLblPos val="nextTo"/>
        <c:crossAx val="50861850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50865062154859086"/>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New Brunswick</c:v>
                </c:pt>
                <c:pt idx="1">
                  <c:v>Perth Amboy</c:v>
                </c:pt>
                <c:pt idx="2">
                  <c:v>South River</c:v>
                </c:pt>
                <c:pt idx="3">
                  <c:v>South Amboy</c:v>
                </c:pt>
                <c:pt idx="4">
                  <c:v>Middlesex</c:v>
                </c:pt>
                <c:pt idx="5">
                  <c:v>Carteret</c:v>
                </c:pt>
                <c:pt idx="6">
                  <c:v>Spotswood</c:v>
                </c:pt>
                <c:pt idx="7">
                  <c:v>Highland Park</c:v>
                </c:pt>
                <c:pt idx="8">
                  <c:v>Monroe</c:v>
                </c:pt>
                <c:pt idx="9">
                  <c:v>Dunellen</c:v>
                </c:pt>
              </c:strCache>
            </c:strRef>
          </c:cat>
          <c:val>
            <c:numRef>
              <c:f>Sheet1!$B$2:$B$11</c:f>
              <c:numCache>
                <c:formatCode>_("$"* #,##0_);_("$"* \(#,##0\);_("$"* "-"??_);_(@_)</c:formatCode>
                <c:ptCount val="10"/>
                <c:pt idx="0">
                  <c:v>38413</c:v>
                </c:pt>
                <c:pt idx="1">
                  <c:v>50883</c:v>
                </c:pt>
                <c:pt idx="2">
                  <c:v>62332</c:v>
                </c:pt>
                <c:pt idx="3">
                  <c:v>65074</c:v>
                </c:pt>
                <c:pt idx="4">
                  <c:v>73196</c:v>
                </c:pt>
                <c:pt idx="5">
                  <c:v>73892</c:v>
                </c:pt>
                <c:pt idx="6">
                  <c:v>75226</c:v>
                </c:pt>
                <c:pt idx="7">
                  <c:v>75913</c:v>
                </c:pt>
                <c:pt idx="8">
                  <c:v>78263</c:v>
                </c:pt>
                <c:pt idx="9">
                  <c:v>78447</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Middlesex county median $83,133</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New Brunswick</c:v>
                </c:pt>
                <c:pt idx="1">
                  <c:v>Perth Amboy</c:v>
                </c:pt>
                <c:pt idx="2">
                  <c:v>South River</c:v>
                </c:pt>
                <c:pt idx="3">
                  <c:v>South Amboy</c:v>
                </c:pt>
                <c:pt idx="4">
                  <c:v>Middlesex</c:v>
                </c:pt>
                <c:pt idx="5">
                  <c:v>Carteret</c:v>
                </c:pt>
                <c:pt idx="6">
                  <c:v>Spotswood</c:v>
                </c:pt>
                <c:pt idx="7">
                  <c:v>Highland Park</c:v>
                </c:pt>
                <c:pt idx="8">
                  <c:v>Monroe</c:v>
                </c:pt>
                <c:pt idx="9">
                  <c:v>Dunellen</c:v>
                </c:pt>
              </c:strCache>
            </c:strRef>
          </c:cat>
          <c:val>
            <c:numRef>
              <c:f>Sheet1!$C$2:$C$11</c:f>
              <c:numCache>
                <c:formatCode>"$"#,##0</c:formatCode>
                <c:ptCount val="10"/>
                <c:pt idx="0">
                  <c:v>83133</c:v>
                </c:pt>
                <c:pt idx="1">
                  <c:v>83133</c:v>
                </c:pt>
                <c:pt idx="2">
                  <c:v>83133</c:v>
                </c:pt>
                <c:pt idx="3">
                  <c:v>83133</c:v>
                </c:pt>
                <c:pt idx="4">
                  <c:v>83133</c:v>
                </c:pt>
                <c:pt idx="5">
                  <c:v>83133</c:v>
                </c:pt>
                <c:pt idx="6">
                  <c:v>83133</c:v>
                </c:pt>
                <c:pt idx="7">
                  <c:v>83133</c:v>
                </c:pt>
                <c:pt idx="8">
                  <c:v>83133</c:v>
                </c:pt>
                <c:pt idx="9">
                  <c:v>83133</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161985184"/>
        <c:axId val="161985576"/>
      </c:barChart>
      <c:catAx>
        <c:axId val="1619851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1985576"/>
        <c:crosses val="autoZero"/>
        <c:auto val="1"/>
        <c:lblAlgn val="ctr"/>
        <c:lblOffset val="100"/>
        <c:noMultiLvlLbl val="0"/>
      </c:catAx>
      <c:valAx>
        <c:axId val="161985576"/>
        <c:scaling>
          <c:orientation val="minMax"/>
        </c:scaling>
        <c:delete val="1"/>
        <c:axPos val="b"/>
        <c:numFmt formatCode="_(&quot;$&quot;* #,##0_);_(&quot;$&quot;* \(#,##0\);_(&quot;$&quot;* &quot;-&quot;??_);_(@_)" sourceLinked="1"/>
        <c:majorTickMark val="none"/>
        <c:minorTickMark val="none"/>
        <c:tickLblPos val="nextTo"/>
        <c:crossAx val="161985184"/>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9783318570807065"/>
          <c:y val="0.9608046931091585"/>
          <c:w val="0.31907007507096719"/>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Sheet1!$B$2:$B$22</c:f>
              <c:numCache>
                <c:formatCode>0%</c:formatCode>
                <c:ptCount val="21"/>
                <c:pt idx="0">
                  <c:v>0.13</c:v>
                </c:pt>
                <c:pt idx="1">
                  <c:v>0.14000000000000001</c:v>
                </c:pt>
                <c:pt idx="2">
                  <c:v>0.14000000000000001</c:v>
                </c:pt>
                <c:pt idx="3">
                  <c:v>0.14000000000000001</c:v>
                </c:pt>
                <c:pt idx="4">
                  <c:v>0.15</c:v>
                </c:pt>
                <c:pt idx="5">
                  <c:v>0.15</c:v>
                </c:pt>
                <c:pt idx="6">
                  <c:v>0.15</c:v>
                </c:pt>
                <c:pt idx="7">
                  <c:v>0.16</c:v>
                </c:pt>
                <c:pt idx="8">
                  <c:v>0.17</c:v>
                </c:pt>
                <c:pt idx="10">
                  <c:v>0.18</c:v>
                </c:pt>
                <c:pt idx="11">
                  <c:v>0.19</c:v>
                </c:pt>
                <c:pt idx="12">
                  <c:v>0.19</c:v>
                </c:pt>
                <c:pt idx="13">
                  <c:v>0.2</c:v>
                </c:pt>
                <c:pt idx="14">
                  <c:v>0.2</c:v>
                </c:pt>
                <c:pt idx="15">
                  <c:v>0.21</c:v>
                </c:pt>
                <c:pt idx="16">
                  <c:v>0.22</c:v>
                </c:pt>
                <c:pt idx="17">
                  <c:v>0.23</c:v>
                </c:pt>
                <c:pt idx="18">
                  <c:v>0.23</c:v>
                </c:pt>
                <c:pt idx="19">
                  <c:v>0.25</c:v>
                </c:pt>
                <c:pt idx="20">
                  <c:v>0.26</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Sheet1!$C$2:$C$22</c:f>
              <c:numCache>
                <c:formatCode>General</c:formatCode>
                <c:ptCount val="21"/>
                <c:pt idx="9">
                  <c:v>0.17</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19%</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Sheet1!$D$2:$D$22</c:f>
              <c:numCache>
                <c:formatCode>0%</c:formatCode>
                <c:ptCount val="21"/>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636851688"/>
        <c:axId val="636852080"/>
      </c:barChart>
      <c:catAx>
        <c:axId val="6368516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6852080"/>
        <c:crosses val="autoZero"/>
        <c:auto val="1"/>
        <c:lblAlgn val="ctr"/>
        <c:lblOffset val="100"/>
        <c:noMultiLvlLbl val="0"/>
      </c:catAx>
      <c:valAx>
        <c:axId val="636852080"/>
        <c:scaling>
          <c:orientation val="minMax"/>
        </c:scaling>
        <c:delete val="1"/>
        <c:axPos val="b"/>
        <c:numFmt formatCode="0%" sourceLinked="1"/>
        <c:majorTickMark val="none"/>
        <c:minorTickMark val="none"/>
        <c:tickLblPos val="nextTo"/>
        <c:crossAx val="6368516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0%</c:formatCode>
                <c:ptCount val="6"/>
                <c:pt idx="0">
                  <c:v>0.2</c:v>
                </c:pt>
                <c:pt idx="1">
                  <c:v>0.2</c:v>
                </c:pt>
                <c:pt idx="2">
                  <c:v>0.2</c:v>
                </c:pt>
                <c:pt idx="3">
                  <c:v>0.21</c:v>
                </c:pt>
                <c:pt idx="4">
                  <c:v>0.21</c:v>
                </c:pt>
                <c:pt idx="5">
                  <c:v>0.2</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636852864"/>
        <c:axId val="636853256"/>
      </c:lineChart>
      <c:catAx>
        <c:axId val="636852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6853256"/>
        <c:crosses val="autoZero"/>
        <c:auto val="1"/>
        <c:lblAlgn val="ctr"/>
        <c:lblOffset val="100"/>
        <c:noMultiLvlLbl val="0"/>
      </c:catAx>
      <c:valAx>
        <c:axId val="636853256"/>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68528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021161417322831E-2"/>
          <c:y val="0.12151509031098547"/>
          <c:w val="0.90879133858267713"/>
          <c:h val="0.74781404912978777"/>
        </c:manualLayout>
      </c:layout>
      <c:lineChart>
        <c:grouping val="standard"/>
        <c:varyColors val="0"/>
        <c:ser>
          <c:idx val="0"/>
          <c:order val="0"/>
          <c:tx>
            <c:strRef>
              <c:f>Sheet1!$A$2</c:f>
              <c:strCache>
                <c:ptCount val="1"/>
                <c:pt idx="0">
                  <c:v>United States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Sheet1!$B$2:$D$2</c:f>
              <c:numCache>
                <c:formatCode>0.0%</c:formatCode>
                <c:ptCount val="3"/>
                <c:pt idx="0">
                  <c:v>0.13400000000000001</c:v>
                </c:pt>
                <c:pt idx="1">
                  <c:v>0.129</c:v>
                </c:pt>
                <c:pt idx="2">
                  <c:v>0.125</c:v>
                </c:pt>
              </c:numCache>
            </c:numRef>
          </c:val>
          <c:smooth val="0"/>
          <c:extLst>
            <c:ext xmlns:c16="http://schemas.microsoft.com/office/drawing/2014/chart" uri="{C3380CC4-5D6E-409C-BE32-E72D297353CC}">
              <c16:uniqueId val="{00000000-7AB3-43F2-9DD7-B891C4188A27}"/>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Sheet1!$B$3:$D$3</c:f>
              <c:numCache>
                <c:formatCode>0.0%</c:formatCode>
                <c:ptCount val="3"/>
                <c:pt idx="0">
                  <c:v>0.108</c:v>
                </c:pt>
                <c:pt idx="1">
                  <c:v>0.10299999999999999</c:v>
                </c:pt>
                <c:pt idx="2">
                  <c:v>9.6000000000000002E-2</c:v>
                </c:pt>
              </c:numCache>
            </c:numRef>
          </c:val>
          <c:smooth val="0"/>
          <c:extLst>
            <c:ext xmlns:c16="http://schemas.microsoft.com/office/drawing/2014/chart" uri="{C3380CC4-5D6E-409C-BE32-E72D297353CC}">
              <c16:uniqueId val="{00000001-7AB3-43F2-9DD7-B891C4188A27}"/>
            </c:ext>
          </c:extLst>
        </c:ser>
        <c:ser>
          <c:idx val="2"/>
          <c:order val="2"/>
          <c:tx>
            <c:strRef>
              <c:f>Sheet1!$A$4</c:f>
              <c:strCache>
                <c:ptCount val="1"/>
                <c:pt idx="0">
                  <c:v>Middlesex</c:v>
                </c:pt>
              </c:strCache>
            </c:strRef>
          </c:tx>
          <c:spPr>
            <a:ln w="28575" cap="rnd">
              <a:solidFill>
                <a:srgbClr val="C00000"/>
              </a:solidFill>
              <a:prstDash val="sysDash"/>
              <a:round/>
            </a:ln>
            <a:effectLst/>
          </c:spPr>
          <c:marker>
            <c:symbol val="diamond"/>
            <c:size val="6"/>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Sheet1!$B$4:$D$4</c:f>
              <c:numCache>
                <c:formatCode>0.0%</c:formatCode>
                <c:ptCount val="3"/>
                <c:pt idx="0">
                  <c:v>8.7999999999999995E-2</c:v>
                </c:pt>
                <c:pt idx="1">
                  <c:v>8.4000000000000005E-2</c:v>
                </c:pt>
                <c:pt idx="2">
                  <c:v>8.2000000000000003E-2</c:v>
                </c:pt>
              </c:numCache>
            </c:numRef>
          </c:val>
          <c:smooth val="0"/>
          <c:extLst>
            <c:ext xmlns:c16="http://schemas.microsoft.com/office/drawing/2014/chart" uri="{C3380CC4-5D6E-409C-BE32-E72D297353CC}">
              <c16:uniqueId val="{00000002-7AB3-43F2-9DD7-B891C4188A27}"/>
            </c:ext>
          </c:extLst>
        </c:ser>
        <c:dLbls>
          <c:showLegendKey val="0"/>
          <c:showVal val="0"/>
          <c:showCatName val="0"/>
          <c:showSerName val="0"/>
          <c:showPercent val="0"/>
          <c:showBubbleSize val="0"/>
        </c:dLbls>
        <c:marker val="1"/>
        <c:smooth val="0"/>
        <c:axId val="705840472"/>
        <c:axId val="705840864"/>
      </c:lineChart>
      <c:catAx>
        <c:axId val="705840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05840864"/>
        <c:crosses val="autoZero"/>
        <c:auto val="1"/>
        <c:lblAlgn val="ctr"/>
        <c:lblOffset val="100"/>
        <c:noMultiLvlLbl val="0"/>
      </c:catAx>
      <c:valAx>
        <c:axId val="705840864"/>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05840472"/>
        <c:crosses val="autoZero"/>
        <c:crossBetween val="between"/>
      </c:valAx>
      <c:spPr>
        <a:noFill/>
        <a:ln>
          <a:noFill/>
        </a:ln>
        <a:effectLst/>
      </c:spPr>
    </c:plotArea>
    <c:legend>
      <c:legendPos val="b"/>
      <c:layout>
        <c:manualLayout>
          <c:xMode val="edge"/>
          <c:yMode val="edge"/>
          <c:x val="0.29156963582677164"/>
          <c:y val="2.7823329105498749E-2"/>
          <c:w val="0.42623560531496058"/>
          <c:h val="4.846847764199099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2017</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Sheet1!$B$2:$B$22</c:f>
              <c:numCache>
                <c:formatCode>0.0%</c:formatCode>
                <c:ptCount val="21"/>
                <c:pt idx="0">
                  <c:v>5.6000000000000001E-2</c:v>
                </c:pt>
                <c:pt idx="1">
                  <c:v>5.6000000000000001E-2</c:v>
                </c:pt>
                <c:pt idx="2">
                  <c:v>6.2E-2</c:v>
                </c:pt>
                <c:pt idx="3">
                  <c:v>6.7000000000000004E-2</c:v>
                </c:pt>
                <c:pt idx="4">
                  <c:v>7.1999999999999995E-2</c:v>
                </c:pt>
                <c:pt idx="5">
                  <c:v>0.08</c:v>
                </c:pt>
                <c:pt idx="7">
                  <c:v>8.6999999999999994E-2</c:v>
                </c:pt>
                <c:pt idx="8">
                  <c:v>0.09</c:v>
                </c:pt>
                <c:pt idx="9">
                  <c:v>9.1999999999999998E-2</c:v>
                </c:pt>
                <c:pt idx="10">
                  <c:v>9.2999999999999999E-2</c:v>
                </c:pt>
                <c:pt idx="11">
                  <c:v>9.2999999999999999E-2</c:v>
                </c:pt>
                <c:pt idx="12" formatCode="General">
                  <c:v>9.8000000000000004E-2</c:v>
                </c:pt>
                <c:pt idx="13">
                  <c:v>0.106</c:v>
                </c:pt>
                <c:pt idx="14">
                  <c:v>0.107</c:v>
                </c:pt>
                <c:pt idx="15">
                  <c:v>0.11799999999999999</c:v>
                </c:pt>
                <c:pt idx="16">
                  <c:v>0.11899999999999999</c:v>
                </c:pt>
                <c:pt idx="17">
                  <c:v>0.127</c:v>
                </c:pt>
                <c:pt idx="18">
                  <c:v>0.127</c:v>
                </c:pt>
                <c:pt idx="19">
                  <c:v>0.129</c:v>
                </c:pt>
                <c:pt idx="20">
                  <c:v>0.16300000000000001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Sheet1!$C$2:$C$22</c:f>
              <c:numCache>
                <c:formatCode>General</c:formatCode>
                <c:ptCount val="21"/>
                <c:pt idx="6" formatCode="0.0%">
                  <c:v>8.2000000000000003E-2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12.5%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Sheet1!$D$2:$D$22</c:f>
              <c:numCache>
                <c:formatCode>0.00%</c:formatCode>
                <c:ptCount val="21"/>
                <c:pt idx="0">
                  <c:v>0.125</c:v>
                </c:pt>
                <c:pt idx="1">
                  <c:v>0.125</c:v>
                </c:pt>
                <c:pt idx="2">
                  <c:v>0.125</c:v>
                </c:pt>
                <c:pt idx="3">
                  <c:v>0.125</c:v>
                </c:pt>
                <c:pt idx="4">
                  <c:v>0.125</c:v>
                </c:pt>
                <c:pt idx="5">
                  <c:v>0.125</c:v>
                </c:pt>
                <c:pt idx="6">
                  <c:v>0.125</c:v>
                </c:pt>
                <c:pt idx="7">
                  <c:v>0.125</c:v>
                </c:pt>
                <c:pt idx="8">
                  <c:v>0.125</c:v>
                </c:pt>
                <c:pt idx="9">
                  <c:v>0.125</c:v>
                </c:pt>
                <c:pt idx="10">
                  <c:v>0.125</c:v>
                </c:pt>
                <c:pt idx="11">
                  <c:v>0.125</c:v>
                </c:pt>
                <c:pt idx="12">
                  <c:v>0.125</c:v>
                </c:pt>
                <c:pt idx="13">
                  <c:v>0.125</c:v>
                </c:pt>
                <c:pt idx="14">
                  <c:v>0.125</c:v>
                </c:pt>
                <c:pt idx="15">
                  <c:v>0.125</c:v>
                </c:pt>
                <c:pt idx="16">
                  <c:v>0.125</c:v>
                </c:pt>
                <c:pt idx="17">
                  <c:v>0.125</c:v>
                </c:pt>
                <c:pt idx="18">
                  <c:v>0.125</c:v>
                </c:pt>
                <c:pt idx="19">
                  <c:v>0.125</c:v>
                </c:pt>
                <c:pt idx="20">
                  <c:v>0.125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9.6%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Sheet1!$E$2:$E$22</c:f>
              <c:numCache>
                <c:formatCode>0.00%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705841648"/>
        <c:axId val="362388528"/>
      </c:barChart>
      <c:catAx>
        <c:axId val="705841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2388528"/>
        <c:crosses val="autoZero"/>
        <c:auto val="1"/>
        <c:lblAlgn val="ctr"/>
        <c:lblOffset val="100"/>
        <c:noMultiLvlLbl val="0"/>
      </c:catAx>
      <c:valAx>
        <c:axId val="362388528"/>
        <c:scaling>
          <c:orientation val="minMax"/>
        </c:scaling>
        <c:delete val="1"/>
        <c:axPos val="b"/>
        <c:numFmt formatCode="0.0%" sourceLinked="1"/>
        <c:majorTickMark val="none"/>
        <c:minorTickMark val="none"/>
        <c:tickLblPos val="nextTo"/>
        <c:crossAx val="705841648"/>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49325258366141739"/>
          <c:y val="0.90985015318343054"/>
          <c:w val="0.27911970964566929"/>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14869</c:v>
                </c:pt>
                <c:pt idx="1">
                  <c:v>14243</c:v>
                </c:pt>
                <c:pt idx="2">
                  <c:v>14276</c:v>
                </c:pt>
                <c:pt idx="3">
                  <c:v>13652</c:v>
                </c:pt>
                <c:pt idx="4" formatCode="General">
                  <c:v>13361</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62389312"/>
        <c:axId val="362389704"/>
      </c:lineChart>
      <c:catAx>
        <c:axId val="362389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2389704"/>
        <c:crosses val="autoZero"/>
        <c:auto val="1"/>
        <c:lblAlgn val="ctr"/>
        <c:lblOffset val="100"/>
        <c:noMultiLvlLbl val="0"/>
      </c:catAx>
      <c:valAx>
        <c:axId val="362389704"/>
        <c:scaling>
          <c:orientation val="minMax"/>
          <c:max val="25000"/>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2389312"/>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2013-2014</c:v>
                </c:pt>
                <c:pt idx="1">
                  <c:v>2014-15</c:v>
                </c:pt>
                <c:pt idx="2">
                  <c:v>2015-16</c:v>
                </c:pt>
                <c:pt idx="3">
                  <c:v>2016-17</c:v>
                </c:pt>
                <c:pt idx="4">
                  <c:v>2017-18</c:v>
                </c:pt>
              </c:strCache>
            </c:strRef>
          </c:cat>
          <c:val>
            <c:numRef>
              <c:f>Sheet1!$A$2:$E$2</c:f>
              <c:numCache>
                <c:formatCode>#,##0</c:formatCode>
                <c:ptCount val="5"/>
                <c:pt idx="0">
                  <c:v>33730</c:v>
                </c:pt>
                <c:pt idx="1">
                  <c:v>34647</c:v>
                </c:pt>
                <c:pt idx="2">
                  <c:v>34838</c:v>
                </c:pt>
                <c:pt idx="3">
                  <c:v>34413</c:v>
                </c:pt>
                <c:pt idx="4">
                  <c:v>35341</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714412360"/>
        <c:axId val="714412752"/>
      </c:lineChart>
      <c:catAx>
        <c:axId val="714412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4412752"/>
        <c:crosses val="autoZero"/>
        <c:auto val="1"/>
        <c:lblAlgn val="ctr"/>
        <c:lblOffset val="100"/>
        <c:noMultiLvlLbl val="0"/>
      </c:catAx>
      <c:valAx>
        <c:axId val="71441275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44123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26068</c:v>
                </c:pt>
                <c:pt idx="1">
                  <c:v>26725</c:v>
                </c:pt>
                <c:pt idx="2">
                  <c:v>27364</c:v>
                </c:pt>
                <c:pt idx="3">
                  <c:v>27848</c:v>
                </c:pt>
                <c:pt idx="4">
                  <c:v>25477</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714413536"/>
        <c:axId val="714413928"/>
      </c:lineChart>
      <c:catAx>
        <c:axId val="714413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4413928"/>
        <c:crosses val="autoZero"/>
        <c:auto val="1"/>
        <c:lblAlgn val="ctr"/>
        <c:lblOffset val="100"/>
        <c:noMultiLvlLbl val="0"/>
      </c:catAx>
      <c:valAx>
        <c:axId val="71441392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44135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Spotswood</c:v>
                </c:pt>
                <c:pt idx="1">
                  <c:v>Highland Park</c:v>
                </c:pt>
                <c:pt idx="2">
                  <c:v>Plainsboro</c:v>
                </c:pt>
              </c:strCache>
            </c:strRef>
          </c:cat>
          <c:val>
            <c:numRef>
              <c:f>Sheet1!$B$2:$B$4</c:f>
              <c:numCache>
                <c:formatCode>0%</c:formatCode>
                <c:ptCount val="3"/>
                <c:pt idx="0">
                  <c:v>0.92500000000000004</c:v>
                </c:pt>
                <c:pt idx="1">
                  <c:v>0.70499999999999996</c:v>
                </c:pt>
                <c:pt idx="2">
                  <c:v>0.36599999999999999</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Spotswood</c:v>
                </c:pt>
                <c:pt idx="1">
                  <c:v>Highland Park</c:v>
                </c:pt>
                <c:pt idx="2">
                  <c:v>Plainsboro</c:v>
                </c:pt>
              </c:strCache>
            </c:strRef>
          </c:cat>
          <c:val>
            <c:numRef>
              <c:f>Sheet1!$C$2:$C$4</c:f>
              <c:numCache>
                <c:formatCode>0%</c:formatCode>
                <c:ptCount val="3"/>
                <c:pt idx="0">
                  <c:v>3.5999999999999997E-2</c:v>
                </c:pt>
                <c:pt idx="1">
                  <c:v>0.125</c:v>
                </c:pt>
                <c:pt idx="2">
                  <c:v>5.8999999999999997E-2</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Spotswood</c:v>
                </c:pt>
                <c:pt idx="1">
                  <c:v>Highland Park</c:v>
                </c:pt>
                <c:pt idx="2">
                  <c:v>Plainsboro</c:v>
                </c:pt>
              </c:strCache>
            </c:strRef>
          </c:cat>
          <c:val>
            <c:numRef>
              <c:f>Sheet1!$D$2:$D$4</c:f>
              <c:numCache>
                <c:formatCode>0%</c:formatCode>
                <c:ptCount val="3"/>
                <c:pt idx="0">
                  <c:v>3.7999999999999999E-2</c:v>
                </c:pt>
                <c:pt idx="1">
                  <c:v>0.14599999999999999</c:v>
                </c:pt>
                <c:pt idx="2">
                  <c:v>0.55300000000000005</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E0B-4088-AE19-C4FF4BC17644}"/>
                </c:ext>
              </c:extLst>
            </c:dLbl>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E0B-4088-AE19-C4FF4BC17644}"/>
                </c:ext>
              </c:extLst>
            </c:dLbl>
            <c:dLbl>
              <c:idx val="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Spotswood</c:v>
                </c:pt>
                <c:pt idx="1">
                  <c:v>Highland Park</c:v>
                </c:pt>
                <c:pt idx="2">
                  <c:v>Plainsboro</c:v>
                </c:pt>
              </c:strCache>
            </c:strRef>
          </c:cat>
          <c:val>
            <c:numRef>
              <c:f>Sheet1!$E$2:$E$4</c:f>
              <c:numCache>
                <c:formatCode>0%</c:formatCode>
                <c:ptCount val="3"/>
                <c:pt idx="0">
                  <c:v>0.108</c:v>
                </c:pt>
                <c:pt idx="1">
                  <c:v>0.153</c:v>
                </c:pt>
                <c:pt idx="2">
                  <c:v>3.2000000000000001E-2</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713997064"/>
        <c:axId val="713996672"/>
      </c:barChart>
      <c:catAx>
        <c:axId val="713997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3996672"/>
        <c:crosses val="autoZero"/>
        <c:auto val="1"/>
        <c:lblAlgn val="ctr"/>
        <c:lblOffset val="100"/>
        <c:noMultiLvlLbl val="0"/>
      </c:catAx>
      <c:valAx>
        <c:axId val="713996672"/>
        <c:scaling>
          <c:orientation val="minMax"/>
        </c:scaling>
        <c:delete val="1"/>
        <c:axPos val="l"/>
        <c:numFmt formatCode="0%" sourceLinked="1"/>
        <c:majorTickMark val="none"/>
        <c:minorTickMark val="none"/>
        <c:tickLblPos val="nextTo"/>
        <c:crossAx val="713997064"/>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Middlesex</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1125</c:v>
                </c:pt>
                <c:pt idx="1">
                  <c:v>1020</c:v>
                </c:pt>
                <c:pt idx="2">
                  <c:v>900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502110864"/>
        <c:axId val="502111256"/>
      </c:barChart>
      <c:catAx>
        <c:axId val="502110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2111256"/>
        <c:crosses val="autoZero"/>
        <c:auto val="1"/>
        <c:lblAlgn val="ctr"/>
        <c:lblOffset val="100"/>
        <c:noMultiLvlLbl val="0"/>
      </c:catAx>
      <c:valAx>
        <c:axId val="50211125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2110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Sheet1!$B$2:$B$23</c:f>
              <c:numCache>
                <c:formatCode>General</c:formatCode>
                <c:ptCount val="22"/>
                <c:pt idx="15">
                  <c:v>1125</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Sheet1!$C$2:$C$23</c:f>
              <c:numCache>
                <c:formatCode>"$"#,##0_);[Red]\("$"#,##0\)</c:formatCode>
                <c:ptCount val="22"/>
                <c:pt idx="0">
                  <c:v>700</c:v>
                </c:pt>
                <c:pt idx="1">
                  <c:v>840</c:v>
                </c:pt>
                <c:pt idx="2">
                  <c:v>863.48</c:v>
                </c:pt>
                <c:pt idx="3">
                  <c:v>840</c:v>
                </c:pt>
                <c:pt idx="4">
                  <c:v>825</c:v>
                </c:pt>
                <c:pt idx="5">
                  <c:v>900</c:v>
                </c:pt>
                <c:pt idx="6">
                  <c:v>760</c:v>
                </c:pt>
                <c:pt idx="7">
                  <c:v>1040</c:v>
                </c:pt>
                <c:pt idx="8">
                  <c:v>900</c:v>
                </c:pt>
                <c:pt idx="9">
                  <c:v>1050</c:v>
                </c:pt>
                <c:pt idx="10">
                  <c:v>1125.8</c:v>
                </c:pt>
                <c:pt idx="11">
                  <c:v>1044</c:v>
                </c:pt>
                <c:pt idx="12">
                  <c:v>1384</c:v>
                </c:pt>
                <c:pt idx="13">
                  <c:v>1081</c:v>
                </c:pt>
                <c:pt idx="14">
                  <c:v>1216</c:v>
                </c:pt>
                <c:pt idx="15">
                  <c:v>1125</c:v>
                </c:pt>
                <c:pt idx="16">
                  <c:v>956.25</c:v>
                </c:pt>
                <c:pt idx="17">
                  <c:v>1270</c:v>
                </c:pt>
                <c:pt idx="18">
                  <c:v>1250</c:v>
                </c:pt>
                <c:pt idx="19">
                  <c:v>1000</c:v>
                </c:pt>
                <c:pt idx="20">
                  <c:v>1375</c:v>
                </c:pt>
                <c:pt idx="21">
                  <c:v>1420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Sheet1!$D$2:$D$23</c:f>
              <c:numCache>
                <c:formatCode>"$"#,##0_);[Red]\("$"#,##0\)</c:formatCode>
                <c:ptCount val="22"/>
                <c:pt idx="0">
                  <c:v>700</c:v>
                </c:pt>
                <c:pt idx="1">
                  <c:v>757.75</c:v>
                </c:pt>
                <c:pt idx="2">
                  <c:v>740</c:v>
                </c:pt>
                <c:pt idx="3">
                  <c:v>840</c:v>
                </c:pt>
                <c:pt idx="4">
                  <c:v>757.75</c:v>
                </c:pt>
                <c:pt idx="5">
                  <c:v>900</c:v>
                </c:pt>
                <c:pt idx="6">
                  <c:v>740</c:v>
                </c:pt>
                <c:pt idx="7">
                  <c:v>909</c:v>
                </c:pt>
                <c:pt idx="8">
                  <c:v>810</c:v>
                </c:pt>
                <c:pt idx="9">
                  <c:v>950</c:v>
                </c:pt>
                <c:pt idx="10">
                  <c:v>996</c:v>
                </c:pt>
                <c:pt idx="11">
                  <c:v>952</c:v>
                </c:pt>
                <c:pt idx="12">
                  <c:v>1184</c:v>
                </c:pt>
                <c:pt idx="13">
                  <c:v>975</c:v>
                </c:pt>
                <c:pt idx="14">
                  <c:v>1120</c:v>
                </c:pt>
                <c:pt idx="15">
                  <c:v>1020</c:v>
                </c:pt>
                <c:pt idx="16">
                  <c:v>910</c:v>
                </c:pt>
                <c:pt idx="17">
                  <c:v>1100</c:v>
                </c:pt>
                <c:pt idx="18">
                  <c:v>1020</c:v>
                </c:pt>
                <c:pt idx="19">
                  <c:v>970</c:v>
                </c:pt>
                <c:pt idx="20">
                  <c:v>1154</c:v>
                </c:pt>
                <c:pt idx="21">
                  <c:v>1443</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Sheet1!$E$2:$E$23</c:f>
              <c:numCache>
                <c:formatCode>"$"#,##0_);[Red]\("$"#,##0\)</c:formatCode>
                <c:ptCount val="22"/>
                <c:pt idx="0">
                  <c:v>700</c:v>
                </c:pt>
                <c:pt idx="1">
                  <c:v>900</c:v>
                </c:pt>
                <c:pt idx="2">
                  <c:v>720</c:v>
                </c:pt>
                <c:pt idx="3">
                  <c:v>800</c:v>
                </c:pt>
                <c:pt idx="4">
                  <c:v>725</c:v>
                </c:pt>
                <c:pt idx="5">
                  <c:v>760</c:v>
                </c:pt>
                <c:pt idx="6">
                  <c:v>700</c:v>
                </c:pt>
                <c:pt idx="7">
                  <c:v>737</c:v>
                </c:pt>
                <c:pt idx="8">
                  <c:v>723</c:v>
                </c:pt>
                <c:pt idx="9">
                  <c:v>820</c:v>
                </c:pt>
                <c:pt idx="10">
                  <c:v>775</c:v>
                </c:pt>
                <c:pt idx="11">
                  <c:v>833</c:v>
                </c:pt>
                <c:pt idx="12">
                  <c:v>1000</c:v>
                </c:pt>
                <c:pt idx="13">
                  <c:v>834</c:v>
                </c:pt>
                <c:pt idx="14">
                  <c:v>860</c:v>
                </c:pt>
                <c:pt idx="15">
                  <c:v>900</c:v>
                </c:pt>
                <c:pt idx="16">
                  <c:v>800</c:v>
                </c:pt>
                <c:pt idx="17">
                  <c:v>945</c:v>
                </c:pt>
                <c:pt idx="18">
                  <c:v>989</c:v>
                </c:pt>
                <c:pt idx="19">
                  <c:v>945</c:v>
                </c:pt>
                <c:pt idx="20">
                  <c:v>1025</c:v>
                </c:pt>
                <c:pt idx="21">
                  <c:v>835</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Sheet1!$F$2:$F$23</c:f>
              <c:numCache>
                <c:formatCode>General</c:formatCode>
                <c:ptCount val="22"/>
                <c:pt idx="15" formatCode="&quot;$&quot;#,##0_);[Red]\(&quot;$&quot;#,##0\)">
                  <c:v>900</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502112040"/>
        <c:axId val="624117288"/>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Sheet1!$G$2:$G$23</c:f>
              <c:numCache>
                <c:formatCode>"$"#,##0_);[Red]\("$"#,##0\)</c:formatCode>
                <c:ptCount val="22"/>
                <c:pt idx="0">
                  <c:v>50000</c:v>
                </c:pt>
                <c:pt idx="1">
                  <c:v>57365</c:v>
                </c:pt>
                <c:pt idx="2">
                  <c:v>57514</c:v>
                </c:pt>
                <c:pt idx="3">
                  <c:v>62332</c:v>
                </c:pt>
                <c:pt idx="4">
                  <c:v>62681</c:v>
                </c:pt>
                <c:pt idx="5">
                  <c:v>63339</c:v>
                </c:pt>
                <c:pt idx="6">
                  <c:v>63934</c:v>
                </c:pt>
                <c:pt idx="7">
                  <c:v>65037</c:v>
                </c:pt>
                <c:pt idx="8">
                  <c:v>65771</c:v>
                </c:pt>
                <c:pt idx="9">
                  <c:v>73376</c:v>
                </c:pt>
                <c:pt idx="10">
                  <c:v>75500</c:v>
                </c:pt>
                <c:pt idx="11">
                  <c:v>76475</c:v>
                </c:pt>
                <c:pt idx="12">
                  <c:v>77027</c:v>
                </c:pt>
                <c:pt idx="13">
                  <c:v>81489</c:v>
                </c:pt>
                <c:pt idx="14">
                  <c:v>82839</c:v>
                </c:pt>
                <c:pt idx="15">
                  <c:v>83133</c:v>
                </c:pt>
                <c:pt idx="16">
                  <c:v>89238</c:v>
                </c:pt>
                <c:pt idx="17">
                  <c:v>91572</c:v>
                </c:pt>
                <c:pt idx="18">
                  <c:v>91807</c:v>
                </c:pt>
                <c:pt idx="19">
                  <c:v>106046</c:v>
                </c:pt>
                <c:pt idx="20">
                  <c:v>107034</c:v>
                </c:pt>
                <c:pt idx="21">
                  <c:v>110969</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624118072"/>
        <c:axId val="624117680"/>
      </c:lineChart>
      <c:catAx>
        <c:axId val="502112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4117288"/>
        <c:crosses val="autoZero"/>
        <c:auto val="1"/>
        <c:lblAlgn val="ctr"/>
        <c:lblOffset val="100"/>
        <c:noMultiLvlLbl val="0"/>
      </c:catAx>
      <c:valAx>
        <c:axId val="62411728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2112040"/>
        <c:crosses val="autoZero"/>
        <c:crossBetween val="between"/>
      </c:valAx>
      <c:valAx>
        <c:axId val="624117680"/>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624118072"/>
        <c:crosses val="max"/>
        <c:crossBetween val="between"/>
      </c:valAx>
      <c:catAx>
        <c:axId val="624118072"/>
        <c:scaling>
          <c:orientation val="minMax"/>
        </c:scaling>
        <c:delete val="1"/>
        <c:axPos val="b"/>
        <c:numFmt formatCode="General" sourceLinked="1"/>
        <c:majorTickMark val="out"/>
        <c:minorTickMark val="none"/>
        <c:tickLblPos val="nextTo"/>
        <c:crossAx val="624117680"/>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38.200000000000003</c:v>
                </c:pt>
                <c:pt idx="1">
                  <c:v>35.700000000000003</c:v>
                </c:pt>
                <c:pt idx="2">
                  <c:v>35.4</c:v>
                </c:pt>
                <c:pt idx="3">
                  <c:v>34.4</c:v>
                </c:pt>
                <c:pt idx="4">
                  <c:v>33.9</c:v>
                </c:pt>
                <c:pt idx="5">
                  <c:v>33.6</c:v>
                </c:pt>
                <c:pt idx="7">
                  <c:v>32.299999999999997</c:v>
                </c:pt>
                <c:pt idx="8">
                  <c:v>32</c:v>
                </c:pt>
                <c:pt idx="9">
                  <c:v>31.1</c:v>
                </c:pt>
                <c:pt idx="10">
                  <c:v>30.9</c:v>
                </c:pt>
                <c:pt idx="11">
                  <c:v>30.7</c:v>
                </c:pt>
                <c:pt idx="12">
                  <c:v>29.9</c:v>
                </c:pt>
                <c:pt idx="13">
                  <c:v>29.3</c:v>
                </c:pt>
                <c:pt idx="14">
                  <c:v>28.3</c:v>
                </c:pt>
                <c:pt idx="15">
                  <c:v>28.3</c:v>
                </c:pt>
                <c:pt idx="16">
                  <c:v>27.6</c:v>
                </c:pt>
                <c:pt idx="17">
                  <c:v>25.6</c:v>
                </c:pt>
                <c:pt idx="18">
                  <c:v>24.2</c:v>
                </c:pt>
                <c:pt idx="19">
                  <c:v>23.6</c:v>
                </c:pt>
                <c:pt idx="20">
                  <c:v>22.9</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6">
                  <c:v>33.299999999999997</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26.4</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26.4</c:v>
                </c:pt>
                <c:pt idx="1">
                  <c:v>26.4</c:v>
                </c:pt>
                <c:pt idx="2">
                  <c:v>26.4</c:v>
                </c:pt>
                <c:pt idx="3">
                  <c:v>26.4</c:v>
                </c:pt>
                <c:pt idx="4">
                  <c:v>26.4</c:v>
                </c:pt>
                <c:pt idx="5">
                  <c:v>26.4</c:v>
                </c:pt>
                <c:pt idx="6">
                  <c:v>26.4</c:v>
                </c:pt>
                <c:pt idx="7">
                  <c:v>26.4</c:v>
                </c:pt>
                <c:pt idx="8">
                  <c:v>26.4</c:v>
                </c:pt>
                <c:pt idx="9">
                  <c:v>26.4</c:v>
                </c:pt>
                <c:pt idx="10">
                  <c:v>26.4</c:v>
                </c:pt>
                <c:pt idx="11">
                  <c:v>26.4</c:v>
                </c:pt>
                <c:pt idx="12">
                  <c:v>26.4</c:v>
                </c:pt>
                <c:pt idx="13">
                  <c:v>26.4</c:v>
                </c:pt>
                <c:pt idx="14">
                  <c:v>26.4</c:v>
                </c:pt>
                <c:pt idx="15">
                  <c:v>26.4</c:v>
                </c:pt>
                <c:pt idx="16">
                  <c:v>26.4</c:v>
                </c:pt>
                <c:pt idx="17">
                  <c:v>26.4</c:v>
                </c:pt>
                <c:pt idx="18">
                  <c:v>26.4</c:v>
                </c:pt>
                <c:pt idx="19">
                  <c:v>26.4</c:v>
                </c:pt>
                <c:pt idx="20">
                  <c:v>26.4</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31.5</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31.5</c:v>
                </c:pt>
                <c:pt idx="1">
                  <c:v>31.5</c:v>
                </c:pt>
                <c:pt idx="2">
                  <c:v>31.5</c:v>
                </c:pt>
                <c:pt idx="3">
                  <c:v>31.5</c:v>
                </c:pt>
                <c:pt idx="4">
                  <c:v>31.5</c:v>
                </c:pt>
                <c:pt idx="5">
                  <c:v>31.5</c:v>
                </c:pt>
                <c:pt idx="6">
                  <c:v>31.5</c:v>
                </c:pt>
                <c:pt idx="7">
                  <c:v>31.5</c:v>
                </c:pt>
                <c:pt idx="8">
                  <c:v>31.5</c:v>
                </c:pt>
                <c:pt idx="9">
                  <c:v>31.5</c:v>
                </c:pt>
                <c:pt idx="10">
                  <c:v>31.5</c:v>
                </c:pt>
                <c:pt idx="11">
                  <c:v>31.5</c:v>
                </c:pt>
                <c:pt idx="12">
                  <c:v>31.5</c:v>
                </c:pt>
                <c:pt idx="13">
                  <c:v>31.5</c:v>
                </c:pt>
                <c:pt idx="14">
                  <c:v>31.5</c:v>
                </c:pt>
                <c:pt idx="15">
                  <c:v>31.5</c:v>
                </c:pt>
                <c:pt idx="16">
                  <c:v>31.5</c:v>
                </c:pt>
                <c:pt idx="17">
                  <c:v>31.5</c:v>
                </c:pt>
                <c:pt idx="18">
                  <c:v>31.5</c:v>
                </c:pt>
                <c:pt idx="19">
                  <c:v>31.5</c:v>
                </c:pt>
                <c:pt idx="20">
                  <c:v>31.5</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624118856"/>
        <c:axId val="624119248"/>
      </c:barChart>
      <c:catAx>
        <c:axId val="6241188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4119248"/>
        <c:crosses val="autoZero"/>
        <c:auto val="1"/>
        <c:lblAlgn val="ctr"/>
        <c:lblOffset val="100"/>
        <c:noMultiLvlLbl val="0"/>
      </c:catAx>
      <c:valAx>
        <c:axId val="624119248"/>
        <c:scaling>
          <c:orientation val="minMax"/>
        </c:scaling>
        <c:delete val="1"/>
        <c:axPos val="t"/>
        <c:numFmt formatCode="General" sourceLinked="1"/>
        <c:majorTickMark val="none"/>
        <c:minorTickMark val="none"/>
        <c:tickLblPos val="nextTo"/>
        <c:crossAx val="6241188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32.4</c:v>
                </c:pt>
                <c:pt idx="1">
                  <c:v>32.700000000000003</c:v>
                </c:pt>
                <c:pt idx="2">
                  <c:v>32.9</c:v>
                </c:pt>
                <c:pt idx="3" formatCode="0.0">
                  <c:v>33.200000000000003</c:v>
                </c:pt>
                <c:pt idx="4" formatCode="0.0">
                  <c:v>33.299999999999997</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624120032"/>
        <c:axId val="624120424"/>
      </c:lineChart>
      <c:catAx>
        <c:axId val="62412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4120424"/>
        <c:crosses val="autoZero"/>
        <c:auto val="1"/>
        <c:lblAlgn val="ctr"/>
        <c:lblOffset val="100"/>
        <c:noMultiLvlLbl val="0"/>
      </c:catAx>
      <c:valAx>
        <c:axId val="624120424"/>
        <c:scaling>
          <c:orientation val="minMax"/>
          <c:max val="40"/>
          <c:min val="0"/>
        </c:scaling>
        <c:delete val="1"/>
        <c:axPos val="l"/>
        <c:numFmt formatCode="General" sourceLinked="1"/>
        <c:majorTickMark val="none"/>
        <c:minorTickMark val="none"/>
        <c:tickLblPos val="nextTo"/>
        <c:crossAx val="6241200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Monroe</c:v>
                </c:pt>
                <c:pt idx="1">
                  <c:v>South Brunswick</c:v>
                </c:pt>
                <c:pt idx="2">
                  <c:v>Cranbury</c:v>
                </c:pt>
                <c:pt idx="3">
                  <c:v>East Brunswick</c:v>
                </c:pt>
                <c:pt idx="4">
                  <c:v>Old Bridge</c:v>
                </c:pt>
                <c:pt idx="5">
                  <c:v>Edison</c:v>
                </c:pt>
                <c:pt idx="6">
                  <c:v>Metuchen</c:v>
                </c:pt>
                <c:pt idx="7">
                  <c:v>Plainsboro</c:v>
                </c:pt>
                <c:pt idx="8">
                  <c:v>Sayreville</c:v>
                </c:pt>
                <c:pt idx="9">
                  <c:v>North Brunswick</c:v>
                </c:pt>
              </c:strCache>
            </c:strRef>
          </c:cat>
          <c:val>
            <c:numRef>
              <c:f>Sheet1!$B$2:$B$11</c:f>
              <c:numCache>
                <c:formatCode>General</c:formatCode>
                <c:ptCount val="10"/>
                <c:pt idx="0">
                  <c:v>40.4</c:v>
                </c:pt>
                <c:pt idx="1">
                  <c:v>38.299999999999997</c:v>
                </c:pt>
                <c:pt idx="2">
                  <c:v>38.200000000000003</c:v>
                </c:pt>
                <c:pt idx="3" formatCode="0.0">
                  <c:v>38</c:v>
                </c:pt>
                <c:pt idx="4">
                  <c:v>37.5</c:v>
                </c:pt>
                <c:pt idx="5">
                  <c:v>36.4</c:v>
                </c:pt>
                <c:pt idx="6">
                  <c:v>36.1</c:v>
                </c:pt>
                <c:pt idx="7" formatCode="0.0">
                  <c:v>35.700000000000003</c:v>
                </c:pt>
                <c:pt idx="8">
                  <c:v>33.5</c:v>
                </c:pt>
                <c:pt idx="9">
                  <c:v>33.4</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Middlesex county avg 33.3</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Monroe</c:v>
                </c:pt>
                <c:pt idx="1">
                  <c:v>South Brunswick</c:v>
                </c:pt>
                <c:pt idx="2">
                  <c:v>Cranbury</c:v>
                </c:pt>
                <c:pt idx="3">
                  <c:v>East Brunswick</c:v>
                </c:pt>
                <c:pt idx="4">
                  <c:v>Old Bridge</c:v>
                </c:pt>
                <c:pt idx="5">
                  <c:v>Edison</c:v>
                </c:pt>
                <c:pt idx="6">
                  <c:v>Metuchen</c:v>
                </c:pt>
                <c:pt idx="7">
                  <c:v>Plainsboro</c:v>
                </c:pt>
                <c:pt idx="8">
                  <c:v>Sayreville</c:v>
                </c:pt>
                <c:pt idx="9">
                  <c:v>North Brunswick</c:v>
                </c:pt>
              </c:strCache>
            </c:strRef>
          </c:cat>
          <c:val>
            <c:numRef>
              <c:f>Sheet1!$C$2:$C$11</c:f>
              <c:numCache>
                <c:formatCode>General</c:formatCode>
                <c:ptCount val="10"/>
                <c:pt idx="0">
                  <c:v>33.299999999999997</c:v>
                </c:pt>
                <c:pt idx="1">
                  <c:v>33.299999999999997</c:v>
                </c:pt>
                <c:pt idx="2">
                  <c:v>33.299999999999997</c:v>
                </c:pt>
                <c:pt idx="3">
                  <c:v>33.299999999999997</c:v>
                </c:pt>
                <c:pt idx="4">
                  <c:v>33.299999999999997</c:v>
                </c:pt>
                <c:pt idx="5">
                  <c:v>33.299999999999997</c:v>
                </c:pt>
                <c:pt idx="6">
                  <c:v>33.299999999999997</c:v>
                </c:pt>
                <c:pt idx="7">
                  <c:v>33.299999999999997</c:v>
                </c:pt>
                <c:pt idx="8">
                  <c:v>33.299999999999997</c:v>
                </c:pt>
                <c:pt idx="9">
                  <c:v>33.299999999999997</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636720200"/>
        <c:axId val="636720592"/>
      </c:barChart>
      <c:catAx>
        <c:axId val="63672020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6720592"/>
        <c:crosses val="autoZero"/>
        <c:auto val="1"/>
        <c:lblAlgn val="ctr"/>
        <c:lblOffset val="100"/>
        <c:noMultiLvlLbl val="0"/>
      </c:catAx>
      <c:valAx>
        <c:axId val="636720592"/>
        <c:scaling>
          <c:orientation val="minMax"/>
        </c:scaling>
        <c:delete val="1"/>
        <c:axPos val="t"/>
        <c:numFmt formatCode="General" sourceLinked="1"/>
        <c:majorTickMark val="none"/>
        <c:minorTickMark val="none"/>
        <c:tickLblPos val="nextTo"/>
        <c:crossAx val="636720200"/>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6094689960629921"/>
          <c:y val="0.90600880253390736"/>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Sheet1!$B$2:$B$22</c:f>
              <c:numCache>
                <c:formatCode>0%</c:formatCode>
                <c:ptCount val="21"/>
                <c:pt idx="0">
                  <c:v>0.11</c:v>
                </c:pt>
                <c:pt idx="1">
                  <c:v>0.15</c:v>
                </c:pt>
                <c:pt idx="2">
                  <c:v>0.17</c:v>
                </c:pt>
                <c:pt idx="3">
                  <c:v>0.18</c:v>
                </c:pt>
                <c:pt idx="4" formatCode="General">
                  <c:v>0.18</c:v>
                </c:pt>
                <c:pt idx="5">
                  <c:v>0.18</c:v>
                </c:pt>
                <c:pt idx="7">
                  <c:v>0.21</c:v>
                </c:pt>
                <c:pt idx="8">
                  <c:v>0.21</c:v>
                </c:pt>
                <c:pt idx="9">
                  <c:v>0.21</c:v>
                </c:pt>
                <c:pt idx="10">
                  <c:v>0.21</c:v>
                </c:pt>
                <c:pt idx="11">
                  <c:v>0.21</c:v>
                </c:pt>
                <c:pt idx="12">
                  <c:v>0.22</c:v>
                </c:pt>
                <c:pt idx="13">
                  <c:v>0.22</c:v>
                </c:pt>
                <c:pt idx="14" formatCode="General">
                  <c:v>0.23</c:v>
                </c:pt>
                <c:pt idx="15">
                  <c:v>0.23</c:v>
                </c:pt>
                <c:pt idx="16">
                  <c:v>0.23</c:v>
                </c:pt>
                <c:pt idx="17">
                  <c:v>0.23</c:v>
                </c:pt>
                <c:pt idx="18">
                  <c:v>0.24</c:v>
                </c:pt>
                <c:pt idx="19">
                  <c:v>0.24</c:v>
                </c:pt>
                <c:pt idx="20">
                  <c:v>0.27</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This county copy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Sheet1!$C$2:$C$22</c:f>
              <c:numCache>
                <c:formatCode>General</c:formatCode>
                <c:ptCount val="21"/>
                <c:pt idx="6">
                  <c:v>0.19</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Sheet1!$D$2:$D$22</c:f>
              <c:numCache>
                <c:formatCode>General</c:formatCode>
                <c:ptCount val="21"/>
              </c:numCache>
            </c:numRef>
          </c:val>
          <c:extLst>
            <c:ext xmlns:c16="http://schemas.microsoft.com/office/drawing/2014/chart" uri="{C3380CC4-5D6E-409C-BE32-E72D297353CC}">
              <c16:uniqueId val="{00000003-F0B7-43ED-A3D1-798AB923E08D}"/>
            </c:ext>
          </c:extLst>
        </c:ser>
        <c:dLbls>
          <c:dLblPos val="outEnd"/>
          <c:showLegendKey val="0"/>
          <c:showVal val="1"/>
          <c:showCatName val="0"/>
          <c:showSerName val="0"/>
          <c:showPercent val="0"/>
          <c:showBubbleSize val="0"/>
        </c:dLbls>
        <c:gapWidth val="182"/>
        <c:axId val="636721376"/>
        <c:axId val="636721768"/>
      </c:barChart>
      <c:catAx>
        <c:axId val="636721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6721768"/>
        <c:crosses val="autoZero"/>
        <c:auto val="1"/>
        <c:lblAlgn val="ctr"/>
        <c:lblOffset val="100"/>
        <c:noMultiLvlLbl val="0"/>
      </c:catAx>
      <c:valAx>
        <c:axId val="636721768"/>
        <c:scaling>
          <c:orientation val="minMax"/>
        </c:scaling>
        <c:delete val="1"/>
        <c:axPos val="b"/>
        <c:numFmt formatCode="0%" sourceLinked="1"/>
        <c:majorTickMark val="none"/>
        <c:minorTickMark val="none"/>
        <c:tickLblPos val="nextTo"/>
        <c:crossAx val="6367213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"$"#,##0</c:formatCode>
                <c:ptCount val="21"/>
                <c:pt idx="0">
                  <c:v>7101</c:v>
                </c:pt>
                <c:pt idx="1">
                  <c:v>10465</c:v>
                </c:pt>
                <c:pt idx="2">
                  <c:v>11964</c:v>
                </c:pt>
                <c:pt idx="3">
                  <c:v>12054</c:v>
                </c:pt>
                <c:pt idx="4" formatCode="&quot;$&quot;#,##0_);[Red]\(&quot;$&quot;#,##0\)">
                  <c:v>12067</c:v>
                </c:pt>
                <c:pt idx="5">
                  <c:v>13115</c:v>
                </c:pt>
                <c:pt idx="7">
                  <c:v>13142</c:v>
                </c:pt>
                <c:pt idx="8">
                  <c:v>13251</c:v>
                </c:pt>
                <c:pt idx="9">
                  <c:v>13307</c:v>
                </c:pt>
                <c:pt idx="10">
                  <c:v>14055</c:v>
                </c:pt>
                <c:pt idx="11">
                  <c:v>14103</c:v>
                </c:pt>
                <c:pt idx="12">
                  <c:v>14119</c:v>
                </c:pt>
                <c:pt idx="13">
                  <c:v>14191</c:v>
                </c:pt>
                <c:pt idx="14">
                  <c:v>14246</c:v>
                </c:pt>
                <c:pt idx="15">
                  <c:v>14303</c:v>
                </c:pt>
                <c:pt idx="16">
                  <c:v>14705</c:v>
                </c:pt>
                <c:pt idx="17">
                  <c:v>14858</c:v>
                </c:pt>
                <c:pt idx="18">
                  <c:v>15106</c:v>
                </c:pt>
                <c:pt idx="19">
                  <c:v>15640</c:v>
                </c:pt>
                <c:pt idx="20">
                  <c:v>15859</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General</c:formatCode>
                <c:ptCount val="21"/>
                <c:pt idx="6" formatCode="&quot;$&quot;#,##0">
                  <c:v>13138</c:v>
                </c:pt>
              </c:numCache>
            </c:numRef>
          </c:val>
          <c:extLst>
            <c:ext xmlns:c16="http://schemas.microsoft.com/office/drawing/2014/chart" uri="{C3380CC4-5D6E-409C-BE32-E72D297353CC}">
              <c16:uniqueId val="{00000001-6C66-44D8-98E8-3426CDBA57DF}"/>
            </c:ext>
          </c:extLst>
        </c:ser>
        <c:ser>
          <c:idx val="2"/>
          <c:order val="2"/>
          <c:tx>
            <c:strRef>
              <c:f>Sheet1!$D$1</c:f>
              <c:strCache>
                <c:ptCount val="1"/>
                <c:pt idx="0">
                  <c:v>NJ avg $10,724</c:v>
                </c:pt>
              </c:strCache>
            </c:strRef>
          </c:tx>
          <c:spPr>
            <a:noFill/>
            <a:ln>
              <a:solidFill>
                <a:schemeClr val="bg1"/>
              </a:solidFill>
            </a:ln>
            <a:effectLst/>
          </c:spPr>
          <c:invertIfNegative val="0"/>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Sheet1!$D$2:$D$22</c:f>
              <c:numCache>
                <c:formatCode>"$"#,##0_);[Red]\("$"#,##0\)</c:formatCode>
                <c:ptCount val="21"/>
                <c:pt idx="0">
                  <c:v>10724</c:v>
                </c:pt>
                <c:pt idx="1">
                  <c:v>10724</c:v>
                </c:pt>
                <c:pt idx="2">
                  <c:v>10724</c:v>
                </c:pt>
                <c:pt idx="3">
                  <c:v>10724</c:v>
                </c:pt>
                <c:pt idx="4">
                  <c:v>10724</c:v>
                </c:pt>
                <c:pt idx="5">
                  <c:v>10724</c:v>
                </c:pt>
                <c:pt idx="6">
                  <c:v>10724</c:v>
                </c:pt>
                <c:pt idx="7">
                  <c:v>10724</c:v>
                </c:pt>
                <c:pt idx="8">
                  <c:v>10724</c:v>
                </c:pt>
                <c:pt idx="9">
                  <c:v>10724</c:v>
                </c:pt>
                <c:pt idx="10">
                  <c:v>10724</c:v>
                </c:pt>
                <c:pt idx="11">
                  <c:v>10724</c:v>
                </c:pt>
                <c:pt idx="12">
                  <c:v>10724</c:v>
                </c:pt>
                <c:pt idx="13">
                  <c:v>10724</c:v>
                </c:pt>
                <c:pt idx="14">
                  <c:v>10724</c:v>
                </c:pt>
                <c:pt idx="15">
                  <c:v>10724</c:v>
                </c:pt>
                <c:pt idx="16">
                  <c:v>10724</c:v>
                </c:pt>
                <c:pt idx="17">
                  <c:v>10724</c:v>
                </c:pt>
                <c:pt idx="18">
                  <c:v>10724</c:v>
                </c:pt>
                <c:pt idx="19">
                  <c:v>10724</c:v>
                </c:pt>
                <c:pt idx="20">
                  <c:v>10724</c:v>
                </c:pt>
              </c:numCache>
            </c:numRef>
          </c:val>
          <c:extLst>
            <c:ext xmlns:c16="http://schemas.microsoft.com/office/drawing/2014/chart" uri="{C3380CC4-5D6E-409C-BE32-E72D297353CC}">
              <c16:uniqueId val="{00000000-F07F-4B16-90AA-9C74F42E50EF}"/>
            </c:ext>
          </c:extLst>
        </c:ser>
        <c:dLbls>
          <c:showLegendKey val="0"/>
          <c:showVal val="0"/>
          <c:showCatName val="0"/>
          <c:showSerName val="0"/>
          <c:showPercent val="0"/>
          <c:showBubbleSize val="0"/>
        </c:dLbls>
        <c:gapWidth val="182"/>
        <c:axId val="636722552"/>
        <c:axId val="636722944"/>
      </c:barChart>
      <c:catAx>
        <c:axId val="636722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6722944"/>
        <c:crosses val="autoZero"/>
        <c:auto val="1"/>
        <c:lblAlgn val="ctr"/>
        <c:lblOffset val="100"/>
        <c:noMultiLvlLbl val="0"/>
      </c:catAx>
      <c:valAx>
        <c:axId val="636722944"/>
        <c:scaling>
          <c:orientation val="minMax"/>
        </c:scaling>
        <c:delete val="1"/>
        <c:axPos val="b"/>
        <c:numFmt formatCode="&quot;$&quot;#,##0" sourceLinked="1"/>
        <c:majorTickMark val="none"/>
        <c:minorTickMark val="none"/>
        <c:tickLblPos val="nextTo"/>
        <c:crossAx val="6367225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Sheet1!$B$2:$B$22</c:f>
              <c:numCache>
                <c:formatCode>0.0%</c:formatCode>
                <c:ptCount val="21"/>
                <c:pt idx="0">
                  <c:v>2.5000000000000001E-2</c:v>
                </c:pt>
                <c:pt idx="1">
                  <c:v>2.5000000000000001E-2</c:v>
                </c:pt>
                <c:pt idx="2">
                  <c:v>2.8000000000000001E-2</c:v>
                </c:pt>
                <c:pt idx="3">
                  <c:v>2.9000000000000001E-2</c:v>
                </c:pt>
                <c:pt idx="4">
                  <c:v>3.3000000000000002E-2</c:v>
                </c:pt>
                <c:pt idx="5">
                  <c:v>3.4000000000000002E-2</c:v>
                </c:pt>
                <c:pt idx="6">
                  <c:v>3.5000000000000003E-2</c:v>
                </c:pt>
                <c:pt idx="7">
                  <c:v>3.5999999999999997E-2</c:v>
                </c:pt>
                <c:pt idx="8">
                  <c:v>3.6999999999999998E-2</c:v>
                </c:pt>
                <c:pt idx="9">
                  <c:v>3.6999999999999998E-2</c:v>
                </c:pt>
                <c:pt idx="10">
                  <c:v>3.6999999999999998E-2</c:v>
                </c:pt>
                <c:pt idx="11">
                  <c:v>3.6999999999999998E-2</c:v>
                </c:pt>
                <c:pt idx="13">
                  <c:v>0.04</c:v>
                </c:pt>
                <c:pt idx="14">
                  <c:v>5.0999999999999997E-2</c:v>
                </c:pt>
                <c:pt idx="15">
                  <c:v>5.3999999999999999E-2</c:v>
                </c:pt>
                <c:pt idx="16">
                  <c:v>5.6000000000000001E-2</c:v>
                </c:pt>
                <c:pt idx="17">
                  <c:v>5.7000000000000002E-2</c:v>
                </c:pt>
                <c:pt idx="18">
                  <c:v>5.8000000000000003E-2</c:v>
                </c:pt>
                <c:pt idx="19">
                  <c:v>6.0999999999999999E-2</c:v>
                </c:pt>
                <c:pt idx="20">
                  <c:v>6.3E-2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Sheet1!$C$2:$C$22</c:f>
              <c:numCache>
                <c:formatCode>General</c:formatCode>
                <c:ptCount val="21"/>
                <c:pt idx="12" formatCode="0.0%">
                  <c:v>3.7999999999999999E-2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4.4%</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Sheet1!$D$2:$D$22</c:f>
              <c:numCache>
                <c:formatCode>0.00%</c:formatCode>
                <c:ptCount val="21"/>
                <c:pt idx="0">
                  <c:v>4.3999999999999997E-2</c:v>
                </c:pt>
                <c:pt idx="1">
                  <c:v>4.3999999999999997E-2</c:v>
                </c:pt>
                <c:pt idx="2">
                  <c:v>4.3999999999999997E-2</c:v>
                </c:pt>
                <c:pt idx="3">
                  <c:v>4.3999999999999997E-2</c:v>
                </c:pt>
                <c:pt idx="4">
                  <c:v>4.3999999999999997E-2</c:v>
                </c:pt>
                <c:pt idx="5">
                  <c:v>4.3999999999999997E-2</c:v>
                </c:pt>
                <c:pt idx="6">
                  <c:v>4.3999999999999997E-2</c:v>
                </c:pt>
                <c:pt idx="7">
                  <c:v>4.3999999999999997E-2</c:v>
                </c:pt>
                <c:pt idx="8">
                  <c:v>4.3999999999999997E-2</c:v>
                </c:pt>
                <c:pt idx="9">
                  <c:v>4.3999999999999997E-2</c:v>
                </c:pt>
                <c:pt idx="10">
                  <c:v>4.3999999999999997E-2</c:v>
                </c:pt>
                <c:pt idx="11">
                  <c:v>4.3999999999999997E-2</c:v>
                </c:pt>
                <c:pt idx="12">
                  <c:v>4.3999999999999997E-2</c:v>
                </c:pt>
                <c:pt idx="13">
                  <c:v>4.3999999999999997E-2</c:v>
                </c:pt>
                <c:pt idx="14">
                  <c:v>4.3999999999999997E-2</c:v>
                </c:pt>
                <c:pt idx="15">
                  <c:v>4.3999999999999997E-2</c:v>
                </c:pt>
                <c:pt idx="16">
                  <c:v>4.3999999999999997E-2</c:v>
                </c:pt>
                <c:pt idx="17">
                  <c:v>4.3999999999999997E-2</c:v>
                </c:pt>
                <c:pt idx="18">
                  <c:v>4.3999999999999997E-2</c:v>
                </c:pt>
                <c:pt idx="19">
                  <c:v>4.3999999999999997E-2</c:v>
                </c:pt>
                <c:pt idx="20">
                  <c:v>4.3999999999999997E-2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636723728"/>
        <c:axId val="711960968"/>
      </c:barChart>
      <c:catAx>
        <c:axId val="6367237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1960968"/>
        <c:crosses val="autoZero"/>
        <c:auto val="1"/>
        <c:lblAlgn val="ctr"/>
        <c:lblOffset val="100"/>
        <c:noMultiLvlLbl val="0"/>
      </c:catAx>
      <c:valAx>
        <c:axId val="711960968"/>
        <c:scaling>
          <c:orientation val="minMax"/>
        </c:scaling>
        <c:delete val="1"/>
        <c:axPos val="b"/>
        <c:numFmt formatCode="0.0%" sourceLinked="1"/>
        <c:majorTickMark val="none"/>
        <c:minorTickMark val="none"/>
        <c:tickLblPos val="nextTo"/>
        <c:crossAx val="6367237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6.3E-2</c:v>
                </c:pt>
                <c:pt idx="1">
                  <c:v>5.8999999999999997E-2</c:v>
                </c:pt>
                <c:pt idx="2">
                  <c:v>5.1999999999999998E-2</c:v>
                </c:pt>
                <c:pt idx="3">
                  <c:v>4.5999999999999999E-2</c:v>
                </c:pt>
                <c:pt idx="4">
                  <c:v>3.7999999999999999E-2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711961752"/>
        <c:axId val="711962144"/>
      </c:lineChart>
      <c:catAx>
        <c:axId val="711961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1962144"/>
        <c:crosses val="autoZero"/>
        <c:auto val="1"/>
        <c:lblAlgn val="ctr"/>
        <c:lblOffset val="100"/>
        <c:noMultiLvlLbl val="0"/>
      </c:catAx>
      <c:valAx>
        <c:axId val="711962144"/>
        <c:scaling>
          <c:orientation val="minMax"/>
          <c:max val="0.5"/>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19617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Perth Amboy</c:v>
                </c:pt>
                <c:pt idx="1">
                  <c:v>South River</c:v>
                </c:pt>
                <c:pt idx="2">
                  <c:v>Dunellen</c:v>
                </c:pt>
                <c:pt idx="3">
                  <c:v>Jamesburg</c:v>
                </c:pt>
                <c:pt idx="4">
                  <c:v>New Brunswick</c:v>
                </c:pt>
                <c:pt idx="5">
                  <c:v>Carteret</c:v>
                </c:pt>
                <c:pt idx="6">
                  <c:v>Plainsboro</c:v>
                </c:pt>
                <c:pt idx="7">
                  <c:v>South Plainfield</c:v>
                </c:pt>
                <c:pt idx="8">
                  <c:v>Milltown</c:v>
                </c:pt>
                <c:pt idx="9">
                  <c:v>Piscataway</c:v>
                </c:pt>
              </c:strCache>
            </c:strRef>
          </c:cat>
          <c:val>
            <c:numRef>
              <c:f>Sheet1!$B$2:$B$11</c:f>
              <c:numCache>
                <c:formatCode>0.0%</c:formatCode>
                <c:ptCount val="10"/>
                <c:pt idx="0">
                  <c:v>9.2999999999999999E-2</c:v>
                </c:pt>
                <c:pt idx="1">
                  <c:v>8.2000000000000003E-2</c:v>
                </c:pt>
                <c:pt idx="2">
                  <c:v>7.3999999999999996E-2</c:v>
                </c:pt>
                <c:pt idx="3">
                  <c:v>7.3999999999999996E-2</c:v>
                </c:pt>
                <c:pt idx="4">
                  <c:v>6.7000000000000004E-2</c:v>
                </c:pt>
                <c:pt idx="5">
                  <c:v>5.8999999999999997E-2</c:v>
                </c:pt>
                <c:pt idx="6">
                  <c:v>0.05</c:v>
                </c:pt>
                <c:pt idx="7">
                  <c:v>0.05</c:v>
                </c:pt>
                <c:pt idx="8">
                  <c:v>4.3999999999999997E-2</c:v>
                </c:pt>
                <c:pt idx="9">
                  <c:v>4.2000000000000003E-2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Middlesex County avg 3.8%</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Perth Amboy</c:v>
                </c:pt>
                <c:pt idx="1">
                  <c:v>South River</c:v>
                </c:pt>
                <c:pt idx="2">
                  <c:v>Dunellen</c:v>
                </c:pt>
                <c:pt idx="3">
                  <c:v>Jamesburg</c:v>
                </c:pt>
                <c:pt idx="4">
                  <c:v>New Brunswick</c:v>
                </c:pt>
                <c:pt idx="5">
                  <c:v>Carteret</c:v>
                </c:pt>
                <c:pt idx="6">
                  <c:v>Plainsboro</c:v>
                </c:pt>
                <c:pt idx="7">
                  <c:v>South Plainfield</c:v>
                </c:pt>
                <c:pt idx="8">
                  <c:v>Milltown</c:v>
                </c:pt>
                <c:pt idx="9">
                  <c:v>Piscataway</c:v>
                </c:pt>
              </c:strCache>
            </c:strRef>
          </c:cat>
          <c:val>
            <c:numRef>
              <c:f>Sheet1!$C$2:$C$11</c:f>
              <c:numCache>
                <c:formatCode>0.00%</c:formatCode>
                <c:ptCount val="10"/>
                <c:pt idx="0">
                  <c:v>3.7999999999999999E-2</c:v>
                </c:pt>
                <c:pt idx="1">
                  <c:v>3.7999999999999999E-2</c:v>
                </c:pt>
                <c:pt idx="2">
                  <c:v>3.7999999999999999E-2</c:v>
                </c:pt>
                <c:pt idx="3">
                  <c:v>3.7999999999999999E-2</c:v>
                </c:pt>
                <c:pt idx="4">
                  <c:v>3.7999999999999999E-2</c:v>
                </c:pt>
                <c:pt idx="5">
                  <c:v>3.7999999999999999E-2</c:v>
                </c:pt>
                <c:pt idx="6">
                  <c:v>3.7999999999999999E-2</c:v>
                </c:pt>
                <c:pt idx="7">
                  <c:v>3.7999999999999999E-2</c:v>
                </c:pt>
                <c:pt idx="8">
                  <c:v>3.7999999999999999E-2</c:v>
                </c:pt>
                <c:pt idx="9">
                  <c:v>3.7999999999999999E-2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711962928"/>
        <c:axId val="711963320"/>
      </c:barChart>
      <c:catAx>
        <c:axId val="711962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1963320"/>
        <c:crosses val="autoZero"/>
        <c:auto val="1"/>
        <c:lblAlgn val="ctr"/>
        <c:lblOffset val="100"/>
        <c:noMultiLvlLbl val="0"/>
      </c:catAx>
      <c:valAx>
        <c:axId val="711963320"/>
        <c:scaling>
          <c:orientation val="minMax"/>
          <c:max val="0.5"/>
        </c:scaling>
        <c:delete val="1"/>
        <c:axPos val="b"/>
        <c:numFmt formatCode="0.0%" sourceLinked="1"/>
        <c:majorTickMark val="none"/>
        <c:minorTickMark val="none"/>
        <c:tickLblPos val="nextTo"/>
        <c:crossAx val="711962928"/>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11773781988188976"/>
          <c:y val="0.90357907793587688"/>
          <c:w val="0.19577436023622047"/>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0.31</c:v>
                </c:pt>
                <c:pt idx="1">
                  <c:v>0.313</c:v>
                </c:pt>
                <c:pt idx="2">
                  <c:v>0.31900000000000001</c:v>
                </c:pt>
                <c:pt idx="3">
                  <c:v>0.32100000000000001</c:v>
                </c:pt>
                <c:pt idx="4">
                  <c:v>0.32600000000000001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713997848"/>
        <c:axId val="714000592"/>
      </c:lineChart>
      <c:catAx>
        <c:axId val="713997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4000592"/>
        <c:crosses val="autoZero"/>
        <c:auto val="1"/>
        <c:lblAlgn val="ctr"/>
        <c:lblOffset val="100"/>
        <c:noMultiLvlLbl val="0"/>
      </c:catAx>
      <c:valAx>
        <c:axId val="714000592"/>
        <c:scaling>
          <c:orientation val="minMax"/>
          <c:max val="1"/>
        </c:scaling>
        <c:delete val="1"/>
        <c:axPos val="l"/>
        <c:numFmt formatCode="0%" sourceLinked="1"/>
        <c:majorTickMark val="none"/>
        <c:minorTickMark val="none"/>
        <c:tickLblPos val="nextTo"/>
        <c:crossAx val="7139978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5">
                  <c:v>37660</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Medicaid Participation (Sep, 2019)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75674</c:v>
                </c:pt>
                <c:pt idx="1">
                  <c:v>54287</c:v>
                </c:pt>
                <c:pt idx="2">
                  <c:v>52009</c:v>
                </c:pt>
                <c:pt idx="3">
                  <c:v>51095</c:v>
                </c:pt>
                <c:pt idx="4">
                  <c:v>42324</c:v>
                </c:pt>
                <c:pt idx="5">
                  <c:v>37660</c:v>
                </c:pt>
                <c:pt idx="6">
                  <c:v>35628</c:v>
                </c:pt>
                <c:pt idx="7">
                  <c:v>27002</c:v>
                </c:pt>
                <c:pt idx="8">
                  <c:v>22697</c:v>
                </c:pt>
                <c:pt idx="9">
                  <c:v>22002</c:v>
                </c:pt>
                <c:pt idx="10">
                  <c:v>21328</c:v>
                </c:pt>
                <c:pt idx="11">
                  <c:v>16303</c:v>
                </c:pt>
                <c:pt idx="12">
                  <c:v>16220</c:v>
                </c:pt>
                <c:pt idx="13">
                  <c:v>12831</c:v>
                </c:pt>
                <c:pt idx="14">
                  <c:v>9920</c:v>
                </c:pt>
                <c:pt idx="15">
                  <c:v>8572</c:v>
                </c:pt>
                <c:pt idx="16">
                  <c:v>4971</c:v>
                </c:pt>
                <c:pt idx="17">
                  <c:v>4598</c:v>
                </c:pt>
                <c:pt idx="18">
                  <c:v>4292</c:v>
                </c:pt>
                <c:pt idx="19">
                  <c:v>3231</c:v>
                </c:pt>
                <c:pt idx="20">
                  <c:v>2185</c:v>
                </c:pt>
                <c:pt idx="21">
                  <c:v>6</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Medicaid Participation (Sep, 2019)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15104</c:v>
                </c:pt>
                <c:pt idx="1">
                  <c:v>8777</c:v>
                </c:pt>
                <c:pt idx="2">
                  <c:v>8353</c:v>
                </c:pt>
                <c:pt idx="3">
                  <c:v>7086</c:v>
                </c:pt>
                <c:pt idx="4">
                  <c:v>9722</c:v>
                </c:pt>
                <c:pt idx="5">
                  <c:v>6510</c:v>
                </c:pt>
                <c:pt idx="6">
                  <c:v>5874</c:v>
                </c:pt>
                <c:pt idx="7">
                  <c:v>4850</c:v>
                </c:pt>
                <c:pt idx="8">
                  <c:v>4001</c:v>
                </c:pt>
                <c:pt idx="9">
                  <c:v>4031</c:v>
                </c:pt>
                <c:pt idx="10">
                  <c:v>4198</c:v>
                </c:pt>
                <c:pt idx="11">
                  <c:v>4262</c:v>
                </c:pt>
                <c:pt idx="12">
                  <c:v>3194</c:v>
                </c:pt>
                <c:pt idx="13">
                  <c:v>3165</c:v>
                </c:pt>
                <c:pt idx="14">
                  <c:v>1993</c:v>
                </c:pt>
                <c:pt idx="15">
                  <c:v>1443</c:v>
                </c:pt>
                <c:pt idx="16">
                  <c:v>1054</c:v>
                </c:pt>
                <c:pt idx="17">
                  <c:v>1071</c:v>
                </c:pt>
                <c:pt idx="18">
                  <c:v>1046</c:v>
                </c:pt>
                <c:pt idx="19">
                  <c:v>831</c:v>
                </c:pt>
                <c:pt idx="20">
                  <c:v>406</c:v>
                </c:pt>
                <c:pt idx="21">
                  <c:v>2</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5">
                  <c:v>6510</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711964104"/>
        <c:axId val="711964496"/>
      </c:barChart>
      <c:catAx>
        <c:axId val="711964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1964496"/>
        <c:crosses val="autoZero"/>
        <c:auto val="1"/>
        <c:lblAlgn val="ctr"/>
        <c:lblOffset val="100"/>
        <c:noMultiLvlLbl val="0"/>
      </c:catAx>
      <c:valAx>
        <c:axId val="7119644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196410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90358827524181851"/>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Sheet1!$B$2:$B$22</c:f>
              <c:numCache>
                <c:formatCode>General</c:formatCode>
                <c:ptCount val="21"/>
                <c:pt idx="15">
                  <c:v>0.95199999999999996</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Sheet1!$C$2:$C$22</c:f>
              <c:numCache>
                <c:formatCode>0%</c:formatCode>
                <c:ptCount val="21"/>
                <c:pt idx="0">
                  <c:v>0.92100000000000004</c:v>
                </c:pt>
                <c:pt idx="1">
                  <c:v>0.92300000000000004</c:v>
                </c:pt>
                <c:pt idx="2">
                  <c:v>0.92500000000000004</c:v>
                </c:pt>
                <c:pt idx="3">
                  <c:v>0.92700000000000005</c:v>
                </c:pt>
                <c:pt idx="4">
                  <c:v>0.93300000000000005</c:v>
                </c:pt>
                <c:pt idx="5">
                  <c:v>0.93500000000000005</c:v>
                </c:pt>
                <c:pt idx="6">
                  <c:v>0.93799999999999994</c:v>
                </c:pt>
                <c:pt idx="7">
                  <c:v>0.93799999999999994</c:v>
                </c:pt>
                <c:pt idx="8">
                  <c:v>0.94099999999999995</c:v>
                </c:pt>
                <c:pt idx="9">
                  <c:v>0.94199999999999995</c:v>
                </c:pt>
                <c:pt idx="10">
                  <c:v>0.94299999999999995</c:v>
                </c:pt>
                <c:pt idx="11">
                  <c:v>0.94499999999999995</c:v>
                </c:pt>
                <c:pt idx="12">
                  <c:v>0.94499999999999995</c:v>
                </c:pt>
                <c:pt idx="13">
                  <c:v>0.94899999999999995</c:v>
                </c:pt>
                <c:pt idx="14">
                  <c:v>0.95099999999999996</c:v>
                </c:pt>
                <c:pt idx="16">
                  <c:v>0.95199999999999996</c:v>
                </c:pt>
                <c:pt idx="17">
                  <c:v>0.95599999999999996</c:v>
                </c:pt>
                <c:pt idx="18">
                  <c:v>0.95699999999999996</c:v>
                </c:pt>
                <c:pt idx="19">
                  <c:v>0.95699999999999996</c:v>
                </c:pt>
                <c:pt idx="20">
                  <c:v>0.96699999999999997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94%</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Sheet1!$D$2:$D$22</c:f>
              <c:numCache>
                <c:formatCode>0%</c:formatCode>
                <c:ptCount val="21"/>
                <c:pt idx="0">
                  <c:v>0.94199999999999995</c:v>
                </c:pt>
                <c:pt idx="1">
                  <c:v>0.94199999999999995</c:v>
                </c:pt>
                <c:pt idx="2">
                  <c:v>0.94199999999999995</c:v>
                </c:pt>
                <c:pt idx="3">
                  <c:v>0.94199999999999995</c:v>
                </c:pt>
                <c:pt idx="4">
                  <c:v>0.94199999999999995</c:v>
                </c:pt>
                <c:pt idx="5">
                  <c:v>0.94199999999999995</c:v>
                </c:pt>
                <c:pt idx="6">
                  <c:v>0.94199999999999995</c:v>
                </c:pt>
                <c:pt idx="7">
                  <c:v>0.94199999999999995</c:v>
                </c:pt>
                <c:pt idx="8">
                  <c:v>0.94199999999999995</c:v>
                </c:pt>
                <c:pt idx="9">
                  <c:v>0.94199999999999995</c:v>
                </c:pt>
                <c:pt idx="10">
                  <c:v>0.94199999999999995</c:v>
                </c:pt>
                <c:pt idx="11">
                  <c:v>0.94199999999999995</c:v>
                </c:pt>
                <c:pt idx="12">
                  <c:v>0.94199999999999995</c:v>
                </c:pt>
                <c:pt idx="13">
                  <c:v>0.94199999999999995</c:v>
                </c:pt>
                <c:pt idx="14">
                  <c:v>0.94199999999999995</c:v>
                </c:pt>
                <c:pt idx="15">
                  <c:v>0.94199999999999995</c:v>
                </c:pt>
                <c:pt idx="16">
                  <c:v>0.94199999999999995</c:v>
                </c:pt>
                <c:pt idx="17">
                  <c:v>0.94199999999999995</c:v>
                </c:pt>
                <c:pt idx="18">
                  <c:v>0.94199999999999995</c:v>
                </c:pt>
                <c:pt idx="19">
                  <c:v>0.94199999999999995</c:v>
                </c:pt>
                <c:pt idx="20">
                  <c:v>0.94199999999999995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44949024"/>
        <c:axId val="344949416"/>
      </c:barChart>
      <c:catAx>
        <c:axId val="344949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49416"/>
        <c:crosses val="autoZero"/>
        <c:auto val="1"/>
        <c:lblAlgn val="ctr"/>
        <c:lblOffset val="100"/>
        <c:noMultiLvlLbl val="0"/>
      </c:catAx>
      <c:valAx>
        <c:axId val="344949416"/>
        <c:scaling>
          <c:orientation val="minMax"/>
          <c:max val="1"/>
          <c:min val="0.8"/>
        </c:scaling>
        <c:delete val="1"/>
        <c:axPos val="l"/>
        <c:numFmt formatCode="General" sourceLinked="1"/>
        <c:majorTickMark val="out"/>
        <c:minorTickMark val="none"/>
        <c:tickLblPos val="nextTo"/>
        <c:crossAx val="344949024"/>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91271176330231452"/>
          <c:y val="0.25595775689303563"/>
          <c:w val="8.7288236697685512E-2"/>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0"/>
              <c:layout>
                <c:manualLayout>
                  <c:x val="-4.5707062007874014E-2"/>
                  <c:y val="2.52941907069448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184-4EDF-9F95-D13CD8E27934}"/>
                </c:ext>
              </c:extLst>
            </c:dLbl>
            <c:dLbl>
              <c:idx val="2"/>
              <c:layout>
                <c:manualLayout>
                  <c:x val="-8.207062007874015E-3"/>
                  <c:y val="3.28054427991538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184-4EDF-9F95-D13CD8E2793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2013-2014</c:v>
                </c:pt>
                <c:pt idx="1">
                  <c:v>2014-2015</c:v>
                </c:pt>
                <c:pt idx="2">
                  <c:v>2015-2016</c:v>
                </c:pt>
                <c:pt idx="3">
                  <c:v>2016-2017</c:v>
                </c:pt>
                <c:pt idx="4">
                  <c:v>2017-2018</c:v>
                </c:pt>
                <c:pt idx="5">
                  <c:v>2018-2019</c:v>
                </c:pt>
              </c:strCache>
            </c:strRef>
          </c:cat>
          <c:val>
            <c:numRef>
              <c:f>Sheet1!$B$2:$B$7</c:f>
              <c:numCache>
                <c:formatCode>0%</c:formatCode>
                <c:ptCount val="6"/>
                <c:pt idx="0">
                  <c:v>0.95599999999999996</c:v>
                </c:pt>
                <c:pt idx="1">
                  <c:v>0.84099999999999997</c:v>
                </c:pt>
                <c:pt idx="2">
                  <c:v>0.94799999999999995</c:v>
                </c:pt>
                <c:pt idx="3">
                  <c:v>0.93500000000000005</c:v>
                </c:pt>
                <c:pt idx="4">
                  <c:v>0.94599999999999995</c:v>
                </c:pt>
                <c:pt idx="5">
                  <c:v>0.95199999999999996</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44950200"/>
        <c:axId val="344950592"/>
      </c:lineChart>
      <c:catAx>
        <c:axId val="344950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0592"/>
        <c:crosses val="autoZero"/>
        <c:auto val="1"/>
        <c:lblAlgn val="ctr"/>
        <c:lblOffset val="100"/>
        <c:noMultiLvlLbl val="0"/>
      </c:catAx>
      <c:valAx>
        <c:axId val="344950592"/>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02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Sheet1!$B$2:$B$23</c:f>
              <c:numCache>
                <c:formatCode>General</c:formatCode>
                <c:ptCount val="22"/>
                <c:pt idx="16">
                  <c:v>486</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Sheet1!$C$2:$C$23</c:f>
              <c:numCache>
                <c:formatCode>General</c:formatCode>
                <c:ptCount val="22"/>
                <c:pt idx="0">
                  <c:v>32</c:v>
                </c:pt>
                <c:pt idx="1">
                  <c:v>34</c:v>
                </c:pt>
                <c:pt idx="2">
                  <c:v>36</c:v>
                </c:pt>
                <c:pt idx="3">
                  <c:v>97</c:v>
                </c:pt>
                <c:pt idx="4">
                  <c:v>113</c:v>
                </c:pt>
                <c:pt idx="5">
                  <c:v>133</c:v>
                </c:pt>
                <c:pt idx="6">
                  <c:v>149</c:v>
                </c:pt>
                <c:pt idx="7">
                  <c:v>157</c:v>
                </c:pt>
                <c:pt idx="8">
                  <c:v>198</c:v>
                </c:pt>
                <c:pt idx="9">
                  <c:v>219</c:v>
                </c:pt>
                <c:pt idx="10">
                  <c:v>300</c:v>
                </c:pt>
                <c:pt idx="11">
                  <c:v>312</c:v>
                </c:pt>
                <c:pt idx="12">
                  <c:v>314</c:v>
                </c:pt>
                <c:pt idx="13">
                  <c:v>335</c:v>
                </c:pt>
                <c:pt idx="14">
                  <c:v>435</c:v>
                </c:pt>
                <c:pt idx="15">
                  <c:v>452</c:v>
                </c:pt>
                <c:pt idx="17">
                  <c:v>524</c:v>
                </c:pt>
                <c:pt idx="18">
                  <c:v>534</c:v>
                </c:pt>
                <c:pt idx="19">
                  <c:v>1069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44951376"/>
        <c:axId val="344951768"/>
      </c:barChart>
      <c:catAx>
        <c:axId val="344951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1768"/>
        <c:crosses val="autoZero"/>
        <c:auto val="1"/>
        <c:lblAlgn val="ctr"/>
        <c:lblOffset val="100"/>
        <c:noMultiLvlLbl val="0"/>
      </c:catAx>
      <c:valAx>
        <c:axId val="344951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1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2016</c:v>
                </c:pt>
                <c:pt idx="1">
                  <c:v>2017</c:v>
                </c:pt>
                <c:pt idx="2">
                  <c:v>2018</c:v>
                </c:pt>
              </c:strCache>
            </c:strRef>
          </c:cat>
          <c:val>
            <c:numRef>
              <c:f>Sheet1!$B$2:$D$2</c:f>
              <c:numCache>
                <c:formatCode>General</c:formatCode>
                <c:ptCount val="3"/>
                <c:pt idx="0">
                  <c:v>578</c:v>
                </c:pt>
                <c:pt idx="1">
                  <c:v>486</c:v>
                </c:pt>
                <c:pt idx="2">
                  <c:v>486</c:v>
                </c:pt>
              </c:numCache>
            </c:numRef>
          </c:val>
          <c:smooth val="0"/>
          <c:extLst>
            <c:ext xmlns:c16="http://schemas.microsoft.com/office/drawing/2014/chart" uri="{C3380CC4-5D6E-409C-BE32-E72D297353CC}">
              <c16:uniqueId val="{00000000-76BB-4ED6-A3D0-587F91D78F89}"/>
            </c:ext>
          </c:extLst>
        </c:ser>
        <c:dLbls>
          <c:showLegendKey val="0"/>
          <c:showVal val="0"/>
          <c:showCatName val="0"/>
          <c:showSerName val="0"/>
          <c:showPercent val="0"/>
          <c:showBubbleSize val="0"/>
        </c:dLbls>
        <c:marker val="1"/>
        <c:smooth val="0"/>
        <c:axId val="764926304"/>
        <c:axId val="764926696"/>
      </c:lineChart>
      <c:catAx>
        <c:axId val="764926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64926696"/>
        <c:crosses val="autoZero"/>
        <c:auto val="1"/>
        <c:lblAlgn val="ctr"/>
        <c:lblOffset val="100"/>
        <c:noMultiLvlLbl val="0"/>
      </c:catAx>
      <c:valAx>
        <c:axId val="76492669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649263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902621849804E-2"/>
          <c:y val="0.15681890853529848"/>
          <c:w val="0.90670087018190249"/>
          <c:h val="0.73031975927993908"/>
        </c:manualLayout>
      </c:layout>
      <c:lineChart>
        <c:grouping val="standard"/>
        <c:varyColors val="0"/>
        <c:ser>
          <c:idx val="1"/>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3.3369830844470087E-2"/>
                  <c:y val="-5.66405876604353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756-46B8-B71E-0E5B62367B3D}"/>
                </c:ext>
              </c:extLst>
            </c:dLbl>
            <c:dLbl>
              <c:idx val="3"/>
              <c:layout>
                <c:manualLayout>
                  <c:x val="-4.2561558337976327E-2"/>
                  <c:y val="-7.09227514869757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756-46B8-B71E-0E5B62367B3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"$"#,##0_);[Red]\("$"#,##0\)</c:formatCode>
                <c:ptCount val="4"/>
                <c:pt idx="0">
                  <c:v>1375</c:v>
                </c:pt>
                <c:pt idx="1">
                  <c:v>1200</c:v>
                </c:pt>
                <c:pt idx="2">
                  <c:v>1182</c:v>
                </c:pt>
                <c:pt idx="3">
                  <c:v>1299</c:v>
                </c:pt>
              </c:numCache>
            </c:numRef>
          </c:val>
          <c:smooth val="0"/>
          <c:extLst>
            <c:ext xmlns:c16="http://schemas.microsoft.com/office/drawing/2014/chart" uri="{C3380CC4-5D6E-409C-BE32-E72D297353CC}">
              <c16:uniqueId val="{00000001-EECD-4994-A091-429B7976CB78}"/>
            </c:ext>
          </c:extLst>
        </c:ser>
        <c:ser>
          <c:idx val="0"/>
          <c:order val="1"/>
          <c:tx>
            <c:strRef>
              <c:f>Sheet1!$A$3</c:f>
              <c:strCache>
                <c:ptCount val="1"/>
                <c:pt idx="0">
                  <c:v>Middlesex</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dLbl>
              <c:idx val="0"/>
              <c:layout>
                <c:manualLayout>
                  <c:x val="-3.4901785426721149E-2"/>
                  <c:y val="6.61620302114622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756-46B8-B71E-0E5B62367B3D}"/>
                </c:ext>
              </c:extLst>
            </c:dLbl>
            <c:dLbl>
              <c:idx val="3"/>
              <c:layout>
                <c:manualLayout>
                  <c:x val="-3.4901785426721121E-2"/>
                  <c:y val="7.56834727624891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756-46B8-B71E-0E5B62367B3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"$"#,##0_);[Red]\("$"#,##0\)</c:formatCode>
                <c:ptCount val="4"/>
                <c:pt idx="0">
                  <c:v>1368</c:v>
                </c:pt>
                <c:pt idx="1">
                  <c:v>1201</c:v>
                </c:pt>
                <c:pt idx="2">
                  <c:v>1185</c:v>
                </c:pt>
                <c:pt idx="3">
                  <c:v>1292</c:v>
                </c:pt>
              </c:numCache>
            </c:numRef>
          </c:val>
          <c:smooth val="0"/>
          <c:extLst>
            <c:ext xmlns:c16="http://schemas.microsoft.com/office/drawing/2014/chart" uri="{C3380CC4-5D6E-409C-BE32-E72D297353CC}">
              <c16:uniqueId val="{00000000-EECD-4994-A091-429B7976CB78}"/>
            </c:ext>
          </c:extLst>
        </c:ser>
        <c:dLbls>
          <c:showLegendKey val="0"/>
          <c:showVal val="0"/>
          <c:showCatName val="0"/>
          <c:showSerName val="0"/>
          <c:showPercent val="0"/>
          <c:showBubbleSize val="0"/>
        </c:dLbls>
        <c:marker val="1"/>
        <c:smooth val="0"/>
        <c:axId val="764927480"/>
        <c:axId val="764927872"/>
      </c:lineChart>
      <c:catAx>
        <c:axId val="76492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64927872"/>
        <c:crosses val="autoZero"/>
        <c:auto val="1"/>
        <c:lblAlgn val="ctr"/>
        <c:lblOffset val="100"/>
        <c:noMultiLvlLbl val="0"/>
      </c:catAx>
      <c:valAx>
        <c:axId val="764927872"/>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64927480"/>
        <c:crosses val="autoZero"/>
        <c:crossBetween val="between"/>
      </c:valAx>
      <c:spPr>
        <a:noFill/>
        <a:ln>
          <a:noFill/>
        </a:ln>
        <a:effectLst/>
      </c:spPr>
    </c:plotArea>
    <c:legend>
      <c:legendPos val="b"/>
      <c:layout>
        <c:manualLayout>
          <c:xMode val="edge"/>
          <c:yMode val="edge"/>
          <c:x val="0.72627986635253816"/>
          <c:y val="4.5150496553426622E-3"/>
          <c:w val="0.22584122702083204"/>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2016</c:v>
                </c:pt>
                <c:pt idx="1">
                  <c:v>2017</c:v>
                </c:pt>
                <c:pt idx="2">
                  <c:v>2018</c:v>
                </c:pt>
              </c:numCache>
            </c:numRef>
          </c:cat>
          <c:val>
            <c:numRef>
              <c:f>Sheet1!$B$2:$B$4</c:f>
              <c:numCache>
                <c:formatCode>_("$"* #,##0_);_("$"* \(#,##0\);_("$"* "-"??_);_(@_)</c:formatCode>
                <c:ptCount val="3"/>
                <c:pt idx="0">
                  <c:v>1222</c:v>
                </c:pt>
                <c:pt idx="1">
                  <c:v>1231</c:v>
                </c:pt>
                <c:pt idx="2">
                  <c:v>1262</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764928656"/>
        <c:axId val="764929048"/>
      </c:lineChart>
      <c:catAx>
        <c:axId val="764928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64929048"/>
        <c:crosses val="autoZero"/>
        <c:auto val="1"/>
        <c:lblAlgn val="ctr"/>
        <c:lblOffset val="100"/>
        <c:noMultiLvlLbl val="0"/>
      </c:catAx>
      <c:valAx>
        <c:axId val="764929048"/>
        <c:scaling>
          <c:orientation val="minMax"/>
          <c:min val="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649286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Middlesex</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7"/>
              <c:layout>
                <c:manualLayout>
                  <c:x val="-1.9159539324825777E-2"/>
                  <c:y val="3.43035655901441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992-4F04-9EE2-43722E9C85F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 (18)</c:v>
                </c:pt>
                <c:pt idx="1">
                  <c:v>Jul (18)</c:v>
                </c:pt>
                <c:pt idx="2">
                  <c:v>Aug (18)</c:v>
                </c:pt>
                <c:pt idx="3">
                  <c:v>Sep (18)</c:v>
                </c:pt>
                <c:pt idx="4">
                  <c:v>Oct (18)</c:v>
                </c:pt>
                <c:pt idx="5">
                  <c:v>Nov (18)</c:v>
                </c:pt>
                <c:pt idx="6">
                  <c:v>Dec (18)</c:v>
                </c:pt>
                <c:pt idx="7">
                  <c:v>Jan (19)</c:v>
                </c:pt>
                <c:pt idx="8">
                  <c:v>Feb (19)</c:v>
                </c:pt>
                <c:pt idx="9">
                  <c:v>Mar (19)</c:v>
                </c:pt>
                <c:pt idx="10">
                  <c:v>Apr (19)</c:v>
                </c:pt>
                <c:pt idx="11">
                  <c:v>May (19)</c:v>
                </c:pt>
              </c:strCache>
            </c:strRef>
          </c:cat>
          <c:val>
            <c:numRef>
              <c:f>Sheet1!$B$2:$M$2</c:f>
              <c:numCache>
                <c:formatCode>0.0%</c:formatCode>
                <c:ptCount val="12"/>
                <c:pt idx="0">
                  <c:v>3.9E-2</c:v>
                </c:pt>
                <c:pt idx="1">
                  <c:v>4.2000000000000003E-2</c:v>
                </c:pt>
                <c:pt idx="2">
                  <c:v>3.7999999999999999E-2</c:v>
                </c:pt>
                <c:pt idx="3">
                  <c:v>3.4000000000000002E-2</c:v>
                </c:pt>
                <c:pt idx="4">
                  <c:v>3.1E-2</c:v>
                </c:pt>
                <c:pt idx="5">
                  <c:v>2.9000000000000001E-2</c:v>
                </c:pt>
                <c:pt idx="6">
                  <c:v>0.03</c:v>
                </c:pt>
                <c:pt idx="7">
                  <c:v>3.9E-2</c:v>
                </c:pt>
                <c:pt idx="8">
                  <c:v>0.04</c:v>
                </c:pt>
                <c:pt idx="9">
                  <c:v>3.5000000000000003E-2</c:v>
                </c:pt>
                <c:pt idx="10">
                  <c:v>2.5000000000000001E-2</c:v>
                </c:pt>
                <c:pt idx="11">
                  <c:v>2.5999999999999999E-2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NJ</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 (18)</c:v>
                </c:pt>
                <c:pt idx="1">
                  <c:v>Jul (18)</c:v>
                </c:pt>
                <c:pt idx="2">
                  <c:v>Aug (18)</c:v>
                </c:pt>
                <c:pt idx="3">
                  <c:v>Sep (18)</c:v>
                </c:pt>
                <c:pt idx="4">
                  <c:v>Oct (18)</c:v>
                </c:pt>
                <c:pt idx="5">
                  <c:v>Nov (18)</c:v>
                </c:pt>
                <c:pt idx="6">
                  <c:v>Dec (18)</c:v>
                </c:pt>
                <c:pt idx="7">
                  <c:v>Jan (19)</c:v>
                </c:pt>
                <c:pt idx="8">
                  <c:v>Feb (19)</c:v>
                </c:pt>
                <c:pt idx="9">
                  <c:v>Mar (19)</c:v>
                </c:pt>
                <c:pt idx="10">
                  <c:v>Apr (19)</c:v>
                </c:pt>
                <c:pt idx="11">
                  <c:v>May (19)</c:v>
                </c:pt>
              </c:strCache>
            </c:strRef>
          </c:cat>
          <c:val>
            <c:numRef>
              <c:f>Sheet1!$B$3:$M$3</c:f>
              <c:numCache>
                <c:formatCode>0.0%</c:formatCode>
                <c:ptCount val="12"/>
                <c:pt idx="0">
                  <c:v>4.3999999999999997E-2</c:v>
                </c:pt>
                <c:pt idx="1">
                  <c:v>4.5999999999999999E-2</c:v>
                </c:pt>
                <c:pt idx="2">
                  <c:v>4.2000000000000003E-2</c:v>
                </c:pt>
                <c:pt idx="3">
                  <c:v>3.7999999999999999E-2</c:v>
                </c:pt>
                <c:pt idx="4">
                  <c:v>3.5000000000000003E-2</c:v>
                </c:pt>
                <c:pt idx="5">
                  <c:v>3.3000000000000002E-2</c:v>
                </c:pt>
                <c:pt idx="6">
                  <c:v>3.5999999999999997E-2</c:v>
                </c:pt>
                <c:pt idx="7">
                  <c:v>4.5999999999999999E-2</c:v>
                </c:pt>
                <c:pt idx="8">
                  <c:v>4.7E-2</c:v>
                </c:pt>
                <c:pt idx="9">
                  <c:v>4.1000000000000002E-2</c:v>
                </c:pt>
                <c:pt idx="10">
                  <c:v>2.9000000000000001E-2</c:v>
                </c:pt>
                <c:pt idx="11">
                  <c:v>0.03</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624311424"/>
        <c:axId val="624311816"/>
      </c:lineChart>
      <c:catAx>
        <c:axId val="624311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4311816"/>
        <c:crosses val="autoZero"/>
        <c:auto val="1"/>
        <c:lblAlgn val="ctr"/>
        <c:lblOffset val="100"/>
        <c:noMultiLvlLbl val="1"/>
      </c:catAx>
      <c:valAx>
        <c:axId val="62431181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4311424"/>
        <c:crosses val="autoZero"/>
        <c:crossBetween val="between"/>
      </c:valAx>
      <c:spPr>
        <a:noFill/>
        <a:ln>
          <a:noFill/>
        </a:ln>
        <a:effectLst/>
      </c:spPr>
    </c:plotArea>
    <c:legend>
      <c:legendPos val="b"/>
      <c:layout>
        <c:manualLayout>
          <c:xMode val="edge"/>
          <c:yMode val="edge"/>
          <c:x val="0.84608460041632727"/>
          <c:y val="5.4223513203556888E-3"/>
          <c:w val="0.1497848221558512"/>
          <c:h val="4.21588640049013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3.1E-2</c:v>
                </c:pt>
                <c:pt idx="1">
                  <c:v>3.2000000000000001E-2</c:v>
                </c:pt>
                <c:pt idx="2">
                  <c:v>3.2500000000000001E-2</c:v>
                </c:pt>
                <c:pt idx="3">
                  <c:v>3.3000000000000002E-2</c:v>
                </c:pt>
                <c:pt idx="4">
                  <c:v>3.4500000000000003E-2</c:v>
                </c:pt>
                <c:pt idx="6">
                  <c:v>3.5000000000000003E-2</c:v>
                </c:pt>
                <c:pt idx="7">
                  <c:v>3.5999999999999997E-2</c:v>
                </c:pt>
                <c:pt idx="8">
                  <c:v>3.6000000000000004E-2</c:v>
                </c:pt>
                <c:pt idx="9">
                  <c:v>3.6500000000000005E-2</c:v>
                </c:pt>
                <c:pt idx="10">
                  <c:v>3.6500000000000005E-2</c:v>
                </c:pt>
                <c:pt idx="11">
                  <c:v>3.95E-2</c:v>
                </c:pt>
                <c:pt idx="12">
                  <c:v>0.04</c:v>
                </c:pt>
                <c:pt idx="13">
                  <c:v>4.1499999999999995E-2</c:v>
                </c:pt>
                <c:pt idx="14">
                  <c:v>4.3999999999999997E-2</c:v>
                </c:pt>
                <c:pt idx="15">
                  <c:v>4.7500000000000001E-2</c:v>
                </c:pt>
                <c:pt idx="16">
                  <c:v>4.9000000000000002E-2</c:v>
                </c:pt>
                <c:pt idx="17">
                  <c:v>5.1000000000000004E-2</c:v>
                </c:pt>
                <c:pt idx="18">
                  <c:v>5.2499999999999998E-2</c:v>
                </c:pt>
                <c:pt idx="19">
                  <c:v>6.0499999999999998E-2</c:v>
                </c:pt>
                <c:pt idx="20">
                  <c:v>6.5000000000000002E-2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5" formatCode="0.0%">
                  <c:v>3.4500000000000003E-2</c:v>
                </c:pt>
              </c:numCache>
            </c:numRef>
          </c:val>
          <c:extLst>
            <c:ext xmlns:c16="http://schemas.microsoft.com/office/drawing/2014/chart" uri="{C3380CC4-5D6E-409C-BE32-E72D297353CC}">
              <c16:uniqueId val="{00000000-D273-45CF-A154-A4F42B934BF7}"/>
            </c:ext>
          </c:extLst>
        </c:ser>
        <c:ser>
          <c:idx val="2"/>
          <c:order val="2"/>
          <c:tx>
            <c:strRef>
              <c:f>Sheet1!$D$1</c:f>
              <c:strCache>
                <c:ptCount val="1"/>
                <c:pt idx="0">
                  <c:v>NJ median 4.0%</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0.04</c:v>
                </c:pt>
                <c:pt idx="1">
                  <c:v>0.04</c:v>
                </c:pt>
                <c:pt idx="2">
                  <c:v>0.04</c:v>
                </c:pt>
                <c:pt idx="3">
                  <c:v>0.04</c:v>
                </c:pt>
                <c:pt idx="4">
                  <c:v>0.04</c:v>
                </c:pt>
                <c:pt idx="5">
                  <c:v>0.04</c:v>
                </c:pt>
                <c:pt idx="6">
                  <c:v>0.04</c:v>
                </c:pt>
                <c:pt idx="7">
                  <c:v>0.04</c:v>
                </c:pt>
                <c:pt idx="8">
                  <c:v>0.04</c:v>
                </c:pt>
                <c:pt idx="9">
                  <c:v>0.04</c:v>
                </c:pt>
                <c:pt idx="10">
                  <c:v>0.04</c:v>
                </c:pt>
                <c:pt idx="11">
                  <c:v>0.04</c:v>
                </c:pt>
                <c:pt idx="12">
                  <c:v>0.04</c:v>
                </c:pt>
                <c:pt idx="13">
                  <c:v>0.04</c:v>
                </c:pt>
                <c:pt idx="14">
                  <c:v>0.04</c:v>
                </c:pt>
                <c:pt idx="15">
                  <c:v>0.04</c:v>
                </c:pt>
                <c:pt idx="16">
                  <c:v>0.04</c:v>
                </c:pt>
                <c:pt idx="17">
                  <c:v>0.04</c:v>
                </c:pt>
                <c:pt idx="18">
                  <c:v>0.04</c:v>
                </c:pt>
                <c:pt idx="19">
                  <c:v>0.04</c:v>
                </c:pt>
                <c:pt idx="20">
                  <c:v>0.04</c:v>
                </c:pt>
              </c:numCache>
            </c:numRef>
          </c:val>
          <c:extLst>
            <c:ext xmlns:c16="http://schemas.microsoft.com/office/drawing/2014/chart" uri="{C3380CC4-5D6E-409C-BE32-E72D297353CC}">
              <c16:uniqueId val="{00000001-D273-45CF-A154-A4F42B934BF7}"/>
            </c:ext>
          </c:extLst>
        </c:ser>
        <c:dLbls>
          <c:showLegendKey val="0"/>
          <c:showVal val="0"/>
          <c:showCatName val="0"/>
          <c:showSerName val="0"/>
          <c:showPercent val="0"/>
          <c:showBubbleSize val="0"/>
        </c:dLbls>
        <c:gapWidth val="182"/>
        <c:axId val="624312600"/>
        <c:axId val="624312992"/>
      </c:barChart>
      <c:catAx>
        <c:axId val="6243126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4312992"/>
        <c:crosses val="autoZero"/>
        <c:auto val="1"/>
        <c:lblAlgn val="ctr"/>
        <c:lblOffset val="100"/>
        <c:noMultiLvlLbl val="0"/>
      </c:catAx>
      <c:valAx>
        <c:axId val="624312992"/>
        <c:scaling>
          <c:orientation val="minMax"/>
        </c:scaling>
        <c:delete val="1"/>
        <c:axPos val="b"/>
        <c:numFmt formatCode="0.0%" sourceLinked="1"/>
        <c:majorTickMark val="none"/>
        <c:minorTickMark val="none"/>
        <c:tickLblPos val="nextTo"/>
        <c:crossAx val="62431260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3117041859530867"/>
          <c:y val="0.90985015318343054"/>
          <c:w val="0.1275061810082797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Book" panose="020B05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305610236221"/>
          <c:y val="3.2812497981514643E-2"/>
          <c:w val="0.88658944389763783"/>
          <c:h val="0.95991504921782422"/>
        </c:manualLayout>
      </c:layout>
      <c:barChart>
        <c:barDir val="bar"/>
        <c:grouping val="clustered"/>
        <c:varyColors val="0"/>
        <c:ser>
          <c:idx val="0"/>
          <c:order val="0"/>
          <c:tx>
            <c:strRef>
              <c:f>Sheet1!$B$1</c:f>
              <c:strCache>
                <c:ptCount val="1"/>
                <c:pt idx="0">
                  <c:v>Male copy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Sheet1!$B$2:$B$22</c:f>
              <c:numCache>
                <c:formatCode>General</c:formatCode>
                <c:ptCount val="21"/>
                <c:pt idx="13" formatCode="_(&quot;$&quot;* #,##0_);_(&quot;$&quot;* \(#,##0\);_(&quot;$&quot;* &quot;-&quot;??_);_(@_)">
                  <c:v>65990</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dLbl>
              <c:idx val="12"/>
              <c:delete val="1"/>
              <c:extLst>
                <c:ext xmlns:c15="http://schemas.microsoft.com/office/drawing/2012/chart" uri="{CE6537A1-D6FC-4f65-9D91-7224C49458BB}"/>
                <c:ext xmlns:c16="http://schemas.microsoft.com/office/drawing/2014/chart" uri="{C3380CC4-5D6E-409C-BE32-E72D297353CC}">
                  <c16:uniqueId val="{00000004-18E5-4B78-A160-1AF82D68EB7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Sheet1!$C$2:$C$22</c:f>
              <c:numCache>
                <c:formatCode>_("$"* #,##0_);_("$"* \(#,##0\);_("$"* "-"??_);_(@_)</c:formatCode>
                <c:ptCount val="21"/>
                <c:pt idx="0">
                  <c:v>41825</c:v>
                </c:pt>
                <c:pt idx="1">
                  <c:v>50444</c:v>
                </c:pt>
                <c:pt idx="2">
                  <c:v>51083</c:v>
                </c:pt>
                <c:pt idx="3">
                  <c:v>53514</c:v>
                </c:pt>
                <c:pt idx="4">
                  <c:v>54160</c:v>
                </c:pt>
                <c:pt idx="5">
                  <c:v>55144</c:v>
                </c:pt>
                <c:pt idx="6">
                  <c:v>55561</c:v>
                </c:pt>
                <c:pt idx="7">
                  <c:v>55880</c:v>
                </c:pt>
                <c:pt idx="8">
                  <c:v>60596</c:v>
                </c:pt>
                <c:pt idx="9">
                  <c:v>62439</c:v>
                </c:pt>
                <c:pt idx="10">
                  <c:v>63328</c:v>
                </c:pt>
                <c:pt idx="11">
                  <c:v>64865</c:v>
                </c:pt>
                <c:pt idx="12">
                  <c:v>65435</c:v>
                </c:pt>
                <c:pt idx="13">
                  <c:v>65990</c:v>
                </c:pt>
                <c:pt idx="14">
                  <c:v>67691</c:v>
                </c:pt>
                <c:pt idx="15">
                  <c:v>70529</c:v>
                </c:pt>
                <c:pt idx="16">
                  <c:v>72347</c:v>
                </c:pt>
                <c:pt idx="17">
                  <c:v>80319</c:v>
                </c:pt>
                <c:pt idx="18">
                  <c:v>81983</c:v>
                </c:pt>
                <c:pt idx="19">
                  <c:v>86194</c:v>
                </c:pt>
                <c:pt idx="20">
                  <c:v>90147</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13"/>
              <c:layout>
                <c:manualLayout>
                  <c:x val="2.8385038804806593E-3"/>
                  <c:y val="-6.799929823296416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EA3-481D-B23D-8F4333D0C1F0}"/>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Sheet1!$D$2:$D$22</c:f>
              <c:numCache>
                <c:formatCode>_("$"* #,##0_);_("$"* \(#,##0\);_("$"* "-"??_);_(@_)</c:formatCode>
                <c:ptCount val="21"/>
                <c:pt idx="0">
                  <c:v>37296</c:v>
                </c:pt>
                <c:pt idx="1">
                  <c:v>41163</c:v>
                </c:pt>
                <c:pt idx="2">
                  <c:v>41004</c:v>
                </c:pt>
                <c:pt idx="3">
                  <c:v>50160</c:v>
                </c:pt>
                <c:pt idx="4">
                  <c:v>46013</c:v>
                </c:pt>
                <c:pt idx="5">
                  <c:v>47694</c:v>
                </c:pt>
                <c:pt idx="6">
                  <c:v>45508</c:v>
                </c:pt>
                <c:pt idx="7">
                  <c:v>46597</c:v>
                </c:pt>
                <c:pt idx="8">
                  <c:v>44247</c:v>
                </c:pt>
                <c:pt idx="9">
                  <c:v>45174</c:v>
                </c:pt>
                <c:pt idx="10">
                  <c:v>53697</c:v>
                </c:pt>
                <c:pt idx="11">
                  <c:v>52550</c:v>
                </c:pt>
                <c:pt idx="12">
                  <c:v>50454</c:v>
                </c:pt>
                <c:pt idx="13">
                  <c:v>51699</c:v>
                </c:pt>
                <c:pt idx="14">
                  <c:v>51933</c:v>
                </c:pt>
                <c:pt idx="15">
                  <c:v>52096</c:v>
                </c:pt>
                <c:pt idx="16">
                  <c:v>56267</c:v>
                </c:pt>
                <c:pt idx="17">
                  <c:v>54305</c:v>
                </c:pt>
                <c:pt idx="18">
                  <c:v>61808</c:v>
                </c:pt>
                <c:pt idx="19">
                  <c:v>61727</c:v>
                </c:pt>
                <c:pt idx="20">
                  <c:v>65963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 copy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Sheet1!$E$2:$E$22</c:f>
              <c:numCache>
                <c:formatCode>General</c:formatCode>
                <c:ptCount val="21"/>
                <c:pt idx="13" formatCode="_(&quot;$&quot;* #,##0_);_(&quot;$&quot;* \(#,##0\);_(&quot;$&quot;* &quot;-&quot;??_);_(@_)">
                  <c:v>51699</c:v>
                </c:pt>
              </c:numCache>
            </c:numRef>
          </c:val>
          <c:extLst>
            <c:ext xmlns:c16="http://schemas.microsoft.com/office/drawing/2014/chart" uri="{C3380CC4-5D6E-409C-BE32-E72D297353CC}">
              <c16:uniqueId val="{00000000-FEA3-481D-B23D-8F4333D0C1F0}"/>
            </c:ext>
          </c:extLst>
        </c:ser>
        <c:dLbls>
          <c:showLegendKey val="0"/>
          <c:showVal val="0"/>
          <c:showCatName val="0"/>
          <c:showSerName val="0"/>
          <c:showPercent val="0"/>
          <c:showBubbleSize val="0"/>
        </c:dLbls>
        <c:gapWidth val="0"/>
        <c:overlap val="-26"/>
        <c:axId val="624313776"/>
        <c:axId val="624314168"/>
      </c:barChart>
      <c:catAx>
        <c:axId val="62431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4314168"/>
        <c:crosses val="autoZero"/>
        <c:auto val="1"/>
        <c:lblAlgn val="ctr"/>
        <c:lblOffset val="100"/>
        <c:noMultiLvlLbl val="0"/>
      </c:catAx>
      <c:valAx>
        <c:axId val="624314168"/>
        <c:scaling>
          <c:orientation val="minMax"/>
        </c:scaling>
        <c:delete val="1"/>
        <c:axPos val="b"/>
        <c:numFmt formatCode="General" sourceLinked="1"/>
        <c:majorTickMark val="none"/>
        <c:minorTickMark val="none"/>
        <c:tickLblPos val="nextTo"/>
        <c:crossAx val="624313776"/>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7599926181102363"/>
          <c:y val="3.6651080422546922E-3"/>
          <c:w val="0.12676892432772158"/>
          <c:h val="3.64995603247475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Sheet1!$B$2:$B$22</c:f>
              <c:numCache>
                <c:formatCode>0%</c:formatCode>
                <c:ptCount val="21"/>
                <c:pt idx="0">
                  <c:v>4.8000000000000001E-2</c:v>
                </c:pt>
                <c:pt idx="1">
                  <c:v>4.9000000000000002E-2</c:v>
                </c:pt>
                <c:pt idx="2">
                  <c:v>5.5E-2</c:v>
                </c:pt>
                <c:pt idx="3">
                  <c:v>0.08</c:v>
                </c:pt>
                <c:pt idx="4">
                  <c:v>0.08</c:v>
                </c:pt>
                <c:pt idx="5">
                  <c:v>8.7999999999999995E-2</c:v>
                </c:pt>
                <c:pt idx="6">
                  <c:v>9.2999999999999999E-2</c:v>
                </c:pt>
                <c:pt idx="7">
                  <c:v>9.4E-2</c:v>
                </c:pt>
                <c:pt idx="8">
                  <c:v>0.105</c:v>
                </c:pt>
                <c:pt idx="9">
                  <c:v>0.111</c:v>
                </c:pt>
                <c:pt idx="10">
                  <c:v>0.13500000000000001</c:v>
                </c:pt>
                <c:pt idx="11">
                  <c:v>0.16300000000000001</c:v>
                </c:pt>
                <c:pt idx="12">
                  <c:v>0.19</c:v>
                </c:pt>
                <c:pt idx="13">
                  <c:v>0.222</c:v>
                </c:pt>
                <c:pt idx="14" formatCode="General">
                  <c:v>0.24603679391328301</c:v>
                </c:pt>
                <c:pt idx="15">
                  <c:v>0.25850000000000001</c:v>
                </c:pt>
                <c:pt idx="16">
                  <c:v>0.29099999999999998</c:v>
                </c:pt>
                <c:pt idx="17">
                  <c:v>0.299049020311491</c:v>
                </c:pt>
                <c:pt idx="18">
                  <c:v>0.30499999999999999</c:v>
                </c:pt>
                <c:pt idx="20" formatCode="General">
                  <c:v>0.43</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Sheet1!$C$2:$C$22</c:f>
              <c:numCache>
                <c:formatCode>General</c:formatCode>
                <c:ptCount val="21"/>
                <c:pt idx="19">
                  <c:v>0.32600000000000001</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Sheet1!$D$2:$D$22</c:f>
              <c:numCache>
                <c:formatCode>0%</c:formatCode>
                <c:ptCount val="2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formatCode="General">
                  <c:v>0.22</c:v>
                </c:pt>
                <c:pt idx="20" formatCode="General">
                  <c:v>0.22</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163831136"/>
        <c:axId val="163833880"/>
      </c:barChart>
      <c:catAx>
        <c:axId val="163831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3833880"/>
        <c:crosses val="autoZero"/>
        <c:auto val="1"/>
        <c:lblAlgn val="ctr"/>
        <c:lblOffset val="100"/>
        <c:noMultiLvlLbl val="0"/>
      </c:catAx>
      <c:valAx>
        <c:axId val="163833880"/>
        <c:scaling>
          <c:orientation val="minMax"/>
        </c:scaling>
        <c:delete val="1"/>
        <c:axPos val="b"/>
        <c:numFmt formatCode="0%" sourceLinked="1"/>
        <c:majorTickMark val="none"/>
        <c:minorTickMark val="none"/>
        <c:tickLblPos val="nextTo"/>
        <c:crossAx val="16383113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260051673228344"/>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Middlesex</c:v>
                </c:pt>
                <c:pt idx="1">
                  <c:v>New Jersey</c:v>
                </c:pt>
                <c:pt idx="2">
                  <c:v>United States</c:v>
                </c:pt>
              </c:strCache>
            </c:strRef>
          </c:cat>
          <c:val>
            <c:numRef>
              <c:f>Sheet1!$B$2:$B$4</c:f>
              <c:numCache>
                <c:formatCode>_("$"* #,##0_);_("$"* \(#,##0\);_("$"* "-"??_);_(@_)</c:formatCode>
                <c:ptCount val="3"/>
                <c:pt idx="0">
                  <c:v>65990</c:v>
                </c:pt>
                <c:pt idx="1">
                  <c:v>63264</c:v>
                </c:pt>
                <c:pt idx="2">
                  <c:v>50859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Middlesex</c:v>
                </c:pt>
                <c:pt idx="1">
                  <c:v>New Jersey</c:v>
                </c:pt>
                <c:pt idx="2">
                  <c:v>United States</c:v>
                </c:pt>
              </c:strCache>
            </c:strRef>
          </c:cat>
          <c:val>
            <c:numRef>
              <c:f>Sheet1!$C$2:$C$4</c:f>
              <c:numCache>
                <c:formatCode>_("$"* #,##0_);_("$"* \(#,##0\);_("$"* "-"??_);_(@_)</c:formatCode>
                <c:ptCount val="3"/>
                <c:pt idx="0">
                  <c:v>51699</c:v>
                </c:pt>
                <c:pt idx="1">
                  <c:v>51055</c:v>
                </c:pt>
                <c:pt idx="2">
                  <c:v>40760</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624314952"/>
        <c:axId val="629195680"/>
      </c:barChart>
      <c:catAx>
        <c:axId val="6243149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9195680"/>
        <c:crosses val="autoZero"/>
        <c:auto val="1"/>
        <c:lblAlgn val="ctr"/>
        <c:lblOffset val="100"/>
        <c:noMultiLvlLbl val="0"/>
      </c:catAx>
      <c:valAx>
        <c:axId val="629195680"/>
        <c:scaling>
          <c:orientation val="minMax"/>
        </c:scaling>
        <c:delete val="1"/>
        <c:axPos val="b"/>
        <c:numFmt formatCode="_(&quot;$&quot;* #,##0_);_(&quot;$&quot;* \(#,##0\);_(&quot;$&quot;* &quot;-&quot;??_);_(@_)" sourceLinked="1"/>
        <c:majorTickMark val="none"/>
        <c:minorTickMark val="none"/>
        <c:tickLblPos val="nextTo"/>
        <c:crossAx val="624314952"/>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65666</c:v>
                </c:pt>
                <c:pt idx="1">
                  <c:v>65785</c:v>
                </c:pt>
                <c:pt idx="2">
                  <c:v>65206</c:v>
                </c:pt>
                <c:pt idx="3">
                  <c:v>65352</c:v>
                </c:pt>
                <c:pt idx="4">
                  <c:v>65990</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_("$"* #,##0_);_("$"* \(#,##0\);_("$"* "-"??_);_(@_)</c:formatCode>
                <c:ptCount val="5"/>
                <c:pt idx="0">
                  <c:v>50617</c:v>
                </c:pt>
                <c:pt idx="1">
                  <c:v>50943</c:v>
                </c:pt>
                <c:pt idx="2">
                  <c:v>51140</c:v>
                </c:pt>
                <c:pt idx="3">
                  <c:v>51103</c:v>
                </c:pt>
                <c:pt idx="4">
                  <c:v>51699</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629196464"/>
        <c:axId val="629196856"/>
      </c:lineChart>
      <c:catAx>
        <c:axId val="629196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9196856"/>
        <c:crosses val="autoZero"/>
        <c:auto val="1"/>
        <c:lblAlgn val="ctr"/>
        <c:lblOffset val="100"/>
        <c:noMultiLvlLbl val="0"/>
      </c:catAx>
      <c:valAx>
        <c:axId val="62919685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9196464"/>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Cranbury</c:v>
                </c:pt>
                <c:pt idx="1">
                  <c:v>Piscataway</c:v>
                </c:pt>
                <c:pt idx="2">
                  <c:v>New Brunswick</c:v>
                </c:pt>
              </c:strCache>
            </c:strRef>
          </c:cat>
          <c:val>
            <c:numRef>
              <c:f>Sheet1!$B$2:$B$4</c:f>
              <c:numCache>
                <c:formatCode>_("$"* #,##0_);_("$"* \(#,##0\);_("$"* "-"_);_(@_)</c:formatCode>
                <c:ptCount val="3"/>
                <c:pt idx="0">
                  <c:v>114076</c:v>
                </c:pt>
                <c:pt idx="1">
                  <c:v>65723</c:v>
                </c:pt>
                <c:pt idx="2">
                  <c:v>31592</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Cranbury</c:v>
                </c:pt>
                <c:pt idx="1">
                  <c:v>Piscataway</c:v>
                </c:pt>
                <c:pt idx="2">
                  <c:v>New Brunswick</c:v>
                </c:pt>
              </c:strCache>
            </c:strRef>
          </c:cat>
          <c:val>
            <c:numRef>
              <c:f>Sheet1!$C$2:$C$4</c:f>
              <c:numCache>
                <c:formatCode>_("$"* #,##0_);_("$"* \(#,##0\);_("$"* "-"_);_(@_)</c:formatCode>
                <c:ptCount val="3"/>
                <c:pt idx="0">
                  <c:v>69712</c:v>
                </c:pt>
                <c:pt idx="1">
                  <c:v>55483</c:v>
                </c:pt>
                <c:pt idx="2">
                  <c:v>28364</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516602512"/>
        <c:axId val="516602904"/>
      </c:barChart>
      <c:catAx>
        <c:axId val="516602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6602904"/>
        <c:crosses val="autoZero"/>
        <c:auto val="1"/>
        <c:lblAlgn val="ctr"/>
        <c:lblOffset val="100"/>
        <c:noMultiLvlLbl val="0"/>
      </c:catAx>
      <c:valAx>
        <c:axId val="51660290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6602512"/>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Sheet1!$B$2:$B$22</c:f>
              <c:numCache>
                <c:formatCode>General</c:formatCode>
                <c:ptCount val="21"/>
                <c:pt idx="8">
                  <c:v>1184</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Sheet1!$C$2:$C$22</c:f>
              <c:numCache>
                <c:formatCode>General</c:formatCode>
                <c:ptCount val="21"/>
                <c:pt idx="0">
                  <c:v>51</c:v>
                </c:pt>
                <c:pt idx="1">
                  <c:v>81</c:v>
                </c:pt>
                <c:pt idx="2">
                  <c:v>73</c:v>
                </c:pt>
                <c:pt idx="3">
                  <c:v>226</c:v>
                </c:pt>
                <c:pt idx="4">
                  <c:v>326</c:v>
                </c:pt>
                <c:pt idx="5">
                  <c:v>804</c:v>
                </c:pt>
                <c:pt idx="6">
                  <c:v>573</c:v>
                </c:pt>
                <c:pt idx="7">
                  <c:v>337</c:v>
                </c:pt>
                <c:pt idx="9">
                  <c:v>973</c:v>
                </c:pt>
                <c:pt idx="10">
                  <c:v>719</c:v>
                </c:pt>
                <c:pt idx="11">
                  <c:v>217</c:v>
                </c:pt>
                <c:pt idx="12">
                  <c:v>172</c:v>
                </c:pt>
                <c:pt idx="13">
                  <c:v>2236</c:v>
                </c:pt>
                <c:pt idx="14">
                  <c:v>1877</c:v>
                </c:pt>
                <c:pt idx="15">
                  <c:v>984</c:v>
                </c:pt>
                <c:pt idx="16">
                  <c:v>1881</c:v>
                </c:pt>
                <c:pt idx="17">
                  <c:v>1495</c:v>
                </c:pt>
                <c:pt idx="18">
                  <c:v>2359</c:v>
                </c:pt>
                <c:pt idx="19">
                  <c:v>820</c:v>
                </c:pt>
                <c:pt idx="20">
                  <c:v>4527</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516603688"/>
        <c:axId val="516604080"/>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Sheet1!$D$2:$D$22</c:f>
              <c:numCache>
                <c:formatCode>General</c:formatCode>
                <c:ptCount val="21"/>
                <c:pt idx="0">
                  <c:v>0.4</c:v>
                </c:pt>
                <c:pt idx="1">
                  <c:v>0.6</c:v>
                </c:pt>
                <c:pt idx="2">
                  <c:v>0.7</c:v>
                </c:pt>
                <c:pt idx="3">
                  <c:v>0.7</c:v>
                </c:pt>
                <c:pt idx="4">
                  <c:v>0.7</c:v>
                </c:pt>
                <c:pt idx="5">
                  <c:v>0.9</c:v>
                </c:pt>
                <c:pt idx="6">
                  <c:v>1</c:v>
                </c:pt>
                <c:pt idx="7">
                  <c:v>1.2</c:v>
                </c:pt>
                <c:pt idx="8">
                  <c:v>1.4</c:v>
                </c:pt>
                <c:pt idx="9">
                  <c:v>1.5</c:v>
                </c:pt>
                <c:pt idx="10">
                  <c:v>1.6</c:v>
                </c:pt>
                <c:pt idx="11">
                  <c:v>2.2999999999999998</c:v>
                </c:pt>
                <c:pt idx="12">
                  <c:v>2.7</c:v>
                </c:pt>
                <c:pt idx="13">
                  <c:v>3.3</c:v>
                </c:pt>
                <c:pt idx="14">
                  <c:v>3.4</c:v>
                </c:pt>
                <c:pt idx="15">
                  <c:v>3.6</c:v>
                </c:pt>
                <c:pt idx="16">
                  <c:v>3.7</c:v>
                </c:pt>
                <c:pt idx="17">
                  <c:v>4</c:v>
                </c:pt>
                <c:pt idx="18">
                  <c:v>4.5999999999999996</c:v>
                </c:pt>
                <c:pt idx="19">
                  <c:v>5.3</c:v>
                </c:pt>
                <c:pt idx="20">
                  <c:v>5.7</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516604864"/>
        <c:axId val="516604472"/>
      </c:lineChart>
      <c:catAx>
        <c:axId val="516603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6604080"/>
        <c:crosses val="autoZero"/>
        <c:auto val="1"/>
        <c:lblAlgn val="ctr"/>
        <c:lblOffset val="100"/>
        <c:noMultiLvlLbl val="0"/>
      </c:catAx>
      <c:valAx>
        <c:axId val="516604080"/>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6603688"/>
        <c:crosses val="autoZero"/>
        <c:crossBetween val="between"/>
      </c:valAx>
      <c:valAx>
        <c:axId val="516604472"/>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6604864"/>
        <c:crosses val="max"/>
        <c:crossBetween val="between"/>
      </c:valAx>
      <c:catAx>
        <c:axId val="516604864"/>
        <c:scaling>
          <c:orientation val="minMax"/>
        </c:scaling>
        <c:delete val="1"/>
        <c:axPos val="b"/>
        <c:numFmt formatCode="General" sourceLinked="1"/>
        <c:majorTickMark val="out"/>
        <c:minorTickMark val="none"/>
        <c:tickLblPos val="nextTo"/>
        <c:crossAx val="516604472"/>
        <c:crosses val="autoZero"/>
        <c:auto val="1"/>
        <c:lblAlgn val="ctr"/>
        <c:lblOffset val="100"/>
        <c:noMultiLvlLbl val="0"/>
      </c:catAx>
      <c:spPr>
        <a:noFill/>
        <a:ln>
          <a:noFill/>
        </a:ln>
        <a:effectLst/>
      </c:spPr>
    </c:plotArea>
    <c:legend>
      <c:legendPos val="tr"/>
      <c:legendEntry>
        <c:idx val="0"/>
        <c:delete val="1"/>
      </c:legendEntry>
      <c:layout>
        <c:manualLayout>
          <c:xMode val="edge"/>
          <c:yMode val="edge"/>
          <c:x val="0.74318075607045286"/>
          <c:y val="2.1663754313166066E-2"/>
          <c:w val="0.20079876218809337"/>
          <c:h val="0.1118258077839398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4.1055409662619349E-2"/>
                  <c:y val="0.1659219304259510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6.0698416514904617E-2"/>
                  <c:y val="-0.311767992854510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9</c:v>
                </c:pt>
                <c:pt idx="1">
                  <c:v>104</c:v>
                </c:pt>
                <c:pt idx="2">
                  <c:v>468</c:v>
                </c:pt>
                <c:pt idx="3">
                  <c:v>603</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2.474668483383554E-2"/>
                  <c:y val="-3.5838447313632981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7.9373394880700651E-2"/>
                  <c:y val="1.111111435144775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Burglary</c:v>
                </c:pt>
                <c:pt idx="1">
                  <c:v>Larceny</c:v>
                </c:pt>
                <c:pt idx="2">
                  <c:v>Motor Vehicle Theft</c:v>
                </c:pt>
                <c:pt idx="3">
                  <c:v>Arson</c:v>
                </c:pt>
              </c:strCache>
            </c:strRef>
          </c:cat>
          <c:val>
            <c:numRef>
              <c:f>Sheet1!$B$2:$B$5</c:f>
              <c:numCache>
                <c:formatCode>General</c:formatCode>
                <c:ptCount val="4"/>
                <c:pt idx="0">
                  <c:v>1725</c:v>
                </c:pt>
                <c:pt idx="1">
                  <c:v>8273</c:v>
                </c:pt>
                <c:pt idx="2">
                  <c:v>607</c:v>
                </c:pt>
                <c:pt idx="3">
                  <c:v>47</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973056102362212E-2"/>
          <c:y val="7.5792886091647332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1">
                  <c:v>6</c:v>
                </c:pt>
                <c:pt idx="2">
                  <c:v>6</c:v>
                </c:pt>
                <c:pt idx="3">
                  <c:v>6</c:v>
                </c:pt>
                <c:pt idx="4">
                  <c:v>6</c:v>
                </c:pt>
                <c:pt idx="6">
                  <c:v>7</c:v>
                </c:pt>
                <c:pt idx="7">
                  <c:v>8</c:v>
                </c:pt>
                <c:pt idx="8">
                  <c:v>8</c:v>
                </c:pt>
                <c:pt idx="9">
                  <c:v>9</c:v>
                </c:pt>
                <c:pt idx="10">
                  <c:v>9</c:v>
                </c:pt>
                <c:pt idx="11">
                  <c:v>10</c:v>
                </c:pt>
                <c:pt idx="12">
                  <c:v>10</c:v>
                </c:pt>
                <c:pt idx="13">
                  <c:v>11</c:v>
                </c:pt>
                <c:pt idx="14">
                  <c:v>12</c:v>
                </c:pt>
                <c:pt idx="15">
                  <c:v>15</c:v>
                </c:pt>
                <c:pt idx="16">
                  <c:v>15</c:v>
                </c:pt>
                <c:pt idx="17">
                  <c:v>16</c:v>
                </c:pt>
                <c:pt idx="18">
                  <c:v>17</c:v>
                </c:pt>
                <c:pt idx="19">
                  <c:v>23</c:v>
                </c:pt>
                <c:pt idx="20">
                  <c:v>31</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5">
                  <c:v>7</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57503168"/>
        <c:axId val="357503560"/>
      </c:barChart>
      <c:catAx>
        <c:axId val="35750316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7503560"/>
        <c:crosses val="autoZero"/>
        <c:auto val="1"/>
        <c:lblAlgn val="ctr"/>
        <c:lblOffset val="100"/>
        <c:noMultiLvlLbl val="0"/>
      </c:catAx>
      <c:valAx>
        <c:axId val="357503560"/>
        <c:scaling>
          <c:orientation val="minMax"/>
        </c:scaling>
        <c:delete val="1"/>
        <c:axPos val="b"/>
        <c:numFmt formatCode="General" sourceLinked="1"/>
        <c:majorTickMark val="none"/>
        <c:minorTickMark val="none"/>
        <c:tickLblPos val="nextTo"/>
        <c:crossAx val="35750316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396456692913385"/>
          <c:y val="0.95931712400014557"/>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Middlesex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9</c:v>
                </c:pt>
                <c:pt idx="1">
                  <c:v>6</c:v>
                </c:pt>
                <c:pt idx="2">
                  <c:v>7</c:v>
                </c:pt>
                <c:pt idx="3">
                  <c:v>7</c:v>
                </c:pt>
                <c:pt idx="4">
                  <c:v>7</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57504344"/>
        <c:axId val="357504736"/>
      </c:lineChart>
      <c:catAx>
        <c:axId val="357504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7504736"/>
        <c:crosses val="autoZero"/>
        <c:auto val="1"/>
        <c:lblAlgn val="ctr"/>
        <c:lblOffset val="100"/>
        <c:noMultiLvlLbl val="0"/>
      </c:catAx>
      <c:valAx>
        <c:axId val="357504736"/>
        <c:scaling>
          <c:orientation val="minMax"/>
          <c:max val="32"/>
          <c:min val="0"/>
        </c:scaling>
        <c:delete val="1"/>
        <c:axPos val="l"/>
        <c:numFmt formatCode="General" sourceLinked="1"/>
        <c:majorTickMark val="none"/>
        <c:minorTickMark val="none"/>
        <c:tickLblPos val="nextTo"/>
        <c:crossAx val="35750434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Deaths per 100,000 Population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Sheet1!$B$2:$B$7</c:f>
              <c:numCache>
                <c:formatCode>General</c:formatCode>
                <c:ptCount val="6"/>
                <c:pt idx="0">
                  <c:v>3.8</c:v>
                </c:pt>
                <c:pt idx="1">
                  <c:v>4</c:v>
                </c:pt>
                <c:pt idx="2">
                  <c:v>5.6</c:v>
                </c:pt>
                <c:pt idx="3">
                  <c:v>6.1</c:v>
                </c:pt>
                <c:pt idx="4">
                  <c:v>7.6</c:v>
                </c:pt>
                <c:pt idx="5">
                  <c:v>13.7</c:v>
                </c:pt>
              </c:numCache>
            </c:numRef>
          </c:val>
          <c:extLst>
            <c:ext xmlns:c16="http://schemas.microsoft.com/office/drawing/2014/chart" uri="{C3380CC4-5D6E-409C-BE32-E72D297353CC}">
              <c16:uniqueId val="{00000000-A602-4D18-B643-EB6B7BDC8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Sheet1!$C$2:$C$7</c:f>
              <c:numCache>
                <c:formatCode>General</c:formatCode>
                <c:ptCount val="6"/>
              </c:numCache>
            </c:numRef>
          </c:val>
          <c:extLst>
            <c:ext xmlns:c16="http://schemas.microsoft.com/office/drawing/2014/chart" uri="{C3380CC4-5D6E-409C-BE32-E72D297353CC}">
              <c16:uniqueId val="{00000001-A602-4D18-B643-EB6B7BDC8976}"/>
            </c:ext>
          </c:extLst>
        </c:ser>
        <c:ser>
          <c:idx val="2"/>
          <c:order val="2"/>
          <c:tx>
            <c:strRef>
              <c:f>Sheet1!$D$1</c:f>
              <c:strCache>
                <c:ptCount val="1"/>
                <c:pt idx="0">
                  <c:v>NJ overall 4.1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Sheet1!$A$2:$A$7</c:f>
              <c:strCache>
                <c:ptCount val="6"/>
                <c:pt idx="0">
                  <c:v>Hudson</c:v>
                </c:pt>
                <c:pt idx="1">
                  <c:v>Union</c:v>
                </c:pt>
                <c:pt idx="2">
                  <c:v>Passaic</c:v>
                </c:pt>
                <c:pt idx="3">
                  <c:v>Mercer</c:v>
                </c:pt>
                <c:pt idx="4">
                  <c:v>Camden</c:v>
                </c:pt>
                <c:pt idx="5">
                  <c:v>Essex</c:v>
                </c:pt>
              </c:strCache>
            </c:strRef>
          </c:cat>
          <c:val>
            <c:numRef>
              <c:f>Sheet1!$D$2:$D$7</c:f>
              <c:numCache>
                <c:formatCode>General</c:formatCode>
                <c:ptCount val="6"/>
                <c:pt idx="0">
                  <c:v>4.0999999999999996</c:v>
                </c:pt>
                <c:pt idx="1">
                  <c:v>4.0999999999999996</c:v>
                </c:pt>
                <c:pt idx="2">
                  <c:v>4.0999999999999996</c:v>
                </c:pt>
                <c:pt idx="3">
                  <c:v>4.0999999999999996</c:v>
                </c:pt>
                <c:pt idx="4">
                  <c:v>4.0999999999999996</c:v>
                </c:pt>
                <c:pt idx="5">
                  <c:v>4.0999999999999996</c:v>
                </c:pt>
              </c:numCache>
            </c:numRef>
          </c:val>
          <c:extLst>
            <c:ext xmlns:c16="http://schemas.microsoft.com/office/drawing/2014/chart" uri="{C3380CC4-5D6E-409C-BE32-E72D297353CC}">
              <c16:uniqueId val="{00000002-A602-4D18-B643-EB6B7BDC8976}"/>
            </c:ext>
          </c:extLst>
        </c:ser>
        <c:dLbls>
          <c:showLegendKey val="0"/>
          <c:showVal val="0"/>
          <c:showCatName val="0"/>
          <c:showSerName val="0"/>
          <c:showPercent val="0"/>
          <c:showBubbleSize val="0"/>
        </c:dLbls>
        <c:gapWidth val="182"/>
        <c:axId val="357505520"/>
        <c:axId val="357505912"/>
      </c:barChart>
      <c:catAx>
        <c:axId val="357505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7505912"/>
        <c:crosses val="autoZero"/>
        <c:auto val="1"/>
        <c:lblAlgn val="ctr"/>
        <c:lblOffset val="100"/>
        <c:noMultiLvlLbl val="0"/>
      </c:catAx>
      <c:valAx>
        <c:axId val="357505912"/>
        <c:scaling>
          <c:orientation val="minMax"/>
        </c:scaling>
        <c:delete val="1"/>
        <c:axPos val="b"/>
        <c:numFmt formatCode="General" sourceLinked="1"/>
        <c:majorTickMark val="none"/>
        <c:minorTickMark val="none"/>
        <c:tickLblPos val="nextTo"/>
        <c:crossAx val="357505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0"/>
          <c:order val="0"/>
          <c:tx>
            <c:strRef>
              <c:f>Sheet1!$B$1</c:f>
              <c:strCache>
                <c:ptCount val="1"/>
                <c:pt idx="0">
                  <c:v>Middlesex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numCache>
            </c:numRef>
          </c:val>
          <c:smooth val="0"/>
          <c:extLst>
            <c:ext xmlns:c16="http://schemas.microsoft.com/office/drawing/2014/chart" uri="{C3380CC4-5D6E-409C-BE32-E72D297353CC}">
              <c16:uniqueId val="{00000000-9830-4563-B5F8-0E191FF24018}"/>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General</c:formatCode>
                <c:ptCount val="5"/>
                <c:pt idx="0">
                  <c:v>4.9000000000000004</c:v>
                </c:pt>
                <c:pt idx="1">
                  <c:v>4.4000000000000004</c:v>
                </c:pt>
                <c:pt idx="2">
                  <c:v>4.5</c:v>
                </c:pt>
                <c:pt idx="3">
                  <c:v>4.5999999999999996</c:v>
                </c:pt>
                <c:pt idx="4">
                  <c:v>4.0999999999999996</c:v>
                </c:pt>
              </c:numCache>
            </c:numRef>
          </c:val>
          <c:smooth val="0"/>
          <c:extLst>
            <c:ext xmlns:c16="http://schemas.microsoft.com/office/drawing/2014/chart" uri="{C3380CC4-5D6E-409C-BE32-E72D297353CC}">
              <c16:uniqueId val="{00000001-9830-4563-B5F8-0E191FF24018}"/>
            </c:ext>
          </c:extLst>
        </c:ser>
        <c:dLbls>
          <c:showLegendKey val="0"/>
          <c:showVal val="0"/>
          <c:showCatName val="0"/>
          <c:showSerName val="0"/>
          <c:showPercent val="0"/>
          <c:showBubbleSize val="0"/>
        </c:dLbls>
        <c:marker val="1"/>
        <c:smooth val="0"/>
        <c:axId val="357506696"/>
        <c:axId val="357507088"/>
      </c:lineChart>
      <c:catAx>
        <c:axId val="357506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7507088"/>
        <c:crosses val="autoZero"/>
        <c:auto val="1"/>
        <c:lblAlgn val="ctr"/>
        <c:lblOffset val="100"/>
        <c:noMultiLvlLbl val="0"/>
      </c:catAx>
      <c:valAx>
        <c:axId val="357507088"/>
        <c:scaling>
          <c:orientation val="minMax"/>
        </c:scaling>
        <c:delete val="1"/>
        <c:axPos val="l"/>
        <c:numFmt formatCode="General" sourceLinked="1"/>
        <c:majorTickMark val="none"/>
        <c:minorTickMark val="none"/>
        <c:tickLblPos val="nextTo"/>
        <c:crossAx val="35750669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Plainsboro</c:v>
                </c:pt>
                <c:pt idx="1">
                  <c:v>Edison</c:v>
                </c:pt>
                <c:pt idx="2">
                  <c:v>Perth Amboy</c:v>
                </c:pt>
                <c:pt idx="3">
                  <c:v>South Brunswick</c:v>
                </c:pt>
                <c:pt idx="4">
                  <c:v>New Brunswick</c:v>
                </c:pt>
                <c:pt idx="5">
                  <c:v>North Brunswick</c:v>
                </c:pt>
                <c:pt idx="6">
                  <c:v>Carteret</c:v>
                </c:pt>
                <c:pt idx="7">
                  <c:v>East Brunswick</c:v>
                </c:pt>
                <c:pt idx="8">
                  <c:v>Piscataway</c:v>
                </c:pt>
                <c:pt idx="9">
                  <c:v>Woodbridge</c:v>
                </c:pt>
              </c:strCache>
            </c:strRef>
          </c:cat>
          <c:val>
            <c:numRef>
              <c:f>Sheet1!$B$2:$B$11</c:f>
              <c:numCache>
                <c:formatCode>0.00%</c:formatCode>
                <c:ptCount val="10"/>
                <c:pt idx="0">
                  <c:v>0.49399999999999999</c:v>
                </c:pt>
                <c:pt idx="1">
                  <c:v>0.46899999999999997</c:v>
                </c:pt>
                <c:pt idx="2">
                  <c:v>0.41799999999999998</c:v>
                </c:pt>
                <c:pt idx="3">
                  <c:v>0.38600000000000001</c:v>
                </c:pt>
                <c:pt idx="4">
                  <c:v>0.35099999999999998</c:v>
                </c:pt>
                <c:pt idx="5">
                  <c:v>0.34</c:v>
                </c:pt>
                <c:pt idx="6">
                  <c:v>0.33900000000000002</c:v>
                </c:pt>
                <c:pt idx="7">
                  <c:v>0.33</c:v>
                </c:pt>
                <c:pt idx="8">
                  <c:v>0.32100000000000001</c:v>
                </c:pt>
                <c:pt idx="9">
                  <c:v>0.315</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Middlesex county avg 32.6</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Plainsboro</c:v>
                </c:pt>
                <c:pt idx="1">
                  <c:v>Edison</c:v>
                </c:pt>
                <c:pt idx="2">
                  <c:v>Perth Amboy</c:v>
                </c:pt>
                <c:pt idx="3">
                  <c:v>South Brunswick</c:v>
                </c:pt>
                <c:pt idx="4">
                  <c:v>New Brunswick</c:v>
                </c:pt>
                <c:pt idx="5">
                  <c:v>North Brunswick</c:v>
                </c:pt>
                <c:pt idx="6">
                  <c:v>Carteret</c:v>
                </c:pt>
                <c:pt idx="7">
                  <c:v>East Brunswick</c:v>
                </c:pt>
                <c:pt idx="8">
                  <c:v>Piscataway</c:v>
                </c:pt>
                <c:pt idx="9">
                  <c:v>Woodbridge</c:v>
                </c:pt>
              </c:strCache>
            </c:strRef>
          </c:cat>
          <c:val>
            <c:numRef>
              <c:f>Sheet1!$C$2:$C$11</c:f>
              <c:numCache>
                <c:formatCode>0%</c:formatCode>
                <c:ptCount val="10"/>
                <c:pt idx="0">
                  <c:v>0.32600000000000001</c:v>
                </c:pt>
                <c:pt idx="1">
                  <c:v>0.32600000000000001</c:v>
                </c:pt>
                <c:pt idx="2">
                  <c:v>0.32600000000000001</c:v>
                </c:pt>
                <c:pt idx="3">
                  <c:v>0.32600000000000001</c:v>
                </c:pt>
                <c:pt idx="4">
                  <c:v>0.32600000000000001</c:v>
                </c:pt>
                <c:pt idx="5">
                  <c:v>0.32600000000000001</c:v>
                </c:pt>
                <c:pt idx="6">
                  <c:v>0.32600000000000001</c:v>
                </c:pt>
                <c:pt idx="7">
                  <c:v>0.32600000000000001</c:v>
                </c:pt>
                <c:pt idx="8">
                  <c:v>0.32600000000000001</c:v>
                </c:pt>
                <c:pt idx="9">
                  <c:v>0.32600000000000001</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163833096"/>
        <c:axId val="163834664"/>
      </c:barChart>
      <c:catAx>
        <c:axId val="1638330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3834664"/>
        <c:crosses val="autoZero"/>
        <c:auto val="1"/>
        <c:lblAlgn val="ctr"/>
        <c:lblOffset val="100"/>
        <c:noMultiLvlLbl val="0"/>
      </c:catAx>
      <c:valAx>
        <c:axId val="163834664"/>
        <c:scaling>
          <c:orientation val="minMax"/>
        </c:scaling>
        <c:delete val="1"/>
        <c:axPos val="b"/>
        <c:numFmt formatCode="0.00%" sourceLinked="1"/>
        <c:majorTickMark val="none"/>
        <c:minorTickMark val="none"/>
        <c:tickLblPos val="nextTo"/>
        <c:crossAx val="16383309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3931323818897635"/>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690014263680959E-2"/>
          <c:y val="6.0872178490647973E-2"/>
          <c:w val="0.94710969118550903"/>
          <c:h val="0.79787369166755739"/>
        </c:manualLayout>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 non-Hispanic</c:v>
                </c:pt>
                <c:pt idx="2">
                  <c:v>Hispanic (any race)</c:v>
                </c:pt>
                <c:pt idx="3">
                  <c:v>Asian, non-Hispanic</c:v>
                </c:pt>
                <c:pt idx="4">
                  <c:v>Two or More Races, non-Hispanic</c:v>
                </c:pt>
              </c:strCache>
            </c:strRef>
          </c:cat>
          <c:val>
            <c:numRef>
              <c:f>Sheet1!$B$2:$B$6</c:f>
              <c:numCache>
                <c:formatCode>General</c:formatCode>
                <c:ptCount val="5"/>
                <c:pt idx="1">
                  <c:v>6.4</c:v>
                </c:pt>
                <c:pt idx="2">
                  <c:v>2.2000000000000002</c:v>
                </c:pt>
              </c:numCache>
            </c:numRef>
          </c:val>
          <c:extLst>
            <c:ext xmlns:c16="http://schemas.microsoft.com/office/drawing/2014/chart" uri="{C3380CC4-5D6E-409C-BE32-E72D297353CC}">
              <c16:uniqueId val="{00000000-E280-418A-9FD8-37C6A7327994}"/>
            </c:ext>
          </c:extLst>
        </c:ser>
        <c:dLbls>
          <c:dLblPos val="outEnd"/>
          <c:showLegendKey val="0"/>
          <c:showVal val="1"/>
          <c:showCatName val="0"/>
          <c:showSerName val="0"/>
          <c:showPercent val="0"/>
          <c:showBubbleSize val="0"/>
        </c:dLbls>
        <c:gapWidth val="219"/>
        <c:overlap val="-27"/>
        <c:axId val="357507872"/>
        <c:axId val="357508264"/>
      </c:barChart>
      <c:catAx>
        <c:axId val="357507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7508264"/>
        <c:crosses val="autoZero"/>
        <c:auto val="1"/>
        <c:lblAlgn val="ctr"/>
        <c:lblOffset val="100"/>
        <c:noMultiLvlLbl val="0"/>
      </c:catAx>
      <c:valAx>
        <c:axId val="35750826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75078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Female</c:v>
                </c:pt>
                <c:pt idx="1">
                  <c:v>Male</c:v>
                </c:pt>
              </c:strCache>
            </c:strRef>
          </c:cat>
          <c:val>
            <c:numRef>
              <c:f>Sheet1!$B$2:$B$3</c:f>
              <c:numCache>
                <c:formatCode>General</c:formatCode>
                <c:ptCount val="2"/>
                <c:pt idx="1">
                  <c:v>2.8</c:v>
                </c:pt>
              </c:numCache>
            </c:numRef>
          </c:val>
          <c:extLst>
            <c:ext xmlns:c16="http://schemas.microsoft.com/office/drawing/2014/chart" uri="{C3380CC4-5D6E-409C-BE32-E72D297353CC}">
              <c16:uniqueId val="{00000000-8063-4BCE-9717-CE950F30A628}"/>
            </c:ext>
          </c:extLst>
        </c:ser>
        <c:dLbls>
          <c:dLblPos val="outEnd"/>
          <c:showLegendKey val="0"/>
          <c:showVal val="1"/>
          <c:showCatName val="0"/>
          <c:showSerName val="0"/>
          <c:showPercent val="0"/>
          <c:showBubbleSize val="0"/>
        </c:dLbls>
        <c:gapWidth val="219"/>
        <c:overlap val="-27"/>
        <c:axId val="357509048"/>
        <c:axId val="357509440"/>
      </c:barChart>
      <c:catAx>
        <c:axId val="357509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7509440"/>
        <c:crosses val="autoZero"/>
        <c:auto val="1"/>
        <c:lblAlgn val="ctr"/>
        <c:lblOffset val="100"/>
        <c:noMultiLvlLbl val="0"/>
      </c:catAx>
      <c:valAx>
        <c:axId val="357509440"/>
        <c:scaling>
          <c:orientation val="minMax"/>
          <c:max val="3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75090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tx1"/>
          </a:solidFill>
          <a:latin typeface="Franklin Gothic Medium" panose="020B0603020102020204" pitchFamily="34" charset="0"/>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Sheet1!$B$2:$B$22</c:f>
              <c:numCache>
                <c:formatCode>General</c:formatCode>
                <c:ptCount val="21"/>
                <c:pt idx="0">
                  <c:v>554</c:v>
                </c:pt>
                <c:pt idx="1">
                  <c:v>735</c:v>
                </c:pt>
                <c:pt idx="2" formatCode="#,##0">
                  <c:v>1175</c:v>
                </c:pt>
                <c:pt idx="3" formatCode="#,##0">
                  <c:v>1231</c:v>
                </c:pt>
                <c:pt idx="4" formatCode="#,##0">
                  <c:v>1262</c:v>
                </c:pt>
                <c:pt idx="5" formatCode="#,##0">
                  <c:v>1986</c:v>
                </c:pt>
                <c:pt idx="6" formatCode="#,##0">
                  <c:v>2017</c:v>
                </c:pt>
                <c:pt idx="7" formatCode="#,##0">
                  <c:v>2048</c:v>
                </c:pt>
                <c:pt idx="8" formatCode="#,##0">
                  <c:v>2316</c:v>
                </c:pt>
                <c:pt idx="9" formatCode="#,##0">
                  <c:v>2676</c:v>
                </c:pt>
                <c:pt idx="10">
                  <c:v>3367</c:v>
                </c:pt>
                <c:pt idx="11" formatCode="#,##0">
                  <c:v>3391</c:v>
                </c:pt>
                <c:pt idx="12" formatCode="#,##0">
                  <c:v>3441</c:v>
                </c:pt>
                <c:pt idx="13" formatCode="#,##0">
                  <c:v>3821</c:v>
                </c:pt>
                <c:pt idx="14" formatCode="#,##0">
                  <c:v>3858</c:v>
                </c:pt>
                <c:pt idx="15" formatCode="#,##0">
                  <c:v>3953</c:v>
                </c:pt>
                <c:pt idx="16" formatCode="#,##0">
                  <c:v>4206</c:v>
                </c:pt>
                <c:pt idx="18" formatCode="#,##0">
                  <c:v>4563</c:v>
                </c:pt>
                <c:pt idx="19" formatCode="#,##0">
                  <c:v>6080</c:v>
                </c:pt>
                <c:pt idx="20" formatCode="#,##0">
                  <c:v>6437</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Sheet1!$C$2:$C$22</c:f>
              <c:numCache>
                <c:formatCode>General</c:formatCode>
                <c:ptCount val="21"/>
                <c:pt idx="17">
                  <c:v>4303</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57510224"/>
        <c:axId val="357510616"/>
      </c:barChart>
      <c:catAx>
        <c:axId val="35751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7510616"/>
        <c:crosses val="autoZero"/>
        <c:auto val="1"/>
        <c:lblAlgn val="ctr"/>
        <c:lblOffset val="100"/>
        <c:noMultiLvlLbl val="0"/>
      </c:catAx>
      <c:valAx>
        <c:axId val="357510616"/>
        <c:scaling>
          <c:orientation val="minMax"/>
        </c:scaling>
        <c:delete val="1"/>
        <c:axPos val="b"/>
        <c:numFmt formatCode="General" sourceLinked="1"/>
        <c:majorTickMark val="none"/>
        <c:minorTickMark val="none"/>
        <c:tickLblPos val="nextTo"/>
        <c:crossAx val="3575102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4969</c:v>
                </c:pt>
                <c:pt idx="1">
                  <c:v>4743</c:v>
                </c:pt>
                <c:pt idx="2">
                  <c:v>4490</c:v>
                </c:pt>
                <c:pt idx="3">
                  <c:v>4482</c:v>
                </c:pt>
                <c:pt idx="4">
                  <c:v>4303</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512583368"/>
        <c:axId val="512583760"/>
      </c:lineChart>
      <c:catAx>
        <c:axId val="512583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2583760"/>
        <c:crosses val="autoZero"/>
        <c:auto val="1"/>
        <c:lblAlgn val="ctr"/>
        <c:lblOffset val="100"/>
        <c:noMultiLvlLbl val="0"/>
      </c:catAx>
      <c:valAx>
        <c:axId val="512583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25833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Woodbridge</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Sheet1!$B$2:$H$2</c:f>
              <c:numCache>
                <c:formatCode>General</c:formatCode>
                <c:ptCount val="7"/>
                <c:pt idx="0">
                  <c:v>866</c:v>
                </c:pt>
                <c:pt idx="1">
                  <c:v>815</c:v>
                </c:pt>
                <c:pt idx="2">
                  <c:v>794</c:v>
                </c:pt>
                <c:pt idx="3">
                  <c:v>788</c:v>
                </c:pt>
                <c:pt idx="4">
                  <c:v>683</c:v>
                </c:pt>
                <c:pt idx="5">
                  <c:v>575</c:v>
                </c:pt>
                <c:pt idx="6">
                  <c:v>640</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New Brunswick</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Sheet1!$B$3:$H$3</c:f>
              <c:numCache>
                <c:formatCode>General</c:formatCode>
                <c:ptCount val="7"/>
                <c:pt idx="0">
                  <c:v>528</c:v>
                </c:pt>
                <c:pt idx="1">
                  <c:v>550</c:v>
                </c:pt>
                <c:pt idx="2">
                  <c:v>601</c:v>
                </c:pt>
                <c:pt idx="3">
                  <c:v>548</c:v>
                </c:pt>
                <c:pt idx="4">
                  <c:v>539</c:v>
                </c:pt>
                <c:pt idx="5">
                  <c:v>663</c:v>
                </c:pt>
                <c:pt idx="6">
                  <c:v>582</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Perth Amboy</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Sheet1!$B$4:$H$4</c:f>
              <c:numCache>
                <c:formatCode>General</c:formatCode>
                <c:ptCount val="7"/>
                <c:pt idx="0">
                  <c:v>210</c:v>
                </c:pt>
                <c:pt idx="1">
                  <c:v>267</c:v>
                </c:pt>
                <c:pt idx="2">
                  <c:v>373</c:v>
                </c:pt>
                <c:pt idx="3">
                  <c:v>319</c:v>
                </c:pt>
                <c:pt idx="4">
                  <c:v>398</c:v>
                </c:pt>
                <c:pt idx="5">
                  <c:v>334</c:v>
                </c:pt>
                <c:pt idx="6">
                  <c:v>333</c:v>
                </c:pt>
              </c:numCache>
            </c:numRef>
          </c:val>
          <c:smooth val="0"/>
          <c:extLst>
            <c:ext xmlns:c16="http://schemas.microsoft.com/office/drawing/2014/chart" uri="{C3380CC4-5D6E-409C-BE32-E72D297353CC}">
              <c16:uniqueId val="{00000002-DC12-400E-9C0F-86066DE46CF4}"/>
            </c:ext>
          </c:extLst>
        </c:ser>
        <c:ser>
          <c:idx val="3"/>
          <c:order val="3"/>
          <c:tx>
            <c:strRef>
              <c:f>Sheet1!$A$5</c:f>
              <c:strCache>
                <c:ptCount val="1"/>
                <c:pt idx="0">
                  <c:v>Old Bridge</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Sheet1!$B$5:$H$5</c:f>
              <c:numCache>
                <c:formatCode>General</c:formatCode>
                <c:ptCount val="7"/>
                <c:pt idx="0">
                  <c:v>434</c:v>
                </c:pt>
                <c:pt idx="1">
                  <c:v>428</c:v>
                </c:pt>
                <c:pt idx="2">
                  <c:v>360</c:v>
                </c:pt>
                <c:pt idx="3">
                  <c:v>347</c:v>
                </c:pt>
                <c:pt idx="4">
                  <c:v>323</c:v>
                </c:pt>
                <c:pt idx="5">
                  <c:v>331</c:v>
                </c:pt>
                <c:pt idx="6">
                  <c:v>307</c:v>
                </c:pt>
              </c:numCache>
            </c:numRef>
          </c:val>
          <c:smooth val="0"/>
          <c:extLst>
            <c:ext xmlns:c16="http://schemas.microsoft.com/office/drawing/2014/chart" uri="{C3380CC4-5D6E-409C-BE32-E72D297353CC}">
              <c16:uniqueId val="{00000003-DC12-400E-9C0F-86066DE46CF4}"/>
            </c:ext>
          </c:extLst>
        </c:ser>
        <c:ser>
          <c:idx val="4"/>
          <c:order val="4"/>
          <c:tx>
            <c:strRef>
              <c:f>Sheet1!$A$6</c:f>
              <c:strCache>
                <c:ptCount val="1"/>
                <c:pt idx="0">
                  <c:v>Piscataway</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Sheet1!$B$6:$H$6</c:f>
              <c:numCache>
                <c:formatCode>General</c:formatCode>
                <c:ptCount val="7"/>
                <c:pt idx="0">
                  <c:v>310</c:v>
                </c:pt>
                <c:pt idx="1">
                  <c:v>309</c:v>
                </c:pt>
                <c:pt idx="2">
                  <c:v>319</c:v>
                </c:pt>
                <c:pt idx="3">
                  <c:v>314</c:v>
                </c:pt>
                <c:pt idx="4">
                  <c:v>305</c:v>
                </c:pt>
                <c:pt idx="5">
                  <c:v>257</c:v>
                </c:pt>
                <c:pt idx="6">
                  <c:v>279</c:v>
                </c:pt>
              </c:numCache>
            </c:numRef>
          </c:val>
          <c:smooth val="0"/>
          <c:extLst>
            <c:ext xmlns:c16="http://schemas.microsoft.com/office/drawing/2014/chart" uri="{C3380CC4-5D6E-409C-BE32-E72D297353CC}">
              <c16:uniqueId val="{00000004-DC12-400E-9C0F-86066DE46CF4}"/>
            </c:ext>
          </c:extLst>
        </c:ser>
        <c:ser>
          <c:idx val="5"/>
          <c:order val="5"/>
          <c:tx>
            <c:strRef>
              <c:f>Sheet1!$A$7</c:f>
              <c:strCache>
                <c:ptCount val="1"/>
                <c:pt idx="0">
                  <c:v>Edison</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Sheet1!$B$7:$H$7</c:f>
              <c:numCache>
                <c:formatCode>General</c:formatCode>
                <c:ptCount val="7"/>
                <c:pt idx="0">
                  <c:v>312</c:v>
                </c:pt>
                <c:pt idx="1">
                  <c:v>337</c:v>
                </c:pt>
                <c:pt idx="2">
                  <c:v>306</c:v>
                </c:pt>
                <c:pt idx="3">
                  <c:v>306</c:v>
                </c:pt>
                <c:pt idx="4">
                  <c:v>249</c:v>
                </c:pt>
                <c:pt idx="5">
                  <c:v>252</c:v>
                </c:pt>
                <c:pt idx="6">
                  <c:v>252</c:v>
                </c:pt>
              </c:numCache>
            </c:numRef>
          </c:val>
          <c:smooth val="0"/>
          <c:extLst>
            <c:ext xmlns:c16="http://schemas.microsoft.com/office/drawing/2014/chart" uri="{C3380CC4-5D6E-409C-BE32-E72D297353CC}">
              <c16:uniqueId val="{00000005-DC12-400E-9C0F-86066DE46CF4}"/>
            </c:ext>
          </c:extLst>
        </c:ser>
        <c:ser>
          <c:idx val="6"/>
          <c:order val="6"/>
          <c:tx>
            <c:strRef>
              <c:f>Sheet1!$A$8</c:f>
              <c:strCache>
                <c:ptCount val="1"/>
                <c:pt idx="0">
                  <c:v>East Brunswick</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Sheet1!$B$8:$H$8</c:f>
              <c:numCache>
                <c:formatCode>General</c:formatCode>
                <c:ptCount val="7"/>
                <c:pt idx="0">
                  <c:v>196</c:v>
                </c:pt>
                <c:pt idx="1">
                  <c:v>197</c:v>
                </c:pt>
                <c:pt idx="2">
                  <c:v>165</c:v>
                </c:pt>
                <c:pt idx="3">
                  <c:v>245</c:v>
                </c:pt>
                <c:pt idx="4">
                  <c:v>185</c:v>
                </c:pt>
                <c:pt idx="5">
                  <c:v>258</c:v>
                </c:pt>
                <c:pt idx="6">
                  <c:v>249</c:v>
                </c:pt>
              </c:numCache>
            </c:numRef>
          </c:val>
          <c:smooth val="0"/>
          <c:extLst>
            <c:ext xmlns:c16="http://schemas.microsoft.com/office/drawing/2014/chart" uri="{C3380CC4-5D6E-409C-BE32-E72D297353CC}">
              <c16:uniqueId val="{00000006-DC12-400E-9C0F-86066DE46CF4}"/>
            </c:ext>
          </c:extLst>
        </c:ser>
        <c:ser>
          <c:idx val="7"/>
          <c:order val="7"/>
          <c:tx>
            <c:strRef>
              <c:f>Sheet1!$A$9</c:f>
              <c:strCache>
                <c:ptCount val="1"/>
                <c:pt idx="0">
                  <c:v>Carteret</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Sheet1!$B$9:$H$9</c:f>
              <c:numCache>
                <c:formatCode>General</c:formatCode>
                <c:ptCount val="7"/>
                <c:pt idx="0">
                  <c:v>241</c:v>
                </c:pt>
                <c:pt idx="1">
                  <c:v>289</c:v>
                </c:pt>
                <c:pt idx="2">
                  <c:v>267</c:v>
                </c:pt>
                <c:pt idx="3">
                  <c:v>227</c:v>
                </c:pt>
                <c:pt idx="4">
                  <c:v>244</c:v>
                </c:pt>
                <c:pt idx="5">
                  <c:v>217</c:v>
                </c:pt>
                <c:pt idx="6">
                  <c:v>213</c:v>
                </c:pt>
              </c:numCache>
            </c:numRef>
          </c:val>
          <c:smooth val="0"/>
          <c:extLst>
            <c:ext xmlns:c16="http://schemas.microsoft.com/office/drawing/2014/chart" uri="{C3380CC4-5D6E-409C-BE32-E72D297353CC}">
              <c16:uniqueId val="{00000008-EBBA-4677-A301-59B30819F665}"/>
            </c:ext>
          </c:extLst>
        </c:ser>
        <c:ser>
          <c:idx val="8"/>
          <c:order val="8"/>
          <c:tx>
            <c:strRef>
              <c:f>Sheet1!$A$10</c:f>
              <c:strCache>
                <c:ptCount val="1"/>
                <c:pt idx="0">
                  <c:v>South River</c:v>
                </c:pt>
              </c:strCache>
            </c:strRef>
          </c:tx>
          <c:spPr>
            <a:ln w="28575" cap="rnd">
              <a:solidFill>
                <a:schemeClr val="bg1">
                  <a:lumMod val="75000"/>
                </a:schemeClr>
              </a:solidFill>
              <a:prstDash val="lgDash"/>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Sheet1!$B$10:$H$10</c:f>
              <c:numCache>
                <c:formatCode>General</c:formatCode>
                <c:ptCount val="7"/>
                <c:pt idx="0">
                  <c:v>292</c:v>
                </c:pt>
                <c:pt idx="1">
                  <c:v>297</c:v>
                </c:pt>
                <c:pt idx="2">
                  <c:v>216</c:v>
                </c:pt>
                <c:pt idx="3">
                  <c:v>192</c:v>
                </c:pt>
                <c:pt idx="4">
                  <c:v>215</c:v>
                </c:pt>
                <c:pt idx="5">
                  <c:v>231</c:v>
                </c:pt>
                <c:pt idx="6">
                  <c:v>207</c:v>
                </c:pt>
              </c:numCache>
            </c:numRef>
          </c:val>
          <c:smooth val="0"/>
          <c:extLst>
            <c:ext xmlns:c16="http://schemas.microsoft.com/office/drawing/2014/chart" uri="{C3380CC4-5D6E-409C-BE32-E72D297353CC}">
              <c16:uniqueId val="{00000009-EBBA-4677-A301-59B30819F665}"/>
            </c:ext>
          </c:extLst>
        </c:ser>
        <c:ser>
          <c:idx val="9"/>
          <c:order val="9"/>
          <c:tx>
            <c:strRef>
              <c:f>Sheet1!$A$11</c:f>
              <c:strCache>
                <c:ptCount val="1"/>
                <c:pt idx="0">
                  <c:v>Monroe</c:v>
                </c:pt>
              </c:strCache>
            </c:strRef>
          </c:tx>
          <c:spPr>
            <a:ln w="28575" cap="rnd">
              <a:solidFill>
                <a:schemeClr val="tx1"/>
              </a:solidFill>
              <a:prstDash val="sysDot"/>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Sheet1!$B$11:$H$11</c:f>
              <c:numCache>
                <c:formatCode>General</c:formatCode>
                <c:ptCount val="7"/>
                <c:pt idx="0">
                  <c:v>53</c:v>
                </c:pt>
                <c:pt idx="1">
                  <c:v>239</c:v>
                </c:pt>
                <c:pt idx="2">
                  <c:v>215</c:v>
                </c:pt>
                <c:pt idx="3">
                  <c:v>223</c:v>
                </c:pt>
                <c:pt idx="4">
                  <c:v>190</c:v>
                </c:pt>
                <c:pt idx="5">
                  <c:v>185</c:v>
                </c:pt>
                <c:pt idx="6">
                  <c:v>202</c:v>
                </c:pt>
              </c:numCache>
            </c:numRef>
          </c:val>
          <c:smooth val="0"/>
          <c:extLst>
            <c:ext xmlns:c16="http://schemas.microsoft.com/office/drawing/2014/chart" uri="{C3380CC4-5D6E-409C-BE32-E72D297353CC}">
              <c16:uniqueId val="{0000000A-EBBA-4677-A301-59B30819F665}"/>
            </c:ext>
          </c:extLst>
        </c:ser>
        <c:dLbls>
          <c:showLegendKey val="0"/>
          <c:showVal val="0"/>
          <c:showCatName val="0"/>
          <c:showSerName val="0"/>
          <c:showPercent val="0"/>
          <c:showBubbleSize val="0"/>
        </c:dLbls>
        <c:marker val="1"/>
        <c:smooth val="0"/>
        <c:axId val="512584544"/>
        <c:axId val="512584936"/>
      </c:lineChart>
      <c:catAx>
        <c:axId val="512584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2584936"/>
        <c:crosses val="autoZero"/>
        <c:auto val="1"/>
        <c:lblAlgn val="ctr"/>
        <c:lblOffset val="100"/>
        <c:noMultiLvlLbl val="0"/>
      </c:catAx>
      <c:valAx>
        <c:axId val="512584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258454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8958329232283461"/>
          <c:y val="4.6874997116449491E-3"/>
          <c:w val="0.61302103838582678"/>
          <c:h val="0.85499270466031752"/>
        </c:manualLayout>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Lbls>
            <c:dLbl>
              <c:idx val="0"/>
              <c:layout>
                <c:manualLayout>
                  <c:x val="0.18437500000000001"/>
                  <c:y val="-8.717000020419744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20-4A31-BCFD-13DA331548F2}"/>
                </c:ext>
              </c:extLst>
            </c:dLbl>
            <c:dLbl>
              <c:idx val="1"/>
              <c:layout>
                <c:manualLayout>
                  <c:x val="9.6875000000000003E-2"/>
                  <c:y val="-1.52547500357345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81-4FD8-AC5D-DB8C459DCEE9}"/>
                </c:ext>
              </c:extLst>
            </c:dLbl>
            <c:dLbl>
              <c:idx val="2"/>
              <c:layout>
                <c:manualLayout>
                  <c:x val="0.24531249999999999"/>
                  <c:y val="0.1569060003675553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20-4A31-BCFD-13DA331548F2}"/>
                </c:ext>
              </c:extLst>
            </c:dLbl>
            <c:dLbl>
              <c:idx val="3"/>
              <c:layout>
                <c:manualLayout>
                  <c:x val="-4.0625000000000001E-2"/>
                  <c:y val="0.128575750301191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320-4A31-BCFD-13DA331548F2}"/>
                </c:ext>
              </c:extLst>
            </c:dLbl>
            <c:dLbl>
              <c:idx val="4"/>
              <c:layout>
                <c:manualLayout>
                  <c:x val="0.24531249999999999"/>
                  <c:y val="0.2070287504849689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320-4A31-BCFD-13DA331548F2}"/>
                </c:ext>
              </c:extLst>
            </c:dLbl>
            <c:dLbl>
              <c:idx val="5"/>
              <c:layout>
                <c:manualLayout>
                  <c:x val="0.25624999999999998"/>
                  <c:y val="2.179250005104936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320-4A31-BCFD-13DA331548F2}"/>
                </c:ext>
              </c:extLst>
            </c:dLbl>
            <c:dLbl>
              <c:idx val="6"/>
              <c:layout>
                <c:manualLayout>
                  <c:x val="0.19218750000000001"/>
                  <c:y val="7.19152501684628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320-4A31-BCFD-13DA331548F2}"/>
                </c:ext>
              </c:extLst>
            </c:dLbl>
            <c:dLbl>
              <c:idx val="7"/>
              <c:layout>
                <c:manualLayout>
                  <c:x val="0.12343749999999988"/>
                  <c:y val="0.14600975034203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20-4A31-BCFD-13DA331548F2}"/>
                </c:ext>
              </c:extLst>
            </c:dLbl>
            <c:dLbl>
              <c:idx val="8"/>
              <c:layout>
                <c:manualLayout>
                  <c:x val="5.3124999999999999E-2"/>
                  <c:y val="0.187415500439024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20-4A31-BCFD-13DA331548F2}"/>
                </c:ext>
              </c:extLst>
            </c:dLbl>
            <c:dLbl>
              <c:idx val="9"/>
              <c:layout>
                <c:manualLayout>
                  <c:x val="-7.3437500000000003E-2"/>
                  <c:y val="0.202670250474759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20-4A31-BCFD-13DA331548F2}"/>
                </c:ext>
              </c:extLst>
            </c:dLbl>
            <c:dLbl>
              <c:idx val="11"/>
              <c:layout>
                <c:manualLayout>
                  <c:x val="-0.22187499999999999"/>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20-4A31-BCFD-13DA331548F2}"/>
                </c:ext>
              </c:extLst>
            </c:dLbl>
            <c:dLbl>
              <c:idx val="12"/>
              <c:layout>
                <c:manualLayout>
                  <c:x val="-0.121875"/>
                  <c:y val="-5.012275011741353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A81-4FD8-AC5D-DB8C459DCEE9}"/>
                </c:ext>
              </c:extLst>
            </c:dLbl>
            <c:dLbl>
              <c:idx val="13"/>
              <c:layout>
                <c:manualLayout>
                  <c:x val="-0.21250000000000002"/>
                  <c:y val="-8.934925020930238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20-4A31-BCFD-13DA331548F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52</c:v>
                </c:pt>
                <c:pt idx="1">
                  <c:v>27222</c:v>
                </c:pt>
                <c:pt idx="2">
                  <c:v>2442</c:v>
                </c:pt>
                <c:pt idx="3" formatCode="General">
                  <c:v>13</c:v>
                </c:pt>
                <c:pt idx="4" formatCode="General">
                  <c:v>123</c:v>
                </c:pt>
                <c:pt idx="5" formatCode="General">
                  <c:v>44</c:v>
                </c:pt>
                <c:pt idx="6" formatCode="General">
                  <c:v>223</c:v>
                </c:pt>
                <c:pt idx="7" formatCode="General">
                  <c:v>38</c:v>
                </c:pt>
                <c:pt idx="8" formatCode="General">
                  <c:v>3</c:v>
                </c:pt>
                <c:pt idx="9">
                  <c:v>4849</c:v>
                </c:pt>
                <c:pt idx="10" formatCode="General">
                  <c:v>571</c:v>
                </c:pt>
                <c:pt idx="11" formatCode="General">
                  <c:v>330</c:v>
                </c:pt>
                <c:pt idx="12">
                  <c:v>27256</c:v>
                </c:pt>
                <c:pt idx="13" formatCode="General">
                  <c:v>254</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FDA-461A-863D-0289773ABB37}"/>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0781250000000001"/>
                  <c:y val="7.499999538631910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9.8437499999999997E-2"/>
                  <c:y val="0.1406249913493484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5937499999999999"/>
                  <c:y val="4.453124726062701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5"/>
                  <c:y val="-8.5936501967686754E-1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0.140625"/>
                  <c:y val="-3.04687481256922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0.171875"/>
                  <c:y val="0.1476562409168159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0.13750000000000001"/>
                  <c:y val="-8.2031244953786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0.1640625"/>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0.12812500000000002"/>
                  <c:y val="-6.328124610720685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3593750000000002"/>
                  <c:y val="-4.687499711644949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0.11875000000000001"/>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8.59375E-2"/>
                  <c:y val="-9.140624437707650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1.2500000000000058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40</c:v>
                </c:pt>
                <c:pt idx="1">
                  <c:v>13705</c:v>
                </c:pt>
                <c:pt idx="2" formatCode="General">
                  <c:v>792</c:v>
                </c:pt>
                <c:pt idx="3" formatCode="General">
                  <c:v>8</c:v>
                </c:pt>
                <c:pt idx="4" formatCode="General">
                  <c:v>52</c:v>
                </c:pt>
                <c:pt idx="5" formatCode="General">
                  <c:v>25</c:v>
                </c:pt>
                <c:pt idx="6" formatCode="General">
                  <c:v>47</c:v>
                </c:pt>
                <c:pt idx="7" formatCode="General">
                  <c:v>10</c:v>
                </c:pt>
                <c:pt idx="8" formatCode="General">
                  <c:v>2</c:v>
                </c:pt>
                <c:pt idx="9">
                  <c:v>1438</c:v>
                </c:pt>
                <c:pt idx="10" formatCode="General">
                  <c:v>218</c:v>
                </c:pt>
                <c:pt idx="11" formatCode="General">
                  <c:v>114</c:v>
                </c:pt>
                <c:pt idx="12">
                  <c:v>2949</c:v>
                </c:pt>
                <c:pt idx="13" formatCode="General">
                  <c:v>72</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114</c:v>
                </c:pt>
                <c:pt idx="1">
                  <c:v>106</c:v>
                </c:pt>
                <c:pt idx="2">
                  <c:v>182</c:v>
                </c:pt>
                <c:pt idx="3">
                  <c:v>235</c:v>
                </c:pt>
                <c:pt idx="4">
                  <c:v>209</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512586896"/>
        <c:axId val="512587288"/>
      </c:lineChart>
      <c:catAx>
        <c:axId val="512586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2587288"/>
        <c:crosses val="autoZero"/>
        <c:auto val="1"/>
        <c:lblAlgn val="ctr"/>
        <c:lblOffset val="100"/>
        <c:noMultiLvlLbl val="0"/>
      </c:catAx>
      <c:valAx>
        <c:axId val="51258728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25868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Sheet1!$B$2:$B$22</c:f>
              <c:numCache>
                <c:formatCode>0%</c:formatCode>
                <c:ptCount val="21"/>
                <c:pt idx="0">
                  <c:v>0.63157894736842102</c:v>
                </c:pt>
                <c:pt idx="1">
                  <c:v>0.50666666666666704</c:v>
                </c:pt>
                <c:pt idx="2">
                  <c:v>0.49618320610687</c:v>
                </c:pt>
                <c:pt idx="3">
                  <c:v>0.38679245283018898</c:v>
                </c:pt>
                <c:pt idx="4">
                  <c:v>0.30496453900709197</c:v>
                </c:pt>
                <c:pt idx="5">
                  <c:v>0.28488372093023301</c:v>
                </c:pt>
                <c:pt idx="6">
                  <c:v>0.217054263565891</c:v>
                </c:pt>
                <c:pt idx="7">
                  <c:v>0.17886178861788599</c:v>
                </c:pt>
                <c:pt idx="8">
                  <c:v>0.148148148148148</c:v>
                </c:pt>
                <c:pt idx="9">
                  <c:v>0.14503816793893101</c:v>
                </c:pt>
                <c:pt idx="10">
                  <c:v>0.124260355029586</c:v>
                </c:pt>
                <c:pt idx="11">
                  <c:v>8.0536912751677805E-2</c:v>
                </c:pt>
                <c:pt idx="12">
                  <c:v>7.1661237785016305E-2</c:v>
                </c:pt>
                <c:pt idx="13">
                  <c:v>6.1224489795918401E-2</c:v>
                </c:pt>
                <c:pt idx="14">
                  <c:v>5.6179775280898903E-2</c:v>
                </c:pt>
                <c:pt idx="15">
                  <c:v>5.4054054054054099E-2</c:v>
                </c:pt>
                <c:pt idx="16">
                  <c:v>-2.7777777777777801E-2</c:v>
                </c:pt>
                <c:pt idx="17">
                  <c:v>-9.0909090909090898E-2</c:v>
                </c:pt>
                <c:pt idx="19">
                  <c:v>-0.16666666666666699</c:v>
                </c:pt>
                <c:pt idx="20">
                  <c:v>-0.20338983050847501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Sheet1!$C$2:$C$22</c:f>
              <c:numCache>
                <c:formatCode>General</c:formatCode>
                <c:ptCount val="21"/>
                <c:pt idx="18" formatCode="0%">
                  <c:v>-0.11063829787234</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14% change </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Sheet1!$D$2:$D$22</c:f>
              <c:numCache>
                <c:formatCode>0%</c:formatCode>
                <c:ptCount val="21"/>
                <c:pt idx="0">
                  <c:v>0.14000000000000001</c:v>
                </c:pt>
                <c:pt idx="1">
                  <c:v>0.14000000000000001</c:v>
                </c:pt>
                <c:pt idx="2">
                  <c:v>0.14000000000000001</c:v>
                </c:pt>
                <c:pt idx="3">
                  <c:v>0.14000000000000001</c:v>
                </c:pt>
                <c:pt idx="4">
                  <c:v>0.14000000000000001</c:v>
                </c:pt>
                <c:pt idx="5">
                  <c:v>0.14000000000000001</c:v>
                </c:pt>
                <c:pt idx="6">
                  <c:v>0.14000000000000001</c:v>
                </c:pt>
                <c:pt idx="7">
                  <c:v>0.14000000000000001</c:v>
                </c:pt>
                <c:pt idx="8">
                  <c:v>0.14000000000000001</c:v>
                </c:pt>
                <c:pt idx="9">
                  <c:v>0.14000000000000001</c:v>
                </c:pt>
                <c:pt idx="10">
                  <c:v>0.14000000000000001</c:v>
                </c:pt>
                <c:pt idx="11">
                  <c:v>0.14000000000000001</c:v>
                </c:pt>
                <c:pt idx="12">
                  <c:v>0.14000000000000001</c:v>
                </c:pt>
                <c:pt idx="13">
                  <c:v>0.14000000000000001</c:v>
                </c:pt>
                <c:pt idx="14">
                  <c:v>0.14000000000000001</c:v>
                </c:pt>
                <c:pt idx="15">
                  <c:v>0.14000000000000001</c:v>
                </c:pt>
                <c:pt idx="16">
                  <c:v>0.14000000000000001</c:v>
                </c:pt>
                <c:pt idx="17">
                  <c:v>0.14000000000000001</c:v>
                </c:pt>
                <c:pt idx="18">
                  <c:v>0.14000000000000001</c:v>
                </c:pt>
                <c:pt idx="19">
                  <c:v>0.14000000000000001</c:v>
                </c:pt>
                <c:pt idx="20">
                  <c:v>0.14000000000000001</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512588072"/>
        <c:axId val="512588464"/>
      </c:barChart>
      <c:catAx>
        <c:axId val="51258807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2588464"/>
        <c:crosses val="autoZero"/>
        <c:auto val="1"/>
        <c:lblAlgn val="ctr"/>
        <c:lblOffset val="100"/>
        <c:noMultiLvlLbl val="0"/>
      </c:catAx>
      <c:valAx>
        <c:axId val="512588464"/>
        <c:scaling>
          <c:orientation val="minMax"/>
        </c:scaling>
        <c:delete val="1"/>
        <c:axPos val="t"/>
        <c:numFmt formatCode="0%" sourceLinked="1"/>
        <c:majorTickMark val="none"/>
        <c:minorTickMark val="none"/>
        <c:tickLblPos val="nextTo"/>
        <c:crossAx val="51258807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39672481137517751"/>
          <c:y val="0.87745762269663585"/>
          <c:w val="0.2411884199212489"/>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0%</c:formatCode>
                <c:ptCount val="21"/>
                <c:pt idx="0">
                  <c:v>0.246991766941102</c:v>
                </c:pt>
                <c:pt idx="1">
                  <c:v>0.19891193471608301</c:v>
                </c:pt>
                <c:pt idx="3">
                  <c:v>0.100794351279788</c:v>
                </c:pt>
                <c:pt idx="4">
                  <c:v>2.5752167261601198E-2</c:v>
                </c:pt>
                <c:pt idx="5">
                  <c:v>-4.6490004649000501E-2</c:v>
                </c:pt>
                <c:pt idx="6">
                  <c:v>-5.3124437241130897E-2</c:v>
                </c:pt>
                <c:pt idx="7">
                  <c:v>-5.63046377241073E-2</c:v>
                </c:pt>
                <c:pt idx="8">
                  <c:v>-6.5494238932686494E-2</c:v>
                </c:pt>
                <c:pt idx="9">
                  <c:v>-7.4297188755020102E-2</c:v>
                </c:pt>
                <c:pt idx="10">
                  <c:v>-0.113578680203046</c:v>
                </c:pt>
                <c:pt idx="11">
                  <c:v>-0.119961916851793</c:v>
                </c:pt>
                <c:pt idx="12">
                  <c:v>-0.140679140679141</c:v>
                </c:pt>
                <c:pt idx="13">
                  <c:v>-0.150105708245243</c:v>
                </c:pt>
                <c:pt idx="14">
                  <c:v>-0.175625259085256</c:v>
                </c:pt>
                <c:pt idx="15">
                  <c:v>-0.22277501381979001</c:v>
                </c:pt>
                <c:pt idx="16">
                  <c:v>-0.230092204526404</c:v>
                </c:pt>
                <c:pt idx="17">
                  <c:v>-0.27638769053781997</c:v>
                </c:pt>
                <c:pt idx="18" formatCode="General">
                  <c:v>-0.33211963589076698</c:v>
                </c:pt>
                <c:pt idx="19">
                  <c:v>-0.33959466139396899</c:v>
                </c:pt>
                <c:pt idx="20">
                  <c:v>-0.389174478379196</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2">
                  <c:v>0.12720045428733701</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512589248"/>
        <c:axId val="512589640"/>
      </c:barChart>
      <c:catAx>
        <c:axId val="512589248"/>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2589640"/>
        <c:crosses val="autoZero"/>
        <c:auto val="1"/>
        <c:lblAlgn val="ctr"/>
        <c:lblOffset val="100"/>
        <c:noMultiLvlLbl val="0"/>
      </c:catAx>
      <c:valAx>
        <c:axId val="512589640"/>
        <c:scaling>
          <c:orientation val="minMax"/>
        </c:scaling>
        <c:delete val="1"/>
        <c:axPos val="t"/>
        <c:numFmt formatCode="0%" sourceLinked="1"/>
        <c:majorTickMark val="none"/>
        <c:minorTickMark val="none"/>
        <c:tickLblPos val="nextTo"/>
        <c:crossAx val="512589248"/>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0.58199999999999996</c:v>
                </c:pt>
                <c:pt idx="1">
                  <c:v>0.57999999999999996</c:v>
                </c:pt>
                <c:pt idx="2">
                  <c:v>0.57599999999999996</c:v>
                </c:pt>
                <c:pt idx="3">
                  <c:v>0.57299999999999995</c:v>
                </c:pt>
                <c:pt idx="4">
                  <c:v>0.56899999999999995</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163831920"/>
        <c:axId val="163832704"/>
      </c:lineChart>
      <c:catAx>
        <c:axId val="16383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3832704"/>
        <c:crosses val="autoZero"/>
        <c:auto val="1"/>
        <c:lblAlgn val="ctr"/>
        <c:lblOffset val="100"/>
        <c:noMultiLvlLbl val="0"/>
      </c:catAx>
      <c:valAx>
        <c:axId val="163832704"/>
        <c:scaling>
          <c:orientation val="minMax"/>
          <c:max val="1"/>
        </c:scaling>
        <c:delete val="1"/>
        <c:axPos val="l"/>
        <c:numFmt formatCode="0%" sourceLinked="1"/>
        <c:majorTickMark val="out"/>
        <c:minorTickMark val="none"/>
        <c:tickLblPos val="nextTo"/>
        <c:crossAx val="1638319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0"/>
              <c:layout>
                <c:manualLayout>
                  <c:x val="-1.9442862479255873E-2"/>
                  <c:y val="1.31868143278371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86-45B5-8A3E-296FA0F3857E}"/>
                </c:ext>
              </c:extLst>
            </c:dLbl>
            <c:dLbl>
              <c:idx val="3"/>
              <c:layout>
                <c:manualLayout>
                  <c:x val="-6.4809541597519475E-3"/>
                  <c:y val="1.97802214917556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B86-45B5-8A3E-296FA0F3857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7231</c:v>
                </c:pt>
                <c:pt idx="1">
                  <c:v>7791</c:v>
                </c:pt>
                <c:pt idx="2">
                  <c:v>4538</c:v>
                </c:pt>
                <c:pt idx="3" formatCode="#,##0">
                  <c:v>3522</c:v>
                </c:pt>
                <c:pt idx="4" formatCode="#,##0">
                  <c:v>3970</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512590424"/>
        <c:axId val="347324424"/>
      </c:lineChart>
      <c:catAx>
        <c:axId val="512590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7324424"/>
        <c:crosses val="autoZero"/>
        <c:auto val="1"/>
        <c:lblAlgn val="ctr"/>
        <c:lblOffset val="100"/>
        <c:noMultiLvlLbl val="0"/>
      </c:catAx>
      <c:valAx>
        <c:axId val="347324424"/>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25904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Middlesex</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0.31</c:v>
                </c:pt>
                <c:pt idx="1">
                  <c:v>0.42</c:v>
                </c:pt>
                <c:pt idx="2">
                  <c:v>0.06</c:v>
                </c:pt>
                <c:pt idx="3">
                  <c:v>0.05</c:v>
                </c:pt>
                <c:pt idx="4">
                  <c:v>0.14000000000000001</c:v>
                </c:pt>
                <c:pt idx="5">
                  <c:v>0.03</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1</c:v>
                </c:pt>
                <c:pt idx="1">
                  <c:v>1</c:v>
                </c:pt>
                <c:pt idx="2">
                  <c:v>1</c:v>
                </c:pt>
                <c:pt idx="3">
                  <c:v>2</c:v>
                </c:pt>
                <c:pt idx="4">
                  <c:v>1</c:v>
                </c:pt>
                <c:pt idx="5">
                  <c:v>1</c:v>
                </c:pt>
                <c:pt idx="6">
                  <c:v>1</c:v>
                </c:pt>
                <c:pt idx="7">
                  <c:v>1</c:v>
                </c:pt>
                <c:pt idx="8">
                  <c:v>0</c:v>
                </c:pt>
                <c:pt idx="9">
                  <c:v>5</c:v>
                </c:pt>
                <c:pt idx="10">
                  <c:v>2</c:v>
                </c:pt>
                <c:pt idx="11">
                  <c:v>3</c:v>
                </c:pt>
                <c:pt idx="12">
                  <c:v>1</c:v>
                </c:pt>
                <c:pt idx="13">
                  <c:v>4</c:v>
                </c:pt>
                <c:pt idx="14">
                  <c:v>1</c:v>
                </c:pt>
                <c:pt idx="15">
                  <c:v>4</c:v>
                </c:pt>
                <c:pt idx="16">
                  <c:v>1</c:v>
                </c:pt>
                <c:pt idx="17">
                  <c:v>1</c:v>
                </c:pt>
                <c:pt idx="18">
                  <c:v>5</c:v>
                </c:pt>
                <c:pt idx="19">
                  <c:v>1</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47325600"/>
        <c:axId val="347325992"/>
      </c:barChart>
      <c:catAx>
        <c:axId val="3473256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7325992"/>
        <c:crosses val="autoZero"/>
        <c:auto val="1"/>
        <c:lblAlgn val="ctr"/>
        <c:lblOffset val="100"/>
        <c:noMultiLvlLbl val="0"/>
      </c:catAx>
      <c:valAx>
        <c:axId val="347325992"/>
        <c:scaling>
          <c:orientation val="minMax"/>
        </c:scaling>
        <c:delete val="1"/>
        <c:axPos val="b"/>
        <c:numFmt formatCode="General" sourceLinked="1"/>
        <c:majorTickMark val="none"/>
        <c:minorTickMark val="none"/>
        <c:tickLblPos val="nextTo"/>
        <c:crossAx val="3473256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0.0%</c:formatCode>
                <c:ptCount val="21"/>
                <c:pt idx="0">
                  <c:v>6.2E-2</c:v>
                </c:pt>
                <c:pt idx="1">
                  <c:v>7.9000000000000001E-2</c:v>
                </c:pt>
                <c:pt idx="2">
                  <c:v>0.08</c:v>
                </c:pt>
                <c:pt idx="3">
                  <c:v>0.10299999999999999</c:v>
                </c:pt>
                <c:pt idx="4">
                  <c:v>0.113</c:v>
                </c:pt>
                <c:pt idx="5">
                  <c:v>0.11799999999999999</c:v>
                </c:pt>
                <c:pt idx="7">
                  <c:v>0.124</c:v>
                </c:pt>
                <c:pt idx="8">
                  <c:v>0.129</c:v>
                </c:pt>
                <c:pt idx="9">
                  <c:v>0.13300000000000001</c:v>
                </c:pt>
                <c:pt idx="10">
                  <c:v>0.13500000000000001</c:v>
                </c:pt>
                <c:pt idx="11">
                  <c:v>0.13500000000000001</c:v>
                </c:pt>
                <c:pt idx="12">
                  <c:v>0.13800000000000001</c:v>
                </c:pt>
                <c:pt idx="13">
                  <c:v>0.13900000000000001</c:v>
                </c:pt>
                <c:pt idx="14">
                  <c:v>0.14000000000000001</c:v>
                </c:pt>
                <c:pt idx="15">
                  <c:v>0.14299999999999999</c:v>
                </c:pt>
                <c:pt idx="16">
                  <c:v>0.14499999999999999</c:v>
                </c:pt>
                <c:pt idx="17">
                  <c:v>0.158</c:v>
                </c:pt>
                <c:pt idx="18">
                  <c:v>0.159</c:v>
                </c:pt>
                <c:pt idx="19">
                  <c:v>0.16800000000000001</c:v>
                </c:pt>
                <c:pt idx="20">
                  <c:v>0.17399999999999999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6">
                  <c:v>0.12</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47326776"/>
        <c:axId val="347327168"/>
      </c:barChart>
      <c:catAx>
        <c:axId val="347326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7327168"/>
        <c:crosses val="autoZero"/>
        <c:auto val="1"/>
        <c:lblAlgn val="ctr"/>
        <c:lblOffset val="100"/>
        <c:noMultiLvlLbl val="0"/>
      </c:catAx>
      <c:valAx>
        <c:axId val="347327168"/>
        <c:scaling>
          <c:orientation val="minMax"/>
        </c:scaling>
        <c:delete val="1"/>
        <c:axPos val="b"/>
        <c:numFmt formatCode="0.0%" sourceLinked="1"/>
        <c:majorTickMark val="none"/>
        <c:minorTickMark val="none"/>
        <c:tickLblPos val="nextTo"/>
        <c:crossAx val="34732677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0.106</c:v>
                </c:pt>
                <c:pt idx="1">
                  <c:v>0.10199999999999999</c:v>
                </c:pt>
                <c:pt idx="2">
                  <c:v>0.108</c:v>
                </c:pt>
                <c:pt idx="3">
                  <c:v>0.107</c:v>
                </c:pt>
                <c:pt idx="4">
                  <c:v>0.12</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47327952"/>
        <c:axId val="347328344"/>
      </c:lineChart>
      <c:catAx>
        <c:axId val="347327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7328344"/>
        <c:crosses val="autoZero"/>
        <c:auto val="1"/>
        <c:lblAlgn val="ctr"/>
        <c:lblOffset val="100"/>
        <c:noMultiLvlLbl val="0"/>
      </c:catAx>
      <c:valAx>
        <c:axId val="34732834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73279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0.129</c:v>
                </c:pt>
                <c:pt idx="2" formatCode="0.0%">
                  <c:v>0.111</c:v>
                </c:pt>
                <c:pt idx="3" formatCode="0.0%">
                  <c:v>7.2999999999999995E-2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47329128"/>
        <c:axId val="347329520"/>
      </c:barChart>
      <c:catAx>
        <c:axId val="3473291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7329520"/>
        <c:crosses val="autoZero"/>
        <c:auto val="1"/>
        <c:lblAlgn val="ctr"/>
        <c:lblOffset val="100"/>
        <c:noMultiLvlLbl val="0"/>
      </c:catAx>
      <c:valAx>
        <c:axId val="347329520"/>
        <c:scaling>
          <c:orientation val="minMax"/>
          <c:max val="0.30000000000000004"/>
        </c:scaling>
        <c:delete val="1"/>
        <c:axPos val="t"/>
        <c:numFmt formatCode="0.00%" sourceLinked="1"/>
        <c:majorTickMark val="none"/>
        <c:minorTickMark val="none"/>
        <c:tickLblPos val="nextTo"/>
        <c:crossAx val="3473291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9.6000000000000002E-2</c:v>
                </c:pt>
                <c:pt idx="1">
                  <c:v>0.14199999999999999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47330304"/>
        <c:axId val="347330696"/>
      </c:barChart>
      <c:catAx>
        <c:axId val="347330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7330696"/>
        <c:crosses val="autoZero"/>
        <c:auto val="1"/>
        <c:lblAlgn val="ctr"/>
        <c:lblOffset val="100"/>
        <c:noMultiLvlLbl val="0"/>
      </c:catAx>
      <c:valAx>
        <c:axId val="347330696"/>
        <c:scaling>
          <c:orientation val="minMax"/>
          <c:max val="0.30000000000000004"/>
          <c:min val="0"/>
        </c:scaling>
        <c:delete val="1"/>
        <c:axPos val="b"/>
        <c:numFmt formatCode="0.0%" sourceLinked="1"/>
        <c:majorTickMark val="none"/>
        <c:minorTickMark val="none"/>
        <c:tickLblPos val="nextTo"/>
        <c:crossAx val="3473303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0.0%</c:formatCode>
                <c:ptCount val="21"/>
                <c:pt idx="0">
                  <c:v>8.2000000000000003E-2</c:v>
                </c:pt>
                <c:pt idx="1">
                  <c:v>0.112</c:v>
                </c:pt>
                <c:pt idx="2">
                  <c:v>0.13200000000000001</c:v>
                </c:pt>
                <c:pt idx="4">
                  <c:v>0.13600000000000001</c:v>
                </c:pt>
                <c:pt idx="5">
                  <c:v>0.14299999999999999</c:v>
                </c:pt>
                <c:pt idx="6">
                  <c:v>0.14399999999999999</c:v>
                </c:pt>
                <c:pt idx="7">
                  <c:v>0.14699999999999999</c:v>
                </c:pt>
                <c:pt idx="8">
                  <c:v>0.14899999999999999</c:v>
                </c:pt>
                <c:pt idx="9">
                  <c:v>0.14899999999999999</c:v>
                </c:pt>
                <c:pt idx="10">
                  <c:v>0.151</c:v>
                </c:pt>
                <c:pt idx="11">
                  <c:v>0.16400000000000001</c:v>
                </c:pt>
                <c:pt idx="12">
                  <c:v>0.16600000000000001</c:v>
                </c:pt>
                <c:pt idx="13">
                  <c:v>0.18</c:v>
                </c:pt>
                <c:pt idx="14">
                  <c:v>0.185</c:v>
                </c:pt>
                <c:pt idx="15">
                  <c:v>0.187</c:v>
                </c:pt>
                <c:pt idx="16">
                  <c:v>0.19</c:v>
                </c:pt>
                <c:pt idx="17">
                  <c:v>0.192</c:v>
                </c:pt>
                <c:pt idx="18">
                  <c:v>0.19400000000000001</c:v>
                </c:pt>
                <c:pt idx="19">
                  <c:v>0.19500000000000001</c:v>
                </c:pt>
                <c:pt idx="20">
                  <c:v>0.20100000000000001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3">
                  <c:v>0.13600000000000001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47331480"/>
        <c:axId val="347331872"/>
      </c:barChart>
      <c:catAx>
        <c:axId val="347331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7331872"/>
        <c:crosses val="autoZero"/>
        <c:auto val="1"/>
        <c:lblAlgn val="ctr"/>
        <c:lblOffset val="100"/>
        <c:noMultiLvlLbl val="0"/>
      </c:catAx>
      <c:valAx>
        <c:axId val="347331872"/>
        <c:scaling>
          <c:orientation val="minMax"/>
        </c:scaling>
        <c:delete val="1"/>
        <c:axPos val="b"/>
        <c:numFmt formatCode="0.0%" sourceLinked="1"/>
        <c:majorTickMark val="none"/>
        <c:minorTickMark val="none"/>
        <c:tickLblPos val="nextTo"/>
        <c:crossAx val="34733148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0.128</c:v>
                </c:pt>
                <c:pt idx="1">
                  <c:v>0.106</c:v>
                </c:pt>
                <c:pt idx="2">
                  <c:v>0.107</c:v>
                </c:pt>
                <c:pt idx="3">
                  <c:v>0.108</c:v>
                </c:pt>
                <c:pt idx="4">
                  <c:v>0.13600000000000001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0888928"/>
        <c:axId val="380889320"/>
      </c:lineChart>
      <c:catAx>
        <c:axId val="380888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889320"/>
        <c:crosses val="autoZero"/>
        <c:auto val="1"/>
        <c:lblAlgn val="ctr"/>
        <c:lblOffset val="100"/>
        <c:noMultiLvlLbl val="0"/>
      </c:catAx>
      <c:valAx>
        <c:axId val="380889320"/>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8889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0.22800000000000001</c:v>
                </c:pt>
                <c:pt idx="2" formatCode="0.0%">
                  <c:v>9.0999999999999998E-2</c:v>
                </c:pt>
                <c:pt idx="3" formatCode="0.0%">
                  <c:v>9.0999999999999998E-2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0890104"/>
        <c:axId val="380890496"/>
      </c:barChart>
      <c:catAx>
        <c:axId val="3808901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890496"/>
        <c:crosses val="autoZero"/>
        <c:auto val="1"/>
        <c:lblAlgn val="ctr"/>
        <c:lblOffset val="100"/>
        <c:noMultiLvlLbl val="0"/>
      </c:catAx>
      <c:valAx>
        <c:axId val="380890496"/>
        <c:scaling>
          <c:orientation val="minMax"/>
          <c:max val="0.30000000000000004"/>
        </c:scaling>
        <c:delete val="1"/>
        <c:axPos val="t"/>
        <c:numFmt formatCode="0.00%" sourceLinked="1"/>
        <c:majorTickMark val="none"/>
        <c:minorTickMark val="none"/>
        <c:tickLblPos val="nextTo"/>
        <c:crossAx val="380890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Sheet1!$B$2:$B$22</c:f>
              <c:numCache>
                <c:formatCode>General</c:formatCode>
                <c:ptCount val="21"/>
                <c:pt idx="0" formatCode="0%">
                  <c:v>0.40799999999999997</c:v>
                </c:pt>
                <c:pt idx="1">
                  <c:v>0.51800000000000002</c:v>
                </c:pt>
                <c:pt idx="2" formatCode="0%">
                  <c:v>0.56399999999999995</c:v>
                </c:pt>
                <c:pt idx="4" formatCode="0%">
                  <c:v>0.60099999999999998</c:v>
                </c:pt>
                <c:pt idx="5" formatCode="0%">
                  <c:v>0.65400000000000003</c:v>
                </c:pt>
                <c:pt idx="6" formatCode="0%">
                  <c:v>0.69599999999999995</c:v>
                </c:pt>
                <c:pt idx="7" formatCode="0%">
                  <c:v>0.70299999999999996</c:v>
                </c:pt>
                <c:pt idx="8" formatCode="0%">
                  <c:v>0.72</c:v>
                </c:pt>
                <c:pt idx="9" formatCode="0%">
                  <c:v>0.72799999999999998</c:v>
                </c:pt>
                <c:pt idx="10" formatCode="0%">
                  <c:v>0.75700000000000001</c:v>
                </c:pt>
                <c:pt idx="11" formatCode="0%">
                  <c:v>0.79500000000000004</c:v>
                </c:pt>
                <c:pt idx="12" formatCode="0%">
                  <c:v>0.82499999999999996</c:v>
                </c:pt>
                <c:pt idx="13" formatCode="0%">
                  <c:v>0.87</c:v>
                </c:pt>
                <c:pt idx="14" formatCode="0%">
                  <c:v>0.873</c:v>
                </c:pt>
                <c:pt idx="15" formatCode="0%">
                  <c:v>0.88500000000000001</c:v>
                </c:pt>
                <c:pt idx="16" formatCode="0%">
                  <c:v>0.89600000000000002</c:v>
                </c:pt>
                <c:pt idx="17" formatCode="0%">
                  <c:v>0.90300000000000002</c:v>
                </c:pt>
                <c:pt idx="18" formatCode="0%">
                  <c:v>0.90700000000000003</c:v>
                </c:pt>
                <c:pt idx="19">
                  <c:v>0.91200000000000003</c:v>
                </c:pt>
                <c:pt idx="20">
                  <c:v>0.91300000000000003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Sheet1!$C$2:$C$22</c:f>
              <c:numCache>
                <c:formatCode>General</c:formatCode>
                <c:ptCount val="21"/>
                <c:pt idx="3">
                  <c:v>0.56899999999999995</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69%</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Sheet1!$D$2:$D$22</c:f>
              <c:numCache>
                <c:formatCode>0%</c:formatCode>
                <c:ptCount val="21"/>
                <c:pt idx="0">
                  <c:v>0.69</c:v>
                </c:pt>
                <c:pt idx="1">
                  <c:v>0.69</c:v>
                </c:pt>
                <c:pt idx="2">
                  <c:v>0.69</c:v>
                </c:pt>
                <c:pt idx="3">
                  <c:v>0.69</c:v>
                </c:pt>
                <c:pt idx="4">
                  <c:v>0.69</c:v>
                </c:pt>
                <c:pt idx="5">
                  <c:v>0.69</c:v>
                </c:pt>
                <c:pt idx="6">
                  <c:v>0.69</c:v>
                </c:pt>
                <c:pt idx="7">
                  <c:v>0.69</c:v>
                </c:pt>
                <c:pt idx="8">
                  <c:v>0.69</c:v>
                </c:pt>
                <c:pt idx="9">
                  <c:v>0.69</c:v>
                </c:pt>
                <c:pt idx="10">
                  <c:v>0.69</c:v>
                </c:pt>
                <c:pt idx="11">
                  <c:v>0.69</c:v>
                </c:pt>
                <c:pt idx="12">
                  <c:v>0.69</c:v>
                </c:pt>
                <c:pt idx="13">
                  <c:v>0.69</c:v>
                </c:pt>
                <c:pt idx="14">
                  <c:v>0.69</c:v>
                </c:pt>
                <c:pt idx="15">
                  <c:v>0.69</c:v>
                </c:pt>
                <c:pt idx="16">
                  <c:v>0.69</c:v>
                </c:pt>
                <c:pt idx="17">
                  <c:v>0.69</c:v>
                </c:pt>
                <c:pt idx="18">
                  <c:v>0.69</c:v>
                </c:pt>
                <c:pt idx="19" formatCode="General">
                  <c:v>0.69</c:v>
                </c:pt>
                <c:pt idx="20" formatCode="General">
                  <c:v>0.69</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503351776"/>
        <c:axId val="503352168"/>
      </c:barChart>
      <c:catAx>
        <c:axId val="503351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3352168"/>
        <c:crosses val="autoZero"/>
        <c:auto val="1"/>
        <c:lblAlgn val="ctr"/>
        <c:lblOffset val="100"/>
        <c:noMultiLvlLbl val="0"/>
      </c:catAx>
      <c:valAx>
        <c:axId val="503352168"/>
        <c:scaling>
          <c:orientation val="minMax"/>
        </c:scaling>
        <c:delete val="1"/>
        <c:axPos val="b"/>
        <c:numFmt formatCode="0%" sourceLinked="1"/>
        <c:majorTickMark val="none"/>
        <c:minorTickMark val="none"/>
        <c:tickLblPos val="nextTo"/>
        <c:crossAx val="50335177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0.11700000000000001</c:v>
                </c:pt>
                <c:pt idx="1">
                  <c:v>0.15</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0891280"/>
        <c:axId val="380891672"/>
      </c:barChart>
      <c:catAx>
        <c:axId val="3808912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891672"/>
        <c:crosses val="autoZero"/>
        <c:auto val="1"/>
        <c:lblAlgn val="ctr"/>
        <c:lblOffset val="100"/>
        <c:noMultiLvlLbl val="0"/>
      </c:catAx>
      <c:valAx>
        <c:axId val="380891672"/>
        <c:scaling>
          <c:orientation val="minMax"/>
          <c:max val="0.30000000000000004"/>
          <c:min val="0"/>
        </c:scaling>
        <c:delete val="1"/>
        <c:axPos val="b"/>
        <c:numFmt formatCode="0.0%" sourceLinked="1"/>
        <c:majorTickMark val="none"/>
        <c:minorTickMark val="none"/>
        <c:tickLblPos val="nextTo"/>
        <c:crossAx val="3808912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County copy total 2017</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Sheet1!$B$2:$B$22</c:f>
              <c:numCache>
                <c:formatCode>General</c:formatCode>
                <c:ptCount val="21"/>
                <c:pt idx="17" formatCode="0">
                  <c:v>18126</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Sheet1!$C$2:$C$22</c:f>
              <c:numCache>
                <c:formatCode>0</c:formatCode>
                <c:ptCount val="21"/>
                <c:pt idx="0">
                  <c:v>2013</c:v>
                </c:pt>
                <c:pt idx="1">
                  <c:v>2417</c:v>
                </c:pt>
                <c:pt idx="2" formatCode="General">
                  <c:v>2961</c:v>
                </c:pt>
                <c:pt idx="3">
                  <c:v>3529</c:v>
                </c:pt>
                <c:pt idx="4">
                  <c:v>4259</c:v>
                </c:pt>
                <c:pt idx="5">
                  <c:v>4882</c:v>
                </c:pt>
                <c:pt idx="6">
                  <c:v>7630</c:v>
                </c:pt>
                <c:pt idx="7">
                  <c:v>8867</c:v>
                </c:pt>
                <c:pt idx="8">
                  <c:v>8924</c:v>
                </c:pt>
                <c:pt idx="9">
                  <c:v>10297</c:v>
                </c:pt>
                <c:pt idx="10">
                  <c:v>12608</c:v>
                </c:pt>
                <c:pt idx="11">
                  <c:v>13035</c:v>
                </c:pt>
                <c:pt idx="12">
                  <c:v>13528</c:v>
                </c:pt>
                <c:pt idx="13" formatCode="General">
                  <c:v>14056</c:v>
                </c:pt>
                <c:pt idx="14">
                  <c:v>14921</c:v>
                </c:pt>
                <c:pt idx="15">
                  <c:v>15607</c:v>
                </c:pt>
                <c:pt idx="16">
                  <c:v>16299</c:v>
                </c:pt>
                <c:pt idx="17">
                  <c:v>18126</c:v>
                </c:pt>
                <c:pt idx="18">
                  <c:v>18182</c:v>
                </c:pt>
                <c:pt idx="19">
                  <c:v>21553</c:v>
                </c:pt>
                <c:pt idx="20">
                  <c:v>24355</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2018</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Sheet1!$D$2:$D$22</c:f>
              <c:numCache>
                <c:formatCode>0</c:formatCode>
                <c:ptCount val="21"/>
                <c:pt idx="0">
                  <c:v>2059</c:v>
                </c:pt>
                <c:pt idx="1">
                  <c:v>2411</c:v>
                </c:pt>
                <c:pt idx="2" formatCode="General">
                  <c:v>2970</c:v>
                </c:pt>
                <c:pt idx="3">
                  <c:v>3500</c:v>
                </c:pt>
                <c:pt idx="4">
                  <c:v>4284</c:v>
                </c:pt>
                <c:pt idx="5">
                  <c:v>5051</c:v>
                </c:pt>
                <c:pt idx="6">
                  <c:v>7754</c:v>
                </c:pt>
                <c:pt idx="7">
                  <c:v>9004</c:v>
                </c:pt>
                <c:pt idx="8">
                  <c:v>8997</c:v>
                </c:pt>
                <c:pt idx="9">
                  <c:v>10275</c:v>
                </c:pt>
                <c:pt idx="10">
                  <c:v>12627</c:v>
                </c:pt>
                <c:pt idx="11">
                  <c:v>13311</c:v>
                </c:pt>
                <c:pt idx="12">
                  <c:v>13526</c:v>
                </c:pt>
                <c:pt idx="13" formatCode="General">
                  <c:v>14469</c:v>
                </c:pt>
                <c:pt idx="14">
                  <c:v>15217</c:v>
                </c:pt>
                <c:pt idx="15">
                  <c:v>15638</c:v>
                </c:pt>
                <c:pt idx="16">
                  <c:v>16605</c:v>
                </c:pt>
                <c:pt idx="17">
                  <c:v>18515</c:v>
                </c:pt>
                <c:pt idx="18">
                  <c:v>18203</c:v>
                </c:pt>
                <c:pt idx="19">
                  <c:v>22189</c:v>
                </c:pt>
                <c:pt idx="20">
                  <c:v>24354</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county copy total 2018</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Sheet1!$E$2:$E$22</c:f>
              <c:numCache>
                <c:formatCode>General</c:formatCode>
                <c:ptCount val="21"/>
                <c:pt idx="17">
                  <c:v>18515</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66726632"/>
        <c:axId val="366727024"/>
      </c:barChart>
      <c:catAx>
        <c:axId val="3667266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6727024"/>
        <c:crosses val="autoZero"/>
        <c:auto val="1"/>
        <c:lblAlgn val="ctr"/>
        <c:lblOffset val="100"/>
        <c:noMultiLvlLbl val="0"/>
      </c:catAx>
      <c:valAx>
        <c:axId val="366727024"/>
        <c:scaling>
          <c:orientation val="minMax"/>
        </c:scaling>
        <c:delete val="1"/>
        <c:axPos val="b"/>
        <c:numFmt formatCode="General" sourceLinked="1"/>
        <c:majorTickMark val="none"/>
        <c:minorTickMark val="none"/>
        <c:tickLblPos val="nextTo"/>
        <c:crossAx val="36672663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20464430276554E-2"/>
          <c:y val="3.1751564898555712E-2"/>
          <c:w val="0.86726899824236503"/>
          <c:h val="0.77376581417226997"/>
        </c:manualLayout>
      </c:layout>
      <c:barChart>
        <c:barDir val="col"/>
        <c:grouping val="clustered"/>
        <c:varyColors val="0"/>
        <c:ser>
          <c:idx val="1"/>
          <c:order val="0"/>
          <c:tx>
            <c:strRef>
              <c:f>Sheet1!$B$1</c:f>
              <c:strCache>
                <c:ptCount val="1"/>
                <c:pt idx="0">
                  <c:v>County copy 2017</c:v>
                </c:pt>
              </c:strCache>
            </c:strRef>
          </c:tx>
          <c:spPr>
            <a:solidFill>
              <a:srgbClr val="FFFF00"/>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Sheet1!$B$2:$B$22</c:f>
              <c:numCache>
                <c:formatCode>0.0%</c:formatCode>
                <c:ptCount val="21"/>
                <c:pt idx="1">
                  <c:v>0.14119999999999999</c:v>
                </c:pt>
              </c:numCache>
            </c:numRef>
          </c:val>
          <c:extLst>
            <c:ext xmlns:c16="http://schemas.microsoft.com/office/drawing/2014/chart" uri="{C3380CC4-5D6E-409C-BE32-E72D297353CC}">
              <c16:uniqueId val="{00000001-06BA-499E-A785-878D402C40D1}"/>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Sheet1!$C$2:$C$22</c:f>
              <c:numCache>
                <c:formatCode>0.0%</c:formatCode>
                <c:ptCount val="21"/>
                <c:pt idx="0">
                  <c:v>0.13289999999999999</c:v>
                </c:pt>
                <c:pt idx="1">
                  <c:v>0.14119999999999999</c:v>
                </c:pt>
                <c:pt idx="2">
                  <c:v>0.15079999999999999</c:v>
                </c:pt>
                <c:pt idx="3">
                  <c:v>0.1512</c:v>
                </c:pt>
                <c:pt idx="4">
                  <c:v>0.1633</c:v>
                </c:pt>
                <c:pt idx="5">
                  <c:v>0.15820000000000001</c:v>
                </c:pt>
                <c:pt idx="6">
                  <c:v>0.16500000000000001</c:v>
                </c:pt>
                <c:pt idx="7">
                  <c:v>0.1681</c:v>
                </c:pt>
                <c:pt idx="8">
                  <c:v>0.17119999999999999</c:v>
                </c:pt>
                <c:pt idx="9">
                  <c:v>0.1782</c:v>
                </c:pt>
                <c:pt idx="10">
                  <c:v>0.17860000000000001</c:v>
                </c:pt>
                <c:pt idx="11">
                  <c:v>0.17929999999999999</c:v>
                </c:pt>
                <c:pt idx="12">
                  <c:v>0.18490000000000001</c:v>
                </c:pt>
                <c:pt idx="13">
                  <c:v>0.1862</c:v>
                </c:pt>
                <c:pt idx="14">
                  <c:v>0.18609999999999999</c:v>
                </c:pt>
                <c:pt idx="15">
                  <c:v>0.187</c:v>
                </c:pt>
                <c:pt idx="16">
                  <c:v>0.18990000000000001</c:v>
                </c:pt>
                <c:pt idx="17">
                  <c:v>0.188</c:v>
                </c:pt>
                <c:pt idx="18">
                  <c:v>0.1971</c:v>
                </c:pt>
                <c:pt idx="19">
                  <c:v>0.21029999999999999</c:v>
                </c:pt>
                <c:pt idx="20">
                  <c:v>0.2339</c:v>
                </c:pt>
              </c:numCache>
            </c:numRef>
          </c:val>
          <c:extLst>
            <c:ext xmlns:c16="http://schemas.microsoft.com/office/drawing/2014/chart" uri="{C3380CC4-5D6E-409C-BE32-E72D297353CC}">
              <c16:uniqueId val="{00000000-06BA-499E-A785-878D402C40D1}"/>
            </c:ext>
          </c:extLst>
        </c:ser>
        <c:ser>
          <c:idx val="4"/>
          <c:order val="2"/>
          <c:tx>
            <c:strRef>
              <c:f>Sheet1!$D$1</c:f>
              <c:strCache>
                <c:ptCount val="1"/>
                <c:pt idx="0">
                  <c:v>2018</c:v>
                </c:pt>
              </c:strCache>
            </c:strRef>
          </c:tx>
          <c:spPr>
            <a:solidFill>
              <a:srgbClr val="C00000"/>
            </a:solidFill>
            <a:ln>
              <a:noFill/>
            </a:ln>
            <a:effectLst/>
          </c:spPr>
          <c:invertIfNegative val="0"/>
          <c:dPt>
            <c:idx val="4"/>
            <c:invertIfNegative val="0"/>
            <c:bubble3D val="0"/>
            <c:spPr>
              <a:solidFill>
                <a:srgbClr val="C00000"/>
              </a:solidFill>
              <a:ln>
                <a:noFill/>
              </a:ln>
              <a:effectLst/>
            </c:spPr>
            <c:extLst>
              <c:ext xmlns:c16="http://schemas.microsoft.com/office/drawing/2014/chart" uri="{C3380CC4-5D6E-409C-BE32-E72D297353CC}">
                <c16:uniqueId val="{00000008-06BA-499E-A785-878D402C40D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Sheet1!$D$2:$D$22</c:f>
              <c:numCache>
                <c:formatCode>0.0%</c:formatCode>
                <c:ptCount val="21"/>
                <c:pt idx="0">
                  <c:v>0.13689999999999999</c:v>
                </c:pt>
                <c:pt idx="1">
                  <c:v>0.14380000000000001</c:v>
                </c:pt>
                <c:pt idx="2">
                  <c:v>0.15340000000000001</c:v>
                </c:pt>
                <c:pt idx="3">
                  <c:v>0.15359999999999999</c:v>
                </c:pt>
                <c:pt idx="4">
                  <c:v>0.16270000000000001</c:v>
                </c:pt>
                <c:pt idx="5">
                  <c:v>0.16309999999999999</c:v>
                </c:pt>
                <c:pt idx="6">
                  <c:v>0.16819999999999999</c:v>
                </c:pt>
                <c:pt idx="7">
                  <c:v>0.17249999999999999</c:v>
                </c:pt>
                <c:pt idx="8">
                  <c:v>0.17480000000000001</c:v>
                </c:pt>
                <c:pt idx="9">
                  <c:v>0.18060000000000001</c:v>
                </c:pt>
                <c:pt idx="10">
                  <c:v>0.18090000000000001</c:v>
                </c:pt>
                <c:pt idx="11">
                  <c:v>0.1837</c:v>
                </c:pt>
                <c:pt idx="12">
                  <c:v>0.18709999999999999</c:v>
                </c:pt>
                <c:pt idx="13">
                  <c:v>0.18779999999999999</c:v>
                </c:pt>
                <c:pt idx="14">
                  <c:v>0.19170000000000001</c:v>
                </c:pt>
                <c:pt idx="15">
                  <c:v>0.1918</c:v>
                </c:pt>
                <c:pt idx="16">
                  <c:v>0.1925</c:v>
                </c:pt>
                <c:pt idx="17">
                  <c:v>0.19320000000000001</c:v>
                </c:pt>
                <c:pt idx="18">
                  <c:v>0.19489999999999999</c:v>
                </c:pt>
                <c:pt idx="19">
                  <c:v>0.215</c:v>
                </c:pt>
                <c:pt idx="20">
                  <c:v>0.2387</c:v>
                </c:pt>
              </c:numCache>
            </c:numRef>
          </c:val>
          <c:extLst>
            <c:ext xmlns:c16="http://schemas.microsoft.com/office/drawing/2014/chart" uri="{C3380CC4-5D6E-409C-BE32-E72D297353CC}">
              <c16:uniqueId val="{00000004-06BA-499E-A785-878D402C40D1}"/>
            </c:ext>
          </c:extLst>
        </c:ser>
        <c:ser>
          <c:idx val="2"/>
          <c:order val="3"/>
          <c:tx>
            <c:strRef>
              <c:f>Sheet1!$E$1</c:f>
              <c:strCache>
                <c:ptCount val="1"/>
                <c:pt idx="0">
                  <c:v>County copy 2018</c:v>
                </c:pt>
              </c:strCache>
            </c:strRef>
          </c:tx>
          <c:spPr>
            <a:solidFill>
              <a:srgbClr val="FFFF00"/>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Sheet1!$E$2:$E$22</c:f>
              <c:numCache>
                <c:formatCode>0.0%</c:formatCode>
                <c:ptCount val="21"/>
                <c:pt idx="1">
                  <c:v>0.14380000000000001</c:v>
                </c:pt>
              </c:numCache>
            </c:numRef>
          </c:val>
          <c:extLst>
            <c:ext xmlns:c16="http://schemas.microsoft.com/office/drawing/2014/chart" uri="{C3380CC4-5D6E-409C-BE32-E72D297353CC}">
              <c16:uniqueId val="{00000002-B69E-42BE-9500-14C9488DFAE5}"/>
            </c:ext>
          </c:extLst>
        </c:ser>
        <c:ser>
          <c:idx val="5"/>
          <c:order val="4"/>
          <c:tx>
            <c:strRef>
              <c:f>Sheet1!$F$1</c:f>
              <c:strCache>
                <c:ptCount val="1"/>
                <c:pt idx="0">
                  <c:v>NJ 2018 average 17.9%</c:v>
                </c:pt>
              </c:strCache>
            </c:strRef>
          </c:tx>
          <c:spPr>
            <a:noFill/>
            <a:ln>
              <a:noFill/>
            </a:ln>
            <a:effectLst/>
          </c:spPr>
          <c:invertIfNegative val="0"/>
          <c:trendline>
            <c:spPr>
              <a:ln w="19050" cap="rnd">
                <a:solidFill>
                  <a:schemeClr val="accent6"/>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Sheet1!$F$2:$F$22</c:f>
              <c:numCache>
                <c:formatCode>0.0%</c:formatCode>
                <c:ptCount val="21"/>
                <c:pt idx="0">
                  <c:v>0.17899999999999999</c:v>
                </c:pt>
                <c:pt idx="1">
                  <c:v>0.17899999999999999</c:v>
                </c:pt>
                <c:pt idx="2">
                  <c:v>0.17899999999999999</c:v>
                </c:pt>
                <c:pt idx="3">
                  <c:v>0.17899999999999999</c:v>
                </c:pt>
                <c:pt idx="4">
                  <c:v>0.17899999999999999</c:v>
                </c:pt>
                <c:pt idx="5">
                  <c:v>0.17899999999999999</c:v>
                </c:pt>
                <c:pt idx="6">
                  <c:v>0.17899999999999999</c:v>
                </c:pt>
                <c:pt idx="7">
                  <c:v>0.17899999999999999</c:v>
                </c:pt>
                <c:pt idx="8">
                  <c:v>0.17899999999999999</c:v>
                </c:pt>
                <c:pt idx="9">
                  <c:v>0.17899999999999999</c:v>
                </c:pt>
                <c:pt idx="10">
                  <c:v>0.17899999999999999</c:v>
                </c:pt>
                <c:pt idx="11">
                  <c:v>0.17899999999999999</c:v>
                </c:pt>
                <c:pt idx="12">
                  <c:v>0.17899999999999999</c:v>
                </c:pt>
                <c:pt idx="13">
                  <c:v>0.17899999999999999</c:v>
                </c:pt>
                <c:pt idx="14">
                  <c:v>0.17899999999999999</c:v>
                </c:pt>
                <c:pt idx="15">
                  <c:v>0.17899999999999999</c:v>
                </c:pt>
                <c:pt idx="16">
                  <c:v>0.17899999999999999</c:v>
                </c:pt>
                <c:pt idx="17">
                  <c:v>0.17899999999999999</c:v>
                </c:pt>
                <c:pt idx="18">
                  <c:v>0.17899999999999999</c:v>
                </c:pt>
                <c:pt idx="19">
                  <c:v>0.17899999999999999</c:v>
                </c:pt>
                <c:pt idx="20">
                  <c:v>0.17899999999999999</c:v>
                </c:pt>
              </c:numCache>
            </c:numRef>
          </c:val>
          <c:extLst>
            <c:ext xmlns:c16="http://schemas.microsoft.com/office/drawing/2014/chart" uri="{C3380CC4-5D6E-409C-BE32-E72D297353CC}">
              <c16:uniqueId val="{00000003-B69E-42BE-9500-14C9488DFAE5}"/>
            </c:ext>
          </c:extLst>
        </c:ser>
        <c:dLbls>
          <c:showLegendKey val="0"/>
          <c:showVal val="0"/>
          <c:showCatName val="0"/>
          <c:showSerName val="0"/>
          <c:showPercent val="0"/>
          <c:showBubbleSize val="0"/>
        </c:dLbls>
        <c:gapWidth val="0"/>
        <c:overlap val="4"/>
        <c:axId val="366727808"/>
        <c:axId val="366728200"/>
      </c:barChart>
      <c:catAx>
        <c:axId val="366727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6728200"/>
        <c:crosses val="autoZero"/>
        <c:auto val="1"/>
        <c:lblAlgn val="ctr"/>
        <c:lblOffset val="100"/>
        <c:noMultiLvlLbl val="0"/>
      </c:catAx>
      <c:valAx>
        <c:axId val="3667282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6727808"/>
        <c:crosses val="autoZero"/>
        <c:crossBetween val="between"/>
      </c:valAx>
      <c:spPr>
        <a:noFill/>
        <a:ln>
          <a:noFill/>
        </a:ln>
        <a:effectLst/>
      </c:spPr>
    </c:plotArea>
    <c:legend>
      <c:legendPos val="b"/>
      <c:legendEntry>
        <c:idx val="0"/>
        <c:delete val="1"/>
      </c:legendEntry>
      <c:legendEntry>
        <c:idx val="3"/>
        <c:delete val="1"/>
      </c:legendEntry>
      <c:legendEntry>
        <c:idx val="4"/>
        <c:delete val="1"/>
      </c:legendEntry>
      <c:legendEntry>
        <c:idx val="5"/>
        <c:delete val="1"/>
      </c:legendEntry>
      <c:legendEntry>
        <c:idx val="6"/>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2017-2018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Sheet1!$B$2:$B$22</c:f>
              <c:numCache>
                <c:formatCode>General</c:formatCode>
                <c:ptCount val="21"/>
                <c:pt idx="0">
                  <c:v>69</c:v>
                </c:pt>
                <c:pt idx="1">
                  <c:v>101</c:v>
                </c:pt>
                <c:pt idx="2">
                  <c:v>110</c:v>
                </c:pt>
                <c:pt idx="3">
                  <c:v>116</c:v>
                </c:pt>
                <c:pt idx="4">
                  <c:v>182</c:v>
                </c:pt>
                <c:pt idx="5">
                  <c:v>207</c:v>
                </c:pt>
                <c:pt idx="6">
                  <c:v>340</c:v>
                </c:pt>
                <c:pt idx="7">
                  <c:v>365</c:v>
                </c:pt>
                <c:pt idx="8">
                  <c:v>382</c:v>
                </c:pt>
                <c:pt idx="9">
                  <c:v>461</c:v>
                </c:pt>
                <c:pt idx="10">
                  <c:v>504</c:v>
                </c:pt>
                <c:pt idx="11">
                  <c:v>644</c:v>
                </c:pt>
                <c:pt idx="12">
                  <c:v>650</c:v>
                </c:pt>
                <c:pt idx="13">
                  <c:v>856</c:v>
                </c:pt>
                <c:pt idx="14">
                  <c:v>907</c:v>
                </c:pt>
                <c:pt idx="15">
                  <c:v>1053</c:v>
                </c:pt>
                <c:pt idx="16">
                  <c:v>1103</c:v>
                </c:pt>
                <c:pt idx="18">
                  <c:v>1338</c:v>
                </c:pt>
                <c:pt idx="19">
                  <c:v>1493</c:v>
                </c:pt>
                <c:pt idx="20">
                  <c:v>1494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Sheet1!$C$2:$C$22</c:f>
              <c:numCache>
                <c:formatCode>General</c:formatCode>
                <c:ptCount val="21"/>
                <c:pt idx="17">
                  <c:v>1269</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66728984"/>
        <c:axId val="366729376"/>
      </c:barChart>
      <c:catAx>
        <c:axId val="366728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6729376"/>
        <c:crosses val="autoZero"/>
        <c:auto val="1"/>
        <c:lblAlgn val="ctr"/>
        <c:lblOffset val="100"/>
        <c:noMultiLvlLbl val="0"/>
      </c:catAx>
      <c:valAx>
        <c:axId val="366729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67289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69%</c:v>
                </c:pt>
              </c:strCache>
            </c:strRef>
          </c:tx>
          <c:spPr>
            <a:solidFill>
              <a:schemeClr val="bg1"/>
            </a:solidFill>
            <a:ln>
              <a:solidFill>
                <a:schemeClr val="bg1"/>
              </a:solidFill>
            </a:ln>
            <a:effectLst/>
          </c:spPr>
          <c:invertIfNegative val="0"/>
          <c:cat>
            <c:strRef>
              <c:f>Sheet1!$A$2:$A$4</c:f>
              <c:strCache>
                <c:ptCount val="3"/>
                <c:pt idx="0">
                  <c:v>Milltown</c:v>
                </c:pt>
                <c:pt idx="1">
                  <c:v>Sayreville</c:v>
                </c:pt>
                <c:pt idx="2">
                  <c:v>Perth Amboy</c:v>
                </c:pt>
              </c:strCache>
            </c:strRef>
          </c:cat>
          <c:val>
            <c:numRef>
              <c:f>Sheet1!$C$2:$C$4</c:f>
              <c:numCache>
                <c:formatCode>0%</c:formatCode>
                <c:ptCount val="3"/>
                <c:pt idx="0">
                  <c:v>0.69</c:v>
                </c:pt>
                <c:pt idx="1">
                  <c:v>0.69</c:v>
                </c:pt>
                <c:pt idx="2">
                  <c:v>0.69</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Middlesex county avg 56.9</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Milltown</c:v>
                </c:pt>
                <c:pt idx="1">
                  <c:v>Sayreville</c:v>
                </c:pt>
                <c:pt idx="2">
                  <c:v>Perth Amboy</c:v>
                </c:pt>
              </c:strCache>
            </c:strRef>
          </c:cat>
          <c:val>
            <c:numRef>
              <c:f>Sheet1!$D$2:$D$4</c:f>
              <c:numCache>
                <c:formatCode>0%</c:formatCode>
                <c:ptCount val="3"/>
                <c:pt idx="0">
                  <c:v>0.56899999999999995</c:v>
                </c:pt>
                <c:pt idx="1">
                  <c:v>0.56899999999999995</c:v>
                </c:pt>
                <c:pt idx="2">
                  <c:v>0.56899999999999995</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364030704"/>
        <c:axId val="364031096"/>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Milltown</c:v>
                </c:pt>
                <c:pt idx="1">
                  <c:v>Sayreville</c:v>
                </c:pt>
                <c:pt idx="2">
                  <c:v>Perth Amboy</c:v>
                </c:pt>
              </c:strCache>
            </c:strRef>
          </c:cat>
          <c:val>
            <c:numRef>
              <c:f>Sheet1!$B$2:$B$4</c:f>
              <c:numCache>
                <c:formatCode>0%</c:formatCode>
                <c:ptCount val="3"/>
                <c:pt idx="0">
                  <c:v>0.84399999999999997</c:v>
                </c:pt>
                <c:pt idx="1">
                  <c:v>0.65900000000000003</c:v>
                </c:pt>
                <c:pt idx="2">
                  <c:v>0.2</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364031880"/>
        <c:axId val="364031488"/>
      </c:barChart>
      <c:catAx>
        <c:axId val="364030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4031096"/>
        <c:crosses val="autoZero"/>
        <c:auto val="1"/>
        <c:lblAlgn val="ctr"/>
        <c:lblOffset val="100"/>
        <c:noMultiLvlLbl val="0"/>
      </c:catAx>
      <c:valAx>
        <c:axId val="364031096"/>
        <c:scaling>
          <c:orientation val="minMax"/>
        </c:scaling>
        <c:delete val="1"/>
        <c:axPos val="b"/>
        <c:numFmt formatCode="0%" sourceLinked="1"/>
        <c:majorTickMark val="none"/>
        <c:minorTickMark val="none"/>
        <c:tickLblPos val="nextTo"/>
        <c:crossAx val="364030704"/>
        <c:crosses val="autoZero"/>
        <c:crossBetween val="between"/>
      </c:valAx>
      <c:valAx>
        <c:axId val="364031488"/>
        <c:scaling>
          <c:orientation val="minMax"/>
        </c:scaling>
        <c:delete val="1"/>
        <c:axPos val="t"/>
        <c:numFmt formatCode="0%" sourceLinked="1"/>
        <c:majorTickMark val="out"/>
        <c:minorTickMark val="none"/>
        <c:tickLblPos val="nextTo"/>
        <c:crossAx val="364031880"/>
        <c:crosses val="max"/>
        <c:crossBetween val="between"/>
      </c:valAx>
      <c:catAx>
        <c:axId val="364031880"/>
        <c:scaling>
          <c:orientation val="minMax"/>
        </c:scaling>
        <c:delete val="1"/>
        <c:axPos val="l"/>
        <c:numFmt formatCode="General" sourceLinked="1"/>
        <c:majorTickMark val="out"/>
        <c:minorTickMark val="none"/>
        <c:tickLblPos val="nextTo"/>
        <c:crossAx val="364031488"/>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2493848425196851"/>
          <c:y val="0.84656890707622368"/>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0.58456</cdr:x>
      <cdr:y>0.78561</cdr:y>
    </cdr:from>
    <cdr:to>
      <cdr:x>0.73876</cdr:x>
      <cdr:y>0.82451</cdr:y>
    </cdr:to>
    <cdr:sp macro="" textlink="">
      <cdr:nvSpPr>
        <cdr:cNvPr id="2" name="TextBox 5"/>
        <cdr:cNvSpPr txBox="1"/>
      </cdr:nvSpPr>
      <cdr:spPr>
        <a:xfrm xmlns:a="http://schemas.openxmlformats.org/drawingml/2006/main">
          <a:off x="3552003" y="4662347"/>
          <a:ext cx="93693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4.4%</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1/31/2020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1/31/2020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www.middlesexresourcenet.org/" TargetMode="External"/><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hyperlink" Target="https://www.probononj.org/ProviderDirectory.aspx"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a:p>
        </p:txBody>
      </p:sp>
    </p:spTree>
    <p:extLst>
      <p:ext uri="{BB962C8B-B14F-4D97-AF65-F5344CB8AC3E}">
        <p14:creationId xmlns:p14="http://schemas.microsoft.com/office/powerpoint/2010/main" val="2537836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Perth Amboy has the lowest proportion of residents who speak English-only, while Milltown has the highest proportion of residents who speak English-only.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 illustrate variation of language in this county, municipalities are organized by highest, midrange, and lowest percentages of English-only language speakers.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a:p>
        </p:txBody>
      </p:sp>
    </p:spTree>
    <p:extLst>
      <p:ext uri="{BB962C8B-B14F-4D97-AF65-F5344CB8AC3E}">
        <p14:creationId xmlns:p14="http://schemas.microsoft.com/office/powerpoint/2010/main" val="2914603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total number of children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in NJ. (Note that total county population size has not been accounted for in this indicator).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a:p>
        </p:txBody>
      </p:sp>
    </p:spTree>
    <p:extLst>
      <p:ext uri="{BB962C8B-B14F-4D97-AF65-F5344CB8AC3E}">
        <p14:creationId xmlns:p14="http://schemas.microsoft.com/office/powerpoint/2010/main" val="461474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children between the ages of 12-17 years old is the largest group.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a:t>
            </a:r>
            <a:r>
              <a:rPr lang="en-US" sz="1200" kern="1200" dirty="0">
                <a:solidFill>
                  <a:schemeClr val="tx1"/>
                </a:solidFill>
                <a:effectLst/>
                <a:latin typeface="+mn-lt"/>
                <a:ea typeface="+mn-ea"/>
                <a:cs typeface="+mn-cs"/>
              </a:rPr>
              <a:t>? Chart 1.12</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a:p>
        </p:txBody>
      </p:sp>
    </p:spTree>
    <p:extLst>
      <p:ext uri="{BB962C8B-B14F-4D97-AF65-F5344CB8AC3E}">
        <p14:creationId xmlns:p14="http://schemas.microsoft.com/office/powerpoint/2010/main" val="3459688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the percentages of children per age category vary slightly compared to each other, and compared to the overall percentages in NJ.</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numbers of children in each municipality, and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2018, this county had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table behind graph 1.13):</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a:t>
            </a:r>
            <a:r>
              <a:rPr lang="en-US" sz="1200" kern="1200" dirty="0" smtClean="0">
                <a:solidFill>
                  <a:schemeClr val="tx1"/>
                </a:solidFill>
                <a:effectLst/>
                <a:latin typeface="+mn-lt"/>
                <a:ea typeface="+mn-ea"/>
                <a:cs typeface="+mn-cs"/>
              </a:rPr>
              <a:t>3128</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a:t>
            </a:r>
            <a:r>
              <a:rPr lang="en-US" sz="1200" kern="1200" dirty="0" smtClean="0">
                <a:solidFill>
                  <a:schemeClr val="tx1"/>
                </a:solidFill>
                <a:effectLst/>
                <a:latin typeface="+mn-lt"/>
                <a:ea typeface="+mn-ea"/>
                <a:cs typeface="+mn-cs"/>
              </a:rPr>
              <a:t>placement: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210</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NJ, the numbers of children served: </a:t>
            </a:r>
          </a:p>
          <a:p>
            <a:r>
              <a:rPr lang="en-US" sz="1200" kern="1200" dirty="0">
                <a:solidFill>
                  <a:schemeClr val="tx1"/>
                </a:solidFill>
                <a:effectLst/>
                <a:latin typeface="+mn-lt"/>
                <a:ea typeface="+mn-ea"/>
                <a:cs typeface="+mn-cs"/>
              </a:rPr>
              <a:t>42,918 (in-home); 5,543 (out-of-home placement); 48,461 (total)</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2018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a:p>
        </p:txBody>
      </p:sp>
    </p:spTree>
    <p:extLst>
      <p:ext uri="{BB962C8B-B14F-4D97-AF65-F5344CB8AC3E}">
        <p14:creationId xmlns:p14="http://schemas.microsoft.com/office/powerpoint/2010/main" val="3225056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2018 than in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2018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a:p>
        </p:txBody>
      </p:sp>
    </p:spTree>
    <p:extLst>
      <p:ext uri="{BB962C8B-B14F-4D97-AF65-F5344CB8AC3E}">
        <p14:creationId xmlns:p14="http://schemas.microsoft.com/office/powerpoint/2010/main" val="3061147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a lower percentage of families living in poverty than the NJ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percentages of families living in poverty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been steady between 2013 and 2017.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Chart 2.3.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Poverty definition</a:t>
            </a:r>
            <a:r>
              <a:rPr lang="en-US" sz="1200" kern="1200" dirty="0">
                <a:solidFill>
                  <a:schemeClr val="tx1"/>
                </a:solidFill>
                <a:effectLst/>
                <a:latin typeface="+mn-lt"/>
                <a:ea typeface="+mn-ea"/>
                <a:cs typeface="+mn-cs"/>
              </a:rPr>
              <a:t>: The Census Bureau uses a set of dollar value thresholds that vary by family size and composition to determine who is in poverty.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To determine a person's poverty status, </a:t>
            </a:r>
            <a:r>
              <a:rPr lang="en-US" sz="1200" kern="1200" dirty="0">
                <a:solidFill>
                  <a:schemeClr val="tx1"/>
                </a:solidFill>
                <a:effectLst/>
                <a:latin typeface="+mn-lt"/>
                <a:ea typeface="+mn-ea"/>
                <a:cs typeface="+mn-cs"/>
              </a:rPr>
              <a:t>one compares the person’s total family income in the last 12 months with the poverty threshold appropriate for that person's family size and composition. If the total income of that person's family is less than the threshold appropriate for that family, then the person is considered “below the poverty level,” together with every member of his or her family. If a person is not living with anyone related by birth, marriage, or adoption, then the person's own income is compared with his or her poverty threshold. The total number of people below the poverty level is the sum of people in families and the number of unrelated individuals with incomes in the last 12 months below the poverty threshold.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a:p>
        </p:txBody>
      </p:sp>
    </p:spTree>
    <p:extLst>
      <p:ext uri="{BB962C8B-B14F-4D97-AF65-F5344CB8AC3E}">
        <p14:creationId xmlns:p14="http://schemas.microsoft.com/office/powerpoint/2010/main" val="4035730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New Brunswick and Perth Amboy have the highest poverty rates in this county.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a:p>
        </p:txBody>
      </p:sp>
    </p:spTree>
    <p:extLst>
      <p:ext uri="{BB962C8B-B14F-4D97-AF65-F5344CB8AC3E}">
        <p14:creationId xmlns:p14="http://schemas.microsoft.com/office/powerpoint/2010/main" val="2561492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cost of living budget estimates how much income a family is likely to need (across 7 components) to attain a modest yet adequate standard of living here. The most costly component in this county tends to be child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No. An overall value for NJ is also not available.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a:p>
        </p:txBody>
      </p:sp>
    </p:spTree>
    <p:extLst>
      <p:ext uri="{BB962C8B-B14F-4D97-AF65-F5344CB8AC3E}">
        <p14:creationId xmlns:p14="http://schemas.microsoft.com/office/powerpoint/2010/main" val="3740499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No.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a:p>
        </p:txBody>
      </p:sp>
    </p:spTree>
    <p:extLst>
      <p:ext uri="{BB962C8B-B14F-4D97-AF65-F5344CB8AC3E}">
        <p14:creationId xmlns:p14="http://schemas.microsoft.com/office/powerpoint/2010/main" val="2564515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a:p>
        </p:txBody>
      </p:sp>
    </p:spTree>
    <p:extLst>
      <p:ext uri="{BB962C8B-B14F-4D97-AF65-F5344CB8AC3E}">
        <p14:creationId xmlns:p14="http://schemas.microsoft.com/office/powerpoint/2010/main" val="2768670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both the state </a:t>
            </a:r>
            <a:r>
              <a:rPr lang="en-US" sz="1200" kern="1200" dirty="0" smtClean="0">
                <a:solidFill>
                  <a:schemeClr val="tx1"/>
                </a:solidFill>
                <a:effectLst/>
                <a:latin typeface="+mn-lt"/>
                <a:ea typeface="+mn-ea"/>
                <a:cs typeface="+mn-cs"/>
              </a:rPr>
              <a:t>median </a:t>
            </a:r>
            <a:r>
              <a:rPr lang="en-US" sz="1200" kern="1200" dirty="0">
                <a:solidFill>
                  <a:schemeClr val="tx1"/>
                </a:solidFill>
                <a:effectLst/>
                <a:latin typeface="+mn-lt"/>
                <a:ea typeface="+mn-ea"/>
                <a:cs typeface="+mn-cs"/>
              </a:rPr>
              <a:t>and national </a:t>
            </a:r>
            <a:r>
              <a:rPr lang="en-US" sz="1200" kern="1200" dirty="0" smtClean="0">
                <a:solidFill>
                  <a:schemeClr val="tx1"/>
                </a:solidFill>
                <a:effectLst/>
                <a:latin typeface="+mn-lt"/>
                <a:ea typeface="+mn-ea"/>
                <a:cs typeface="+mn-cs"/>
              </a:rPr>
              <a:t>median. </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between 2013 and 2017.</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a:t>
            </a:r>
            <a:r>
              <a:rPr lang="en-US" sz="1200" kern="1200" dirty="0">
                <a:solidFill>
                  <a:schemeClr val="tx1"/>
                </a:solidFill>
                <a:effectLst/>
                <a:latin typeface="+mn-lt"/>
                <a:ea typeface="+mn-ea"/>
                <a:cs typeface="+mn-cs"/>
              </a:rPr>
              <a:t>? Chart 4.3.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a:p>
        </p:txBody>
      </p:sp>
    </p:spTree>
    <p:extLst>
      <p:ext uri="{BB962C8B-B14F-4D97-AF65-F5344CB8AC3E}">
        <p14:creationId xmlns:p14="http://schemas.microsoft.com/office/powerpoint/2010/main" val="4221304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Perth Amboy and New Brunswick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a:p>
        </p:txBody>
      </p:sp>
    </p:spTree>
    <p:extLst>
      <p:ext uri="{BB962C8B-B14F-4D97-AF65-F5344CB8AC3E}">
        <p14:creationId xmlns:p14="http://schemas.microsoft.com/office/powerpoint/2010/main" val="1861706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a slightly lower percentage of households experiencing severe cost burden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50% of income or more spent on housing is considered severe cost burden. Household income is based on a 12-month estimate (in 2017 inflation adjusted dollars).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No.</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a:p>
        </p:txBody>
      </p:sp>
    </p:spTree>
    <p:extLst>
      <p:ext uri="{BB962C8B-B14F-4D97-AF65-F5344CB8AC3E}">
        <p14:creationId xmlns:p14="http://schemas.microsoft.com/office/powerpoint/2010/main" val="3364086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remained steady between 2014 and 2019.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No.</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34</a:t>
            </a:fld>
            <a:endParaRPr lang="en-US"/>
          </a:p>
        </p:txBody>
      </p:sp>
    </p:spTree>
    <p:extLst>
      <p:ext uri="{BB962C8B-B14F-4D97-AF65-F5344CB8AC3E}">
        <p14:creationId xmlns:p14="http://schemas.microsoft.com/office/powerpoint/2010/main" val="2219146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rates have </a:t>
            </a:r>
            <a:r>
              <a:rPr lang="en-US" sz="1200" kern="1200" dirty="0" smtClean="0">
                <a:solidFill>
                  <a:schemeClr val="tx1"/>
                </a:solidFill>
                <a:effectLst/>
                <a:latin typeface="+mn-lt"/>
                <a:ea typeface="+mn-ea"/>
                <a:cs typeface="+mn-cs"/>
              </a:rPr>
              <a:t>slightly decreased over </a:t>
            </a:r>
            <a:r>
              <a:rPr lang="en-US" sz="1200" kern="1200" dirty="0">
                <a:solidFill>
                  <a:schemeClr val="tx1"/>
                </a:solidFill>
                <a:effectLst/>
                <a:latin typeface="+mn-lt"/>
                <a:ea typeface="+mn-ea"/>
                <a:cs typeface="+mn-cs"/>
              </a:rPr>
              <a:t>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Nationally and in NJ, food insecurity rates have been decreasing slightly over time.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a:t>
            </a:r>
            <a:r>
              <a:rPr lang="en-US" sz="1200" kern="1200" dirty="0">
                <a:solidFill>
                  <a:schemeClr val="tx1"/>
                </a:solidFill>
                <a:effectLst/>
                <a:latin typeface="+mn-lt"/>
                <a:ea typeface="+mn-ea"/>
                <a:cs typeface="+mn-cs"/>
              </a:rPr>
              <a:t> No. County and state levels only.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a:p>
        </p:txBody>
      </p:sp>
    </p:spTree>
    <p:extLst>
      <p:ext uri="{BB962C8B-B14F-4D97-AF65-F5344CB8AC3E}">
        <p14:creationId xmlns:p14="http://schemas.microsoft.com/office/powerpoint/2010/main" val="3957268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less than both the state and national averages.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a:t>
            </a:r>
            <a:r>
              <a:rPr lang="en-US" sz="1200" kern="1200" dirty="0">
                <a:solidFill>
                  <a:schemeClr val="tx1"/>
                </a:solidFill>
                <a:effectLst/>
                <a:latin typeface="+mn-lt"/>
                <a:ea typeface="+mn-ea"/>
                <a:cs typeface="+mn-cs"/>
              </a:rPr>
              <a:t> No. County and state levels only.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a:p>
        </p:txBody>
      </p:sp>
    </p:spTree>
    <p:extLst>
      <p:ext uri="{BB962C8B-B14F-4D97-AF65-F5344CB8AC3E}">
        <p14:creationId xmlns:p14="http://schemas.microsoft.com/office/powerpoint/2010/main" val="3607089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slightly decreased between 2013 and 2017.</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increased between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a:t>
            </a:r>
            <a:r>
              <a:rPr lang="en-US" sz="1200" kern="1200" dirty="0" smtClean="0">
                <a:solidFill>
                  <a:schemeClr val="tx1"/>
                </a:solidFill>
                <a:effectLst/>
                <a:latin typeface="+mn-lt"/>
                <a:ea typeface="+mn-ea"/>
                <a:cs typeface="+mn-cs"/>
              </a:rPr>
              <a:t>varied between </a:t>
            </a:r>
            <a:r>
              <a:rPr lang="en-US" sz="1200" kern="1200" dirty="0">
                <a:solidFill>
                  <a:schemeClr val="tx1"/>
                </a:solidFill>
                <a:effectLst/>
                <a:latin typeface="+mn-lt"/>
                <a:ea typeface="+mn-ea"/>
                <a:cs typeface="+mn-cs"/>
              </a:rPr>
              <a:t>2013 and 2017.</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No.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a:p>
        </p:txBody>
      </p:sp>
    </p:spTree>
    <p:extLst>
      <p:ext uri="{BB962C8B-B14F-4D97-AF65-F5344CB8AC3E}">
        <p14:creationId xmlns:p14="http://schemas.microsoft.com/office/powerpoint/2010/main" val="1754227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infant, toddler, and pre-K median monthly childcare costs in this county tend to be mid-range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No.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a:p>
        </p:txBody>
      </p:sp>
    </p:spTree>
    <p:extLst>
      <p:ext uri="{BB962C8B-B14F-4D97-AF65-F5344CB8AC3E}">
        <p14:creationId xmlns:p14="http://schemas.microsoft.com/office/powerpoint/2010/main" val="1707678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infant, toddler and pre-K childcare costs appear as expected when compared to the county’s median household income.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No.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a:p>
        </p:txBody>
      </p:sp>
    </p:spTree>
    <p:extLst>
      <p:ext uri="{BB962C8B-B14F-4D97-AF65-F5344CB8AC3E}">
        <p14:creationId xmlns:p14="http://schemas.microsoft.com/office/powerpoint/2010/main" val="32445047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longer commute to work than the state average of 31.5 minutes.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Only 4 counties in NJ have estimated average commute times shorter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a:t>
            </a:r>
            <a:r>
              <a:rPr lang="en-US" sz="1200" kern="1200" dirty="0" smtClean="0">
                <a:solidFill>
                  <a:schemeClr val="tx1"/>
                </a:solidFill>
                <a:effectLst/>
                <a:latin typeface="+mn-lt"/>
                <a:ea typeface="+mn-ea"/>
                <a:cs typeface="+mn-cs"/>
              </a:rPr>
              <a:t>slightly</a:t>
            </a:r>
            <a:r>
              <a:rPr lang="en-US" sz="1200" kern="1200" baseline="0" dirty="0" smtClean="0">
                <a:solidFill>
                  <a:schemeClr val="tx1"/>
                </a:solidFill>
                <a:effectLst/>
                <a:latin typeface="+mn-lt"/>
                <a:ea typeface="+mn-ea"/>
                <a:cs typeface="+mn-cs"/>
              </a:rPr>
              <a:t> increased </a:t>
            </a:r>
            <a:r>
              <a:rPr lang="en-US" sz="1200" kern="1200" dirty="0" smtClean="0">
                <a:solidFill>
                  <a:schemeClr val="tx1"/>
                </a:solidFill>
                <a:effectLst/>
                <a:latin typeface="+mn-lt"/>
                <a:ea typeface="+mn-ea"/>
                <a:cs typeface="+mn-cs"/>
              </a:rPr>
              <a:t>over </a:t>
            </a:r>
            <a:r>
              <a:rPr lang="en-US" sz="1200" kern="1200" dirty="0">
                <a:solidFill>
                  <a:schemeClr val="tx1"/>
                </a:solidFill>
                <a:effectLst/>
                <a:latin typeface="+mn-lt"/>
                <a:ea typeface="+mn-ea"/>
                <a:cs typeface="+mn-cs"/>
              </a:rPr>
              <a:t>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Chart 8.3.</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a:p>
        </p:txBody>
      </p:sp>
    </p:spTree>
    <p:extLst>
      <p:ext uri="{BB962C8B-B14F-4D97-AF65-F5344CB8AC3E}">
        <p14:creationId xmlns:p14="http://schemas.microsoft.com/office/powerpoint/2010/main" val="1922893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a:p>
        </p:txBody>
      </p:sp>
    </p:spTree>
    <p:extLst>
      <p:ext uri="{BB962C8B-B14F-4D97-AF65-F5344CB8AC3E}">
        <p14:creationId xmlns:p14="http://schemas.microsoft.com/office/powerpoint/2010/main" val="1678913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Monroe and South Brunswick have the longest average commute times.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a:p>
        </p:txBody>
      </p:sp>
    </p:spTree>
    <p:extLst>
      <p:ext uri="{BB962C8B-B14F-4D97-AF65-F5344CB8AC3E}">
        <p14:creationId xmlns:p14="http://schemas.microsoft.com/office/powerpoint/2010/main" val="3993628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based on "typical regional" family profile.</a:t>
            </a:r>
          </a:p>
          <a:p>
            <a:r>
              <a:rPr lang="en-US" sz="1200" kern="1200" dirty="0">
                <a:solidFill>
                  <a:schemeClr val="tx1"/>
                </a:solidFill>
                <a:effectLst/>
                <a:latin typeface="+mn-lt"/>
                <a:ea typeface="+mn-ea"/>
                <a:cs typeface="+mn-cs"/>
              </a:rPr>
              <a:t>[The income, number of commuters and household size for the “typical regional” family profile for this county are provided in the county workbook, table 8.4].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a:t>
            </a:r>
            <a:r>
              <a:rPr lang="en-US" sz="1200" kern="1200" dirty="0">
                <a:solidFill>
                  <a:schemeClr val="tx1"/>
                </a:solidFill>
                <a:effectLst/>
                <a:latin typeface="+mn-lt"/>
                <a:ea typeface="+mn-ea"/>
                <a:cs typeface="+mn-cs"/>
              </a:rPr>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a:p>
        </p:txBody>
      </p:sp>
    </p:spTree>
    <p:extLst>
      <p:ext uri="{BB962C8B-B14F-4D97-AF65-F5344CB8AC3E}">
        <p14:creationId xmlns:p14="http://schemas.microsoft.com/office/powerpoint/2010/main" val="2162283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annual cost of car ownership in this county is estimated to be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based on "typical regional" family profile.</a:t>
            </a:r>
          </a:p>
          <a:p>
            <a:r>
              <a:rPr lang="en-US" sz="1200" kern="1200" dirty="0">
                <a:solidFill>
                  <a:schemeClr val="tx1"/>
                </a:solidFill>
                <a:effectLst/>
                <a:latin typeface="+mn-lt"/>
                <a:ea typeface="+mn-ea"/>
                <a:cs typeface="+mn-cs"/>
              </a:rPr>
              <a:t>[The income, number of commuters and household size for the “typical regional” family profile for this county are provided in the county workbook, table 8.4].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a:t>
            </a:r>
            <a:r>
              <a:rPr lang="en-US" sz="1200" kern="1200" dirty="0">
                <a:solidFill>
                  <a:schemeClr val="tx1"/>
                </a:solidFill>
                <a:effectLst/>
                <a:latin typeface="+mn-lt"/>
                <a:ea typeface="+mn-ea"/>
                <a:cs typeface="+mn-cs"/>
              </a:rPr>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a:p>
        </p:txBody>
      </p:sp>
    </p:spTree>
    <p:extLst>
      <p:ext uri="{BB962C8B-B14F-4D97-AF65-F5344CB8AC3E}">
        <p14:creationId xmlns:p14="http://schemas.microsoft.com/office/powerpoint/2010/main" val="17397198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a lower percentage of minors without insurance than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Only 4 counties in NJ have higher estimated percentages of children without insurance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decreased over time.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Municipality data available</a:t>
            </a:r>
            <a:r>
              <a:rPr lang="en-US" sz="1200" kern="1200" dirty="0">
                <a:solidFill>
                  <a:schemeClr val="tx1"/>
                </a:solidFill>
                <a:effectLst/>
                <a:latin typeface="+mn-lt"/>
                <a:ea typeface="+mn-ea"/>
                <a:cs typeface="+mn-cs"/>
              </a:rPr>
              <a:t>? Chart 9.3.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a:p>
        </p:txBody>
      </p:sp>
    </p:spTree>
    <p:extLst>
      <p:ext uri="{BB962C8B-B14F-4D97-AF65-F5344CB8AC3E}">
        <p14:creationId xmlns:p14="http://schemas.microsoft.com/office/powerpoint/2010/main" val="8967104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a:t>
            </a:r>
            <a:r>
              <a:rPr lang="en-US" sz="1200" kern="1200" dirty="0" smtClean="0">
                <a:solidFill>
                  <a:schemeClr val="tx1"/>
                </a:solidFill>
                <a:effectLst/>
                <a:latin typeface="+mn-lt"/>
                <a:ea typeface="+mn-ea"/>
                <a:cs typeface="+mn-cs"/>
              </a:rPr>
              <a:t>Perth Amboy and South River </a:t>
            </a:r>
            <a:r>
              <a:rPr lang="en-US" sz="1200" kern="1200" dirty="0">
                <a:solidFill>
                  <a:schemeClr val="tx1"/>
                </a:solidFill>
                <a:effectLst/>
                <a:latin typeface="+mn-lt"/>
                <a:ea typeface="+mn-ea"/>
                <a:cs typeface="+mn-cs"/>
              </a:rPr>
              <a:t>have the largest percentages of minors without insurance in this county.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a:p>
        </p:txBody>
      </p:sp>
    </p:spTree>
    <p:extLst>
      <p:ext uri="{BB962C8B-B14F-4D97-AF65-F5344CB8AC3E}">
        <p14:creationId xmlns:p14="http://schemas.microsoft.com/office/powerpoint/2010/main" val="421781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a:p>
        </p:txBody>
      </p:sp>
    </p:spTree>
    <p:extLst>
      <p:ext uri="{BB962C8B-B14F-4D97-AF65-F5344CB8AC3E}">
        <p14:creationId xmlns:p14="http://schemas.microsoft.com/office/powerpoint/2010/main" val="2797260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a:p>
        </p:txBody>
      </p:sp>
    </p:spTree>
    <p:extLst>
      <p:ext uri="{BB962C8B-B14F-4D97-AF65-F5344CB8AC3E}">
        <p14:creationId xmlns:p14="http://schemas.microsoft.com/office/powerpoint/2010/main" val="2234966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Excepting the dip in 2014-2015, this county's child immunization rates have remained mostly steady between 2013 and 2019.</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a:p>
        </p:txBody>
      </p:sp>
    </p:spTree>
    <p:extLst>
      <p:ext uri="{BB962C8B-B14F-4D97-AF65-F5344CB8AC3E}">
        <p14:creationId xmlns:p14="http://schemas.microsoft.com/office/powerpoint/2010/main" val="20005958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report of late or lack of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percentage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a:p>
        </p:txBody>
      </p:sp>
    </p:spTree>
    <p:extLst>
      <p:ext uri="{BB962C8B-B14F-4D97-AF65-F5344CB8AC3E}">
        <p14:creationId xmlns:p14="http://schemas.microsoft.com/office/powerpoint/2010/main" val="24562025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reports of late or lack of prenatal care has dropped between 2016 </a:t>
            </a:r>
            <a:r>
              <a:rPr lang="en-US" sz="1200" kern="1200">
                <a:solidFill>
                  <a:schemeClr val="tx1"/>
                </a:solidFill>
                <a:effectLst/>
                <a:latin typeface="+mn-lt"/>
                <a:ea typeface="+mn-ea"/>
                <a:cs typeface="+mn-cs"/>
              </a:rPr>
              <a:t>and </a:t>
            </a:r>
            <a:r>
              <a:rPr lang="en-US" sz="1200" kern="1200" smtClean="0">
                <a:solidFill>
                  <a:schemeClr val="tx1"/>
                </a:solidFill>
                <a:effectLst/>
                <a:latin typeface="+mn-lt"/>
                <a:ea typeface="+mn-ea"/>
                <a:cs typeface="+mn-cs"/>
              </a:rPr>
              <a:t>2018.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percentage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54</a:t>
            </a:fld>
            <a:endParaRPr lang="en-US"/>
          </a:p>
        </p:txBody>
      </p:sp>
    </p:spTree>
    <p:extLst>
      <p:ext uri="{BB962C8B-B14F-4D97-AF65-F5344CB8AC3E}">
        <p14:creationId xmlns:p14="http://schemas.microsoft.com/office/powerpoint/2010/main" val="1127909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Asian </a:t>
            </a:r>
            <a:r>
              <a:rPr lang="en-US" sz="1200" kern="1200" dirty="0" smtClean="0">
                <a:solidFill>
                  <a:schemeClr val="tx1"/>
                </a:solidFill>
                <a:effectLst/>
                <a:latin typeface="+mn-lt"/>
                <a:ea typeface="+mn-ea"/>
                <a:cs typeface="+mn-cs"/>
              </a:rPr>
              <a:t>residents</a:t>
            </a:r>
            <a:r>
              <a:rPr lang="en-US" sz="1200" kern="1200" dirty="0">
                <a:solidFill>
                  <a:schemeClr val="tx1"/>
                </a:solidFill>
                <a:effectLst/>
                <a:latin typeface="+mn-lt"/>
                <a:ea typeface="+mn-ea"/>
                <a:cs typeface="+mn-cs"/>
              </a:rPr>
              <a:t>, and lower proportions of White and Black/African American residents in this county.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 Chart 1.3.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a:p>
        </p:txBody>
      </p:sp>
    </p:spTree>
    <p:extLst>
      <p:ext uri="{BB962C8B-B14F-4D97-AF65-F5344CB8AC3E}">
        <p14:creationId xmlns:p14="http://schemas.microsoft.com/office/powerpoint/2010/main" val="666478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Employees in this county are estimated to earn a similar weekly wage than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average annual wage has been steady between 2016 and 2018.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a:p>
        </p:txBody>
      </p:sp>
    </p:spTree>
    <p:extLst>
      <p:ext uri="{BB962C8B-B14F-4D97-AF65-F5344CB8AC3E}">
        <p14:creationId xmlns:p14="http://schemas.microsoft.com/office/powerpoint/2010/main" val="11586163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county’s unemployment rate is generally lower than the state's rate and tended to follow similar patterns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a:p>
        </p:txBody>
      </p:sp>
    </p:spTree>
    <p:extLst>
      <p:ext uri="{BB962C8B-B14F-4D97-AF65-F5344CB8AC3E}">
        <p14:creationId xmlns:p14="http://schemas.microsoft.com/office/powerpoint/2010/main" val="3098052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a:p>
        </p:txBody>
      </p:sp>
    </p:spTree>
    <p:extLst>
      <p:ext uri="{BB962C8B-B14F-4D97-AF65-F5344CB8AC3E}">
        <p14:creationId xmlns:p14="http://schemas.microsoft.com/office/powerpoint/2010/main" val="32544154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as with each NJ county, men tend to have higher annual incomes than women.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a:t>
            </a:r>
            <a:r>
              <a:rPr lang="en-US" sz="1200" kern="1200" dirty="0">
                <a:solidFill>
                  <a:schemeClr val="tx1"/>
                </a:solidFill>
                <a:effectLst/>
                <a:latin typeface="+mn-lt"/>
                <a:ea typeface="+mn-ea"/>
                <a:cs typeface="+mn-cs"/>
              </a:rPr>
              <a:t> Chart 10.8.</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a:p>
        </p:txBody>
      </p:sp>
    </p:spTree>
    <p:extLst>
      <p:ext uri="{BB962C8B-B14F-4D97-AF65-F5344CB8AC3E}">
        <p14:creationId xmlns:p14="http://schemas.microsoft.com/office/powerpoint/2010/main" val="1988171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both males and females tend to have about the same median income as the state average, and a higher median income as compared to the national average.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Municipality data available?</a:t>
            </a:r>
            <a:r>
              <a:rPr lang="en-US" sz="1200" kern="1200" dirty="0">
                <a:solidFill>
                  <a:schemeClr val="tx1"/>
                </a:solidFill>
                <a:effectLst/>
                <a:latin typeface="+mn-lt"/>
                <a:ea typeface="+mn-ea"/>
                <a:cs typeface="+mn-cs"/>
              </a:rPr>
              <a:t> Chart 10.8.</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a:p>
        </p:txBody>
      </p:sp>
    </p:spTree>
    <p:extLst>
      <p:ext uri="{BB962C8B-B14F-4D97-AF65-F5344CB8AC3E}">
        <p14:creationId xmlns:p14="http://schemas.microsoft.com/office/powerpoint/2010/main" val="32659134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 males </a:t>
            </a:r>
            <a:r>
              <a:rPr lang="en-US" sz="1200" kern="1200" dirty="0" smtClean="0">
                <a:solidFill>
                  <a:schemeClr val="tx1"/>
                </a:solidFill>
                <a:effectLst/>
                <a:latin typeface="+mn-lt"/>
                <a:ea typeface="+mn-ea"/>
                <a:cs typeface="+mn-cs"/>
              </a:rPr>
              <a:t>has remained steady and </a:t>
            </a:r>
            <a:r>
              <a:rPr lang="en-US" sz="1200" kern="1200" dirty="0">
                <a:solidFill>
                  <a:schemeClr val="tx1"/>
                </a:solidFill>
                <a:effectLst/>
                <a:latin typeface="+mn-lt"/>
                <a:ea typeface="+mn-ea"/>
                <a:cs typeface="+mn-cs"/>
              </a:rPr>
              <a:t>females has </a:t>
            </a:r>
            <a:r>
              <a:rPr lang="en-US" sz="1200" kern="1200" dirty="0" smtClean="0">
                <a:solidFill>
                  <a:schemeClr val="tx1"/>
                </a:solidFill>
                <a:effectLst/>
                <a:latin typeface="+mn-lt"/>
                <a:ea typeface="+mn-ea"/>
                <a:cs typeface="+mn-cs"/>
              </a:rPr>
              <a:t>slightly increased </a:t>
            </a:r>
            <a:r>
              <a:rPr lang="en-US" sz="1200" kern="1200" dirty="0">
                <a:solidFill>
                  <a:schemeClr val="tx1"/>
                </a:solidFill>
                <a:effectLst/>
                <a:latin typeface="+mn-lt"/>
                <a:ea typeface="+mn-ea"/>
                <a:cs typeface="+mn-cs"/>
              </a:rPr>
              <a:t>between 2013 and 2017. Men consistently earn about $14K more than women.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a:t>
            </a:r>
            <a:r>
              <a:rPr lang="en-US" sz="1200" kern="1200" dirty="0">
                <a:solidFill>
                  <a:schemeClr val="tx1"/>
                </a:solidFill>
                <a:effectLst/>
                <a:latin typeface="+mn-lt"/>
                <a:ea typeface="+mn-ea"/>
                <a:cs typeface="+mn-cs"/>
              </a:rPr>
              <a:t> Chart 10.8.</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a:p>
        </p:txBody>
      </p:sp>
    </p:spTree>
    <p:extLst>
      <p:ext uri="{BB962C8B-B14F-4D97-AF65-F5344CB8AC3E}">
        <p14:creationId xmlns:p14="http://schemas.microsoft.com/office/powerpoint/2010/main" val="13133804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Three municipalities with the highest, lowest, and a middling median income were selected to illustrate the variation of income by sex across municipalities.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a:p>
        </p:txBody>
      </p:sp>
    </p:spTree>
    <p:extLst>
      <p:ext uri="{BB962C8B-B14F-4D97-AF65-F5344CB8AC3E}">
        <p14:creationId xmlns:p14="http://schemas.microsoft.com/office/powerpoint/2010/main" val="34232175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crime rate is mid-range, compared to others in the state.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All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a:p>
        </p:txBody>
      </p:sp>
    </p:spTree>
    <p:extLst>
      <p:ext uri="{BB962C8B-B14F-4D97-AF65-F5344CB8AC3E}">
        <p14:creationId xmlns:p14="http://schemas.microsoft.com/office/powerpoint/2010/main" val="15253756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robbery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a:p>
        </p:txBody>
      </p:sp>
    </p:spTree>
    <p:extLst>
      <p:ext uri="{BB962C8B-B14F-4D97-AF65-F5344CB8AC3E}">
        <p14:creationId xmlns:p14="http://schemas.microsoft.com/office/powerpoint/2010/main" val="41669776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juvenile arrest rate in the state.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rate has </a:t>
            </a:r>
            <a:r>
              <a:rPr lang="en-US" sz="1200" kern="1200" dirty="0" smtClean="0">
                <a:solidFill>
                  <a:schemeClr val="tx1"/>
                </a:solidFill>
                <a:effectLst/>
                <a:latin typeface="+mn-lt"/>
                <a:ea typeface="+mn-ea"/>
                <a:cs typeface="+mn-cs"/>
              </a:rPr>
              <a:t>slightly decreased between </a:t>
            </a:r>
            <a:r>
              <a:rPr lang="en-US" sz="1200" kern="1200" dirty="0">
                <a:solidFill>
                  <a:schemeClr val="tx1"/>
                </a:solidFill>
                <a:effectLst/>
                <a:latin typeface="+mn-lt"/>
                <a:ea typeface="+mn-ea"/>
                <a:cs typeface="+mn-cs"/>
              </a:rPr>
              <a:t>2012 and 2016, and is below the rate for NJ.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a:p>
        </p:txBody>
      </p:sp>
    </p:spTree>
    <p:extLst>
      <p:ext uri="{BB962C8B-B14F-4D97-AF65-F5344CB8AC3E}">
        <p14:creationId xmlns:p14="http://schemas.microsoft.com/office/powerpoint/2010/main" val="464859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Asian and Hispanic/Latino residents has very slightly increased. Other ethnic/racial groups appear </a:t>
            </a:r>
            <a:r>
              <a:rPr lang="en-US" sz="1200" kern="1200" dirty="0" smtClean="0">
                <a:solidFill>
                  <a:schemeClr val="tx1"/>
                </a:solidFill>
                <a:effectLst/>
                <a:latin typeface="+mn-lt"/>
                <a:ea typeface="+mn-ea"/>
                <a:cs typeface="+mn-cs"/>
              </a:rPr>
              <a:t>steady</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Chart 1.3.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a:p>
        </p:txBody>
      </p:sp>
    </p:spTree>
    <p:extLst>
      <p:ext uri="{BB962C8B-B14F-4D97-AF65-F5344CB8AC3E}">
        <p14:creationId xmlns:p14="http://schemas.microsoft.com/office/powerpoint/2010/main" val="32719933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deaths was too small to calculate reliable rates for most counties, including this one.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County is the decedent's county of residence, not the county where the assault occurred.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a:p>
        </p:txBody>
      </p:sp>
    </p:spTree>
    <p:extLst>
      <p:ext uri="{BB962C8B-B14F-4D97-AF65-F5344CB8AC3E}">
        <p14:creationId xmlns:p14="http://schemas.microsoft.com/office/powerpoint/2010/main" val="16034906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Blanks indicate the number of deaths was too small to calculate reliable rates. Most counties have blanks in this section.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homicide rates for Black, non-Hispanic residents was higher than for Hispanic residents.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cannot compare homicide rates by sex.</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County is the decedent's county of residence, not the county where the assault occurred.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a:p>
        </p:txBody>
      </p:sp>
    </p:spTree>
    <p:extLst>
      <p:ext uri="{BB962C8B-B14F-4D97-AF65-F5344CB8AC3E}">
        <p14:creationId xmlns:p14="http://schemas.microsoft.com/office/powerpoint/2010/main" val="17213930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domestic violence incidents in NJ.</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Chart 12.3.</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a:p>
        </p:txBody>
      </p:sp>
    </p:spTree>
    <p:extLst>
      <p:ext uri="{BB962C8B-B14F-4D97-AF65-F5344CB8AC3E}">
        <p14:creationId xmlns:p14="http://schemas.microsoft.com/office/powerpoint/2010/main" val="42496615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the number of domestic violence incidents in this county has decreased between 2012 and 2016.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Chart 12.3.</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a:p>
        </p:txBody>
      </p:sp>
    </p:spTree>
    <p:extLst>
      <p:ext uri="{BB962C8B-B14F-4D97-AF65-F5344CB8AC3E}">
        <p14:creationId xmlns:p14="http://schemas.microsoft.com/office/powerpoint/2010/main" val="36675061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and without accounting for population size, Woodbridge and New Brunswick have had the highest number of domestic violence incidents reported in the county.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a:p>
        </p:txBody>
      </p:sp>
    </p:spTree>
    <p:extLst>
      <p:ext uri="{BB962C8B-B14F-4D97-AF65-F5344CB8AC3E}">
        <p14:creationId xmlns:p14="http://schemas.microsoft.com/office/powerpoint/2010/main" val="10202136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Most domestic violence offenses in NJ were categorized as assault and harassment.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Municipality/County data available? </a:t>
            </a:r>
            <a:r>
              <a:rPr lang="en-US" sz="1200" kern="1200" dirty="0">
                <a:solidFill>
                  <a:schemeClr val="tx1"/>
                </a:solidFill>
                <a:effectLst/>
                <a:latin typeface="+mn-lt"/>
                <a:ea typeface="+mn-ea"/>
                <a:cs typeface="+mn-cs"/>
              </a:rPr>
              <a:t>No, neither county nor municipality estimates available.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a:p>
        </p:txBody>
      </p:sp>
    </p:spTree>
    <p:extLst>
      <p:ext uri="{BB962C8B-B14F-4D97-AF65-F5344CB8AC3E}">
        <p14:creationId xmlns:p14="http://schemas.microsoft.com/office/powerpoint/2010/main" val="31161203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NJ, most domestic violence arrests were related to assault.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Municipality/County data available? </a:t>
            </a:r>
            <a:r>
              <a:rPr lang="en-US" sz="1200" kern="1200" dirty="0">
                <a:solidFill>
                  <a:schemeClr val="tx1"/>
                </a:solidFill>
                <a:effectLst/>
                <a:latin typeface="+mn-lt"/>
                <a:ea typeface="+mn-ea"/>
                <a:cs typeface="+mn-cs"/>
              </a:rPr>
              <a:t>No, neither county nor municipality estimates available.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a:p>
        </p:txBody>
      </p:sp>
    </p:spTree>
    <p:extLst>
      <p:ext uri="{BB962C8B-B14F-4D97-AF65-F5344CB8AC3E}">
        <p14:creationId xmlns:p14="http://schemas.microsoft.com/office/powerpoint/2010/main" val="3404889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Across a two-year period (2016 to 2018), 16 counties experienced an increase in the percentage of opioid deaths, while the remaining 5 NJ counties experienced a decrease.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number of suspected overdose deaths decreased over that period.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2014 and 2018, the number of suspected opioid deaths in this county had increased in 5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No.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a:p>
        </p:txBody>
      </p:sp>
    </p:spTree>
    <p:extLst>
      <p:ext uri="{BB962C8B-B14F-4D97-AF65-F5344CB8AC3E}">
        <p14:creationId xmlns:p14="http://schemas.microsoft.com/office/powerpoint/2010/main" val="33271333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there is a decreasing trend of overdose deaths as a proportion of the population from 2017 to 2018.</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decreasing line indicates that more people have been dying of overdoses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No.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a:p>
        </p:txBody>
      </p:sp>
    </p:spTree>
    <p:extLst>
      <p:ext uri="{BB962C8B-B14F-4D97-AF65-F5344CB8AC3E}">
        <p14:creationId xmlns:p14="http://schemas.microsoft.com/office/powerpoint/2010/main" val="20562375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Heroin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2017. In 2017, there were 82,644 treatment admissions and 79,326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May 2018 NJSAMS download data.</a:t>
            </a: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No.</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a:p>
        </p:txBody>
      </p:sp>
    </p:spTree>
    <p:extLst>
      <p:ext uri="{BB962C8B-B14F-4D97-AF65-F5344CB8AC3E}">
        <p14:creationId xmlns:p14="http://schemas.microsoft.com/office/powerpoint/2010/main" val="3035079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Spotswood and Highland Park</a:t>
            </a:r>
            <a:r>
              <a:rPr lang="en-US" sz="1200" kern="1200" baseline="0" dirty="0" smtClean="0">
                <a:solidFill>
                  <a:schemeClr val="tx1"/>
                </a:solidFill>
                <a:effectLst/>
                <a:latin typeface="+mn-lt"/>
                <a:ea typeface="+mn-ea"/>
                <a:cs typeface="+mn-cs"/>
              </a:rPr>
              <a:t> are</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composed of mostly White </a:t>
            </a:r>
            <a:r>
              <a:rPr lang="en-US" sz="1200" kern="1200" dirty="0" smtClean="0">
                <a:solidFill>
                  <a:schemeClr val="tx1"/>
                </a:solidFill>
                <a:effectLst/>
                <a:latin typeface="+mn-lt"/>
                <a:ea typeface="+mn-ea"/>
                <a:cs typeface="+mn-cs"/>
              </a:rPr>
              <a:t>residents, with Hispanic/Latino,</a:t>
            </a:r>
            <a:r>
              <a:rPr lang="en-US" sz="1200" kern="1200" baseline="0" dirty="0" smtClean="0">
                <a:solidFill>
                  <a:schemeClr val="tx1"/>
                </a:solidFill>
                <a:effectLst/>
                <a:latin typeface="+mn-lt"/>
                <a:ea typeface="+mn-ea"/>
                <a:cs typeface="+mn-cs"/>
              </a:rPr>
              <a:t> Asian, and Black/African American residents making up the next highest percentages;</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while </a:t>
            </a:r>
            <a:r>
              <a:rPr lang="en-US" sz="1200" kern="1200" dirty="0" smtClean="0">
                <a:solidFill>
                  <a:schemeClr val="tx1"/>
                </a:solidFill>
                <a:effectLst/>
                <a:latin typeface="+mn-lt"/>
                <a:ea typeface="+mn-ea"/>
                <a:cs typeface="+mn-cs"/>
              </a:rPr>
              <a:t>Plainsboro </a:t>
            </a:r>
            <a:r>
              <a:rPr lang="en-US" sz="1200" kern="1200" dirty="0">
                <a:solidFill>
                  <a:schemeClr val="tx1"/>
                </a:solidFill>
                <a:effectLst/>
                <a:latin typeface="+mn-lt"/>
                <a:ea typeface="+mn-ea"/>
                <a:cs typeface="+mn-cs"/>
              </a:rPr>
              <a:t>residents </a:t>
            </a:r>
            <a:r>
              <a:rPr lang="en-US" sz="1200" b="0" i="0" u="none" strike="noStrike" kern="1200" baseline="0" dirty="0" smtClean="0">
                <a:solidFill>
                  <a:schemeClr val="tx1"/>
                </a:solidFill>
                <a:latin typeface="+mn-lt"/>
                <a:ea typeface="+mn-ea"/>
                <a:cs typeface="+mn-cs"/>
              </a:rPr>
              <a:t>are mostly Asian, with White residents making up the next highest percentage.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 illustrate range of county diversity, municipalities are organized by highest, midrange, and lowest percentages of White residents, as this is the largest racial demographic in the state (70%).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Note: Percentages within municipality do not add up to 100% as individuals can identify as more than 1 race.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a:p>
        </p:txBody>
      </p:sp>
    </p:spTree>
    <p:extLst>
      <p:ext uri="{BB962C8B-B14F-4D97-AF65-F5344CB8AC3E}">
        <p14:creationId xmlns:p14="http://schemas.microsoft.com/office/powerpoint/2010/main" val="10275843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majority of mental health programs available are supportive housing and outpatient services.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No.</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a:p>
        </p:txBody>
      </p:sp>
    </p:spTree>
    <p:extLst>
      <p:ext uri="{BB962C8B-B14F-4D97-AF65-F5344CB8AC3E}">
        <p14:creationId xmlns:p14="http://schemas.microsoft.com/office/powerpoint/2010/main" val="16469367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estimated frequency of mental health distress found is around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time, the percentage of the population reporting mental health distress in this phone survey has slightly increased.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No.</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a:p>
        </p:txBody>
      </p:sp>
    </p:spTree>
    <p:extLst>
      <p:ext uri="{BB962C8B-B14F-4D97-AF65-F5344CB8AC3E}">
        <p14:creationId xmlns:p14="http://schemas.microsoft.com/office/powerpoint/2010/main" val="4344377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a:t>
            </a:r>
            <a:r>
              <a:rPr lang="en-US" sz="1200" kern="1200" dirty="0" smtClean="0">
                <a:solidFill>
                  <a:schemeClr val="tx1"/>
                </a:solidFill>
                <a:effectLst/>
                <a:latin typeface="+mn-lt"/>
                <a:ea typeface="+mn-ea"/>
                <a:cs typeface="+mn-cs"/>
              </a:rPr>
              <a:t>White, non-Hispanic </a:t>
            </a:r>
            <a:r>
              <a:rPr lang="en-US" sz="1200" kern="1200" dirty="0">
                <a:solidFill>
                  <a:schemeClr val="tx1"/>
                </a:solidFill>
                <a:effectLst/>
                <a:latin typeface="+mn-lt"/>
                <a:ea typeface="+mn-ea"/>
                <a:cs typeface="+mn-cs"/>
              </a:rPr>
              <a:t>residents reported symptoms of mental health distress most frequently, followed by Hispanic, then </a:t>
            </a:r>
            <a:r>
              <a:rPr lang="en-US" sz="1200" kern="1200" dirty="0" smtClean="0">
                <a:solidFill>
                  <a:schemeClr val="tx1"/>
                </a:solidFill>
                <a:effectLst/>
                <a:latin typeface="+mn-lt"/>
                <a:ea typeface="+mn-ea"/>
                <a:cs typeface="+mn-cs"/>
              </a:rPr>
              <a:t>Asian, non-Hispanic </a:t>
            </a:r>
            <a:r>
              <a:rPr lang="en-US" sz="1200" kern="1200" dirty="0">
                <a:solidFill>
                  <a:schemeClr val="tx1"/>
                </a:solidFill>
                <a:effectLst/>
                <a:latin typeface="+mn-lt"/>
                <a:ea typeface="+mn-ea"/>
                <a:cs typeface="+mn-cs"/>
              </a:rPr>
              <a:t>residents.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than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No.</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a:p>
        </p:txBody>
      </p:sp>
    </p:spTree>
    <p:extLst>
      <p:ext uri="{BB962C8B-B14F-4D97-AF65-F5344CB8AC3E}">
        <p14:creationId xmlns:p14="http://schemas.microsoft.com/office/powerpoint/2010/main" val="32873784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estimated frequency of depression is slightly under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time, the percentage of the population reporting depression in this phone survey has varied slightly.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No.</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a:p>
        </p:txBody>
      </p:sp>
    </p:spTree>
    <p:extLst>
      <p:ext uri="{BB962C8B-B14F-4D97-AF65-F5344CB8AC3E}">
        <p14:creationId xmlns:p14="http://schemas.microsoft.com/office/powerpoint/2010/main" val="18842409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a:t>
            </a:r>
            <a:r>
              <a:rPr lang="en-US" sz="1200" kern="1200" dirty="0" smtClean="0">
                <a:solidFill>
                  <a:schemeClr val="tx1"/>
                </a:solidFill>
                <a:effectLst/>
                <a:latin typeface="+mn-lt"/>
                <a:ea typeface="+mn-ea"/>
                <a:cs typeface="+mn-cs"/>
              </a:rPr>
              <a:t>White, non-Hispanic </a:t>
            </a:r>
            <a:r>
              <a:rPr lang="en-US" sz="1200" kern="1200" dirty="0">
                <a:solidFill>
                  <a:schemeClr val="tx1"/>
                </a:solidFill>
                <a:effectLst/>
                <a:latin typeface="+mn-lt"/>
                <a:ea typeface="+mn-ea"/>
                <a:cs typeface="+mn-cs"/>
              </a:rPr>
              <a:t>residents reported diagnosed depression, most frequently, followed by Hispanic/Latino and </a:t>
            </a:r>
            <a:r>
              <a:rPr lang="en-US" sz="1200" kern="1200" dirty="0" smtClean="0">
                <a:solidFill>
                  <a:schemeClr val="tx1"/>
                </a:solidFill>
                <a:effectLst/>
                <a:latin typeface="+mn-lt"/>
                <a:ea typeface="+mn-ea"/>
                <a:cs typeface="+mn-cs"/>
              </a:rPr>
              <a:t>Asian, non-Hispanic </a:t>
            </a:r>
            <a:r>
              <a:rPr lang="en-US" sz="1200" kern="1200" dirty="0">
                <a:solidFill>
                  <a:schemeClr val="tx1"/>
                </a:solidFill>
                <a:effectLst/>
                <a:latin typeface="+mn-lt"/>
                <a:ea typeface="+mn-ea"/>
                <a:cs typeface="+mn-cs"/>
              </a:rPr>
              <a:t>residents.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Diagnosed depression was reported more frequently by Women than by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No.</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a:p>
        </p:txBody>
      </p:sp>
    </p:spTree>
    <p:extLst>
      <p:ext uri="{BB962C8B-B14F-4D97-AF65-F5344CB8AC3E}">
        <p14:creationId xmlns:p14="http://schemas.microsoft.com/office/powerpoint/2010/main" val="19027094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receiving Special Ed services of the NJ counties in 2018.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Yes</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a:p>
        </p:txBody>
      </p:sp>
    </p:spTree>
    <p:extLst>
      <p:ext uri="{BB962C8B-B14F-4D97-AF65-F5344CB8AC3E}">
        <p14:creationId xmlns:p14="http://schemas.microsoft.com/office/powerpoint/2010/main" val="15651144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2017 and 2018, the county’s percentage of children receiving Special Education services are below the state average.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2017 NJ Average=17.6%</a:t>
            </a:r>
          </a:p>
          <a:p>
            <a:r>
              <a:rPr lang="en-US" sz="1200" kern="1200" dirty="0">
                <a:solidFill>
                  <a:schemeClr val="tx1"/>
                </a:solidFill>
                <a:effectLst/>
                <a:latin typeface="+mn-lt"/>
                <a:ea typeface="+mn-ea"/>
                <a:cs typeface="+mn-cs"/>
              </a:rPr>
              <a:t>2018 NJ Average=17.9%</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Yes</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a:p>
        </p:txBody>
      </p:sp>
    </p:spTree>
    <p:extLst>
      <p:ext uri="{BB962C8B-B14F-4D97-AF65-F5344CB8AC3E}">
        <p14:creationId xmlns:p14="http://schemas.microsoft.com/office/powerpoint/2010/main" val="16082347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receiving Special Ed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a:p>
        </p:txBody>
      </p:sp>
    </p:spTree>
    <p:extLst>
      <p:ext uri="{BB962C8B-B14F-4D97-AF65-F5344CB8AC3E}">
        <p14:creationId xmlns:p14="http://schemas.microsoft.com/office/powerpoint/2010/main" val="9675170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Sources:</a:t>
            </a:r>
          </a:p>
          <a:p>
            <a:pPr defTabSz="904046">
              <a:defRPr/>
            </a:pPr>
            <a:r>
              <a:rPr lang="en-US" dirty="0"/>
              <a:t>16.1. </a:t>
            </a:r>
            <a:r>
              <a:rPr lang="en-US" dirty="0">
                <a:hlinkClick r:id="rId3"/>
              </a:rPr>
              <a:t>http://www.middlesexresourcenet.org</a:t>
            </a:r>
            <a:r>
              <a:rPr lang="en-US" dirty="0" smtClean="0">
                <a:hlinkClick r:id="rId3"/>
              </a:rPr>
              <a:t>/</a:t>
            </a:r>
            <a:endParaRPr lang="en-US" dirty="0" smtClean="0"/>
          </a:p>
          <a:p>
            <a:pPr defTabSz="904046">
              <a:defRPr/>
            </a:pPr>
            <a:endParaRPr lang="en-US" dirty="0"/>
          </a:p>
          <a:p>
            <a:pPr defTabSz="904046">
              <a:defRPr/>
            </a:pPr>
            <a:r>
              <a:rPr lang="en-US" dirty="0"/>
              <a:t>16.2. </a:t>
            </a:r>
            <a:r>
              <a:rPr lang="en-US" dirty="0">
                <a:hlinkClick r:id="rId4"/>
              </a:rPr>
              <a:t>https://www.probononj.org/ProviderDirectory.aspx</a:t>
            </a:r>
            <a:endParaRPr lang="en-US" dirty="0"/>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No.</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90</a:t>
            </a:fld>
            <a:endParaRPr lang="en-US"/>
          </a:p>
        </p:txBody>
      </p:sp>
    </p:spTree>
    <p:extLst>
      <p:ext uri="{BB962C8B-B14F-4D97-AF65-F5344CB8AC3E}">
        <p14:creationId xmlns:p14="http://schemas.microsoft.com/office/powerpoint/2010/main" val="114061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above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counties percentage of foreign-born residents has slightly increased over the past 5 years.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a:t>
            </a:r>
            <a:r>
              <a:rPr lang="en-US" sz="1200" kern="1200" dirty="0">
                <a:solidFill>
                  <a:schemeClr val="tx1"/>
                </a:solidFill>
                <a:effectLst/>
                <a:latin typeface="+mn-lt"/>
                <a:ea typeface="+mn-ea"/>
                <a:cs typeface="+mn-cs"/>
              </a:rPr>
              <a:t>? Chart 1.6.</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a:p>
        </p:txBody>
      </p:sp>
    </p:spTree>
    <p:extLst>
      <p:ext uri="{BB962C8B-B14F-4D97-AF65-F5344CB8AC3E}">
        <p14:creationId xmlns:p14="http://schemas.microsoft.com/office/powerpoint/2010/main" val="2495555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Plainsboro and Edison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a:p>
        </p:txBody>
      </p:sp>
    </p:spTree>
    <p:extLst>
      <p:ext uri="{BB962C8B-B14F-4D97-AF65-F5344CB8AC3E}">
        <p14:creationId xmlns:p14="http://schemas.microsoft.com/office/powerpoint/2010/main" val="3375214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below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remained steady over the 5 years for which we have data.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a:t>
            </a:r>
            <a:r>
              <a:rPr lang="en-US" sz="1200" kern="1200" dirty="0">
                <a:solidFill>
                  <a:schemeClr val="tx1"/>
                </a:solidFill>
                <a:effectLst/>
                <a:latin typeface="+mn-lt"/>
                <a:ea typeface="+mn-ea"/>
                <a:cs typeface="+mn-cs"/>
              </a:rPr>
              <a:t>? Chart 1.9.</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a:p>
        </p:txBody>
      </p:sp>
    </p:spTree>
    <p:extLst>
      <p:ext uri="{BB962C8B-B14F-4D97-AF65-F5344CB8AC3E}">
        <p14:creationId xmlns:p14="http://schemas.microsoft.com/office/powerpoint/2010/main" val="12609145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15.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18.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pic>
        <p:nvPicPr>
          <p:cNvPr id="4" name="Picture 3">
            <a:extLst>
              <a:ext uri="{FF2B5EF4-FFF2-40B4-BE49-F238E27FC236}">
                <a16:creationId xmlns:a16="http://schemas.microsoft.com/office/drawing/2014/main" id="{2B446B37-C91F-4681-A689-6AB2ED63F9D6}"/>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48200" y="215900"/>
            <a:ext cx="5943600" cy="6426200"/>
          </a:xfrm>
          <a:prstGeom prst="rect">
            <a:avLst/>
          </a:prstGeom>
          <a:noFill/>
          <a:ln>
            <a:noFill/>
          </a:ln>
        </p:spPr>
      </p:pic>
      <p:sp>
        <p:nvSpPr>
          <p:cNvPr id="5" name="Title 1">
            <a:extLst>
              <a:ext uri="{FF2B5EF4-FFF2-40B4-BE49-F238E27FC236}">
                <a16:creationId xmlns:a16="http://schemas.microsoft.com/office/drawing/2014/main" id="{52B71584-56F0-42D0-9C3D-CA9EF12D84E0}"/>
              </a:ext>
            </a:extLst>
          </p:cNvPr>
          <p:cNvSpPr txBox="1">
            <a:spLocks/>
          </p:cNvSpPr>
          <p:nvPr userDrawn="1"/>
        </p:nvSpPr>
        <p:spPr>
          <a:xfrm>
            <a:off x="-67911" y="3884076"/>
            <a:ext cx="3246120" cy="29718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Middlesex County</a:t>
            </a:r>
          </a:p>
          <a:p>
            <a:pPr>
              <a:lnSpc>
                <a:spcPct val="90000"/>
              </a:lnSpc>
              <a:spcBef>
                <a:spcPts val="600"/>
              </a:spcBef>
            </a:pPr>
            <a:r>
              <a:rPr lang="en-US" sz="2400" spc="-100" dirty="0">
                <a:solidFill>
                  <a:schemeClr val="bg1"/>
                </a:solidFill>
                <a:latin typeface="Franklin Gothic Demi" panose="020B0703020102020204" pitchFamily="34" charset="0"/>
              </a:rPr>
              <a:t>New Jersey</a:t>
            </a:r>
          </a:p>
          <a:p>
            <a:pPr>
              <a:lnSpc>
                <a:spcPct val="90000"/>
              </a:lnSpc>
            </a:pPr>
            <a:endParaRPr lang="en-US" sz="3200" spc="-200" dirty="0">
              <a:solidFill>
                <a:schemeClr val="bg1"/>
              </a:solidFill>
              <a:latin typeface="Franklin Gothic Demi" panose="020B0703020102020204" pitchFamily="34" charset="0"/>
            </a:endParaRPr>
          </a:p>
        </p:txBody>
      </p:sp>
      <p:pic>
        <p:nvPicPr>
          <p:cNvPr id="6" name="Picture 5" descr="Image result for middlesex county nj map wikipedia">
            <a:extLst>
              <a:ext uri="{FF2B5EF4-FFF2-40B4-BE49-F238E27FC236}">
                <a16:creationId xmlns:a16="http://schemas.microsoft.com/office/drawing/2014/main" id="{B6E6BD31-683F-44CC-969D-617187B90CA8}"/>
              </a:ext>
            </a:extLst>
          </p:cNvPr>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40749" y="609600"/>
            <a:ext cx="1828800" cy="3462020"/>
          </a:xfrm>
          <a:prstGeom prst="rect">
            <a:avLst/>
          </a:prstGeom>
          <a:noFill/>
          <a:ln>
            <a:noFill/>
          </a:ln>
        </p:spPr>
      </p:pic>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8001000" y="24384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pic>
        <p:nvPicPr>
          <p:cNvPr id="9" name="Picture 8" descr="Image result for middlesex county nj map wikipedia">
            <a:extLst>
              <a:ext uri="{FF2B5EF4-FFF2-40B4-BE49-F238E27FC236}">
                <a16:creationId xmlns:a16="http://schemas.microsoft.com/office/drawing/2014/main" id="{EC4F516D-E8E4-4BD7-92E4-35A0BE6E7240}"/>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8802"/>
            <a:ext cx="457200" cy="914400"/>
          </a:xfrm>
          <a:prstGeom prst="rect">
            <a:avLst/>
          </a:prstGeom>
          <a:noFill/>
          <a:ln>
            <a:noFill/>
          </a:ln>
        </p:spPr>
      </p:pic>
      <p:sp>
        <p:nvSpPr>
          <p:cNvPr id="10" name="TextBox 14">
            <a:extLst>
              <a:ext uri="{FF2B5EF4-FFF2-40B4-BE49-F238E27FC236}">
                <a16:creationId xmlns:a16="http://schemas.microsoft.com/office/drawing/2014/main" id="{7620E286-7A8F-4714-8365-94CC53C38946}"/>
              </a:ext>
            </a:extLst>
          </p:cNvPr>
          <p:cNvSpPr txBox="1"/>
          <p:nvPr userDrawn="1"/>
        </p:nvSpPr>
        <p:spPr>
          <a:xfrm>
            <a:off x="76200" y="86380"/>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147649-0BF5-4B0B-BD17-94BED952DC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24" y="-1365"/>
            <a:ext cx="12187151" cy="6860730"/>
          </a:xfrm>
          <a:prstGeom prst="rect">
            <a:avLst/>
          </a:prstGeom>
        </p:spPr>
      </p:pic>
      <p:pic>
        <p:nvPicPr>
          <p:cNvPr id="7" name="Picture 6">
            <a:extLst>
              <a:ext uri="{FF2B5EF4-FFF2-40B4-BE49-F238E27FC236}">
                <a16:creationId xmlns:a16="http://schemas.microsoft.com/office/drawing/2014/main" id="{9E8B742F-F091-4442-93A3-A80DAA3A9E38}"/>
              </a:ext>
            </a:extLst>
          </p:cNvPr>
          <p:cNvPicPr>
            <a:picLocks noChangeAspect="1"/>
          </p:cNvPicPr>
          <p:nvPr userDrawn="1"/>
        </p:nvPicPr>
        <p:blipFill>
          <a:blip r:embed="rId3"/>
          <a:stretch>
            <a:fillRect/>
          </a:stretch>
        </p:blipFill>
        <p:spPr>
          <a:xfrm>
            <a:off x="6705600" y="4663535"/>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8" name="TextBox 14">
            <a:extLst>
              <a:ext uri="{FF2B5EF4-FFF2-40B4-BE49-F238E27FC236}">
                <a16:creationId xmlns:a16="http://schemas.microsoft.com/office/drawing/2014/main" id="{3CEE842F-06BE-4A5E-B833-0A900E6D8C0F}"/>
              </a:ext>
            </a:extLst>
          </p:cNvPr>
          <p:cNvSpPr txBox="1"/>
          <p:nvPr userDrawn="1"/>
        </p:nvSpPr>
        <p:spPr>
          <a:xfrm>
            <a:off x="8023754" y="4663535"/>
            <a:ext cx="3863446"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dirty="0">
                <a:latin typeface="Franklin Gothic Medium Cond" panose="020B0606030402020204" pitchFamily="34" charset="0"/>
              </a:rPr>
              <a:t>Middlesex County</a:t>
            </a:r>
          </a:p>
        </p:txBody>
      </p:sp>
      <p:pic>
        <p:nvPicPr>
          <p:cNvPr id="9" name="Picture 8">
            <a:extLst>
              <a:ext uri="{FF2B5EF4-FFF2-40B4-BE49-F238E27FC236}">
                <a16:creationId xmlns:a16="http://schemas.microsoft.com/office/drawing/2014/main" id="{6E703729-769D-4CD3-8B60-54D8D55517F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91932" y="5504543"/>
            <a:ext cx="1499616" cy="365760"/>
          </a:xfrm>
          <a:prstGeom prst="rect">
            <a:avLst/>
          </a:prstGeom>
        </p:spPr>
      </p:pic>
      <p:pic>
        <p:nvPicPr>
          <p:cNvPr id="10" name="Picture 9">
            <a:extLst>
              <a:ext uri="{FF2B5EF4-FFF2-40B4-BE49-F238E27FC236}">
                <a16:creationId xmlns:a16="http://schemas.microsoft.com/office/drawing/2014/main" id="{014117BC-5F13-4689-A865-1A8319E4767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231921" y="5500802"/>
            <a:ext cx="1376588" cy="365760"/>
          </a:xfrm>
          <a:prstGeom prst="rect">
            <a:avLst/>
          </a:prstGeom>
        </p:spPr>
      </p:pic>
      <p:sp>
        <p:nvSpPr>
          <p:cNvPr id="11" name="TextBox 10">
            <a:extLst>
              <a:ext uri="{FF2B5EF4-FFF2-40B4-BE49-F238E27FC236}">
                <a16:creationId xmlns:a16="http://schemas.microsoft.com/office/drawing/2014/main" id="{AAEDEBEF-9377-4299-BDD3-26BAF6BB8A30}"/>
              </a:ext>
            </a:extLst>
          </p:cNvPr>
          <p:cNvSpPr txBox="1"/>
          <p:nvPr userDrawn="1"/>
        </p:nvSpPr>
        <p:spPr>
          <a:xfrm>
            <a:off x="7805286" y="5962467"/>
            <a:ext cx="4069080" cy="369332"/>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a:t>
            </a:r>
          </a:p>
        </p:txBody>
      </p:sp>
      <p:pic>
        <p:nvPicPr>
          <p:cNvPr id="12" name="Picture 11" descr="Image result for middlesex county nj map wikipedia">
            <a:extLst>
              <a:ext uri="{FF2B5EF4-FFF2-40B4-BE49-F238E27FC236}">
                <a16:creationId xmlns:a16="http://schemas.microsoft.com/office/drawing/2014/main" id="{93B08302-E8EB-4465-8FDD-802460619544}"/>
              </a:ext>
            </a:extLst>
          </p:cNvPr>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970407" y="4818859"/>
            <a:ext cx="834879" cy="1422031"/>
          </a:xfrm>
          <a:prstGeom prst="rect">
            <a:avLst/>
          </a:prstGeom>
          <a:noFill/>
          <a:ln>
            <a:noFill/>
          </a:ln>
        </p:spPr>
      </p:pic>
    </p:spTree>
    <p:extLst>
      <p:ext uri="{BB962C8B-B14F-4D97-AF65-F5344CB8AC3E}">
        <p14:creationId xmlns:p14="http://schemas.microsoft.com/office/powerpoint/2010/main" val="1223282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7" name="Picture 6" descr="Image result for middlesex county nj map wikipedia">
            <a:extLst>
              <a:ext uri="{FF2B5EF4-FFF2-40B4-BE49-F238E27FC236}">
                <a16:creationId xmlns:a16="http://schemas.microsoft.com/office/drawing/2014/main" id="{A12FEE47-92D9-499B-A50A-8985BA882CD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8200" y="919388"/>
            <a:ext cx="762000" cy="1538568"/>
          </a:xfrm>
          <a:prstGeom prst="rect">
            <a:avLst/>
          </a:prstGeom>
          <a:noFill/>
          <a:ln>
            <a:noFill/>
          </a:ln>
        </p:spPr>
      </p:pic>
      <p:sp>
        <p:nvSpPr>
          <p:cNvPr id="8" name="TextBox 14">
            <a:extLst>
              <a:ext uri="{FF2B5EF4-FFF2-40B4-BE49-F238E27FC236}">
                <a16:creationId xmlns:a16="http://schemas.microsoft.com/office/drawing/2014/main" id="{74253E8A-758E-4E32-8607-285DDB06671B}"/>
              </a:ext>
            </a:extLst>
          </p:cNvPr>
          <p:cNvSpPr txBox="1"/>
          <p:nvPr userDrawn="1"/>
        </p:nvSpPr>
        <p:spPr>
          <a:xfrm>
            <a:off x="346450" y="761999"/>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sp>
        <p:nvSpPr>
          <p:cNvPr id="10" name="TextBox 14">
            <a:extLst>
              <a:ext uri="{FF2B5EF4-FFF2-40B4-BE49-F238E27FC236}">
                <a16:creationId xmlns:a16="http://schemas.microsoft.com/office/drawing/2014/main" id="{C73BFD6D-DB60-497C-9540-0BDEE175350F}"/>
              </a:ext>
            </a:extLst>
          </p:cNvPr>
          <p:cNvSpPr txBox="1"/>
          <p:nvPr userDrawn="1"/>
        </p:nvSpPr>
        <p:spPr>
          <a:xfrm>
            <a:off x="7023100" y="4332097"/>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pic>
        <p:nvPicPr>
          <p:cNvPr id="11" name="Picture 10" descr="Image result for middlesex county nj map wikipedia">
            <a:extLst>
              <a:ext uri="{FF2B5EF4-FFF2-40B4-BE49-F238E27FC236}">
                <a16:creationId xmlns:a16="http://schemas.microsoft.com/office/drawing/2014/main" id="{3414AECC-BB91-4DC3-8568-81FD1A5F0C4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83761" y="4474316"/>
            <a:ext cx="762000" cy="1538568"/>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a:latin typeface="Franklin Gothic Medium Cond" panose="020B0606030402020204" pitchFamily="34" charset="0"/>
                </a:rPr>
                <a:t>Cost of Living</a:t>
              </a:r>
            </a:p>
          </p:txBody>
        </p:sp>
      </p:grpSp>
      <p:pic>
        <p:nvPicPr>
          <p:cNvPr id="8" name="Picture 7" descr="Image result for middlesex county nj map wikipedia">
            <a:extLst>
              <a:ext uri="{FF2B5EF4-FFF2-40B4-BE49-F238E27FC236}">
                <a16:creationId xmlns:a16="http://schemas.microsoft.com/office/drawing/2014/main" id="{0D64E62F-3534-4FD0-8ED1-DCD867B3FA33}"/>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64400" y="476875"/>
            <a:ext cx="762000" cy="1538568"/>
          </a:xfrm>
          <a:prstGeom prst="rect">
            <a:avLst/>
          </a:prstGeom>
          <a:noFill/>
          <a:ln>
            <a:noFill/>
          </a:ln>
        </p:spPr>
      </p:pic>
      <p:sp>
        <p:nvSpPr>
          <p:cNvPr id="10" name="TextBox 14">
            <a:extLst>
              <a:ext uri="{FF2B5EF4-FFF2-40B4-BE49-F238E27FC236}">
                <a16:creationId xmlns:a16="http://schemas.microsoft.com/office/drawing/2014/main" id="{EDFF1AFE-A588-4127-8983-9AC44B6F896A}"/>
              </a:ext>
            </a:extLst>
          </p:cNvPr>
          <p:cNvSpPr txBox="1"/>
          <p:nvPr userDrawn="1"/>
        </p:nvSpPr>
        <p:spPr>
          <a:xfrm>
            <a:off x="670300" y="381761"/>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8" name="Picture 7" descr="Image result for middlesex county nj map wikipedia">
            <a:extLst>
              <a:ext uri="{FF2B5EF4-FFF2-40B4-BE49-F238E27FC236}">
                <a16:creationId xmlns:a16="http://schemas.microsoft.com/office/drawing/2014/main" id="{C944EBD2-7B0F-46F3-B655-946BD7F753C6}"/>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95400" y="462188"/>
            <a:ext cx="762000" cy="1538568"/>
          </a:xfrm>
          <a:prstGeom prst="rect">
            <a:avLst/>
          </a:prstGeom>
          <a:noFill/>
          <a:ln>
            <a:noFill/>
          </a:ln>
        </p:spPr>
      </p:pic>
      <p:sp>
        <p:nvSpPr>
          <p:cNvPr id="10" name="TextBox 14">
            <a:extLst>
              <a:ext uri="{FF2B5EF4-FFF2-40B4-BE49-F238E27FC236}">
                <a16:creationId xmlns:a16="http://schemas.microsoft.com/office/drawing/2014/main" id="{FB8C59A5-421C-45E8-8264-1117F2A84E32}"/>
              </a:ext>
            </a:extLst>
          </p:cNvPr>
          <p:cNvSpPr txBox="1"/>
          <p:nvPr userDrawn="1"/>
        </p:nvSpPr>
        <p:spPr>
          <a:xfrm>
            <a:off x="7023100" y="4332097"/>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
        <p:nvSpPr>
          <p:cNvPr id="11" name="TextBox 14">
            <a:extLst>
              <a:ext uri="{FF2B5EF4-FFF2-40B4-BE49-F238E27FC236}">
                <a16:creationId xmlns:a16="http://schemas.microsoft.com/office/drawing/2014/main" id="{2858773E-15F0-4EFB-B971-41B83D245254}"/>
              </a:ext>
            </a:extLst>
          </p:cNvPr>
          <p:cNvSpPr txBox="1"/>
          <p:nvPr userDrawn="1"/>
        </p:nvSpPr>
        <p:spPr>
          <a:xfrm>
            <a:off x="670300" y="381761"/>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descr="Image result for middlesex county nj map wikipedia">
            <a:extLst>
              <a:ext uri="{FF2B5EF4-FFF2-40B4-BE49-F238E27FC236}">
                <a16:creationId xmlns:a16="http://schemas.microsoft.com/office/drawing/2014/main" id="{9CC5CCF0-59F6-457D-9212-87761F198791}"/>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448380" y="2655032"/>
            <a:ext cx="762000" cy="1538568"/>
          </a:xfrm>
          <a:prstGeom prst="rect">
            <a:avLst/>
          </a:prstGeom>
          <a:noFill/>
          <a:ln>
            <a:noFill/>
          </a:ln>
        </p:spPr>
      </p:pic>
      <p:sp>
        <p:nvSpPr>
          <p:cNvPr id="9" name="TextBox 14">
            <a:extLst>
              <a:ext uri="{FF2B5EF4-FFF2-40B4-BE49-F238E27FC236}">
                <a16:creationId xmlns:a16="http://schemas.microsoft.com/office/drawing/2014/main" id="{9BB42B74-AED9-4566-BE6E-B95A91E355E0}"/>
              </a:ext>
            </a:extLst>
          </p:cNvPr>
          <p:cNvSpPr txBox="1"/>
          <p:nvPr userDrawn="1"/>
        </p:nvSpPr>
        <p:spPr>
          <a:xfrm>
            <a:off x="3786858" y="2610758"/>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6" name="Picture 5" descr="Image result for middlesex county nj map wikipedia">
            <a:extLst>
              <a:ext uri="{FF2B5EF4-FFF2-40B4-BE49-F238E27FC236}">
                <a16:creationId xmlns:a16="http://schemas.microsoft.com/office/drawing/2014/main" id="{F60C3A6E-C00E-44B0-9585-BFF84ADEF4FD}"/>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371600" y="508539"/>
            <a:ext cx="762000" cy="1538568"/>
          </a:xfrm>
          <a:prstGeom prst="rect">
            <a:avLst/>
          </a:prstGeom>
          <a:noFill/>
          <a:ln>
            <a:noFill/>
          </a:ln>
        </p:spPr>
      </p:pic>
      <p:sp>
        <p:nvSpPr>
          <p:cNvPr id="7" name="TextBox 14">
            <a:extLst>
              <a:ext uri="{FF2B5EF4-FFF2-40B4-BE49-F238E27FC236}">
                <a16:creationId xmlns:a16="http://schemas.microsoft.com/office/drawing/2014/main" id="{1E7C7489-F2EF-4499-8F70-FD3ED5ACBD47}"/>
              </a:ext>
            </a:extLst>
          </p:cNvPr>
          <p:cNvSpPr txBox="1"/>
          <p:nvPr userDrawn="1"/>
        </p:nvSpPr>
        <p:spPr>
          <a:xfrm>
            <a:off x="670300" y="381761"/>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descr="Image result for middlesex county nj map wikipedia">
            <a:extLst>
              <a:ext uri="{FF2B5EF4-FFF2-40B4-BE49-F238E27FC236}">
                <a16:creationId xmlns:a16="http://schemas.microsoft.com/office/drawing/2014/main" id="{3EC79C1B-55C7-42BF-96E6-B1ED6EC9AA54}"/>
              </a:ext>
            </a:extLst>
          </p:cNvPr>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18154" y="362205"/>
            <a:ext cx="762000" cy="1538568"/>
          </a:xfrm>
          <a:prstGeom prst="rect">
            <a:avLst/>
          </a:prstGeom>
          <a:noFill/>
          <a:ln>
            <a:noFill/>
          </a:ln>
        </p:spPr>
      </p:pic>
      <p:sp>
        <p:nvSpPr>
          <p:cNvPr id="12" name="TextBox 14">
            <a:extLst>
              <a:ext uri="{FF2B5EF4-FFF2-40B4-BE49-F238E27FC236}">
                <a16:creationId xmlns:a16="http://schemas.microsoft.com/office/drawing/2014/main" id="{47C241B6-FB14-4931-AEF0-7819325818AC}"/>
              </a:ext>
            </a:extLst>
          </p:cNvPr>
          <p:cNvSpPr txBox="1"/>
          <p:nvPr userDrawn="1"/>
        </p:nvSpPr>
        <p:spPr>
          <a:xfrm>
            <a:off x="234475" y="374822"/>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6" name="Picture 5" descr="Image result for middlesex county nj map wikipedia">
            <a:extLst>
              <a:ext uri="{FF2B5EF4-FFF2-40B4-BE49-F238E27FC236}">
                <a16:creationId xmlns:a16="http://schemas.microsoft.com/office/drawing/2014/main" id="{5448F04B-9A6C-4E46-B60F-E0F9D46852A6}"/>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50644" y="4881787"/>
            <a:ext cx="762000" cy="1538568"/>
          </a:xfrm>
          <a:prstGeom prst="rect">
            <a:avLst/>
          </a:prstGeom>
          <a:noFill/>
          <a:ln>
            <a:noFill/>
          </a:ln>
        </p:spPr>
      </p:pic>
      <p:sp>
        <p:nvSpPr>
          <p:cNvPr id="7" name="TextBox 14">
            <a:extLst>
              <a:ext uri="{FF2B5EF4-FFF2-40B4-BE49-F238E27FC236}">
                <a16:creationId xmlns:a16="http://schemas.microsoft.com/office/drawing/2014/main" id="{F712BD96-5ACB-4BA5-9BD1-8BF3110C6C1D}"/>
              </a:ext>
            </a:extLst>
          </p:cNvPr>
          <p:cNvSpPr txBox="1"/>
          <p:nvPr userDrawn="1"/>
        </p:nvSpPr>
        <p:spPr>
          <a:xfrm>
            <a:off x="7288644" y="4881787"/>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pic>
        <p:nvPicPr>
          <p:cNvPr id="8" name="Picture 7" descr="Image result for middlesex county nj map wikipedia">
            <a:extLst>
              <a:ext uri="{FF2B5EF4-FFF2-40B4-BE49-F238E27FC236}">
                <a16:creationId xmlns:a16="http://schemas.microsoft.com/office/drawing/2014/main" id="{689E9043-32B1-47CE-87BF-2A79D1FD4950}"/>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8802"/>
            <a:ext cx="457200" cy="914400"/>
          </a:xfrm>
          <a:prstGeom prst="rect">
            <a:avLst/>
          </a:prstGeom>
          <a:noFill/>
          <a:ln>
            <a:noFill/>
          </a:ln>
        </p:spPr>
      </p:pic>
      <p:sp>
        <p:nvSpPr>
          <p:cNvPr id="9" name="TextBox 14">
            <a:extLst>
              <a:ext uri="{FF2B5EF4-FFF2-40B4-BE49-F238E27FC236}">
                <a16:creationId xmlns:a16="http://schemas.microsoft.com/office/drawing/2014/main" id="{F4D6BB92-05AA-4A80-8DA8-45A7E6C226BD}"/>
              </a:ext>
            </a:extLst>
          </p:cNvPr>
          <p:cNvSpPr txBox="1"/>
          <p:nvPr userDrawn="1"/>
        </p:nvSpPr>
        <p:spPr>
          <a:xfrm>
            <a:off x="76200" y="86380"/>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descr="Image result for middlesex county nj map wikipedia">
            <a:extLst>
              <a:ext uri="{FF2B5EF4-FFF2-40B4-BE49-F238E27FC236}">
                <a16:creationId xmlns:a16="http://schemas.microsoft.com/office/drawing/2014/main" id="{AC9C8ED4-18BE-4CCF-BD95-87C3A5E8A956}"/>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20939" y="4835929"/>
            <a:ext cx="762000" cy="1538568"/>
          </a:xfrm>
          <a:prstGeom prst="rect">
            <a:avLst/>
          </a:prstGeom>
          <a:noFill/>
          <a:ln>
            <a:noFill/>
          </a:ln>
        </p:spPr>
      </p:pic>
      <p:sp>
        <p:nvSpPr>
          <p:cNvPr id="12" name="TextBox 14">
            <a:extLst>
              <a:ext uri="{FF2B5EF4-FFF2-40B4-BE49-F238E27FC236}">
                <a16:creationId xmlns:a16="http://schemas.microsoft.com/office/drawing/2014/main" id="{32A30E1E-D9F9-4583-A2B4-533357C9A76D}"/>
              </a:ext>
            </a:extLst>
          </p:cNvPr>
          <p:cNvSpPr txBox="1"/>
          <p:nvPr userDrawn="1"/>
        </p:nvSpPr>
        <p:spPr>
          <a:xfrm>
            <a:off x="537456" y="477349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FF0000"/>
                </a:solidFill>
                <a:latin typeface="Franklin Gothic Medium Cond"/>
              </a:rPr>
              <a:t>(HSAC Basic Needs Assessment Category)</a:t>
            </a:r>
            <a:endParaRPr lang="en-US" sz="150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descr="Image result for middlesex county nj map wikipedia">
            <a:extLst>
              <a:ext uri="{FF2B5EF4-FFF2-40B4-BE49-F238E27FC236}">
                <a16:creationId xmlns:a16="http://schemas.microsoft.com/office/drawing/2014/main" id="{5327D090-C1DC-4CFE-93C4-8065E456EAF3}"/>
              </a:ext>
            </a:extLst>
          </p:cNvPr>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385652" y="376860"/>
            <a:ext cx="762000" cy="1538568"/>
          </a:xfrm>
          <a:prstGeom prst="rect">
            <a:avLst/>
          </a:prstGeom>
          <a:noFill/>
          <a:ln>
            <a:noFill/>
          </a:ln>
        </p:spPr>
      </p:pic>
      <p:sp>
        <p:nvSpPr>
          <p:cNvPr id="13" name="TextBox 14">
            <a:extLst>
              <a:ext uri="{FF2B5EF4-FFF2-40B4-BE49-F238E27FC236}">
                <a16:creationId xmlns:a16="http://schemas.microsoft.com/office/drawing/2014/main" id="{1191DEC2-A30A-461F-907D-A9C20DBEADD6}"/>
              </a:ext>
            </a:extLst>
          </p:cNvPr>
          <p:cNvSpPr txBox="1"/>
          <p:nvPr userDrawn="1"/>
        </p:nvSpPr>
        <p:spPr>
          <a:xfrm>
            <a:off x="3599793" y="352275"/>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descr="Image result for middlesex county nj map wikipedia">
            <a:extLst>
              <a:ext uri="{FF2B5EF4-FFF2-40B4-BE49-F238E27FC236}">
                <a16:creationId xmlns:a16="http://schemas.microsoft.com/office/drawing/2014/main" id="{DBCD48FB-BEAC-4C15-B130-578669CF5656}"/>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049247" y="253550"/>
            <a:ext cx="762000" cy="1538568"/>
          </a:xfrm>
          <a:prstGeom prst="rect">
            <a:avLst/>
          </a:prstGeom>
          <a:noFill/>
          <a:ln>
            <a:noFill/>
          </a:ln>
        </p:spPr>
      </p:pic>
      <p:sp>
        <p:nvSpPr>
          <p:cNvPr id="9" name="TextBox 14">
            <a:extLst>
              <a:ext uri="{FF2B5EF4-FFF2-40B4-BE49-F238E27FC236}">
                <a16:creationId xmlns:a16="http://schemas.microsoft.com/office/drawing/2014/main" id="{C8C8FCD6-02CF-47BF-845F-7EA0EDF4359C}"/>
              </a:ext>
            </a:extLst>
          </p:cNvPr>
          <p:cNvSpPr txBox="1"/>
          <p:nvPr userDrawn="1"/>
        </p:nvSpPr>
        <p:spPr>
          <a:xfrm>
            <a:off x="8354331" y="334687"/>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middlesex county nj map wikipedia">
            <a:extLst>
              <a:ext uri="{FF2B5EF4-FFF2-40B4-BE49-F238E27FC236}">
                <a16:creationId xmlns:a16="http://schemas.microsoft.com/office/drawing/2014/main" id="{134FF3A0-E181-48E7-AE72-02D87E36280C}"/>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060284" y="386234"/>
            <a:ext cx="762000" cy="1538568"/>
          </a:xfrm>
          <a:prstGeom prst="rect">
            <a:avLst/>
          </a:prstGeom>
          <a:noFill/>
          <a:ln>
            <a:noFill/>
          </a:ln>
        </p:spPr>
      </p:pic>
      <p:sp>
        <p:nvSpPr>
          <p:cNvPr id="12" name="TextBox 14">
            <a:extLst>
              <a:ext uri="{FF2B5EF4-FFF2-40B4-BE49-F238E27FC236}">
                <a16:creationId xmlns:a16="http://schemas.microsoft.com/office/drawing/2014/main" id="{6BA38E99-6391-4549-8273-89F28CF21EA7}"/>
              </a:ext>
            </a:extLst>
          </p:cNvPr>
          <p:cNvSpPr txBox="1"/>
          <p:nvPr userDrawn="1"/>
        </p:nvSpPr>
        <p:spPr>
          <a:xfrm>
            <a:off x="8229600" y="368619"/>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middlesex county nj map wikipedia">
            <a:extLst>
              <a:ext uri="{FF2B5EF4-FFF2-40B4-BE49-F238E27FC236}">
                <a16:creationId xmlns:a16="http://schemas.microsoft.com/office/drawing/2014/main" id="{2A73FD64-E531-4150-90AD-892C3E28A901}"/>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915400" y="749318"/>
            <a:ext cx="762000" cy="1538568"/>
          </a:xfrm>
          <a:prstGeom prst="rect">
            <a:avLst/>
          </a:prstGeom>
          <a:noFill/>
          <a:ln>
            <a:noFill/>
          </a:ln>
        </p:spPr>
      </p:pic>
      <p:sp>
        <p:nvSpPr>
          <p:cNvPr id="12" name="TextBox 14">
            <a:extLst>
              <a:ext uri="{FF2B5EF4-FFF2-40B4-BE49-F238E27FC236}">
                <a16:creationId xmlns:a16="http://schemas.microsoft.com/office/drawing/2014/main" id="{A39FAD7A-BB54-4EA8-B526-DCEF4C2CED3B}"/>
              </a:ext>
            </a:extLst>
          </p:cNvPr>
          <p:cNvSpPr txBox="1"/>
          <p:nvPr userDrawn="1"/>
        </p:nvSpPr>
        <p:spPr>
          <a:xfrm>
            <a:off x="8017649" y="770186"/>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15" name="Picture 14" descr="Image result for middlesex county nj map wikipedia">
            <a:extLst>
              <a:ext uri="{FF2B5EF4-FFF2-40B4-BE49-F238E27FC236}">
                <a16:creationId xmlns:a16="http://schemas.microsoft.com/office/drawing/2014/main" id="{ADC3F88D-D260-4475-B336-E0A82AC14698}"/>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766183" y="484335"/>
            <a:ext cx="762000" cy="1538568"/>
          </a:xfrm>
          <a:prstGeom prst="rect">
            <a:avLst/>
          </a:prstGeom>
          <a:noFill/>
          <a:ln>
            <a:noFill/>
          </a:ln>
        </p:spPr>
      </p:pic>
      <p:sp>
        <p:nvSpPr>
          <p:cNvPr id="16" name="TextBox 14">
            <a:extLst>
              <a:ext uri="{FF2B5EF4-FFF2-40B4-BE49-F238E27FC236}">
                <a16:creationId xmlns:a16="http://schemas.microsoft.com/office/drawing/2014/main" id="{4BC0F0CD-8831-43A9-8251-33E873BE1897}"/>
              </a:ext>
            </a:extLst>
          </p:cNvPr>
          <p:cNvSpPr txBox="1"/>
          <p:nvPr userDrawn="1"/>
        </p:nvSpPr>
        <p:spPr>
          <a:xfrm>
            <a:off x="7943193" y="490866"/>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pic>
        <p:nvPicPr>
          <p:cNvPr id="7" name="Picture 6" descr="Image result for middlesex county nj map wikipedia">
            <a:extLst>
              <a:ext uri="{FF2B5EF4-FFF2-40B4-BE49-F238E27FC236}">
                <a16:creationId xmlns:a16="http://schemas.microsoft.com/office/drawing/2014/main" id="{6B0E71EE-664F-47EC-B6A9-AB277DB0AF55}"/>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153400" y="360897"/>
            <a:ext cx="762000" cy="1538568"/>
          </a:xfrm>
          <a:prstGeom prst="rect">
            <a:avLst/>
          </a:prstGeom>
          <a:noFill/>
          <a:ln>
            <a:noFill/>
          </a:ln>
        </p:spPr>
      </p:pic>
      <p:sp>
        <p:nvSpPr>
          <p:cNvPr id="8" name="TextBox 14">
            <a:extLst>
              <a:ext uri="{FF2B5EF4-FFF2-40B4-BE49-F238E27FC236}">
                <a16:creationId xmlns:a16="http://schemas.microsoft.com/office/drawing/2014/main" id="{C05CABA0-B818-48DD-AA1C-6A66602693F0}"/>
              </a:ext>
            </a:extLst>
          </p:cNvPr>
          <p:cNvSpPr txBox="1"/>
          <p:nvPr userDrawn="1"/>
        </p:nvSpPr>
        <p:spPr>
          <a:xfrm>
            <a:off x="7518400" y="291190"/>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6" name="Picture 5" descr="Image result for middlesex county nj map wikipedia">
            <a:extLst>
              <a:ext uri="{FF2B5EF4-FFF2-40B4-BE49-F238E27FC236}">
                <a16:creationId xmlns:a16="http://schemas.microsoft.com/office/drawing/2014/main" id="{FCE28F58-96B5-41C4-95F1-467502D2D64F}"/>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70731" y="959751"/>
            <a:ext cx="762000" cy="1538568"/>
          </a:xfrm>
          <a:prstGeom prst="rect">
            <a:avLst/>
          </a:prstGeom>
          <a:noFill/>
          <a:ln>
            <a:noFill/>
          </a:ln>
        </p:spPr>
      </p:pic>
      <p:sp>
        <p:nvSpPr>
          <p:cNvPr id="9" name="TextBox 14">
            <a:extLst>
              <a:ext uri="{FF2B5EF4-FFF2-40B4-BE49-F238E27FC236}">
                <a16:creationId xmlns:a16="http://schemas.microsoft.com/office/drawing/2014/main" id="{ABEED602-CA7B-414E-A537-B36646A1489A}"/>
              </a:ext>
            </a:extLst>
          </p:cNvPr>
          <p:cNvSpPr txBox="1"/>
          <p:nvPr userDrawn="1"/>
        </p:nvSpPr>
        <p:spPr>
          <a:xfrm>
            <a:off x="419747" y="842725"/>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708981"/>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a:ea typeface="+mn-lt"/>
                <a:cs typeface="+mn-lt"/>
              </a:rPr>
              <a:t>Households</a:t>
            </a:r>
            <a:r>
              <a:rPr lang="en-US" sz="1200" b="1" baseline="0" dirty="0">
                <a:ea typeface="+mn-lt"/>
                <a:cs typeface="+mn-lt"/>
              </a:rPr>
              <a:t> </a:t>
            </a:r>
            <a:r>
              <a:rPr lang="en-US" sz="1200" b="1" dirty="0">
                <a:ea typeface="+mn-lt"/>
                <a:cs typeface="+mn-lt"/>
              </a:rPr>
              <a:t>(%) with severe cost burden</a:t>
            </a:r>
            <a:r>
              <a:rPr lang="en-US" sz="1200" b="1" baseline="0" dirty="0">
                <a:ea typeface="+mn-lt"/>
                <a:cs typeface="+mn-lt"/>
              </a:rPr>
              <a:t> for housing </a:t>
            </a:r>
            <a:r>
              <a:rPr lang="en-US" sz="1200" b="1" dirty="0"/>
              <a:t>(by 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a:t>6.1: </a:t>
            </a:r>
            <a:r>
              <a:rPr lang="en-US" sz="1200" b="1" dirty="0"/>
              <a:t>Food insecurity rates over time: county, state, and national comparisons </a:t>
            </a:r>
          </a:p>
          <a:p>
            <a:pPr lvl="1"/>
            <a:r>
              <a:rPr lang="en-US" sz="1200" dirty="0">
                <a:cs typeface="Calibri"/>
              </a:rPr>
              <a:t>6.2: </a:t>
            </a:r>
            <a:r>
              <a:rPr lang="en-US" sz="1200" b="1" dirty="0">
                <a:cs typeface="Calibri"/>
              </a:rPr>
              <a:t>Food insecurity (%) </a:t>
            </a:r>
            <a:r>
              <a:rPr lang="en-US" sz="1200" b="1" dirty="0"/>
              <a:t>in NJ (by county)</a:t>
            </a:r>
            <a:endParaRPr lang="en-US" sz="1200" b="1" dirty="0">
              <a:cs typeface="Calibri"/>
            </a:endParaRPr>
          </a:p>
          <a:p>
            <a:pPr lvl="1"/>
            <a:r>
              <a:rPr lang="en-US" sz="1200" dirty="0"/>
              <a:t>6.3: </a:t>
            </a:r>
            <a:r>
              <a:rPr lang="en-US" sz="1200" b="1" dirty="0"/>
              <a:t>Individuals (#) enrolled in WIC nutrition program </a:t>
            </a:r>
            <a:endParaRPr lang="en-US" sz="1200" b="1" dirty="0">
              <a:cs typeface="Calibri"/>
            </a:endParaRPr>
          </a:p>
          <a:p>
            <a:pPr lvl="1"/>
            <a:r>
              <a:rPr lang="en-US" sz="1200" dirty="0"/>
              <a:t>6.4: </a:t>
            </a:r>
            <a:r>
              <a:rPr lang="en-US" sz="1200" b="1" dirty="0"/>
              <a:t>Children (#) receiving free or reduced lunch</a:t>
            </a:r>
            <a:endParaRPr lang="en-US" sz="1200" dirty="0"/>
          </a:p>
          <a:p>
            <a:pPr lvl="1"/>
            <a:r>
              <a:rPr lang="en-US" sz="1200" dirty="0"/>
              <a:t>6.5: </a:t>
            </a:r>
            <a:r>
              <a:rPr lang="en-US" sz="1200" b="1" dirty="0"/>
              <a:t>Children (#) receiving NJ SNAP supplemental nutrition assistance</a:t>
            </a:r>
            <a:endParaRPr lang="en-US" sz="1200" b="1" dirty="0">
              <a:cs typeface="Calibri"/>
            </a:endParaRPr>
          </a:p>
        </p:txBody>
      </p:sp>
      <p:pic>
        <p:nvPicPr>
          <p:cNvPr id="7" name="Picture 6" descr="Image result for middlesex county nj map wikipedia">
            <a:extLst>
              <a:ext uri="{FF2B5EF4-FFF2-40B4-BE49-F238E27FC236}">
                <a16:creationId xmlns:a16="http://schemas.microsoft.com/office/drawing/2014/main" id="{633D9CBF-4783-40F3-A1DB-02020E989341}"/>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8802"/>
            <a:ext cx="457200" cy="914400"/>
          </a:xfrm>
          <a:prstGeom prst="rect">
            <a:avLst/>
          </a:prstGeom>
          <a:noFill/>
          <a:ln>
            <a:noFill/>
          </a:ln>
        </p:spPr>
      </p:pic>
      <p:sp>
        <p:nvSpPr>
          <p:cNvPr id="8" name="TextBox 14">
            <a:extLst>
              <a:ext uri="{FF2B5EF4-FFF2-40B4-BE49-F238E27FC236}">
                <a16:creationId xmlns:a16="http://schemas.microsoft.com/office/drawing/2014/main" id="{725F1A52-DE10-4BD5-A526-6629524C6F9D}"/>
              </a:ext>
            </a:extLst>
          </p:cNvPr>
          <p:cNvSpPr txBox="1"/>
          <p:nvPr userDrawn="1"/>
        </p:nvSpPr>
        <p:spPr>
          <a:xfrm>
            <a:off x="76200" y="86380"/>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pic>
        <p:nvPicPr>
          <p:cNvPr id="7" name="Picture 6" descr="Image result for middlesex county nj map wikipedia">
            <a:extLst>
              <a:ext uri="{FF2B5EF4-FFF2-40B4-BE49-F238E27FC236}">
                <a16:creationId xmlns:a16="http://schemas.microsoft.com/office/drawing/2014/main" id="{EC94492D-4243-46E5-AE18-9DF2E4AC39DE}"/>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8802"/>
            <a:ext cx="457200" cy="914400"/>
          </a:xfrm>
          <a:prstGeom prst="rect">
            <a:avLst/>
          </a:prstGeom>
          <a:noFill/>
          <a:ln>
            <a:noFill/>
          </a:ln>
        </p:spPr>
      </p:pic>
      <p:sp>
        <p:nvSpPr>
          <p:cNvPr id="8" name="TextBox 14">
            <a:extLst>
              <a:ext uri="{FF2B5EF4-FFF2-40B4-BE49-F238E27FC236}">
                <a16:creationId xmlns:a16="http://schemas.microsoft.com/office/drawing/2014/main" id="{3EF9B2D1-8E91-44E2-8245-015DCC279DD0}"/>
              </a:ext>
            </a:extLst>
          </p:cNvPr>
          <p:cNvSpPr txBox="1"/>
          <p:nvPr userDrawn="1"/>
        </p:nvSpPr>
        <p:spPr>
          <a:xfrm>
            <a:off x="76200" y="86380"/>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201424"/>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a:t>11.5: </a:t>
            </a:r>
            <a:r>
              <a:rPr lang="en-US" sz="1200" b="1" dirty="0"/>
              <a:t>Homicide rates (deaths per 100K) in NJ (by county)</a:t>
            </a:r>
            <a:endParaRPr lang="en-US" sz="1200" b="1" dirty="0">
              <a:cs typeface="Calibri"/>
            </a:endParaRPr>
          </a:p>
          <a:p>
            <a:pPr lvl="1"/>
            <a:r>
              <a:rPr lang="en-US" sz="1200" dirty="0"/>
              <a:t>11.6: </a:t>
            </a:r>
            <a:r>
              <a:rPr lang="en-US" sz="1200" b="1" dirty="0"/>
              <a:t>Homicide rates (deaths per 100K) over time </a:t>
            </a:r>
            <a:endParaRPr lang="en-US" sz="1200" b="1" dirty="0">
              <a:cs typeface="Calibri"/>
            </a:endParaRPr>
          </a:p>
          <a:p>
            <a:pPr lvl="1"/>
            <a:r>
              <a:rPr lang="en-US" sz="1200" dirty="0"/>
              <a:t>11.7:</a:t>
            </a:r>
            <a:r>
              <a:rPr lang="en-US" sz="1200" b="1" dirty="0"/>
              <a:t> Homicide rates (deaths per 100K) by racial/ethnic group</a:t>
            </a:r>
            <a:endParaRPr lang="en-US" sz="1200" b="1" dirty="0">
              <a:cs typeface="Calibri"/>
            </a:endParaRPr>
          </a:p>
          <a:p>
            <a:pPr lvl="1"/>
            <a:r>
              <a:rPr lang="en-US" sz="1200" dirty="0"/>
              <a:t>11.8:</a:t>
            </a:r>
            <a:r>
              <a:rPr lang="en-US" sz="1200" b="1" dirty="0"/>
              <a:t> Homicide rates (deaths per 100K) by sex</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pic>
        <p:nvPicPr>
          <p:cNvPr id="7" name="Picture 6" descr="Image result for middlesex county nj map wikipedia">
            <a:extLst>
              <a:ext uri="{FF2B5EF4-FFF2-40B4-BE49-F238E27FC236}">
                <a16:creationId xmlns:a16="http://schemas.microsoft.com/office/drawing/2014/main" id="{6499E4E1-139D-4D5A-ADC8-29AC2738E2BC}"/>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8802"/>
            <a:ext cx="457200" cy="914400"/>
          </a:xfrm>
          <a:prstGeom prst="rect">
            <a:avLst/>
          </a:prstGeom>
          <a:noFill/>
          <a:ln>
            <a:noFill/>
          </a:ln>
        </p:spPr>
      </p:pic>
      <p:sp>
        <p:nvSpPr>
          <p:cNvPr id="8" name="TextBox 14">
            <a:extLst>
              <a:ext uri="{FF2B5EF4-FFF2-40B4-BE49-F238E27FC236}">
                <a16:creationId xmlns:a16="http://schemas.microsoft.com/office/drawing/2014/main" id="{CF047E70-4D76-47F6-998B-EEE421B5F7CD}"/>
              </a:ext>
            </a:extLst>
          </p:cNvPr>
          <p:cNvSpPr txBox="1"/>
          <p:nvPr userDrawn="1"/>
        </p:nvSpPr>
        <p:spPr>
          <a:xfrm>
            <a:off x="76200" y="86380"/>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78313"/>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C</a:t>
            </a:r>
            <a:r>
              <a:rPr lang="en-US" sz="1200" b="1" dirty="0"/>
              <a:t>hildren (%) classified special education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a:t>
            </a:r>
            <a:r>
              <a:rPr lang="en-US" sz="1200" b="1" dirty="0"/>
              <a:t> 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pic>
        <p:nvPicPr>
          <p:cNvPr id="7" name="Picture 6" descr="Image result for middlesex county nj map wikipedia">
            <a:extLst>
              <a:ext uri="{FF2B5EF4-FFF2-40B4-BE49-F238E27FC236}">
                <a16:creationId xmlns:a16="http://schemas.microsoft.com/office/drawing/2014/main" id="{E0C1BA1E-2EB9-4066-AA71-3C1CFC856E46}"/>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8802"/>
            <a:ext cx="457200" cy="914400"/>
          </a:xfrm>
          <a:prstGeom prst="rect">
            <a:avLst/>
          </a:prstGeom>
          <a:noFill/>
          <a:ln>
            <a:noFill/>
          </a:ln>
        </p:spPr>
      </p:pic>
      <p:sp>
        <p:nvSpPr>
          <p:cNvPr id="8" name="TextBox 14">
            <a:extLst>
              <a:ext uri="{FF2B5EF4-FFF2-40B4-BE49-F238E27FC236}">
                <a16:creationId xmlns:a16="http://schemas.microsoft.com/office/drawing/2014/main" id="{206269EE-42F5-4968-A96E-EAA2412D5038}"/>
              </a:ext>
            </a:extLst>
          </p:cNvPr>
          <p:cNvSpPr txBox="1"/>
          <p:nvPr userDrawn="1"/>
        </p:nvSpPr>
        <p:spPr>
          <a:xfrm>
            <a:off x="76200" y="86380"/>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1692771"/>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a:solidFill>
                  <a:schemeClr val="bg1"/>
                </a:solidFill>
                <a:latin typeface="Franklin Gothic Demi" panose="020B0703020102020204" pitchFamily="34" charset="0"/>
              </a:rPr>
              <a:t>Basic Needs</a:t>
            </a:r>
          </a:p>
        </p:txBody>
      </p:sp>
      <p:pic>
        <p:nvPicPr>
          <p:cNvPr id="6" name="Picture 5" descr="Image result for middlesex county nj map wikipedia">
            <a:extLst>
              <a:ext uri="{FF2B5EF4-FFF2-40B4-BE49-F238E27FC236}">
                <a16:creationId xmlns:a16="http://schemas.microsoft.com/office/drawing/2014/main" id="{52D55A7E-0393-42B3-B560-64CC537BEA94}"/>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8802"/>
            <a:ext cx="457200" cy="914400"/>
          </a:xfrm>
          <a:prstGeom prst="rect">
            <a:avLst/>
          </a:prstGeom>
          <a:noFill/>
          <a:ln>
            <a:noFill/>
          </a:ln>
        </p:spPr>
      </p:pic>
      <p:sp>
        <p:nvSpPr>
          <p:cNvPr id="7" name="TextBox 14">
            <a:extLst>
              <a:ext uri="{FF2B5EF4-FFF2-40B4-BE49-F238E27FC236}">
                <a16:creationId xmlns:a16="http://schemas.microsoft.com/office/drawing/2014/main" id="{B32E7422-09AA-49B4-ACCC-10FA1C3C50D1}"/>
              </a:ext>
            </a:extLst>
          </p:cNvPr>
          <p:cNvSpPr txBox="1"/>
          <p:nvPr userDrawn="1"/>
        </p:nvSpPr>
        <p:spPr>
          <a:xfrm>
            <a:off x="76200" y="86380"/>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descr="Image result for middlesex county nj map wikipedia">
            <a:extLst>
              <a:ext uri="{FF2B5EF4-FFF2-40B4-BE49-F238E27FC236}">
                <a16:creationId xmlns:a16="http://schemas.microsoft.com/office/drawing/2014/main" id="{0613CE35-1EFB-4306-B118-B6D2CC5E1E03}"/>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8802"/>
            <a:ext cx="457200" cy="914400"/>
          </a:xfrm>
          <a:prstGeom prst="rect">
            <a:avLst/>
          </a:prstGeom>
          <a:noFill/>
          <a:ln>
            <a:noFill/>
          </a:ln>
        </p:spPr>
      </p:pic>
      <p:sp>
        <p:nvSpPr>
          <p:cNvPr id="6" name="TextBox 14">
            <a:extLst>
              <a:ext uri="{FF2B5EF4-FFF2-40B4-BE49-F238E27FC236}">
                <a16:creationId xmlns:a16="http://schemas.microsoft.com/office/drawing/2014/main" id="{4161837E-21D2-4964-871C-200167E16C77}"/>
              </a:ext>
            </a:extLst>
          </p:cNvPr>
          <p:cNvSpPr txBox="1"/>
          <p:nvPr userDrawn="1"/>
        </p:nvSpPr>
        <p:spPr>
          <a:xfrm>
            <a:off x="76200" y="86380"/>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descr="Image result for middlesex county nj map wikipedia">
            <a:extLst>
              <a:ext uri="{FF2B5EF4-FFF2-40B4-BE49-F238E27FC236}">
                <a16:creationId xmlns:a16="http://schemas.microsoft.com/office/drawing/2014/main" id="{CCD468ED-844C-442B-95D6-04471B202C5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8802"/>
            <a:ext cx="457200" cy="914400"/>
          </a:xfrm>
          <a:prstGeom prst="rect">
            <a:avLst/>
          </a:prstGeom>
          <a:noFill/>
          <a:ln>
            <a:noFill/>
          </a:ln>
        </p:spPr>
      </p:pic>
      <p:sp>
        <p:nvSpPr>
          <p:cNvPr id="6" name="TextBox 14">
            <a:extLst>
              <a:ext uri="{FF2B5EF4-FFF2-40B4-BE49-F238E27FC236}">
                <a16:creationId xmlns:a16="http://schemas.microsoft.com/office/drawing/2014/main" id="{D9CE031F-FE87-46CB-A0C1-F36760F87177}"/>
              </a:ext>
            </a:extLst>
          </p:cNvPr>
          <p:cNvSpPr txBox="1"/>
          <p:nvPr userDrawn="1"/>
        </p:nvSpPr>
        <p:spPr>
          <a:xfrm>
            <a:off x="76200" y="86380"/>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59" r:id="rId7"/>
    <p:sldLayoutId id="2147483658" r:id="rId8"/>
    <p:sldLayoutId id="2147483676" r:id="rId9"/>
    <p:sldLayoutId id="214748369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91" r:id="rId1"/>
    <p:sldLayoutId id="2147483653" r:id="rId2"/>
    <p:sldLayoutId id="2147483656" r:id="rId3"/>
    <p:sldLayoutId id="2147483660" r:id="rId4"/>
    <p:sldLayoutId id="2147483678" r:id="rId5"/>
    <p:sldLayoutId id="2147483661" r:id="rId6"/>
    <p:sldLayoutId id="2147483677" r:id="rId7"/>
    <p:sldLayoutId id="2147483663" r:id="rId8"/>
    <p:sldLayoutId id="2147483657" r:id="rId9"/>
    <p:sldLayoutId id="2147483679" r:id="rId10"/>
    <p:sldLayoutId id="2147483664" r:id="rId11"/>
    <p:sldLayoutId id="2147483681" r:id="rId12"/>
    <p:sldLayoutId id="2147483680" r:id="rId13"/>
    <p:sldLayoutId id="2147483665" r:id="rId14"/>
    <p:sldLayoutId id="2147483672" r:id="rId15"/>
    <p:sldLayoutId id="2147483675" r:id="rId16"/>
    <p:sldLayoutId id="2147483674"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1.xml"/><Relationship Id="rId7" Type="http://schemas.openxmlformats.org/officeDocument/2006/relationships/slideLayout" Target="../slideLayouts/slideLayout8.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9" Type="http://schemas.openxmlformats.org/officeDocument/2006/relationships/chart" Target="../charts/chart1.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7.xml"/><Relationship Id="rId7" Type="http://schemas.openxmlformats.org/officeDocument/2006/relationships/slideLayout" Target="../slideLayouts/slideLayout8.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9" Type="http://schemas.openxmlformats.org/officeDocument/2006/relationships/chart" Target="../charts/chart2.xml"/></Relationships>
</file>

<file path=ppt/slides/_rels/slide13.xml.rels><?xml version="1.0" encoding="UTF-8" standalone="yes"?>
<Relationships xmlns="http://schemas.openxmlformats.org/package/2006/relationships"><Relationship Id="rId8" Type="http://schemas.openxmlformats.org/officeDocument/2006/relationships/tags" Target="../tags/tag28.xml"/><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chart" Target="../charts/chart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notesSlide" Target="../notesSlides/notesSlide6.xml"/><Relationship Id="rId5" Type="http://schemas.openxmlformats.org/officeDocument/2006/relationships/tags" Target="../tags/tag25.xml"/><Relationship Id="rId10" Type="http://schemas.openxmlformats.org/officeDocument/2006/relationships/slideLayout" Target="../slideLayouts/slideLayout8.xml"/><Relationship Id="rId4" Type="http://schemas.openxmlformats.org/officeDocument/2006/relationships/tags" Target="../tags/tag24.xml"/><Relationship Id="rId9" Type="http://schemas.openxmlformats.org/officeDocument/2006/relationships/tags" Target="../tags/tag29.xml"/></Relationships>
</file>

<file path=ppt/slides/_rels/slide14.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chart" Target="../charts/chart5.xml"/><Relationship Id="rId3" Type="http://schemas.openxmlformats.org/officeDocument/2006/relationships/tags" Target="../tags/tag32.xml"/><Relationship Id="rId7" Type="http://schemas.openxmlformats.org/officeDocument/2006/relationships/tags" Target="../tags/tag36.xml"/><Relationship Id="rId12" Type="http://schemas.openxmlformats.org/officeDocument/2006/relationships/chart" Target="../charts/chart4.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notesSlide" Target="../notesSlides/notesSlide7.xml"/><Relationship Id="rId5" Type="http://schemas.openxmlformats.org/officeDocument/2006/relationships/tags" Target="../tags/tag34.xml"/><Relationship Id="rId10" Type="http://schemas.openxmlformats.org/officeDocument/2006/relationships/slideLayout" Target="../slideLayouts/slideLayout8.xml"/><Relationship Id="rId4" Type="http://schemas.openxmlformats.org/officeDocument/2006/relationships/tags" Target="../tags/tag33.xml"/><Relationship Id="rId9" Type="http://schemas.openxmlformats.org/officeDocument/2006/relationships/tags" Target="../tags/tag38.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41.xml"/><Relationship Id="rId7" Type="http://schemas.openxmlformats.org/officeDocument/2006/relationships/slideLayout" Target="../slideLayouts/slideLayout8.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9" Type="http://schemas.openxmlformats.org/officeDocument/2006/relationships/chart" Target="../charts/chart6.xml"/></Relationships>
</file>

<file path=ppt/slides/_rels/slide16.xml.rels><?xml version="1.0" encoding="UTF-8" standalone="yes"?>
<Relationships xmlns="http://schemas.openxmlformats.org/package/2006/relationships"><Relationship Id="rId8" Type="http://schemas.openxmlformats.org/officeDocument/2006/relationships/tags" Target="../tags/tag52.xml"/><Relationship Id="rId3" Type="http://schemas.openxmlformats.org/officeDocument/2006/relationships/tags" Target="../tags/tag47.xml"/><Relationship Id="rId7" Type="http://schemas.openxmlformats.org/officeDocument/2006/relationships/tags" Target="../tags/tag51.xml"/><Relationship Id="rId12" Type="http://schemas.openxmlformats.org/officeDocument/2006/relationships/chart" Target="../charts/chart8.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chart" Target="../charts/chart7.xml"/><Relationship Id="rId5" Type="http://schemas.openxmlformats.org/officeDocument/2006/relationships/tags" Target="../tags/tag49.xml"/><Relationship Id="rId10" Type="http://schemas.openxmlformats.org/officeDocument/2006/relationships/notesSlide" Target="../notesSlides/notesSlide9.xml"/><Relationship Id="rId4" Type="http://schemas.openxmlformats.org/officeDocument/2006/relationships/tags" Target="../tags/tag48.xml"/><Relationship Id="rId9"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60.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9.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0.xml"/><Relationship Id="rId5" Type="http://schemas.openxmlformats.org/officeDocument/2006/relationships/tags" Target="../tags/tag57.xml"/><Relationship Id="rId10" Type="http://schemas.openxmlformats.org/officeDocument/2006/relationships/slideLayout" Target="../slideLayouts/slideLayout8.xml"/><Relationship Id="rId4" Type="http://schemas.openxmlformats.org/officeDocument/2006/relationships/tags" Target="../tags/tag56.xml"/><Relationship Id="rId9" Type="http://schemas.openxmlformats.org/officeDocument/2006/relationships/tags" Target="../tags/tag61.xml"/></Relationships>
</file>

<file path=ppt/slides/_rels/slide18.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tags" Target="../tags/tag64.xml"/><Relationship Id="rId7" Type="http://schemas.openxmlformats.org/officeDocument/2006/relationships/notesSlide" Target="../notesSlides/notesSlide11.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Layout" Target="../slideLayouts/slideLayout8.xml"/><Relationship Id="rId5" Type="http://schemas.openxmlformats.org/officeDocument/2006/relationships/tags" Target="../tags/tag66.xml"/><Relationship Id="rId4" Type="http://schemas.openxmlformats.org/officeDocument/2006/relationships/tags" Target="../tags/tag65.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69.xml"/><Relationship Id="rId7" Type="http://schemas.openxmlformats.org/officeDocument/2006/relationships/slideLayout" Target="../slideLayouts/slideLayout8.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9" Type="http://schemas.openxmlformats.org/officeDocument/2006/relationships/chart" Target="../charts/char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tags" Target="../tags/tag80.xml"/><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chart" Target="../charts/chart12.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notesSlide" Target="../notesSlides/notesSlide13.xml"/><Relationship Id="rId5" Type="http://schemas.openxmlformats.org/officeDocument/2006/relationships/tags" Target="../tags/tag77.xml"/><Relationship Id="rId10" Type="http://schemas.openxmlformats.org/officeDocument/2006/relationships/slideLayout" Target="../slideLayouts/slideLayout8.xml"/><Relationship Id="rId4" Type="http://schemas.openxmlformats.org/officeDocument/2006/relationships/tags" Target="../tags/tag76.xml"/><Relationship Id="rId9" Type="http://schemas.openxmlformats.org/officeDocument/2006/relationships/tags" Target="../tags/tag81.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84.xml"/><Relationship Id="rId7" Type="http://schemas.openxmlformats.org/officeDocument/2006/relationships/slideLayout" Target="../slideLayouts/slideLayout8.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9" Type="http://schemas.openxmlformats.org/officeDocument/2006/relationships/chart" Target="../charts/chart13.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90.xml"/><Relationship Id="rId7" Type="http://schemas.openxmlformats.org/officeDocument/2006/relationships/slideLayout" Target="../slideLayouts/slideLayout8.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9" Type="http://schemas.openxmlformats.org/officeDocument/2006/relationships/chart" Target="../charts/char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chart" Target="../charts/chart16.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chart" Target="../charts/chart15.xml"/><Relationship Id="rId5" Type="http://schemas.openxmlformats.org/officeDocument/2006/relationships/tags" Target="../tags/tag98.xml"/><Relationship Id="rId10" Type="http://schemas.openxmlformats.org/officeDocument/2006/relationships/notesSlide" Target="../notesSlides/notesSlide16.xml"/><Relationship Id="rId4" Type="http://schemas.openxmlformats.org/officeDocument/2006/relationships/tags" Target="../tags/tag97.xml"/><Relationship Id="rId9"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chart" Target="../charts/chart17.xml"/><Relationship Id="rId3" Type="http://schemas.openxmlformats.org/officeDocument/2006/relationships/tags" Target="../tags/tag104.xml"/><Relationship Id="rId7" Type="http://schemas.openxmlformats.org/officeDocument/2006/relationships/notesSlide" Target="../notesSlides/notesSlide17.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slideLayout" Target="../slideLayouts/slideLayout8.xml"/><Relationship Id="rId5" Type="http://schemas.openxmlformats.org/officeDocument/2006/relationships/tags" Target="../tags/tag106.xml"/><Relationship Id="rId4" Type="http://schemas.openxmlformats.org/officeDocument/2006/relationships/tags" Target="../tags/tag10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09.xml"/><Relationship Id="rId7" Type="http://schemas.openxmlformats.org/officeDocument/2006/relationships/slideLayout" Target="../slideLayouts/slideLayout8.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9" Type="http://schemas.openxmlformats.org/officeDocument/2006/relationships/chart" Target="../charts/chart18.xml"/></Relationships>
</file>

<file path=ppt/slides/_rels/slide28.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15.xml"/><Relationship Id="rId7" Type="http://schemas.openxmlformats.org/officeDocument/2006/relationships/notesSlide" Target="../notesSlides/notesSlide19.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slideLayout" Target="../slideLayouts/slideLayout8.xml"/><Relationship Id="rId5" Type="http://schemas.openxmlformats.org/officeDocument/2006/relationships/tags" Target="../tags/tag117.xml"/><Relationship Id="rId4" Type="http://schemas.openxmlformats.org/officeDocument/2006/relationships/tags" Target="../tags/tag1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8" Type="http://schemas.openxmlformats.org/officeDocument/2006/relationships/tags" Target="../tags/tag125.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chart" Target="../charts/chart21.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chart" Target="../charts/chart20.xml"/><Relationship Id="rId5" Type="http://schemas.openxmlformats.org/officeDocument/2006/relationships/tags" Target="../tags/tag122.xml"/><Relationship Id="rId10" Type="http://schemas.openxmlformats.org/officeDocument/2006/relationships/notesSlide" Target="../notesSlides/notesSlide20.xml"/><Relationship Id="rId4" Type="http://schemas.openxmlformats.org/officeDocument/2006/relationships/tags" Target="../tags/tag121.xml"/><Relationship Id="rId9"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chart" Target="../charts/chart22.xml"/><Relationship Id="rId3" Type="http://schemas.openxmlformats.org/officeDocument/2006/relationships/tags" Target="../tags/tag128.xml"/><Relationship Id="rId7" Type="http://schemas.openxmlformats.org/officeDocument/2006/relationships/notesSlide" Target="../notesSlides/notesSlide21.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slideLayout" Target="../slideLayouts/slideLayout8.xml"/><Relationship Id="rId5" Type="http://schemas.openxmlformats.org/officeDocument/2006/relationships/tags" Target="../tags/tag130.xml"/><Relationship Id="rId4" Type="http://schemas.openxmlformats.org/officeDocument/2006/relationships/tags" Target="../tags/tag1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33.xml"/><Relationship Id="rId7" Type="http://schemas.openxmlformats.org/officeDocument/2006/relationships/slideLayout" Target="../slideLayouts/slideLayout8.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9" Type="http://schemas.openxmlformats.org/officeDocument/2006/relationships/chart" Target="../charts/chart23.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139.xml"/><Relationship Id="rId7" Type="http://schemas.openxmlformats.org/officeDocument/2006/relationships/slideLayout" Target="../slideLayouts/slideLayout8.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9" Type="http://schemas.openxmlformats.org/officeDocument/2006/relationships/chart" Target="../charts/char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45.xml"/><Relationship Id="rId7" Type="http://schemas.openxmlformats.org/officeDocument/2006/relationships/notesSlide" Target="../notesSlides/notesSlide24.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slideLayout" Target="../slideLayouts/slideLayout8.xml"/><Relationship Id="rId5" Type="http://schemas.openxmlformats.org/officeDocument/2006/relationships/tags" Target="../tags/tag147.xml"/><Relationship Id="rId4" Type="http://schemas.openxmlformats.org/officeDocument/2006/relationships/tags" Target="../tags/tag146.xml"/></Relationships>
</file>

<file path=ppt/slides/_rels/slide37.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50.xml"/><Relationship Id="rId7" Type="http://schemas.openxmlformats.org/officeDocument/2006/relationships/notesSlide" Target="../notesSlides/notesSlide25.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slideLayout" Target="../slideLayouts/slideLayout8.xml"/><Relationship Id="rId5" Type="http://schemas.openxmlformats.org/officeDocument/2006/relationships/tags" Target="../tags/tag152.xml"/><Relationship Id="rId4" Type="http://schemas.openxmlformats.org/officeDocument/2006/relationships/tags" Target="../tags/tag151.xml"/></Relationships>
</file>

<file path=ppt/slides/_rels/slide38.xml.rels><?xml version="1.0" encoding="UTF-8" standalone="yes"?>
<Relationships xmlns="http://schemas.openxmlformats.org/package/2006/relationships"><Relationship Id="rId8" Type="http://schemas.openxmlformats.org/officeDocument/2006/relationships/tags" Target="../tags/tag160.xml"/><Relationship Id="rId13" Type="http://schemas.openxmlformats.org/officeDocument/2006/relationships/chart" Target="../charts/chart27.xml"/><Relationship Id="rId3" Type="http://schemas.openxmlformats.org/officeDocument/2006/relationships/tags" Target="../tags/tag155.xml"/><Relationship Id="rId7" Type="http://schemas.openxmlformats.org/officeDocument/2006/relationships/tags" Target="../tags/tag159.xml"/><Relationship Id="rId12" Type="http://schemas.openxmlformats.org/officeDocument/2006/relationships/notesSlide" Target="../notesSlides/notesSlide26.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tags" Target="../tags/tag158.xml"/><Relationship Id="rId11" Type="http://schemas.openxmlformats.org/officeDocument/2006/relationships/slideLayout" Target="../slideLayouts/slideLayout8.xml"/><Relationship Id="rId5" Type="http://schemas.openxmlformats.org/officeDocument/2006/relationships/tags" Target="../tags/tag157.xml"/><Relationship Id="rId15" Type="http://schemas.openxmlformats.org/officeDocument/2006/relationships/chart" Target="../charts/chart29.xml"/><Relationship Id="rId10" Type="http://schemas.openxmlformats.org/officeDocument/2006/relationships/tags" Target="../tags/tag162.xml"/><Relationship Id="rId4" Type="http://schemas.openxmlformats.org/officeDocument/2006/relationships/tags" Target="../tags/tag156.xml"/><Relationship Id="rId9" Type="http://schemas.openxmlformats.org/officeDocument/2006/relationships/tags" Target="../tags/tag161.xml"/><Relationship Id="rId14" Type="http://schemas.openxmlformats.org/officeDocument/2006/relationships/chart" Target="../charts/char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8" Type="http://schemas.openxmlformats.org/officeDocument/2006/relationships/chart" Target="../charts/chart30.xml"/><Relationship Id="rId3" Type="http://schemas.openxmlformats.org/officeDocument/2006/relationships/tags" Target="../tags/tag165.xml"/><Relationship Id="rId7" Type="http://schemas.openxmlformats.org/officeDocument/2006/relationships/notesSlide" Target="../notesSlides/notesSlide27.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slideLayout" Target="../slideLayouts/slideLayout8.xml"/><Relationship Id="rId5" Type="http://schemas.openxmlformats.org/officeDocument/2006/relationships/tags" Target="../tags/tag167.xml"/><Relationship Id="rId4" Type="http://schemas.openxmlformats.org/officeDocument/2006/relationships/tags" Target="../tags/tag166.xml"/></Relationships>
</file>

<file path=ppt/slides/_rels/slide41.xml.rels><?xml version="1.0" encoding="UTF-8" standalone="yes"?>
<Relationships xmlns="http://schemas.openxmlformats.org/package/2006/relationships"><Relationship Id="rId3" Type="http://schemas.openxmlformats.org/officeDocument/2006/relationships/tags" Target="../tags/tag170.xml"/><Relationship Id="rId7" Type="http://schemas.openxmlformats.org/officeDocument/2006/relationships/chart" Target="../charts/chart31.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notesSlide" Target="../notesSlides/notesSlide28.xml"/><Relationship Id="rId5" Type="http://schemas.openxmlformats.org/officeDocument/2006/relationships/slideLayout" Target="../slideLayouts/slideLayout8.xml"/><Relationship Id="rId4" Type="http://schemas.openxmlformats.org/officeDocument/2006/relationships/tags" Target="../tags/tag17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8" Type="http://schemas.openxmlformats.org/officeDocument/2006/relationships/tags" Target="../tags/tag179.xml"/><Relationship Id="rId13" Type="http://schemas.openxmlformats.org/officeDocument/2006/relationships/chart" Target="../charts/chart32.xml"/><Relationship Id="rId3" Type="http://schemas.openxmlformats.org/officeDocument/2006/relationships/tags" Target="../tags/tag174.xml"/><Relationship Id="rId7" Type="http://schemas.openxmlformats.org/officeDocument/2006/relationships/tags" Target="../tags/tag178.xml"/><Relationship Id="rId12" Type="http://schemas.openxmlformats.org/officeDocument/2006/relationships/notesSlide" Target="../notesSlides/notesSlide29.xml"/><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tags" Target="../tags/tag177.xml"/><Relationship Id="rId11" Type="http://schemas.openxmlformats.org/officeDocument/2006/relationships/slideLayout" Target="../slideLayouts/slideLayout8.xml"/><Relationship Id="rId5" Type="http://schemas.openxmlformats.org/officeDocument/2006/relationships/tags" Target="../tags/tag176.xml"/><Relationship Id="rId10" Type="http://schemas.openxmlformats.org/officeDocument/2006/relationships/tags" Target="../tags/tag181.xml"/><Relationship Id="rId4" Type="http://schemas.openxmlformats.org/officeDocument/2006/relationships/tags" Target="../tags/tag175.xml"/><Relationship Id="rId9" Type="http://schemas.openxmlformats.org/officeDocument/2006/relationships/tags" Target="../tags/tag180.xml"/><Relationship Id="rId14" Type="http://schemas.openxmlformats.org/officeDocument/2006/relationships/chart" Target="../charts/chart33.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84.xml"/><Relationship Id="rId7" Type="http://schemas.openxmlformats.org/officeDocument/2006/relationships/slideLayout" Target="../slideLayouts/slideLayout8.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tags" Target="../tags/tag187.xml"/><Relationship Id="rId5" Type="http://schemas.openxmlformats.org/officeDocument/2006/relationships/tags" Target="../tags/tag186.xml"/><Relationship Id="rId4" Type="http://schemas.openxmlformats.org/officeDocument/2006/relationships/tags" Target="../tags/tag185.xml"/><Relationship Id="rId9" Type="http://schemas.openxmlformats.org/officeDocument/2006/relationships/chart" Target="../charts/chart34.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0.xml"/><Relationship Id="rId7" Type="http://schemas.openxmlformats.org/officeDocument/2006/relationships/slideLayout" Target="../slideLayouts/slideLayout8.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tags" Target="../tags/tag191.xml"/><Relationship Id="rId9" Type="http://schemas.openxmlformats.org/officeDocument/2006/relationships/chart" Target="../charts/chart35.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196.xml"/><Relationship Id="rId7" Type="http://schemas.openxmlformats.org/officeDocument/2006/relationships/slideLayout" Target="../slideLayouts/slideLayout8.xml"/><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tags" Target="../tags/tag199.xml"/><Relationship Id="rId5" Type="http://schemas.openxmlformats.org/officeDocument/2006/relationships/tags" Target="../tags/tag198.xml"/><Relationship Id="rId4" Type="http://schemas.openxmlformats.org/officeDocument/2006/relationships/tags" Target="../tags/tag197.xml"/><Relationship Id="rId9" Type="http://schemas.openxmlformats.org/officeDocument/2006/relationships/chart" Target="../charts/chart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8" Type="http://schemas.openxmlformats.org/officeDocument/2006/relationships/tags" Target="../tags/tag207.xml"/><Relationship Id="rId3" Type="http://schemas.openxmlformats.org/officeDocument/2006/relationships/tags" Target="../tags/tag202.xml"/><Relationship Id="rId7" Type="http://schemas.openxmlformats.org/officeDocument/2006/relationships/tags" Target="../tags/tag206.xml"/><Relationship Id="rId12" Type="http://schemas.openxmlformats.org/officeDocument/2006/relationships/chart" Target="../charts/chart38.xml"/><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tags" Target="../tags/tag205.xml"/><Relationship Id="rId11" Type="http://schemas.openxmlformats.org/officeDocument/2006/relationships/chart" Target="../charts/chart37.xml"/><Relationship Id="rId5" Type="http://schemas.openxmlformats.org/officeDocument/2006/relationships/tags" Target="../tags/tag204.xml"/><Relationship Id="rId10" Type="http://schemas.openxmlformats.org/officeDocument/2006/relationships/notesSlide" Target="../notesSlides/notesSlide33.xml"/><Relationship Id="rId4" Type="http://schemas.openxmlformats.org/officeDocument/2006/relationships/tags" Target="../tags/tag203.xml"/><Relationship Id="rId9"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8" Type="http://schemas.openxmlformats.org/officeDocument/2006/relationships/chart" Target="../charts/chart39.xml"/><Relationship Id="rId3" Type="http://schemas.openxmlformats.org/officeDocument/2006/relationships/tags" Target="../tags/tag210.xml"/><Relationship Id="rId7" Type="http://schemas.openxmlformats.org/officeDocument/2006/relationships/notesSlide" Target="../notesSlides/notesSlide34.xml"/><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slideLayout" Target="../slideLayouts/slideLayout8.xml"/><Relationship Id="rId5" Type="http://schemas.openxmlformats.org/officeDocument/2006/relationships/tags" Target="../tags/tag212.xml"/><Relationship Id="rId4" Type="http://schemas.openxmlformats.org/officeDocument/2006/relationships/tags" Target="../tags/tag21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50.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tags" Target="../tags/tag215.xml"/><Relationship Id="rId7" Type="http://schemas.openxmlformats.org/officeDocument/2006/relationships/notesSlide" Target="../notesSlides/notesSlide35.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slideLayout" Target="../slideLayouts/slideLayout8.xml"/><Relationship Id="rId5" Type="http://schemas.openxmlformats.org/officeDocument/2006/relationships/tags" Target="../tags/tag217.xml"/><Relationship Id="rId4" Type="http://schemas.openxmlformats.org/officeDocument/2006/relationships/tags" Target="../tags/tag216.xml"/></Relationships>
</file>

<file path=ppt/slides/_rels/slide51.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20.xml"/><Relationship Id="rId7" Type="http://schemas.openxmlformats.org/officeDocument/2006/relationships/notesSlide" Target="../notesSlides/notesSlide36.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slideLayout" Target="../slideLayouts/slideLayout8.xml"/><Relationship Id="rId5" Type="http://schemas.openxmlformats.org/officeDocument/2006/relationships/tags" Target="../tags/tag222.xml"/><Relationship Id="rId4" Type="http://schemas.openxmlformats.org/officeDocument/2006/relationships/tags" Target="../tags/tag221.xml"/></Relationships>
</file>

<file path=ppt/slides/_rels/slide52.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25.xml"/><Relationship Id="rId7" Type="http://schemas.openxmlformats.org/officeDocument/2006/relationships/notesSlide" Target="../notesSlides/notesSlide37.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slideLayout" Target="../slideLayouts/slideLayout8.xml"/><Relationship Id="rId5" Type="http://schemas.openxmlformats.org/officeDocument/2006/relationships/tags" Target="../tags/tag227.xml"/><Relationship Id="rId4" Type="http://schemas.openxmlformats.org/officeDocument/2006/relationships/tags" Target="../tags/tag226.xml"/></Relationships>
</file>

<file path=ppt/slides/_rels/slide53.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30.xml"/><Relationship Id="rId7" Type="http://schemas.openxmlformats.org/officeDocument/2006/relationships/notesSlide" Target="../notesSlides/notesSlide38.xml"/><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slideLayout" Target="../slideLayouts/slideLayout8.xml"/><Relationship Id="rId5" Type="http://schemas.openxmlformats.org/officeDocument/2006/relationships/tags" Target="../tags/tag232.xml"/><Relationship Id="rId4" Type="http://schemas.openxmlformats.org/officeDocument/2006/relationships/tags" Target="../tags/tag231.xml"/></Relationships>
</file>

<file path=ppt/slides/_rels/slide54.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35.xml"/><Relationship Id="rId7" Type="http://schemas.openxmlformats.org/officeDocument/2006/relationships/notesSlide" Target="../notesSlides/notesSlide3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slideLayout" Target="../slideLayouts/slideLayout8.xml"/><Relationship Id="rId5" Type="http://schemas.openxmlformats.org/officeDocument/2006/relationships/tags" Target="../tags/tag237.xml"/><Relationship Id="rId4" Type="http://schemas.openxmlformats.org/officeDocument/2006/relationships/tags" Target="../tags/tag23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8" Type="http://schemas.openxmlformats.org/officeDocument/2006/relationships/tags" Target="../tags/tag245.xml"/><Relationship Id="rId13" Type="http://schemas.openxmlformats.org/officeDocument/2006/relationships/chart" Target="../charts/chart46.xml"/><Relationship Id="rId3" Type="http://schemas.openxmlformats.org/officeDocument/2006/relationships/tags" Target="../tags/tag240.xml"/><Relationship Id="rId7" Type="http://schemas.openxmlformats.org/officeDocument/2006/relationships/tags" Target="../tags/tag244.xml"/><Relationship Id="rId12" Type="http://schemas.openxmlformats.org/officeDocument/2006/relationships/chart" Target="../charts/chart45.xml"/><Relationship Id="rId2" Type="http://schemas.openxmlformats.org/officeDocument/2006/relationships/tags" Target="../tags/tag239.xml"/><Relationship Id="rId1" Type="http://schemas.openxmlformats.org/officeDocument/2006/relationships/tags" Target="../tags/tag238.xml"/><Relationship Id="rId6" Type="http://schemas.openxmlformats.org/officeDocument/2006/relationships/tags" Target="../tags/tag243.xml"/><Relationship Id="rId11" Type="http://schemas.openxmlformats.org/officeDocument/2006/relationships/notesSlide" Target="../notesSlides/notesSlide40.xml"/><Relationship Id="rId5" Type="http://schemas.openxmlformats.org/officeDocument/2006/relationships/tags" Target="../tags/tag242.xml"/><Relationship Id="rId10" Type="http://schemas.openxmlformats.org/officeDocument/2006/relationships/slideLayout" Target="../slideLayouts/slideLayout8.xml"/><Relationship Id="rId4" Type="http://schemas.openxmlformats.org/officeDocument/2006/relationships/tags" Target="../tags/tag241.xml"/><Relationship Id="rId9" Type="http://schemas.openxmlformats.org/officeDocument/2006/relationships/tags" Target="../tags/tag246.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49.xml"/><Relationship Id="rId7" Type="http://schemas.openxmlformats.org/officeDocument/2006/relationships/slideLayout" Target="../slideLayouts/slideLayout8.xml"/><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tags" Target="../tags/tag252.xml"/><Relationship Id="rId5" Type="http://schemas.openxmlformats.org/officeDocument/2006/relationships/tags" Target="../tags/tag251.xml"/><Relationship Id="rId4" Type="http://schemas.openxmlformats.org/officeDocument/2006/relationships/tags" Target="../tags/tag250.xml"/><Relationship Id="rId9" Type="http://schemas.openxmlformats.org/officeDocument/2006/relationships/chart" Target="../charts/chart47.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55.xml"/><Relationship Id="rId7" Type="http://schemas.openxmlformats.org/officeDocument/2006/relationships/slideLayout" Target="../slideLayouts/slideLayout8.xml"/><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tags" Target="../tags/tag258.xml"/><Relationship Id="rId5" Type="http://schemas.openxmlformats.org/officeDocument/2006/relationships/tags" Target="../tags/tag257.xml"/><Relationship Id="rId4" Type="http://schemas.openxmlformats.org/officeDocument/2006/relationships/tags" Target="../tags/tag256.xml"/><Relationship Id="rId9" Type="http://schemas.openxmlformats.org/officeDocument/2006/relationships/chart" Target="../charts/chart48.xml"/></Relationships>
</file>

<file path=ppt/slides/_rels/slide59.xml.rels><?xml version="1.0" encoding="UTF-8" standalone="yes"?>
<Relationships xmlns="http://schemas.openxmlformats.org/package/2006/relationships"><Relationship Id="rId8" Type="http://schemas.openxmlformats.org/officeDocument/2006/relationships/notesSlide" Target="../notesSlides/notesSlide43.xml"/><Relationship Id="rId3" Type="http://schemas.openxmlformats.org/officeDocument/2006/relationships/tags" Target="../tags/tag261.xml"/><Relationship Id="rId7" Type="http://schemas.openxmlformats.org/officeDocument/2006/relationships/slideLayout" Target="../slideLayouts/slideLayout8.xml"/><Relationship Id="rId2" Type="http://schemas.openxmlformats.org/officeDocument/2006/relationships/tags" Target="../tags/tag260.xml"/><Relationship Id="rId1" Type="http://schemas.openxmlformats.org/officeDocument/2006/relationships/tags" Target="../tags/tag259.xml"/><Relationship Id="rId6" Type="http://schemas.openxmlformats.org/officeDocument/2006/relationships/tags" Target="../tags/tag264.xml"/><Relationship Id="rId5" Type="http://schemas.openxmlformats.org/officeDocument/2006/relationships/tags" Target="../tags/tag263.xml"/><Relationship Id="rId4" Type="http://schemas.openxmlformats.org/officeDocument/2006/relationships/tags" Target="../tags/tag262.xml"/><Relationship Id="rId9" Type="http://schemas.openxmlformats.org/officeDocument/2006/relationships/chart" Target="../charts/chart4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60.xml.rels><?xml version="1.0" encoding="UTF-8" standalone="yes"?>
<Relationships xmlns="http://schemas.openxmlformats.org/package/2006/relationships"><Relationship Id="rId8" Type="http://schemas.openxmlformats.org/officeDocument/2006/relationships/chart" Target="../charts/chart50.xml"/><Relationship Id="rId3" Type="http://schemas.openxmlformats.org/officeDocument/2006/relationships/tags" Target="../tags/tag267.xml"/><Relationship Id="rId7" Type="http://schemas.openxmlformats.org/officeDocument/2006/relationships/notesSlide" Target="../notesSlides/notesSlide44.xml"/><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slideLayout" Target="../slideLayouts/slideLayout8.xml"/><Relationship Id="rId5" Type="http://schemas.openxmlformats.org/officeDocument/2006/relationships/tags" Target="../tags/tag269.xml"/><Relationship Id="rId4" Type="http://schemas.openxmlformats.org/officeDocument/2006/relationships/tags" Target="../tags/tag268.xml"/></Relationships>
</file>

<file path=ppt/slides/_rels/slide61.xml.rels><?xml version="1.0" encoding="UTF-8" standalone="yes"?>
<Relationships xmlns="http://schemas.openxmlformats.org/package/2006/relationships"><Relationship Id="rId8" Type="http://schemas.openxmlformats.org/officeDocument/2006/relationships/chart" Target="../charts/chart51.xml"/><Relationship Id="rId3" Type="http://schemas.openxmlformats.org/officeDocument/2006/relationships/tags" Target="../tags/tag272.xml"/><Relationship Id="rId7" Type="http://schemas.openxmlformats.org/officeDocument/2006/relationships/notesSlide" Target="../notesSlides/notesSlide45.xml"/><Relationship Id="rId2" Type="http://schemas.openxmlformats.org/officeDocument/2006/relationships/tags" Target="../tags/tag271.xml"/><Relationship Id="rId1" Type="http://schemas.openxmlformats.org/officeDocument/2006/relationships/tags" Target="../tags/tag270.xml"/><Relationship Id="rId6" Type="http://schemas.openxmlformats.org/officeDocument/2006/relationships/slideLayout" Target="../slideLayouts/slideLayout8.xml"/><Relationship Id="rId5" Type="http://schemas.openxmlformats.org/officeDocument/2006/relationships/tags" Target="../tags/tag274.xml"/><Relationship Id="rId4" Type="http://schemas.openxmlformats.org/officeDocument/2006/relationships/tags" Target="../tags/tag273.xml"/></Relationships>
</file>

<file path=ppt/slides/_rels/slide62.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2.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notesSlide" Target="../notesSlides/notesSlide46.xml"/><Relationship Id="rId5" Type="http://schemas.openxmlformats.org/officeDocument/2006/relationships/tags" Target="../tags/tag279.xml"/><Relationship Id="rId10" Type="http://schemas.openxmlformats.org/officeDocument/2006/relationships/slideLayout" Target="../slideLayouts/slideLayout8.xml"/><Relationship Id="rId4" Type="http://schemas.openxmlformats.org/officeDocument/2006/relationships/tags" Target="../tags/tag278.xml"/><Relationship Id="rId9" Type="http://schemas.openxmlformats.org/officeDocument/2006/relationships/tags" Target="../tags/tag28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8" Type="http://schemas.openxmlformats.org/officeDocument/2006/relationships/notesSlide" Target="../notesSlides/notesSlide47.xml"/><Relationship Id="rId3" Type="http://schemas.openxmlformats.org/officeDocument/2006/relationships/tags" Target="../tags/tag286.xml"/><Relationship Id="rId7" Type="http://schemas.openxmlformats.org/officeDocument/2006/relationships/slideLayout" Target="../slideLayouts/slideLayout8.xml"/><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tags" Target="../tags/tag289.xml"/><Relationship Id="rId5" Type="http://schemas.openxmlformats.org/officeDocument/2006/relationships/tags" Target="../tags/tag288.xml"/><Relationship Id="rId4" Type="http://schemas.openxmlformats.org/officeDocument/2006/relationships/tags" Target="../tags/tag287.xml"/><Relationship Id="rId9" Type="http://schemas.openxmlformats.org/officeDocument/2006/relationships/chart" Target="../charts/chart53.xml"/></Relationships>
</file>

<file path=ppt/slides/_rels/slide65.xml.rels><?xml version="1.0" encoding="UTF-8" standalone="yes"?>
<Relationships xmlns="http://schemas.openxmlformats.org/package/2006/relationships"><Relationship Id="rId8" Type="http://schemas.openxmlformats.org/officeDocument/2006/relationships/tags" Target="../tags/tag297.xml"/><Relationship Id="rId3" Type="http://schemas.openxmlformats.org/officeDocument/2006/relationships/tags" Target="../tags/tag292.xml"/><Relationship Id="rId7" Type="http://schemas.openxmlformats.org/officeDocument/2006/relationships/tags" Target="../tags/tag296.xml"/><Relationship Id="rId12" Type="http://schemas.openxmlformats.org/officeDocument/2006/relationships/chart" Target="../charts/chart55.xml"/><Relationship Id="rId2" Type="http://schemas.openxmlformats.org/officeDocument/2006/relationships/tags" Target="../tags/tag291.xml"/><Relationship Id="rId1" Type="http://schemas.openxmlformats.org/officeDocument/2006/relationships/tags" Target="../tags/tag290.xml"/><Relationship Id="rId6" Type="http://schemas.openxmlformats.org/officeDocument/2006/relationships/tags" Target="../tags/tag295.xml"/><Relationship Id="rId11" Type="http://schemas.openxmlformats.org/officeDocument/2006/relationships/chart" Target="../charts/chart54.xml"/><Relationship Id="rId5" Type="http://schemas.openxmlformats.org/officeDocument/2006/relationships/tags" Target="../tags/tag294.xml"/><Relationship Id="rId10" Type="http://schemas.openxmlformats.org/officeDocument/2006/relationships/notesSlide" Target="../notesSlides/notesSlide48.xml"/><Relationship Id="rId4" Type="http://schemas.openxmlformats.org/officeDocument/2006/relationships/tags" Target="../tags/tag293.xml"/><Relationship Id="rId9"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57.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56.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9.xml"/><Relationship Id="rId5" Type="http://schemas.openxmlformats.org/officeDocument/2006/relationships/tags" Target="../tags/tag302.xml"/><Relationship Id="rId10" Type="http://schemas.openxmlformats.org/officeDocument/2006/relationships/slideLayout" Target="../slideLayouts/slideLayout8.xml"/><Relationship Id="rId4" Type="http://schemas.openxmlformats.org/officeDocument/2006/relationships/tags" Target="../tags/tag301.xml"/><Relationship Id="rId9" Type="http://schemas.openxmlformats.org/officeDocument/2006/relationships/tags" Target="../tags/tag306.xml"/></Relationships>
</file>

<file path=ppt/slides/_rels/slide67.xml.rels><?xml version="1.0" encoding="UTF-8" standalone="yes"?>
<Relationships xmlns="http://schemas.openxmlformats.org/package/2006/relationships"><Relationship Id="rId8" Type="http://schemas.openxmlformats.org/officeDocument/2006/relationships/tags" Target="../tags/tag314.xml"/><Relationship Id="rId3" Type="http://schemas.openxmlformats.org/officeDocument/2006/relationships/tags" Target="../tags/tag309.xml"/><Relationship Id="rId7" Type="http://schemas.openxmlformats.org/officeDocument/2006/relationships/tags" Target="../tags/tag313.xml"/><Relationship Id="rId12" Type="http://schemas.openxmlformats.org/officeDocument/2006/relationships/chart" Target="../charts/chart59.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tags" Target="../tags/tag312.xml"/><Relationship Id="rId11" Type="http://schemas.openxmlformats.org/officeDocument/2006/relationships/chart" Target="../charts/chart58.xml"/><Relationship Id="rId5" Type="http://schemas.openxmlformats.org/officeDocument/2006/relationships/tags" Target="../tags/tag311.xml"/><Relationship Id="rId10" Type="http://schemas.openxmlformats.org/officeDocument/2006/relationships/notesSlide" Target="../notesSlides/notesSlide50.xml"/><Relationship Id="rId4" Type="http://schemas.openxmlformats.org/officeDocument/2006/relationships/tags" Target="../tags/tag310.xml"/><Relationship Id="rId9"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8" Type="http://schemas.openxmlformats.org/officeDocument/2006/relationships/tags" Target="../tags/tag322.xml"/><Relationship Id="rId13" Type="http://schemas.openxmlformats.org/officeDocument/2006/relationships/chart" Target="../charts/chart61.xml"/><Relationship Id="rId3" Type="http://schemas.openxmlformats.org/officeDocument/2006/relationships/tags" Target="../tags/tag317.xml"/><Relationship Id="rId7" Type="http://schemas.openxmlformats.org/officeDocument/2006/relationships/tags" Target="../tags/tag321.xml"/><Relationship Id="rId12" Type="http://schemas.openxmlformats.org/officeDocument/2006/relationships/chart" Target="../charts/chart60.xml"/><Relationship Id="rId2" Type="http://schemas.openxmlformats.org/officeDocument/2006/relationships/tags" Target="../tags/tag316.xml"/><Relationship Id="rId1" Type="http://schemas.openxmlformats.org/officeDocument/2006/relationships/tags" Target="../tags/tag315.xml"/><Relationship Id="rId6" Type="http://schemas.openxmlformats.org/officeDocument/2006/relationships/tags" Target="../tags/tag320.xml"/><Relationship Id="rId11" Type="http://schemas.openxmlformats.org/officeDocument/2006/relationships/notesSlide" Target="../notesSlides/notesSlide51.xml"/><Relationship Id="rId5" Type="http://schemas.openxmlformats.org/officeDocument/2006/relationships/tags" Target="../tags/tag319.xml"/><Relationship Id="rId10" Type="http://schemas.openxmlformats.org/officeDocument/2006/relationships/slideLayout" Target="../slideLayouts/slideLayout8.xml"/><Relationship Id="rId4" Type="http://schemas.openxmlformats.org/officeDocument/2006/relationships/tags" Target="../tags/tag318.xml"/><Relationship Id="rId9" Type="http://schemas.openxmlformats.org/officeDocument/2006/relationships/tags" Target="../tags/tag32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70.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26.xml"/><Relationship Id="rId7" Type="http://schemas.openxmlformats.org/officeDocument/2006/relationships/notesSlide" Target="../notesSlides/notesSlide52.xml"/><Relationship Id="rId2" Type="http://schemas.openxmlformats.org/officeDocument/2006/relationships/tags" Target="../tags/tag325.xml"/><Relationship Id="rId1" Type="http://schemas.openxmlformats.org/officeDocument/2006/relationships/tags" Target="../tags/tag324.xml"/><Relationship Id="rId6" Type="http://schemas.openxmlformats.org/officeDocument/2006/relationships/slideLayout" Target="../slideLayouts/slideLayout9.xml"/><Relationship Id="rId5" Type="http://schemas.openxmlformats.org/officeDocument/2006/relationships/tags" Target="../tags/tag328.xml"/><Relationship Id="rId4" Type="http://schemas.openxmlformats.org/officeDocument/2006/relationships/tags" Target="../tags/tag327.xml"/></Relationships>
</file>

<file path=ppt/slides/_rels/slide71.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31.xml"/><Relationship Id="rId7" Type="http://schemas.openxmlformats.org/officeDocument/2006/relationships/notesSlide" Target="../notesSlides/notesSlide53.xml"/><Relationship Id="rId2" Type="http://schemas.openxmlformats.org/officeDocument/2006/relationships/tags" Target="../tags/tag330.xml"/><Relationship Id="rId1" Type="http://schemas.openxmlformats.org/officeDocument/2006/relationships/tags" Target="../tags/tag329.xml"/><Relationship Id="rId6" Type="http://schemas.openxmlformats.org/officeDocument/2006/relationships/slideLayout" Target="../slideLayouts/slideLayout9.xml"/><Relationship Id="rId5" Type="http://schemas.openxmlformats.org/officeDocument/2006/relationships/tags" Target="../tags/tag333.xml"/><Relationship Id="rId4" Type="http://schemas.openxmlformats.org/officeDocument/2006/relationships/tags" Target="../tags/tag332.xml"/></Relationships>
</file>

<file path=ppt/slides/_rels/slide72.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36.xml"/><Relationship Id="rId7" Type="http://schemas.openxmlformats.org/officeDocument/2006/relationships/notesSlide" Target="../notesSlides/notesSlide54.xml"/><Relationship Id="rId2" Type="http://schemas.openxmlformats.org/officeDocument/2006/relationships/tags" Target="../tags/tag335.xml"/><Relationship Id="rId1" Type="http://schemas.openxmlformats.org/officeDocument/2006/relationships/tags" Target="../tags/tag334.xml"/><Relationship Id="rId6" Type="http://schemas.openxmlformats.org/officeDocument/2006/relationships/slideLayout" Target="../slideLayouts/slideLayout9.xml"/><Relationship Id="rId5" Type="http://schemas.openxmlformats.org/officeDocument/2006/relationships/tags" Target="../tags/tag338.xml"/><Relationship Id="rId4" Type="http://schemas.openxmlformats.org/officeDocument/2006/relationships/tags" Target="../tags/tag337.xml"/></Relationships>
</file>

<file path=ppt/slides/_rels/slide73.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41.xml"/><Relationship Id="rId7" Type="http://schemas.openxmlformats.org/officeDocument/2006/relationships/notesSlide" Target="../notesSlides/notesSlide55.xml"/><Relationship Id="rId2" Type="http://schemas.openxmlformats.org/officeDocument/2006/relationships/tags" Target="../tags/tag340.xml"/><Relationship Id="rId1" Type="http://schemas.openxmlformats.org/officeDocument/2006/relationships/tags" Target="../tags/tag339.xml"/><Relationship Id="rId6" Type="http://schemas.openxmlformats.org/officeDocument/2006/relationships/slideLayout" Target="../slideLayouts/slideLayout9.xml"/><Relationship Id="rId5" Type="http://schemas.openxmlformats.org/officeDocument/2006/relationships/tags" Target="../tags/tag343.xml"/><Relationship Id="rId4" Type="http://schemas.openxmlformats.org/officeDocument/2006/relationships/tags" Target="../tags/tag342.xml"/></Relationships>
</file>

<file path=ppt/slides/_rels/slide74.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46.xml"/><Relationship Id="rId7" Type="http://schemas.openxmlformats.org/officeDocument/2006/relationships/notesSlide" Target="../notesSlides/notesSlide56.xml"/><Relationship Id="rId2" Type="http://schemas.openxmlformats.org/officeDocument/2006/relationships/tags" Target="../tags/tag345.xml"/><Relationship Id="rId1" Type="http://schemas.openxmlformats.org/officeDocument/2006/relationships/tags" Target="../tags/tag344.xml"/><Relationship Id="rId6" Type="http://schemas.openxmlformats.org/officeDocument/2006/relationships/slideLayout" Target="../slideLayouts/slideLayout9.xml"/><Relationship Id="rId5" Type="http://schemas.openxmlformats.org/officeDocument/2006/relationships/tags" Target="../tags/tag348.xml"/><Relationship Id="rId4" Type="http://schemas.openxmlformats.org/officeDocument/2006/relationships/tags" Target="../tags/tag34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8" Type="http://schemas.openxmlformats.org/officeDocument/2006/relationships/tags" Target="../tags/tag356.xml"/><Relationship Id="rId3" Type="http://schemas.openxmlformats.org/officeDocument/2006/relationships/tags" Target="../tags/tag351.xml"/><Relationship Id="rId7" Type="http://schemas.openxmlformats.org/officeDocument/2006/relationships/tags" Target="../tags/tag355.xml"/><Relationship Id="rId12" Type="http://schemas.openxmlformats.org/officeDocument/2006/relationships/chart" Target="../charts/chart68.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4.xml"/><Relationship Id="rId11" Type="http://schemas.openxmlformats.org/officeDocument/2006/relationships/chart" Target="../charts/chart67.xml"/><Relationship Id="rId5" Type="http://schemas.openxmlformats.org/officeDocument/2006/relationships/tags" Target="../tags/tag353.xml"/><Relationship Id="rId10" Type="http://schemas.openxmlformats.org/officeDocument/2006/relationships/notesSlide" Target="../notesSlides/notesSlide57.xml"/><Relationship Id="rId4" Type="http://schemas.openxmlformats.org/officeDocument/2006/relationships/tags" Target="../tags/tag352.xml"/><Relationship Id="rId9"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8" Type="http://schemas.openxmlformats.org/officeDocument/2006/relationships/tags" Target="../tags/tag364.xml"/><Relationship Id="rId3" Type="http://schemas.openxmlformats.org/officeDocument/2006/relationships/tags" Target="../tags/tag359.xml"/><Relationship Id="rId7" Type="http://schemas.openxmlformats.org/officeDocument/2006/relationships/tags" Target="../tags/tag363.xml"/><Relationship Id="rId12" Type="http://schemas.openxmlformats.org/officeDocument/2006/relationships/chart" Target="../charts/chart70.xml"/><Relationship Id="rId2" Type="http://schemas.openxmlformats.org/officeDocument/2006/relationships/tags" Target="../tags/tag358.xml"/><Relationship Id="rId1" Type="http://schemas.openxmlformats.org/officeDocument/2006/relationships/tags" Target="../tags/tag357.xml"/><Relationship Id="rId6" Type="http://schemas.openxmlformats.org/officeDocument/2006/relationships/tags" Target="../tags/tag362.xml"/><Relationship Id="rId11" Type="http://schemas.openxmlformats.org/officeDocument/2006/relationships/chart" Target="../charts/chart69.xml"/><Relationship Id="rId5" Type="http://schemas.openxmlformats.org/officeDocument/2006/relationships/tags" Target="../tags/tag361.xml"/><Relationship Id="rId10" Type="http://schemas.openxmlformats.org/officeDocument/2006/relationships/notesSlide" Target="../notesSlides/notesSlide58.xml"/><Relationship Id="rId4" Type="http://schemas.openxmlformats.org/officeDocument/2006/relationships/tags" Target="../tags/tag360.xml"/><Relationship Id="rId9"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tags" Target="../tags/tag367.xml"/><Relationship Id="rId7" Type="http://schemas.openxmlformats.org/officeDocument/2006/relationships/chart" Target="../charts/chart71.xml"/><Relationship Id="rId2" Type="http://schemas.openxmlformats.org/officeDocument/2006/relationships/tags" Target="../tags/tag366.xml"/><Relationship Id="rId1" Type="http://schemas.openxmlformats.org/officeDocument/2006/relationships/tags" Target="../tags/tag365.xml"/><Relationship Id="rId6" Type="http://schemas.openxmlformats.org/officeDocument/2006/relationships/notesSlide" Target="../notesSlides/notesSlide59.xml"/><Relationship Id="rId5" Type="http://schemas.openxmlformats.org/officeDocument/2006/relationships/slideLayout" Target="../slideLayouts/slideLayout9.xml"/><Relationship Id="rId4" Type="http://schemas.openxmlformats.org/officeDocument/2006/relationships/tags" Target="../tags/tag36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6.png"/><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8" Type="http://schemas.openxmlformats.org/officeDocument/2006/relationships/chart" Target="../charts/chart72.xml"/><Relationship Id="rId3" Type="http://schemas.openxmlformats.org/officeDocument/2006/relationships/tags" Target="../tags/tag371.xml"/><Relationship Id="rId7" Type="http://schemas.openxmlformats.org/officeDocument/2006/relationships/notesSlide" Target="../notesSlides/notesSlide60.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slideLayout" Target="../slideLayouts/slideLayout9.xml"/><Relationship Id="rId5" Type="http://schemas.openxmlformats.org/officeDocument/2006/relationships/tags" Target="../tags/tag373.xml"/><Relationship Id="rId4" Type="http://schemas.openxmlformats.org/officeDocument/2006/relationships/tags" Target="../tags/tag372.xml"/></Relationships>
</file>

<file path=ppt/slides/_rels/slide81.xml.rels><?xml version="1.0" encoding="UTF-8" standalone="yes"?>
<Relationships xmlns="http://schemas.openxmlformats.org/package/2006/relationships"><Relationship Id="rId8" Type="http://schemas.openxmlformats.org/officeDocument/2006/relationships/tags" Target="../tags/tag381.xml"/><Relationship Id="rId3" Type="http://schemas.openxmlformats.org/officeDocument/2006/relationships/tags" Target="../tags/tag376.xml"/><Relationship Id="rId7" Type="http://schemas.openxmlformats.org/officeDocument/2006/relationships/tags" Target="../tags/tag380.xml"/><Relationship Id="rId12" Type="http://schemas.openxmlformats.org/officeDocument/2006/relationships/chart" Target="../charts/chart74.xml"/><Relationship Id="rId2" Type="http://schemas.openxmlformats.org/officeDocument/2006/relationships/tags" Target="../tags/tag375.xml"/><Relationship Id="rId1" Type="http://schemas.openxmlformats.org/officeDocument/2006/relationships/tags" Target="../tags/tag374.xml"/><Relationship Id="rId6" Type="http://schemas.openxmlformats.org/officeDocument/2006/relationships/tags" Target="../tags/tag379.xml"/><Relationship Id="rId11" Type="http://schemas.openxmlformats.org/officeDocument/2006/relationships/chart" Target="../charts/chart73.xml"/><Relationship Id="rId5" Type="http://schemas.openxmlformats.org/officeDocument/2006/relationships/tags" Target="../tags/tag378.xml"/><Relationship Id="rId10" Type="http://schemas.openxmlformats.org/officeDocument/2006/relationships/notesSlide" Target="../notesSlides/notesSlide61.xml"/><Relationship Id="rId4" Type="http://schemas.openxmlformats.org/officeDocument/2006/relationships/tags" Target="../tags/tag377.xml"/><Relationship Id="rId9"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8" Type="http://schemas.openxmlformats.org/officeDocument/2006/relationships/tags" Target="../tags/tag389.xml"/><Relationship Id="rId13" Type="http://schemas.openxmlformats.org/officeDocument/2006/relationships/chart" Target="../charts/chart75.xml"/><Relationship Id="rId3" Type="http://schemas.openxmlformats.org/officeDocument/2006/relationships/tags" Target="../tags/tag384.xml"/><Relationship Id="rId7" Type="http://schemas.openxmlformats.org/officeDocument/2006/relationships/tags" Target="../tags/tag388.xml"/><Relationship Id="rId12" Type="http://schemas.openxmlformats.org/officeDocument/2006/relationships/notesSlide" Target="../notesSlides/notesSlide62.xml"/><Relationship Id="rId2" Type="http://schemas.openxmlformats.org/officeDocument/2006/relationships/tags" Target="../tags/tag383.xml"/><Relationship Id="rId1" Type="http://schemas.openxmlformats.org/officeDocument/2006/relationships/tags" Target="../tags/tag382.xml"/><Relationship Id="rId6" Type="http://schemas.openxmlformats.org/officeDocument/2006/relationships/tags" Target="../tags/tag387.xml"/><Relationship Id="rId11" Type="http://schemas.openxmlformats.org/officeDocument/2006/relationships/slideLayout" Target="../slideLayouts/slideLayout9.xml"/><Relationship Id="rId5" Type="http://schemas.openxmlformats.org/officeDocument/2006/relationships/tags" Target="../tags/tag386.xml"/><Relationship Id="rId10" Type="http://schemas.openxmlformats.org/officeDocument/2006/relationships/tags" Target="../tags/tag391.xml"/><Relationship Id="rId4" Type="http://schemas.openxmlformats.org/officeDocument/2006/relationships/tags" Target="../tags/tag385.xml"/><Relationship Id="rId9" Type="http://schemas.openxmlformats.org/officeDocument/2006/relationships/tags" Target="../tags/tag390.xml"/><Relationship Id="rId14" Type="http://schemas.openxmlformats.org/officeDocument/2006/relationships/chart" Target="../charts/chart76.xml"/></Relationships>
</file>

<file path=ppt/slides/_rels/slide83.xml.rels><?xml version="1.0" encoding="UTF-8" standalone="yes"?>
<Relationships xmlns="http://schemas.openxmlformats.org/package/2006/relationships"><Relationship Id="rId8" Type="http://schemas.openxmlformats.org/officeDocument/2006/relationships/tags" Target="../tags/tag399.xml"/><Relationship Id="rId13" Type="http://schemas.openxmlformats.org/officeDocument/2006/relationships/chart" Target="../charts/chart78.xml"/><Relationship Id="rId3" Type="http://schemas.openxmlformats.org/officeDocument/2006/relationships/tags" Target="../tags/tag394.xml"/><Relationship Id="rId7" Type="http://schemas.openxmlformats.org/officeDocument/2006/relationships/tags" Target="../tags/tag398.xml"/><Relationship Id="rId12" Type="http://schemas.openxmlformats.org/officeDocument/2006/relationships/chart" Target="../charts/chart77.xml"/><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tags" Target="../tags/tag397.xml"/><Relationship Id="rId11" Type="http://schemas.openxmlformats.org/officeDocument/2006/relationships/notesSlide" Target="../notesSlides/notesSlide63.xml"/><Relationship Id="rId5" Type="http://schemas.openxmlformats.org/officeDocument/2006/relationships/tags" Target="../tags/tag396.xml"/><Relationship Id="rId10" Type="http://schemas.openxmlformats.org/officeDocument/2006/relationships/slideLayout" Target="../slideLayouts/slideLayout9.xml"/><Relationship Id="rId4" Type="http://schemas.openxmlformats.org/officeDocument/2006/relationships/tags" Target="../tags/tag395.xml"/><Relationship Id="rId9" Type="http://schemas.openxmlformats.org/officeDocument/2006/relationships/tags" Target="../tags/tag400.xml"/></Relationships>
</file>

<file path=ppt/slides/_rels/slide84.xml.rels><?xml version="1.0" encoding="UTF-8" standalone="yes"?>
<Relationships xmlns="http://schemas.openxmlformats.org/package/2006/relationships"><Relationship Id="rId8" Type="http://schemas.openxmlformats.org/officeDocument/2006/relationships/tags" Target="../tags/tag408.xml"/><Relationship Id="rId13" Type="http://schemas.openxmlformats.org/officeDocument/2006/relationships/chart" Target="../charts/chart79.xml"/><Relationship Id="rId3" Type="http://schemas.openxmlformats.org/officeDocument/2006/relationships/tags" Target="../tags/tag403.xml"/><Relationship Id="rId7" Type="http://schemas.openxmlformats.org/officeDocument/2006/relationships/tags" Target="../tags/tag407.xml"/><Relationship Id="rId12" Type="http://schemas.openxmlformats.org/officeDocument/2006/relationships/notesSlide" Target="../notesSlides/notesSlide64.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tags" Target="../tags/tag406.xml"/><Relationship Id="rId11" Type="http://schemas.openxmlformats.org/officeDocument/2006/relationships/slideLayout" Target="../slideLayouts/slideLayout9.xml"/><Relationship Id="rId5" Type="http://schemas.openxmlformats.org/officeDocument/2006/relationships/tags" Target="../tags/tag405.xml"/><Relationship Id="rId10" Type="http://schemas.openxmlformats.org/officeDocument/2006/relationships/tags" Target="../tags/tag410.xml"/><Relationship Id="rId4" Type="http://schemas.openxmlformats.org/officeDocument/2006/relationships/tags" Target="../tags/tag404.xml"/><Relationship Id="rId9" Type="http://schemas.openxmlformats.org/officeDocument/2006/relationships/tags" Target="../tags/tag409.xml"/><Relationship Id="rId14" Type="http://schemas.openxmlformats.org/officeDocument/2006/relationships/chart" Target="../charts/chart8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5.xml"/><Relationship Id="rId3" Type="http://schemas.openxmlformats.org/officeDocument/2006/relationships/tags" Target="../tags/tag413.xml"/><Relationship Id="rId7" Type="http://schemas.openxmlformats.org/officeDocument/2006/relationships/slideLayout" Target="../slideLayouts/slideLayout9.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5" Type="http://schemas.openxmlformats.org/officeDocument/2006/relationships/tags" Target="../tags/tag415.xml"/><Relationship Id="rId4" Type="http://schemas.openxmlformats.org/officeDocument/2006/relationships/tags" Target="../tags/tag414.xml"/><Relationship Id="rId9" Type="http://schemas.openxmlformats.org/officeDocument/2006/relationships/chart" Target="../charts/chart81.xml"/></Relationships>
</file>

<file path=ppt/slides/_rels/slide87.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419.xml"/><Relationship Id="rId7" Type="http://schemas.openxmlformats.org/officeDocument/2006/relationships/tags" Target="../tags/tag423.xml"/><Relationship Id="rId2" Type="http://schemas.openxmlformats.org/officeDocument/2006/relationships/tags" Target="../tags/tag418.xml"/><Relationship Id="rId1" Type="http://schemas.openxmlformats.org/officeDocument/2006/relationships/tags" Target="../tags/tag417.xml"/><Relationship Id="rId6" Type="http://schemas.openxmlformats.org/officeDocument/2006/relationships/tags" Target="../tags/tag422.xml"/><Relationship Id="rId5" Type="http://schemas.openxmlformats.org/officeDocument/2006/relationships/tags" Target="../tags/tag421.xml"/><Relationship Id="rId10" Type="http://schemas.openxmlformats.org/officeDocument/2006/relationships/chart" Target="../charts/chart82.xml"/><Relationship Id="rId4" Type="http://schemas.openxmlformats.org/officeDocument/2006/relationships/tags" Target="../tags/tag420.xml"/><Relationship Id="rId9" Type="http://schemas.openxmlformats.org/officeDocument/2006/relationships/notesSlide" Target="../notesSlides/notesSlide66.xml"/></Relationships>
</file>

<file path=ppt/slides/_rels/slide88.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26.xml"/><Relationship Id="rId7" Type="http://schemas.openxmlformats.org/officeDocument/2006/relationships/notesSlide" Target="../notesSlides/notesSlide67.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9.xml"/><Relationship Id="rId5" Type="http://schemas.openxmlformats.org/officeDocument/2006/relationships/tags" Target="../tags/tag428.xml"/><Relationship Id="rId4" Type="http://schemas.openxmlformats.org/officeDocument/2006/relationships/tags" Target="../tags/tag42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8.png"/><Relationship Id="rId4" Type="http://schemas.openxmlformats.org/officeDocument/2006/relationships/image" Target="../media/image27.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156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2824585284"/>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2013-17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1224945198"/>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3" y="6324600"/>
            <a:ext cx="88011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Three municipalities were selected to illustrate how diversity ranges within the county</a:t>
            </a:r>
          </a:p>
          <a:p>
            <a:pPr algn="just"/>
            <a:r>
              <a:rPr lang="en-US" sz="1000" dirty="0">
                <a:latin typeface="Franklin Gothic Book" panose="020B0503020102020204" pitchFamily="34" charset="0"/>
              </a:rPr>
              <a:t>Note. Percentages add up to more than 100% because respondents to the 2017 American Community Survey were able to select more than one race. Additionally, Hispanic/Latino was a separate question from race that all respondents answered before selecting race. </a:t>
            </a: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 Illustration of diversity by municipality (%)</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a:latin typeface="Franklin Gothic Medium" panose="020B0603020102020204" pitchFamily="34" charset="0"/>
              </a:rPr>
              <a:t>Highest percentage of white residents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a:latin typeface="Franklin Gothic Medium" panose="020B0603020102020204" pitchFamily="34" charset="0"/>
              </a:rPr>
              <a:t>Middling percentage of white residents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a:latin typeface="Franklin Gothic Medium" panose="020B0603020102020204" pitchFamily="34" charset="0"/>
              </a:rPr>
              <a:t>Lowest percentage of white residents</a:t>
            </a:r>
            <a:endParaRPr lang="en-US" sz="9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3304560331"/>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204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1.4.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1.5.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858483397"/>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2246151539"/>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1.6.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1439695260"/>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1.8.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232924120"/>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1601528591"/>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1.9  Illustration of English-only speakers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553200"/>
            <a:ext cx="9067800" cy="246221"/>
          </a:xfrm>
          <a:prstGeom prst="rect">
            <a:avLst/>
          </a:prstGeom>
          <a:noFill/>
        </p:spPr>
        <p:txBody>
          <a:bodyPr wrap="square" rtlCol="0">
            <a:spAutoFit/>
          </a:bodyPr>
          <a:lstStyle/>
          <a:p>
            <a:pPr algn="just"/>
            <a:r>
              <a:rPr lang="en-US" sz="1000">
                <a:latin typeface="Franklin Gothic Book" panose="020B0503020102020204" pitchFamily="34" charset="0"/>
              </a:rPr>
              <a:t>Note: Three municipalities were selected to illustrate how diversity ranges within the county</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1952863128"/>
              </p:ext>
            </p:extLst>
          </p:nvPr>
        </p:nvGraphicFramePr>
        <p:xfrm>
          <a:off x="3463745" y="415591"/>
          <a:ext cx="8128000"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61145" y="4811860"/>
            <a:ext cx="1427480" cy="369332"/>
          </a:xfrm>
          <a:prstGeom prst="rect">
            <a:avLst/>
          </a:prstGeom>
          <a:noFill/>
        </p:spPr>
        <p:txBody>
          <a:bodyPr wrap="square" rtlCol="0">
            <a:spAutoFit/>
          </a:bodyPr>
          <a:lstStyle/>
          <a:p>
            <a:pPr algn="ctr"/>
            <a:r>
              <a:rPr lang="en-US" sz="900">
                <a:latin typeface="Franklin Gothic Medium" panose="020B0603020102020204" pitchFamily="34" charset="0"/>
              </a:rPr>
              <a:t>Highest % of English-Only speakers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a:latin typeface="Franklin Gothic Medium" panose="020B0603020102020204" pitchFamily="34" charset="0"/>
              </a:rPr>
              <a:t>Middling % of English-Only speakers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a:latin typeface="Franklin Gothic Medium" panose="020B0603020102020204" pitchFamily="34" charset="0"/>
              </a:rPr>
              <a:t>Lowest % of English-Only speakers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6210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3138637695"/>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8"/>
          </a:graphicData>
        </a:graphic>
      </p:graphicFrame>
      <p:sp>
        <p:nvSpPr>
          <p:cNvPr id="2" name="TextBox 1"/>
          <p:cNvSpPr txBox="1"/>
          <p:nvPr/>
        </p:nvSpPr>
        <p:spPr>
          <a:xfrm>
            <a:off x="3208973" y="6393212"/>
            <a:ext cx="7315200" cy="253916"/>
          </a:xfrm>
          <a:prstGeom prst="rect">
            <a:avLst/>
          </a:prstGeom>
          <a:noFill/>
        </p:spPr>
        <p:txBody>
          <a:bodyPr wrap="square" rtlCol="0">
            <a:spAutoFit/>
          </a:bodyPr>
          <a:lstStyle/>
          <a:p>
            <a:r>
              <a:rPr lang="en-US" sz="1000" dirty="0">
                <a:latin typeface="Franklin Gothic Book" panose="020B0503020102020204" pitchFamily="34" charset="0"/>
              </a:rPr>
              <a:t>Note that county population size has not been accounted for in this indicator.</a:t>
            </a:r>
          </a:p>
        </p:txBody>
      </p:sp>
    </p:spTree>
    <p:extLst>
      <p:ext uri="{BB962C8B-B14F-4D97-AF65-F5344CB8AC3E}">
        <p14:creationId xmlns:p14="http://schemas.microsoft.com/office/powerpoint/2010/main" val="304126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latin typeface="Franklin Gothic Medium" panose="020B0603020102020204" pitchFamily="34" charset="0"/>
              </a:rPr>
              <a:t>1.11 Children (# and relative percentages) per age category in NJ (by county)</a:t>
            </a:r>
            <a:endParaRPr lang="en-US" sz="2000" spc="-5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a:rPr>
              <a:t>Note. The number of children estimated to be in group settings across the state (5,630 or 0.28% of total youth population)  is not included above.</a:t>
            </a:r>
            <a:endParaRPr lang="en-US" sz="1000" dirty="0">
              <a:latin typeface="Franklin Gothic Book"/>
            </a:endParaRP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363844997"/>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6904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914BA7-2CEB-44F8-9416-E0C06983D10E}"/>
              </a:ext>
            </a:extLst>
          </p:cNvPr>
          <p:cNvSpPr/>
          <p:nvPr/>
        </p:nvSpPr>
        <p:spPr>
          <a:xfrm>
            <a:off x="3752451" y="4800600"/>
            <a:ext cx="7811298" cy="4572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Children (%) per age category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10 municipalities with the highest percentage of children aged &lt;6. Within each municipality, age categories are presented as percentages and will add up to approximately 100%</a:t>
            </a:r>
            <a:endParaRPr lang="en-US" sz="1000" dirty="0">
              <a:latin typeface="Franklin Gothic Book" panose="020B0503020102020204" pitchFamily="34" charset="0"/>
            </a:endParaRPr>
          </a:p>
        </p:txBody>
      </p:sp>
      <p:sp>
        <p:nvSpPr>
          <p:cNvPr id="9" name="TextBox 8">
            <a:extLst>
              <a:ext uri="{FF2B5EF4-FFF2-40B4-BE49-F238E27FC236}">
                <a16:creationId xmlns:a16="http://schemas.microsoft.com/office/drawing/2014/main" id="{10F6E6B4-3FC2-4A26-9D6A-F9A7AAC4D932}"/>
              </a:ext>
            </a:extLst>
          </p:cNvPr>
          <p:cNvSpPr txBox="1"/>
          <p:nvPr>
            <p:custDataLst>
              <p:tags r:id="rId5"/>
            </p:custDataLst>
          </p:nvPr>
        </p:nvSpPr>
        <p:spPr>
          <a:xfrm>
            <a:off x="4572000" y="6035040"/>
            <a:ext cx="1828800" cy="365760"/>
          </a:xfrm>
          <a:prstGeom prst="rect">
            <a:avLst/>
          </a:prstGeom>
          <a:noFill/>
        </p:spPr>
        <p:txBody>
          <a:bodyPr wrap="square" rtlCol="0" anchor="ctr" anchorCtr="0">
            <a:noAutofit/>
          </a:bodyPr>
          <a:lstStyle/>
          <a:p>
            <a:pPr algn="ctr"/>
            <a:r>
              <a:rPr lang="en-US" sz="900">
                <a:latin typeface="Franklin Gothic Medium" panose="020B0603020102020204" pitchFamily="34" charset="0"/>
              </a:rPr>
              <a:t># aged &lt;6 / total # of children per municipality * 100</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AFAE2D1C-54E7-45CE-B63C-37CB01D89D37}"/>
              </a:ext>
            </a:extLst>
          </p:cNvPr>
          <p:cNvSpPr txBox="1"/>
          <p:nvPr>
            <p:custDataLst>
              <p:tags r:id="rId6"/>
            </p:custDataLst>
          </p:nvPr>
        </p:nvSpPr>
        <p:spPr>
          <a:xfrm>
            <a:off x="6537960" y="6035040"/>
            <a:ext cx="1828800" cy="369332"/>
          </a:xfrm>
          <a:prstGeom prst="rect">
            <a:avLst/>
          </a:prstGeom>
          <a:noFill/>
        </p:spPr>
        <p:txBody>
          <a:bodyPr wrap="square" rtlCol="0" anchor="ctr" anchorCtr="0">
            <a:noAutofit/>
          </a:bodyPr>
          <a:lstStyle/>
          <a:p>
            <a:pPr algn="ctr"/>
            <a:r>
              <a:rPr lang="en-US" sz="900">
                <a:latin typeface="Franklin Gothic Medium" panose="020B0603020102020204" pitchFamily="34" charset="0"/>
              </a:rPr>
              <a:t># aged 6-11 / total # of children per municipality * 100</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1C135C3E-F2BB-4491-AF56-7866215528EE}"/>
              </a:ext>
            </a:extLst>
          </p:cNvPr>
          <p:cNvSpPr txBox="1"/>
          <p:nvPr>
            <p:custDataLst>
              <p:tags r:id="rId7"/>
            </p:custDataLst>
          </p:nvPr>
        </p:nvSpPr>
        <p:spPr>
          <a:xfrm>
            <a:off x="8686800" y="6035040"/>
            <a:ext cx="1828800" cy="369332"/>
          </a:xfrm>
          <a:prstGeom prst="rect">
            <a:avLst/>
          </a:prstGeom>
          <a:noFill/>
        </p:spPr>
        <p:txBody>
          <a:bodyPr wrap="square" rtlCol="0" anchor="ctr" anchorCtr="0">
            <a:noAutofit/>
          </a:bodyPr>
          <a:lstStyle/>
          <a:p>
            <a:pPr algn="ctr"/>
            <a:r>
              <a:rPr lang="en-US" sz="900">
                <a:latin typeface="Franklin Gothic Medium" panose="020B0603020102020204" pitchFamily="34" charset="0"/>
              </a:rPr>
              <a:t># aged 12-17 / total # of children per municipality * 100</a:t>
            </a:r>
            <a:endParaRPr lang="en-US" sz="9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9"/>
            </p:custDataLst>
            <p:extLst>
              <p:ext uri="{D42A27DB-BD31-4B8C-83A1-F6EECF244321}">
                <p14:modId xmlns:p14="http://schemas.microsoft.com/office/powerpoint/2010/main" val="3448232079"/>
              </p:ext>
            </p:extLst>
          </p:nvPr>
        </p:nvGraphicFramePr>
        <p:xfrm>
          <a:off x="3487189" y="375346"/>
          <a:ext cx="8128000" cy="541866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82949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2018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1964636058"/>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48,461 children were being served by New Jersey CP&amp;P on December 31,2018. This includes 3,105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27757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2018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1402124251"/>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3842286808"/>
              </p:ext>
            </p:extLst>
          </p:nvPr>
        </p:nvGraphicFramePr>
        <p:xfrm>
          <a:off x="3150217" y="671971"/>
          <a:ext cx="6069983" cy="588122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3567569892"/>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 </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1200237185"/>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Cost of </a:t>
            </a:r>
          </a:p>
          <a:p>
            <a:pPr>
              <a:lnSpc>
                <a:spcPct val="90000"/>
              </a:lnSpc>
            </a:pPr>
            <a:r>
              <a:rPr lang="en-US" spc="-20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Monthly cost of living budget ($),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2018</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84006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1506075747"/>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Cost of </a:t>
            </a:r>
          </a:p>
          <a:p>
            <a:pPr>
              <a:lnSpc>
                <a:spcPct val="90000"/>
              </a:lnSpc>
            </a:pPr>
            <a:r>
              <a:rPr lang="en-US" spc="-20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2018</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5"/>
            </p:custDataLst>
            <p:extLst>
              <p:ext uri="{D42A27DB-BD31-4B8C-83A1-F6EECF244321}">
                <p14:modId xmlns:p14="http://schemas.microsoft.com/office/powerpoint/2010/main" val="1625329613"/>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5-yr American Community Survey estimates, 2017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1204643473"/>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3934697128"/>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2017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dirty="0">
                <a:latin typeface="Franklin Gothic Book"/>
              </a:rPr>
              <a:t>Note: The municipalities with the lowest median income are displayed (up to 10 municipalities). </a:t>
            </a:r>
          </a:p>
          <a:p>
            <a:pPr algn="just"/>
            <a:r>
              <a:rPr lang="en-US" sz="1000" dirty="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1260429018"/>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Burden/Problems</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3468565540"/>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(US Census), 2017 data via the Robert Wood Johnson Foundation</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Burden/Problems</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Households (%) with severe housing problems* over time, in county</a:t>
            </a:r>
            <a:endParaRPr lang="en-US" sz="2000" spc="-50" dirty="0"/>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Comprehensive Housing Affordability Strategy data compiled by HUD</a:t>
            </a:r>
            <a:endParaRPr lang="en-US" sz="1200" dirty="0"/>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550966094"/>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B7947-42DE-4C75-A741-7336848E1CA8}"/>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009A79D-D2A1-48F4-9398-17F29059D27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t>6.1 Food insecurity rates over time: county, state, and national comparisons </a:t>
            </a:r>
            <a:endParaRPr lang="en-US" sz="2000" spc="-50" dirty="0"/>
          </a:p>
        </p:txBody>
      </p:sp>
      <p:sp>
        <p:nvSpPr>
          <p:cNvPr id="4" name="TextBox 3">
            <a:extLst>
              <a:ext uri="{FF2B5EF4-FFF2-40B4-BE49-F238E27FC236}">
                <a16:creationId xmlns:a16="http://schemas.microsoft.com/office/drawing/2014/main" id="{4CDD76C5-4E62-481B-88EC-4C5BC999ED8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https://map.feedingamerica.org/county/2015/overall</a:t>
            </a:r>
            <a:endParaRPr lang="en-US" sz="1200" dirty="0"/>
          </a:p>
        </p:txBody>
      </p:sp>
      <p:sp>
        <p:nvSpPr>
          <p:cNvPr id="5" name="TextBox 4">
            <a:extLst>
              <a:ext uri="{FF2B5EF4-FFF2-40B4-BE49-F238E27FC236}">
                <a16:creationId xmlns:a16="http://schemas.microsoft.com/office/drawing/2014/main" id="{52BCEB66-EAE9-4095-803F-1AF77FB694FB}"/>
              </a:ext>
            </a:extLst>
          </p:cNvPr>
          <p:cNvSpPr txBox="1"/>
          <p:nvPr>
            <p:custDataLst>
              <p:tags r:id="rId4"/>
            </p:custDataLst>
          </p:nvPr>
        </p:nvSpPr>
        <p:spPr>
          <a:xfrm>
            <a:off x="3124200" y="6199495"/>
            <a:ext cx="9067800" cy="536812"/>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dirty="0">
              <a:latin typeface="Franklin Gothic Book" panose="020B0503020102020204" pitchFamily="34" charset="0"/>
              <a:cs typeface="Calibri"/>
            </a:endParaRPr>
          </a:p>
        </p:txBody>
      </p:sp>
      <p:graphicFrame>
        <p:nvGraphicFramePr>
          <p:cNvPr id="8" name="Chart 7">
            <a:extLst>
              <a:ext uri="{FF2B5EF4-FFF2-40B4-BE49-F238E27FC236}">
                <a16:creationId xmlns:a16="http://schemas.microsoft.com/office/drawing/2014/main" id="{34F234C2-F767-4774-A76A-1A947D874605}"/>
              </a:ext>
            </a:extLst>
          </p:cNvPr>
          <p:cNvGraphicFramePr/>
          <p:nvPr>
            <p:custDataLst>
              <p:tags r:id="rId5"/>
            </p:custDataLst>
            <p:extLst>
              <p:ext uri="{D42A27DB-BD31-4B8C-83A1-F6EECF244321}">
                <p14:modId xmlns:p14="http://schemas.microsoft.com/office/powerpoint/2010/main" val="1817808606"/>
              </p:ext>
            </p:extLst>
          </p:nvPr>
        </p:nvGraphicFramePr>
        <p:xfrm>
          <a:off x="3588466" y="1077219"/>
          <a:ext cx="8128000" cy="536208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697767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6.2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461665"/>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U.S. Census Bureau Current Population Survey and the U.S. Department of Agricultural Economic Research Service (2015-2017). </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87477849"/>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Health and Senior Services via Annie E Casey Kids Count</a:t>
            </a:r>
            <a:endParaRPr lang="en-US" sz="12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461665"/>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a:t>Sources: New Jersey Department of Agriculture via Annie E Casey Kids Count; American Community Survey 2012-17 Five-Year Estimates</a:t>
            </a:r>
            <a:endParaRPr lang="en-US" sz="12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523521248"/>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4289795304"/>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3068073365"/>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5"/>
          </a:graphicData>
        </a:graphic>
      </p:graphicFrame>
      <p:sp>
        <p:nvSpPr>
          <p:cNvPr id="9" name="TextBox 8"/>
          <p:cNvSpPr txBox="1"/>
          <p:nvPr/>
        </p:nvSpPr>
        <p:spPr>
          <a:xfrm>
            <a:off x="3142673" y="6541859"/>
            <a:ext cx="6659880"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Median monthly childcare cost ($) of center-based care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2017</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4169762247"/>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7.2: Median monthly child care cost ($) of center-based care by age of child compared with median household income (by county) </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2017</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2412439267"/>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8.2: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5-yr American Community Survey estimates, 2013-17 </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1860600993"/>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349779034"/>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7772400" y="6236644"/>
            <a:ext cx="1524000" cy="230832"/>
          </a:xfrm>
          <a:prstGeom prst="rect">
            <a:avLst/>
          </a:prstGeom>
          <a:noFill/>
        </p:spPr>
        <p:txBody>
          <a:bodyPr wrap="square" rtlCol="0">
            <a:spAutoFit/>
          </a:bodyPr>
          <a:lstStyle/>
          <a:p>
            <a:r>
              <a:rPr lang="en-US" sz="900">
                <a:latin typeface="Franklin Gothic Medium" panose="020B0603020102020204" pitchFamily="34" charset="0"/>
              </a:rPr>
              <a:t>NJ avg 31.5</a:t>
            </a:r>
            <a:endParaRPr lang="en-US" sz="900" dirty="0">
              <a:latin typeface="Franklin Gothic Medium" panose="020B0603020102020204" pitchFamily="34" charset="0"/>
            </a:endParaRPr>
          </a:p>
        </p:txBody>
      </p:sp>
      <p:sp>
        <p:nvSpPr>
          <p:cNvPr id="12" name="TextBox 11"/>
          <p:cNvSpPr txBox="1"/>
          <p:nvPr>
            <p:custDataLst>
              <p:tags r:id="rId10"/>
            </p:custDataLst>
          </p:nvPr>
        </p:nvSpPr>
        <p:spPr>
          <a:xfrm>
            <a:off x="7010400" y="6236644"/>
            <a:ext cx="1524000" cy="230832"/>
          </a:xfrm>
          <a:prstGeom prst="rect">
            <a:avLst/>
          </a:prstGeom>
          <a:noFill/>
        </p:spPr>
        <p:txBody>
          <a:bodyPr wrap="square" rtlCol="0">
            <a:spAutoFit/>
          </a:bodyPr>
          <a:lstStyle/>
          <a:p>
            <a:r>
              <a:rPr lang="en-US" sz="900">
                <a:latin typeface="Franklin Gothic Medium" panose="020B0603020102020204" pitchFamily="34" charset="0"/>
              </a:rPr>
              <a:t>US avg 26.4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Average commute (minutes) by municipality </a:t>
            </a:r>
            <a:endParaRPr lang="en-US" sz="2000" spc="-50" dirty="0"/>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a:t>
            </a:r>
            <a:endParaRPr lang="en-US" sz="1200" dirty="0"/>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652484790"/>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a:latin typeface="Franklin Gothic Medium" panose="020B0603020102020204" pitchFamily="34" charset="0"/>
              </a:rPr>
              <a:t>Note: The 10 municipalities with the longest commute are displayed (up to 10 municipalities)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920825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2019,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8.4 Cost of transportation as a percentage of income (%) in NJ (by county)</a:t>
            </a:r>
            <a:endParaRPr lang="en-US" sz="2000" spc="-50" dirty="0"/>
          </a:p>
        </p:txBody>
      </p:sp>
      <p:graphicFrame>
        <p:nvGraphicFramePr>
          <p:cNvPr id="9" name="Chart 8"/>
          <p:cNvGraphicFramePr/>
          <p:nvPr>
            <p:custDataLst>
              <p:tags r:id="rId6"/>
            </p:custDataLst>
            <p:extLst>
              <p:ext uri="{D42A27DB-BD31-4B8C-83A1-F6EECF244321}">
                <p14:modId xmlns:p14="http://schemas.microsoft.com/office/powerpoint/2010/main" val="1883921154"/>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8.5 Annual Total Auto Cost ($) in NJ (by county)</a:t>
            </a:r>
            <a:endParaRPr lang="en-US" sz="2000" spc="-50" dirty="0"/>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2019, https://htaindex.cnt.org/total-driving-costs/</a:t>
            </a:r>
            <a:endParaRPr lang="en-US" sz="1200" dirty="0"/>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"Total Auto Cost" is the sum of "Annual Auto Ownership Cost" and "Annual Gas Cost".</a:t>
            </a:r>
            <a:endParaRPr lang="en-US" sz="1000" dirty="0">
              <a:latin typeface="Franklin Gothic Book"/>
            </a:endParaRP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1576088881"/>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5-yr American Community Survey estimates, 2013-17</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2581261602"/>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968672324"/>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597467" y="5200956"/>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5.7</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2361723008"/>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dirty="0">
                <a:latin typeface="Franklin Gothic Book" panose="020B0503020102020204" pitchFamily="34" charset="0"/>
              </a:rPr>
              <a:t>Note: Up to the 10 municipalities with the highest percentage of children without health insurance are displayed</a:t>
            </a:r>
          </a:p>
        </p:txBody>
      </p:sp>
    </p:spTree>
    <p:extLst>
      <p:ext uri="{BB962C8B-B14F-4D97-AF65-F5344CB8AC3E}">
        <p14:creationId xmlns:p14="http://schemas.microsoft.com/office/powerpoint/2010/main" val="2749188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2601955767"/>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2018-2019</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3914514095"/>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County immunization rates (%) (all grade types),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2013-2019</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1743403673"/>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9.7: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Center for Disease Control and Prevention (2017-2018)</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2224177250"/>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9.8: Late or lack of prenatal care reports (#) over time, in county</a:t>
            </a:r>
            <a:endParaRPr lang="en-US" sz="2000" spc="-50" dirty="0"/>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Center for Disease Control and Prevention</a:t>
            </a:r>
            <a:endParaRPr lang="en-US" sz="1200" dirty="0"/>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a:latin typeface="Franklin Gothic Book"/>
              </a:rPr>
              <a:t>(Indicator to be included in the HSAC final report) Note that total county population size has not been accounted for in this indicator</a:t>
            </a:r>
            <a:endParaRPr lang="en-US" dirty="0">
              <a:cs typeface="Calibri"/>
            </a:endParaRPr>
          </a:p>
        </p:txBody>
      </p:sp>
      <p:graphicFrame>
        <p:nvGraphicFramePr>
          <p:cNvPr id="8" name="Chart 7">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1290760040"/>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10.1: Weekly wages ($ avg) by quarter: state and county comparison </a:t>
            </a:r>
            <a:endParaRPr lang="en-US" sz="2000" spc="-50" dirty="0"/>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 2018 estimates</a:t>
            </a:r>
            <a:endParaRPr lang="en-US" sz="1200" dirty="0"/>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10.2: Weekly wages ($ avg) over time, in county</a:t>
            </a:r>
            <a:endParaRPr lang="en-US" sz="2000" spc="-50" dirty="0"/>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 2018 estimates</a:t>
            </a:r>
            <a:endParaRPr lang="en-US" sz="1200" dirty="0"/>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a:latin typeface="Franklin Gothic Book"/>
              </a:rPr>
              <a:t>Note. Average weekly wages were calculated using unrounded data. Average weekly wage in total covered all industries, for all establishment sizes in all counties.</a:t>
            </a:r>
            <a:endParaRPr lang="en-US" sz="1000" dirty="0">
              <a:latin typeface="Franklin Gothic Book"/>
            </a:endParaRP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3391519871"/>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3737602429"/>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10.3: Monthly unemployment rate from June 2018-May 2019: state and county comparison (unadjusted)</a:t>
            </a:r>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 2018-2019</a:t>
            </a:r>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2328218949"/>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Median unemployment rates, June 2018-May 2019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2188122307"/>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2013-17 American Survey, 5-yr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3557260253"/>
              </p:ext>
            </p:extLst>
          </p:nvPr>
        </p:nvGraphicFramePr>
        <p:xfrm>
          <a:off x="3167424" y="645401"/>
          <a:ext cx="8948376" cy="560299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Tree>
    <p:extLst>
      <p:ext uri="{BB962C8B-B14F-4D97-AF65-F5344CB8AC3E}">
        <p14:creationId xmlns:p14="http://schemas.microsoft.com/office/powerpoint/2010/main" val="4009652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national, state and county comparison</a:t>
            </a:r>
            <a:endParaRPr lang="en-US" sz="2000" spc="-50" dirty="0"/>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representing median earnings in dollars for full-time, year-round workers in 2017</a:t>
            </a:r>
            <a:endParaRPr lang="en-US" sz="1200" dirty="0"/>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2267062164"/>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10.7: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for median earnings for full-time, year-round workers, 2013-17 </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1979367441"/>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10.8: Median income ($) by sex by municipality</a:t>
            </a:r>
            <a:endParaRPr lang="en-US" sz="2000" spc="-50" dirty="0"/>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for median earnings for full-time, year-round workers, 2017 </a:t>
            </a:r>
            <a:endParaRPr lang="en-US" sz="1200" dirty="0"/>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To illustrate diversity in median income by sex, the highest, the middling, and the lowest median income municipality are provided</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a:latin typeface="Franklin Gothic Medium" panose="020B0603020102020204" pitchFamily="34" charset="0"/>
              </a:rPr>
              <a:t>Highest median income municipality</a:t>
            </a:r>
            <a:endParaRPr lang="en-US" sz="9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a:latin typeface="Franklin Gothic Medium" panose="020B0603020102020204" pitchFamily="34" charset="0"/>
              </a:rPr>
              <a:t>Middling median income municipality</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a:latin typeface="Franklin Gothic Medium" panose="020B0603020102020204" pitchFamily="34" charset="0"/>
              </a:rPr>
              <a:t>Lowest median income municipality</a:t>
            </a:r>
            <a:endParaRPr lang="en-US" sz="900" dirty="0">
              <a:latin typeface="Franklin Gothic Medium" panose="020B0603020102020204" pitchFamily="34" charset="0"/>
            </a:endParaRP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633695857"/>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1618639317"/>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Violent crimes (#) &amp;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Municipal County Offense and Demographic Data (2016)</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Crimes by type (#), in county </a:t>
            </a:r>
            <a:endParaRPr lang="en-US" sz="2000" spc="-50" dirty="0"/>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Municipal County Offense and Demographic Data, 2016</a:t>
            </a:r>
            <a:endParaRPr lang="en-US" sz="1200" dirty="0"/>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3668271345"/>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3041025602"/>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3167424" y="6385615"/>
            <a:ext cx="65532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3771806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 Arrests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using raw data from NJ Department of Law and Public Safety, Division of NJ State Police, Uniform Crime Reports, updated 7.13.18</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4299304"/>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598225"/>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Safety, Division of NJ State Police, Uniform Crime Reports. Updated 7.13.18</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2580483811"/>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3159741115"/>
              </p:ext>
            </p:extLst>
          </p:nvPr>
        </p:nvGraphicFramePr>
        <p:xfrm>
          <a:off x="8534400" y="5056530"/>
          <a:ext cx="3429000" cy="1725270"/>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11.5: Homicide rates (deaths per 100K) in NJ (by county) - age adjusted</a:t>
            </a:r>
            <a:endParaRPr lang="en-US" sz="2000" spc="-50" dirty="0"/>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NJ DPH, Office of Vital Statistics and Registry. 2017</a:t>
            </a:r>
          </a:p>
          <a:p>
            <a:pPr>
              <a:defRPr sz="1400" b="0" i="0" u="none" strike="noStrike" kern="1200" spc="0" baseline="0">
                <a:solidFill>
                  <a:prstClr val="black"/>
                </a:solidFill>
                <a:latin typeface="Franklin Gothic Medium" panose="020B0603020102020204" pitchFamily="34" charset="0"/>
                <a:ea typeface="+mn-ea"/>
                <a:cs typeface="+mn-cs"/>
              </a:defRPr>
            </a:pPr>
            <a:r>
              <a:rPr lang="en-US" sz="1200"/>
              <a:t>*The number of deaths in all other counties are too small to calculate reliable rates</a:t>
            </a:r>
            <a:endParaRPr lang="en-US" sz="1200" dirty="0"/>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11.6: Homicide rates (deaths per 100K) over time - age adjusted</a:t>
            </a:r>
            <a:endParaRPr lang="en-US" sz="1400" spc="-50" dirty="0"/>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6463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Calculator found here: https://www-doh.state.nj.us.doh-shad/query/result/mort/MortCntylCD10/AgeRte.html</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900" dirty="0"/>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1648362373"/>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3118316354"/>
              </p:ext>
            </p:extLst>
          </p:nvPr>
        </p:nvGraphicFramePr>
        <p:xfrm>
          <a:off x="8561196" y="4409420"/>
          <a:ext cx="3478404" cy="2340845"/>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11.7: Homicide rates (deaths per 100K) by racial/ethnic group, in county</a:t>
            </a:r>
            <a:endParaRPr lang="en-US" sz="2000" spc="-50" dirty="0"/>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NJ DPH, Office of Vital Statistics and Registry for data between 2013-2017</a:t>
            </a:r>
            <a:endParaRPr lang="en-US" sz="1200" dirty="0"/>
          </a:p>
        </p:txBody>
      </p:sp>
      <p:sp>
        <p:nvSpPr>
          <p:cNvPr id="6" name="TextBox 5">
            <a:extLst>
              <a:ext uri="{FF2B5EF4-FFF2-40B4-BE49-F238E27FC236}">
                <a16:creationId xmlns:a16="http://schemas.microsoft.com/office/drawing/2014/main" id="{D772C46B-283B-4D00-B951-3D8F01C49293}"/>
              </a:ext>
            </a:extLst>
          </p:cNvPr>
          <p:cNvSpPr txBox="1"/>
          <p:nvPr>
            <p:custDataLst>
              <p:tags r:id="rId5"/>
            </p:custDataLst>
          </p:nvPr>
        </p:nvSpPr>
        <p:spPr>
          <a:xfrm>
            <a:off x="3124200" y="3467218"/>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11.8: Homicide rates (deaths per 100K) by sex, in county</a:t>
            </a:r>
            <a:endParaRPr lang="en-US" sz="2000" spc="-50" dirty="0"/>
          </a:p>
        </p:txBody>
      </p:sp>
      <p:sp>
        <p:nvSpPr>
          <p:cNvPr id="7" name="TextBox 6">
            <a:extLst>
              <a:ext uri="{FF2B5EF4-FFF2-40B4-BE49-F238E27FC236}">
                <a16:creationId xmlns:a16="http://schemas.microsoft.com/office/drawing/2014/main" id="{FE930766-3187-4377-A6E7-A00BB638B1FB}"/>
              </a:ext>
            </a:extLst>
          </p:cNvPr>
          <p:cNvSpPr txBox="1"/>
          <p:nvPr>
            <p:custDataLst>
              <p:tags r:id="rId6"/>
            </p:custDataLst>
          </p:nvPr>
        </p:nvSpPr>
        <p:spPr>
          <a:xfrm>
            <a:off x="3124200" y="38100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NJ DPH, Office of Vital Statistics and Registry for data between 2013-2017</a:t>
            </a:r>
            <a:endParaRPr lang="en-US" sz="1200" dirty="0"/>
          </a:p>
        </p:txBody>
      </p:sp>
      <p:sp>
        <p:nvSpPr>
          <p:cNvPr id="8" name="TextBox 7">
            <a:extLst>
              <a:ext uri="{FF2B5EF4-FFF2-40B4-BE49-F238E27FC236}">
                <a16:creationId xmlns:a16="http://schemas.microsoft.com/office/drawing/2014/main" id="{5D045361-96DA-4F45-A263-7B139F478415}"/>
              </a:ext>
            </a:extLst>
          </p:cNvPr>
          <p:cNvSpPr txBox="1"/>
          <p:nvPr>
            <p:custDataLst>
              <p:tags r:id="rId7"/>
            </p:custDataLst>
          </p:nvPr>
        </p:nvSpPr>
        <p:spPr>
          <a:xfrm>
            <a:off x="3099277" y="6566478"/>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graphicFrame>
        <p:nvGraphicFramePr>
          <p:cNvPr id="11" name="Chart 10">
            <a:extLst>
              <a:ext uri="{FF2B5EF4-FFF2-40B4-BE49-F238E27FC236}">
                <a16:creationId xmlns:a16="http://schemas.microsoft.com/office/drawing/2014/main" id="{F7A3F4A6-D8D4-4043-BA35-19CF541A90E8}"/>
              </a:ext>
            </a:extLst>
          </p:cNvPr>
          <p:cNvGraphicFramePr/>
          <p:nvPr>
            <p:custDataLst>
              <p:tags r:id="rId8"/>
            </p:custDataLst>
            <p:extLst>
              <p:ext uri="{D42A27DB-BD31-4B8C-83A1-F6EECF244321}">
                <p14:modId xmlns:p14="http://schemas.microsoft.com/office/powerpoint/2010/main" val="2980318288"/>
              </p:ext>
            </p:extLst>
          </p:nvPr>
        </p:nvGraphicFramePr>
        <p:xfrm>
          <a:off x="3340100" y="942202"/>
          <a:ext cx="8623300" cy="208633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29EF6583-EDFC-47C9-94F7-3CE99C00E2C7}"/>
              </a:ext>
            </a:extLst>
          </p:cNvPr>
          <p:cNvGraphicFramePr/>
          <p:nvPr>
            <p:custDataLst>
              <p:tags r:id="rId9"/>
            </p:custDataLst>
            <p:extLst>
              <p:ext uri="{D42A27DB-BD31-4B8C-83A1-F6EECF244321}">
                <p14:modId xmlns:p14="http://schemas.microsoft.com/office/powerpoint/2010/main" val="2872352507"/>
              </p:ext>
            </p:extLst>
          </p:nvPr>
        </p:nvGraphicFramePr>
        <p:xfrm>
          <a:off x="3340100" y="4175105"/>
          <a:ext cx="8623300" cy="214515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9724094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2016</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1786604304"/>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2012-2016</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2748703552"/>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12.3: Domestic violence incidents (# reported) over time, by municipality</a:t>
            </a:r>
            <a:endParaRPr lang="en-US" sz="2000" spc="-50" dirty="0"/>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2010-2016</a:t>
            </a:r>
            <a:endParaRPr lang="en-US" sz="1200" dirty="0"/>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a:latin typeface="Franklin Gothic Book" panose="020B0503020102020204" pitchFamily="34" charset="0"/>
              </a:rPr>
              <a:t>Note. These are the 10 municipalities (if available) with the highest rates in the county in 2016. Workbook may include more municipalities.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739971454"/>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Offenses and</a:t>
            </a:r>
          </a:p>
          <a:p>
            <a:pPr algn="ctr">
              <a:lnSpc>
                <a:spcPct val="90000"/>
              </a:lnSpc>
            </a:pPr>
            <a:r>
              <a:rPr lang="en-US" sz="2400" spc="-10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12.4: Domestic violence offenses by type (#) in NJ </a:t>
            </a:r>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1934909309"/>
              </p:ext>
            </p:extLst>
          </p:nvPr>
        </p:nvGraphicFramePr>
        <p:xfrm>
          <a:off x="3581400" y="954107"/>
          <a:ext cx="8158625" cy="5446693"/>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510754"/>
            <a:ext cx="7943475"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11888792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Offenses and</a:t>
            </a:r>
          </a:p>
          <a:p>
            <a:pPr algn="ctr">
              <a:lnSpc>
                <a:spcPct val="90000"/>
              </a:lnSpc>
            </a:pPr>
            <a:r>
              <a:rPr lang="en-US" sz="2400" spc="-10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12.5: Domestic violence arrests by offense (#) in NJ </a:t>
            </a:r>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1886650059"/>
              </p:ext>
            </p:extLst>
          </p:nvPr>
        </p:nvGraphicFramePr>
        <p:xfrm>
          <a:off x="3455338" y="1219200"/>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453222"/>
            <a:ext cx="7746062"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21147304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Suspected Opioid Deaths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Change (%) in suspected opioid overdose deaths in NJ (by county) between 2016 and 2018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13.2: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2039922773"/>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2288997201"/>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8536709" y="6355372"/>
            <a:ext cx="3617726"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26592884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change in population for every overdose death (by county)</a:t>
            </a:r>
            <a:endParaRPr lang="en-US" sz="2000" spc="-50" dirty="0"/>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a:t>Source: NJ Cares - Office of the Attorney General (2017-2018)</a:t>
            </a:r>
            <a:endParaRPr lang="en-US" sz="1200" dirty="0"/>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13.4: Population for every 1 overdose death over time, in county</a:t>
            </a:r>
            <a:endParaRPr lang="en-US" sz="2000" spc="-50" dirty="0"/>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endParaRPr lang="en-US" sz="1000" dirty="0">
              <a:latin typeface="Franklin Gothic Book" panose="020B0503020102020204" pitchFamily="34" charset="0"/>
            </a:endParaRP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1959169385"/>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3132645189"/>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Department of Health Division of Mental Health and Addiction Services Office of Planning, Research, Evaluation and Prevention, June 2012 Report.</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3366596181"/>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3A36B2-9133-4583-AB51-5574186E4E90}"/>
              </a:ext>
            </a:extLst>
          </p:cNvPr>
          <p:cNvPicPr>
            <a:picLocks noChangeAspect="1"/>
          </p:cNvPicPr>
          <p:nvPr/>
        </p:nvPicPr>
        <p:blipFill rotWithShape="1">
          <a:blip r:embed="rId4"/>
          <a:srcRect t="1648" b="-1648"/>
          <a:stretch/>
        </p:blipFill>
        <p:spPr>
          <a:xfrm>
            <a:off x="7733787" y="631808"/>
            <a:ext cx="4494424" cy="6477001"/>
          </a:xfrm>
          <a:prstGeom prst="rect">
            <a:avLst/>
          </a:prstGeom>
        </p:spPr>
      </p:pic>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0.1 Overview – Middlesex County Basic Needs</a:t>
            </a:r>
          </a:p>
        </p:txBody>
      </p:sp>
      <p:pic>
        <p:nvPicPr>
          <p:cNvPr id="3" name="table">
            <a:extLst>
              <a:ext uri="{FF2B5EF4-FFF2-40B4-BE49-F238E27FC236}">
                <a16:creationId xmlns:a16="http://schemas.microsoft.com/office/drawing/2014/main" id="{CC3AD479-4245-4781-914C-F590AFCA4A71}"/>
              </a:ext>
            </a:extLst>
          </p:cNvPr>
          <p:cNvPicPr>
            <a:picLocks noChangeAspect="1"/>
          </p:cNvPicPr>
          <p:nvPr/>
        </p:nvPicPr>
        <p:blipFill>
          <a:blip r:embed="rId5"/>
          <a:stretch>
            <a:fillRect/>
          </a:stretch>
        </p:blipFill>
        <p:spPr>
          <a:xfrm>
            <a:off x="3124200" y="744042"/>
            <a:ext cx="4609587" cy="6113958"/>
          </a:xfrm>
          <a:prstGeom prst="rect">
            <a:avLst/>
          </a:prstGeom>
        </p:spPr>
      </p:pic>
      <p:sp>
        <p:nvSpPr>
          <p:cNvPr id="4" name="TextBox 12">
            <a:extLst>
              <a:ext uri="{FF2B5EF4-FFF2-40B4-BE49-F238E27FC236}">
                <a16:creationId xmlns:a16="http://schemas.microsoft.com/office/drawing/2014/main" id="{C930BC7D-94F5-4A40-A6BB-CB148FB641CB}"/>
              </a:ext>
            </a:extLst>
          </p:cNvPr>
          <p:cNvSpPr txBox="1"/>
          <p:nvPr/>
        </p:nvSpPr>
        <p:spPr>
          <a:xfrm>
            <a:off x="7819696" y="685800"/>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5" name="TextBox 1">
            <a:extLst>
              <a:ext uri="{FF2B5EF4-FFF2-40B4-BE49-F238E27FC236}">
                <a16:creationId xmlns:a16="http://schemas.microsoft.com/office/drawing/2014/main" id="{81FA3F30-BC8B-46E4-80FB-C5E66F324AE2}"/>
              </a:ext>
            </a:extLst>
          </p:cNvPr>
          <p:cNvSpPr txBox="1"/>
          <p:nvPr/>
        </p:nvSpPr>
        <p:spPr>
          <a:xfrm>
            <a:off x="7797139" y="967847"/>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6" name="TextBox 6">
            <a:extLst>
              <a:ext uri="{FF2B5EF4-FFF2-40B4-BE49-F238E27FC236}">
                <a16:creationId xmlns:a16="http://schemas.microsoft.com/office/drawing/2014/main" id="{3F69EE89-F2C2-4D41-AD58-BE262FCB86CA}"/>
              </a:ext>
            </a:extLst>
          </p:cNvPr>
          <p:cNvSpPr txBox="1"/>
          <p:nvPr/>
        </p:nvSpPr>
        <p:spPr>
          <a:xfrm>
            <a:off x="10979647" y="9722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14.1: Types of mental health programs (#)</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November 2017</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3942723495"/>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3927670362"/>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14.3: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from the NJ Behavioral Risk Factor Survey, 2013-2017</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4199485173"/>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14.5: Frequency (%) of mental health distress by sex – age adjusted, in county</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2915899251"/>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3305857918"/>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14.6: Frequency of diagnosed depression (%) in NJ (by county)  - age adjusted</a:t>
            </a:r>
            <a:endParaRPr lang="en-US" sz="2000" spc="-50" dirty="0"/>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2013-2017</a:t>
            </a:r>
            <a:endParaRPr lang="en-US" sz="1200" dirty="0"/>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14.7: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from the NJ Behavioral Risk Factor Survey, 2013-2017</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538833340"/>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1258093211"/>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14.8: Diagnosed depression by race/ethnicity, in county</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14.9: Diagnosed depression by sex, in county  </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3531469850"/>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2301926330"/>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400110"/>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Total numbers presented are from only 2018.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4196958096"/>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1D08D090-C992-4C44-B708-54BFAA6441F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Children (%) classified special education in NJ (by county)</a:t>
            </a:r>
            <a:endParaRPr lang="en-US" sz="2000" spc="-50" dirty="0"/>
          </a:p>
        </p:txBody>
      </p:sp>
      <p:sp>
        <p:nvSpPr>
          <p:cNvPr id="5" name="TextBox 4">
            <a:extLst>
              <a:ext uri="{FF2B5EF4-FFF2-40B4-BE49-F238E27FC236}">
                <a16:creationId xmlns:a16="http://schemas.microsoft.com/office/drawing/2014/main" id="{98574231-F5D4-4922-89BE-377E6EDA5E80}"/>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2C7C1F84-3E0B-40EC-8722-7D1D7964E205}"/>
              </a:ext>
            </a:extLst>
          </p:cNvPr>
          <p:cNvSpPr/>
          <p:nvPr>
            <p:custDataLst>
              <p:tags r:id="rId5"/>
            </p:custDataLst>
          </p:nvPr>
        </p:nvSpPr>
        <p:spPr>
          <a:xfrm>
            <a:off x="3167424" y="6519446"/>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73842A9-4512-429E-A3D9-B469182D3762}"/>
              </a:ext>
            </a:extLst>
          </p:cNvPr>
          <p:cNvGraphicFramePr/>
          <p:nvPr>
            <p:custDataLst>
              <p:tags r:id="rId6"/>
            </p:custDataLst>
            <p:extLst>
              <p:ext uri="{D42A27DB-BD31-4B8C-83A1-F6EECF244321}">
                <p14:modId xmlns:p14="http://schemas.microsoft.com/office/powerpoint/2010/main" val="1672991964"/>
              </p:ext>
            </p:extLst>
          </p:nvPr>
        </p:nvGraphicFramePr>
        <p:xfrm>
          <a:off x="3246120" y="888767"/>
          <a:ext cx="8488680" cy="5599724"/>
        </p:xfrm>
        <a:graphic>
          <a:graphicData uri="http://schemas.openxmlformats.org/drawingml/2006/chart">
            <c:chart xmlns:c="http://schemas.openxmlformats.org/drawingml/2006/chart" xmlns:r="http://schemas.openxmlformats.org/officeDocument/2006/relationships" r:id="rId10"/>
          </a:graphicData>
        </a:graphic>
      </p:graphicFrame>
      <p:sp>
        <p:nvSpPr>
          <p:cNvPr id="7" name="TextBox 6"/>
          <p:cNvSpPr txBox="1"/>
          <p:nvPr>
            <p:custDataLst>
              <p:tags r:id="rId7"/>
            </p:custDataLst>
          </p:nvPr>
        </p:nvSpPr>
        <p:spPr>
          <a:xfrm>
            <a:off x="10843591" y="2743200"/>
            <a:ext cx="1371600" cy="230832"/>
          </a:xfrm>
          <a:prstGeom prst="rect">
            <a:avLst/>
          </a:prstGeom>
          <a:noFill/>
        </p:spPr>
        <p:txBody>
          <a:bodyPr wrap="square" rtlCol="0">
            <a:spAutoFit/>
          </a:bodyPr>
          <a:lstStyle/>
          <a:p>
            <a:r>
              <a:rPr lang="en-US" sz="900">
                <a:latin typeface="Franklin Gothic Medium" panose="020B0603020102020204" pitchFamily="34" charset="0"/>
              </a:rPr>
              <a:t>2018 NJ Average 17.9%</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271111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15.3: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2017-2018</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3612612889"/>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Tree>
    <p:extLst>
      <p:ext uri="{BB962C8B-B14F-4D97-AF65-F5344CB8AC3E}">
        <p14:creationId xmlns:p14="http://schemas.microsoft.com/office/powerpoint/2010/main" val="32095737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601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45AC67-20CA-4C37-A63F-95191D8E4394}"/>
              </a:ext>
            </a:extLst>
          </p:cNvPr>
          <p:cNvPicPr>
            <a:picLocks noChangeAspect="1"/>
          </p:cNvPicPr>
          <p:nvPr/>
        </p:nvPicPr>
        <p:blipFill>
          <a:blip r:embed="rId4"/>
          <a:stretch>
            <a:fillRect/>
          </a:stretch>
        </p:blipFill>
        <p:spPr>
          <a:xfrm>
            <a:off x="7320454" y="568596"/>
            <a:ext cx="4871545" cy="6289403"/>
          </a:xfrm>
          <a:prstGeom prst="rect">
            <a:avLst/>
          </a:prstGeom>
        </p:spPr>
      </p:pic>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0.2 Overview – Middlesex County Service Needs</a:t>
            </a:r>
          </a:p>
        </p:txBody>
      </p:sp>
      <p:pic>
        <p:nvPicPr>
          <p:cNvPr id="3" name="table">
            <a:extLst>
              <a:ext uri="{FF2B5EF4-FFF2-40B4-BE49-F238E27FC236}">
                <a16:creationId xmlns:a16="http://schemas.microsoft.com/office/drawing/2014/main" id="{69CBC6F6-59FE-415F-AA4E-4CDCDB5EAB51}"/>
              </a:ext>
            </a:extLst>
          </p:cNvPr>
          <p:cNvPicPr>
            <a:picLocks noChangeAspect="1"/>
          </p:cNvPicPr>
          <p:nvPr/>
        </p:nvPicPr>
        <p:blipFill>
          <a:blip r:embed="rId5"/>
          <a:stretch>
            <a:fillRect/>
          </a:stretch>
        </p:blipFill>
        <p:spPr>
          <a:xfrm>
            <a:off x="3200400" y="568597"/>
            <a:ext cx="3958830" cy="6289402"/>
          </a:xfrm>
          <a:prstGeom prst="rect">
            <a:avLst/>
          </a:prstGeom>
        </p:spPr>
      </p:pic>
      <p:sp>
        <p:nvSpPr>
          <p:cNvPr id="4" name="TextBox 3">
            <a:extLst>
              <a:ext uri="{FF2B5EF4-FFF2-40B4-BE49-F238E27FC236}">
                <a16:creationId xmlns:a16="http://schemas.microsoft.com/office/drawing/2014/main" id="{CDDCFF91-1C58-4D34-B8C7-9B82799E3EEF}"/>
              </a:ext>
            </a:extLst>
          </p:cNvPr>
          <p:cNvSpPr txBox="1"/>
          <p:nvPr/>
        </p:nvSpPr>
        <p:spPr>
          <a:xfrm>
            <a:off x="7320455" y="568597"/>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a:p>
        </p:txBody>
      </p:sp>
      <p:sp>
        <p:nvSpPr>
          <p:cNvPr id="5" name="TextBox 6">
            <a:extLst>
              <a:ext uri="{FF2B5EF4-FFF2-40B4-BE49-F238E27FC236}">
                <a16:creationId xmlns:a16="http://schemas.microsoft.com/office/drawing/2014/main" id="{7C1B1C24-D4B3-43DD-8E28-ACB83DDF51FB}"/>
              </a:ext>
            </a:extLst>
          </p:cNvPr>
          <p:cNvSpPr txBox="1"/>
          <p:nvPr/>
        </p:nvSpPr>
        <p:spPr>
          <a:xfrm>
            <a:off x="7271557" y="92254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6" name="TextBox 7">
            <a:extLst>
              <a:ext uri="{FF2B5EF4-FFF2-40B4-BE49-F238E27FC236}">
                <a16:creationId xmlns:a16="http://schemas.microsoft.com/office/drawing/2014/main" id="{B06B62AE-D8C8-41CA-9932-4741C270C3C5}"/>
              </a:ext>
            </a:extLst>
          </p:cNvPr>
          <p:cNvSpPr txBox="1"/>
          <p:nvPr/>
        </p:nvSpPr>
        <p:spPr>
          <a:xfrm>
            <a:off x="11002066" y="922539"/>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330EA4-FD0C-485D-BFEE-D424249807CF}"/>
              </a:ext>
            </a:extLst>
          </p:cNvPr>
          <p:cNvSpPr/>
          <p:nvPr/>
        </p:nvSpPr>
        <p:spPr>
          <a:xfrm>
            <a:off x="3276600" y="457200"/>
            <a:ext cx="4132900" cy="5803727"/>
          </a:xfrm>
          <a:prstGeom prst="rect">
            <a:avLst/>
          </a:prstGeom>
        </p:spPr>
        <p:txBody>
          <a:bodyPr wrap="square">
            <a:noAutofit/>
          </a:bodyPr>
          <a:lstStyle/>
          <a:p>
            <a:endParaRPr lang="en-US" sz="1400" dirty="0">
              <a:latin typeface="Franklin Gothic Medium" panose="020B0603020102020204" pitchFamily="34" charset="0"/>
            </a:endParaRPr>
          </a:p>
          <a:p>
            <a:r>
              <a:rPr lang="en-US" sz="1400" spc="-20" dirty="0">
                <a:latin typeface="Franklin Gothic Medium" panose="020B0603020102020204" pitchFamily="34" charset="0"/>
              </a:rPr>
              <a:t>AAA Counseling &amp; Consulting Services, LLC </a:t>
            </a:r>
            <a:r>
              <a:rPr lang="en-US" sz="1400" dirty="0">
                <a:solidFill>
                  <a:srgbClr val="C00000"/>
                </a:solidFill>
                <a:latin typeface="Franklin Gothic Medium" panose="020B0603020102020204" pitchFamily="34" charset="0"/>
              </a:rPr>
              <a:t>[Mental and Behavioral Health]</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Adolescent &amp; Children Enrichment Services, LLC </a:t>
            </a:r>
            <a:r>
              <a:rPr lang="en-US" sz="1400" dirty="0">
                <a:solidFill>
                  <a:srgbClr val="C00000"/>
                </a:solidFill>
                <a:latin typeface="Franklin Gothic Medium" panose="020B0603020102020204" pitchFamily="34" charset="0"/>
              </a:rPr>
              <a:t>[Child Development &amp; Parenting]</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Adult Sibs: Supportive Networks. </a:t>
            </a:r>
            <a:r>
              <a:rPr lang="en-US" sz="1400" dirty="0">
                <a:solidFill>
                  <a:srgbClr val="C00000"/>
                </a:solidFill>
                <a:latin typeface="Franklin Gothic Medium" panose="020B0603020102020204" pitchFamily="34" charset="0"/>
              </a:rPr>
              <a:t>[Developmental Disabilities]</a:t>
            </a:r>
          </a:p>
          <a:p>
            <a:endParaRPr lang="en-US" sz="1400" dirty="0">
              <a:latin typeface="Franklin Gothic Medium" panose="020B0603020102020204" pitchFamily="34" charset="0"/>
            </a:endParaRPr>
          </a:p>
          <a:p>
            <a:r>
              <a:rPr lang="en-US" sz="1400" spc="-20" dirty="0" err="1">
                <a:latin typeface="Franklin Gothic Medium" panose="020B0603020102020204" pitchFamily="34" charset="0"/>
              </a:rPr>
              <a:t>Alianza</a:t>
            </a:r>
            <a:r>
              <a:rPr lang="en-US" sz="1400" spc="-20" dirty="0">
                <a:latin typeface="Franklin Gothic Medium" panose="020B0603020102020204" pitchFamily="34" charset="0"/>
              </a:rPr>
              <a:t> </a:t>
            </a:r>
            <a:r>
              <a:rPr lang="en-US" sz="1400" dirty="0">
                <a:solidFill>
                  <a:srgbClr val="C00000"/>
                </a:solidFill>
                <a:latin typeface="Franklin Gothic Medium" panose="020B0603020102020204" pitchFamily="34" charset="0"/>
              </a:rPr>
              <a:t>[Youth]</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Alliance Center for Independence (ACI)  </a:t>
            </a:r>
            <a:r>
              <a:rPr lang="en-US" sz="1400" dirty="0">
                <a:solidFill>
                  <a:srgbClr val="C00000"/>
                </a:solidFill>
                <a:latin typeface="Franklin Gothic Medium" panose="020B0603020102020204" pitchFamily="34" charset="0"/>
              </a:rPr>
              <a:t>[Disabilities]</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ARC – Middlesex County </a:t>
            </a:r>
            <a:r>
              <a:rPr lang="en-US" sz="1400" dirty="0">
                <a:solidFill>
                  <a:srgbClr val="C00000"/>
                </a:solidFill>
                <a:latin typeface="Franklin Gothic Medium" panose="020B0603020102020204" pitchFamily="34" charset="0"/>
              </a:rPr>
              <a:t>[Developmental Disabilities]</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B.A.S.C. Network </a:t>
            </a:r>
            <a:r>
              <a:rPr lang="en-US" sz="1400" dirty="0">
                <a:solidFill>
                  <a:srgbClr val="C00000"/>
                </a:solidFill>
                <a:latin typeface="Franklin Gothic Medium" panose="020B0603020102020204" pitchFamily="34" charset="0"/>
              </a:rPr>
              <a:t>[Childcare]</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Bayside Family Success Center </a:t>
            </a:r>
            <a:r>
              <a:rPr lang="en-US" sz="1400" dirty="0">
                <a:solidFill>
                  <a:srgbClr val="C00000"/>
                </a:solidFill>
                <a:latin typeface="Franklin Gothic Medium" panose="020B0603020102020204" pitchFamily="34" charset="0"/>
              </a:rPr>
              <a:t>[General]</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Big Brother Big Sister of Monmouth and Middlesex Counties  </a:t>
            </a:r>
            <a:r>
              <a:rPr lang="en-US" sz="1400" dirty="0">
                <a:solidFill>
                  <a:srgbClr val="C00000"/>
                </a:solidFill>
                <a:latin typeface="Franklin Gothic Medium" panose="020B0603020102020204" pitchFamily="34" charset="0"/>
              </a:rPr>
              <a:t>[Youth]</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Boggs Center for Developmental Disabilities </a:t>
            </a:r>
            <a:r>
              <a:rPr lang="en-US" sz="1400" dirty="0">
                <a:solidFill>
                  <a:srgbClr val="C00000"/>
                </a:solidFill>
                <a:latin typeface="Franklin Gothic Medium" panose="020B0603020102020204" pitchFamily="34" charset="0"/>
              </a:rPr>
              <a:t>[Developmental Disabilities]</a:t>
            </a:r>
            <a:endParaRPr lang="en-US" sz="1600" spc="-20" dirty="0">
              <a:latin typeface="Franklin Gothic Medium" panose="020B0603020102020204" pitchFamily="34" charset="0"/>
            </a:endParaRPr>
          </a:p>
        </p:txBody>
      </p:sp>
      <p:sp>
        <p:nvSpPr>
          <p:cNvPr id="3" name="Rectangle 2">
            <a:extLst>
              <a:ext uri="{FF2B5EF4-FFF2-40B4-BE49-F238E27FC236}">
                <a16:creationId xmlns:a16="http://schemas.microsoft.com/office/drawing/2014/main" id="{6998A362-2140-4797-AB29-E47CAF4148ED}"/>
              </a:ext>
            </a:extLst>
          </p:cNvPr>
          <p:cNvSpPr/>
          <p:nvPr/>
        </p:nvSpPr>
        <p:spPr>
          <a:xfrm>
            <a:off x="8077200" y="684564"/>
            <a:ext cx="3886200" cy="5577840"/>
          </a:xfrm>
          <a:prstGeom prst="rect">
            <a:avLst/>
          </a:prstGeom>
        </p:spPr>
        <p:txBody>
          <a:bodyPr wrap="square">
            <a:noAutofit/>
          </a:bodyPr>
          <a:lstStyle/>
          <a:p>
            <a:r>
              <a:rPr lang="en-US" sz="1100" dirty="0">
                <a:solidFill>
                  <a:srgbClr val="C00000"/>
                </a:solidFill>
                <a:latin typeface="Franklin Gothic Medium" panose="020B0603020102020204" pitchFamily="34" charset="0"/>
              </a:rPr>
              <a:t>General</a:t>
            </a:r>
          </a:p>
          <a:p>
            <a:pPr fontAlgn="base"/>
            <a:r>
              <a:rPr lang="en-US" sz="1400" spc="-20" dirty="0">
                <a:latin typeface="Franklin Gothic Medium" panose="020B0603020102020204" pitchFamily="34" charset="0"/>
              </a:rPr>
              <a:t>  Central Jersey Legal Services </a:t>
            </a:r>
          </a:p>
          <a:p>
            <a:pPr fontAlgn="base"/>
            <a:r>
              <a:rPr lang="en-US" sz="1400" spc="-20" dirty="0">
                <a:latin typeface="Franklin Gothic Medium" panose="020B0603020102020204" pitchFamily="34" charset="0"/>
              </a:rPr>
              <a:t>  Legal Services of NJ</a:t>
            </a:r>
          </a:p>
          <a:p>
            <a:pPr fontAlgn="base"/>
            <a:r>
              <a:rPr lang="en-US" sz="1400" spc="-20" dirty="0">
                <a:latin typeface="Franklin Gothic Medium" panose="020B0603020102020204" pitchFamily="34" charset="0"/>
              </a:rPr>
              <a:t>  ACLU of New Jersey</a:t>
            </a:r>
          </a:p>
          <a:p>
            <a:pPr fontAlgn="base"/>
            <a:r>
              <a:rPr lang="en-US" sz="1400" spc="-20" dirty="0">
                <a:latin typeface="Franklin Gothic Medium" panose="020B0603020102020204" pitchFamily="34" charset="0"/>
              </a:rPr>
              <a:t>  Community Justice Center</a:t>
            </a:r>
          </a:p>
          <a:p>
            <a:pPr fontAlgn="base"/>
            <a:r>
              <a:rPr lang="en-US" sz="1400" spc="-20" dirty="0">
                <a:latin typeface="Franklin Gothic Medium" panose="020B0603020102020204" pitchFamily="34" charset="0"/>
              </a:rPr>
              <a:t>  Volunteer Lawyers for Justice</a:t>
            </a:r>
          </a:p>
          <a:p>
            <a:r>
              <a:rPr lang="en-US" sz="11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1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Disability Rights NJ</a:t>
            </a:r>
          </a:p>
          <a:p>
            <a:r>
              <a:rPr lang="en-US" sz="1100" dirty="0">
                <a:solidFill>
                  <a:srgbClr val="C00000"/>
                </a:solidFill>
                <a:latin typeface="Franklin Gothic Medium" panose="020B0603020102020204" pitchFamily="34" charset="0"/>
              </a:rPr>
              <a:t>Education</a:t>
            </a:r>
          </a:p>
          <a:p>
            <a:r>
              <a:rPr lang="en-US" sz="1400" spc="-20" dirty="0">
                <a:latin typeface="Franklin Gothic Medium" panose="020B0603020102020204" pitchFamily="34" charset="0"/>
              </a:rPr>
              <a:t>  Education Law Center</a:t>
            </a:r>
          </a:p>
          <a:p>
            <a:r>
              <a:rPr lang="en-US" sz="11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r>
              <a:rPr lang="en-US" sz="1100" dirty="0">
                <a:latin typeface="Franklin Gothic Medium" panose="020B0603020102020204" pitchFamily="34" charset="0"/>
              </a:rPr>
              <a:t> </a:t>
            </a:r>
          </a:p>
          <a:p>
            <a:r>
              <a:rPr lang="en-US" sz="11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1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1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100" dirty="0">
                <a:latin typeface="Franklin Gothic Medium" panose="020B0603020102020204" pitchFamily="34" charset="0"/>
              </a:rPr>
              <a:t> </a:t>
            </a:r>
            <a:r>
              <a:rPr lang="en-US" sz="1100" dirty="0">
                <a:solidFill>
                  <a:srgbClr val="C00000"/>
                </a:solidFill>
                <a:latin typeface="Franklin Gothic Medium" panose="020B0603020102020204" pitchFamily="34" charset="0"/>
              </a:rPr>
              <a:t>[Child Marriage]</a:t>
            </a:r>
            <a:endParaRPr lang="en-US" sz="1400" spc="-20" dirty="0">
              <a:latin typeface="Franklin Gothic Medium" panose="020B0603020102020204" pitchFamily="34" charset="0"/>
            </a:endParaRPr>
          </a:p>
          <a:p>
            <a:pPr fontAlgn="base"/>
            <a:r>
              <a:rPr lang="en-US" sz="1400" spc="-20" dirty="0">
                <a:latin typeface="Franklin Gothic Medium" panose="020B0603020102020204" pitchFamily="34" charset="0"/>
              </a:rPr>
              <a:t>  </a:t>
            </a:r>
          </a:p>
          <a:p>
            <a:pPr fontAlgn="base"/>
            <a:r>
              <a:rPr lang="en-US" sz="1400" spc="-20" dirty="0">
                <a:latin typeface="Franklin Gothic Medium" panose="020B0603020102020204" pitchFamily="34" charset="0"/>
              </a:rPr>
              <a:t>  </a:t>
            </a:r>
          </a:p>
          <a:p>
            <a:endParaRPr lang="en-US" sz="2000" dirty="0">
              <a:solidFill>
                <a:srgbClr val="C00000"/>
              </a:solidFill>
              <a:latin typeface="Franklin Gothic Medium" panose="020B0603020102020204" pitchFamily="34" charset="0"/>
            </a:endParaRPr>
          </a:p>
        </p:txBody>
      </p:sp>
    </p:spTree>
    <p:extLst>
      <p:ext uri="{BB962C8B-B14F-4D97-AF65-F5344CB8AC3E}">
        <p14:creationId xmlns:p14="http://schemas.microsoft.com/office/powerpoint/2010/main" val="40500850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5e339bff32343721849909a9&quot;,&quot;SmartGridHorizontal&quot;:0,&quot;LinkedExcelSources&quot;:{&quot;5e271508383938077ce0e0d8&quot;:&quot;{{Desktop}}\\Linked Files\\workbooks\\Middlesex 01-15-2020_QA_v05 (linked).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r5QePBaxVFKaO1YpZ00_1579601594&quot;,&quot;DataType&quot;:1,&quot;ImageAutosize&quot;:1}"/>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K2kI3pZbhJiFMWTbCd_1579601619&quot;,&quot;DataType&quot;:1,&quot;ImageAutosize&quot;:1}"/>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huYwLBN9dGesgZAQio_1579601621&quot;,&quot;DataType&quot;:1,&quot;ImageAutosize&quot;:1}"/>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ZiUzJeCq2qJv4UZnZSz_1579601622&quot;,&quot;DataType&quot;:1,&quot;ImageAutosize&quot;:1}"/>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5rPjUMpMbPUa817EhpJ_1579601622&quot;,&quot;DataType&quot;:1,&quot;ImageAutosize&quot;:1}"/>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G7cfA2yTc9vzU4BC3J_1579601622&quot;,&quot;DataType&quot;:1,&quot;ImageAutosize&quot;:1}"/>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CS1A8hxW6AZNQKyZaX1_1579601622&quot;,&quot;DataType&quot;:1,&quot;ImageAutosize&quot;:1}"/>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sxqZXHeLMZgAHuRiIZ_1579601622&quot;,&quot;DataType&quot;:1,&quot;ImageAutosize&quot;:1}"/>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7t1mVvWsxqTo5C5m36T_1579601623&quot;,&quot;DataType&quot;:1,&quot;ImageAutosize&quot;:1}"/>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LFIW2JL12n1ZBfYxDvg_1579601624&quot;,&quot;DataType&quot;:1,&quot;ImageAutosize&quot;:1}"/>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X3g69i0KaIpLwlwoH0b_1579601624&quot;,&quot;DataType&quot;:1,&quot;ImageAutosize&quot;:1}"/>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nPKt6ZPtpfrcsU3qXD_1579601595&quot;,&quot;DataType&quot;:1,&quot;ImageAutosize&quot;:1}"/>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ke1TEjboucCRv4QYzxw_1579601624&quot;,&quot;DataType&quot;:1,&quot;ImageAutosize&quot;:1}"/>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OXbTTdjG0WqitehoSEz_1579601624&quot;,&quot;DataType&quot;:1,&quot;ImageAutosize&quot;:1}"/>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696uY0BwArukqcH3ez7_1579601624&quot;,&quot;DataType&quot;:1,&quot;ImageAutosize&quot;:1}"/>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tDOCUpW9BpLPZzE51Vb_1579601625&quot;,&quot;DataType&quot;:1,&quot;ImageAutosize&quot;:1}"/>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6STKq67a4eGjYzSF6xM_1579601625&quot;,&quot;DataType&quot;:1,&quot;ImageAutosize&quot;:1}"/>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Tt4LvOLLM4zjDX54tF_1579601625&quot;,&quot;DataType&quot;:1,&quot;ImageAutosize&quot;:1}"/>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IYYrcdxnBP4JjMARg6_1579601625&quot;,&quot;DataType&quot;:1,&quot;ImageAutosize&quot;:1}"/>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8z8aix1aECNHVXdPVx_1579601625&quot;,&quot;DataType&quot;:1,&quot;ImageAutosize&quot;:1}"/>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jT86ODCWPOqm7bFd9SA_1579601627&quot;,&quot;DataType&quot;:1,&quot;ImageAutosize&quot;:1}"/>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ykdpt8R3EF9h6LjpsX_1579601627&quot;,&quot;DataType&quot;:1,&quot;ImageAutosize&quot;:1}"/>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wPmCFtcKaKsfr7Mvgh_1579601595&quot;,&quot;DataType&quot;:1,&quot;ImageAutosize&quot;:1}"/>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xUii7MnPcTrFLqg03S6_1579601627&quot;,&quot;DataType&quot;:1,&quot;ImageAutosize&quot;:1}"/>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NR44U14U8T8gYFYXj1_1579601627&quot;,&quot;DataType&quot;:1,&quot;ImageAutosize&quot;:1}"/>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EnlYr0Q1MddYcoAqb4A_1579601627&quot;,&quot;DataType&quot;:1,&quot;ImageAutosize&quot;:1}"/>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HvSIa9HLztznhzUgYdH_1579601627&quot;,&quot;DataType&quot;:1,&quot;ImageAutosize&quot;:1}"/>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NbOTpPL3QSVjDCsVlzN_1579601627&quot;,&quot;DataType&quot;:1,&quot;ImageAutosize&quot;:1}"/>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CjvUGhoq0Oi3YPxSPvc_1579601628&quot;,&quot;DataType&quot;:1,&quot;ImageAutosize&quot;:1}"/>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3pGHwz900UCCRUADswJ_1579601630&quot;,&quot;DataType&quot;:1,&quot;ImageAutosize&quot;:1}"/>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YZLwKurvCIQxsTemxED_1579601630&quot;,&quot;DataType&quot;:1,&quot;ImageAutosize&quot;:1}"/>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oQcJt9aQYTzvr9pfSWu_1579601631&quot;,&quot;DataType&quot;:1,&quot;ImageAutosize&quot;:1}"/>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KJBeHuPU1xREx45IBjm_1579601631&quot;,&quot;DataType&quot;:1,&quot;ImageAutosize&quot;:1}"/>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L9h5sniMf9HNaTv483F_1579601595&quot;,&quot;DataType&quot;:1,&quot;ImageAutosize&quot;:1}"/>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39jw38fTK4f1eos8G5O_1579601631&quot;,&quot;DataType&quot;:1,&quot;ImageAutosize&quot;:1}"/>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CFaQQSpEgXHCC5sFmJ_1579601632&quot;,&quot;DataType&quot;:1,&quot;ImageAutosize&quot;:1}"/>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1QCcOhbQ4Sppz5Bgt0_1579601632&quot;,&quot;DataType&quot;:1,&quot;ImageAutosize&quot;:1}"/>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upwCG2hTirLBxkCSkG_1579601632&quot;,&quot;DataType&quot;:1,&quot;ImageAutosize&quot;:1}"/>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W4Hrnkx0hly3WONZstk_1579601632&quot;,&quot;DataType&quot;:1,&quot;ImageAutosize&quot;:1}"/>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TA1BcBBeDt1ndY8a7V1_1579601634&quot;,&quot;DataType&quot;:1,&quot;ImageAutosize&quot;:1}"/>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e7qnOl47yuguWAijwp7_1579601634&quot;,&quot;DataType&quot;:1,&quot;ImageAutosize&quot;:1}"/>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K20i6rAWWtJbUUoMOS_1579601635&quot;,&quot;DataType&quot;:1,&quot;ImageAutosize&quot;:1}"/>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sjXw9P5hwykmd3LOKI_1579601635&quot;,&quot;DataType&quot;:1,&quot;ImageAutosize&quot;:1}"/>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0BtLcA137VnBFnQrRf_1579601635&quot;,&quot;DataType&quot;:1,&quot;ImageAutosize&quot;:1}"/>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DzgeTbKIamB78Wa1YDL_1579601595&quot;,&quot;DataType&quot;:1,&quot;ImageAutosize&quot;:1}"/>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MtNM8rVRx7Dp5PNuwG_1579601635&quot;,&quot;DataType&quot;:1,&quot;ImageAutosize&quot;:1}"/>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v8tExEsl6VWtElUI2Nf_1579601635&quot;,&quot;DataType&quot;:1,&quot;ImageAutosize&quot;:1}"/>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B1sIqZaK1Cqzpm3fvIg_1579601635&quot;,&quot;DataType&quot;:1,&quot;ImageAutosize&quot;:1}"/>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EwOorfgcbfsd3l8RQU_1579601636&quot;,&quot;DataType&quot;:1,&quot;ImageAutosize&quot;:1}"/>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E3VMFa3dyEgI71Xuck6_1579601636&quot;,&quot;DataType&quot;:1,&quot;ImageAutosize&quot;:1}"/>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xBlBQMenU5oJxZmEKY_1579601636&quot;,&quot;DataType&quot;:1,&quot;ImageAutosize&quot;:1}"/>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lsURIskmDpER0uRRucZ_1579601636&quot;,&quot;DataType&quot;:1,&quot;ImageAutosize&quot;:1}"/>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bgpL96jWKFg590cZM5z_1579601636&quot;,&quot;DataType&quot;:1,&quot;ImageAutosize&quot;:1}"/>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QHFSrpHXrl8Huw9vuL_1579601637&quot;,&quot;DataType&quot;:1,&quot;ImageAutosize&quot;:1}"/>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jqzDMkFTTpMqZ6yCdg_1579601637&quot;,&quot;DataType&quot;:1,&quot;ImageAutosize&quot;:1}"/>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SZuQw0d80oRtWlFyCC_1579601595&quot;,&quot;DataType&quot;:1,&quot;ImageAutosize&quot;:1}"/>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n778pO6uKrvccCaFukh_1579601637&quot;,&quot;DataType&quot;:1,&quot;ImageAutosize&quot;:1}"/>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1QnR5iJoCmUtjDb74ZE_1579601637&quot;,&quot;DataType&quot;:1,&quot;ImageAutosize&quot;:1}"/>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4xYdg24KGjutdj6nKgD_1579601637&quot;,&quot;DataType&quot;:1,&quot;ImageAutosize&quot;:1}"/>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yTBmecScxn9M6HCqsC_1579601640&quot;,&quot;DataType&quot;:1,&quot;ImageAutosize&quot;:1}"/>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vp0dSjhbzJWocYR4b1h_1579601640&quot;,&quot;DataType&quot;:1,&quot;ImageAutosize&quot;:1}"/>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GkSZKscYnkCGgbYXt7_1579601640&quot;,&quot;DataType&quot;:1,&quot;ImageAutosize&quot;:1}"/>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mc1oaU5PpIlHvt1xhj_1579601640&quot;,&quot;DataType&quot;:1,&quot;ImageAutosize&quot;:1}"/>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y3TEoCC9zKBZEd9xBeR_1579601641&quot;,&quot;DataType&quot;:1,&quot;ImageAutosize&quot;:1}"/>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mDZHCO6WQPOvo96i5an_1579601641&quot;,&quot;DataType&quot;:1,&quot;ImageAutosize&quot;:1}"/>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K50E4IMAQibZF3fro5s_1579601641&quot;,&quot;DataType&quot;:1,&quot;ImageAutosize&quot;:1}"/>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VWccpmQhmzbK8lLK43S_1579601595&quot;,&quot;DataType&quot;:1,&quot;ImageAutosize&quot;:1}"/>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RxeTAY9EK7T7xEcs76z_1579601641&quot;,&quot;DataType&quot;:1,&quot;ImageAutosize&quot;:1}"/>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J2Z6i3CXXAbD3Ba12f4_1579601641&quot;,&quot;DataType&quot;:1,&quot;ImageAutosize&quot;:1}"/>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S6aL73a1vHE1MfDkimW_1579601642&quot;,&quot;DataType&quot;:1,&quot;ImageAutosize&quot;:1}"/>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78UtB0MYjSzK2tKMay6_1579601642&quot;,&quot;DataType&quot;:1,&quot;ImageAutosize&quot;:1}"/>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Q7jTewMmla1wlXfkcc5_1579601642&quot;,&quot;DataType&quot;:1,&quot;ImageAutosize&quot;:1}"/>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Ad7isfIzmB9pNtBEpJF_1579601643&quot;,&quot;DataType&quot;:1,&quot;ImageAutosize&quot;:1}"/>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gjniqhtN5k8WWgKbaR_1579601643&quot;,&quot;DataType&quot;:1,&quot;ImageAutosize&quot;:1}"/>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X7nhpFJuzQFm6bCwGi_1579601643&quot;,&quot;DataType&quot;:1,&quot;ImageAutosize&quot;:1}"/>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2KYifmkaK1R8E3rLJti_1579601643&quot;,&quot;DataType&quot;:1,&quot;ImageAutosize&quot;:1}"/>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aVQLGO1FdnDnpoFjxv4_1579601644&quot;,&quot;DataType&quot;:1,&quot;ImageAutosize&quot;:1}"/>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1aHuNM5couKbwL0TCAC_1579601596&quot;,&quot;DataType&quot;:1,&quot;ImageAutosize&quot;:1}"/>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FFlzXxq3itYCGfK0pU2_1579601644&quot;,&quot;DataType&quot;:1,&quot;ImageAutosize&quot;:1}"/>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Dxgq9YIqZgTrphKFkLg_1579601644&quot;,&quot;DataType&quot;:1,&quot;ImageAutosize&quot;:1}"/>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gdwmEjUhSLCDjafa11L_1579601648&quot;,&quot;DataType&quot;:1,&quot;ImageAutosize&quot;:1}"/>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jdy1hlnbPDIg13ub57h_1579601648&quot;,&quot;DataType&quot;:1,&quot;ImageAutosize&quot;:1}"/>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ciVYpQfAHPj4P9qYnXc_1579601648&quot;,&quot;DataType&quot;:1,&quot;ImageAutosize&quot;:1}"/>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w4nUm6RVuI1L28e8UCi_1579601648&quot;,&quot;DataType&quot;:1,&quot;ImageAutosize&quot;:1}"/>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PqQUkH4havisYpWOB3O_1579601649&quot;,&quot;DataType&quot;:1,&quot;ImageAutosize&quot;:1}"/>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OXH3uHAwdvtp1Umw11A_1579601649&quot;,&quot;DataType&quot;:1,&quot;ImageAutosize&quot;:1}"/>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Nj6Sehnx3dVWx0oVqPX_1579601649&quot;,&quot;DataType&quot;:1,&quot;ImageAutosize&quot;:1}"/>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i0DWNcOmL8IbbJU2Ix4_1579601652&quot;,&quot;DataType&quot;:1,&quot;ImageAutosize&quot;:1}"/>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Eg57FeCMdN614hQ5VGh_1579601596&quot;,&quot;DataType&quot;:1,&quot;ImageAutosize&quot;:1}"/>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vIuzU4PoowSQAUP6QWS_1579601652&quot;,&quot;DataType&quot;:1,&quot;ImageAutosize&quot;:1}"/>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entTMq0nMhpNLlxQ0J_1579601652&quot;,&quot;DataType&quot;:1,&quot;ImageAutosize&quot;:1}"/>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ZxQ1RQoP9MPVfuBrdcs_1579601652&quot;,&quot;DataType&quot;:1,&quot;ImageAutosize&quot;:1}"/>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jRuoY3VKi0nErCcFB8K_1579601653&quot;,&quot;DataType&quot;:1,&quot;ImageAutosize&quot;:1}"/>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74ty4XXHLE44S9D7MZU_1579601653&quot;,&quot;DataType&quot;:1,&quot;ImageAutosize&quot;:1}"/>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PT7Czg6ETfvylFOZmF_1579601653&quot;,&quot;DataType&quot;:1,&quot;ImageAutosize&quot;:1}"/>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hXmTSipcDxAyTbUR2O_1579601653&quot;,&quot;DataType&quot;:1,&quot;ImageAutosize&quot;:1}"/>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FHKiE3aYmId6glTXGyb_1579601654&quot;,&quot;DataType&quot;:1,&quot;ImageAutosize&quot;:1}"/>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68PIczUVww2GeSRkvf_1579601654&quot;,&quot;DataType&quot;:1,&quot;ImageAutosize&quot;:1}"/>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MTmx04QhEK6RJlArhC2_1579601654&quot;,&quot;DataType&quot;:1,&quot;ImageAutosize&quot;:1}"/>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aDxNFmcgv2dXtq1HGe3_1579601596&quot;,&quot;DataType&quot;:1,&quot;ImageAutosize&quot;:1}"/>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3aqtjVYx1oCGggLiHb8_1579601654&quot;,&quot;DataType&quot;:1,&quot;ImageAutosize&quot;:1}"/>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Bj4yd37Owo4cSu9KIqX_1579601654&quot;,&quot;DataType&quot;:1,&quot;ImageAutosize&quot;:1}"/>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nPYXklk0zGl4vFLJnjt_1579601654&quot;,&quot;DataType&quot;:1,&quot;ImageAutosize&quot;:1}"/>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f45rlZmpHl2YkMbmfE_1579601655&quot;,&quot;DataType&quot;:1,&quot;ImageAutosize&quot;:1}"/>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Pzf1N1xeiW57XKqjEVg_1579601657&quot;,&quot;DataType&quot;:1,&quot;ImageAutosize&quot;:1}"/>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Hoyj3Tm6OVwYNTBWT5C_1579601657&quot;,&quot;DataType&quot;:1,&quot;ImageAutosize&quot;:1}"/>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UmsyKAa6hiaVHrjSC4I_1579601657&quot;,&quot;DataType&quot;:1,&quot;ImageAutosize&quot;:1}"/>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6Oj05KmOn93NrBP9Uvo_1579601657&quot;,&quot;DataType&quot;:1,&quot;ImageAutosize&quot;:1}"/>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NELXsE96YfGjjtlaash_1579601657&quot;,&quot;DataType&quot;:1,&quot;ImageAutosize&quot;:1}"/>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gqRXtzMZwGGzpRvdVIk_1579601658&quot;,&quot;DataType&quot;:1,&quot;ImageAutosize&quot;:1}"/>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yEvo08GAjDeXjRHK7aH_1579601593&quot;,&quot;DataType&quot;:1,&quot;ImageAutosize&quot;:1}"/>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xotMiH0CFRncOU1btqz_1579601596&quot;,&quot;DataType&quot;:1,&quot;ImageAutosize&quot;:1}"/>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iSAhHNxCtQfR5h58Yyh_1579601660&quot;,&quot;DataType&quot;:1,&quot;ImageAutosize&quot;:1}"/>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Qlf65pnXlO3DlRT6Xdr_1579601660&quot;,&quot;DataType&quot;:1,&quot;ImageAutosize&quot;:1}"/>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nD8FzwfZObvUfPyHyg_1579601660&quot;,&quot;DataType&quot;:1,&quot;ImageAutosize&quot;:1}"/>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DMypJFFdwrmBDHzEN8F_1579601660&quot;,&quot;DataType&quot;:1,&quot;ImageAutosize&quot;:1}"/>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mfdQLU7TPjGWz8nBND_1579601660&quot;,&quot;DataType&quot;:1,&quot;ImageAutosize&quot;:1}"/>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RG3dhyi1YdDon4CAtS_1579601660&quot;,&quot;DataType&quot;:1,&quot;ImageAutosize&quot;:1}"/>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0053MEuPhOW7SNHOkEm_1579601663&quot;,&quot;DataType&quot;:1,&quot;ImageAutosize&quot;:1}"/>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9eZpZCsdNynWTYPyrT_1579601664&quot;,&quot;DataType&quot;:1,&quot;ImageAutosize&quot;:1}"/>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4EgKxjOvWD0HU3JJK1_1579601664&quot;,&quot;DataType&quot;:1,&quot;ImageAutosize&quot;:1}"/>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ux4oct3xMd6emrA7pQk_1579601664&quot;,&quot;DataType&quot;:1,&quot;ImageAutosize&quot;:1}"/>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Z2UVzgdb5i0IzOAZ0lp_1579601597&quot;,&quot;DataType&quot;:1,&quot;ImageAutosize&quot;:1}"/>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CeQOQ4uTYLQOoB0sIA_1579601664&quot;,&quot;DataType&quot;:1,&quot;ImageAutosize&quot;:1}"/>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y29J7fslk7PLoC2mQX9_1579601665&quot;,&quot;DataType&quot;:1,&quot;ImageAutosize&quot;:1}"/>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L0bkYZwVAauKjVqMcbn_1579601665&quot;,&quot;DataType&quot;:1,&quot;ImageAutosize&quot;:1}"/>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l9byo2SVCz319S2sGAM_1579601666&quot;,&quot;DataType&quot;:1,&quot;ImageAutosize&quot;:1}"/>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FGJhFp7gKngfWBlRp8b_1579601666&quot;,&quot;DataType&quot;:1,&quot;ImageAutosize&quot;:1}"/>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i2tYUGTFppPg6cn2AR_1579601666&quot;,&quot;DataType&quot;:1,&quot;ImageAutosize&quot;:1}"/>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5kFxtH16xpKwWQsi7xP_1579601666&quot;,&quot;DataType&quot;:1,&quot;ImageAutosize&quot;:1}"/>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d0oz1gc2cQKjHXobutK_1579601666&quot;,&quot;DataType&quot;:1,&quot;ImageAutosize&quot;:1}"/>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Cny2bosc4HMYFp5OXtV_1579601669&quot;,&quot;DataType&quot;:1,&quot;ImageAutosize&quot;:1}"/>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0WudHjYCXeWms4ZwfLr_1579601669&quot;,&quot;DataType&quot;:1,&quot;ImageAutosize&quot;:1}"/>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gDXLLUOeszvJBmWUoFn_1579601597&quot;,&quot;DataType&quot;:1,&quot;ImageAutosize&quot;:1}"/>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S0EaWA3Ph0PKOebIz7O_1579601669&quot;,&quot;DataType&quot;:1,&quot;ImageAutosize&quot;:1}"/>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xZX6uw2YXPLbojPtztH_1579601669&quot;,&quot;DataType&quot;:1,&quot;ImageAutosize&quot;:1}"/>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zBC1j0dqX5ijjUFJPCK_1579601670&quot;,&quot;DataType&quot;:1,&quot;ImageAutosize&quot;:1}"/>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unrbovmaGrhFRzpvDiC_1579601672&quot;,&quot;DataType&quot;:1,&quot;ImageAutosize&quot;:1}"/>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2nEOfBzPxcnRgr9E0sU_1579601672&quot;,&quot;DataType&quot;:1,&quot;ImageAutosize&quot;:1}"/>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Aqi52riR1pVZFkgEDym_1579601672&quot;,&quot;DataType&quot;:1,&quot;ImageAutosize&quot;:1}"/>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NObr0g9QoYptPBXyFn_1579601672&quot;,&quot;DataType&quot;:1,&quot;ImageAutosize&quot;:1}"/>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UyJhRmXr0rMzdB2VL8_1579601672&quot;,&quot;DataType&quot;:1,&quot;ImageAutosize&quot;:1}"/>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3WU5Y7Zj9FEaNK115t_1579601673&quot;,&quot;DataType&quot;:1,&quot;ImageAutosize&quot;:1}"/>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maLSrcX9FHPVcZfoMmq_1579601673&quot;,&quot;DataType&quot;:1,&quot;ImageAutosize&quot;:1}"/>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dcxsElrdhwO7s8tJZA7_1579601597&quot;,&quot;DataType&quot;:1,&quot;ImageAutosize&quot;:1}"/>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fJaFoiH53nV5lGSjRg_1579601673&quot;,&quot;DataType&quot;:1,&quot;ImageAutosize&quot;:1}"/>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rf8AU1MaLHmksLCnv7y_1579601673&quot;,&quot;DataType&quot;:1,&quot;ImageAutosize&quot;:1}"/>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HDej52jyM8iyh7Nkduy_1579601673&quot;,&quot;DataType&quot;:1,&quot;ImageAutosize&quot;:1}"/>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71CLNdTYFJpqtUbYXz_1579601675&quot;,&quot;DataType&quot;:1,&quot;ImageAutosize&quot;:1}"/>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OuiC9kzlNI34Q2oXhdu_1579601675&quot;,&quot;DataType&quot;:1,&quot;ImageAutosize&quot;:1}"/>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4GgPTIuPZinda1embi4_1579601676&quot;,&quot;DataType&quot;:1,&quot;ImageAutosize&quot;:1}"/>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qws3o4CiBAWigux7pgc_1579601676&quot;,&quot;DataType&quot;:1,&quot;ImageAutosize&quot;:1}"/>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ualmgXmafj0sQfPxLn_1579601676&quot;,&quot;DataType&quot;:1,&quot;ImageAutosize&quot;:1}"/>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5vd2j0lZAIlXSjnL26W_1579601676&quot;,&quot;DataType&quot;:1,&quot;ImageAutosize&quot;:1}"/>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tK15WjB2EBSPyPUYP8I_1579601676&quot;,&quot;DataType&quot;:1,&quot;ImageAutosize&quot;:1}"/>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Quspcik1IooW8b7TEZR_1579601597&quot;,&quot;DataType&quot;:1,&quot;ImageAutosize&quot;:1}"/>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QM4O68qyfIm1vS7mCkc_1579601677&quot;,&quot;DataType&quot;:1,&quot;ImageAutosize&quot;:1}"/>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JHhOJKdfhM7jIJqixw_1579601677&quot;,&quot;DataType&quot;:1,&quot;ImageAutosize&quot;:1}"/>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2rMpTZSfbNIWmOrCHC_1579601677&quot;,&quot;DataType&quot;:1,&quot;ImageAutosize&quot;:1}"/>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4FCJdV9MfNgjGQHcYz_1579601677&quot;,&quot;DataType&quot;:1,&quot;ImageAutosize&quot;:1}"/>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skWOJwKB6t4wtzqBQ26_1579601677&quot;,&quot;DataType&quot;:1,&quot;ImageAutosize&quot;:1}"/>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1tyHoVPgC4NY6txjwNK_1579601678&quot;,&quot;DataType&quot;:1,&quot;ImageAutosize&quot;:1}"/>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oVirPAX40znaoeYwom_1579601678&quot;,&quot;DataType&quot;:1,&quot;ImageAutosize&quot;:1}"/>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pxm3aPvERgfcrRQGxJ_1579601679&quot;,&quot;DataType&quot;:1,&quot;ImageAutosize&quot;:1}"/>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36BsQJDrLWXec6jCmLr_1579601679&quot;,&quot;DataType&quot;:1,&quot;ImageAutosize&quot;:1}"/>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IUpLcwqDOz5ZVP9PLI2_1579601679&quot;,&quot;DataType&quot;:1,&quot;ImageAutosize&quot;:1}"/>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YEhRvWXiltFGnNSZSEq_1579601597&quot;,&quot;DataType&quot;:1,&quot;ImageAutosize&quot;:1}"/>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EQGmEPnUDZIjH2oP0W_1579601679&quot;,&quot;DataType&quot;:1,&quot;ImageAutosize&quot;:1}"/>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SBUtaTSqmqlPGwLs0gm_1579601679&quot;,&quot;DataType&quot;:1,&quot;ImageAutosize&quot;:1}"/>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48oRuBR1GhyXka9d3Jt_1579601679&quot;,&quot;DataType&quot;:1,&quot;ImageAutosize&quot;:1}"/>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aTzpBUTP3AjQG6VKimT_1579601680&quot;,&quot;DataType&quot;:1,&quot;ImageAutosize&quot;:1}"/>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PK0Su2q5pl5ye5dyNK_1579601681&quot;,&quot;DataType&quot;:1,&quot;ImageAutosize&quot;:1}"/>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F1TwXq5NrSnek41OAwY_1579601681&quot;,&quot;DataType&quot;:1,&quot;ImageAutosize&quot;:1}"/>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0a9TEz8fyNN26xmQcc_1579601681&quot;,&quot;DataType&quot;:1,&quot;ImageAutosize&quot;:1}"/>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KdvTpm2iHJ1siY6PPbl_1579601681&quot;,&quot;DataType&quot;:1,&quot;ImageAutosize&quot;:1}"/>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LfFc9Z5Yxclc6GvpAr5_1579601681&quot;,&quot;DataType&quot;:1,&quot;ImageAutosize&quot;:1}"/>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75IsQiQBXDkCWOlSH1V_1579601684&quot;,&quot;DataType&quot;:1,&quot;ImageAutosize&quot;:1}"/>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Kf3WF61WRyphh8lfw0p_1579601597&quot;,&quot;DataType&quot;:1,&quot;ImageAutosize&quot;:1}"/>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G7LLDYm0T91MnCwNcEK_1579601684&quot;,&quot;DataType&quot;:1,&quot;ImageAutosize&quot;:1}"/>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0MyBSFhVzx1K7qfEUvd_1579601684&quot;,&quot;DataType&quot;:1,&quot;ImageAutosize&quot;:1}"/>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8Ugq5jpIV2wkGKnKYpF_1579601684&quot;,&quot;DataType&quot;:1,&quot;ImageAutosize&quot;:1}"/>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0k3h44YdHne3mWUiXDm_1579601684&quot;,&quot;DataType&quot;:1,&quot;ImageAutosize&quot;:1}"/>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9R6vM3zzDSLdVas9Crb_1579601687&quot;,&quot;DataType&quot;:1,&quot;ImageAutosize&quot;:1}"/>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W5icNE5Zkf8zTZTewI_1579601687&quot;,&quot;DataType&quot;:1,&quot;ImageAutosize&quot;:1}"/>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ANLNrKnTXkUx8R73xZ_1579601687&quot;,&quot;DataType&quot;:1,&quot;ImageAutosize&quot;:1}"/>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LseEHE8OVORcfieAMG_1579601687&quot;,&quot;DataType&quot;:1,&quot;ImageAutosize&quot;:1}"/>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pdURGETvkIGFf9atH94_1579601687&quot;,&quot;DataType&quot;:1,&quot;ImageAutosize&quot;:1}"/>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vcfRqxcYZTLrOwqPLI_1579601688&quot;,&quot;DataType&quot;:1,&quot;ImageAutosize&quot;:1}"/>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5FPD2uiovNePfB5tuMs_1579601597&quot;,&quot;DataType&quot;:1,&quot;ImageAutosize&quot;:1}"/>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YYSbyQ5RPl8vJPGnEG_1579601688&quot;,&quot;DataType&quot;:1,&quot;ImageAutosize&quot;:1}"/>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dheTkPypoE8VY5uFv9Q_1579601688&quot;,&quot;DataType&quot;:1,&quot;ImageAutosize&quot;:1}"/>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BuAXfrSdWhBO63a3llh_1579601688&quot;,&quot;DataType&quot;:1,&quot;ImageAutosize&quot;:1}"/>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tRkezTUl8mad9hHcK60_1579601689&quot;,&quot;DataType&quot;:1,&quot;ImageAutosize&quot;:1}"/>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hmoppvuKshjcav0NvpY_1579601689&quot;,&quot;DataType&quot;:1,&quot;ImageAutosize&quot;:1}"/>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zwENryEr45RudNhMbSa_1579601689&quot;,&quot;DataType&quot;:1,&quot;ImageAutosize&quot;:1}"/>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fCDP0Tg4ZtkvplZiN0r_1579601690&quot;,&quot;DataType&quot;:1,&quot;ImageAutosize&quot;:1}"/>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cXKSMrObxnUN8wUTK0C_1579601690&quot;,&quot;DataType&quot;:1,&quot;ImageAutosize&quot;:1}"/>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CPTzgjBZrpV64BTP5Bo_1579601690&quot;,&quot;DataType&quot;:1,&quot;ImageAutosize&quot;:1}"/>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YJzBtuE1e6akRhZQXr_1579601690&quot;,&quot;DataType&quot;:1,&quot;ImageAutosize&quot;:1}"/>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nM1xNsZ4eQsE9HHRp4_1579601597&quot;,&quot;DataType&quot;:1,&quot;ImageAutosize&quot;:1}"/>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Mn15wdbnJMih1kGxcZ_1579601690&quot;,&quot;DataType&quot;:1,&quot;ImageAutosize&quot;:1}"/>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h1lXCqeVKQTNp17AUX_1579601690&quot;,&quot;DataType&quot;:1,&quot;ImageAutosize&quot;:1}"/>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p7VHs5YbKMNVEZLg3mF_1579601691&quot;,&quot;DataType&quot;:1,&quot;ImageAutosize&quot;:1}"/>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J14NeuoPVGlijpzAuOi_1579601691&quot;,&quot;DataType&quot;:1,&quot;ImageAutosize&quot;:1}"/>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uZWr1OsqIv5TNPcabo_1579601691&quot;,&quot;DataType&quot;:1,&quot;ImageAutosize&quot;:1}"/>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iHmHNtOFJ6qcMU47VHz_1579601691&quot;,&quot;DataType&quot;:1,&quot;ImageAutosize&quot;:1}"/>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HgyjD4HWcOSm8o1kcy_1579601692&quot;,&quot;DataType&quot;:1,&quot;ImageAutosize&quot;:1}"/>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uOoQiDhZGNU5zrp2oj_1579601694&quot;,&quot;DataType&quot;:1,&quot;ImageAutosize&quot;:1}"/>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95gIC1LzIyoMeInMd7_1579601694&quot;,&quot;DataType&quot;:1,&quot;ImageAutosize&quot;:1}"/>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bqr42SAxiHfNN8dsMM_1579601694&quot;,&quot;DataType&quot;:1,&quot;ImageAutosize&quot;:1}"/>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ItwlgKHeEolbPPb2Owo_1579601598&quot;,&quot;DataType&quot;:1,&quot;ImageAutosize&quot;:1}"/>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dOyAVeVWEHpCsPG6nkn_1579601694&quot;,&quot;DataType&quot;:1,&quot;ImageAutosize&quot;:1}"/>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X44PBU8gjYQ6Lx3Jp4k_1579601694&quot;,&quot;DataType&quot;:1,&quot;ImageAutosize&quot;:1}"/>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hq10ts9VjklJYo6MO9_1579601695&quot;,&quot;DataType&quot;:1,&quot;ImageAutosize&quot;:1}"/>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xiiZa8vtqfIBbDYyhSJ_1579601695&quot;,&quot;DataType&quot;:1,&quot;ImageAutosize&quot;:1}"/>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OH0XkvkW82pPJbeFfD_1579601695&quot;,&quot;DataType&quot;:1,&quot;ImageAutosize&quot;:1}"/>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mqK00CSsOQY1nVTi5p8_1579601695&quot;,&quot;DataType&quot;:1,&quot;ImageAutosize&quot;:1}"/>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xlm9O0qjXHoMOQUzC5w_1579601695&quot;,&quot;DataType&quot;:1,&quot;ImageAutosize&quot;:1}"/>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McI396D4g6Ix89dbkOy_1579601696&quot;,&quot;DataType&quot;:1,&quot;ImageAutosize&quot;:1}"/>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Czb6CNB13CZYRPZQMrx_1579601696&quot;,&quot;DataType&quot;:1,&quot;ImageAutosize&quot;:1}"/>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wiR5brHdhcfVzzDSGcu_1579601696&quot;,&quot;DataType&quot;:1,&quot;ImageAutosize&quot;:1}"/>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Zn3nPJpM0IFUCP3wsoM_1579601593&quot;,&quot;DataType&quot;:1,&quot;ImageAutosize&quot;:1}"/>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ysjyprxDSUURXR6XQGj_1579601598&quot;,&quot;DataType&quot;:1,&quot;ImageAutosize&quot;:1}"/>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PAU8PiSClotEe4NWYYw_1579601696&quot;,&quot;DataType&quot;:1,&quot;ImageAutosize&quot;:1}"/>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KSWDdQhTjg8UmipNYCX_1579601696&quot;,&quot;DataType&quot;:1,&quot;ImageAutosize&quot;:1}"/>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2SltKvQY8sCdm26oWJE_1579601697&quot;,&quot;DataType&quot;:1,&quot;ImageAutosize&quot;:1}"/>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rn3Upohdzfuzt2dK4ny_1579601697&quot;,&quot;DataType&quot;:1,&quot;ImageAutosize&quot;:1}"/>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tRl1NjEjB7KZO3sO4BO_1579601697&quot;,&quot;DataType&quot;:1,&quot;ImageAutosize&quot;:1}"/>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H4sUPhQ7q8mZNpDKWi_1579601699&quot;,&quot;DataType&quot;:1,&quot;ImageAutosize&quot;:1}"/>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hJaItvABod546VumhMM_1579601700&quot;,&quot;DataType&quot;:1,&quot;ImageAutosize&quot;:1}"/>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m6oabRu9Qq3S1t5zoLs_1579601700&quot;,&quot;DataType&quot;:1,&quot;ImageAutosize&quot;:1}"/>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ZObEKSJMINfn4KwJncD_1579601700&quot;,&quot;DataType&quot;:1,&quot;ImageAutosize&quot;:1}"/>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l62lZu4a6Uso61GLZ1F_1579601700&quot;,&quot;DataType&quot;:1,&quot;ImageAutosize&quot;:1}"/>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CyX5h0aNobR0LCjokV_1579601598&quot;,&quot;DataType&quot;:1,&quot;ImageAutosize&quot;:1}"/>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59e8bttujswbnKsGfw_1579601700&quot;,&quot;DataType&quot;:1,&quot;ImageAutosize&quot;:1}"/>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esG7mpwHyPYF1aRkBRa_1579601701&quot;,&quot;DataType&quot;:1,&quot;ImageAutosize&quot;:1}"/>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1KwYVrPlNck0MbnUgq_1579601701&quot;,&quot;DataType&quot;:1,&quot;ImageAutosize&quot;:1}"/>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QAKlhtyOBvjSDMHRtye_1579601701&quot;,&quot;DataType&quot;:1,&quot;ImageAutosize&quot;:1}"/>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SIHI7G14QTTAKX9bksQ_1579601702&quot;,&quot;DataType&quot;:1,&quot;ImageAutosize&quot;:1}"/>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GNAEgZ7Gxu3ZQoTKaxG_1579601702&quot;,&quot;DataType&quot;:1,&quot;ImageAutosize&quot;:1}"/>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lt0Md7xhl7zIi1roCL_1579601703&quot;,&quot;DataType&quot;:1,&quot;ImageAutosize&quot;:1}"/>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dC8tPVPSqzahfENJvxN_1579601703&quot;,&quot;DataType&quot;:1,&quot;ImageAutosize&quot;:1}"/>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KumhNFLezbvJGknpaMp_1579601703&quot;,&quot;DataType&quot;:1,&quot;ImageAutosize&quot;:1}"/>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i9A0uTHg9hx6SUQrDR_1579601703&quot;,&quot;DataType&quot;:1,&quot;ImageAutosize&quot;:1}"/>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24m5iRF0yhpoH4clZTU_1579601598&quot;,&quot;DataType&quot;:1,&quot;ImageAutosize&quot;:1}"/>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A65KjFWVXVglokUOs6a_1579601703&quot;,&quot;DataType&quot;:1,&quot;ImageAutosize&quot;:1}"/>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q7g2jiQi8J9qJWlkdtP_1579601704&quot;,&quot;DataType&quot;:1,&quot;ImageAutosize&quot;:1}"/>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NG0wto19S03SXWoqFE_1579601704&quot;,&quot;DataType&quot;:1,&quot;ImageAutosize&quot;:1}"/>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8ezk26WTvkos17BdRk2_1579601704&quot;,&quot;DataType&quot;:1,&quot;ImageAutosize&quot;:1}"/>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5l7Wga8ZIHDbfRsevXR_1579601705&quot;,&quot;DataType&quot;:1,&quot;ImageAutosize&quot;:1}"/>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8PUsoLwyjHEu5SQeGMp_1579601705&quot;,&quot;DataType&quot;:1,&quot;ImageAutosize&quot;:1}"/>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X1oDeBAHDHXnUt4xfk_1579601705&quot;,&quot;DataType&quot;:1,&quot;ImageAutosize&quot;:1}"/>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0t3XsQYt7ACTetUXMj_1579601705&quot;,&quot;DataType&quot;:1,&quot;ImageAutosize&quot;:1}"/>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jLx4hZ1QprJDB063X4x_1579601705&quot;,&quot;DataType&quot;:1,&quot;ImageAutosize&quot;:1}"/>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hjpxD1vNQQXgvKiuXL_1579601707&quot;,&quot;DataType&quot;:1,&quot;ImageAutosize&quot;:1}"/>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l3I3uKRuyie2NMc5qxM_1579601599&quot;,&quot;DataType&quot;:1,&quot;ImageAutosize&quot;:1}"/>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cvbww7bBUeoalzTflX_1579601707&quot;,&quot;DataType&quot;:1,&quot;ImageAutosize&quot;:1}"/>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K4SUq3BOM9o18EYeS2a_1579601707&quot;,&quot;DataType&quot;:1,&quot;ImageAutosize&quot;:1}"/>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94KNeymNlZmyJt49Sx_1579601707&quot;,&quot;DataType&quot;:1,&quot;ImageAutosize&quot;:1}"/>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MZyV6Amp8T3gRrTnoVy_1579601708&quot;,&quot;DataType&quot;:1,&quot;ImageAutosize&quot;:1}"/>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p0p6YyctmCgaWhdoCi_1579601708&quot;,&quot;DataType&quot;:1,&quot;ImageAutosize&quot;:1}"/>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9g5ciofrm02ZjouNTT_1579601708&quot;,&quot;DataType&quot;:1,&quot;ImageAutosize&quot;:1}"/>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yPihZBi3DkXOkZtXWx_1579601708&quot;,&quot;DataType&quot;:1,&quot;ImageAutosize&quot;:1}"/>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plSkVys0DB9RaPIk9u7_1579601708&quot;,&quot;DataType&quot;:1,&quot;ImageAutosize&quot;:1}"/>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TrxuAqy4wlDolhITNn3_1579601709&quot;,&quot;DataType&quot;:1,&quot;ImageAutosize&quot;:1}"/>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iLunMHEOw7uEtIfYaUv_1579601711&quot;,&quot;DataType&quot;:1,&quot;ImageAutosize&quot;:1}"/>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WnRAQinTO83sYCo76tE_1579601599&quot;,&quot;DataType&quot;:1,&quot;ImageAutosize&quot;:1}"/>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k3hm1LWMkXjh1oNetWU_1579601711&quot;,&quot;DataType&quot;:1,&quot;ImageAutosize&quot;:1}"/>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XErt4SxkuIlb54PFVOy_1579601711&quot;,&quot;DataType&quot;:1,&quot;ImageAutosize&quot;:1}"/>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BkFwDR22BMMNFnS2qhu_1579601711&quot;,&quot;DataType&quot;:1,&quot;ImageAutosize&quot;:1}"/>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ht6U04QVgepFOww6Ug_1579601712&quot;,&quot;DataType&quot;:1,&quot;ImageAutosize&quot;:1}"/>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t3ROk6IPo7uUqDCjlum_1579601713&quot;,&quot;DataType&quot;:1,&quot;ImageAutosize&quot;:1}"/>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TSA1Ja5LSCVJyy6XQx_1579601713&quot;,&quot;DataType&quot;:1,&quot;ImageAutosize&quot;:1}"/>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HWLsI0mhyxdvcjeufa_1579601713&quot;,&quot;DataType&quot;:1,&quot;ImageAutosize&quot;:1}"/>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oz0YeBE4REobjx0qNrB_1579601713&quot;,&quot;DataType&quot;:1,&quot;ImageAutosize&quot;:1}"/>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EOPs3CpMpOjqE8v4NNR_1579601713&quot;,&quot;DataType&quot;:1,&quot;ImageAutosize&quot;:1}"/>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pt7tRP2CDTG4jFePOpy_1579601714&quot;,&quot;DataType&quot;:1,&quot;ImageAutosize&quot;:1}"/>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lq6iFC9Xp6B7hRDvTt_1579601599&quot;,&quot;DataType&quot;:1,&quot;ImageAutosize&quot;:1}"/>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sYVvGN2iWkQfT2NlWZb_1579601714&quot;,&quot;DataType&quot;:1,&quot;ImageAutosize&quot;:1}"/>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eqUXmR9S9ySoszvUZR_1579601714&quot;,&quot;DataType&quot;:1,&quot;ImageAutosize&quot;:1}"/>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Ul8IxGiOLnAJmpf6Btm_1579601714&quot;,&quot;DataType&quot;:1,&quot;ImageAutosize&quot;:1}"/>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zcTejoJfPWiiPTLEpcj_1579601715&quot;,&quot;DataType&quot;:1,&quot;ImageAutosize&quot;:1}"/>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VndpxMG26ST44vL70RM_1579601715&quot;,&quot;DataType&quot;:1,&quot;ImageAutosize&quot;:1}"/>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bGJQFpBv57s1G2wMCn_1579601715&quot;,&quot;DataType&quot;:1,&quot;ImageAutosize&quot;:1}"/>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AUhvxZCYmmddURb5ne_1579601715&quot;,&quot;DataType&quot;:1,&quot;ImageAutosize&quot;:1}"/>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AYGE1uFu5EowlE4lsc_1579601718&quot;,&quot;DataType&quot;:1,&quot;ImageAutosize&quot;:1}"/>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jmmZD2nxWQFqrtMVkGZ_1579601718&quot;,&quot;DataType&quot;:1,&quot;ImageAutosize&quot;:1}"/>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7NQPZxmbKPo67C2GHxX_1579601718&quot;,&quot;DataType&quot;:1,&quot;ImageAutosize&quot;:1}"/>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oNJccu1ZrZWloCTKR9N_1579601599&quot;,&quot;DataType&quot;:1,&quot;ImageAutosize&quot;:1}"/>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Fo0jf9LKAfDaxcQLNjl_1579601719&quot;,&quot;DataType&quot;:1,&quot;ImageAutosize&quot;:1}"/>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isBtvu5ZX097EoylOQc_1579601719&quot;,&quot;DataType&quot;:1,&quot;ImageAutosize&quot;:1}"/>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QwPrcH9ZRKiRbpfoYD_1579601719&quot;,&quot;DataType&quot;:1,&quot;ImageAutosize&quot;:1}"/>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NlQ62KyRLEvlsP5kYki_1579601719&quot;,&quot;DataType&quot;:1,&quot;ImageAutosize&quot;:1}"/>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NYlucuA3vNl1MIpryrY_1579601721&quot;,&quot;DataType&quot;:1,&quot;ImageAutosize&quot;:1}"/>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7CN7d705nT09He6pYn_1579601722&quot;,&quot;DataType&quot;:1,&quot;ImageAutosize&quot;:1}"/>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kY8mO9lmKSbm9qzCZd_1579601722&quot;,&quot;DataType&quot;:1,&quot;ImageAutosize&quot;:1}"/>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yEM9qVQuC8eMUphHb1h_1579601722&quot;,&quot;DataType&quot;:1,&quot;ImageAutosize&quot;:1}"/>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qIkbUMN3btB1yBn6W6_1579601722&quot;,&quot;DataType&quot;:1,&quot;ImageAutosize&quot;:1}"/>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yZAARUREnvEcjgg6LPd_1579601723&quot;,&quot;DataType&quot;:1,&quot;ImageAutosize&quot;:1}"/>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vO89BGtguRLQdd572kg_1579601599&quot;,&quot;DataType&quot;:1,&quot;ImageAutosize&quot;:1}"/>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jzN4yCxt4Zthg6nNS00_1579601723&quot;,&quot;DataType&quot;:1,&quot;ImageAutosize&quot;:1}"/>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XvnDB8mibnho251mPa0_1579601723&quot;,&quot;DataType&quot;:1,&quot;ImageAutosize&quot;:1}"/>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WKbvgbELYhmhcRkRGA_1579601724&quot;,&quot;DataType&quot;:1,&quot;ImageAutosize&quot;:1}"/>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8xQl7RKLHt2RP8H0Hlp_1579601724&quot;,&quot;DataType&quot;:1,&quot;ImageAutosize&quot;:1}"/>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WxpwoaZb7teNPHYtmyg_1579601725&quot;,&quot;DataType&quot;:1,&quot;ImageAutosize&quot;:1}"/>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KfxC4oBw2hf9sOqt3vY_1579601725&quot;,&quot;DataType&quot;:1,&quot;ImageAutosize&quot;:1}"/>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XROzsd2o5KmQMlWmJ7W_1579601725&quot;,&quot;DataType&quot;:1,&quot;ImageAutosize&quot;:1}"/>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f3ConuZiGus56hSgJT_1579601725&quot;,&quot;DataType&quot;:1,&quot;ImageAutosize&quot;:1}"/>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l8moj5FvAgVPa5Vu7e_1579601726&quot;,&quot;DataType&quot;:1,&quot;ImageAutosize&quot;:1}"/>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BwClfPdIJkW8dv7jd9q_1579601728&quot;,&quot;DataType&quot;:1,&quot;ImageAutosize&quot;:1}"/>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OcR5IpVqWlplClx0cy_1579601601&quot;,&quot;DataType&quot;:1,&quot;ImageAutosize&quot;:1}"/>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LhEyEZUn8kK19ev3pA_1579601728&quot;,&quot;DataType&quot;:1,&quot;ImageAutosize&quot;:1}"/>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ngghgKvTseP3ucKZMHb_1579601728&quot;,&quot;DataType&quot;:1,&quot;ImageAutosize&quot;:1}"/>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f8rPmGWaE07pglkoRzT_1579601729&quot;,&quot;DataType&quot;:1,&quot;ImageAutosize&quot;:1}"/>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kSXxPm6wjH1ovo5gPKt_1579601729&quot;,&quot;DataType&quot;:1,&quot;ImageAutosize&quot;:1}"/>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RsCPUKPVAqrh9SSy96_1579601729&quot;,&quot;DataType&quot;:1,&quot;ImageAutosize&quot;:1}"/>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XRAPQKvnxVNU9LhBNnr_1579601729&quot;,&quot;DataType&quot;:1,&quot;ImageAutosize&quot;:1}"/>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abujtLxcbEPbwQN1wXB_1579601729&quot;,&quot;DataType&quot;:1,&quot;ImageAutosize&quot;:1}"/>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WO7cJ5HWDlx89gOGCHv_1579601729&quot;,&quot;DataType&quot;:1,&quot;ImageAutosize&quot;:1}"/>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f0HnGD3W2M2flnLNY0R_1579601730&quot;,&quot;DataType&quot;:1,&quot;ImageAutosize&quot;:1}"/>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2AiAz2MT3pfzkpoSNc_1579601730&quot;,&quot;DataType&quot;:1,&quot;ImageAutosize&quot;:1}"/>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8uM8x7b1p5EPUtZ8WUp_1579601601&quot;,&quot;DataType&quot;:1,&quot;ImageAutosize&quot;:1}"/>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zGutCOUFDyPspa5GCN_1579601730&quot;,&quot;DataType&quot;:1,&quot;ImageAutosize&quot;:1}"/>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HW3SRPd5qUpHPY60gxd_1579601731&quot;,&quot;DataType&quot;:1,&quot;ImageAutosize&quot;:1}"/>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SkGhu7EIg2rtrM08Ao_1579601731&quot;,&quot;DataType&quot;:1,&quot;ImageAutosize&quot;:1}"/>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ZOyfzJsUQUjG39tjSF_1579601731&quot;,&quot;DataType&quot;:1,&quot;ImageAutosize&quot;:1}"/>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obNdrrczCIC9QnRxgBT_1579601731&quot;,&quot;DataType&quot;:1,&quot;ImageAutosize&quot;:1}"/>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cq6bl1Jg9ygfZwZEN6U_1579601731&quot;,&quot;DataType&quot;:1,&quot;ImageAutosize&quot;:1}"/>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A6LO629jKBMyDWZEPJm_1579601731&quot;,&quot;DataType&quot;:1,&quot;ImageAutosize&quot;:1}"/>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GqzzJX4dmCmGSNHjJfP_1579601732&quot;,&quot;DataType&quot;:1,&quot;ImageAutosize&quot;:1}"/>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I8TnvAY737dO5prfUsE_1579601732&quot;,&quot;DataType&quot;:1,&quot;ImageAutosize&quot;:1}"/>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IBWsUI37rFpKp7unzd_1579601732&quot;,&quot;DataType&quot;:1,&quot;ImageAutosize&quot;:1}"/>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0nxgw8Bw7nar0ZeI4ir_1579601593&quot;,&quot;DataType&quot;:1,&quot;ImageAutosize&quot;:1}"/>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h1VjE3tAda9efXMBmOb_1579601601&quot;,&quot;DataType&quot;:1,&quot;ImageAutosize&quot;:1}"/>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U1eL7KRMfpbM2pYz02Q_1579601735&quot;,&quot;DataType&quot;:1,&quot;ImageAutosize&quot;:1}"/>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r4LzHhzGtavjOmwNFT3_1579601735&quot;,&quot;DataType&quot;:1,&quot;ImageAutosize&quot;:1}"/>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7YRCk255nffpI1gw8M_1579601736&quot;,&quot;DataType&quot;:1,&quot;ImageAutosize&quot;:1}"/>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aKU54yeWVmUJKPeZktG_1579601736&quot;,&quot;DataType&quot;:1,&quot;ImageAutosize&quot;:1}"/>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EhVef4OCBUhkJOouL22_1579601736&quot;,&quot;DataType&quot;:1,&quot;ImageAutosize&quot;:1}"/>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xn8k5BUln3jKzpnReXO_1579601736&quot;,&quot;DataType&quot;:1,&quot;ImageAutosize&quot;:1}"/>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RWapCUlH3dQrWzDrv8e_1579601736&quot;,&quot;DataType&quot;:1,&quot;ImageAutosize&quot;:1}"/>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ArW5StgnOcqNhBiT8mV_1579601737&quot;,&quot;DataType&quot;:1,&quot;ImageAutosize&quot;:1}"/>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IIThgT5eK1NIomEgBo_1579601737&quot;,&quot;DataType&quot;:1,&quot;ImageAutosize&quot;:1}"/>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vrwNUHCtBtLYMZXDQcp_1579601737&quot;,&quot;DataType&quot;:1,&quot;ImageAutosize&quot;:1}"/>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kvI2HCm22AATMuQdU13_1579601601&quot;,&quot;DataType&quot;:1,&quot;ImageAutosize&quot;:1}"/>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XBdLCaswOj0j1YJixEX_1579601738&quot;,&quot;DataType&quot;:1,&quot;ImageAutosize&quot;:1}"/>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o43yYf0BlyXIG5ZjtKh_1579601738&quot;,&quot;DataType&quot;:1,&quot;ImageAutosize&quot;:1}"/>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gYb2P1sKABmbtFH852h_1579601738&quot;,&quot;DataType&quot;:1,&quot;ImageAutosize&quot;:1}"/>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D7nASqTni1aOnLgXiiy_1579601739&quot;,&quot;DataType&quot;:1,&quot;ImageAutosize&quot;:1}"/>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zjKTp0kBh1r7gU3JXuJ_1579601739&quot;,&quot;DataType&quot;:1,&quot;ImageAutosize&quot;:1}"/>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XuYa5OyiaWDiZvBNWAA_1579601739&quot;,&quot;DataType&quot;:1,&quot;ImageAutosize&quot;:1}"/>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4aoteLxLkNYGuAPQuGX_1579601739&quot;,&quot;DataType&quot;:1,&quot;ImageAutosize&quot;:1}"/>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PaTjU3hE9F1qYEprrJe_1579601743&quot;,&quot;DataType&quot;:1,&quot;ImageAutosize&quot;:1}"/>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OT1clCyXx2fnZzsfUO1_1579601743&quot;,&quot;DataType&quot;:1,&quot;ImageAutosize&quot;:1}"/>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NtKsU9SULeJcDYPftN_1579601743&quot;,&quot;DataType&quot;:1,&quot;ImageAutosize&quot;:1}"/>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eOMBKsdWyupJMcfHbc_1579601601&quot;,&quot;DataType&quot;:1,&quot;ImageAutosize&quot;:1}"/>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MmlZN8Lpy2EWQKQNbcb_1579601743&quot;,&quot;DataType&quot;:1,&quot;ImageAutosize&quot;:1}"/>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gCG8mo4EHAshW45VCt9_1579601743&quot;,&quot;DataType&quot;:1,&quot;ImageAutosize&quot;:1}"/>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UaeCdWmkk5GaJzTAll_1579601744&quot;,&quot;DataType&quot;:1,&quot;ImageAutosize&quot;:1}"/>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8kfIoBgs68NQRIbNk7X_1579601748&quot;,&quot;DataType&quot;:1,&quot;ImageAutosize&quot;:1}"/>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TwCQOi4FTUn8MwMSQWC_1579601748&quot;,&quot;DataType&quot;:1,&quot;ImageAutosize&quot;:1}"/>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M1wCE7b4YoeRiuH5Uui_1579601749&quot;,&quot;DataType&quot;:1,&quot;ImageAutosize&quot;:1}"/>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nHE2gSw4u5uvFUsoVK_1579601749&quot;,&quot;DataType&quot;:1,&quot;ImageAutosize&quot;:1}"/>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0B6X3aNTVieU4Gsvzx_1579601749&quot;,&quot;DataType&quot;:1,&quot;ImageAutosize&quot;:1}"/>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92PzoA8oPTN9k8YwErv_1579601749&quot;,&quot;DataType&quot;:1,&quot;ImageAutosize&quot;:1}"/>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a04wtvdsgNJA4YH9zvD_1579601602&quot;,&quot;DataType&quot;:1,&quot;ImageAutosize&quot;:1}"/>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CgeHq6QlqnbvVw2TuH_1579601602&quot;,&quot;DataType&quot;:1,&quot;ImageAutosize&quot;:1}"/>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e8SS11Zi4RiBJM3fVZ_1579601602&quot;,&quot;DataType&quot;:1,&quot;ImageAutosize&quot;:1}"/>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GParQO5uTmOAnu5IAL6_1579601603&quot;,&quot;DataType&quot;:1,&quot;ImageAutosize&quot;:1}"/>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IKpBcpeLFALga53hQ8X_1579601603&quot;,&quot;DataType&quot;:1,&quot;ImageAutosize&quot;:1}"/>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GMTvYeHHghUTCDT6TF_1579601603&quot;,&quot;DataType&quot;:1,&quot;ImageAutosize&quot;:1}"/>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0j0gZqQbm6mykTbMk2T_1579601603&quot;,&quot;DataType&quot;:1,&quot;ImageAutosize&quot;:1}"/>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h4wQnkPuq7w2i3CqBkA_1579601594&quot;,&quot;DataType&quot;:1,&quot;ImageAutosize&quot;:1}"/>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owIesnK1uShiDH29ZM_1579601603&quot;,&quot;DataType&quot;:1,&quot;ImageAutosize&quot;:1}"/>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AQMp1nzfW90TEhC6AL_1579601603&quot;,&quot;DataType&quot;:1,&quot;ImageAutosize&quot;:1}"/>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Us7Mg0FjCMW7BL19Z2c_1579601603&quot;,&quot;DataType&quot;:1,&quot;ImageAutosize&quot;:1}"/>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61FfPeNh7eq0tHGPoZN_1579601605&quot;,&quot;DataType&quot;:1,&quot;ImageAutosize&quot;:1}"/>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yaYGoeXB4f312svq3sj_1579601605&quot;,&quot;DataType&quot;:1,&quot;ImageAutosize&quot;:1}"/>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i18aQf8KTj1axicGEr_1579601605&quot;,&quot;DataType&quot;:1,&quot;ImageAutosize&quot;:1}"/>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kNZ2b32VqOSiSSeoavv_1579601605&quot;,&quot;DataType&quot;:1,&quot;ImageAutosize&quot;:1}"/>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CcNiatI4iHv2UeQib1z_1579601606&quot;,&quot;DataType&quot;:1,&quot;ImageAutosize&quot;:1}"/>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3mcYMPXLdImzDu33HVG_1579601606&quot;,&quot;DataType&quot;:1,&quot;ImageAutosize&quot;:1}"/>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LilZfMLB5bHrHFcuBel_1579601606&quot;,&quot;DataType&quot;:1,&quot;ImageAutosize&quot;:1}"/>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ORd7LKBGguTa1GJVctO_1579601594&quot;,&quot;DataType&quot;:1,&quot;ImageAutosize&quot;:1}"/>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6XbfRVCZRq7AOw4TE86_1579601606&quot;,&quot;DataType&quot;:1,&quot;ImageAutosize&quot;:1}"/>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9roiakztuJBMkaR2Ge7_1579601606&quot;,&quot;DataType&quot;:1,&quot;ImageAutosize&quot;:1}"/>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3LD00iI20Cb8MfTTrDW_1579601606&quot;,&quot;DataType&quot;:1,&quot;ImageAutosize&quot;:1}"/>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i0u2TpKnpXcc0GvFXK_1579601606&quot;,&quot;DataType&quot;:1,&quot;ImageAutosize&quot;:1}"/>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SGrboPh89cdPlKRspr_1579601607&quot;,&quot;DataType&quot;:1,&quot;ImageAutosize&quot;:1}"/>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edaJCGMmAZHOWu7Kxhr_1579601607&quot;,&quot;DataType&quot;:1,&quot;ImageAutosize&quot;:1}"/>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FaOc3gjYBLqnVBz8DK_1579601607&quot;,&quot;DataType&quot;:1,&quot;ImageAutosize&quot;:1}"/>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rK9MVQVrf82oRBdNHX_1579601608&quot;,&quot;DataType&quot;:1,&quot;ImageAutosize&quot;:1}"/>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T02AXt0EDTtfC9h271n_1579601608&quot;,&quot;DataType&quot;:1,&quot;ImageAutosize&quot;:1}"/>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lR9Vo1Zp0EIeFtqhv80_1579601608&quot;,&quot;DataType&quot;:1,&quot;ImageAutosize&quot;:1}"/>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cNsC7PYLGL6DNGXeV9_1579601594&quot;,&quot;DataType&quot;:1,&quot;ImageAutosize&quot;:1}"/>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p4CON9snCjjxy64ZGff_1579601608&quot;,&quot;DataType&quot;:1,&quot;ImageAutosize&quot;:1}"/>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QuZNUwbt4jX8utQ7Ph_1579601609&quot;,&quot;DataType&quot;:1,&quot;ImageAutosize&quot;:1}"/>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gE7S6thTOK0DPgfw2S_1579601609&quot;,&quot;DataType&quot;:1,&quot;ImageAutosize&quot;:1}"/>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d4qdlPeo1NU5d3HejDM_1579601612&quot;,&quot;DataType&quot;:1,&quot;ImageAutosize&quot;:1}"/>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dYP7nJXoDFSfAxGD6D_1579601612&quot;,&quot;DataType&quot;:1,&quot;ImageAutosize&quot;:1}"/>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45nmchMXXJWdrsa6JD_1579601612&quot;,&quot;DataType&quot;:1,&quot;ImageAutosize&quot;:1}"/>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7O5upgninZWdbGsIHf_1579601612&quot;,&quot;DataType&quot;:1,&quot;ImageAutosize&quot;:1}"/>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XUopcLOSsQRWvsETfSi_1579601612&quot;,&quot;DataType&quot;:1,&quot;ImageAutosize&quot;:1}"/>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W5Td01CGy2Lja8pkzLg_1579601612&quot;,&quot;DataType&quot;:1,&quot;ImageAutosize&quot;:1}"/>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IFlUVqklSmAQeCk8BsO_1579601612&quot;,&quot;DataType&quot;:1,&quot;ImageAutosize&quot;:1}"/>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ARHjcXnMPnvXjtYHnq_1579601594&quot;,&quot;DataType&quot;:1,&quot;ImageAutosize&quot;:1}"/>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WjGByuZijL6ySrVbUUR_1579601612&quot;,&quot;DataType&quot;:1,&quot;ImageAutosize&quot;:1}"/>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0BFqDWjs2rF1xyssjf_1579601612&quot;,&quot;DataType&quot;:1,&quot;ImageAutosize&quot;:1}"/>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m7EgCOWc7polkNlbGDW_1579601614&quot;,&quot;DataType&quot;:1,&quot;ImageAutosize&quot;:1}"/>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HRX0MYeXtpQxWkQQPr_1579601614&quot;,&quot;DataType&quot;:1,&quot;ImageAutosize&quot;:1}"/>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aOUWfN6h6vDHGAcmYX_1579601614&quot;,&quot;DataType&quot;:1,&quot;ImageAutosize&quot;:1}"/>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yM3FTcjG7HC7JAPYNm_1579601614&quot;,&quot;DataType&quot;:1,&quot;ImageAutosize&quot;:1}"/>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Eegv4twQNkZ5FFrpwe_1579601614&quot;,&quot;DataType&quot;:1,&quot;ImageAutosize&quot;:1}"/>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ZFUnt1vc5bxx8W6PNJ_1579601617&quot;,&quot;DataType&quot;:1,&quot;ImageAutosize&quot;:1}"/>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5HcbReaoHRXx5qV8k9j_1579601617&quot;,&quot;DataType&quot;:1,&quot;ImageAutosize&quot;:1}"/>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BjUifaylhGvUIN9V7L9_1579601617&quot;,&quot;DataType&quot;:1,&quot;ImageAutosize&quot;:1}"/>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WKgguuivOuzWOX9gUgk_1579601594&quot;,&quot;DataType&quot;:1,&quot;ImageAutosize&quot;:1}"/>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pPfOvQh12gEQsBsUl3_1579601617&quot;,&quot;DataType&quot;:1,&quot;ImageAutosize&quot;:1}"/>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loIYchZqlL0WDZJxq8w_1579601617&quot;,&quot;DataType&quot;:1,&quot;ImageAutosize&quot;:1}"/>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uYTn6rvdGus7gnk8CUu_1579601617&quot;,&quot;DataType&quot;:1,&quot;ImageAutosize&quot;:1}"/>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vwqKlXr0Kk93B3IJ1bA_1579601617&quot;,&quot;DataType&quot;:1,&quot;ImageAutosize&quot;:1}"/>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DX4xOf2jwUmkDX8GQKU_1579601618&quot;,&quot;DataType&quot;:1,&quot;ImageAutosize&quot;:1}"/>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LjMNMHUfyr2WS1NfHVh_1579601618&quot;,&quot;DataType&quot;:1,&quot;ImageAutosize&quot;:1}"/>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ZBOlSYHjqOZnEwsRDS_1579601618&quot;,&quot;DataType&quot;:1,&quot;ImageAutosize&quot;:1}"/>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C7283IIWGhl9BK3DAGw_1579601618&quot;,&quot;DataType&quot;:1,&quot;ImageAutosize&quot;:1}"/>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EuhyOIZpTdPAJGyziIo_1579601618&quot;,&quot;DataType&quot;:1,&quot;ImageAutosize&quot;:1}"/>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fUuEBEJLcXaCDbJYaZn_1579601619&quot;,&quot;DataType&quot;:1,&quot;ImageAutosize&quot;:1}"/>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8423</TotalTime>
  <Words>9463</Words>
  <Application>Microsoft Office PowerPoint</Application>
  <PresentationFormat>Widescreen</PresentationFormat>
  <Paragraphs>843</Paragraphs>
  <Slides>90</Slides>
  <Notes>68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90</vt:i4>
      </vt:variant>
    </vt:vector>
  </HeadingPairs>
  <TitlesOfParts>
    <vt:vector size="98"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1373</cp:revision>
  <dcterms:created xsi:type="dcterms:W3CDTF">2006-08-16T00:00:00Z</dcterms:created>
  <dcterms:modified xsi:type="dcterms:W3CDTF">2020-01-31T20:37:25Z</dcterms:modified>
</cp:coreProperties>
</file>