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2" autoAdjust="0"/>
    <p:restoredTop sz="82167" autoAdjust="0"/>
  </p:normalViewPr>
  <p:slideViewPr>
    <p:cSldViewPr>
      <p:cViewPr>
        <p:scale>
          <a:sx n="75" d="100"/>
          <a:sy n="75" d="100"/>
        </p:scale>
        <p:origin x="156" y="-270"/>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Mercer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Mercer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'[Mercer_Slider.xlsx]0. Overview'!$A$15,'[Mercer_Slider.xlsx]0. Overview'!$A$36,'[Mercer_Slider.xlsx]0. Overview'!$A$56,'[Mercer_Slider.xlsx]0. Overview'!$A$82,'[Mercer_Slider.xlsx]0. Overview'!$A$96,'[Mercer_Slider.xlsx]0. Overview'!$A$118,'[Mercer_Slider.xlsx]0. Overview'!$A$148,'[Mercer_Slider.xlsx]0. Overview'!$A$169,'[Mercer_Slider.xlsx]0. Overview'!$A$198,'[Mercer_Slider.xlsx]0. Overview'!$A$212,'[Mercer_Slider.xlsx]0. Overview'!$A$224</c:f>
              <c:strCache>
                <c:ptCount val="11"/>
                <c:pt idx="0">
                  <c:v>Mercer</c:v>
                </c:pt>
                <c:pt idx="1">
                  <c:v>Mercer</c:v>
                </c:pt>
                <c:pt idx="2">
                  <c:v>Mercer</c:v>
                </c:pt>
                <c:pt idx="3">
                  <c:v>Mercer</c:v>
                </c:pt>
                <c:pt idx="4">
                  <c:v>Mercer</c:v>
                </c:pt>
                <c:pt idx="5">
                  <c:v>Mercer</c:v>
                </c:pt>
                <c:pt idx="6">
                  <c:v>Mercer</c:v>
                </c:pt>
                <c:pt idx="7">
                  <c:v>Mercer</c:v>
                </c:pt>
                <c:pt idx="8">
                  <c:v>Mercer</c:v>
                </c:pt>
                <c:pt idx="9">
                  <c:v>Mercer</c:v>
                </c:pt>
                <c:pt idx="10">
                  <c:v>Mercer</c:v>
                </c:pt>
              </c:strCache>
            </c:strRef>
          </c:cat>
          <c:val>
            <c:numRef>
              <c:f>'[Mercer_Slider.xlsx]0. Overview'!$C$15,'[Mercer_Slider.xlsx]0. Overview'!$C$36,'[Mercer_Slider.xlsx]0. Overview'!$C$56,'[Mercer_Slider.xlsx]0. Overview'!$C$82,'[Mercer_Slider.xlsx]0. Overview'!$C$96,'[Mercer_Slider.xlsx]0. Overview'!$C$118,'[Mercer_Slider.xlsx]0. Overview'!$C$148,'[Mercer_Slider.xlsx]0. Overview'!$C$169,'[Mercer_Slider.xlsx]0. Overview'!$C$198,'[Mercer_Slider.xlsx]0. Overview'!$C$212,'[Mercer_Slider.xlsx]0. Overview'!$C$224</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E4AE-4C7B-82FA-72E3C32C78BB}"/>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'[Mercer_Slider.xlsx]0. Overview'!$A$15,'[Mercer_Slider.xlsx]0. Overview'!$A$36,'[Mercer_Slider.xlsx]0. Overview'!$A$56,'[Mercer_Slider.xlsx]0. Overview'!$A$82,'[Mercer_Slider.xlsx]0. Overview'!$A$96,'[Mercer_Slider.xlsx]0. Overview'!$A$118,'[Mercer_Slider.xlsx]0. Overview'!$A$148,'[Mercer_Slider.xlsx]0. Overview'!$A$169,'[Mercer_Slider.xlsx]0. Overview'!$A$198,'[Mercer_Slider.xlsx]0. Overview'!$A$212,'[Mercer_Slider.xlsx]0. Overview'!$A$224</c:f>
              <c:strCache>
                <c:ptCount val="11"/>
                <c:pt idx="0">
                  <c:v>Mercer</c:v>
                </c:pt>
                <c:pt idx="1">
                  <c:v>Mercer</c:v>
                </c:pt>
                <c:pt idx="2">
                  <c:v>Mercer</c:v>
                </c:pt>
                <c:pt idx="3">
                  <c:v>Mercer</c:v>
                </c:pt>
                <c:pt idx="4">
                  <c:v>Mercer</c:v>
                </c:pt>
                <c:pt idx="5">
                  <c:v>Mercer</c:v>
                </c:pt>
                <c:pt idx="6">
                  <c:v>Mercer</c:v>
                </c:pt>
                <c:pt idx="7">
                  <c:v>Mercer</c:v>
                </c:pt>
                <c:pt idx="8">
                  <c:v>Mercer</c:v>
                </c:pt>
                <c:pt idx="9">
                  <c:v>Mercer</c:v>
                </c:pt>
                <c:pt idx="10">
                  <c:v>Mercer</c:v>
                </c:pt>
              </c:strCache>
            </c:strRef>
          </c:cat>
          <c:val>
            <c:numRef>
              <c:f>'[Mercer_Slider.xlsx]0. Overview'!$D$15,'[Mercer_Slider.xlsx]0. Overview'!$D$36,'[Mercer_Slider.xlsx]0. Overview'!$D$56,'[Mercer_Slider.xlsx]0. Overview'!$D$82,'[Mercer_Slider.xlsx]0. Overview'!$D$96,'[Mercer_Slider.xlsx]0. Overview'!$D$118,'[Mercer_Slider.xlsx]0. Overview'!$D$148,'[Mercer_Slider.xlsx]0. Overview'!$D$169,'[Mercer_Slider.xlsx]0. Overview'!$D$198,'[Mercer_Slider.xlsx]0. Overview'!$D$212,'[Mercer_Slider.xlsx]0. Overview'!$D$224</c:f>
              <c:numCache>
                <c:formatCode>General</c:formatCode>
                <c:ptCount val="11"/>
                <c:pt idx="0">
                  <c:v>8.875</c:v>
                </c:pt>
                <c:pt idx="1">
                  <c:v>9.875</c:v>
                </c:pt>
                <c:pt idx="2">
                  <c:v>11.875</c:v>
                </c:pt>
                <c:pt idx="3">
                  <c:v>6.875</c:v>
                </c:pt>
                <c:pt idx="4">
                  <c:v>15.875</c:v>
                </c:pt>
                <c:pt idx="5">
                  <c:v>15.875</c:v>
                </c:pt>
                <c:pt idx="6">
                  <c:v>7.875</c:v>
                </c:pt>
                <c:pt idx="7">
                  <c:v>8.875</c:v>
                </c:pt>
                <c:pt idx="8">
                  <c:v>1.875</c:v>
                </c:pt>
                <c:pt idx="9">
                  <c:v>7.875</c:v>
                </c:pt>
                <c:pt idx="10">
                  <c:v>17.875</c:v>
                </c:pt>
              </c:numCache>
            </c:numRef>
          </c:val>
          <c:extLst>
            <c:ext xmlns:c16="http://schemas.microsoft.com/office/drawing/2014/chart" uri="{C3380CC4-5D6E-409C-BE32-E72D297353CC}">
              <c16:uniqueId val="{00000001-E4AE-4C7B-82FA-72E3C32C78BB}"/>
            </c:ext>
          </c:extLst>
        </c:ser>
        <c:ser>
          <c:idx val="3"/>
          <c:order val="2"/>
          <c:spPr>
            <a:solidFill>
              <a:schemeClr val="bg2">
                <a:lumMod val="75000"/>
              </a:schemeClr>
            </a:solidFill>
            <a:ln>
              <a:solidFill>
                <a:schemeClr val="tx1"/>
              </a:solidFill>
            </a:ln>
            <a:effectLst/>
          </c:spPr>
          <c:invertIfNegative val="0"/>
          <c:cat>
            <c:strRef>
              <c:f>'[Mercer_Slider.xlsx]0. Overview'!$A$15,'[Mercer_Slider.xlsx]0. Overview'!$A$36,'[Mercer_Slider.xlsx]0. Overview'!$A$56,'[Mercer_Slider.xlsx]0. Overview'!$A$82,'[Mercer_Slider.xlsx]0. Overview'!$A$96,'[Mercer_Slider.xlsx]0. Overview'!$A$118,'[Mercer_Slider.xlsx]0. Overview'!$A$148,'[Mercer_Slider.xlsx]0. Overview'!$A$169,'[Mercer_Slider.xlsx]0. Overview'!$A$198,'[Mercer_Slider.xlsx]0. Overview'!$A$212,'[Mercer_Slider.xlsx]0. Overview'!$A$224</c:f>
              <c:strCache>
                <c:ptCount val="11"/>
                <c:pt idx="0">
                  <c:v>Mercer</c:v>
                </c:pt>
                <c:pt idx="1">
                  <c:v>Mercer</c:v>
                </c:pt>
                <c:pt idx="2">
                  <c:v>Mercer</c:v>
                </c:pt>
                <c:pt idx="3">
                  <c:v>Mercer</c:v>
                </c:pt>
                <c:pt idx="4">
                  <c:v>Mercer</c:v>
                </c:pt>
                <c:pt idx="5">
                  <c:v>Mercer</c:v>
                </c:pt>
                <c:pt idx="6">
                  <c:v>Mercer</c:v>
                </c:pt>
                <c:pt idx="7">
                  <c:v>Mercer</c:v>
                </c:pt>
                <c:pt idx="8">
                  <c:v>Mercer</c:v>
                </c:pt>
                <c:pt idx="9">
                  <c:v>Mercer</c:v>
                </c:pt>
                <c:pt idx="10">
                  <c:v>Mercer</c:v>
                </c:pt>
              </c:strCache>
            </c:strRef>
          </c:cat>
          <c:val>
            <c:numRef>
              <c:f>'[Mercer_Slider.xlsx]0. Overview'!$E$15,'[Mercer_Slider.xlsx]0. Overview'!$E$36,'[Mercer_Slider.xlsx]0. Overview'!$E$56,'[Mercer_Slider.xlsx]0. Overview'!$E$82,'[Mercer_Slider.xlsx]0. Overview'!$E$96,'[Mercer_Slider.xlsx]0. Overview'!$E$118,'[Mercer_Slider.xlsx]0. Overview'!$E$148,'[Mercer_Slider.xlsx]0. Overview'!$E$169,'[Mercer_Slider.xlsx]0. Overview'!$E$198,'[Mercer_Slider.xlsx]0. Overview'!$E$212,'[Mercer_Slider.xlsx]0. Overview'!$E$224</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E4AE-4C7B-82FA-72E3C32C78BB}"/>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7">
                  <c:v>0.68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Hopewell borough</c:v>
                </c:pt>
                <c:pt idx="1">
                  <c:v>Lawrence </c:v>
                </c:pt>
                <c:pt idx="2">
                  <c:v>West Windsor </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Mercer county avg 69.5%</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Hopewell borough</c:v>
                </c:pt>
                <c:pt idx="1">
                  <c:v>Lawrence </c:v>
                </c:pt>
                <c:pt idx="2">
                  <c:v>West Windsor </c:v>
                </c:pt>
              </c:strCache>
            </c:strRef>
          </c:cat>
          <c:val>
            <c:numRef>
              <c:f>Sheet1!$D$2:$D$4</c:f>
              <c:numCache>
                <c:formatCode>0%</c:formatCode>
                <c:ptCount val="3"/>
                <c:pt idx="0">
                  <c:v>0.69499999999999995</c:v>
                </c:pt>
                <c:pt idx="1">
                  <c:v>0.69499999999999995</c:v>
                </c:pt>
                <c:pt idx="2">
                  <c:v>0.69499999999999995</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borough</c:v>
                </c:pt>
                <c:pt idx="1">
                  <c:v>Lawrence </c:v>
                </c:pt>
                <c:pt idx="2">
                  <c:v>West Windsor </c:v>
                </c:pt>
              </c:strCache>
            </c:strRef>
          </c:cat>
          <c:val>
            <c:numRef>
              <c:f>Sheet1!$B$2:$B$4</c:f>
              <c:numCache>
                <c:formatCode>0%</c:formatCode>
                <c:ptCount val="3"/>
                <c:pt idx="0">
                  <c:v>0.91400000000000003</c:v>
                </c:pt>
                <c:pt idx="1">
                  <c:v>0.71199999999999997</c:v>
                </c:pt>
                <c:pt idx="2">
                  <c:v>0.54800000000000004</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9993848425196857"/>
          <c:y val="0.8090689093830643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9">
                  <c:v>77967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0">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c:v>
                </c:pt>
                <c:pt idx="1">
                  <c:v>Hamilton </c:v>
                </c:pt>
                <c:pt idx="2">
                  <c:v>West Windsor</c:v>
                </c:pt>
                <c:pt idx="3">
                  <c:v>East Windsor </c:v>
                </c:pt>
                <c:pt idx="4">
                  <c:v>Lawrence</c:v>
                </c:pt>
                <c:pt idx="5">
                  <c:v>Princeton</c:v>
                </c:pt>
                <c:pt idx="6">
                  <c:v>Ewing </c:v>
                </c:pt>
                <c:pt idx="7">
                  <c:v>Hopewell township</c:v>
                </c:pt>
                <c:pt idx="8">
                  <c:v>Robbinsville</c:v>
                </c:pt>
                <c:pt idx="9">
                  <c:v>Hightstown</c:v>
                </c:pt>
                <c:pt idx="10">
                  <c:v>Pennington</c:v>
                </c:pt>
                <c:pt idx="11">
                  <c:v>Hopewell borough</c:v>
                </c:pt>
              </c:strCache>
            </c:strRef>
          </c:cat>
          <c:val>
            <c:numRef>
              <c:f>Sheet1!$B$2:$B$13</c:f>
              <c:numCache>
                <c:formatCode>0</c:formatCode>
                <c:ptCount val="12"/>
                <c:pt idx="0">
                  <c:v>22000</c:v>
                </c:pt>
                <c:pt idx="1">
                  <c:v>16504</c:v>
                </c:pt>
                <c:pt idx="2">
                  <c:v>7189</c:v>
                </c:pt>
                <c:pt idx="3">
                  <c:v>6579</c:v>
                </c:pt>
                <c:pt idx="4">
                  <c:v>5682</c:v>
                </c:pt>
                <c:pt idx="5">
                  <c:v>5656</c:v>
                </c:pt>
                <c:pt idx="6">
                  <c:v>5597</c:v>
                </c:pt>
                <c:pt idx="7">
                  <c:v>3785</c:v>
                </c:pt>
                <c:pt idx="8">
                  <c:v>3487</c:v>
                </c:pt>
                <c:pt idx="9">
                  <c:v>1037</c:v>
                </c:pt>
                <c:pt idx="10">
                  <c:v>575</c:v>
                </c:pt>
                <c:pt idx="11">
                  <c:v>506</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7">
                  <c:v>1674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7">
                  <c:v>1674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51</c:v>
                </c:pt>
                <c:pt idx="1">
                  <c:v>62</c:v>
                </c:pt>
                <c:pt idx="2">
                  <c:v>92</c:v>
                </c:pt>
                <c:pt idx="3">
                  <c:v>90</c:v>
                </c:pt>
                <c:pt idx="4">
                  <c:v>96</c:v>
                </c:pt>
                <c:pt idx="5">
                  <c:v>88</c:v>
                </c:pt>
                <c:pt idx="6">
                  <c:v>84</c:v>
                </c:pt>
                <c:pt idx="7">
                  <c:v>94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252</c:v>
                </c:pt>
                <c:pt idx="1">
                  <c:v>274</c:v>
                </c:pt>
                <c:pt idx="2">
                  <c:v>275</c:v>
                </c:pt>
                <c:pt idx="3">
                  <c:v>277</c:v>
                </c:pt>
                <c:pt idx="4">
                  <c:v>286</c:v>
                </c:pt>
                <c:pt idx="5">
                  <c:v>255</c:v>
                </c:pt>
                <c:pt idx="6">
                  <c:v>237</c:v>
                </c:pt>
                <c:pt idx="7">
                  <c:v>218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2" formatCode="0%">
                  <c:v>0.111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79131360934467"/>
          <c:y val="0.82385890443829046"/>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0.11799999999999999</c:v>
                </c:pt>
                <c:pt idx="1">
                  <c:v>0.126</c:v>
                </c:pt>
                <c:pt idx="2">
                  <c:v>0.126</c:v>
                </c:pt>
                <c:pt idx="3">
                  <c:v>0.113</c:v>
                </c:pt>
                <c:pt idx="4">
                  <c:v>0.111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v>
                </c:pt>
                <c:pt idx="1">
                  <c:v>Hightstown </c:v>
                </c:pt>
                <c:pt idx="2">
                  <c:v>Hamilton </c:v>
                </c:pt>
                <c:pt idx="3">
                  <c:v>East Windsor </c:v>
                </c:pt>
                <c:pt idx="4">
                  <c:v>Ewing </c:v>
                </c:pt>
                <c:pt idx="5">
                  <c:v>Hopewell borough</c:v>
                </c:pt>
                <c:pt idx="6">
                  <c:v>Princeton</c:v>
                </c:pt>
                <c:pt idx="7">
                  <c:v>Lawrence </c:v>
                </c:pt>
                <c:pt idx="8">
                  <c:v>West Windsor </c:v>
                </c:pt>
                <c:pt idx="9">
                  <c:v>Hopewell township</c:v>
                </c:pt>
              </c:strCache>
            </c:strRef>
          </c:cat>
          <c:val>
            <c:numRef>
              <c:f>Sheet1!$B$2:$B$11</c:f>
              <c:numCache>
                <c:formatCode>0%</c:formatCode>
                <c:ptCount val="10"/>
                <c:pt idx="0">
                  <c:v>0.32700000000000001</c:v>
                </c:pt>
                <c:pt idx="1">
                  <c:v>0.185</c:v>
                </c:pt>
                <c:pt idx="2">
                  <c:v>9.9000000000000005E-2</c:v>
                </c:pt>
                <c:pt idx="3">
                  <c:v>8.5999999999999993E-2</c:v>
                </c:pt>
                <c:pt idx="4">
                  <c:v>6.3E-2</c:v>
                </c:pt>
                <c:pt idx="5">
                  <c:v>5.3999999999999999E-2</c:v>
                </c:pt>
                <c:pt idx="6">
                  <c:v>3.1E-2</c:v>
                </c:pt>
                <c:pt idx="7">
                  <c:v>2.7E-2</c:v>
                </c:pt>
                <c:pt idx="8">
                  <c:v>1.4999999999999999E-2</c:v>
                </c:pt>
                <c:pt idx="9">
                  <c:v>1.2E-2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Mercer county avg 11.9%</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v>
                </c:pt>
                <c:pt idx="1">
                  <c:v>Hightstown </c:v>
                </c:pt>
                <c:pt idx="2">
                  <c:v>Hamilton </c:v>
                </c:pt>
                <c:pt idx="3">
                  <c:v>East Windsor </c:v>
                </c:pt>
                <c:pt idx="4">
                  <c:v>Ewing </c:v>
                </c:pt>
                <c:pt idx="5">
                  <c:v>Hopewell borough</c:v>
                </c:pt>
                <c:pt idx="6">
                  <c:v>Princeton</c:v>
                </c:pt>
                <c:pt idx="7">
                  <c:v>Lawrence </c:v>
                </c:pt>
                <c:pt idx="8">
                  <c:v>West Windsor </c:v>
                </c:pt>
                <c:pt idx="9">
                  <c:v>Hopewell township</c:v>
                </c:pt>
              </c:strCache>
            </c:strRef>
          </c:cat>
          <c:val>
            <c:numRef>
              <c:f>Sheet1!$C$2:$C$11</c:f>
              <c:numCache>
                <c:formatCode>0%</c:formatCode>
                <c:ptCount val="10"/>
                <c:pt idx="0">
                  <c:v>0.11899999999999999</c:v>
                </c:pt>
                <c:pt idx="1">
                  <c:v>0.11899999999999999</c:v>
                </c:pt>
                <c:pt idx="2">
                  <c:v>0.11899999999999999</c:v>
                </c:pt>
                <c:pt idx="3">
                  <c:v>0.11899999999999999</c:v>
                </c:pt>
                <c:pt idx="4">
                  <c:v>0.11899999999999999</c:v>
                </c:pt>
                <c:pt idx="5">
                  <c:v>0.11899999999999999</c:v>
                </c:pt>
                <c:pt idx="6">
                  <c:v>0.11899999999999999</c:v>
                </c:pt>
                <c:pt idx="7">
                  <c:v>0.11899999999999999</c:v>
                </c:pt>
                <c:pt idx="8">
                  <c:v>0.11899999999999999</c:v>
                </c:pt>
                <c:pt idx="9">
                  <c:v>0.11899999999999999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3203281579736131"/>
          <c:y val="0.92501033961663881"/>
          <c:w val="0.2146369131012280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'[Mercer_Slider.xlsx]0. Overview'!$A$254,'[Mercer_Slider.xlsx]0. Overview'!$A$286,'[Mercer_Slider.xlsx]0. Overview'!$A$306,'[Mercer_Slider.xlsx]0. Overview'!$A$320,'[Mercer_Slider.xlsx]0. Overview'!$A$338,'[Mercer_Slider.xlsx]0. Overview'!$A$377,'[Mercer_Slider.xlsx]0. Overview'!$A$400,'[Mercer_Slider.xlsx]0. Overview'!$A$424,'[Mercer_Slider.xlsx]0. Overview'!$A$435</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'[Mercer_Slider.xlsx]0. Overview'!$C$254,'[Mercer_Slider.xlsx]0. Overview'!$C$286,'[Mercer_Slider.xlsx]0. Overview'!$C$306,'[Mercer_Slider.xlsx]0. Overview'!$C$320,'[Mercer_Slider.xlsx]0. Overview'!$C$338,'[Mercer_Slider.xlsx]0. Overview'!$C$377,'[Mercer_Slider.xlsx]0. Overview'!$C$400,'[Mercer_Slider.xlsx]0. Overview'!$C$424,'[Mercer_Slider.xlsx]0. Overview'!$C$435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CE13-4990-A6EC-019BA72B974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'[Mercer_Slider.xlsx]0. Overview'!$A$254,'[Mercer_Slider.xlsx]0. Overview'!$A$286,'[Mercer_Slider.xlsx]0. Overview'!$A$306,'[Mercer_Slider.xlsx]0. Overview'!$A$320,'[Mercer_Slider.xlsx]0. Overview'!$A$338,'[Mercer_Slider.xlsx]0. Overview'!$A$377,'[Mercer_Slider.xlsx]0. Overview'!$A$400,'[Mercer_Slider.xlsx]0. Overview'!$A$424,'[Mercer_Slider.xlsx]0. Overview'!$A$435</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'[Mercer_Slider.xlsx]0. Overview'!$D$254,'[Mercer_Slider.xlsx]0. Overview'!$D$286,'[Mercer_Slider.xlsx]0. Overview'!$D$306,'[Mercer_Slider.xlsx]0. Overview'!$D$320,'[Mercer_Slider.xlsx]0. Overview'!$D$338,'[Mercer_Slider.xlsx]0. Overview'!$D$377,'[Mercer_Slider.xlsx]0. Overview'!$D$400,'[Mercer_Slider.xlsx]0. Overview'!$D$424,'[Mercer_Slider.xlsx]0. Overview'!$D$435</c:f>
              <c:numCache>
                <c:formatCode>General</c:formatCode>
                <c:ptCount val="9"/>
                <c:pt idx="0">
                  <c:v>13.875</c:v>
                </c:pt>
                <c:pt idx="1">
                  <c:v>3.875</c:v>
                </c:pt>
                <c:pt idx="2">
                  <c:v>5.875</c:v>
                </c:pt>
                <c:pt idx="3">
                  <c:v>13.875</c:v>
                </c:pt>
                <c:pt idx="4">
                  <c:v>18.875</c:v>
                </c:pt>
                <c:pt idx="5">
                  <c:v>1.875</c:v>
                </c:pt>
                <c:pt idx="6">
                  <c:v>0.875</c:v>
                </c:pt>
                <c:pt idx="7">
                  <c:v>0.875</c:v>
                </c:pt>
                <c:pt idx="8">
                  <c:v>11.875</c:v>
                </c:pt>
              </c:numCache>
            </c:numRef>
          </c:val>
          <c:extLst>
            <c:ext xmlns:c16="http://schemas.microsoft.com/office/drawing/2014/chart" uri="{C3380CC4-5D6E-409C-BE32-E72D297353CC}">
              <c16:uniqueId val="{00000001-CE13-4990-A6EC-019BA72B974A}"/>
            </c:ext>
          </c:extLst>
        </c:ser>
        <c:ser>
          <c:idx val="3"/>
          <c:order val="2"/>
          <c:spPr>
            <a:solidFill>
              <a:schemeClr val="bg2">
                <a:lumMod val="75000"/>
              </a:schemeClr>
            </a:solidFill>
            <a:ln>
              <a:solidFill>
                <a:schemeClr val="tx1"/>
              </a:solidFill>
            </a:ln>
            <a:effectLst/>
          </c:spPr>
          <c:invertIfNegative val="0"/>
          <c:cat>
            <c:strRef>
              <c:f>'[Mercer_Slider.xlsx]0. Overview'!$A$254,'[Mercer_Slider.xlsx]0. Overview'!$A$286,'[Mercer_Slider.xlsx]0. Overview'!$A$306,'[Mercer_Slider.xlsx]0. Overview'!$A$320,'[Mercer_Slider.xlsx]0. Overview'!$A$338,'[Mercer_Slider.xlsx]0. Overview'!$A$377,'[Mercer_Slider.xlsx]0. Overview'!$A$400,'[Mercer_Slider.xlsx]0. Overview'!$A$424,'[Mercer_Slider.xlsx]0. Overview'!$A$435</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'[Mercer_Slider.xlsx]0. Overview'!$E$254,'[Mercer_Slider.xlsx]0. Overview'!$E$286,'[Mercer_Slider.xlsx]0. Overview'!$E$306,'[Mercer_Slider.xlsx]0. Overview'!$E$320,'[Mercer_Slider.xlsx]0. Overview'!$E$338,'[Mercer_Slider.xlsx]0. Overview'!$E$377,'[Mercer_Slider.xlsx]0. Overview'!$E$400,'[Mercer_Slider.xlsx]0. Overview'!$E$424,'[Mercer_Slider.xlsx]0. Overview'!$E$435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CE13-4990-A6EC-019BA72B974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1329</c:v>
                </c:pt>
                <c:pt idx="1">
                  <c:v>797</c:v>
                </c:pt>
                <c:pt idx="2">
                  <c:v>1516</c:v>
                </c:pt>
                <c:pt idx="3">
                  <c:v>1155</c:v>
                </c:pt>
                <c:pt idx="4">
                  <c:v>1125</c:v>
                </c:pt>
                <c:pt idx="5">
                  <c:v>858</c:v>
                </c:pt>
                <c:pt idx="6">
                  <c:v>1068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8">
                  <c:v>94171</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72417</c:v>
                </c:pt>
                <c:pt idx="1">
                  <c:v>77650</c:v>
                </c:pt>
                <c:pt idx="2">
                  <c:v>79173</c:v>
                </c:pt>
                <c:pt idx="3">
                  <c:v>80632</c:v>
                </c:pt>
                <c:pt idx="4">
                  <c:v>79492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9" formatCode="_(&quot;$&quot;* #,##0_);_(&quot;$&quot;* \(#,##0\);_(&quot;$&quot;* &quot;-&quot;??_);_(@_)">
                  <c:v>79492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40500744502893299"/>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v>
                </c:pt>
                <c:pt idx="1">
                  <c:v>Hamilton </c:v>
                </c:pt>
                <c:pt idx="2">
                  <c:v>Ewing </c:v>
                </c:pt>
                <c:pt idx="3">
                  <c:v>Hightstown </c:v>
                </c:pt>
                <c:pt idx="4">
                  <c:v>East Windsor </c:v>
                </c:pt>
                <c:pt idx="5">
                  <c:v>Lawrence</c:v>
                </c:pt>
                <c:pt idx="6">
                  <c:v>Hopewell borough</c:v>
                </c:pt>
                <c:pt idx="7">
                  <c:v>Pennington</c:v>
                </c:pt>
                <c:pt idx="8">
                  <c:v>Hopewell township</c:v>
                </c:pt>
                <c:pt idx="9">
                  <c:v>Princeton</c:v>
                </c:pt>
              </c:strCache>
            </c:strRef>
          </c:cat>
          <c:val>
            <c:numRef>
              <c:f>Sheet1!$B$2:$B$11</c:f>
              <c:numCache>
                <c:formatCode>_("$"* #,##0_);_("$"* \(#,##0\);_("$"* "-"??_);_(@_)</c:formatCode>
                <c:ptCount val="10"/>
                <c:pt idx="0">
                  <c:v>35402</c:v>
                </c:pt>
                <c:pt idx="1">
                  <c:v>78177</c:v>
                </c:pt>
                <c:pt idx="2">
                  <c:v>78876</c:v>
                </c:pt>
                <c:pt idx="3">
                  <c:v>80410</c:v>
                </c:pt>
                <c:pt idx="4">
                  <c:v>88795</c:v>
                </c:pt>
                <c:pt idx="5">
                  <c:v>103690</c:v>
                </c:pt>
                <c:pt idx="6">
                  <c:v>109231</c:v>
                </c:pt>
                <c:pt idx="7">
                  <c:v>132500</c:v>
                </c:pt>
                <c:pt idx="8">
                  <c:v>136231</c:v>
                </c:pt>
                <c:pt idx="9">
                  <c:v>137672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Mercer county Median $81,057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v>
                </c:pt>
                <c:pt idx="1">
                  <c:v>Hamilton </c:v>
                </c:pt>
                <c:pt idx="2">
                  <c:v>Ewing </c:v>
                </c:pt>
                <c:pt idx="3">
                  <c:v>Hightstown </c:v>
                </c:pt>
                <c:pt idx="4">
                  <c:v>East Windsor </c:v>
                </c:pt>
                <c:pt idx="5">
                  <c:v>Lawrence</c:v>
                </c:pt>
                <c:pt idx="6">
                  <c:v>Hopewell borough</c:v>
                </c:pt>
                <c:pt idx="7">
                  <c:v>Pennington</c:v>
                </c:pt>
                <c:pt idx="8">
                  <c:v>Hopewell township</c:v>
                </c:pt>
                <c:pt idx="9">
                  <c:v>Princeton</c:v>
                </c:pt>
              </c:strCache>
            </c:strRef>
          </c:cat>
          <c:val>
            <c:numRef>
              <c:f>Sheet1!$C$2:$C$11</c:f>
              <c:numCache>
                <c:formatCode>"$"#,##0</c:formatCode>
                <c:ptCount val="10"/>
                <c:pt idx="0">
                  <c:v>81057</c:v>
                </c:pt>
                <c:pt idx="1">
                  <c:v>81057</c:v>
                </c:pt>
                <c:pt idx="2">
                  <c:v>81057</c:v>
                </c:pt>
                <c:pt idx="3">
                  <c:v>81057</c:v>
                </c:pt>
                <c:pt idx="4">
                  <c:v>81057</c:v>
                </c:pt>
                <c:pt idx="5">
                  <c:v>81057</c:v>
                </c:pt>
                <c:pt idx="6">
                  <c:v>81057</c:v>
                </c:pt>
                <c:pt idx="7">
                  <c:v>81057</c:v>
                </c:pt>
                <c:pt idx="8">
                  <c:v>81057</c:v>
                </c:pt>
                <c:pt idx="9">
                  <c:v>81057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34854296804518387"/>
          <c:y val="0.96154259862340374"/>
          <c:w val="0.2345649165411750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8">
                  <c:v>0.17056929659</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9">
                  <c:v>0.17180856519000001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0.19</c:v>
                </c:pt>
                <c:pt idx="1">
                  <c:v>0.19</c:v>
                </c:pt>
                <c:pt idx="2">
                  <c:v>0.19</c:v>
                </c:pt>
                <c:pt idx="3">
                  <c:v>0.2</c:v>
                </c:pt>
                <c:pt idx="4">
                  <c:v>0.19</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2" formatCode="General">
                  <c:v>8.8999999999999996E-2</c:v>
                </c:pt>
                <c:pt idx="13">
                  <c:v>0.10299999999999999</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1" formatCode="0.0%">
                  <c:v>8.8999999999999996E-2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4012758366141733"/>
          <c:y val="0.90222293488742389"/>
          <c:w val="0.37443220964566931"/>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8080</c:v>
                </c:pt>
                <c:pt idx="1">
                  <c:v>8655</c:v>
                </c:pt>
                <c:pt idx="2">
                  <c:v>8349</c:v>
                </c:pt>
                <c:pt idx="3">
                  <c:v>7990</c:v>
                </c:pt>
                <c:pt idx="4">
                  <c:v>7453</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17841</c:v>
                </c:pt>
                <c:pt idx="1">
                  <c:v>17529</c:v>
                </c:pt>
                <c:pt idx="2">
                  <c:v>17416</c:v>
                </c:pt>
                <c:pt idx="3">
                  <c:v>16871</c:v>
                </c:pt>
                <c:pt idx="4">
                  <c:v>17778</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Mercer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0.61599999999999999</c:v>
                </c:pt>
                <c:pt idx="1">
                  <c:v>0.215</c:v>
                </c:pt>
                <c:pt idx="2">
                  <c:v>6.0000000000000001E-3</c:v>
                </c:pt>
                <c:pt idx="3">
                  <c:v>0.127</c:v>
                </c:pt>
                <c:pt idx="4">
                  <c:v>0</c:v>
                </c:pt>
                <c:pt idx="5">
                  <c:v>0.06</c:v>
                </c:pt>
                <c:pt idx="6">
                  <c:v>0.185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15166</c:v>
                </c:pt>
                <c:pt idx="1">
                  <c:v>14223</c:v>
                </c:pt>
                <c:pt idx="2">
                  <c:v>14107</c:v>
                </c:pt>
                <c:pt idx="3">
                  <c:v>12823</c:v>
                </c:pt>
                <c:pt idx="4">
                  <c:v>14048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Mercer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1384</c:v>
                </c:pt>
                <c:pt idx="1">
                  <c:v>1184</c:v>
                </c:pt>
                <c:pt idx="2">
                  <c:v>1000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9">
                  <c:v>1384</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9" formatCode="&quot;$&quot;#,##0_);[Red]\(&quot;$&quot;#,##0\)">
                  <c:v>1000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5">
                  <c:v>29.6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27.6</c:v>
                </c:pt>
                <c:pt idx="1">
                  <c:v>28.7</c:v>
                </c:pt>
                <c:pt idx="2">
                  <c:v>28.8</c:v>
                </c:pt>
                <c:pt idx="3" formatCode="0.0">
                  <c:v>26.6</c:v>
                </c:pt>
                <c:pt idx="4" formatCode="0.0">
                  <c:v>29.6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c:v>
                </c:pt>
                <c:pt idx="1">
                  <c:v>Robbinsville </c:v>
                </c:pt>
                <c:pt idx="2">
                  <c:v>East Windsor </c:v>
                </c:pt>
                <c:pt idx="3">
                  <c:v>Hopewell township</c:v>
                </c:pt>
                <c:pt idx="4">
                  <c:v>Pennington </c:v>
                </c:pt>
                <c:pt idx="5">
                  <c:v>Lawrence </c:v>
                </c:pt>
                <c:pt idx="6">
                  <c:v>Hightstown </c:v>
                </c:pt>
                <c:pt idx="7">
                  <c:v>Princeton</c:v>
                </c:pt>
                <c:pt idx="8">
                  <c:v>Hopewell borough</c:v>
                </c:pt>
                <c:pt idx="9">
                  <c:v>Hamilton </c:v>
                </c:pt>
              </c:strCache>
            </c:strRef>
          </c:cat>
          <c:val>
            <c:numRef>
              <c:f>Sheet1!$B$2:$B$11</c:f>
              <c:numCache>
                <c:formatCode>General</c:formatCode>
                <c:ptCount val="10"/>
                <c:pt idx="0">
                  <c:v>45.3</c:v>
                </c:pt>
                <c:pt idx="1">
                  <c:v>36.200000000000003</c:v>
                </c:pt>
                <c:pt idx="2">
                  <c:v>35.5</c:v>
                </c:pt>
                <c:pt idx="3" formatCode="0.0">
                  <c:v>30.2</c:v>
                </c:pt>
                <c:pt idx="4">
                  <c:v>27.8</c:v>
                </c:pt>
                <c:pt idx="5">
                  <c:v>27.4</c:v>
                </c:pt>
                <c:pt idx="6">
                  <c:v>27</c:v>
                </c:pt>
                <c:pt idx="7" formatCode="0.0">
                  <c:v>26.6</c:v>
                </c:pt>
                <c:pt idx="8">
                  <c:v>25.3</c:v>
                </c:pt>
                <c:pt idx="9">
                  <c:v>25.2</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Mercer avg 28.3</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West Windsor </c:v>
                </c:pt>
                <c:pt idx="1">
                  <c:v>Robbinsville </c:v>
                </c:pt>
                <c:pt idx="2">
                  <c:v>East Windsor </c:v>
                </c:pt>
                <c:pt idx="3">
                  <c:v>Hopewell township</c:v>
                </c:pt>
                <c:pt idx="4">
                  <c:v>Pennington </c:v>
                </c:pt>
                <c:pt idx="5">
                  <c:v>Lawrence </c:v>
                </c:pt>
                <c:pt idx="6">
                  <c:v>Hightstown </c:v>
                </c:pt>
                <c:pt idx="7">
                  <c:v>Princeton</c:v>
                </c:pt>
                <c:pt idx="8">
                  <c:v>Hopewell borough</c:v>
                </c:pt>
                <c:pt idx="9">
                  <c:v>Hamilton </c:v>
                </c:pt>
              </c:strCache>
            </c:strRef>
          </c:cat>
          <c:val>
            <c:numRef>
              <c:f>Sheet1!$C$2:$C$11</c:f>
              <c:numCache>
                <c:formatCode>General</c:formatCode>
                <c:ptCount val="10"/>
                <c:pt idx="0">
                  <c:v>28.3</c:v>
                </c:pt>
                <c:pt idx="1">
                  <c:v>28.3</c:v>
                </c:pt>
                <c:pt idx="2">
                  <c:v>28.3</c:v>
                </c:pt>
                <c:pt idx="3">
                  <c:v>28.3</c:v>
                </c:pt>
                <c:pt idx="4">
                  <c:v>28.3</c:v>
                </c:pt>
                <c:pt idx="5">
                  <c:v>28.3</c:v>
                </c:pt>
                <c:pt idx="6">
                  <c:v>28.3</c:v>
                </c:pt>
                <c:pt idx="7">
                  <c:v>28.3</c:v>
                </c:pt>
                <c:pt idx="8">
                  <c:v>28.3</c:v>
                </c:pt>
                <c:pt idx="9">
                  <c:v>28.3</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45790649606299211"/>
          <c:y val="0.92007130166884221"/>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5" formatCode="0%">
                  <c:v>0.18</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9">
                  <c:v>12807</c:v>
                </c:pt>
                <c:pt idx="10">
                  <c:v>13524</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8" formatCode="&quot;$&quot;#,##0">
                  <c:v>12778</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3" formatCode="0.0%">
                  <c:v>4.5999999999999999E-2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2.5999999999999999E-2</c:v>
                </c:pt>
                <c:pt idx="1">
                  <c:v>2.4E-2</c:v>
                </c:pt>
                <c:pt idx="2">
                  <c:v>2.5000000000000001E-2</c:v>
                </c:pt>
                <c:pt idx="3">
                  <c:v>3.3000000000000002E-2</c:v>
                </c:pt>
                <c:pt idx="4">
                  <c:v>4.5999999999999999E-2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0.66200000000000003</c:v>
                </c:pt>
                <c:pt idx="1">
                  <c:v>0.66100000000000003</c:v>
                </c:pt>
                <c:pt idx="2">
                  <c:v>0.65700000000000003</c:v>
                </c:pt>
                <c:pt idx="3">
                  <c:v>0.63300000000000001</c:v>
                </c:pt>
                <c:pt idx="4">
                  <c:v>0.61599999999999999</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0.21099999999999999</c:v>
                </c:pt>
                <c:pt idx="1">
                  <c:v>0.221</c:v>
                </c:pt>
                <c:pt idx="2">
                  <c:v>0.219</c:v>
                </c:pt>
                <c:pt idx="3">
                  <c:v>0.21299999999999999</c:v>
                </c:pt>
                <c:pt idx="4">
                  <c:v>0.215</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5.0000000000000001E-3</c:v>
                </c:pt>
                <c:pt idx="1">
                  <c:v>4.0000000000000001E-3</c:v>
                </c:pt>
                <c:pt idx="2">
                  <c:v>4.0000000000000001E-3</c:v>
                </c:pt>
                <c:pt idx="3">
                  <c:v>4.0000000000000001E-3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0.11600000000000001</c:v>
                </c:pt>
                <c:pt idx="1">
                  <c:v>0.11799999999999999</c:v>
                </c:pt>
                <c:pt idx="2">
                  <c:v>0.123</c:v>
                </c:pt>
                <c:pt idx="3">
                  <c:v>0.122</c:v>
                </c:pt>
                <c:pt idx="4">
                  <c:v>0.127</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4"/>
              <c:layout>
                <c:manualLayout>
                  <c:x val="-6.6445620078741307E-3"/>
                  <c:y val="-4.927780208674938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15A-4ED0-BF9C-50EF998925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0.17</c:v>
                </c:pt>
                <c:pt idx="1">
                  <c:v>0.17100000000000001</c:v>
                </c:pt>
                <c:pt idx="2">
                  <c:v>0.17799999999999999</c:v>
                </c:pt>
                <c:pt idx="3">
                  <c:v>0.18099999999999999</c:v>
                </c:pt>
                <c:pt idx="4">
                  <c:v>0.185</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Hightstown </c:v>
                </c:pt>
                <c:pt idx="1">
                  <c:v>Trenton </c:v>
                </c:pt>
                <c:pt idx="2">
                  <c:v>East Windsor </c:v>
                </c:pt>
                <c:pt idx="3">
                  <c:v>Hopewell borough</c:v>
                </c:pt>
                <c:pt idx="4">
                  <c:v>Hamilton </c:v>
                </c:pt>
                <c:pt idx="5">
                  <c:v>Hopewell township</c:v>
                </c:pt>
                <c:pt idx="6">
                  <c:v>West Windsor </c:v>
                </c:pt>
                <c:pt idx="7">
                  <c:v>Ewing</c:v>
                </c:pt>
                <c:pt idx="8">
                  <c:v>Lawrence </c:v>
                </c:pt>
                <c:pt idx="9">
                  <c:v>Robbinsville </c:v>
                </c:pt>
              </c:strCache>
            </c:strRef>
          </c:cat>
          <c:val>
            <c:numRef>
              <c:f>Sheet1!$B$2:$B$11</c:f>
              <c:numCache>
                <c:formatCode>0.0%</c:formatCode>
                <c:ptCount val="10"/>
                <c:pt idx="0">
                  <c:v>5.1999999999999998E-2</c:v>
                </c:pt>
                <c:pt idx="1">
                  <c:v>4.2999999999999997E-2</c:v>
                </c:pt>
                <c:pt idx="2">
                  <c:v>3.6999999999999998E-2</c:v>
                </c:pt>
                <c:pt idx="3">
                  <c:v>3.6999999999999998E-2</c:v>
                </c:pt>
                <c:pt idx="4">
                  <c:v>3.4000000000000002E-2</c:v>
                </c:pt>
                <c:pt idx="5">
                  <c:v>2.1000000000000001E-2</c:v>
                </c:pt>
                <c:pt idx="6">
                  <c:v>0.02</c:v>
                </c:pt>
                <c:pt idx="7">
                  <c:v>1.7999999999999999E-2</c:v>
                </c:pt>
                <c:pt idx="8">
                  <c:v>5.0000000000000001E-3</c:v>
                </c:pt>
                <c:pt idx="9">
                  <c:v>3.0000000000000001E-3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Mercer county avg 2.7%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Hightstown </c:v>
                </c:pt>
                <c:pt idx="1">
                  <c:v>Trenton </c:v>
                </c:pt>
                <c:pt idx="2">
                  <c:v>East Windsor </c:v>
                </c:pt>
                <c:pt idx="3">
                  <c:v>Hopewell borough</c:v>
                </c:pt>
                <c:pt idx="4">
                  <c:v>Hamilton </c:v>
                </c:pt>
                <c:pt idx="5">
                  <c:v>Hopewell township</c:v>
                </c:pt>
                <c:pt idx="6">
                  <c:v>West Windsor </c:v>
                </c:pt>
                <c:pt idx="7">
                  <c:v>Ewing</c:v>
                </c:pt>
                <c:pt idx="8">
                  <c:v>Lawrence </c:v>
                </c:pt>
                <c:pt idx="9">
                  <c:v>Robbinsville </c:v>
                </c:pt>
              </c:strCache>
            </c:strRef>
          </c:cat>
          <c:val>
            <c:numRef>
              <c:f>Sheet1!$C$2:$C$11</c:f>
              <c:numCache>
                <c:formatCode>0.00%</c:formatCode>
                <c:ptCount val="10"/>
                <c:pt idx="0">
                  <c:v>2.7E-2</c:v>
                </c:pt>
                <c:pt idx="1">
                  <c:v>2.7E-2</c:v>
                </c:pt>
                <c:pt idx="2">
                  <c:v>2.7E-2</c:v>
                </c:pt>
                <c:pt idx="3">
                  <c:v>2.7E-2</c:v>
                </c:pt>
                <c:pt idx="4">
                  <c:v>2.7E-2</c:v>
                </c:pt>
                <c:pt idx="5">
                  <c:v>2.7E-2</c:v>
                </c:pt>
                <c:pt idx="6">
                  <c:v>2.7E-2</c:v>
                </c:pt>
                <c:pt idx="7">
                  <c:v>2.7E-2</c:v>
                </c:pt>
                <c:pt idx="8">
                  <c:v>2.7E-2</c:v>
                </c:pt>
                <c:pt idx="9">
                  <c:v>2.7E-2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90144799520489605"/>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8">
                  <c:v>24661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8">
                  <c:v>5133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
                  <c:v>0.91900000000000004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General</c:formatCode>
                <c:ptCount val="21"/>
                <c:pt idx="0" formatCode="0%">
                  <c:v>0.91400000000000003</c:v>
                </c:pt>
                <c:pt idx="2" formatCode="0%">
                  <c:v>0.93100000000000005</c:v>
                </c:pt>
                <c:pt idx="3" formatCode="0%">
                  <c:v>0.93400000000000005</c:v>
                </c:pt>
                <c:pt idx="4" formatCode="0%">
                  <c:v>0.93600000000000005</c:v>
                </c:pt>
                <c:pt idx="5" formatCode="0%">
                  <c:v>0.93600000000000005</c:v>
                </c:pt>
                <c:pt idx="6" formatCode="0%">
                  <c:v>0.93899999999999995</c:v>
                </c:pt>
                <c:pt idx="7" formatCode="0%">
                  <c:v>0.94099999999999995</c:v>
                </c:pt>
                <c:pt idx="8" formatCode="0%">
                  <c:v>0.94399999999999995</c:v>
                </c:pt>
                <c:pt idx="9" formatCode="0%">
                  <c:v>0.94499999999999995</c:v>
                </c:pt>
                <c:pt idx="10" formatCode="0%">
                  <c:v>0.94599999999999995</c:v>
                </c:pt>
                <c:pt idx="11" formatCode="0%">
                  <c:v>0.94799999999999995</c:v>
                </c:pt>
                <c:pt idx="12" formatCode="0%">
                  <c:v>0.95099999999999996</c:v>
                </c:pt>
                <c:pt idx="13" formatCode="0%">
                  <c:v>0.95299999999999996</c:v>
                </c:pt>
                <c:pt idx="14" formatCode="0%">
                  <c:v>0.95299999999999996</c:v>
                </c:pt>
                <c:pt idx="15" formatCode="0%">
                  <c:v>0.95399999999999996</c:v>
                </c:pt>
                <c:pt idx="16" formatCode="0%">
                  <c:v>0.95599999999999996</c:v>
                </c:pt>
                <c:pt idx="17" formatCode="0%">
                  <c:v>0.95899999999999996</c:v>
                </c:pt>
                <c:pt idx="18" formatCode="0%">
                  <c:v>0.96399999999999997</c:v>
                </c:pt>
                <c:pt idx="19" formatCode="0%">
                  <c:v>0.96599999999999997</c:v>
                </c:pt>
                <c:pt idx="20" formatCode="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8648798707853826"/>
          <c:y val="0.25595775689303563"/>
          <c:w val="0.11351201292146174"/>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0.86599999999999999</c:v>
                </c:pt>
                <c:pt idx="1">
                  <c:v>0.93600000000000005</c:v>
                </c:pt>
                <c:pt idx="2">
                  <c:v>0.93899999999999995</c:v>
                </c:pt>
                <c:pt idx="3">
                  <c:v>0.94399999999999995</c:v>
                </c:pt>
                <c:pt idx="4">
                  <c:v>0.93799999999999994</c:v>
                </c:pt>
                <c:pt idx="5">
                  <c:v>0.91900000000000004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2">
                  <c:v>373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 reported 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318</c:v>
                </c:pt>
                <c:pt idx="1">
                  <c:v>314</c:v>
                </c:pt>
                <c:pt idx="2">
                  <c:v>373</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3.4901785426721149E-2"/>
                  <c:y val="5.66405876604353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194-4A91-A4E7-31785DFEDF45}"/>
                </c:ext>
              </c:extLst>
            </c:dLbl>
            <c:dLbl>
              <c:idx val="1"/>
              <c:layout>
                <c:manualLayout>
                  <c:x val="-2.2646148768712616E-2"/>
                  <c:y val="8.04441940380025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AF0-4DF2-A6B1-E06B951E0424}"/>
                </c:ext>
              </c:extLst>
            </c:dLbl>
            <c:dLbl>
              <c:idx val="2"/>
              <c:layout>
                <c:manualLayout>
                  <c:x val="-2.8773967097716981E-2"/>
                  <c:y val="0.11852996424211004"/>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AF0-4DF2-A6B1-E06B951E0424}"/>
                </c:ext>
              </c:extLst>
            </c:dLbl>
            <c:dLbl>
              <c:idx val="3"/>
              <c:layout>
                <c:manualLayout>
                  <c:x val="-3.4901785426721121E-2"/>
                  <c:y val="6.61620302114622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AF0-4DF2-A6B1-E06B951E04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Mercer</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0"/>
              <c:layout>
                <c:manualLayout>
                  <c:x val="-3.4901785426721149E-2"/>
                  <c:y val="-3.28369812828681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AF0-4DF2-A6B1-E06B951E0424}"/>
                </c:ext>
              </c:extLst>
            </c:dLbl>
            <c:dLbl>
              <c:idx val="1"/>
              <c:layout>
                <c:manualLayout>
                  <c:x val="-3.1837876262219053E-2"/>
                  <c:y val="-2.80762600073547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AF0-4DF2-A6B1-E06B951E0424}"/>
                </c:ext>
              </c:extLst>
            </c:dLbl>
            <c:dLbl>
              <c:idx val="2"/>
              <c:layout>
                <c:manualLayout>
                  <c:x val="-3.6433740008972301E-2"/>
                  <c:y val="-5.66405876604353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AF0-4DF2-A6B1-E06B951E0424}"/>
                </c:ext>
              </c:extLst>
            </c:dLbl>
            <c:dLbl>
              <c:idx val="3"/>
              <c:layout>
                <c:manualLayout>
                  <c:x val="-3.4901785426721121E-2"/>
                  <c:y val="-7.09227514869756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AF0-4DF2-A6B1-E06B951E04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1639</c:v>
                </c:pt>
                <c:pt idx="1">
                  <c:v>1348</c:v>
                </c:pt>
                <c:pt idx="2">
                  <c:v>1296</c:v>
                </c:pt>
                <c:pt idx="3">
                  <c:v>1450</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1335</c:v>
                </c:pt>
                <c:pt idx="1">
                  <c:v>1373</c:v>
                </c:pt>
                <c:pt idx="2">
                  <c:v>1433</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Mercer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1.2895171508733823E-2"/>
                  <c:y val="5.00121009320808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CB7-4074-B409-271901ED6E2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3.1E-2</c:v>
                </c:pt>
                <c:pt idx="1">
                  <c:v>0.03</c:v>
                </c:pt>
                <c:pt idx="2">
                  <c:v>3.1E-2</c:v>
                </c:pt>
                <c:pt idx="3">
                  <c:v>3.9E-2</c:v>
                </c:pt>
                <c:pt idx="4">
                  <c:v>3.5999999999999997E-2</c:v>
                </c:pt>
                <c:pt idx="5">
                  <c:v>3.1E-2</c:v>
                </c:pt>
                <c:pt idx="6">
                  <c:v>0.109</c:v>
                </c:pt>
                <c:pt idx="7">
                  <c:v>0.106</c:v>
                </c:pt>
                <c:pt idx="8">
                  <c:v>0.124</c:v>
                </c:pt>
                <c:pt idx="9">
                  <c:v>0.114</c:v>
                </c:pt>
                <c:pt idx="10">
                  <c:v>8.6999999999999994E-2</c:v>
                </c:pt>
                <c:pt idx="11" formatCode="0.00%">
                  <c:v>5.0999999999999997E-2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4">
                  <c:v>4.5499999999999999E-2</c:v>
                </c:pt>
                <c:pt idx="5">
                  <c:v>4.8000000000000001E-2</c:v>
                </c:pt>
                <c:pt idx="6">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3">
                  <c:v>4.4999999999999998E-2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6910836924767459"/>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Princeton</c:v>
                </c:pt>
                <c:pt idx="2">
                  <c:v>Trenton City </c:v>
                </c:pt>
              </c:strCache>
            </c:strRef>
          </c:cat>
          <c:val>
            <c:numRef>
              <c:f>Sheet1!$B$2:$B$4</c:f>
              <c:numCache>
                <c:formatCode>0%</c:formatCode>
                <c:ptCount val="3"/>
                <c:pt idx="0">
                  <c:v>0.98199999999999998</c:v>
                </c:pt>
                <c:pt idx="1">
                  <c:v>0.76100000000000001</c:v>
                </c:pt>
                <c:pt idx="2">
                  <c:v>0.42099999999999999</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Princeton</c:v>
                </c:pt>
                <c:pt idx="2">
                  <c:v>Trenton City </c:v>
                </c:pt>
              </c:strCache>
            </c:strRef>
          </c:cat>
          <c:val>
            <c:numRef>
              <c:f>Sheet1!$C$2:$C$4</c:f>
              <c:numCache>
                <c:formatCode>0%</c:formatCode>
                <c:ptCount val="3"/>
                <c:pt idx="0">
                  <c:v>1.2999999999999999E-2</c:v>
                </c:pt>
                <c:pt idx="1">
                  <c:v>6.6000000000000003E-2</c:v>
                </c:pt>
                <c:pt idx="2">
                  <c:v>0.50600000000000001</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Princeton</c:v>
                </c:pt>
                <c:pt idx="2">
                  <c:v>Trenton City </c:v>
                </c:pt>
              </c:strCache>
            </c:strRef>
          </c:cat>
          <c:val>
            <c:numRef>
              <c:f>Sheet1!$D$2:$D$4</c:f>
              <c:numCache>
                <c:formatCode>0%</c:formatCode>
                <c:ptCount val="3"/>
                <c:pt idx="0">
                  <c:v>1.4E-2</c:v>
                </c:pt>
                <c:pt idx="1">
                  <c:v>0.191</c:v>
                </c:pt>
                <c:pt idx="2">
                  <c:v>1.7000000000000001E-2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Princeton</c:v>
                </c:pt>
                <c:pt idx="2">
                  <c:v>Trenton City </c:v>
                </c:pt>
              </c:strCache>
            </c:strRef>
          </c:cat>
          <c:val>
            <c:numRef>
              <c:f>Sheet1!$E$2:$E$4</c:f>
              <c:numCache>
                <c:formatCode>0%</c:formatCode>
                <c:ptCount val="3"/>
                <c:pt idx="0">
                  <c:v>4.7E-2</c:v>
                </c:pt>
                <c:pt idx="1">
                  <c:v>7.4999999999999997E-2</c:v>
                </c:pt>
                <c:pt idx="2">
                  <c:v>0.38100000000000001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9">
                  <c:v>65744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9">
                  <c:v>53136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Mercer</c:v>
                </c:pt>
                <c:pt idx="1">
                  <c:v>New Jersey</c:v>
                </c:pt>
                <c:pt idx="2">
                  <c:v>United States</c:v>
                </c:pt>
              </c:strCache>
            </c:strRef>
          </c:cat>
          <c:val>
            <c:numRef>
              <c:f>Sheet1!$B$2:$B$4</c:f>
              <c:numCache>
                <c:formatCode>_("$"* #,##0_);_("$"* \(#,##0\);_("$"* "-"??_);_(@_)</c:formatCode>
                <c:ptCount val="3"/>
                <c:pt idx="0">
                  <c:v>65744</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Mercer</c:v>
                </c:pt>
                <c:pt idx="1">
                  <c:v>New Jersey</c:v>
                </c:pt>
                <c:pt idx="2">
                  <c:v>United States</c:v>
                </c:pt>
              </c:strCache>
            </c:strRef>
          </c:cat>
          <c:val>
            <c:numRef>
              <c:f>Sheet1!$C$2:$C$4</c:f>
              <c:numCache>
                <c:formatCode>_("$"* #,##0_);_("$"* \(#,##0\);_("$"* "-"??_);_(@_)</c:formatCode>
                <c:ptCount val="3"/>
                <c:pt idx="0">
                  <c:v>53136</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62446</c:v>
                </c:pt>
                <c:pt idx="1">
                  <c:v>66371</c:v>
                </c:pt>
                <c:pt idx="2">
                  <c:v>63754</c:v>
                </c:pt>
                <c:pt idx="3">
                  <c:v>65310</c:v>
                </c:pt>
                <c:pt idx="4">
                  <c:v>65744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51629</c:v>
                </c:pt>
                <c:pt idx="1">
                  <c:v>55438</c:v>
                </c:pt>
                <c:pt idx="2">
                  <c:v>51734</c:v>
                </c:pt>
                <c:pt idx="3">
                  <c:v>53256</c:v>
                </c:pt>
                <c:pt idx="4">
                  <c:v>53136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Windsor </c:v>
                </c:pt>
                <c:pt idx="1">
                  <c:v>Hopewell borough</c:v>
                </c:pt>
                <c:pt idx="2">
                  <c:v>Trenton </c:v>
                </c:pt>
              </c:strCache>
            </c:strRef>
          </c:cat>
          <c:val>
            <c:numRef>
              <c:f>Sheet1!$B$2:$B$4</c:f>
              <c:numCache>
                <c:formatCode>_("$"* #,##0_);_("$"* \(#,##0\);_("$"* "-"??_);_(@_)</c:formatCode>
                <c:ptCount val="3"/>
                <c:pt idx="0">
                  <c:v>145934</c:v>
                </c:pt>
                <c:pt idx="1">
                  <c:v>90750</c:v>
                </c:pt>
                <c:pt idx="2">
                  <c:v>33947</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Windsor </c:v>
                </c:pt>
                <c:pt idx="1">
                  <c:v>Hopewell borough</c:v>
                </c:pt>
                <c:pt idx="2">
                  <c:v>Trenton </c:v>
                </c:pt>
              </c:strCache>
            </c:strRef>
          </c:cat>
          <c:val>
            <c:numRef>
              <c:f>Sheet1!$C$2:$C$4</c:f>
              <c:numCache>
                <c:formatCode>_("$"* #,##0_);_("$"* \(#,##0\);_("$"* "-"??_);_(@_)</c:formatCode>
                <c:ptCount val="3"/>
                <c:pt idx="0">
                  <c:v>85463</c:v>
                </c:pt>
                <c:pt idx="1">
                  <c:v>61473</c:v>
                </c:pt>
                <c:pt idx="2">
                  <c:v>34383</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7">
                  <c:v>1364</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1.62037066571352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0C3-4DA2-85E4-040C24C567F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4">
                  <c:v>181</c:v>
                </c:pt>
                <c:pt idx="15">
                  <c:v>2275</c:v>
                </c:pt>
                <c:pt idx="16">
                  <c:v>1842</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5.3122564224926429E-2"/>
                  <c:y val="0.154898849489311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20</c:v>
                </c:pt>
                <c:pt idx="1">
                  <c:v>118</c:v>
                </c:pt>
                <c:pt idx="2">
                  <c:v>389</c:v>
                </c:pt>
                <c:pt idx="3">
                  <c:v>837</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935</c:v>
                </c:pt>
                <c:pt idx="1">
                  <c:v>4158</c:v>
                </c:pt>
                <c:pt idx="2">
                  <c:v>503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12</c:v>
                </c:pt>
                <c:pt idx="14">
                  <c:v>12</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5">
                  <c:v>15</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22</c:v>
                </c:pt>
                <c:pt idx="1">
                  <c:v>20</c:v>
                </c:pt>
                <c:pt idx="2">
                  <c:v>15</c:v>
                </c:pt>
                <c:pt idx="3">
                  <c:v>13</c:v>
                </c:pt>
                <c:pt idx="4">
                  <c:v>15</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1">
                  <c:v>15</c:v>
                </c:pt>
                <c:pt idx="12">
                  <c:v>16</c:v>
                </c:pt>
                <c:pt idx="13">
                  <c:v>16</c:v>
                </c:pt>
                <c:pt idx="14">
                  <c:v>18</c:v>
                </c:pt>
                <c:pt idx="15">
                  <c:v>19</c:v>
                </c:pt>
                <c:pt idx="16">
                  <c:v>19</c:v>
                </c:pt>
                <c:pt idx="17">
                  <c:v>20</c:v>
                </c:pt>
                <c:pt idx="18">
                  <c:v>51</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9">
                  <c:v>59</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0.222</c:v>
                </c:pt>
                <c:pt idx="1">
                  <c:v>0.215</c:v>
                </c:pt>
                <c:pt idx="2">
                  <c:v>0.23799999999999999</c:v>
                </c:pt>
                <c:pt idx="3">
                  <c:v>0.23699999999999999</c:v>
                </c:pt>
                <c:pt idx="4">
                  <c:v>0.24199999999999999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23</c:v>
                </c:pt>
                <c:pt idx="1">
                  <c:v>26</c:v>
                </c:pt>
                <c:pt idx="2">
                  <c:v>43</c:v>
                </c:pt>
                <c:pt idx="3">
                  <c:v>23</c:v>
                </c:pt>
                <c:pt idx="4">
                  <c:v>29</c:v>
                </c:pt>
                <c:pt idx="5">
                  <c:v>23</c:v>
                </c:pt>
                <c:pt idx="6">
                  <c:v>17</c:v>
                </c:pt>
                <c:pt idx="7">
                  <c:v>15</c:v>
                </c:pt>
                <c:pt idx="8">
                  <c:v>30</c:v>
                </c:pt>
                <c:pt idx="9">
                  <c:v>34</c:v>
                </c:pt>
                <c:pt idx="10">
                  <c:v>39</c:v>
                </c:pt>
                <c:pt idx="11">
                  <c:v>59</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7">
                  <c:v>2139</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2367</c:v>
                </c:pt>
                <c:pt idx="1">
                  <c:v>2316</c:v>
                </c:pt>
                <c:pt idx="2">
                  <c:v>2788</c:v>
                </c:pt>
                <c:pt idx="3">
                  <c:v>2372</c:v>
                </c:pt>
                <c:pt idx="4">
                  <c:v>2139</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Hamilton Twp.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544</c:v>
                </c:pt>
                <c:pt idx="1">
                  <c:v>551</c:v>
                </c:pt>
                <c:pt idx="2">
                  <c:v>574</c:v>
                </c:pt>
                <c:pt idx="3">
                  <c:v>492</c:v>
                </c:pt>
                <c:pt idx="4">
                  <c:v>702</c:v>
                </c:pt>
                <c:pt idx="5">
                  <c:v>696</c:v>
                </c:pt>
                <c:pt idx="6">
                  <c:v>668</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Trenton City </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821</c:v>
                </c:pt>
                <c:pt idx="1">
                  <c:v>655</c:v>
                </c:pt>
                <c:pt idx="2">
                  <c:v>801</c:v>
                </c:pt>
                <c:pt idx="3">
                  <c:v>894</c:v>
                </c:pt>
                <c:pt idx="4">
                  <c:v>960</c:v>
                </c:pt>
                <c:pt idx="5">
                  <c:v>764</c:v>
                </c:pt>
                <c:pt idx="6">
                  <c:v>614</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Ewing Twp.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191</c:v>
                </c:pt>
                <c:pt idx="1">
                  <c:v>211</c:v>
                </c:pt>
                <c:pt idx="2">
                  <c:v>229</c:v>
                </c:pt>
                <c:pt idx="3">
                  <c:v>208</c:v>
                </c:pt>
                <c:pt idx="4">
                  <c:v>282</c:v>
                </c:pt>
                <c:pt idx="5">
                  <c:v>207</c:v>
                </c:pt>
                <c:pt idx="6">
                  <c:v>246</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East Windsor </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226</c:v>
                </c:pt>
                <c:pt idx="1">
                  <c:v>212</c:v>
                </c:pt>
                <c:pt idx="2">
                  <c:v>201</c:v>
                </c:pt>
                <c:pt idx="3">
                  <c:v>186</c:v>
                </c:pt>
                <c:pt idx="4">
                  <c:v>244</c:v>
                </c:pt>
                <c:pt idx="5">
                  <c:v>221</c:v>
                </c:pt>
                <c:pt idx="6">
                  <c:v>174</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Lawrence Twp.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149</c:v>
                </c:pt>
                <c:pt idx="1">
                  <c:v>122</c:v>
                </c:pt>
                <c:pt idx="2">
                  <c:v>185</c:v>
                </c:pt>
                <c:pt idx="3">
                  <c:v>155</c:v>
                </c:pt>
                <c:pt idx="4">
                  <c:v>211</c:v>
                </c:pt>
                <c:pt idx="5">
                  <c:v>173</c:v>
                </c:pt>
                <c:pt idx="6">
                  <c:v>168</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Princeton*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0</c:v>
                </c:pt>
                <c:pt idx="1">
                  <c:v>80</c:v>
                </c:pt>
                <c:pt idx="2">
                  <c:v>80</c:v>
                </c:pt>
                <c:pt idx="3">
                  <c:v>94</c:v>
                </c:pt>
                <c:pt idx="4">
                  <c:v>106</c:v>
                </c:pt>
                <c:pt idx="5">
                  <c:v>77</c:v>
                </c:pt>
                <c:pt idx="6">
                  <c:v>98</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Hopewell Twp. </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71</c:v>
                </c:pt>
                <c:pt idx="1">
                  <c:v>74</c:v>
                </c:pt>
                <c:pt idx="2">
                  <c:v>74</c:v>
                </c:pt>
                <c:pt idx="3">
                  <c:v>79</c:v>
                </c:pt>
                <c:pt idx="4">
                  <c:v>67</c:v>
                </c:pt>
                <c:pt idx="5">
                  <c:v>63</c:v>
                </c:pt>
                <c:pt idx="6">
                  <c:v>61</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West Windsor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68</c:v>
                </c:pt>
                <c:pt idx="1">
                  <c:v>57</c:v>
                </c:pt>
                <c:pt idx="2">
                  <c:v>56</c:v>
                </c:pt>
                <c:pt idx="3">
                  <c:v>53</c:v>
                </c:pt>
                <c:pt idx="4">
                  <c:v>75</c:v>
                </c:pt>
                <c:pt idx="5">
                  <c:v>70</c:v>
                </c:pt>
                <c:pt idx="6">
                  <c:v>42</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Hightstown Boro </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59</c:v>
                </c:pt>
                <c:pt idx="1">
                  <c:v>52</c:v>
                </c:pt>
                <c:pt idx="2">
                  <c:v>68</c:v>
                </c:pt>
                <c:pt idx="3">
                  <c:v>53</c:v>
                </c:pt>
                <c:pt idx="4">
                  <c:v>33</c:v>
                </c:pt>
                <c:pt idx="5">
                  <c:v>36</c:v>
                </c:pt>
                <c:pt idx="6">
                  <c:v>34</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Robbinsville Twp. </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117</c:v>
                </c:pt>
                <c:pt idx="1">
                  <c:v>122</c:v>
                </c:pt>
                <c:pt idx="2">
                  <c:v>90</c:v>
                </c:pt>
                <c:pt idx="3">
                  <c:v>89</c:v>
                </c:pt>
                <c:pt idx="4">
                  <c:v>101</c:v>
                </c:pt>
                <c:pt idx="5">
                  <c:v>58</c:v>
                </c:pt>
                <c:pt idx="6">
                  <c:v>28</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0697513367755"/>
          <c:y val="0.10028672443994915"/>
          <c:w val="0.61302103838582678"/>
          <c:h val="0.85499270466031752"/>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22035012027149184"/>
                  <c:y val="-4.355321660317554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5.6402518806784117E-2"/>
                  <c:y val="-0.1761413760606665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0328339640564433"/>
                  <c:y val="-5.294607204775448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1.385723697314192E-2"/>
                  <c:y val="-0.1372368517924547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15941252355635913"/>
                  <c:y val="-0.1217395582971171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3134388453936786"/>
                  <c:y val="-2.717300203995341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035730898282493"/>
                  <c:y val="-9.829817836254035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4274709280056389"/>
                  <c:y val="-0.1547783214511998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5005745453431E-2"/>
                  <c:y val="8.381085550443159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6.4097688029539288E-2"/>
                  <c:y val="6.976398339322577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1564847017726646"/>
                  <c:y val="-3.23060249586308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0008206039620647"/>
                  <c:y val="-0.1084149593156801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4051945027501576"/>
                  <c:y val="1.5866508356537691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0.15722011981185552"/>
                  <c:y val="-9.326760292896993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3.7359236390935913E-2"/>
                  <c:y val="0.125911263954109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8.7171551578850606E-2"/>
                  <c:y val="-0.1025943632218669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5.9152124285648623E-2"/>
                  <c:y val="-8.860422278252143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2.0236253045090261E-2"/>
                  <c:y val="-0.137569714320230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General</c:formatCode>
                <c:ptCount val="19"/>
                <c:pt idx="0">
                  <c:v>39</c:v>
                </c:pt>
                <c:pt idx="1">
                  <c:v>25693</c:v>
                </c:pt>
                <c:pt idx="2">
                  <c:v>2040</c:v>
                </c:pt>
                <c:pt idx="3">
                  <c:v>26</c:v>
                </c:pt>
                <c:pt idx="4">
                  <c:v>129</c:v>
                </c:pt>
                <c:pt idx="5">
                  <c:v>67</c:v>
                </c:pt>
                <c:pt idx="6">
                  <c:v>224</c:v>
                </c:pt>
                <c:pt idx="7">
                  <c:v>56</c:v>
                </c:pt>
                <c:pt idx="8">
                  <c:v>7</c:v>
                </c:pt>
                <c:pt idx="9">
                  <c:v>4092</c:v>
                </c:pt>
                <c:pt idx="10">
                  <c:v>577</c:v>
                </c:pt>
                <c:pt idx="11">
                  <c:v>264</c:v>
                </c:pt>
                <c:pt idx="12">
                  <c:v>24679</c:v>
                </c:pt>
                <c:pt idx="13">
                  <c:v>245</c:v>
                </c:pt>
                <c:pt idx="14">
                  <c:v>16</c:v>
                </c:pt>
                <c:pt idx="15">
                  <c:v>2492</c:v>
                </c:pt>
                <c:pt idx="16">
                  <c:v>56</c:v>
                </c:pt>
                <c:pt idx="17">
                  <c:v>161</c:v>
                </c:pt>
                <c:pt idx="18">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3</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3.3009480955902795E-2"/>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13481754573864896"/>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5.4053924968031665E-2"/>
                  <c:y val="0.128906242070236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0.29548460840135221"/>
                  <c:y val="7.031249567467423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20473969745328108"/>
                  <c:y val="-2.1484125491921689E-1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8204968371767821"/>
                  <c:y val="-3.984374754898206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7.3713974912924835E-2"/>
                  <c:y val="-7.734374524214167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0.22478766663781541"/>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5.0458041758049993E-2"/>
                  <c:y val="-7.26562455304967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0.11450513911447939"/>
                  <c:y val="-4.687499711644949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3628162051456719"/>
                  <c:y val="9.3749994232898981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0760611775434134"/>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7.9761088345286793E-2"/>
                  <c:y val="-2.812499826986973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0.1384041095674978"/>
                  <c:y val="-5.624999653973947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7.5452039494139353E-2"/>
                  <c:y val="0.1124999930794787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6.2136973701055892E-2"/>
                  <c:y val="6.79687458188517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0.10208217108030618"/>
                  <c:y val="3.984374754898197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0652052634466733"/>
                  <c:y val="7.499999538631926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0"/>
                  <c:y val="-0.1242187423585911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2</c:v>
                </c:pt>
                <c:pt idx="1">
                  <c:v>3</c:v>
                </c:pt>
                <c:pt idx="2">
                  <c:v>2</c:v>
                </c:pt>
                <c:pt idx="3" formatCode="General">
                  <c:v>5</c:v>
                </c:pt>
                <c:pt idx="4" formatCode="General">
                  <c:v>1</c:v>
                </c:pt>
                <c:pt idx="5" formatCode="General">
                  <c:v>10</c:v>
                </c:pt>
                <c:pt idx="6" formatCode="General">
                  <c:v>111</c:v>
                </c:pt>
                <c:pt idx="7" formatCode="General">
                  <c:v>12</c:v>
                </c:pt>
                <c:pt idx="8" formatCode="General">
                  <c:v>1</c:v>
                </c:pt>
                <c:pt idx="9">
                  <c:v>122</c:v>
                </c:pt>
                <c:pt idx="10" formatCode="General">
                  <c:v>0</c:v>
                </c:pt>
                <c:pt idx="11" formatCode="General">
                  <c:v>7</c:v>
                </c:pt>
                <c:pt idx="12" formatCode="General">
                  <c:v>12</c:v>
                </c:pt>
                <c:pt idx="13">
                  <c:v>1030</c:v>
                </c:pt>
                <c:pt idx="14" formatCode="General">
                  <c:v>31</c:v>
                </c:pt>
                <c:pt idx="15" formatCode="General">
                  <c:v>1</c:v>
                </c:pt>
                <c:pt idx="16" formatCode="General">
                  <c:v>36</c:v>
                </c:pt>
                <c:pt idx="17" formatCode="General">
                  <c:v>775</c:v>
                </c:pt>
                <c:pt idx="18" formatCode="General">
                  <c:v>14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59</c:v>
                </c:pt>
                <c:pt idx="1">
                  <c:v>59</c:v>
                </c:pt>
                <c:pt idx="2">
                  <c:v>106</c:v>
                </c:pt>
                <c:pt idx="3">
                  <c:v>147</c:v>
                </c:pt>
                <c:pt idx="4">
                  <c:v>115</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3">
                  <c:v>9.7435897435897395E-2</c:v>
                </c:pt>
                <c:pt idx="4">
                  <c:v>3.3434650455927001E-2</c:v>
                </c:pt>
                <c:pt idx="5">
                  <c:v>3.1847133757961797E-2</c:v>
                </c:pt>
                <c:pt idx="6">
                  <c:v>1.8633540372670801E-2</c:v>
                </c:pt>
                <c:pt idx="7">
                  <c:v>-1.43540669856459E-2</c:v>
                </c:pt>
                <c:pt idx="8">
                  <c:v>-0.02</c:v>
                </c:pt>
                <c:pt idx="9">
                  <c:v>-2.7173913043478298E-2</c:v>
                </c:pt>
                <c:pt idx="10">
                  <c:v>-4.8275862068965503E-2</c:v>
                </c:pt>
                <c:pt idx="11">
                  <c:v>-5.2631578947368397E-2</c:v>
                </c:pt>
                <c:pt idx="12">
                  <c:v>-5.99078341013825E-2</c:v>
                </c:pt>
                <c:pt idx="13">
                  <c:v>-8.5106382978723402E-2</c:v>
                </c:pt>
                <c:pt idx="14">
                  <c:v>-9.6153846153846201E-2</c:v>
                </c:pt>
                <c:pt idx="15">
                  <c:v>-0.12755102040816299</c:v>
                </c:pt>
                <c:pt idx="16">
                  <c:v>-0.15384615384615399</c:v>
                </c:pt>
                <c:pt idx="17">
                  <c:v>-0.19469026548672599</c:v>
                </c:pt>
                <c:pt idx="19">
                  <c:v>-0.33333333333333298</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8" formatCode="0%">
                  <c:v>-0.21768707482993199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39439304980826312"/>
          <c:y val="0.87745762269663585"/>
          <c:w val="0.2761648434249647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7">
                  <c:v>-0.27638769053781997</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3">
                  <c:v>0.24199999999999999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5853801673228345"/>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1.9442862479255904E-2"/>
                  <c:y val="-2.3076925073715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C95-4082-9290-7D01DE031E6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8387</c:v>
                </c:pt>
                <c:pt idx="1">
                  <c:v>6243</c:v>
                </c:pt>
                <c:pt idx="2">
                  <c:v>6238</c:v>
                </c:pt>
                <c:pt idx="3" formatCode="#,##0">
                  <c:v>3477</c:v>
                </c:pt>
                <c:pt idx="4" formatCode="#,##0">
                  <c:v>2516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0.31</c:v>
                </c:pt>
                <c:pt idx="1">
                  <c:v>0.4</c:v>
                </c:pt>
                <c:pt idx="2">
                  <c:v>0.06</c:v>
                </c:pt>
                <c:pt idx="3">
                  <c:v>0.08</c:v>
                </c:pt>
                <c:pt idx="4">
                  <c:v>0.13</c:v>
                </c:pt>
                <c:pt idx="5">
                  <c:v>0.02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2</c:v>
                </c:pt>
                <c:pt idx="10">
                  <c:v>4</c:v>
                </c:pt>
                <c:pt idx="11">
                  <c:v>2</c:v>
                </c:pt>
                <c:pt idx="12">
                  <c:v>1</c:v>
                </c:pt>
                <c:pt idx="13">
                  <c:v>2</c:v>
                </c:pt>
                <c:pt idx="14">
                  <c:v>2</c:v>
                </c:pt>
                <c:pt idx="15">
                  <c:v>2</c:v>
                </c:pt>
                <c:pt idx="16">
                  <c:v>0</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9">
                  <c:v>0.16800000000000001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6.8000000000000005E-2</c:v>
                </c:pt>
                <c:pt idx="1">
                  <c:v>0.14299999999999999</c:v>
                </c:pt>
                <c:pt idx="2">
                  <c:v>0.109</c:v>
                </c:pt>
                <c:pt idx="3">
                  <c:v>0.16800000000000001</c:v>
                </c:pt>
                <c:pt idx="4">
                  <c:v>0.16800000000000001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0.19800000000000001</c:v>
                </c:pt>
                <c:pt idx="1">
                  <c:v>0.14399999999999999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0.14599999999999999</c:v>
                </c:pt>
                <c:pt idx="1">
                  <c:v>0.17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20">
                  <c:v>0.20100000000000001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0.13900000000000001</c:v>
                </c:pt>
                <c:pt idx="1">
                  <c:v>0.159</c:v>
                </c:pt>
                <c:pt idx="2">
                  <c:v>0.14199999999999999</c:v>
                </c:pt>
                <c:pt idx="3">
                  <c:v>0.155</c:v>
                </c:pt>
                <c:pt idx="4">
                  <c:v>0.20100000000000001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0.255</c:v>
                </c:pt>
                <c:pt idx="1">
                  <c:v>0.20200000000000001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c:v>
                </c:pt>
                <c:pt idx="1">
                  <c:v>East Windsor </c:v>
                </c:pt>
                <c:pt idx="2">
                  <c:v>Hightstown </c:v>
                </c:pt>
                <c:pt idx="3">
                  <c:v>Princeton</c:v>
                </c:pt>
                <c:pt idx="4">
                  <c:v>Trenton </c:v>
                </c:pt>
                <c:pt idx="5">
                  <c:v>Lawrence</c:v>
                </c:pt>
                <c:pt idx="6">
                  <c:v>Robbinsville </c:v>
                </c:pt>
                <c:pt idx="7">
                  <c:v>Hamilton </c:v>
                </c:pt>
                <c:pt idx="8">
                  <c:v>Ewing</c:v>
                </c:pt>
                <c:pt idx="9">
                  <c:v>Hopewell township</c:v>
                </c:pt>
              </c:strCache>
            </c:strRef>
          </c:cat>
          <c:val>
            <c:numRef>
              <c:f>Sheet1!$B$2:$B$11</c:f>
              <c:numCache>
                <c:formatCode>0.00%</c:formatCode>
                <c:ptCount val="10"/>
                <c:pt idx="0">
                  <c:v>0.4</c:v>
                </c:pt>
                <c:pt idx="1">
                  <c:v>0.33900000000000002</c:v>
                </c:pt>
                <c:pt idx="2">
                  <c:v>0.32900000000000001</c:v>
                </c:pt>
                <c:pt idx="3">
                  <c:v>0.28499999999999998</c:v>
                </c:pt>
                <c:pt idx="4">
                  <c:v>0.24099999999999999</c:v>
                </c:pt>
                <c:pt idx="5">
                  <c:v>0.23300000000000001</c:v>
                </c:pt>
                <c:pt idx="6">
                  <c:v>0.223</c:v>
                </c:pt>
                <c:pt idx="7">
                  <c:v>0.16600000000000001</c:v>
                </c:pt>
                <c:pt idx="8">
                  <c:v>0.14000000000000001</c:v>
                </c:pt>
                <c:pt idx="9">
                  <c:v>0.127</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Mercer county avg 22.90%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West Windsor </c:v>
                </c:pt>
                <c:pt idx="1">
                  <c:v>East Windsor </c:v>
                </c:pt>
                <c:pt idx="2">
                  <c:v>Hightstown </c:v>
                </c:pt>
                <c:pt idx="3">
                  <c:v>Princeton</c:v>
                </c:pt>
                <c:pt idx="4">
                  <c:v>Trenton </c:v>
                </c:pt>
                <c:pt idx="5">
                  <c:v>Lawrence</c:v>
                </c:pt>
                <c:pt idx="6">
                  <c:v>Robbinsville </c:v>
                </c:pt>
                <c:pt idx="7">
                  <c:v>Hamilton </c:v>
                </c:pt>
                <c:pt idx="8">
                  <c:v>Ewing</c:v>
                </c:pt>
                <c:pt idx="9">
                  <c:v>Hopewell township</c:v>
                </c:pt>
              </c:strCache>
            </c:strRef>
          </c:cat>
          <c:val>
            <c:numRef>
              <c:f>Sheet1!$C$2:$C$11</c:f>
              <c:numCache>
                <c:formatCode>0%</c:formatCode>
                <c:ptCount val="10"/>
                <c:pt idx="0">
                  <c:v>0.22900000000000001</c:v>
                </c:pt>
                <c:pt idx="1">
                  <c:v>0.22900000000000001</c:v>
                </c:pt>
                <c:pt idx="2">
                  <c:v>0.22900000000000001</c:v>
                </c:pt>
                <c:pt idx="3">
                  <c:v>0.22900000000000001</c:v>
                </c:pt>
                <c:pt idx="4">
                  <c:v>0.22900000000000001</c:v>
                </c:pt>
                <c:pt idx="5">
                  <c:v>0.22900000000000001</c:v>
                </c:pt>
                <c:pt idx="6">
                  <c:v>0.22900000000000001</c:v>
                </c:pt>
                <c:pt idx="7">
                  <c:v>0.22900000000000001</c:v>
                </c:pt>
                <c:pt idx="8">
                  <c:v>0.22900000000000001</c:v>
                </c:pt>
                <c:pt idx="9">
                  <c:v>0.22900000000000001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221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0.159</c:v>
                </c:pt>
                <c:pt idx="1">
                  <c:v>0.23499999999999999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9" formatCode="0">
                  <c:v>10275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9">
                  <c:v>9860</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8">
                  <c:v>418</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9">
                  <c:v>459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c:v>
                </c:pt>
                <c:pt idx="1">
                  <c:v>0.70099999999999996</c:v>
                </c:pt>
                <c:pt idx="2">
                  <c:v>0.69899999999999995</c:v>
                </c:pt>
                <c:pt idx="3">
                  <c:v>0.68300000000000005</c:v>
                </c:pt>
                <c:pt idx="4">
                  <c:v>0.68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0.52346</cdr:x>
      <cdr:y>0.78576</cdr:y>
    </cdr:from>
    <cdr:to>
      <cdr:x>0.67766</cdr:x>
      <cdr:y>0.82466</cdr:y>
    </cdr:to>
    <cdr:sp macro="" textlink="">
      <cdr:nvSpPr>
        <cdr:cNvPr id="2" name="TextBox 5"/>
        <cdr:cNvSpPr txBox="1"/>
      </cdr:nvSpPr>
      <cdr:spPr>
        <a:xfrm xmlns:a="http://schemas.openxmlformats.org/drawingml/2006/main">
          <a:off x="3180735" y="4663230"/>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Revision </a:t>
            </a:r>
            <a:r>
              <a:rPr lang="en-US" smtClean="0"/>
              <a:t>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Windsor has the lowest proportion of residents who speak English-only, while Hopewell Borough has the highest proportion of residents who speak English-only.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total number of children in this county is the </a:t>
            </a:r>
            <a:r>
              <a:rPr lang="en-US" sz="1200" kern="1200" dirty="0" smtClean="0">
                <a:solidFill>
                  <a:schemeClr val="tx1"/>
                </a:solidFill>
                <a:effectLst/>
                <a:latin typeface="+mn-lt"/>
                <a:ea typeface="+mn-ea"/>
                <a:cs typeface="+mn-cs"/>
              </a:rPr>
              <a:t>10</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a:t>
            </a:r>
            <a:r>
              <a:rPr lang="en-US" sz="1200" kern="1200" dirty="0">
                <a:solidFill>
                  <a:schemeClr val="tx1"/>
                </a:solidFill>
                <a:effectLst/>
                <a:latin typeface="+mn-lt"/>
                <a:ea typeface="+mn-ea"/>
                <a:cs typeface="+mn-cs"/>
              </a:rPr>
              <a:t>in NJ. (Note that total county population size has not been accounted for in this indicator).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children between the ages of 12-17 years old is the largest group.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smtClean="0">
                <a:solidFill>
                  <a:schemeClr val="tx1"/>
                </a:solidFill>
                <a:effectLst/>
                <a:latin typeface="+mn-lt"/>
                <a:ea typeface="+mn-ea"/>
                <a:cs typeface="+mn-cs"/>
              </a:rPr>
              <a:t>Trenton and Hamilton have </a:t>
            </a:r>
            <a:r>
              <a:rPr lang="en-US" sz="1200" kern="1200" dirty="0">
                <a:solidFill>
                  <a:schemeClr val="tx1"/>
                </a:solidFill>
                <a:effectLst/>
                <a:latin typeface="+mn-lt"/>
                <a:ea typeface="+mn-ea"/>
                <a:cs typeface="+mn-cs"/>
              </a:rPr>
              <a:t>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2019, this county had the 8th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1,362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312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40,147 (in-home); 4,458 (out-of-home placement); 44,632 (total)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about the same in 2019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a:t>
            </a:r>
            <a:r>
              <a:rPr lang="en-US" sz="1200" kern="1200" dirty="0">
                <a:solidFill>
                  <a:schemeClr val="tx1"/>
                </a:solidFill>
                <a:effectLst/>
                <a:latin typeface="+mn-lt"/>
                <a:ea typeface="+mn-ea"/>
                <a:cs typeface="+mn-cs"/>
              </a:rPr>
              <a:t>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smtClean="0">
                <a:solidFill>
                  <a:schemeClr val="tx1"/>
                </a:solidFill>
                <a:effectLst/>
                <a:latin typeface="+mn-lt"/>
                <a:ea typeface="+mn-ea"/>
                <a:cs typeface="+mn-cs"/>
              </a:rPr>
              <a:t>This</a:t>
            </a:r>
            <a:r>
              <a:rPr lang="en-US" sz="1200" kern="1200" baseline="0" smtClean="0">
                <a:solidFill>
                  <a:schemeClr val="tx1"/>
                </a:solidFill>
                <a:effectLst/>
                <a:latin typeface="+mn-lt"/>
                <a:ea typeface="+mn-ea"/>
                <a:cs typeface="+mn-cs"/>
              </a:rPr>
              <a:t> county’s</a:t>
            </a:r>
            <a:r>
              <a:rPr lang="en-US" sz="1200" kern="120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Hightstown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a:t>
            </a:r>
            <a:r>
              <a:rPr lang="en-US" sz="1200" kern="1200" dirty="0" smtClean="0">
                <a:solidFill>
                  <a:schemeClr val="tx1"/>
                </a:solidFill>
                <a:effectLst/>
                <a:latin typeface="+mn-lt"/>
                <a:ea typeface="+mn-ea"/>
                <a:cs typeface="+mn-cs"/>
              </a:rPr>
              <a:t>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least </a:t>
            </a:r>
            <a:r>
              <a:rPr lang="en-US" sz="1200" kern="1200" dirty="0">
                <a:solidFill>
                  <a:schemeClr val="tx1"/>
                </a:solidFill>
                <a:effectLst/>
                <a:latin typeface="+mn-lt"/>
                <a:ea typeface="+mn-ea"/>
                <a:cs typeface="+mn-cs"/>
              </a:rPr>
              <a:t>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similar to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a:t>
            </a:r>
            <a:r>
              <a:rPr lang="en-US" sz="1200" kern="1200" dirty="0" smtClean="0">
                <a:solidFill>
                  <a:schemeClr val="tx1"/>
                </a:solidFill>
                <a:effectLst/>
                <a:latin typeface="+mn-lt"/>
                <a:ea typeface="+mn-ea"/>
                <a:cs typeface="+mn-cs"/>
              </a:rPr>
              <a:t>shorter </a:t>
            </a:r>
            <a:r>
              <a:rPr lang="en-US" sz="1200" kern="1200" dirty="0">
                <a:solidFill>
                  <a:schemeClr val="tx1"/>
                </a:solidFill>
                <a:effectLst/>
                <a:latin typeface="+mn-lt"/>
                <a:ea typeface="+mn-ea"/>
                <a:cs typeface="+mn-cs"/>
              </a:rPr>
              <a:t>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Windsor and Robbinsville have the longest average commute times.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annual cost of car ownership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similar to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Hightstown and Trenton have the largest percentages of minors without insurance.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9th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a:t>
            </a:r>
            <a:r>
              <a:rPr lang="en-US" sz="1200" kern="1200" dirty="0" smtClean="0">
                <a:solidFill>
                  <a:schemeClr val="tx1"/>
                </a:solidFill>
                <a:effectLst/>
                <a:latin typeface="+mn-lt"/>
                <a:ea typeface="+mn-ea"/>
                <a:cs typeface="+mn-cs"/>
              </a:rPr>
              <a:t>vary </a:t>
            </a:r>
            <a:r>
              <a:rPr lang="en-US" sz="1200" kern="1200" dirty="0">
                <a:solidFill>
                  <a:schemeClr val="tx1"/>
                </a:solidFill>
                <a:effectLst/>
                <a:latin typeface="+mn-lt"/>
                <a:ea typeface="+mn-ea"/>
                <a:cs typeface="+mn-cs"/>
              </a:rPr>
              <a:t>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8</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highest </a:t>
            </a:r>
            <a:r>
              <a:rPr lang="en-US" sz="1200" kern="1200" dirty="0" smtClean="0">
                <a:solidFill>
                  <a:schemeClr val="tx1"/>
                </a:solidFill>
                <a:effectLst/>
                <a:latin typeface="+mn-lt"/>
                <a:ea typeface="+mn-ea"/>
                <a:cs typeface="+mn-cs"/>
              </a:rPr>
              <a:t>reports </a:t>
            </a:r>
            <a:r>
              <a:rPr lang="en-US" sz="1200" kern="1200" dirty="0">
                <a:solidFill>
                  <a:schemeClr val="tx1"/>
                </a:solidFill>
                <a:effectLst/>
                <a:latin typeface="+mn-lt"/>
                <a:ea typeface="+mn-ea"/>
                <a:cs typeface="+mn-cs"/>
              </a:rPr>
              <a:t>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reports of late or lack of prenatal care has increased slightly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Employees in this county tend to earn a higher weekly wage as compared to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average weekly wage has increased slightly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a:t>
            </a:r>
            <a:r>
              <a:rPr lang="en-US" sz="1200" kern="1200" dirty="0" smtClean="0">
                <a:solidFill>
                  <a:schemeClr val="tx1"/>
                </a:solidFill>
                <a:effectLst/>
                <a:latin typeface="+mn-lt"/>
                <a:ea typeface="+mn-ea"/>
                <a:cs typeface="+mn-cs"/>
              </a:rPr>
              <a:t>higher</a:t>
            </a:r>
            <a:r>
              <a:rPr lang="en-US" sz="1200" kern="1200" baseline="0" dirty="0" smtClean="0">
                <a:solidFill>
                  <a:schemeClr val="tx1"/>
                </a:solidFill>
                <a:effectLst/>
                <a:latin typeface="+mn-lt"/>
                <a:ea typeface="+mn-ea"/>
                <a:cs typeface="+mn-cs"/>
              </a:rPr>
              <a:t> proportions of Black/African American and Asian residents, and lower</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proportions </a:t>
            </a:r>
            <a:r>
              <a:rPr lang="en-US" sz="1200" kern="1200" dirty="0" smtClean="0">
                <a:solidFill>
                  <a:schemeClr val="tx1"/>
                </a:solidFill>
                <a:effectLst/>
                <a:latin typeface="+mn-lt"/>
                <a:ea typeface="+mn-ea"/>
                <a:cs typeface="+mn-cs"/>
              </a:rPr>
              <a:t>of</a:t>
            </a:r>
            <a:r>
              <a:rPr lang="en-US" sz="1200" kern="1200" baseline="0" dirty="0" smtClean="0">
                <a:solidFill>
                  <a:schemeClr val="tx1"/>
                </a:solidFill>
                <a:effectLst/>
                <a:latin typeface="+mn-lt"/>
                <a:ea typeface="+mn-ea"/>
                <a:cs typeface="+mn-cs"/>
              </a:rPr>
              <a:t> White, “Other,” and Hispanic/Latino</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a:t>
            </a:r>
            <a:r>
              <a:rPr lang="en-US" sz="1200" kern="1200" dirty="0" smtClean="0">
                <a:solidFill>
                  <a:schemeClr val="tx1"/>
                </a:solidFill>
                <a:effectLst/>
                <a:latin typeface="+mn-lt"/>
                <a:ea typeface="+mn-ea"/>
                <a:cs typeface="+mn-cs"/>
              </a:rPr>
              <a:t>lower </a:t>
            </a:r>
            <a:r>
              <a:rPr lang="en-US" sz="1200" kern="1200" dirty="0">
                <a:solidFill>
                  <a:schemeClr val="tx1"/>
                </a:solidFill>
                <a:effectLst/>
                <a:latin typeface="+mn-lt"/>
                <a:ea typeface="+mn-ea"/>
                <a:cs typeface="+mn-cs"/>
              </a:rPr>
              <a:t>than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Starting in March 2020, unemployment rates tended to increase due to the COVID-19 pandemic</a:t>
            </a:r>
            <a:r>
              <a:rPr lang="en-US" sz="1200" kern="1200" baseline="0" dirty="0">
                <a:solidFill>
                  <a:schemeClr val="tx1"/>
                </a:solidFill>
                <a:effectLst/>
                <a:latin typeface="+mn-lt"/>
                <a:ea typeface="+mn-ea"/>
                <a:cs typeface="+mn-cs"/>
              </a:rPr>
              <a:t> and associated shutdowns.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both males and females tend to have a similar median income to the state average, and a higher median income to the national average.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$12K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Three municipalities,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[black line]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highest </a:t>
            </a:r>
            <a:r>
              <a:rPr lang="en-US" sz="1200" kern="1200" dirty="0">
                <a:solidFill>
                  <a:schemeClr val="tx1"/>
                </a:solidFill>
                <a:effectLst/>
                <a:latin typeface="+mn-lt"/>
                <a:ea typeface="+mn-ea"/>
                <a:cs typeface="+mn-cs"/>
              </a:rPr>
              <a:t>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a:t>
            </a:r>
            <a:r>
              <a:rPr lang="en-US" sz="1200" kern="1200" dirty="0" smtClean="0">
                <a:solidFill>
                  <a:schemeClr val="tx1"/>
                </a:solidFill>
                <a:effectLst/>
                <a:latin typeface="+mn-lt"/>
                <a:ea typeface="+mn-ea"/>
                <a:cs typeface="+mn-cs"/>
              </a:rPr>
              <a:t>robbery, </a:t>
            </a:r>
            <a:r>
              <a:rPr lang="en-US" sz="1200" kern="1200" dirty="0">
                <a:solidFill>
                  <a:schemeClr val="tx1"/>
                </a:solidFill>
                <a:effectLst/>
                <a:latin typeface="+mn-lt"/>
                <a:ea typeface="+mn-ea"/>
                <a:cs typeface="+mn-cs"/>
              </a:rPr>
              <a:t>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2nd highest number of crime guns recovered of the NJ counties.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the year, this county's number of recovered crime guns has varied.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and without accounting for population size, Hamilton </a:t>
            </a:r>
            <a:r>
              <a:rPr lang="en-US" sz="1200" kern="1200" dirty="0" err="1">
                <a:solidFill>
                  <a:schemeClr val="tx1"/>
                </a:solidFill>
                <a:effectLst/>
                <a:latin typeface="+mn-lt"/>
                <a:ea typeface="+mn-ea"/>
                <a:cs typeface="+mn-cs"/>
              </a:rPr>
              <a:t>Twp</a:t>
            </a:r>
            <a:r>
              <a:rPr lang="en-US" sz="1200" kern="1200" dirty="0">
                <a:solidFill>
                  <a:schemeClr val="tx1"/>
                </a:solidFill>
                <a:effectLst/>
                <a:latin typeface="+mn-lt"/>
                <a:ea typeface="+mn-ea"/>
                <a:cs typeface="+mn-cs"/>
              </a:rPr>
              <a:t> and Trenton City had the highest number of domestic violence incidents reported in the county.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*Data </a:t>
            </a:r>
            <a:r>
              <a:rPr lang="en-US" sz="1200" kern="1200" dirty="0">
                <a:solidFill>
                  <a:schemeClr val="tx1"/>
                </a:solidFill>
                <a:effectLst/>
                <a:latin typeface="+mn-lt"/>
                <a:ea typeface="+mn-ea"/>
                <a:cs typeface="+mn-cs"/>
              </a:rPr>
              <a:t>for Princeton </a:t>
            </a:r>
            <a:r>
              <a:rPr lang="en-US" sz="1200" kern="1200" dirty="0" err="1">
                <a:solidFill>
                  <a:schemeClr val="tx1"/>
                </a:solidFill>
                <a:effectLst/>
                <a:latin typeface="+mn-lt"/>
                <a:ea typeface="+mn-ea"/>
                <a:cs typeface="+mn-cs"/>
              </a:rPr>
              <a:t>Boro</a:t>
            </a:r>
            <a:r>
              <a:rPr lang="en-US" sz="1200" kern="1200" dirty="0">
                <a:solidFill>
                  <a:schemeClr val="tx1"/>
                </a:solidFill>
                <a:effectLst/>
                <a:latin typeface="+mn-lt"/>
                <a:ea typeface="+mn-ea"/>
                <a:cs typeface="+mn-cs"/>
              </a:rPr>
              <a:t> and Princeton Township were merged into Princeton for years 2014-2016.</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NJ, most domestic violence offenses were categorized as assault and harassment.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-21.77% change indicates </a:t>
            </a:r>
            <a:r>
              <a:rPr lang="en-US" sz="1200" kern="1200" dirty="0" smtClean="0">
                <a:solidFill>
                  <a:schemeClr val="tx1"/>
                </a:solidFill>
                <a:effectLst/>
                <a:latin typeface="+mn-lt"/>
                <a:ea typeface="+mn-ea"/>
                <a:cs typeface="+mn-cs"/>
              </a:rPr>
              <a:t>a </a:t>
            </a:r>
            <a:r>
              <a:rPr lang="en-US" sz="1200" kern="1200" dirty="0">
                <a:solidFill>
                  <a:schemeClr val="tx1"/>
                </a:solidFill>
                <a:effectLst/>
                <a:latin typeface="+mn-lt"/>
                <a:ea typeface="+mn-ea"/>
                <a:cs typeface="+mn-cs"/>
              </a:rPr>
              <a:t>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measures indicate overdose deaths relative to the county population.</a:t>
            </a:r>
          </a:p>
          <a:p>
            <a:r>
              <a:rPr lang="en-US" sz="1200" kern="1200" dirty="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2017 to 2018, the -27.6% change indicates an increasing trend in overdose deaths as a proportion of the population 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supportive housing, followed by </a:t>
            </a:r>
            <a:r>
              <a:rPr lang="en-US" sz="1200" kern="1200" dirty="0" smtClean="0">
                <a:solidFill>
                  <a:schemeClr val="tx1"/>
                </a:solidFill>
                <a:effectLst/>
                <a:latin typeface="+mn-lt"/>
                <a:ea typeface="+mn-ea"/>
                <a:cs typeface="+mn-cs"/>
              </a:rPr>
              <a:t>partial </a:t>
            </a:r>
            <a:r>
              <a:rPr lang="en-US" sz="1200" kern="1200" dirty="0">
                <a:solidFill>
                  <a:schemeClr val="tx1"/>
                </a:solidFill>
                <a:effectLst/>
                <a:latin typeface="+mn-lt"/>
                <a:ea typeface="+mn-ea"/>
                <a:cs typeface="+mn-cs"/>
              </a:rPr>
              <a:t>care.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Hopewell </a:t>
            </a:r>
            <a:r>
              <a:rPr lang="en-US" sz="1200" kern="1200" dirty="0" err="1">
                <a:solidFill>
                  <a:schemeClr val="tx1"/>
                </a:solidFill>
                <a:effectLst/>
                <a:latin typeface="+mn-lt"/>
                <a:ea typeface="+mn-ea"/>
                <a:cs typeface="+mn-cs"/>
              </a:rPr>
              <a:t>Boro</a:t>
            </a:r>
            <a:r>
              <a:rPr lang="en-US" sz="1200" kern="1200" dirty="0">
                <a:solidFill>
                  <a:schemeClr val="tx1"/>
                </a:solidFill>
                <a:effectLst/>
                <a:latin typeface="+mn-lt"/>
                <a:ea typeface="+mn-ea"/>
                <a:cs typeface="+mn-cs"/>
              </a:rPr>
              <a:t> is composed of mostly White residents, while a majority of Trenton City’s residents are Black/African American.</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2nd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a:t>
            </a:r>
            <a:r>
              <a:rPr lang="en-US" sz="1200" kern="1200" dirty="0" smtClean="0">
                <a:solidFill>
                  <a:schemeClr val="tx1"/>
                </a:solidFill>
                <a:effectLst/>
                <a:latin typeface="+mn-lt"/>
                <a:ea typeface="+mn-ea"/>
                <a:cs typeface="+mn-cs"/>
              </a:rPr>
              <a:t>increase </a:t>
            </a:r>
            <a:r>
              <a:rPr lang="en-US" sz="1200" kern="1200" dirty="0">
                <a:solidFill>
                  <a:schemeClr val="tx1"/>
                </a:solidFill>
                <a:effectLst/>
                <a:latin typeface="+mn-lt"/>
                <a:ea typeface="+mn-ea"/>
                <a:cs typeface="+mn-cs"/>
              </a:rPr>
              <a:t>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 followed by Black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Black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10th lowest </a:t>
            </a:r>
            <a:r>
              <a:rPr lang="en-US" sz="1200" kern="1200" dirty="0">
                <a:solidFill>
                  <a:schemeClr val="tx1"/>
                </a:solidFill>
                <a:effectLst/>
                <a:latin typeface="+mn-lt"/>
                <a:ea typeface="+mn-ea"/>
                <a:cs typeface="+mn-cs"/>
              </a:rPr>
              <a:t>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10th lowest </a:t>
            </a:r>
            <a:r>
              <a:rPr lang="en-US" sz="1200" kern="1200" dirty="0">
                <a:solidFill>
                  <a:schemeClr val="tx1"/>
                </a:solidFill>
                <a:effectLst/>
                <a:latin typeface="+mn-lt"/>
                <a:ea typeface="+mn-ea"/>
                <a:cs typeface="+mn-cs"/>
              </a:rPr>
              <a:t>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pPr defTabSz="904046">
              <a:defRPr/>
            </a:pPr>
            <a:r>
              <a:rPr lang="en-US" b="1" dirty="0"/>
              <a:t>Sources include:</a:t>
            </a:r>
          </a:p>
          <a:p>
            <a:pPr marL="0" marR="0" lvl="0" indent="0" algn="l" defTabSz="904046" rtl="0" eaLnBrk="1" fontAlgn="auto" latinLnBrk="0" hangingPunct="1">
              <a:lnSpc>
                <a:spcPct val="100000"/>
              </a:lnSpc>
              <a:spcBef>
                <a:spcPts val="0"/>
              </a:spcBef>
              <a:spcAft>
                <a:spcPts val="0"/>
              </a:spcAft>
              <a:buClrTx/>
              <a:buSzTx/>
              <a:buFontTx/>
              <a:buNone/>
              <a:tabLst/>
              <a:defRPr/>
            </a:pPr>
            <a:r>
              <a:rPr lang="en-US" dirty="0"/>
              <a:t>16.1. </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http://</a:t>
            </a:r>
            <a:r>
              <a:rPr lang="en-US" sz="1200" u="sng" kern="1200" dirty="0" err="1">
                <a:solidFill>
                  <a:schemeClr val="tx1"/>
                </a:solidFill>
                <a:effectLst/>
                <a:latin typeface="+mn-lt"/>
                <a:ea typeface="+mn-ea"/>
                <a:cs typeface="+mn-cs"/>
              </a:rPr>
              <a:t>www.mercerresourcenet.org</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defTabSz="904046">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t>
            </a:r>
            <a:r>
              <a:rPr lang="en-US" sz="1200" kern="1200" dirty="0" smtClean="0">
                <a:solidFill>
                  <a:schemeClr val="tx1"/>
                </a:solidFill>
                <a:effectLst/>
                <a:latin typeface="+mn-lt"/>
                <a:ea typeface="+mn-ea"/>
                <a:cs typeface="+mn-cs"/>
              </a:rPr>
              <a:t>slightly higher than the </a:t>
            </a:r>
            <a:r>
              <a:rPr lang="en-US" sz="1200" kern="1200" dirty="0">
                <a:solidFill>
                  <a:schemeClr val="tx1"/>
                </a:solidFill>
                <a:effectLst/>
                <a:latin typeface="+mn-lt"/>
                <a:ea typeface="+mn-ea"/>
                <a:cs typeface="+mn-cs"/>
              </a:rPr>
              <a:t>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Windsor and East Windsor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about the same as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For chart 1.7, all counties used 1-year 2019 ACS estimates except </a:t>
            </a:r>
            <a:r>
              <a:rPr lang="en-US" sz="1200" kern="1200" dirty="0">
                <a:solidFill>
                  <a:schemeClr val="tx1"/>
                </a:solidFill>
                <a:effectLst/>
                <a:latin typeface="+mn-lt"/>
                <a:ea typeface="+mn-ea"/>
                <a:cs typeface="+mn-cs"/>
              </a:rPr>
              <a:t>Salem</a:t>
            </a:r>
            <a:r>
              <a:rPr lang="en-US" sz="1200" kern="1200" baseline="0" dirty="0">
                <a:solidFill>
                  <a:schemeClr val="tx1"/>
                </a:solidFill>
                <a:effectLst/>
                <a:latin typeface="+mn-lt"/>
                <a:ea typeface="+mn-ea"/>
                <a:cs typeface="+mn-cs"/>
              </a:rPr>
              <a:t> County, which did not have 1-year ACS estimates available. Instead, the 5-year ACS estimate was used for Salem.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itle 1">
            <a:extLst>
              <a:ext uri="{FF2B5EF4-FFF2-40B4-BE49-F238E27FC236}">
                <a16:creationId xmlns:a16="http://schemas.microsoft.com/office/drawing/2014/main" id="{71D555EB-5E21-4BBB-9374-9A3E92E944BD}"/>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Mercer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10"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990600"/>
            <a:ext cx="762000" cy="1239046"/>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72834" y="4666866"/>
            <a:ext cx="762000" cy="1239046"/>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0150" y="531679"/>
            <a:ext cx="762000" cy="1239046"/>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0150" y="611949"/>
            <a:ext cx="762000" cy="1239046"/>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27279" y="2828834"/>
            <a:ext cx="762000" cy="1239046"/>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6885" y="688149"/>
            <a:ext cx="762000" cy="1239046"/>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ercer county nj map">
            <a:extLst>
              <a:ext uri="{FF2B5EF4-FFF2-40B4-BE49-F238E27FC236}">
                <a16:creationId xmlns:a16="http://schemas.microsoft.com/office/drawing/2014/main" id="{1A33923A-354C-43C3-9015-22E6DFA2B2DA}"/>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80850" y="567810"/>
            <a:ext cx="762000" cy="1239046"/>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69644" y="5050907"/>
            <a:ext cx="762000" cy="1239046"/>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5435" y="4955349"/>
            <a:ext cx="762000" cy="1239046"/>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12" name="Picture 11"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13"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ercer county nj map">
            <a:extLst>
              <a:ext uri="{FF2B5EF4-FFF2-40B4-BE49-F238E27FC236}">
                <a16:creationId xmlns:a16="http://schemas.microsoft.com/office/drawing/2014/main" id="{1A33923A-354C-43C3-9015-22E6DFA2B2DA}"/>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12534" y="535749"/>
            <a:ext cx="762000" cy="1239046"/>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77524" y="476768"/>
            <a:ext cx="762000" cy="1239046"/>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19387" y="627714"/>
            <a:ext cx="762000" cy="1239046"/>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0" y="899079"/>
            <a:ext cx="762000" cy="1239046"/>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43303" y="775176"/>
            <a:ext cx="762000" cy="1239046"/>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2100" y="510658"/>
            <a:ext cx="762000" cy="1239046"/>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0735" y="1067316"/>
            <a:ext cx="762000" cy="1239046"/>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a:t>6.2: </a:t>
            </a:r>
            <a:r>
              <a:rPr lang="en-US" sz="1200" b="1" dirty="0"/>
              <a:t>Individuals (#) enrolled in WIC nutrition program </a:t>
            </a:r>
            <a:endParaRPr lang="en-US" sz="1200" b="1" dirty="0">
              <a:cs typeface="Calibri"/>
            </a:endParaRPr>
          </a:p>
          <a:p>
            <a:pPr lvl="1"/>
            <a:r>
              <a:rPr lang="en-US" sz="1200" dirty="0"/>
              <a:t>6.3: </a:t>
            </a:r>
            <a:r>
              <a:rPr lang="en-US" sz="1200" b="1" dirty="0"/>
              <a:t>Children (#) receiving free or reduced lunch</a:t>
            </a:r>
            <a:endParaRPr lang="en-US" sz="1200" dirty="0"/>
          </a:p>
          <a:p>
            <a:pPr lvl="1"/>
            <a:r>
              <a:rPr lang="en-US" sz="1200" dirty="0"/>
              <a:t>6.4: </a:t>
            </a:r>
            <a:r>
              <a:rPr lang="en-US" sz="1200" b="1" dirty="0"/>
              <a:t>Children (#) receiving NJ SNAP supplemental nutrition assistance</a:t>
            </a:r>
            <a:endParaRPr lang="en-US" sz="1200" b="1" dirty="0">
              <a:cs typeface="Calibri"/>
            </a:endParaRPr>
          </a:p>
        </p:txBody>
      </p:sp>
      <p:pic>
        <p:nvPicPr>
          <p:cNvPr id="7" name="Picture 6"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8"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8"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Crime guns recovered (#)</a:t>
            </a:r>
            <a:r>
              <a:rPr lang="en-US" sz="1200" b="1" baseline="0" dirty="0"/>
              <a:t> in NJ (by county) </a:t>
            </a:r>
            <a:endParaRPr lang="en-US" sz="1200" b="1" dirty="0">
              <a:cs typeface="Calibri"/>
            </a:endParaRPr>
          </a:p>
          <a:p>
            <a:pPr lvl="1"/>
            <a:r>
              <a:rPr lang="en-US" sz="1200" dirty="0"/>
              <a:t>11.6: </a:t>
            </a:r>
            <a:r>
              <a:rPr lang="en-US" sz="1200" b="1" dirty="0"/>
              <a:t>Crime</a:t>
            </a:r>
            <a:r>
              <a:rPr lang="en-US" sz="1200" b="1" baseline="0" dirty="0"/>
              <a:t> guns recovered (#) across 6 months, in county</a:t>
            </a:r>
            <a:r>
              <a:rPr lang="en-US" sz="1200" b="1" dirty="0"/>
              <a:t> </a:t>
            </a:r>
            <a:endParaRPr lang="en-US" sz="1200" b="1" dirty="0">
              <a:cs typeface="Calibri"/>
            </a:endParaRPr>
          </a:p>
          <a:p>
            <a:pPr lvl="1"/>
            <a:r>
              <a:rPr lang="en-US" sz="1200" dirty="0"/>
              <a:t>11.7:</a:t>
            </a:r>
            <a:r>
              <a:rPr lang="en-US" sz="1200" b="1" dirty="0"/>
              <a:t> 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8"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8"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Service Needs</a:t>
            </a:r>
          </a:p>
        </p:txBody>
      </p:sp>
      <p:pic>
        <p:nvPicPr>
          <p:cNvPr id="6" name="Picture 5"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7"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6"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6"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7.xml"/><Relationship Id="rId7" Type="http://schemas.openxmlformats.org/officeDocument/2006/relationships/image" Target="../media/image1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0A14F1-8FDC-4B6D-B2F6-7AAF648816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457200"/>
            <a:ext cx="12877800" cy="7394129"/>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Mercer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descr="Image result for mercer county nj map">
            <a:extLst>
              <a:ext uri="{FF2B5EF4-FFF2-40B4-BE49-F238E27FC236}">
                <a16:creationId xmlns:a16="http://schemas.microsoft.com/office/drawing/2014/main" id="{0837D4D4-D287-40B5-B96C-A7010A461F06}"/>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904811" y="4704054"/>
            <a:ext cx="988279" cy="1796143"/>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64527775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03673274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Three municipalities were selected to illustrate how diversity ranges within the county</a:t>
            </a:r>
          </a:p>
          <a:p>
            <a:pPr algn="just"/>
            <a:r>
              <a:rPr lang="en-US" sz="100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183461759"/>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359338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39906250"/>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29750050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908059453"/>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25049341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595355140"/>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1015013"/>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2916216715"/>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51669E-83F7-44FD-9AFE-39DB051B3979}"/>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4495800" y="1181735"/>
            <a:ext cx="5927090" cy="4457065"/>
          </a:xfrm>
          <a:prstGeom prst="rect">
            <a:avLst/>
          </a:prstGeom>
          <a:ln>
            <a:noFill/>
          </a:ln>
          <a:extLst>
            <a:ext uri="{53640926-AAD7-44D8-BBD7-CCE9431645EC}">
              <a14:shadowObscured xmlns:a14="http://schemas.microsoft.com/office/drawing/2010/main"/>
            </a:ext>
          </a:extLst>
        </p:spPr>
      </p:pic>
      <p:pic>
        <p:nvPicPr>
          <p:cNvPr id="5" name="Picture 4" descr="Image result for mercer county nj map">
            <a:extLst>
              <a:ext uri="{FF2B5EF4-FFF2-40B4-BE49-F238E27FC236}">
                <a16:creationId xmlns:a16="http://schemas.microsoft.com/office/drawing/2014/main" id="{0837D4D4-D287-40B5-B96C-A7010A461F0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33400" y="457200"/>
            <a:ext cx="1977118" cy="3853543"/>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5647460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130386906"/>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21538778"/>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3962544961"/>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047548588"/>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20589568"/>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7620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16873675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60035870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78874844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6926086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63073981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95314535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28450535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683138513"/>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4172860509"/>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27792257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20618041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55020338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377998440"/>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11636593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76072075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8378071" y="6213561"/>
            <a:ext cx="1524000" cy="230832"/>
          </a:xfrm>
          <a:prstGeom prst="rect">
            <a:avLst/>
          </a:prstGeom>
          <a:noFill/>
        </p:spPr>
        <p:txBody>
          <a:bodyPr wrap="square" rtlCol="0">
            <a:spAutoFit/>
          </a:bodyPr>
          <a:lstStyle/>
          <a:p>
            <a:r>
              <a:rPr lang="en-US" sz="90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636812" y="6236645"/>
            <a:ext cx="1524000" cy="230832"/>
          </a:xfrm>
          <a:prstGeom prst="rect">
            <a:avLst/>
          </a:prstGeom>
          <a:noFill/>
        </p:spPr>
        <p:txBody>
          <a:bodyPr wrap="square" rtlCol="0">
            <a:spAutoFit/>
          </a:bodyPr>
          <a:lstStyle/>
          <a:p>
            <a:r>
              <a:rPr lang="en-US" sz="90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2443594716"/>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405113667"/>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2403236106"/>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898205282"/>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13589176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2578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4319734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01624614"/>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45688814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74412166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622860676"/>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670070121"/>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Wages</a:t>
            </a: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 2017-2019 estimates</a:t>
            </a:r>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613721572"/>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419554340"/>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 Rates</a:t>
            </a: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76599993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 Rates</a:t>
            </a: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668409044"/>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138465246"/>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2636922878"/>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365655773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043306584"/>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4046841314"/>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29168199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472642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55840229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044682717"/>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t>
            </a:r>
            <a:r>
              <a:rPr lang="en-US" sz="900" dirty="0" err="1"/>
              <a:t>NJGUNStat</a:t>
            </a:r>
            <a:r>
              <a:rPr lang="en-US" sz="900" dirty="0"/>
              <a:t> reports, NJ State Police, Office of the Attorney General (November 2019-October 2020)</a:t>
            </a:r>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730863008"/>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412047801"/>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35413675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80429985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30765667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554090088"/>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981015162"/>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357400732"/>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7773674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99166566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4218077409"/>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42926945"/>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01851809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61266105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Mercer County Basic Needs</a:t>
            </a: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073928842"/>
              </p:ext>
            </p:extLst>
          </p:nvPr>
        </p:nvGraphicFramePr>
        <p:xfrm>
          <a:off x="3235258" y="544374"/>
          <a:ext cx="4450403" cy="6096358"/>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a:latin typeface="Franklin Gothic Book" panose="020B0503020102020204" pitchFamily="34" charset="0"/>
                        </a:rPr>
                        <a:t>2.1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Families</a:t>
                      </a:r>
                      <a:r>
                        <a:rPr lang="en-US" sz="1400" baseline="0" dirty="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Median </a:t>
                      </a:r>
                      <a:r>
                        <a:rPr lang="en-US" sz="1400" dirty="0">
                          <a:latin typeface="Franklin Gothic Book" panose="020B0503020102020204" pitchFamily="34" charset="0"/>
                        </a:rPr>
                        <a:t>household income</a:t>
                      </a:r>
                      <a:endParaRPr lang="en-US" sz="1400" baseline="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a:latin typeface="Franklin Gothic Book" panose="020B0503020102020204" pitchFamily="34" charset="0"/>
                        </a:rPr>
                        <a:t>5.1*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a:t>
                      </a:r>
                      <a:r>
                        <a:rPr lang="en-US" sz="1400" baseline="0" dirty="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64738">
                <a:tc>
                  <a:txBody>
                    <a:bodyPr/>
                    <a:lstStyle/>
                    <a:p>
                      <a:r>
                        <a:rPr lang="en-US" sz="1400" dirty="0">
                          <a:latin typeface="Franklin Gothic Book" panose="020B0503020102020204" pitchFamily="34" charset="0"/>
                        </a:rPr>
                        <a:t>6.1*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a:latin typeface="Franklin Gothic Book" panose="020B0503020102020204" pitchFamily="34" charset="0"/>
                        </a:rPr>
                        <a:t>8.1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Average minutes of travel time to work</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a:latin typeface="Franklin Gothic Book" panose="020B0503020102020204" pitchFamily="34" charset="0"/>
                        </a:rPr>
                        <a:t>8.4</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Cost of transportation</a:t>
                      </a:r>
                      <a:r>
                        <a:rPr lang="en-US" sz="1400" baseline="0" dirty="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a:latin typeface="Franklin Gothic Book" panose="020B0503020102020204" pitchFamily="34" charset="0"/>
                        </a:rPr>
                        <a:t>9.1*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a:t>
                      </a:r>
                      <a:r>
                        <a:rPr lang="en-US" sz="1400" baseline="0" dirty="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a:latin typeface="Franklin Gothic Book" panose="020B0503020102020204" pitchFamily="34" charset="0"/>
                        </a:rPr>
                        <a:t>9.4*</a:t>
                      </a: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a:latin typeface="Franklin Gothic Book" panose="020B0503020102020204" pitchFamily="34" charset="0"/>
                        </a:rPr>
                        <a:t>NJ Family Care Medicaid Participation (Children only)</a:t>
                      </a: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a:latin typeface="Franklin Gothic Book" panose="020B0503020102020204" pitchFamily="34" charset="0"/>
                        </a:rPr>
                        <a:t>9.5*</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Percent of children meeting all immunization</a:t>
                      </a:r>
                      <a:r>
                        <a:rPr lang="en-US" sz="1400" baseline="0" dirty="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a:latin typeface="Franklin Gothic Book" panose="020B0503020102020204" pitchFamily="34" charset="0"/>
                        </a:rPr>
                        <a:t>9.7*</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a:latin typeface="Franklin Gothic Book" panose="020B0503020102020204" pitchFamily="34" charset="0"/>
                        </a:rPr>
                        <a:t>10.4*</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65187379"/>
              </p:ext>
            </p:extLst>
          </p:nvPr>
        </p:nvGraphicFramePr>
        <p:xfrm>
          <a:off x="7543801" y="930934"/>
          <a:ext cx="4648200" cy="58236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985794368"/>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39072381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985737939"/>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99246413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84950735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83092874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83488238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77182146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264175691"/>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73865887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66BAF-B20A-4C21-BE3D-BC44420092CA}"/>
              </a:ext>
            </a:extLst>
          </p:cNvPr>
          <p:cNvSpPr/>
          <p:nvPr/>
        </p:nvSpPr>
        <p:spPr>
          <a:xfrm>
            <a:off x="3533175" y="588202"/>
            <a:ext cx="4132900" cy="5803727"/>
          </a:xfrm>
          <a:prstGeom prst="rect">
            <a:avLst/>
          </a:prstGeom>
        </p:spPr>
        <p:txBody>
          <a:bodyPr wrap="square">
            <a:noAutofit/>
          </a:bodyPr>
          <a:lstStyle/>
          <a:p>
            <a:endParaRPr lang="en-US" sz="1400" dirty="0">
              <a:latin typeface="Franklin Gothic Medium" panose="020B0603020102020204" pitchFamily="34" charset="0"/>
            </a:endParaRPr>
          </a:p>
          <a:p>
            <a:r>
              <a:rPr lang="en-US" sz="1400" spc="-20" dirty="0">
                <a:latin typeface="Franklin Gothic Medium" panose="020B0603020102020204" pitchFamily="34" charset="0"/>
              </a:rPr>
              <a:t>All Access Mental Health </a:t>
            </a:r>
            <a:r>
              <a:rPr lang="en-US" sz="1400" dirty="0">
                <a:solidFill>
                  <a:srgbClr val="C00000"/>
                </a:solidFill>
                <a:latin typeface="Franklin Gothic Medium" panose="020B0603020102020204" pitchFamily="34" charset="0"/>
              </a:rPr>
              <a:t>[Mental and Behavioral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Alpha Healing Center </a:t>
            </a:r>
            <a:r>
              <a:rPr lang="en-US" sz="1400" dirty="0">
                <a:solidFill>
                  <a:srgbClr val="C00000"/>
                </a:solidFill>
                <a:latin typeface="Franklin Gothic Medium" panose="020B0603020102020204" pitchFamily="34" charset="0"/>
              </a:rPr>
              <a:t>[Addiction]</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Anchor House Inc. </a:t>
            </a:r>
            <a:r>
              <a:rPr lang="en-US" sz="1400" dirty="0">
                <a:solidFill>
                  <a:srgbClr val="C00000"/>
                </a:solidFill>
                <a:latin typeface="Franklin Gothic Medium" panose="020B0603020102020204" pitchFamily="34" charset="0"/>
              </a:rPr>
              <a:t>[At-risk 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The Arc Mercer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ASAPP HealthCare, Inc.  </a:t>
            </a:r>
            <a:r>
              <a:rPr lang="en-US" sz="1400" dirty="0">
                <a:solidFill>
                  <a:srgbClr val="C00000"/>
                </a:solidFill>
                <a:latin typeface="Franklin Gothic Medium" panose="020B0603020102020204" pitchFamily="34" charset="0"/>
              </a:rPr>
              <a:t>[Behavior and Emotional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Audrey Hepburn Children’s House </a:t>
            </a:r>
            <a:r>
              <a:rPr lang="en-US" sz="1400" dirty="0">
                <a:solidFill>
                  <a:srgbClr val="C00000"/>
                </a:solidFill>
                <a:latin typeface="Franklin Gothic Medium" panose="020B0603020102020204" pitchFamily="34" charset="0"/>
              </a:rPr>
              <a:t>[Child Abuse]</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Boggs Center on Developmental Disabilities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Boys and Girls Club of Trenton-Mercer County </a:t>
            </a:r>
            <a:r>
              <a:rPr lang="en-US" sz="1400" dirty="0">
                <a:solidFill>
                  <a:srgbClr val="C00000"/>
                </a:solidFill>
                <a:latin typeface="Franklin Gothic Medium" panose="020B0603020102020204" pitchFamily="34" charset="0"/>
              </a:rPr>
              <a:t>[Youth]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Brain Injury Alliance </a:t>
            </a:r>
            <a:r>
              <a:rPr lang="en-US" sz="1400" dirty="0">
                <a:solidFill>
                  <a:srgbClr val="C00000"/>
                </a:solidFill>
                <a:latin typeface="Franklin Gothic Medium" panose="020B0603020102020204" pitchFamily="34" charset="0"/>
              </a:rPr>
              <a:t>[Brain Injury]</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Catholic Charities: Family Growth </a:t>
            </a:r>
            <a:r>
              <a:rPr lang="en-US" sz="1400" dirty="0">
                <a:solidFill>
                  <a:srgbClr val="C00000"/>
                </a:solidFill>
                <a:latin typeface="Franklin Gothic Medium" panose="020B0603020102020204" pitchFamily="34" charset="0"/>
              </a:rPr>
              <a:t>[At-risk families]</a:t>
            </a:r>
          </a:p>
          <a:p>
            <a:endParaRPr lang="en-US" sz="1400" spc="-20" dirty="0">
              <a:latin typeface="Franklin Gothic Medium" panose="020B0603020102020204" pitchFamily="34" charset="0"/>
            </a:endParaRPr>
          </a:p>
          <a:p>
            <a:r>
              <a:rPr lang="en-US" sz="1400" spc="-20" dirty="0">
                <a:latin typeface="Franklin Gothic Medium" panose="020B0603020102020204" pitchFamily="34" charset="0"/>
              </a:rPr>
              <a:t>Center for Neurological and Neurodevelopmental Health </a:t>
            </a:r>
            <a:r>
              <a:rPr lang="en-US" sz="1400" dirty="0">
                <a:solidFill>
                  <a:srgbClr val="C00000"/>
                </a:solidFill>
                <a:latin typeface="Franklin Gothic Medium" panose="020B0603020102020204" pitchFamily="34" charset="0"/>
              </a:rPr>
              <a:t>[Therapies]</a:t>
            </a: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3CF2EFFD-5590-4041-800F-75F7C3CCFB12}"/>
              </a:ext>
            </a:extLst>
          </p:cNvPr>
          <p:cNvSpPr/>
          <p:nvPr/>
        </p:nvSpPr>
        <p:spPr>
          <a:xfrm>
            <a:off x="7877433" y="684564"/>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Central Jersey Legal Services, Inc.</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Community Health Law Project</a:t>
            </a:r>
          </a:p>
          <a:p>
            <a:pPr fontAlgn="base"/>
            <a:r>
              <a:rPr lang="en-US" sz="1400" spc="-20" dirty="0">
                <a:latin typeface="Franklin Gothic Medium" panose="020B0603020102020204" pitchFamily="34" charset="0"/>
              </a:rPr>
              <a:t>  Community Justice Center</a:t>
            </a:r>
          </a:p>
          <a:p>
            <a:pPr fontAlgn="base"/>
            <a:r>
              <a:rPr lang="en-US" sz="1400" spc="-20" dirty="0">
                <a:latin typeface="Franklin Gothic Medium" panose="020B0603020102020204" pitchFamily="34" charset="0"/>
              </a:rPr>
              <a:t>  Volunteer Lawyers for Justice</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t>
            </a:r>
            <a:r>
              <a:rPr lang="en-US" sz="1400" spc="-20">
                <a:latin typeface="Franklin Gothic Medium" panose="020B0603020102020204" pitchFamily="34" charset="0"/>
              </a:rPr>
              <a:t>Assistance Program</a:t>
            </a:r>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Mercer County Service Needs</a:t>
            </a: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528453663"/>
              </p:ext>
            </p:extLst>
          </p:nvPr>
        </p:nvGraphicFramePr>
        <p:xfrm>
          <a:off x="3214943" y="734876"/>
          <a:ext cx="3944287" cy="6043656"/>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a:latin typeface="Franklin Gothic Book" panose="020B0503020102020204" pitchFamily="34" charset="0"/>
                        </a:rPr>
                        <a:t>1.13*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Children served by CP&amp;P</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a:latin typeface="Franklin Gothic Book" panose="020B0503020102020204" pitchFamily="34" charset="0"/>
                        </a:rPr>
                        <a:t>11.1*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Violent</a:t>
                      </a:r>
                      <a:r>
                        <a:rPr lang="en-US" baseline="0" dirty="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a:latin typeface="Franklin Gothic Book" panose="020B0503020102020204" pitchFamily="34" charset="0"/>
                        </a:rPr>
                        <a:t>11.3*</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Juvenile</a:t>
                      </a:r>
                      <a:r>
                        <a:rPr lang="en-US" baseline="0" dirty="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870645">
                <a:tc>
                  <a:txBody>
                    <a:bodyPr/>
                    <a:lstStyle/>
                    <a:p>
                      <a:r>
                        <a:rPr lang="en-US" dirty="0">
                          <a:latin typeface="Franklin Gothic Book" panose="020B0503020102020204" pitchFamily="34" charset="0"/>
                        </a:rPr>
                        <a:t>12.1*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Domestic</a:t>
                      </a:r>
                      <a:r>
                        <a:rPr lang="en-US" baseline="0" dirty="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Change in suspected opioid</a:t>
                      </a:r>
                      <a:r>
                        <a:rPr lang="en-US" baseline="0" dirty="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a:latin typeface="Franklin Gothic Book" panose="020B0503020102020204" pitchFamily="34" charset="0"/>
                        </a:rPr>
                        <a:t>14.2*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Age adjusted frequency of mental</a:t>
                      </a:r>
                      <a:r>
                        <a:rPr lang="en-US" baseline="0" dirty="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a:latin typeface="Franklin Gothic Book" panose="020B0503020102020204" pitchFamily="34" charset="0"/>
                        </a:rPr>
                        <a:t>14.6*</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Frequency</a:t>
                      </a:r>
                      <a:r>
                        <a:rPr lang="en-US" baseline="0" dirty="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a:latin typeface="Franklin Gothic Book" panose="020B0503020102020204" pitchFamily="34" charset="0"/>
                        </a:rPr>
                        <a:t>15.1*</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a:t>
                      </a:r>
                      <a:r>
                        <a:rPr lang="en-US" baseline="0" dirty="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a:latin typeface="Franklin Gothic Book" panose="020B0503020102020204" pitchFamily="34" charset="0"/>
                        </a:rPr>
                        <a:t>15.2*</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671109566"/>
              </p:ext>
            </p:extLst>
          </p:nvPr>
        </p:nvGraphicFramePr>
        <p:xfrm>
          <a:off x="7010400" y="1040144"/>
          <a:ext cx="5181600" cy="59015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dca73234370c60c08326&quot;,&quot;SmartGridHorizontal&quot;:0,&quot;LinkedExcelSources&quot;:{&quot;5fe23fb73839382b0c757267&quot;:&quot;{{Desktop}}\\Mercer_County_1-24-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22448</TotalTime>
  <Words>9742</Words>
  <Application>Microsoft Office PowerPoint</Application>
  <PresentationFormat>Widescreen</PresentationFormat>
  <Paragraphs>887</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1463</cp:revision>
  <dcterms:created xsi:type="dcterms:W3CDTF">2006-08-16T00:00:00Z</dcterms:created>
  <dcterms:modified xsi:type="dcterms:W3CDTF">2021-02-15T20:42:15Z</dcterms:modified>
</cp:coreProperties>
</file>