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82840" autoAdjust="0"/>
  </p:normalViewPr>
  <p:slideViewPr>
    <p:cSldViewPr>
      <p:cViewPr varScale="1">
        <p:scale>
          <a:sx n="75" d="100"/>
          <a:sy n="75" d="100"/>
        </p:scale>
        <p:origin x="1099" y="77"/>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Mercer_County_11.09.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Mercer_County_11.09.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Overview'!$A$14,'0. Overview'!$A$37,'0. Overview'!$A$56,'0. Overview'!$A$79,'0. Overview'!$A$94,'0. Overview'!$A$119,'0. Overview'!$A$148,'0. Overview'!$A$177,'0. Overview'!$A$190,'0. Overview'!$A$204)</c:f>
              <c:strCache>
                <c:ptCount val="10"/>
                <c:pt idx="0">
                  <c:v>Mercer</c:v>
                </c:pt>
                <c:pt idx="1">
                  <c:v>Mercer</c:v>
                </c:pt>
                <c:pt idx="2">
                  <c:v>Mercer</c:v>
                </c:pt>
                <c:pt idx="3">
                  <c:v>Mercer</c:v>
                </c:pt>
                <c:pt idx="4">
                  <c:v>Mercer</c:v>
                </c:pt>
                <c:pt idx="5">
                  <c:v>Mercer</c:v>
                </c:pt>
                <c:pt idx="6">
                  <c:v>Mercer</c:v>
                </c:pt>
                <c:pt idx="7">
                  <c:v>Mercer</c:v>
                </c:pt>
                <c:pt idx="8">
                  <c:v>Mercer</c:v>
                </c:pt>
                <c:pt idx="9">
                  <c:v>Mercer</c:v>
                </c:pt>
              </c:strCache>
            </c:strRef>
          </c:cat>
          <c:val>
            <c:numRef>
              <c:f>('0. Overview'!$C$14,'0. Overview'!$C$37,'0. Overview'!$C$56,'0. Overview'!$C$79,'0. Overview'!$C$94,'0. Overview'!$C$119,'0. Overview'!$C$148,'0. Overview'!$C$177,'0. Overview'!$C$190,'0. Overview'!$C$204)</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F0B7-40F0-B942-E768F869650F}"/>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Overview'!$A$14,'0. Overview'!$A$37,'0. Overview'!$A$56,'0. Overview'!$A$79,'0. Overview'!$A$94,'0. Overview'!$A$119,'0. Overview'!$A$148,'0. Overview'!$A$177,'0. Overview'!$A$190,'0. Overview'!$A$204)</c:f>
              <c:strCache>
                <c:ptCount val="10"/>
                <c:pt idx="0">
                  <c:v>Mercer</c:v>
                </c:pt>
                <c:pt idx="1">
                  <c:v>Mercer</c:v>
                </c:pt>
                <c:pt idx="2">
                  <c:v>Mercer</c:v>
                </c:pt>
                <c:pt idx="3">
                  <c:v>Mercer</c:v>
                </c:pt>
                <c:pt idx="4">
                  <c:v>Mercer</c:v>
                </c:pt>
                <c:pt idx="5">
                  <c:v>Mercer</c:v>
                </c:pt>
                <c:pt idx="6">
                  <c:v>Mercer</c:v>
                </c:pt>
                <c:pt idx="7">
                  <c:v>Mercer</c:v>
                </c:pt>
                <c:pt idx="8">
                  <c:v>Mercer</c:v>
                </c:pt>
                <c:pt idx="9">
                  <c:v>Mercer</c:v>
                </c:pt>
              </c:strCache>
            </c:strRef>
          </c:cat>
          <c:val>
            <c:numRef>
              <c:f>('0. Overview'!$D$14,'0. Overview'!$D$37,'0. Overview'!$D$56,'0. Overview'!$D$79,'0. Overview'!$D$94,'0. Overview'!$D$119,'0. Overview'!$D$148,'0. Overview'!$D$177,'0. Overview'!$D$190,'0. Overview'!$D$204)</c:f>
              <c:numCache>
                <c:formatCode>General</c:formatCode>
                <c:ptCount val="10"/>
                <c:pt idx="0">
                  <c:v>9.875</c:v>
                </c:pt>
                <c:pt idx="1">
                  <c:v>8.875</c:v>
                </c:pt>
                <c:pt idx="2">
                  <c:v>11.875</c:v>
                </c:pt>
                <c:pt idx="3">
                  <c:v>10.875</c:v>
                </c:pt>
                <c:pt idx="4">
                  <c:v>17.875</c:v>
                </c:pt>
                <c:pt idx="5">
                  <c:v>14.875</c:v>
                </c:pt>
                <c:pt idx="6">
                  <c:v>7.875</c:v>
                </c:pt>
                <c:pt idx="7">
                  <c:v>0.875</c:v>
                </c:pt>
                <c:pt idx="8">
                  <c:v>7.875</c:v>
                </c:pt>
                <c:pt idx="9">
                  <c:v>17.875</c:v>
                </c:pt>
              </c:numCache>
            </c:numRef>
          </c:val>
          <c:extLst>
            <c:ext xmlns:c16="http://schemas.microsoft.com/office/drawing/2014/chart" uri="{C3380CC4-5D6E-409C-BE32-E72D297353CC}">
              <c16:uniqueId val="{00000001-F0B7-40F0-B942-E768F869650F}"/>
            </c:ext>
          </c:extLst>
        </c:ser>
        <c:ser>
          <c:idx val="3"/>
          <c:order val="2"/>
          <c:spPr>
            <a:solidFill>
              <a:schemeClr val="bg1">
                <a:lumMod val="65000"/>
              </a:schemeClr>
            </a:solidFill>
            <a:ln>
              <a:solidFill>
                <a:schemeClr val="tx1">
                  <a:lumMod val="95000"/>
                  <a:lumOff val="5000"/>
                </a:schemeClr>
              </a:solidFill>
            </a:ln>
            <a:effectLst/>
          </c:spPr>
          <c:invertIfNegative val="0"/>
          <c:cat>
            <c:strRef>
              <c:f>('0. Overview'!$A$14,'0. Overview'!$A$37,'0. Overview'!$A$56,'0. Overview'!$A$79,'0. Overview'!$A$94,'0. Overview'!$A$119,'0. Overview'!$A$148,'0. Overview'!$A$177,'0. Overview'!$A$190,'0. Overview'!$A$204)</c:f>
              <c:strCache>
                <c:ptCount val="10"/>
                <c:pt idx="0">
                  <c:v>Mercer</c:v>
                </c:pt>
                <c:pt idx="1">
                  <c:v>Mercer</c:v>
                </c:pt>
                <c:pt idx="2">
                  <c:v>Mercer</c:v>
                </c:pt>
                <c:pt idx="3">
                  <c:v>Mercer</c:v>
                </c:pt>
                <c:pt idx="4">
                  <c:v>Mercer</c:v>
                </c:pt>
                <c:pt idx="5">
                  <c:v>Mercer</c:v>
                </c:pt>
                <c:pt idx="6">
                  <c:v>Mercer</c:v>
                </c:pt>
                <c:pt idx="7">
                  <c:v>Mercer</c:v>
                </c:pt>
                <c:pt idx="8">
                  <c:v>Mercer</c:v>
                </c:pt>
                <c:pt idx="9">
                  <c:v>Mercer</c:v>
                </c:pt>
              </c:strCache>
            </c:strRef>
          </c:cat>
          <c:val>
            <c:numRef>
              <c:f>('0. Overview'!$E$14,'0. Overview'!$E$37,'0. Overview'!$E$56,'0. Overview'!$E$79,'0. Overview'!$E$94,'0. Overview'!$E$119,'0. Overview'!$E$148,'0. Overview'!$E$177,'0. Overview'!$E$190,'0. Overview'!$E$204)</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F0B7-40F0-B942-E768F869650F}"/>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c:v>
                </c:pt>
                <c:pt idx="1">
                  <c:v>0.70099999999999996</c:v>
                </c:pt>
                <c:pt idx="2">
                  <c:v>0.69899999999999995</c:v>
                </c:pt>
                <c:pt idx="3">
                  <c:v>0.68300000000000005</c:v>
                </c:pt>
                <c:pt idx="4">
                  <c:v>0.68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7">
                  <c:v>0.68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9">
                  <c:v>77967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25727</c:v>
                </c:pt>
                <c:pt idx="1">
                  <c:v>25465</c:v>
                </c:pt>
                <c:pt idx="2">
                  <c:v>26775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c:v>
                </c:pt>
                <c:pt idx="1">
                  <c:v>Hamilton </c:v>
                </c:pt>
                <c:pt idx="2">
                  <c:v>West Windsor</c:v>
                </c:pt>
                <c:pt idx="3">
                  <c:v>East Windsor </c:v>
                </c:pt>
                <c:pt idx="4">
                  <c:v>Lawrence</c:v>
                </c:pt>
                <c:pt idx="5">
                  <c:v>Princeton</c:v>
                </c:pt>
                <c:pt idx="6">
                  <c:v>Ewing </c:v>
                </c:pt>
                <c:pt idx="7">
                  <c:v>Hopewell township</c:v>
                </c:pt>
                <c:pt idx="8">
                  <c:v>Robbinsville</c:v>
                </c:pt>
                <c:pt idx="9">
                  <c:v>Hightstown</c:v>
                </c:pt>
                <c:pt idx="10">
                  <c:v>Pennington</c:v>
                </c:pt>
                <c:pt idx="11">
                  <c:v>Hopewell borough</c:v>
                </c:pt>
              </c:strCache>
            </c:strRef>
          </c:cat>
          <c:val>
            <c:numRef>
              <c:f>Sheet1!$B$2:$B$13</c:f>
              <c:numCache>
                <c:formatCode>0</c:formatCode>
                <c:ptCount val="12"/>
                <c:pt idx="0">
                  <c:v>22000</c:v>
                </c:pt>
                <c:pt idx="1">
                  <c:v>16504</c:v>
                </c:pt>
                <c:pt idx="2">
                  <c:v>7189</c:v>
                </c:pt>
                <c:pt idx="3">
                  <c:v>6579</c:v>
                </c:pt>
                <c:pt idx="4">
                  <c:v>5682</c:v>
                </c:pt>
                <c:pt idx="5">
                  <c:v>5656</c:v>
                </c:pt>
                <c:pt idx="6">
                  <c:v>5597</c:v>
                </c:pt>
                <c:pt idx="7">
                  <c:v>3785</c:v>
                </c:pt>
                <c:pt idx="8">
                  <c:v>3487</c:v>
                </c:pt>
                <c:pt idx="9">
                  <c:v>1037</c:v>
                </c:pt>
                <c:pt idx="10">
                  <c:v>575</c:v>
                </c:pt>
                <c:pt idx="11">
                  <c:v>506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0.31</c:v>
                </c:pt>
                <c:pt idx="1">
                  <c:v>0.31</c:v>
                </c:pt>
                <c:pt idx="2">
                  <c:v>0.32</c:v>
                </c:pt>
                <c:pt idx="3">
                  <c:v>0.32</c:v>
                </c:pt>
                <c:pt idx="4">
                  <c:v>0.28999999999999998</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5">
                  <c:v>0.28999999999999998</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3.6144578313253087E-2"/>
                  <c:y val="2.895753115841753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2.0080321285140929E-3"/>
                  <c:y val="2.31660249267340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1329</c:v>
                </c:pt>
                <c:pt idx="1">
                  <c:v>797</c:v>
                </c:pt>
                <c:pt idx="2">
                  <c:v>1516</c:v>
                </c:pt>
                <c:pt idx="3">
                  <c:v>1155</c:v>
                </c:pt>
                <c:pt idx="4">
                  <c:v>1125</c:v>
                </c:pt>
                <c:pt idx="5">
                  <c:v>858</c:v>
                </c:pt>
                <c:pt idx="6">
                  <c:v>1068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8">
                  <c:v>94171</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72417</c:v>
                </c:pt>
                <c:pt idx="1">
                  <c:v>77650</c:v>
                </c:pt>
                <c:pt idx="2">
                  <c:v>79173</c:v>
                </c:pt>
                <c:pt idx="3">
                  <c:v>80632</c:v>
                </c:pt>
                <c:pt idx="4">
                  <c:v>79492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Overview'!$A$247,'0. Overview'!$A$266,'0. Overview'!$A$279,'0. Overview'!$A$297,'0. Overview'!$A$330,'0. Overview'!$A$346,'0. Overview'!$A$370,'0. Overview'!$A$394,'0. Overview'!$A$414)</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Overview'!$C$247,'0. Overview'!$C$266,'0. Overview'!$C$279,'0. Overview'!$C$297,'0. Overview'!$C$330,'0. Overview'!$C$346,'0. Overview'!$C$370,'0. Overview'!$C$394,'0. Overview'!$C$414)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A684-4456-869C-D464C85B09B1}"/>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Overview'!$A$247,'0. Overview'!$A$266,'0. Overview'!$A$279,'0. Overview'!$A$297,'0. Overview'!$A$330,'0. Overview'!$A$346,'0. Overview'!$A$370,'0. Overview'!$A$394,'0. Overview'!$A$414)</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Overview'!$D$247,'0. Overview'!$D$266,'0. Overview'!$D$279,'0. Overview'!$D$297,'0. Overview'!$D$330,'0. Overview'!$D$346,'0. Overview'!$D$370,'0. Overview'!$D$394,'0. Overview'!$D$414)</c:f>
              <c:numCache>
                <c:formatCode>General</c:formatCode>
                <c:ptCount val="9"/>
                <c:pt idx="0">
                  <c:v>1.875</c:v>
                </c:pt>
                <c:pt idx="1">
                  <c:v>4.875</c:v>
                </c:pt>
                <c:pt idx="2">
                  <c:v>13.875</c:v>
                </c:pt>
                <c:pt idx="3">
                  <c:v>17.875</c:v>
                </c:pt>
                <c:pt idx="4">
                  <c:v>7.875</c:v>
                </c:pt>
                <c:pt idx="5">
                  <c:v>13.875</c:v>
                </c:pt>
                <c:pt idx="6">
                  <c:v>11.875</c:v>
                </c:pt>
                <c:pt idx="7">
                  <c:v>11.875</c:v>
                </c:pt>
                <c:pt idx="8">
                  <c:v>13.875</c:v>
                </c:pt>
              </c:numCache>
            </c:numRef>
          </c:val>
          <c:extLst>
            <c:ext xmlns:c16="http://schemas.microsoft.com/office/drawing/2014/chart" uri="{C3380CC4-5D6E-409C-BE32-E72D297353CC}">
              <c16:uniqueId val="{00000001-A684-4456-869C-D464C85B09B1}"/>
            </c:ext>
          </c:extLst>
        </c:ser>
        <c:ser>
          <c:idx val="3"/>
          <c:order val="2"/>
          <c:spPr>
            <a:solidFill>
              <a:schemeClr val="bg2">
                <a:lumMod val="75000"/>
              </a:schemeClr>
            </a:solidFill>
            <a:ln>
              <a:solidFill>
                <a:schemeClr val="tx1"/>
              </a:solidFill>
            </a:ln>
            <a:effectLst/>
          </c:spPr>
          <c:invertIfNegative val="0"/>
          <c:cat>
            <c:strRef>
              <c:f>('0. Overview'!$A$247,'0. Overview'!$A$266,'0. Overview'!$A$279,'0. Overview'!$A$297,'0. Overview'!$A$330,'0. Overview'!$A$346,'0. Overview'!$A$370,'0. Overview'!$A$394,'0. Overview'!$A$414)</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Overview'!$E$247,'0. Overview'!$E$266,'0. Overview'!$E$279,'0. Overview'!$E$297,'0. Overview'!$E$330,'0. Overview'!$E$346,'0. Overview'!$E$370,'0. Overview'!$E$394,'0. Overview'!$E$414)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A684-4456-869C-D464C85B09B1}"/>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9" formatCode="_(&quot;$&quot;* #,##0_);_(&quot;$&quot;* \(#,##0\);_(&quot;$&quot;* &quot;-&quot;??_);_(@_)">
                  <c:v>79492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v>
                </c:pt>
                <c:pt idx="1">
                  <c:v>Hamilton </c:v>
                </c:pt>
                <c:pt idx="2">
                  <c:v>Ewing </c:v>
                </c:pt>
                <c:pt idx="3">
                  <c:v>Hightstown </c:v>
                </c:pt>
                <c:pt idx="4">
                  <c:v>East Windsor </c:v>
                </c:pt>
                <c:pt idx="5">
                  <c:v>Lawrence</c:v>
                </c:pt>
                <c:pt idx="6">
                  <c:v>Hopewell borough</c:v>
                </c:pt>
                <c:pt idx="7">
                  <c:v>Pennington</c:v>
                </c:pt>
                <c:pt idx="8">
                  <c:v>Hopewell township</c:v>
                </c:pt>
                <c:pt idx="9">
                  <c:v>Princeton</c:v>
                </c:pt>
              </c:strCache>
            </c:strRef>
          </c:cat>
          <c:val>
            <c:numRef>
              <c:f>Sheet1!$B$2:$B$11</c:f>
              <c:numCache>
                <c:formatCode>_("$"* #,##0.00_);_("$"* \(#,##0.00\);_("$"* "-"??_);_(@_)</c:formatCode>
                <c:ptCount val="10"/>
                <c:pt idx="0">
                  <c:v>35402</c:v>
                </c:pt>
                <c:pt idx="1">
                  <c:v>78177</c:v>
                </c:pt>
                <c:pt idx="2">
                  <c:v>78876</c:v>
                </c:pt>
                <c:pt idx="3">
                  <c:v>80410</c:v>
                </c:pt>
                <c:pt idx="4">
                  <c:v>88795</c:v>
                </c:pt>
                <c:pt idx="5">
                  <c:v>103690</c:v>
                </c:pt>
                <c:pt idx="6">
                  <c:v>109231</c:v>
                </c:pt>
                <c:pt idx="7">
                  <c:v>132500</c:v>
                </c:pt>
                <c:pt idx="8">
                  <c:v>136231</c:v>
                </c:pt>
                <c:pt idx="9">
                  <c:v>137672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Mercer county Median $81,057</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Trenton </c:v>
                </c:pt>
                <c:pt idx="1">
                  <c:v>Hamilton </c:v>
                </c:pt>
                <c:pt idx="2">
                  <c:v>Ewing </c:v>
                </c:pt>
                <c:pt idx="3">
                  <c:v>Hightstown </c:v>
                </c:pt>
                <c:pt idx="4">
                  <c:v>East Windsor </c:v>
                </c:pt>
                <c:pt idx="5">
                  <c:v>Lawrence</c:v>
                </c:pt>
                <c:pt idx="6">
                  <c:v>Hopewell borough</c:v>
                </c:pt>
                <c:pt idx="7">
                  <c:v>Pennington</c:v>
                </c:pt>
                <c:pt idx="8">
                  <c:v>Hopewell township</c:v>
                </c:pt>
                <c:pt idx="9">
                  <c:v>Princeton</c:v>
                </c:pt>
              </c:strCache>
            </c:strRef>
          </c:cat>
          <c:val>
            <c:numRef>
              <c:f>Sheet1!$C$2:$C$11</c:f>
              <c:numCache>
                <c:formatCode>_("$"* #,##0.00_);_("$"* \(#,##0.00\);_("$"* "-"??_);_(@_)</c:formatCode>
                <c:ptCount val="10"/>
                <c:pt idx="0">
                  <c:v>81057</c:v>
                </c:pt>
                <c:pt idx="1">
                  <c:v>81057</c:v>
                </c:pt>
                <c:pt idx="2">
                  <c:v>81057</c:v>
                </c:pt>
                <c:pt idx="3">
                  <c:v>81057</c:v>
                </c:pt>
                <c:pt idx="4">
                  <c:v>81057</c:v>
                </c:pt>
                <c:pt idx="5">
                  <c:v>81057</c:v>
                </c:pt>
                <c:pt idx="6">
                  <c:v>81057</c:v>
                </c:pt>
                <c:pt idx="7">
                  <c:v>81057</c:v>
                </c:pt>
                <c:pt idx="8">
                  <c:v>81057</c:v>
                </c:pt>
                <c:pt idx="9">
                  <c:v>81057</c:v>
                </c:pt>
              </c:numCache>
            </c:numRef>
          </c:val>
          <c:extLst>
            <c:ext xmlns:c16="http://schemas.microsoft.com/office/drawing/2014/chart" uri="{C3380CC4-5D6E-409C-BE32-E72D297353CC}">
              <c16:uniqueId val="{00000001-7DE2-4CFD-82B9-36BEFD19E6EC}"/>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00_);_(&quot;$&quot;* \(#,##0.0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38516187007476044"/>
          <c:y val="0.9608046931091585"/>
          <c:w val="0.192742071514209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2" formatCode="0%">
                  <c:v>0.111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0.11799999999999999</c:v>
                </c:pt>
                <c:pt idx="1">
                  <c:v>0.126</c:v>
                </c:pt>
                <c:pt idx="2">
                  <c:v>0.126</c:v>
                </c:pt>
                <c:pt idx="3">
                  <c:v>0.113</c:v>
                </c:pt>
                <c:pt idx="4">
                  <c:v>0.111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v>
                </c:pt>
                <c:pt idx="1">
                  <c:v>Hightstown </c:v>
                </c:pt>
                <c:pt idx="2">
                  <c:v>Hamilton </c:v>
                </c:pt>
                <c:pt idx="3">
                  <c:v>East Windsor </c:v>
                </c:pt>
                <c:pt idx="4">
                  <c:v>Ewing </c:v>
                </c:pt>
                <c:pt idx="5">
                  <c:v>Hopewell borough</c:v>
                </c:pt>
                <c:pt idx="6">
                  <c:v>Princeton</c:v>
                </c:pt>
                <c:pt idx="7">
                  <c:v>Lawrence </c:v>
                </c:pt>
                <c:pt idx="8">
                  <c:v>West Windsor </c:v>
                </c:pt>
                <c:pt idx="9">
                  <c:v>Hopewell township</c:v>
                </c:pt>
              </c:strCache>
            </c:strRef>
          </c:cat>
          <c:val>
            <c:numRef>
              <c:f>Sheet1!$B$2:$B$11</c:f>
              <c:numCache>
                <c:formatCode>0%</c:formatCode>
                <c:ptCount val="10"/>
                <c:pt idx="0">
                  <c:v>0.32700000000000001</c:v>
                </c:pt>
                <c:pt idx="1">
                  <c:v>0.185</c:v>
                </c:pt>
                <c:pt idx="2">
                  <c:v>9.9000000000000005E-2</c:v>
                </c:pt>
                <c:pt idx="3">
                  <c:v>8.5999999999999993E-2</c:v>
                </c:pt>
                <c:pt idx="4">
                  <c:v>6.3E-2</c:v>
                </c:pt>
                <c:pt idx="5">
                  <c:v>5.3999999999999999E-2</c:v>
                </c:pt>
                <c:pt idx="6">
                  <c:v>3.1E-2</c:v>
                </c:pt>
                <c:pt idx="7">
                  <c:v>2.7E-2</c:v>
                </c:pt>
                <c:pt idx="8">
                  <c:v>1.4999999999999999E-2</c:v>
                </c:pt>
                <c:pt idx="9">
                  <c:v>1.2E-2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Mercer county avg 11.9%</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Trenton </c:v>
                </c:pt>
                <c:pt idx="1">
                  <c:v>Hightstown </c:v>
                </c:pt>
                <c:pt idx="2">
                  <c:v>Hamilton </c:v>
                </c:pt>
                <c:pt idx="3">
                  <c:v>East Windsor </c:v>
                </c:pt>
                <c:pt idx="4">
                  <c:v>Ewing </c:v>
                </c:pt>
                <c:pt idx="5">
                  <c:v>Hopewell borough</c:v>
                </c:pt>
                <c:pt idx="6">
                  <c:v>Princeton</c:v>
                </c:pt>
                <c:pt idx="7">
                  <c:v>Lawrence </c:v>
                </c:pt>
                <c:pt idx="8">
                  <c:v>West Windsor </c:v>
                </c:pt>
                <c:pt idx="9">
                  <c:v>Hopewell township</c:v>
                </c:pt>
              </c:strCache>
            </c:strRef>
          </c:cat>
          <c:val>
            <c:numRef>
              <c:f>Sheet1!$C$2:$C$11</c:f>
              <c:numCache>
                <c:formatCode>0%</c:formatCode>
                <c:ptCount val="10"/>
                <c:pt idx="0">
                  <c:v>0.11899999999999999</c:v>
                </c:pt>
                <c:pt idx="1">
                  <c:v>0.11899999999999999</c:v>
                </c:pt>
                <c:pt idx="2">
                  <c:v>0.11899999999999999</c:v>
                </c:pt>
                <c:pt idx="3">
                  <c:v>0.11899999999999999</c:v>
                </c:pt>
                <c:pt idx="4">
                  <c:v>0.11899999999999999</c:v>
                </c:pt>
                <c:pt idx="5">
                  <c:v>0.11899999999999999</c:v>
                </c:pt>
                <c:pt idx="6">
                  <c:v>0.11899999999999999</c:v>
                </c:pt>
                <c:pt idx="7">
                  <c:v>0.11899999999999999</c:v>
                </c:pt>
                <c:pt idx="8">
                  <c:v>0.11899999999999999</c:v>
                </c:pt>
                <c:pt idx="9">
                  <c:v>0.11899999999999999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1743458204088124"/>
          <c:w val="0.20420388737589801"/>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9">
                  <c:v>0.16881366086999999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0.19</c:v>
                </c:pt>
                <c:pt idx="1">
                  <c:v>0.19</c:v>
                </c:pt>
                <c:pt idx="2">
                  <c:v>0.2</c:v>
                </c:pt>
                <c:pt idx="3">
                  <c:v>0.19</c:v>
                </c:pt>
                <c:pt idx="4">
                  <c:v>0.19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0" formatCode="0.0%">
                  <c:v>8.2000000000000003E-2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902"/>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8.8999999999999996E-2</c:v>
                </c:pt>
                <c:pt idx="1">
                  <c:v>8.2000000000000003E-2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1"/>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8655</c:v>
                </c:pt>
                <c:pt idx="1">
                  <c:v>8349</c:v>
                </c:pt>
                <c:pt idx="2">
                  <c:v>7990</c:v>
                </c:pt>
                <c:pt idx="3">
                  <c:v>7453</c:v>
                </c:pt>
                <c:pt idx="4">
                  <c:v>7471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Mercer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0.61599999999999999</c:v>
                </c:pt>
                <c:pt idx="1">
                  <c:v>0.215</c:v>
                </c:pt>
                <c:pt idx="2">
                  <c:v>6.0000000000000001E-3</c:v>
                </c:pt>
                <c:pt idx="3">
                  <c:v>0.127</c:v>
                </c:pt>
                <c:pt idx="4">
                  <c:v>0</c:v>
                </c:pt>
                <c:pt idx="5">
                  <c:v>0.06</c:v>
                </c:pt>
                <c:pt idx="6">
                  <c:v>0.185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17841</c:v>
                </c:pt>
                <c:pt idx="1">
                  <c:v>17529</c:v>
                </c:pt>
                <c:pt idx="2">
                  <c:v>17416</c:v>
                </c:pt>
                <c:pt idx="3">
                  <c:v>16871</c:v>
                </c:pt>
                <c:pt idx="4">
                  <c:v>17778</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15166</c:v>
                </c:pt>
                <c:pt idx="1">
                  <c:v>14223</c:v>
                </c:pt>
                <c:pt idx="2">
                  <c:v>14107</c:v>
                </c:pt>
                <c:pt idx="3">
                  <c:v>12823</c:v>
                </c:pt>
                <c:pt idx="4">
                  <c:v>14048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Mercer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1384</c:v>
                </c:pt>
                <c:pt idx="1">
                  <c:v>1184</c:v>
                </c:pt>
                <c:pt idx="2">
                  <c:v>1000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9">
                  <c:v>1384</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9" formatCode="&quot;$&quot;#,##0_);[Red]\(&quot;$&quot;#,##0\)">
                  <c:v>1000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5">
                  <c:v>29.6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27.6</c:v>
                </c:pt>
                <c:pt idx="1">
                  <c:v>28.7</c:v>
                </c:pt>
                <c:pt idx="2">
                  <c:v>28.8</c:v>
                </c:pt>
                <c:pt idx="3" formatCode="0.0">
                  <c:v>26.6</c:v>
                </c:pt>
                <c:pt idx="4" formatCode="0.0">
                  <c:v>29.6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5"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4">
                  <c:v>4.5999999999999996</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3" formatCode="0.0%">
                  <c:v>4.5999999999999999E-2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2.5999999999999999E-2</c:v>
                </c:pt>
                <c:pt idx="1">
                  <c:v>2.4E-2</c:v>
                </c:pt>
                <c:pt idx="2">
                  <c:v>2.5000000000000001E-2</c:v>
                </c:pt>
                <c:pt idx="3">
                  <c:v>3.3000000000000002E-2</c:v>
                </c:pt>
                <c:pt idx="4">
                  <c:v>4.5999999999999999E-2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0.66200000000000003</c:v>
                </c:pt>
                <c:pt idx="1">
                  <c:v>0.66100000000000003</c:v>
                </c:pt>
                <c:pt idx="2">
                  <c:v>0.65700000000000003</c:v>
                </c:pt>
                <c:pt idx="3">
                  <c:v>0.63300000000000001</c:v>
                </c:pt>
                <c:pt idx="4">
                  <c:v>0.61599999999999999</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0.21099999999999999</c:v>
                </c:pt>
                <c:pt idx="1">
                  <c:v>0.221</c:v>
                </c:pt>
                <c:pt idx="2">
                  <c:v>0.219</c:v>
                </c:pt>
                <c:pt idx="3">
                  <c:v>0.21299999999999999</c:v>
                </c:pt>
                <c:pt idx="4">
                  <c:v>0.215</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5.0000000000000001E-3</c:v>
                </c:pt>
                <c:pt idx="1">
                  <c:v>4.0000000000000001E-3</c:v>
                </c:pt>
                <c:pt idx="2">
                  <c:v>4.0000000000000001E-3</c:v>
                </c:pt>
                <c:pt idx="3">
                  <c:v>4.0000000000000001E-3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0.11600000000000001</c:v>
                </c:pt>
                <c:pt idx="1">
                  <c:v>0.11799999999999999</c:v>
                </c:pt>
                <c:pt idx="2">
                  <c:v>0.123</c:v>
                </c:pt>
                <c:pt idx="3">
                  <c:v>0.122</c:v>
                </c:pt>
                <c:pt idx="4">
                  <c:v>0.127</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0.17</c:v>
                </c:pt>
                <c:pt idx="1">
                  <c:v>0.17100000000000001</c:v>
                </c:pt>
                <c:pt idx="2">
                  <c:v>0.17799999999999999</c:v>
                </c:pt>
                <c:pt idx="3">
                  <c:v>0.18099999999999999</c:v>
                </c:pt>
                <c:pt idx="4">
                  <c:v>0.185</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Hightstown </c:v>
                </c:pt>
                <c:pt idx="1">
                  <c:v>Trenton </c:v>
                </c:pt>
                <c:pt idx="2">
                  <c:v>East Windsor </c:v>
                </c:pt>
                <c:pt idx="3">
                  <c:v>Hopewell borough</c:v>
                </c:pt>
                <c:pt idx="4">
                  <c:v>Hamilton </c:v>
                </c:pt>
                <c:pt idx="5">
                  <c:v>Hopewell township</c:v>
                </c:pt>
                <c:pt idx="6">
                  <c:v>West Windsor </c:v>
                </c:pt>
                <c:pt idx="7">
                  <c:v>Ewing</c:v>
                </c:pt>
                <c:pt idx="8">
                  <c:v>Lawrence </c:v>
                </c:pt>
                <c:pt idx="9">
                  <c:v>Robbinsville </c:v>
                </c:pt>
              </c:strCache>
            </c:strRef>
          </c:cat>
          <c:val>
            <c:numRef>
              <c:f>Sheet1!$B$2:$B$11</c:f>
              <c:numCache>
                <c:formatCode>0.0%</c:formatCode>
                <c:ptCount val="10"/>
                <c:pt idx="0">
                  <c:v>5.1999999999999998E-2</c:v>
                </c:pt>
                <c:pt idx="1">
                  <c:v>4.2999999999999997E-2</c:v>
                </c:pt>
                <c:pt idx="2">
                  <c:v>3.6999999999999998E-2</c:v>
                </c:pt>
                <c:pt idx="3">
                  <c:v>3.6999999999999998E-2</c:v>
                </c:pt>
                <c:pt idx="4">
                  <c:v>3.4000000000000002E-2</c:v>
                </c:pt>
                <c:pt idx="5">
                  <c:v>2.1000000000000001E-2</c:v>
                </c:pt>
                <c:pt idx="6">
                  <c:v>0.02</c:v>
                </c:pt>
                <c:pt idx="7">
                  <c:v>1.7999999999999999E-2</c:v>
                </c:pt>
                <c:pt idx="8">
                  <c:v>5.0000000000000001E-3</c:v>
                </c:pt>
                <c:pt idx="9">
                  <c:v>3.0000000000000001E-3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Mercer county avg 2.7%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Hightstown </c:v>
                </c:pt>
                <c:pt idx="1">
                  <c:v>Trenton </c:v>
                </c:pt>
                <c:pt idx="2">
                  <c:v>East Windsor </c:v>
                </c:pt>
                <c:pt idx="3">
                  <c:v>Hopewell borough</c:v>
                </c:pt>
                <c:pt idx="4">
                  <c:v>Hamilton </c:v>
                </c:pt>
                <c:pt idx="5">
                  <c:v>Hopewell township</c:v>
                </c:pt>
                <c:pt idx="6">
                  <c:v>West Windsor </c:v>
                </c:pt>
                <c:pt idx="7">
                  <c:v>Ewing</c:v>
                </c:pt>
                <c:pt idx="8">
                  <c:v>Lawrence </c:v>
                </c:pt>
                <c:pt idx="9">
                  <c:v>Robbinsville </c:v>
                </c:pt>
              </c:strCache>
            </c:strRef>
          </c:cat>
          <c:val>
            <c:numRef>
              <c:f>Sheet1!$C$2:$C$11</c:f>
              <c:numCache>
                <c:formatCode>0.00%</c:formatCode>
                <c:ptCount val="10"/>
                <c:pt idx="0">
                  <c:v>2.7E-2</c:v>
                </c:pt>
                <c:pt idx="1">
                  <c:v>2.7E-2</c:v>
                </c:pt>
                <c:pt idx="2">
                  <c:v>2.7E-2</c:v>
                </c:pt>
                <c:pt idx="3">
                  <c:v>2.7E-2</c:v>
                </c:pt>
                <c:pt idx="4">
                  <c:v>2.7E-2</c:v>
                </c:pt>
                <c:pt idx="5">
                  <c:v>2.7E-2</c:v>
                </c:pt>
                <c:pt idx="6">
                  <c:v>2.7E-2</c:v>
                </c:pt>
                <c:pt idx="7">
                  <c:v>2.7E-2</c:v>
                </c:pt>
                <c:pt idx="8">
                  <c:v>2.7E-2</c:v>
                </c:pt>
                <c:pt idx="9">
                  <c:v>2.7E-2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079258154999186"/>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8">
                  <c:v>26396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8">
                  <c:v>6243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0">
                  <c:v>0.76649999999999996</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0">
                  <c:v>0.6492</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0">
                  <c:v>0.88300000000000001</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0.93600000000000005</c:v>
                </c:pt>
                <c:pt idx="1">
                  <c:v>0.93899999999999995</c:v>
                </c:pt>
                <c:pt idx="2">
                  <c:v>0.94399999999999995</c:v>
                </c:pt>
                <c:pt idx="3">
                  <c:v>0.93799999999999994</c:v>
                </c:pt>
                <c:pt idx="4">
                  <c:v>0.91900000000000004</c:v>
                </c:pt>
                <c:pt idx="5">
                  <c:v>0.88300000000000001</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2">
                  <c:v>373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Mercer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2.3469884152411982E-2"/>
                  <c:y val="4.4775922484768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B9-4AAA-BC8F-F4E79EF8D4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0.06</c:v>
                </c:pt>
                <c:pt idx="1">
                  <c:v>5.6000000000000001E-2</c:v>
                </c:pt>
                <c:pt idx="2">
                  <c:v>7.6999999999999999E-2</c:v>
                </c:pt>
                <c:pt idx="3">
                  <c:v>5.8000000000000003E-2</c:v>
                </c:pt>
                <c:pt idx="4">
                  <c:v>6.4000000000000001E-2</c:v>
                </c:pt>
                <c:pt idx="5">
                  <c:v>6.6000000000000003E-2</c:v>
                </c:pt>
                <c:pt idx="6">
                  <c:v>6.3E-2</c:v>
                </c:pt>
                <c:pt idx="7">
                  <c:v>5.6000000000000001E-2</c:v>
                </c:pt>
                <c:pt idx="8">
                  <c:v>5.7000000000000002E-2</c:v>
                </c:pt>
                <c:pt idx="9">
                  <c:v>6.6000000000000003E-2</c:v>
                </c:pt>
                <c:pt idx="10">
                  <c:v>6.2E-2</c:v>
                </c:pt>
                <c:pt idx="11" formatCode="0.00%">
                  <c:v>5.5E-2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3">
                  <c:v>6.0999999999999999E-2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8" formatCode="0.0%">
                  <c:v>6.0172900000000001E-2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0.10904013755653827"/>
                  <c:y val="-7.7012726726124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F6-4D8D-89A7-894CC6474FCB}"/>
                </c:ext>
              </c:extLst>
            </c:dLbl>
            <c:dLbl>
              <c:idx val="4"/>
              <c:layout>
                <c:manualLayout>
                  <c:x val="-3.0037073010888173E-2"/>
                  <c:y val="-7.0649363663693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F6-4D8D-89A7-894CC6474FC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5.6599999999999998E-2</c:v>
                </c:pt>
                <c:pt idx="1">
                  <c:v>5.8000000000000003E-2</c:v>
                </c:pt>
                <c:pt idx="2">
                  <c:v>5.8599999999999999E-2</c:v>
                </c:pt>
                <c:pt idx="3">
                  <c:v>6.5100000000000005E-2</c:v>
                </c:pt>
                <c:pt idx="4">
                  <c:v>6.0199999999999997E-2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57</c:v>
                </c:pt>
                <c:pt idx="1">
                  <c:v>56</c:v>
                </c:pt>
                <c:pt idx="2">
                  <c:v>55</c:v>
                </c:pt>
                <c:pt idx="3">
                  <c:v>55</c:v>
                </c:pt>
                <c:pt idx="4">
                  <c:v>55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60"/>
          <c:min val="5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dLbl>
              <c:idx val="2"/>
              <c:layout>
                <c:manualLayout>
                  <c:x val="-8.9718688600892618E-2"/>
                  <c:y val="7.97718047448295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3A-42A5-96D4-3F2F80F2F00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0.89048550000000004</c:v>
                </c:pt>
                <c:pt idx="1">
                  <c:v>0.89656630000000004</c:v>
                </c:pt>
                <c:pt idx="2">
                  <c:v>0.898011</c:v>
                </c:pt>
                <c:pt idx="3">
                  <c:v>0.8794341</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60000000000000009"/>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6">
                  <c:v>0.89</c:v>
                </c:pt>
                <c:pt idx="7">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5">
                  <c:v>0.88</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0.82399999999999995</c:v>
                </c:pt>
                <c:pt idx="1">
                  <c:v>0.79100000000000004</c:v>
                </c:pt>
                <c:pt idx="2">
                  <c:v>0.81799999999999995</c:v>
                </c:pt>
                <c:pt idx="3">
                  <c:v>0.85399999999999998</c:v>
                </c:pt>
                <c:pt idx="4">
                  <c:v>0.86599999999999999</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4">
                  <c:v>0.86599999999999999</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9">
                  <c:v>405.7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9243617275113337E-3"/>
                  <c:y val="0.1474033675717023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41</c:v>
                </c:pt>
                <c:pt idx="1">
                  <c:v>103</c:v>
                </c:pt>
                <c:pt idx="2">
                  <c:v>343</c:v>
                </c:pt>
                <c:pt idx="3">
                  <c:v>1016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863</c:v>
                </c:pt>
                <c:pt idx="1">
                  <c:v>3621</c:v>
                </c:pt>
                <c:pt idx="2">
                  <c:v>478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6">
                  <c:v>12.82314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13.7</c:v>
                </c:pt>
                <c:pt idx="1">
                  <c:v>14.8</c:v>
                </c:pt>
                <c:pt idx="2">
                  <c:v>15.7</c:v>
                </c:pt>
                <c:pt idx="3">
                  <c:v>14.2</c:v>
                </c:pt>
                <c:pt idx="4">
                  <c:v>12.8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9.3000000000000007</c:v>
                </c:pt>
                <c:pt idx="3">
                  <c:v>7.5</c:v>
                </c:pt>
                <c:pt idx="4">
                  <c:v>7.6</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2" formatCode="_(&quot;$&quot;* #,##0_);_(&quot;$&quot;* \(#,##0\);_(&quot;$&quot;* &quot;-&quot;??_);_(@_)">
                  <c:v>65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2" formatCode="_(&quot;$&quot;* #,##0_);_(&quot;$&quot;* \(#,##0\);_(&quot;$&quot;* &quot;-&quot;??_);_(@_)">
                  <c:v>473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10" formatCode="0.00">
                  <c:v>55</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11.1</c:v>
                </c:pt>
                <c:pt idx="1">
                  <c:v>11.3</c:v>
                </c:pt>
                <c:pt idx="2">
                  <c:v>11.4</c:v>
                </c:pt>
                <c:pt idx="3">
                  <c:v>11.3</c:v>
                </c:pt>
                <c:pt idx="4">
                  <c:v>11.5</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2">
                  <c:v>11.5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7">
                  <c:v>2139</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2367</c:v>
                </c:pt>
                <c:pt idx="1">
                  <c:v>2316</c:v>
                </c:pt>
                <c:pt idx="2">
                  <c:v>2788</c:v>
                </c:pt>
                <c:pt idx="3">
                  <c:v>2372</c:v>
                </c:pt>
                <c:pt idx="4">
                  <c:v>2139</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8.638355707031746E-2"/>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930999069110317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1030</c:v>
                </c:pt>
                <c:pt idx="1">
                  <c:v>775</c:v>
                </c:pt>
                <c:pt idx="2">
                  <c:v>122</c:v>
                </c:pt>
                <c:pt idx="3">
                  <c:v>111</c:v>
                </c:pt>
                <c:pt idx="4" formatCode="#,##0">
                  <c:v>36</c:v>
                </c:pt>
                <c:pt idx="5">
                  <c:v>31</c:v>
                </c:pt>
                <c:pt idx="6">
                  <c:v>70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9">
                  <c:v>65744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9">
                  <c:v>53136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62446</c:v>
                </c:pt>
                <c:pt idx="1">
                  <c:v>66371</c:v>
                </c:pt>
                <c:pt idx="2">
                  <c:v>63754</c:v>
                </c:pt>
                <c:pt idx="3">
                  <c:v>65310</c:v>
                </c:pt>
                <c:pt idx="4">
                  <c:v>65744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51629</c:v>
                </c:pt>
                <c:pt idx="1">
                  <c:v>55438</c:v>
                </c:pt>
                <c:pt idx="2">
                  <c:v>51734</c:v>
                </c:pt>
                <c:pt idx="3">
                  <c:v>53256</c:v>
                </c:pt>
                <c:pt idx="4">
                  <c:v>53136</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8">
                  <c:v>144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59</c:v>
                </c:pt>
                <c:pt idx="1">
                  <c:v>59</c:v>
                </c:pt>
                <c:pt idx="2">
                  <c:v>106</c:v>
                </c:pt>
                <c:pt idx="3">
                  <c:v>138</c:v>
                </c:pt>
                <c:pt idx="4">
                  <c:v>115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7">
                  <c:v>-0.16666666666666699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0.222</c:v>
                </c:pt>
                <c:pt idx="1">
                  <c:v>0.215</c:v>
                </c:pt>
                <c:pt idx="2">
                  <c:v>0.23799999999999999</c:v>
                </c:pt>
                <c:pt idx="3">
                  <c:v>0.23699999999999999</c:v>
                </c:pt>
                <c:pt idx="4">
                  <c:v>0.24199999999999999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0.31</c:v>
                </c:pt>
                <c:pt idx="1">
                  <c:v>0.39</c:v>
                </c:pt>
                <c:pt idx="2">
                  <c:v>0.09</c:v>
                </c:pt>
                <c:pt idx="3">
                  <c:v>7.0000000000000007E-2</c:v>
                </c:pt>
                <c:pt idx="4">
                  <c:v>0.11</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1</c:v>
                </c:pt>
                <c:pt idx="3">
                  <c:v>1</c:v>
                </c:pt>
                <c:pt idx="4">
                  <c:v>1</c:v>
                </c:pt>
                <c:pt idx="5">
                  <c:v>1</c:v>
                </c:pt>
                <c:pt idx="6">
                  <c:v>1</c:v>
                </c:pt>
                <c:pt idx="7">
                  <c:v>1</c:v>
                </c:pt>
                <c:pt idx="8">
                  <c:v>0</c:v>
                </c:pt>
                <c:pt idx="9">
                  <c:v>2</c:v>
                </c:pt>
                <c:pt idx="10">
                  <c:v>4</c:v>
                </c:pt>
                <c:pt idx="11">
                  <c:v>2</c:v>
                </c:pt>
                <c:pt idx="12">
                  <c:v>1</c:v>
                </c:pt>
                <c:pt idx="13">
                  <c:v>2</c:v>
                </c:pt>
                <c:pt idx="14">
                  <c:v>2</c:v>
                </c:pt>
                <c:pt idx="15">
                  <c:v>2</c:v>
                </c:pt>
                <c:pt idx="16">
                  <c:v>0</c:v>
                </c:pt>
                <c:pt idx="17">
                  <c:v>1</c:v>
                </c:pt>
                <c:pt idx="18">
                  <c:v>4</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3">
                  <c:v>0.14000000000000001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60635505668177E-2"/>
          <c:y val="6.5454554825276276E-2"/>
          <c:w val="0.96433936449433177"/>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0.14299999999999999</c:v>
                </c:pt>
                <c:pt idx="1">
                  <c:v>0.109</c:v>
                </c:pt>
                <c:pt idx="2">
                  <c:v>0.16800000000000001</c:v>
                </c:pt>
                <c:pt idx="3">
                  <c:v>0.16800000000000001</c:v>
                </c:pt>
                <c:pt idx="4">
                  <c:v>0.14000000000000001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3.3000000000000002E-2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4.1000000000000002E-2</c:v>
                </c:pt>
                <c:pt idx="1">
                  <c:v>0.24099999999999999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7">
                  <c:v>0.123</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2244391951006122"/>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90895733303108E-2"/>
          <c:y val="7.1850645292856952E-2"/>
          <c:w val="0.89740350644416533"/>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0.159</c:v>
                </c:pt>
                <c:pt idx="1">
                  <c:v>0.14199999999999999</c:v>
                </c:pt>
                <c:pt idx="2">
                  <c:v>0.155</c:v>
                </c:pt>
                <c:pt idx="3">
                  <c:v>0.20100000000000001</c:v>
                </c:pt>
                <c:pt idx="4">
                  <c:v>0.123</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9.7000000000000003E-2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6.7000000000000004E-2</c:v>
                </c:pt>
                <c:pt idx="1">
                  <c:v>0.21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3">
                  <c:v>0.24199999999999999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02A-4E63-AF94-BE5E718A6C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8">
                  <c:v>7.9</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9" formatCode="0">
                  <c:v>9860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9">
                  <c:v>9565</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9">
                  <c:v>487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8">
                  <c:v>487</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432</c:v>
                </c:pt>
                <c:pt idx="1">
                  <c:v>439</c:v>
                </c:pt>
                <c:pt idx="2">
                  <c:v>462</c:v>
                </c:pt>
                <c:pt idx="3">
                  <c:v>494</c:v>
                </c:pt>
                <c:pt idx="4">
                  <c:v>487</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A74-458D-8667-C20A0EDF41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4">
                  <c:v>0.03</c:v>
                </c:pt>
                <c:pt idx="5" formatCode="General">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3">
                  <c:v>3.5999999999999997E-2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4" formatCode="0%">
                  <c:v>277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7">
                  <c:v>1252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7">
                  <c:v>1252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62</c:v>
                </c:pt>
                <c:pt idx="1">
                  <c:v>92</c:v>
                </c:pt>
                <c:pt idx="2">
                  <c:v>90</c:v>
                </c:pt>
                <c:pt idx="3">
                  <c:v>96</c:v>
                </c:pt>
                <c:pt idx="4">
                  <c:v>88</c:v>
                </c:pt>
                <c:pt idx="5">
                  <c:v>84</c:v>
                </c:pt>
                <c:pt idx="6">
                  <c:v>94</c:v>
                </c:pt>
                <c:pt idx="7">
                  <c:v>88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274</c:v>
                </c:pt>
                <c:pt idx="1">
                  <c:v>275</c:v>
                </c:pt>
                <c:pt idx="2">
                  <c:v>277</c:v>
                </c:pt>
                <c:pt idx="3">
                  <c:v>286</c:v>
                </c:pt>
                <c:pt idx="4">
                  <c:v>255</c:v>
                </c:pt>
                <c:pt idx="5">
                  <c:v>237</c:v>
                </c:pt>
                <c:pt idx="6">
                  <c:v>218</c:v>
                </c:pt>
                <c:pt idx="7">
                  <c:v>177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9">
                  <c:v>2131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c:v>
                </c:pt>
                <c:pt idx="1">
                  <c:v>East Windsor </c:v>
                </c:pt>
                <c:pt idx="2">
                  <c:v>Hightstown </c:v>
                </c:pt>
                <c:pt idx="3">
                  <c:v>Princeton</c:v>
                </c:pt>
                <c:pt idx="4">
                  <c:v>Trenton </c:v>
                </c:pt>
                <c:pt idx="5">
                  <c:v>Lawrence</c:v>
                </c:pt>
                <c:pt idx="6">
                  <c:v>Robbinsville </c:v>
                </c:pt>
                <c:pt idx="7">
                  <c:v>Hamilton </c:v>
                </c:pt>
                <c:pt idx="8">
                  <c:v>Ewing</c:v>
                </c:pt>
                <c:pt idx="9">
                  <c:v>Hopewell township</c:v>
                </c:pt>
              </c:strCache>
            </c:strRef>
          </c:cat>
          <c:val>
            <c:numRef>
              <c:f>Sheet1!$B$2:$B$11</c:f>
              <c:numCache>
                <c:formatCode>0.00%</c:formatCode>
                <c:ptCount val="10"/>
                <c:pt idx="0">
                  <c:v>0.4</c:v>
                </c:pt>
                <c:pt idx="1">
                  <c:v>0.33900000000000002</c:v>
                </c:pt>
                <c:pt idx="2">
                  <c:v>0.32900000000000001</c:v>
                </c:pt>
                <c:pt idx="3">
                  <c:v>0.28499999999999998</c:v>
                </c:pt>
                <c:pt idx="4">
                  <c:v>0.24099999999999999</c:v>
                </c:pt>
                <c:pt idx="5">
                  <c:v>0.23300000000000001</c:v>
                </c:pt>
                <c:pt idx="6">
                  <c:v>0.223</c:v>
                </c:pt>
                <c:pt idx="7">
                  <c:v>0.16600000000000001</c:v>
                </c:pt>
                <c:pt idx="8">
                  <c:v>0.14000000000000001</c:v>
                </c:pt>
                <c:pt idx="9">
                  <c:v>0.127</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Mercer county avg 22.9%</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West Windsor </c:v>
                </c:pt>
                <c:pt idx="1">
                  <c:v>East Windsor </c:v>
                </c:pt>
                <c:pt idx="2">
                  <c:v>Hightstown </c:v>
                </c:pt>
                <c:pt idx="3">
                  <c:v>Princeton</c:v>
                </c:pt>
                <c:pt idx="4">
                  <c:v>Trenton </c:v>
                </c:pt>
                <c:pt idx="5">
                  <c:v>Lawrence</c:v>
                </c:pt>
                <c:pt idx="6">
                  <c:v>Robbinsville </c:v>
                </c:pt>
                <c:pt idx="7">
                  <c:v>Hamilton </c:v>
                </c:pt>
                <c:pt idx="8">
                  <c:v>Ewing</c:v>
                </c:pt>
                <c:pt idx="9">
                  <c:v>Hopewell township</c:v>
                </c:pt>
              </c:strCache>
            </c:strRef>
          </c:cat>
          <c:val>
            <c:numRef>
              <c:f>Sheet1!$C$2:$C$11</c:f>
              <c:numCache>
                <c:formatCode>0%</c:formatCode>
                <c:ptCount val="10"/>
                <c:pt idx="0">
                  <c:v>0.22900000000000001</c:v>
                </c:pt>
                <c:pt idx="1">
                  <c:v>0.22900000000000001</c:v>
                </c:pt>
                <c:pt idx="2">
                  <c:v>0.22900000000000001</c:v>
                </c:pt>
                <c:pt idx="3">
                  <c:v>0.22900000000000001</c:v>
                </c:pt>
                <c:pt idx="4">
                  <c:v>0.22900000000000001</c:v>
                </c:pt>
                <c:pt idx="5">
                  <c:v>0.22900000000000001</c:v>
                </c:pt>
                <c:pt idx="6">
                  <c:v>0.22900000000000001</c:v>
                </c:pt>
                <c:pt idx="7">
                  <c:v>0.22900000000000001</c:v>
                </c:pt>
                <c:pt idx="8">
                  <c:v>0.22900000000000001</c:v>
                </c:pt>
                <c:pt idx="9">
                  <c:v>0.22900000000000001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221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3">
                  <c:v>5.47</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mercerresourcenet.org/" TargetMode="External"/><Relationship Id="rId7" Type="http://schemas.openxmlformats.org/officeDocument/2006/relationships/hyperlink" Target="https://www.bianj.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arcmercer.org/" TargetMode="External"/><Relationship Id="rId4" Type="http://schemas.openxmlformats.org/officeDocument/2006/relationships/hyperlink" Target="https://www.aamh.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and East Windsor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similar to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slightly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a:t>
            </a:r>
            <a:r>
              <a:rPr lang="en-US" sz="1800" kern="1200" dirty="0">
                <a:effectLst/>
                <a:highlight>
                  <a:srgbClr val="FFFF00"/>
                </a:highlight>
                <a:latin typeface="Calibri" panose="020F0502020204030204" pitchFamily="34" charset="0"/>
                <a:ea typeface="Calibri" panose="020F0502020204030204" pitchFamily="34" charset="0"/>
              </a:rPr>
              <a:t>similar numbers of children are in each age grouping</a:t>
            </a: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fairly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Hightstown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decreased slightly over the two years shown.  </a:t>
            </a:r>
            <a:endParaRPr lang="en-US" sz="1800" kern="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Hightstown and Trenton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76.65% of Mercer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64.92% of Mercer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93473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a:t>
            </a:r>
            <a:r>
              <a:rPr lang="en-US" sz="1200" kern="1200" dirty="0">
                <a:solidFill>
                  <a:schemeClr val="tx1"/>
                </a:solidFill>
                <a:effectLst/>
                <a:latin typeface="+mn-lt"/>
                <a:ea typeface="+mn-ea"/>
                <a:cs typeface="+mn-cs"/>
              </a:rPr>
              <a:t>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slightly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high school graduation rate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remain mostly steady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assault and harassment.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$12K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-16.67%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and Partial Care.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800" kern="1200">
                <a:solidFill>
                  <a:schemeClr val="tx1"/>
                </a:solidFill>
                <a:effectLst/>
                <a:latin typeface="+mn-lt"/>
                <a:ea typeface="+mn-ea"/>
                <a:cs typeface="+mn-cs"/>
              </a:rPr>
              <a:t>reported diagnosed depression rates were not available for most races/ethnicities</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and Asian residents, and lower proportions of White, “Other” minority,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2020, this county had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987</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265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27,332 (in-home); 3,717 (out-of-home placement); 31,049(total)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http://www.mercerresourcenet.org/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https://www.aamh.org/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https://arcmercer.org/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7</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decrease slightly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slightly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tended to remain fairly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Mercer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CF467EE1-7DB3-4038-9C3C-DFC77034A7B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8" name="Picture 2" descr="Map of New Jersey highlighting Mercer County">
            <a:extLst>
              <a:ext uri="{FF2B5EF4-FFF2-40B4-BE49-F238E27FC236}">
                <a16:creationId xmlns:a16="http://schemas.microsoft.com/office/drawing/2014/main" id="{01323715-C1BB-472C-86C6-B407412AC5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37799533-CB0F-4406-BEF9-82936729BC8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12" name="Picture 2" descr="Map of New Jersey highlighting Mercer County">
            <a:extLst>
              <a:ext uri="{FF2B5EF4-FFF2-40B4-BE49-F238E27FC236}">
                <a16:creationId xmlns:a16="http://schemas.microsoft.com/office/drawing/2014/main" id="{F0502A8A-D91F-4D75-8CCF-F109E26250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descr="Map of New Jersey highlighting Mercer County">
            <a:extLst>
              <a:ext uri="{FF2B5EF4-FFF2-40B4-BE49-F238E27FC236}">
                <a16:creationId xmlns:a16="http://schemas.microsoft.com/office/drawing/2014/main" id="{A6909835-BDD6-4C4C-A255-D48CCADFEF8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7794" y="884928"/>
            <a:ext cx="848768" cy="16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descr="Map of New Jersey highlighting Mercer County">
            <a:extLst>
              <a:ext uri="{FF2B5EF4-FFF2-40B4-BE49-F238E27FC236}">
                <a16:creationId xmlns:a16="http://schemas.microsoft.com/office/drawing/2014/main" id="{961CEA15-EA51-4289-A8CA-F6E64900970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24216" y="4390128"/>
            <a:ext cx="848768" cy="16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descr="Map of New Jersey highlighting Mercer County">
            <a:extLst>
              <a:ext uri="{FF2B5EF4-FFF2-40B4-BE49-F238E27FC236}">
                <a16:creationId xmlns:a16="http://schemas.microsoft.com/office/drawing/2014/main" id="{4F3326D0-027C-4861-92F0-A12661E1779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6766" y="427728"/>
            <a:ext cx="848768" cy="16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descr="Map of New Jersey highlighting Mercer County">
            <a:extLst>
              <a:ext uri="{FF2B5EF4-FFF2-40B4-BE49-F238E27FC236}">
                <a16:creationId xmlns:a16="http://schemas.microsoft.com/office/drawing/2014/main" id="{7B863B9C-AABE-4549-B458-DEF90791B6E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6766" y="427728"/>
            <a:ext cx="848768" cy="16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descr="Map of New Jersey highlighting Mercer County">
            <a:extLst>
              <a:ext uri="{FF2B5EF4-FFF2-40B4-BE49-F238E27FC236}">
                <a16:creationId xmlns:a16="http://schemas.microsoft.com/office/drawing/2014/main" id="{2F0F8B80-2D00-4B53-81AA-4059E8F16A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8796" y="2625255"/>
            <a:ext cx="848768" cy="16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descr="Map of New Jersey highlighting Mercer County">
            <a:extLst>
              <a:ext uri="{FF2B5EF4-FFF2-40B4-BE49-F238E27FC236}">
                <a16:creationId xmlns:a16="http://schemas.microsoft.com/office/drawing/2014/main" id="{FA360A5D-09A4-4FB1-9F99-23309579D77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6866" y="503928"/>
            <a:ext cx="848768" cy="16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descr="Map of New Jersey highlighting Mercer County">
            <a:extLst>
              <a:ext uri="{FF2B5EF4-FFF2-40B4-BE49-F238E27FC236}">
                <a16:creationId xmlns:a16="http://schemas.microsoft.com/office/drawing/2014/main" id="{198DD62B-45D3-4931-9335-28FA053F6A5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96348" y="401337"/>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descr="Map of New Jersey highlighting Mercer County">
            <a:extLst>
              <a:ext uri="{FF2B5EF4-FFF2-40B4-BE49-F238E27FC236}">
                <a16:creationId xmlns:a16="http://schemas.microsoft.com/office/drawing/2014/main" id="{F7E61286-86D7-43CF-8753-5BA398307E5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6967" y="4928441"/>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descr="Map of New Jersey highlighting Mercer County">
            <a:extLst>
              <a:ext uri="{FF2B5EF4-FFF2-40B4-BE49-F238E27FC236}">
                <a16:creationId xmlns:a16="http://schemas.microsoft.com/office/drawing/2014/main" id="{A4842F2D-E9CE-4F0D-A4B1-D7A92995FA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descr="Map of New Jersey highlighting Mercer County">
            <a:extLst>
              <a:ext uri="{FF2B5EF4-FFF2-40B4-BE49-F238E27FC236}">
                <a16:creationId xmlns:a16="http://schemas.microsoft.com/office/drawing/2014/main" id="{1BFB436D-0108-4C3D-A980-6918D3F375A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194" y="4852242"/>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descr="Map of New Jersey highlighting Mercer County">
            <a:extLst>
              <a:ext uri="{FF2B5EF4-FFF2-40B4-BE49-F238E27FC236}">
                <a16:creationId xmlns:a16="http://schemas.microsoft.com/office/drawing/2014/main" id="{D3746FA4-5BA3-4665-92A3-A60341E4A93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61790" y="432137"/>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descr="Map of New Jersey highlighting Mercer County">
            <a:extLst>
              <a:ext uri="{FF2B5EF4-FFF2-40B4-BE49-F238E27FC236}">
                <a16:creationId xmlns:a16="http://schemas.microsoft.com/office/drawing/2014/main" id="{41192CB9-EFA3-47EF-9D47-6B06D732F2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72948" y="342608"/>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descr="Map of New Jersey highlighting Mercer County">
            <a:extLst>
              <a:ext uri="{FF2B5EF4-FFF2-40B4-BE49-F238E27FC236}">
                <a16:creationId xmlns:a16="http://schemas.microsoft.com/office/drawing/2014/main" id="{3E15B55A-573A-4616-A9B8-E80E9E8E774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0" y="513198"/>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descr="Map of New Jersey highlighting Mercer County">
            <a:extLst>
              <a:ext uri="{FF2B5EF4-FFF2-40B4-BE49-F238E27FC236}">
                <a16:creationId xmlns:a16="http://schemas.microsoft.com/office/drawing/2014/main" id="{89BF8642-8543-4A27-B7CA-2739BF49DE8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47556" y="693374"/>
            <a:ext cx="888679" cy="168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descr="Map of New Jersey highlighting Mercer County">
            <a:extLst>
              <a:ext uri="{FF2B5EF4-FFF2-40B4-BE49-F238E27FC236}">
                <a16:creationId xmlns:a16="http://schemas.microsoft.com/office/drawing/2014/main" id="{41D380BD-FB79-4156-A271-4ECD4F65A42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41468" y="528388"/>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descr="Map of New Jersey highlighting Mercer County">
            <a:extLst>
              <a:ext uri="{FF2B5EF4-FFF2-40B4-BE49-F238E27FC236}">
                <a16:creationId xmlns:a16="http://schemas.microsoft.com/office/drawing/2014/main" id="{8EB5F23F-9C0F-4190-B68F-BF8B2D1EFBF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90970" y="342783"/>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descr="Map of New Jersey highlighting Mercer County">
            <a:extLst>
              <a:ext uri="{FF2B5EF4-FFF2-40B4-BE49-F238E27FC236}">
                <a16:creationId xmlns:a16="http://schemas.microsoft.com/office/drawing/2014/main" id="{8C088A42-5DD1-47FD-AE4C-2886B4C04FF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1515" y="407550"/>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descr="Map of New Jersey highlighting Mercer County">
            <a:extLst>
              <a:ext uri="{FF2B5EF4-FFF2-40B4-BE49-F238E27FC236}">
                <a16:creationId xmlns:a16="http://schemas.microsoft.com/office/drawing/2014/main" id="{48BFA74A-394F-4A09-93B0-F2575E3BA9D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12284" y="317663"/>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descr="Map of New Jersey highlighting Mercer County">
            <a:extLst>
              <a:ext uri="{FF2B5EF4-FFF2-40B4-BE49-F238E27FC236}">
                <a16:creationId xmlns:a16="http://schemas.microsoft.com/office/drawing/2014/main" id="{94C5873A-6062-4F8D-9E8C-3BB59C9A152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0180" y="944111"/>
            <a:ext cx="763110" cy="14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934A537D-5637-4792-885F-BBF458043BB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11" name="Picture 2" descr="Map of New Jersey highlighting Mercer County">
            <a:extLst>
              <a:ext uri="{FF2B5EF4-FFF2-40B4-BE49-F238E27FC236}">
                <a16:creationId xmlns:a16="http://schemas.microsoft.com/office/drawing/2014/main" id="{EDA0616E-8872-4900-9200-CB46561B93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0D2BE788-0E83-4CEF-A528-59E7E254A10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11" name="Picture 2" descr="Map of New Jersey highlighting Mercer County">
            <a:extLst>
              <a:ext uri="{FF2B5EF4-FFF2-40B4-BE49-F238E27FC236}">
                <a16:creationId xmlns:a16="http://schemas.microsoft.com/office/drawing/2014/main" id="{3A521FAE-3802-4A70-859A-BE5A053F0C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D6F2413D-3C24-4E3B-B27C-06D8D2EA338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11" name="Picture 2" descr="Map of New Jersey highlighting Mercer County">
            <a:extLst>
              <a:ext uri="{FF2B5EF4-FFF2-40B4-BE49-F238E27FC236}">
                <a16:creationId xmlns:a16="http://schemas.microsoft.com/office/drawing/2014/main" id="{FC694FA4-A2C2-4D08-8457-04B5F22894A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F84FECB1-9ACC-40D4-BC3F-6A61D568ED0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11" name="Picture 2" descr="Map of New Jersey highlighting Mercer County">
            <a:extLst>
              <a:ext uri="{FF2B5EF4-FFF2-40B4-BE49-F238E27FC236}">
                <a16:creationId xmlns:a16="http://schemas.microsoft.com/office/drawing/2014/main" id="{956E54C7-8E0B-4379-8F9B-1459D84436B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8D43DE9C-61E4-4BBD-AD7E-C36345A36C9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10" name="Picture 2" descr="Map of New Jersey highlighting Mercer County">
            <a:extLst>
              <a:ext uri="{FF2B5EF4-FFF2-40B4-BE49-F238E27FC236}">
                <a16:creationId xmlns:a16="http://schemas.microsoft.com/office/drawing/2014/main" id="{FAB644BC-CA64-41ED-8FA6-7C718D50520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F1E3C565-AEF0-41F6-9E6E-12006A64BC0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9" name="Picture 2" descr="Map of New Jersey highlighting Mercer County">
            <a:extLst>
              <a:ext uri="{FF2B5EF4-FFF2-40B4-BE49-F238E27FC236}">
                <a16:creationId xmlns:a16="http://schemas.microsoft.com/office/drawing/2014/main" id="{EBAD4244-0B35-4282-B10A-E80462780F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3FCE01DE-55A2-439E-B37D-9EB7837B4FF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8" name="Picture 2" descr="Map of New Jersey highlighting Mercer County">
            <a:extLst>
              <a:ext uri="{FF2B5EF4-FFF2-40B4-BE49-F238E27FC236}">
                <a16:creationId xmlns:a16="http://schemas.microsoft.com/office/drawing/2014/main" id="{3FCE2728-6847-485E-A7FB-4F201C6B12A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5723" y="60917"/>
            <a:ext cx="479886" cy="90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EEAA48-0BEA-4225-B153-ECB793FDA3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6586" y="-304800"/>
            <a:ext cx="13338186" cy="750870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Mercer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0" name="Picture 2" descr="Map of New Jersey highlighting Mercer County">
            <a:extLst>
              <a:ext uri="{FF2B5EF4-FFF2-40B4-BE49-F238E27FC236}">
                <a16:creationId xmlns:a16="http://schemas.microsoft.com/office/drawing/2014/main" id="{3831AA49-1E4A-4513-8576-E312156721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9517" y="4803582"/>
            <a:ext cx="830690" cy="157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509983520"/>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76654906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89774420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225458693"/>
              </p:ext>
            </p:extLst>
          </p:nvPr>
        </p:nvGraphicFramePr>
        <p:xfrm>
          <a:off x="3249706" y="567672"/>
          <a:ext cx="6275294"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1207138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79558866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51258675"/>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20718456"/>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4596424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49771192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068419301"/>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50900828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79441692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048259737"/>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p of New Jersey highlighting Mercer County">
            <a:extLst>
              <a:ext uri="{FF2B5EF4-FFF2-40B4-BE49-F238E27FC236}">
                <a16:creationId xmlns:a16="http://schemas.microsoft.com/office/drawing/2014/main" id="{7F7E0694-0738-4742-B570-BE5E24249A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33400"/>
            <a:ext cx="2212489" cy="4190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4E94D0-655D-4196-B1A9-C669E7D016B0}"/>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4495800" y="1181735"/>
            <a:ext cx="5927090" cy="4457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2257941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129436603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56957391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80393975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43161104"/>
              </p:ext>
            </p:extLst>
          </p:nvPr>
        </p:nvGraphicFramePr>
        <p:xfrm>
          <a:off x="3164413"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8363024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611878312"/>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90564554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58479938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72184370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558401407"/>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37003271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9600511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0735178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56318552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67425876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10636986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16730207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31993241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22649447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805680816"/>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27228053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60784427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860475238"/>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74495340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864299051"/>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97601788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598586475"/>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4018897943"/>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44809483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033336045"/>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29287046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56876359"/>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081966352"/>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717790005"/>
              </p:ext>
            </p:extLst>
          </p:nvPr>
        </p:nvGraphicFramePr>
        <p:xfrm>
          <a:off x="3144347" y="612485"/>
          <a:ext cx="6981872" cy="464531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9006544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097167357"/>
              </p:ext>
            </p:extLst>
          </p:nvPr>
        </p:nvGraphicFramePr>
        <p:xfrm>
          <a:off x="3158171" y="870405"/>
          <a:ext cx="6916558" cy="59875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59426375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59136250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83155291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85970208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55455805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49886247"/>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36413730"/>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180117737"/>
              </p:ext>
            </p:extLst>
          </p:nvPr>
        </p:nvGraphicFramePr>
        <p:xfrm>
          <a:off x="3197889" y="705775"/>
          <a:ext cx="6665302" cy="61522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81559969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58688383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69488944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419050255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27027790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53119908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86427471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7409679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78370712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996703663"/>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65661977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81680225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31132956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86784736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75453510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97485637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86191308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92237468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73003225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84334190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4563137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Mercer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650986189"/>
              </p:ext>
            </p:extLst>
          </p:nvPr>
        </p:nvGraphicFramePr>
        <p:xfrm>
          <a:off x="7543800" y="889951"/>
          <a:ext cx="4800599" cy="61849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5017509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94169534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641183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1814579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5920039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813440036"/>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387441297"/>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All Access Mental Health </a:t>
            </a:r>
            <a:r>
              <a:rPr lang="en-US" sz="1200" dirty="0">
                <a:solidFill>
                  <a:srgbClr val="C00000"/>
                </a:solidFill>
                <a:latin typeface="Franklin Gothic Medium" panose="020B0603020102020204" pitchFamily="34" charset="0"/>
              </a:rPr>
              <a:t>[Mental and Behavioral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Alpha Healing Center </a:t>
            </a:r>
            <a:r>
              <a:rPr lang="en-US" sz="1200" dirty="0">
                <a:solidFill>
                  <a:srgbClr val="C00000"/>
                </a:solidFill>
                <a:latin typeface="Franklin Gothic Medium" panose="020B0603020102020204" pitchFamily="34" charset="0"/>
              </a:rPr>
              <a:t>[Addiction]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Anchor House Inc. </a:t>
            </a:r>
            <a:r>
              <a:rPr lang="en-US" sz="1200" dirty="0">
                <a:solidFill>
                  <a:srgbClr val="C00000"/>
                </a:solidFill>
                <a:latin typeface="Franklin Gothic Medium" panose="020B0603020102020204" pitchFamily="34" charset="0"/>
              </a:rPr>
              <a:t>[At-risk 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Mercer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 and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Audrey Hepburn Children’s House </a:t>
            </a:r>
            <a:r>
              <a:rPr lang="en-US" sz="1200" dirty="0">
                <a:solidFill>
                  <a:srgbClr val="C00000"/>
                </a:solidFill>
                <a:latin typeface="Franklin Gothic Medium" panose="020B0603020102020204" pitchFamily="34" charset="0"/>
              </a:rPr>
              <a:t>[Child Abuse]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on Developmental Disabilities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Boys and Girls Club of Trenton-Mercer County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Brain Injury Alliance </a:t>
            </a:r>
            <a:r>
              <a:rPr lang="en-US" sz="1200" dirty="0">
                <a:solidFill>
                  <a:srgbClr val="C00000"/>
                </a:solidFill>
                <a:latin typeface="Franklin Gothic Medium" panose="020B0603020102020204" pitchFamily="34" charset="0"/>
              </a:rPr>
              <a:t>[Brain Injury]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Catholic Charities: Family Growth </a:t>
            </a:r>
            <a:r>
              <a:rPr lang="en-US" sz="1200" dirty="0">
                <a:solidFill>
                  <a:srgbClr val="C00000"/>
                </a:solidFill>
                <a:latin typeface="Franklin Gothic Medium" panose="020B0603020102020204" pitchFamily="34" charset="0"/>
              </a:rPr>
              <a:t>[At-risk families]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http://www.mercerresourcenet.org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2897531719"/>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Mercer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457200" y="2151727"/>
            <a:ext cx="22860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013505870"/>
              </p:ext>
            </p:extLst>
          </p:nvPr>
        </p:nvGraphicFramePr>
        <p:xfrm>
          <a:off x="7010400" y="1123208"/>
          <a:ext cx="5334000" cy="596339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Central Jersey Legal Services, Inc.</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Princeton Justice Initiative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spc="-20" dirty="0">
                <a:latin typeface="Franklin Gothic Medium" panose="020B0603020102020204" pitchFamily="34" charset="0"/>
              </a:rPr>
              <a:t>  Community Justice Center</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 </a:t>
            </a:r>
            <a:r>
              <a:rPr lang="en-US" sz="1400" spc="-20" dirty="0">
                <a:solidFill>
                  <a:srgbClr val="C00000"/>
                </a:solidFill>
                <a:latin typeface="Franklin Gothic Medium" panose="020B0603020102020204" pitchFamily="34" charset="0"/>
              </a:rPr>
              <a:t>[Veterans]</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e01c41354356f81a85df&quot;,&quot;SmartGridHorizontal&quot;:0,&quot;LinkedExcelSources&quot;:{&quot;618a971e383938345c058b52&quot;:&quot;{{Desktop}}\\County Workbooks\\Mercer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25076</TotalTime>
  <Words>9987</Words>
  <Application>Microsoft Office PowerPoint</Application>
  <PresentationFormat>Widescreen</PresentationFormat>
  <Paragraphs>857</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1699</cp:revision>
  <dcterms:created xsi:type="dcterms:W3CDTF">2006-08-16T00:00:00Z</dcterms:created>
  <dcterms:modified xsi:type="dcterms:W3CDTF">2021-12-01T02:38:20Z</dcterms:modified>
</cp:coreProperties>
</file>