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9.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1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4.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5.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notesSlides/notesSlide16.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notesSlides/notesSlide17.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notesSlides/notesSlide19.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notesSlides/notesSlide20.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21.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22.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24.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27.xml" ContentType="application/vnd.openxmlformats-officedocument.presentationml.notesSlid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28.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29.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notesSlides/notesSlide30.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notesSlides/notesSlide31.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32.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2.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33.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5.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notesSlides/notesSlide36.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7.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notesSlides/notesSlide38.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39.xml" ContentType="application/vnd.openxmlformats-officedocument.presentationml.notesSlide+xml"/>
  <Override PartName="/ppt/charts/chart45.xml" ContentType="application/vnd.openxmlformats-officedocument.drawingml.chart+xml"/>
  <Override PartName="/ppt/charts/chart46.xml" ContentType="application/vnd.openxmlformats-officedocument.drawingml.chart+xml"/>
  <Override PartName="/ppt/charts/style45.xml" ContentType="application/vnd.ms-office.chartstyle+xml"/>
  <Override PartName="/ppt/charts/colors45.xml" ContentType="application/vnd.ms-office.chartcolorstyl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40.xml" ContentType="application/vnd.openxmlformats-officedocument.presentationml.notesSlide+xml"/>
  <Override PartName="/ppt/charts/chart47.xml" ContentType="application/vnd.openxmlformats-officedocument.drawingml.chart+xml"/>
  <Override PartName="/ppt/charts/style46.xml" ContentType="application/vnd.ms-office.chartstyle+xml"/>
  <Override PartName="/ppt/charts/colors46.xml" ContentType="application/vnd.ms-office.chartcolorstyl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notesSlides/notesSlide41.xml" ContentType="application/vnd.openxmlformats-officedocument.presentationml.notesSlide+xml"/>
  <Override PartName="/ppt/charts/chart48.xml" ContentType="application/vnd.openxmlformats-officedocument.drawingml.chart+xml"/>
  <Override PartName="/ppt/charts/style47.xml" ContentType="application/vnd.ms-office.chartstyle+xml"/>
  <Override PartName="/ppt/charts/colors47.xml" ContentType="application/vnd.ms-office.chartcolorstyle+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notesSlides/notesSlide42.xml" ContentType="application/vnd.openxmlformats-officedocument.presentationml.notesSlide+xml"/>
  <Override PartName="/ppt/charts/chart49.xml" ContentType="application/vnd.openxmlformats-officedocument.drawingml.chart+xml"/>
  <Override PartName="/ppt/charts/style48.xml" ContentType="application/vnd.ms-office.chartstyle+xml"/>
  <Override PartName="/ppt/charts/colors48.xml" ContentType="application/vnd.ms-office.chartcolorstyle+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43.xml" ContentType="application/vnd.openxmlformats-officedocument.presentationml.notesSlide+xml"/>
  <Override PartName="/ppt/charts/chart50.xml" ContentType="application/vnd.openxmlformats-officedocument.drawingml.chart+xml"/>
  <Override PartName="/ppt/charts/style49.xml" ContentType="application/vnd.ms-office.chartstyle+xml"/>
  <Override PartName="/ppt/charts/colors49.xml" ContentType="application/vnd.ms-office.chartcolorstyle+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4.xml" ContentType="application/vnd.openxmlformats-officedocument.presentationml.notesSlide+xml"/>
  <Override PartName="/ppt/charts/chart51.xml" ContentType="application/vnd.openxmlformats-officedocument.drawingml.chart+xml"/>
  <Override PartName="/ppt/charts/style50.xml" ContentType="application/vnd.ms-office.chartstyle+xml"/>
  <Override PartName="/ppt/charts/colors50.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45.xml" ContentType="application/vnd.openxmlformats-officedocument.presentationml.notesSlide+xml"/>
  <Override PartName="/ppt/charts/chart52.xml" ContentType="application/vnd.openxmlformats-officedocument.drawingml.chart+xml"/>
  <Override PartName="/ppt/charts/style51.xml" ContentType="application/vnd.ms-office.chartstyle+xml"/>
  <Override PartName="/ppt/charts/colors51.xml" ContentType="application/vnd.ms-office.chartcolorstyl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46.xml" ContentType="application/vnd.openxmlformats-officedocument.presentationml.notesSlide+xml"/>
  <Override PartName="/ppt/charts/chart53.xml" ContentType="application/vnd.openxmlformats-officedocument.drawingml.chart+xml"/>
  <Override PartName="/ppt/charts/style52.xml" ContentType="application/vnd.ms-office.chartstyle+xml"/>
  <Override PartName="/ppt/charts/colors52.xml" ContentType="application/vnd.ms-office.chartcolorstyl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7.xml" ContentType="application/vnd.openxmlformats-officedocument.presentationml.notesSlide+xml"/>
  <Override PartName="/ppt/charts/chart54.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55.xml" ContentType="application/vnd.openxmlformats-officedocument.drawingml.chart+xml"/>
  <Override PartName="/ppt/charts/style54.xml" ContentType="application/vnd.ms-office.chartstyle+xml"/>
  <Override PartName="/ppt/charts/colors54.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8.xml" ContentType="application/vnd.openxmlformats-officedocument.presentationml.notesSlide+xml"/>
  <Override PartName="/ppt/charts/chart5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7.xml" ContentType="application/vnd.openxmlformats-officedocument.drawingml.chart+xml"/>
  <Override PartName="/ppt/charts/style56.xml" ContentType="application/vnd.ms-office.chartstyle+xml"/>
  <Override PartName="/ppt/charts/colors56.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notesSlides/notesSlide49.xml" ContentType="application/vnd.openxmlformats-officedocument.presentationml.notesSlide+xml"/>
  <Override PartName="/ppt/charts/chart58.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9.xml" ContentType="application/vnd.openxmlformats-officedocument.drawingml.chart+xml"/>
  <Override PartName="/ppt/charts/style58.xml" ContentType="application/vnd.ms-office.chartstyle+xml"/>
  <Override PartName="/ppt/charts/colors58.xml" ContentType="application/vnd.ms-office.chartcolorstyle+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notesSlides/notesSlide50.xml" ContentType="application/vnd.openxmlformats-officedocument.presentationml.notesSlide+xml"/>
  <Override PartName="/ppt/charts/chart60.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61.xml" ContentType="application/vnd.openxmlformats-officedocument.drawingml.chart+xml"/>
  <Override PartName="/ppt/charts/style60.xml" ContentType="application/vnd.ms-office.chartstyle+xml"/>
  <Override PartName="/ppt/charts/colors60.xml" ContentType="application/vnd.ms-office.chartcolorstyle+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notesSlides/notesSlide51.xml" ContentType="application/vnd.openxmlformats-officedocument.presentationml.notesSlide+xml"/>
  <Override PartName="/ppt/charts/chart62.xml" ContentType="application/vnd.openxmlformats-officedocument.drawingml.chart+xml"/>
  <Override PartName="/ppt/charts/style61.xml" ContentType="application/vnd.ms-office.chartstyle+xml"/>
  <Override PartName="/ppt/charts/colors61.xml" ContentType="application/vnd.ms-office.chartcolorstyle+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notesSlides/notesSlide52.xml" ContentType="application/vnd.openxmlformats-officedocument.presentationml.notesSlide+xml"/>
  <Override PartName="/ppt/charts/chart63.xml" ContentType="application/vnd.openxmlformats-officedocument.drawingml.chart+xml"/>
  <Override PartName="/ppt/charts/style62.xml" ContentType="application/vnd.ms-office.chartstyle+xml"/>
  <Override PartName="/ppt/charts/colors62.xml" ContentType="application/vnd.ms-office.chartcolorstyle+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notesSlides/notesSlide53.xml" ContentType="application/vnd.openxmlformats-officedocument.presentationml.notesSlide+xml"/>
  <Override PartName="/ppt/charts/chart64.xml" ContentType="application/vnd.openxmlformats-officedocument.drawingml.chart+xml"/>
  <Override PartName="/ppt/charts/style63.xml" ContentType="application/vnd.ms-office.chartstyle+xml"/>
  <Override PartName="/ppt/charts/colors63.xml" ContentType="application/vnd.ms-office.chartcolorstyle+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notesSlides/notesSlide54.xml" ContentType="application/vnd.openxmlformats-officedocument.presentationml.notesSlide+xml"/>
  <Override PartName="/ppt/charts/chart65.xml" ContentType="application/vnd.openxmlformats-officedocument.drawingml.chart+xml"/>
  <Override PartName="/ppt/charts/style64.xml" ContentType="application/vnd.ms-office.chartstyle+xml"/>
  <Override PartName="/ppt/charts/colors64.xml" ContentType="application/vnd.ms-office.chartcolorstyle+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notesSlides/notesSlide55.xml" ContentType="application/vnd.openxmlformats-officedocument.presentationml.notesSlide+xml"/>
  <Override PartName="/ppt/charts/chart66.xml" ContentType="application/vnd.openxmlformats-officedocument.drawingml.chart+xml"/>
  <Override PartName="/ppt/charts/style65.xml" ContentType="application/vnd.ms-office.chartstyle+xml"/>
  <Override PartName="/ppt/charts/colors65.xml" ContentType="application/vnd.ms-office.chartcolorstyle+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56.xml" ContentType="application/vnd.openxmlformats-officedocument.presentationml.notesSlide+xml"/>
  <Override PartName="/ppt/charts/chart67.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68.xml" ContentType="application/vnd.openxmlformats-officedocument.drawingml.chart+xml"/>
  <Override PartName="/ppt/charts/style67.xml" ContentType="application/vnd.ms-office.chartstyle+xml"/>
  <Override PartName="/ppt/charts/colors67.xml" ContentType="application/vnd.ms-office.chartcolorstyl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notesSlides/notesSlide57.xml" ContentType="application/vnd.openxmlformats-officedocument.presentationml.notesSlide+xml"/>
  <Override PartName="/ppt/charts/chart69.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70.xml" ContentType="application/vnd.openxmlformats-officedocument.drawingml.chart+xml"/>
  <Override PartName="/ppt/charts/style69.xml" ContentType="application/vnd.ms-office.chartstyle+xml"/>
  <Override PartName="/ppt/charts/colors69.xml" ContentType="application/vnd.ms-office.chartcolorstyl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notesSlides/notesSlide58.xml" ContentType="application/vnd.openxmlformats-officedocument.presentationml.notesSlide+xml"/>
  <Override PartName="/ppt/charts/chart71.xml" ContentType="application/vnd.openxmlformats-officedocument.drawingml.chart+xml"/>
  <Override PartName="/ppt/charts/style70.xml" ContentType="application/vnd.ms-office.chartstyle+xml"/>
  <Override PartName="/ppt/charts/colors70.xml" ContentType="application/vnd.ms-office.chartcolorstyle+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notesSlides/notesSlide59.xml" ContentType="application/vnd.openxmlformats-officedocument.presentationml.notesSlide+xml"/>
  <Override PartName="/ppt/charts/chart72.xml" ContentType="application/vnd.openxmlformats-officedocument.drawingml.chart+xml"/>
  <Override PartName="/ppt/charts/style71.xml" ContentType="application/vnd.ms-office.chartstyle+xml"/>
  <Override PartName="/ppt/charts/colors71.xml" ContentType="application/vnd.ms-office.chartcolorstyle+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60.xml" ContentType="application/vnd.openxmlformats-officedocument.presentationml.notesSlide+xml"/>
  <Override PartName="/ppt/charts/chart73.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4.xml" ContentType="application/vnd.openxmlformats-officedocument.drawingml.chart+xml"/>
  <Override PartName="/ppt/charts/style73.xml" ContentType="application/vnd.ms-office.chartstyle+xml"/>
  <Override PartName="/ppt/charts/colors73.xml" ContentType="application/vnd.ms-office.chartcolorstyle+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notesSlides/notesSlide61.xml" ContentType="application/vnd.openxmlformats-officedocument.presentationml.notesSlide+xml"/>
  <Override PartName="/ppt/charts/chart75.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6.xml" ContentType="application/vnd.openxmlformats-officedocument.drawingml.chart+xml"/>
  <Override PartName="/ppt/charts/style75.xml" ContentType="application/vnd.ms-office.chartstyle+xml"/>
  <Override PartName="/ppt/charts/colors75.xml" ContentType="application/vnd.ms-office.chartcolorstyle+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2.xml" ContentType="application/vnd.openxmlformats-officedocument.presentationml.notesSlide+xml"/>
  <Override PartName="/ppt/charts/chart77.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8.xml" ContentType="application/vnd.openxmlformats-officedocument.drawingml.chart+xml"/>
  <Override PartName="/ppt/charts/style77.xml" ContentType="application/vnd.ms-office.chartstyle+xml"/>
  <Override PartName="/ppt/charts/colors77.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79.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80.xml" ContentType="application/vnd.openxmlformats-officedocument.drawingml.chart+xml"/>
  <Override PartName="/ppt/charts/style79.xml" ContentType="application/vnd.ms-office.chartstyle+xml"/>
  <Override PartName="/ppt/charts/colors79.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notesSlides/notesSlide64.xml" ContentType="application/vnd.openxmlformats-officedocument.presentationml.notesSlide+xml"/>
  <Override PartName="/ppt/charts/chart81.xml" ContentType="application/vnd.openxmlformats-officedocument.drawingml.chart+xml"/>
  <Override PartName="/ppt/charts/style80.xml" ContentType="application/vnd.ms-office.chartstyle+xml"/>
  <Override PartName="/ppt/charts/colors80.xml" ContentType="application/vnd.ms-office.chartcolorstyle+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2.xml" ContentType="application/vnd.openxmlformats-officedocument.drawingml.chart+xml"/>
  <Override PartName="/ppt/charts/style81.xml" ContentType="application/vnd.ms-office.chartstyle+xml"/>
  <Override PartName="/ppt/charts/colors81.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3.xml" ContentType="application/vnd.openxmlformats-officedocument.drawingml.chart+xml"/>
  <Override PartName="/ppt/charts/style82.xml" ContentType="application/vnd.ms-office.chartstyle+xml"/>
  <Override PartName="/ppt/charts/colors82.xml" ContentType="application/vnd.ms-office.chartcolorstyl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468" r:id="rId3"/>
    <p:sldId id="467" r:id="rId4"/>
    <p:sldId id="454" r:id="rId5"/>
    <p:sldId id="455" r:id="rId6"/>
    <p:sldId id="456" r:id="rId7"/>
    <p:sldId id="457" r:id="rId8"/>
    <p:sldId id="458" r:id="rId9"/>
    <p:sldId id="258" r:id="rId10"/>
    <p:sldId id="459" r:id="rId11"/>
    <p:sldId id="379" r:id="rId12"/>
    <p:sldId id="259" r:id="rId13"/>
    <p:sldId id="364" r:id="rId14"/>
    <p:sldId id="365" r:id="rId15"/>
    <p:sldId id="366" r:id="rId16"/>
    <p:sldId id="367" r:id="rId17"/>
    <p:sldId id="368" r:id="rId18"/>
    <p:sldId id="370" r:id="rId19"/>
    <p:sldId id="371" r:id="rId20"/>
    <p:sldId id="372" r:id="rId21"/>
    <p:sldId id="373" r:id="rId22"/>
    <p:sldId id="374" r:id="rId23"/>
    <p:sldId id="460" r:id="rId24"/>
    <p:sldId id="380" r:id="rId25"/>
    <p:sldId id="375" r:id="rId26"/>
    <p:sldId id="378" r:id="rId27"/>
    <p:sldId id="376" r:id="rId28"/>
    <p:sldId id="465" r:id="rId29"/>
    <p:sldId id="461" r:id="rId30"/>
    <p:sldId id="390" r:id="rId31"/>
    <p:sldId id="381" r:id="rId32"/>
    <p:sldId id="382" r:id="rId33"/>
    <p:sldId id="383" r:id="rId34"/>
    <p:sldId id="393" r:id="rId35"/>
    <p:sldId id="418" r:id="rId36"/>
    <p:sldId id="388" r:id="rId37"/>
    <p:sldId id="389" r:id="rId38"/>
    <p:sldId id="386" r:id="rId39"/>
    <p:sldId id="387" r:id="rId40"/>
    <p:sldId id="396" r:id="rId41"/>
    <p:sldId id="394" r:id="rId42"/>
    <p:sldId id="395" r:id="rId43"/>
    <p:sldId id="397" r:id="rId44"/>
    <p:sldId id="401" r:id="rId45"/>
    <p:sldId id="417" r:id="rId46"/>
    <p:sldId id="415" r:id="rId47"/>
    <p:sldId id="416" r:id="rId48"/>
    <p:sldId id="402" r:id="rId49"/>
    <p:sldId id="403" r:id="rId50"/>
    <p:sldId id="404" r:id="rId51"/>
    <p:sldId id="405" r:id="rId52"/>
    <p:sldId id="406" r:id="rId53"/>
    <p:sldId id="407" r:id="rId54"/>
    <p:sldId id="408" r:id="rId55"/>
    <p:sldId id="409" r:id="rId56"/>
    <p:sldId id="410" r:id="rId57"/>
    <p:sldId id="411" r:id="rId58"/>
    <p:sldId id="412" r:id="rId59"/>
    <p:sldId id="462" r:id="rId60"/>
    <p:sldId id="425" r:id="rId61"/>
    <p:sldId id="419" r:id="rId62"/>
    <p:sldId id="420" r:id="rId63"/>
    <p:sldId id="422" r:id="rId64"/>
    <p:sldId id="423" r:id="rId65"/>
    <p:sldId id="424" r:id="rId66"/>
    <p:sldId id="426" r:id="rId67"/>
    <p:sldId id="427" r:id="rId68"/>
    <p:sldId id="429" r:id="rId69"/>
    <p:sldId id="430" r:id="rId70"/>
    <p:sldId id="431" r:id="rId71"/>
    <p:sldId id="436" r:id="rId72"/>
    <p:sldId id="437" r:id="rId73"/>
    <p:sldId id="438" r:id="rId74"/>
    <p:sldId id="440" r:id="rId75"/>
    <p:sldId id="441" r:id="rId76"/>
    <p:sldId id="432" r:id="rId77"/>
    <p:sldId id="442" r:id="rId78"/>
    <p:sldId id="443" r:id="rId79"/>
    <p:sldId id="466" r:id="rId80"/>
    <p:sldId id="433" r:id="rId81"/>
    <p:sldId id="445" r:id="rId82"/>
    <p:sldId id="446" r:id="rId83"/>
    <p:sldId id="447" r:id="rId84"/>
    <p:sldId id="448" r:id="rId85"/>
    <p:sldId id="463" r:id="rId86"/>
    <p:sldId id="434" r:id="rId87"/>
    <p:sldId id="449" r:id="rId88"/>
    <p:sldId id="451" r:id="rId89"/>
    <p:sldId id="452" r:id="rId90"/>
    <p:sldId id="435" r:id="rId91"/>
    <p:sldId id="464" r:id="rId92"/>
  </p:sldIdLst>
  <p:sldSz cx="12192000" cy="6858000"/>
  <p:notesSz cx="7010400" cy="92964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091" autoAdjust="0"/>
    <p:restoredTop sz="79533" autoAdjust="0"/>
  </p:normalViewPr>
  <p:slideViewPr>
    <p:cSldViewPr>
      <p:cViewPr varScale="1">
        <p:scale>
          <a:sx n="96" d="100"/>
          <a:sy n="96" d="100"/>
        </p:scale>
        <p:origin x="1488" y="78"/>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2.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5.xml"/><Relationship Id="rId1" Type="http://schemas.microsoft.com/office/2011/relationships/chartStyle" Target="style45.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6.xml"/><Relationship Id="rId1" Type="http://schemas.microsoft.com/office/2011/relationships/chartStyle" Target="style46.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47.xml"/><Relationship Id="rId1" Type="http://schemas.microsoft.com/office/2011/relationships/chartStyle" Target="style47.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48.xml"/><Relationship Id="rId1" Type="http://schemas.microsoft.com/office/2011/relationships/chartStyle" Target="style48.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49.xml"/><Relationship Id="rId1" Type="http://schemas.microsoft.com/office/2011/relationships/chartStyle" Target="style49.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0.xml"/><Relationship Id="rId1" Type="http://schemas.microsoft.com/office/2011/relationships/chartStyle" Target="style50.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1.xml"/><Relationship Id="rId1" Type="http://schemas.microsoft.com/office/2011/relationships/chartStyle" Target="style51.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2.xml"/><Relationship Id="rId1" Type="http://schemas.microsoft.com/office/2011/relationships/chartStyle" Target="style52.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3.xml"/><Relationship Id="rId1" Type="http://schemas.microsoft.com/office/2011/relationships/chartStyle" Target="style53.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4.xml"/><Relationship Id="rId1" Type="http://schemas.microsoft.com/office/2011/relationships/chartStyle" Target="style54.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5.xml"/><Relationship Id="rId1" Type="http://schemas.microsoft.com/office/2011/relationships/chartStyle" Target="style55.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6.xml"/><Relationship Id="rId1" Type="http://schemas.microsoft.com/office/2011/relationships/chartStyle" Target="style56.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57.xml"/><Relationship Id="rId1" Type="http://schemas.microsoft.com/office/2011/relationships/chartStyle" Target="style57.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58.xml"/><Relationship Id="rId1" Type="http://schemas.microsoft.com/office/2011/relationships/chartStyle" Target="style58.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59.xml"/><Relationship Id="rId1" Type="http://schemas.microsoft.com/office/2011/relationships/chartStyle" Target="style59.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0.xml"/><Relationship Id="rId1" Type="http://schemas.microsoft.com/office/2011/relationships/chartStyle" Target="style60.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1.xml"/><Relationship Id="rId1" Type="http://schemas.microsoft.com/office/2011/relationships/chartStyle" Target="style61.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2.xml"/><Relationship Id="rId1" Type="http://schemas.microsoft.com/office/2011/relationships/chartStyle" Target="style62.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3.xml"/><Relationship Id="rId1" Type="http://schemas.microsoft.com/office/2011/relationships/chartStyle" Target="style63.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4.xml"/><Relationship Id="rId1" Type="http://schemas.microsoft.com/office/2011/relationships/chartStyle" Target="style64.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5.xml"/><Relationship Id="rId1" Type="http://schemas.microsoft.com/office/2011/relationships/chartStyle" Target="style65.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6.xml"/><Relationship Id="rId1" Type="http://schemas.microsoft.com/office/2011/relationships/chartStyle" Target="style66.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67.xml"/><Relationship Id="rId1" Type="http://schemas.microsoft.com/office/2011/relationships/chartStyle" Target="style67.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68.xml"/><Relationship Id="rId1" Type="http://schemas.microsoft.com/office/2011/relationships/chartStyle" Target="style68.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69.xml"/><Relationship Id="rId1" Type="http://schemas.microsoft.com/office/2011/relationships/chartStyle" Target="style69.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0.xml"/><Relationship Id="rId1" Type="http://schemas.microsoft.com/office/2011/relationships/chartStyle" Target="style70.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1.xml"/><Relationship Id="rId1" Type="http://schemas.microsoft.com/office/2011/relationships/chartStyle" Target="style71.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2.xml"/><Relationship Id="rId1" Type="http://schemas.microsoft.com/office/2011/relationships/chartStyle" Target="style72.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3.xml"/><Relationship Id="rId1" Type="http://schemas.microsoft.com/office/2011/relationships/chartStyle" Target="style73.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4.xml"/><Relationship Id="rId1" Type="http://schemas.microsoft.com/office/2011/relationships/chartStyle" Target="style74.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5.xml"/><Relationship Id="rId1" Type="http://schemas.microsoft.com/office/2011/relationships/chartStyle" Target="style75.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6.xml"/><Relationship Id="rId1" Type="http://schemas.microsoft.com/office/2011/relationships/chartStyle" Target="style76.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77.xml"/><Relationship Id="rId1" Type="http://schemas.microsoft.com/office/2011/relationships/chartStyle" Target="style77.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78.xml"/><Relationship Id="rId1" Type="http://schemas.microsoft.com/office/2011/relationships/chartStyle" Target="style78.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79.xml"/><Relationship Id="rId1" Type="http://schemas.microsoft.com/office/2011/relationships/chartStyle" Target="style79.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0.xml"/><Relationship Id="rId1" Type="http://schemas.microsoft.com/office/2011/relationships/chartStyle" Target="style80.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1.xml"/><Relationship Id="rId1" Type="http://schemas.microsoft.com/office/2011/relationships/chartStyle" Target="style81.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2.xml"/><Relationship Id="rId1" Type="http://schemas.microsoft.com/office/2011/relationships/chartStyle" Target="style8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Mercer</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0.65100000000000002</c:v>
                </c:pt>
                <c:pt idx="1">
                  <c:v>0.214</c:v>
                </c:pt>
                <c:pt idx="2">
                  <c:v>5.0000000000000001E-3</c:v>
                </c:pt>
                <c:pt idx="3">
                  <c:v>0.11600000000000001</c:v>
                </c:pt>
                <c:pt idx="4">
                  <c:v>2E-3</c:v>
                </c:pt>
                <c:pt idx="5">
                  <c:v>3.5000000000000003E-2</c:v>
                </c:pt>
                <c:pt idx="6">
                  <c:v>0.16900000000000001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0.69899999999999995</c:v>
                </c:pt>
                <c:pt idx="1">
                  <c:v>0.14799999999999999</c:v>
                </c:pt>
                <c:pt idx="2">
                  <c:v>7.0000000000000001E-3</c:v>
                </c:pt>
                <c:pt idx="3">
                  <c:v>0.10299999999999999</c:v>
                </c:pt>
                <c:pt idx="4">
                  <c:v>1E-3</c:v>
                </c:pt>
                <c:pt idx="5">
                  <c:v>7.0000000000000007E-2</c:v>
                </c:pt>
                <c:pt idx="6">
                  <c:v>0.19700000000000001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51803888"/>
        <c:axId val="351814472"/>
      </c:barChart>
      <c:catAx>
        <c:axId val="3518038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1814472"/>
        <c:crosses val="autoZero"/>
        <c:auto val="1"/>
        <c:lblAlgn val="ctr"/>
        <c:lblOffset val="100"/>
        <c:noMultiLvlLbl val="0"/>
      </c:catAx>
      <c:valAx>
        <c:axId val="351814472"/>
        <c:scaling>
          <c:orientation val="minMax"/>
          <c:max val="1"/>
        </c:scaling>
        <c:delete val="1"/>
        <c:axPos val="l"/>
        <c:numFmt formatCode="0%" sourceLinked="1"/>
        <c:majorTickMark val="none"/>
        <c:minorTickMark val="none"/>
        <c:tickLblPos val="nextTo"/>
        <c:crossAx val="3518038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6.5803961191207138E-3"/>
          <c:w val="0.87045976632280841"/>
          <c:h val="0.92716589593129439"/>
        </c:manualLayout>
      </c:layout>
      <c:barChart>
        <c:barDir val="bar"/>
        <c:grouping val="clustered"/>
        <c:varyColors val="0"/>
        <c:ser>
          <c:idx val="0"/>
          <c:order val="0"/>
          <c:tx>
            <c:strRef>
              <c:f>Sheet1!$B$1</c:f>
              <c:strCache>
                <c:ptCount val="1"/>
                <c:pt idx="0">
                  <c:v>Population_Under18_2017</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Sheet1!$B$2:$B$22</c:f>
              <c:numCache>
                <c:formatCode>General</c:formatCode>
                <c:ptCount val="21"/>
                <c:pt idx="0">
                  <c:v>13537</c:v>
                </c:pt>
                <c:pt idx="1">
                  <c:v>16226</c:v>
                </c:pt>
                <c:pt idx="2">
                  <c:v>21574</c:v>
                </c:pt>
                <c:pt idx="3">
                  <c:v>25185</c:v>
                </c:pt>
                <c:pt idx="4">
                  <c:v>27726</c:v>
                </c:pt>
                <c:pt idx="5">
                  <c:v>35909</c:v>
                </c:pt>
                <c:pt idx="6">
                  <c:v>58004</c:v>
                </c:pt>
                <c:pt idx="7">
                  <c:v>64660</c:v>
                </c:pt>
                <c:pt idx="8">
                  <c:v>74088</c:v>
                </c:pt>
                <c:pt idx="10">
                  <c:v>93897</c:v>
                </c:pt>
                <c:pt idx="11">
                  <c:v>107093</c:v>
                </c:pt>
                <c:pt idx="12">
                  <c:v>116574</c:v>
                </c:pt>
                <c:pt idx="13">
                  <c:v>122793</c:v>
                </c:pt>
                <c:pt idx="14">
                  <c:v>131375</c:v>
                </c:pt>
                <c:pt idx="15">
                  <c:v>133950</c:v>
                </c:pt>
                <c:pt idx="16">
                  <c:v>140021</c:v>
                </c:pt>
                <c:pt idx="17">
                  <c:v>141981</c:v>
                </c:pt>
                <c:pt idx="18">
                  <c:v>182068</c:v>
                </c:pt>
                <c:pt idx="19">
                  <c:v>190780</c:v>
                </c:pt>
                <c:pt idx="20">
                  <c:v>201470</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Union</c:v>
                </c:pt>
                <c:pt idx="15">
                  <c:v>Monmouth</c:v>
                </c:pt>
                <c:pt idx="16">
                  <c:v>Hudson</c:v>
                </c:pt>
                <c:pt idx="17">
                  <c:v>Ocean</c:v>
                </c:pt>
                <c:pt idx="18">
                  <c:v>Middlesex</c:v>
                </c:pt>
                <c:pt idx="19">
                  <c:v>Essex</c:v>
                </c:pt>
                <c:pt idx="20">
                  <c:v>Bergen</c:v>
                </c:pt>
              </c:strCache>
            </c:strRef>
          </c:cat>
          <c:val>
            <c:numRef>
              <c:f>Sheet1!$C$2:$C$22</c:f>
              <c:numCache>
                <c:formatCode>General</c:formatCode>
                <c:ptCount val="21"/>
                <c:pt idx="9">
                  <c:v>79885</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57379008"/>
        <c:axId val="357382928"/>
      </c:barChart>
      <c:catAx>
        <c:axId val="3573790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7382928"/>
        <c:crosses val="autoZero"/>
        <c:auto val="1"/>
        <c:lblAlgn val="ctr"/>
        <c:lblOffset val="100"/>
        <c:noMultiLvlLbl val="0"/>
      </c:catAx>
      <c:valAx>
        <c:axId val="357382928"/>
        <c:scaling>
          <c:orientation val="minMax"/>
        </c:scaling>
        <c:delete val="1"/>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573790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1.5625E-2"/>
          <c:y val="2.406814748657559E-2"/>
          <c:w val="0.96562499999999996"/>
          <c:h val="0.90350223418565934"/>
        </c:manualLayout>
      </c:layout>
      <c:barChart>
        <c:barDir val="bar"/>
        <c:grouping val="percentStacked"/>
        <c:varyColors val="0"/>
        <c:ser>
          <c:idx val="1"/>
          <c:order val="1"/>
          <c:tx>
            <c:strRef>
              <c:f>Sheet1!$C$1</c:f>
              <c:strCache>
                <c:ptCount val="1"/>
                <c:pt idx="0">
                  <c:v># &lt;18 who are &lt;6</c:v>
                </c:pt>
              </c:strCache>
            </c:strRef>
          </c:tx>
          <c:spPr>
            <a:solidFill>
              <a:schemeClr val="dk1">
                <a:tint val="5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Sheet1!$C$2:$C$23</c:f>
              <c:numCache>
                <c:formatCode>#,##0</c:formatCode>
                <c:ptCount val="22"/>
                <c:pt idx="0">
                  <c:v>18611</c:v>
                </c:pt>
                <c:pt idx="1">
                  <c:v>61212</c:v>
                </c:pt>
                <c:pt idx="2">
                  <c:v>28408</c:v>
                </c:pt>
                <c:pt idx="3">
                  <c:v>38601</c:v>
                </c:pt>
                <c:pt idx="4">
                  <c:v>5269</c:v>
                </c:pt>
                <c:pt idx="5">
                  <c:v>12200</c:v>
                </c:pt>
                <c:pt idx="6">
                  <c:v>63390</c:v>
                </c:pt>
                <c:pt idx="7">
                  <c:v>19414</c:v>
                </c:pt>
                <c:pt idx="8">
                  <c:v>55224</c:v>
                </c:pt>
                <c:pt idx="9">
                  <c:v>5817</c:v>
                </c:pt>
                <c:pt idx="10">
                  <c:v>25369</c:v>
                </c:pt>
                <c:pt idx="11">
                  <c:v>58587</c:v>
                </c:pt>
                <c:pt idx="12">
                  <c:v>38909</c:v>
                </c:pt>
                <c:pt idx="13">
                  <c:v>30381</c:v>
                </c:pt>
                <c:pt idx="14">
                  <c:v>47891</c:v>
                </c:pt>
                <c:pt idx="15">
                  <c:v>41961</c:v>
                </c:pt>
                <c:pt idx="16">
                  <c:v>4304</c:v>
                </c:pt>
                <c:pt idx="17">
                  <c:v>21264</c:v>
                </c:pt>
                <c:pt idx="18">
                  <c:v>8385</c:v>
                </c:pt>
                <c:pt idx="19">
                  <c:v>42604</c:v>
                </c:pt>
                <c:pt idx="20">
                  <c:v>6187</c:v>
                </c:pt>
                <c:pt idx="21">
                  <c:v>633988</c:v>
                </c:pt>
              </c:numCache>
            </c:numRef>
          </c:val>
          <c:extLst>
            <c:ext xmlns:c16="http://schemas.microsoft.com/office/drawing/2014/chart" uri="{C3380CC4-5D6E-409C-BE32-E72D297353CC}">
              <c16:uniqueId val="{00000001-E1BA-475B-8D05-6FF6AB4D6188}"/>
            </c:ext>
          </c:extLst>
        </c:ser>
        <c:ser>
          <c:idx val="2"/>
          <c:order val="2"/>
          <c:tx>
            <c:strRef>
              <c:f>Sheet1!$D$1</c:f>
              <c:strCache>
                <c:ptCount val="1"/>
                <c:pt idx="0">
                  <c:v># &lt;18 who are between 6 &amp; 11</c:v>
                </c:pt>
              </c:strCache>
            </c:strRef>
          </c:tx>
          <c:spPr>
            <a:pattFill prst="ltDnDiag">
              <a:fgClr>
                <a:schemeClr val="tx1"/>
              </a:fgClr>
              <a:bgClr>
                <a:schemeClr val="bg1"/>
              </a:bgClr>
            </a:pattFill>
            <a:ln>
              <a:solidFill>
                <a:schemeClr val="tx1"/>
              </a:solidFill>
            </a:ln>
            <a:effectLst/>
          </c:spPr>
          <c:invertIfNegative val="0"/>
          <c:dLbls>
            <c:spPr>
              <a:solidFill>
                <a:schemeClr val="bg1"/>
              </a:solidFill>
              <a:ln>
                <a:solidFill>
                  <a:schemeClr val="bg1">
                    <a:lumMod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Sheet1!$D$2:$D$23</c:f>
              <c:numCache>
                <c:formatCode>#,##0</c:formatCode>
                <c:ptCount val="22"/>
                <c:pt idx="0">
                  <c:v>19498</c:v>
                </c:pt>
                <c:pt idx="1">
                  <c:v>68055</c:v>
                </c:pt>
                <c:pt idx="2">
                  <c:v>32885</c:v>
                </c:pt>
                <c:pt idx="3">
                  <c:v>38964</c:v>
                </c:pt>
                <c:pt idx="4">
                  <c:v>6019</c:v>
                </c:pt>
                <c:pt idx="5">
                  <c:v>12947</c:v>
                </c:pt>
                <c:pt idx="6">
                  <c:v>63512</c:v>
                </c:pt>
                <c:pt idx="7">
                  <c:v>22761</c:v>
                </c:pt>
                <c:pt idx="8">
                  <c:v>42839</c:v>
                </c:pt>
                <c:pt idx="9">
                  <c:v>8803</c:v>
                </c:pt>
                <c:pt idx="10">
                  <c:v>26076</c:v>
                </c:pt>
                <c:pt idx="11">
                  <c:v>61764</c:v>
                </c:pt>
                <c:pt idx="12">
                  <c:v>47478</c:v>
                </c:pt>
                <c:pt idx="13">
                  <c:v>37167</c:v>
                </c:pt>
                <c:pt idx="14">
                  <c:v>45608</c:v>
                </c:pt>
                <c:pt idx="15">
                  <c:v>39106</c:v>
                </c:pt>
                <c:pt idx="16">
                  <c:v>4917</c:v>
                </c:pt>
                <c:pt idx="17">
                  <c:v>26060</c:v>
                </c:pt>
                <c:pt idx="18">
                  <c:v>9984</c:v>
                </c:pt>
                <c:pt idx="19">
                  <c:v>43651</c:v>
                </c:pt>
                <c:pt idx="20">
                  <c:v>7310</c:v>
                </c:pt>
                <c:pt idx="21">
                  <c:v>665404</c:v>
                </c:pt>
              </c:numCache>
            </c:numRef>
          </c:val>
          <c:extLst>
            <c:ext xmlns:c16="http://schemas.microsoft.com/office/drawing/2014/chart" uri="{C3380CC4-5D6E-409C-BE32-E72D297353CC}">
              <c16:uniqueId val="{00000000-C27A-4A4F-A7C6-7A298A78E64A}"/>
            </c:ext>
          </c:extLst>
        </c:ser>
        <c:ser>
          <c:idx val="3"/>
          <c:order val="3"/>
          <c:tx>
            <c:strRef>
              <c:f>Sheet1!$E$1</c:f>
              <c:strCache>
                <c:ptCount val="1"/>
                <c:pt idx="0">
                  <c:v># &lt;18 who are between 12 and 17</c:v>
                </c:pt>
              </c:strCache>
            </c:strRef>
          </c:tx>
          <c:spPr>
            <a:solidFill>
              <a:srgbClr val="C00000"/>
            </a:solidFill>
            <a:ln>
              <a:noFill/>
            </a:ln>
            <a:effectLst/>
          </c:spPr>
          <c:invertIfNegative val="0"/>
          <c:dLbls>
            <c:spPr>
              <a:solidFill>
                <a:schemeClr val="bg1"/>
              </a:solidFill>
              <a:ln>
                <a:solidFill>
                  <a:schemeClr val="dk1">
                    <a:lumMod val="25000"/>
                    <a:lumOff val="75000"/>
                  </a:schemeClr>
                </a:solid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5000"/>
                        </a:schemeClr>
                      </a:solidFill>
                      <a:prstDash val="solid"/>
                      <a:round/>
                    </a:ln>
                    <a:effectLst/>
                  </c:spPr>
                </c15:leaderLines>
              </c:ext>
            </c:extLst>
          </c:dLbls>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Sheet1!$E$2:$E$23</c:f>
              <c:numCache>
                <c:formatCode>#,##0</c:formatCode>
                <c:ptCount val="22"/>
                <c:pt idx="0">
                  <c:v>21503</c:v>
                </c:pt>
                <c:pt idx="1">
                  <c:v>72532</c:v>
                </c:pt>
                <c:pt idx="2">
                  <c:v>33987</c:v>
                </c:pt>
                <c:pt idx="3">
                  <c:v>40227</c:v>
                </c:pt>
                <c:pt idx="4">
                  <c:v>5541</c:v>
                </c:pt>
                <c:pt idx="5">
                  <c:v>11543</c:v>
                </c:pt>
                <c:pt idx="6">
                  <c:v>63773</c:v>
                </c:pt>
                <c:pt idx="7">
                  <c:v>23896</c:v>
                </c:pt>
                <c:pt idx="8">
                  <c:v>40571</c:v>
                </c:pt>
                <c:pt idx="9">
                  <c:v>10521</c:v>
                </c:pt>
                <c:pt idx="10">
                  <c:v>28810</c:v>
                </c:pt>
                <c:pt idx="11">
                  <c:v>62837</c:v>
                </c:pt>
                <c:pt idx="12">
                  <c:v>51336</c:v>
                </c:pt>
                <c:pt idx="13">
                  <c:v>41776</c:v>
                </c:pt>
                <c:pt idx="14">
                  <c:v>45527</c:v>
                </c:pt>
                <c:pt idx="15">
                  <c:v>41837</c:v>
                </c:pt>
                <c:pt idx="16">
                  <c:v>4762</c:v>
                </c:pt>
                <c:pt idx="17">
                  <c:v>28301</c:v>
                </c:pt>
                <c:pt idx="18">
                  <c:v>11694</c:v>
                </c:pt>
                <c:pt idx="19">
                  <c:v>44975</c:v>
                </c:pt>
                <c:pt idx="20">
                  <c:v>8850</c:v>
                </c:pt>
                <c:pt idx="21">
                  <c:v>694799</c:v>
                </c:pt>
              </c:numCache>
            </c:numRef>
          </c:val>
          <c:extLst>
            <c:ext xmlns:c16="http://schemas.microsoft.com/office/drawing/2014/chart" uri="{C3380CC4-5D6E-409C-BE32-E72D297353CC}">
              <c16:uniqueId val="{00000000-6385-469E-91DA-42A65CB3B71D}"/>
            </c:ext>
          </c:extLst>
        </c:ser>
        <c:dLbls>
          <c:showLegendKey val="0"/>
          <c:showVal val="0"/>
          <c:showCatName val="0"/>
          <c:showSerName val="0"/>
          <c:showPercent val="0"/>
          <c:showBubbleSize val="0"/>
        </c:dLbls>
        <c:gapWidth val="150"/>
        <c:overlap val="100"/>
        <c:axId val="357381752"/>
        <c:axId val="357373520"/>
      </c:barChart>
      <c:barChart>
        <c:barDir val="bar"/>
        <c:grouping val="clustered"/>
        <c:varyColors val="0"/>
        <c:ser>
          <c:idx val="0"/>
          <c:order val="0"/>
          <c:tx>
            <c:strRef>
              <c:f>Sheet1!$B$1</c:f>
              <c:strCache>
                <c:ptCount val="1"/>
                <c:pt idx="0">
                  <c:v>Copy County</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Sheet1!$B$2:$B$23</c:f>
              <c:numCache>
                <c:formatCode>General</c:formatCode>
                <c:ptCount val="22"/>
                <c:pt idx="10">
                  <c:v>1</c:v>
                </c:pt>
              </c:numCache>
            </c:numRef>
          </c:val>
          <c:extLst>
            <c:ext xmlns:c16="http://schemas.microsoft.com/office/drawing/2014/chart" uri="{C3380CC4-5D6E-409C-BE32-E72D297353CC}">
              <c16:uniqueId val="{00000000-E1BA-475B-8D05-6FF6AB4D6188}"/>
            </c:ext>
          </c:extLst>
        </c:ser>
        <c:ser>
          <c:idx val="4"/>
          <c:order val="4"/>
          <c:tx>
            <c:strRef>
              <c:f>Sheet1!$F$1</c:f>
              <c:strCache>
                <c:ptCount val="1"/>
                <c:pt idx="0">
                  <c:v>Copy County 2</c:v>
                </c:pt>
              </c:strCache>
            </c:strRef>
          </c:tx>
          <c:spPr>
            <a:solidFill>
              <a:srgbClr val="FFFF00"/>
            </a:solidFill>
            <a:ln>
              <a:noFill/>
            </a:ln>
            <a:effectLst/>
          </c:spPr>
          <c:invertIfNegative val="0"/>
          <c:cat>
            <c:strRef>
              <c:f>Sheet1!$A$2:$A$23</c:f>
              <c:strCache>
                <c:ptCount val="22"/>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pt idx="21">
                  <c:v>New Jersey</c:v>
                </c:pt>
              </c:strCache>
            </c:strRef>
          </c:cat>
          <c:val>
            <c:numRef>
              <c:f>Sheet1!$F$2:$F$23</c:f>
              <c:numCache>
                <c:formatCode>General</c:formatCode>
                <c:ptCount val="22"/>
                <c:pt idx="10">
                  <c:v>1</c:v>
                </c:pt>
              </c:numCache>
            </c:numRef>
          </c:val>
          <c:extLst>
            <c:ext xmlns:c16="http://schemas.microsoft.com/office/drawing/2014/chart" uri="{C3380CC4-5D6E-409C-BE32-E72D297353CC}">
              <c16:uniqueId val="{00000001-6385-469E-91DA-42A65CB3B71D}"/>
            </c:ext>
          </c:extLst>
        </c:ser>
        <c:dLbls>
          <c:showLegendKey val="0"/>
          <c:showVal val="0"/>
          <c:showCatName val="0"/>
          <c:showSerName val="0"/>
          <c:showPercent val="0"/>
          <c:showBubbleSize val="0"/>
        </c:dLbls>
        <c:gapWidth val="100"/>
        <c:overlap val="-100"/>
        <c:axId val="357372344"/>
        <c:axId val="357382144"/>
      </c:barChart>
      <c:valAx>
        <c:axId val="357373520"/>
        <c:scaling>
          <c:orientation val="minMax"/>
        </c:scaling>
        <c:delete val="0"/>
        <c:axPos val="t"/>
        <c:numFmt formatCode="0%"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57381752"/>
        <c:crosses val="max"/>
        <c:crossBetween val="between"/>
      </c:valAx>
      <c:catAx>
        <c:axId val="357381752"/>
        <c:scaling>
          <c:orientation val="minMax"/>
        </c:scaling>
        <c:delete val="0"/>
        <c:axPos val="l"/>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357373520"/>
        <c:crosses val="autoZero"/>
        <c:auto val="1"/>
        <c:lblAlgn val="ctr"/>
        <c:lblOffset val="100"/>
        <c:noMultiLvlLbl val="0"/>
      </c:catAx>
      <c:valAx>
        <c:axId val="357382144"/>
        <c:scaling>
          <c:orientation val="minMax"/>
          <c:max val="1"/>
        </c:scaling>
        <c:delete val="1"/>
        <c:axPos val="b"/>
        <c:numFmt formatCode="General" sourceLinked="1"/>
        <c:majorTickMark val="out"/>
        <c:minorTickMark val="none"/>
        <c:tickLblPos val="nextTo"/>
        <c:crossAx val="357372344"/>
        <c:crosses val="autoZero"/>
        <c:crossBetween val="between"/>
      </c:valAx>
      <c:catAx>
        <c:axId val="357372344"/>
        <c:scaling>
          <c:orientation val="minMax"/>
        </c:scaling>
        <c:delete val="1"/>
        <c:axPos val="r"/>
        <c:numFmt formatCode="General" sourceLinked="1"/>
        <c:majorTickMark val="out"/>
        <c:minorTickMark val="none"/>
        <c:tickLblPos val="nextTo"/>
        <c:crossAx val="357382144"/>
        <c:crosses val="max"/>
        <c:auto val="1"/>
        <c:lblAlgn val="ctr"/>
        <c:lblOffset val="100"/>
        <c:noMultiLvlLbl val="0"/>
      </c:catAx>
      <c:spPr>
        <a:noFill/>
        <a:ln>
          <a:noFill/>
        </a:ln>
        <a:effectLst/>
      </c:spPr>
    </c:plotArea>
    <c:legend>
      <c:legendPos val="b"/>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prstDash val="soli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18393208661417"/>
          <c:y val="2.7609126703756839E-2"/>
          <c:w val="0.85882775590551186"/>
          <c:h val="0.79751885889090024"/>
        </c:manualLayout>
      </c:layout>
      <c:barChart>
        <c:barDir val="bar"/>
        <c:grouping val="percentStacked"/>
        <c:varyColors val="0"/>
        <c:ser>
          <c:idx val="0"/>
          <c:order val="0"/>
          <c:tx>
            <c:strRef>
              <c:f>Sheet1!$B$1</c:f>
              <c:strCache>
                <c:ptCount val="1"/>
                <c:pt idx="0">
                  <c:v>&lt; 6 years</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New Jersey</c:v>
                </c:pt>
                <c:pt idx="1">
                  <c:v>Trenton</c:v>
                </c:pt>
                <c:pt idx="2">
                  <c:v>Hamilton</c:v>
                </c:pt>
                <c:pt idx="3">
                  <c:v>West Windsor</c:v>
                </c:pt>
              </c:strCache>
            </c:strRef>
          </c:cat>
          <c:val>
            <c:numRef>
              <c:f>Sheet1!$B$2:$B$5</c:f>
              <c:numCache>
                <c:formatCode>0%</c:formatCode>
                <c:ptCount val="4"/>
                <c:pt idx="0">
                  <c:v>0.318</c:v>
                </c:pt>
                <c:pt idx="1">
                  <c:v>0.35899999999999999</c:v>
                </c:pt>
                <c:pt idx="2">
                  <c:v>0.33400000000000002</c:v>
                </c:pt>
                <c:pt idx="3">
                  <c:v>0.24099999999999999</c:v>
                </c:pt>
              </c:numCache>
            </c:numRef>
          </c:val>
          <c:extLst>
            <c:ext xmlns:c16="http://schemas.microsoft.com/office/drawing/2014/chart" uri="{C3380CC4-5D6E-409C-BE32-E72D297353CC}">
              <c16:uniqueId val="{00000000-6482-4CBC-BB12-35CB246AF4A0}"/>
            </c:ext>
          </c:extLst>
        </c:ser>
        <c:ser>
          <c:idx val="1"/>
          <c:order val="1"/>
          <c:tx>
            <c:strRef>
              <c:f>Sheet1!$C$1</c:f>
              <c:strCache>
                <c:ptCount val="1"/>
                <c:pt idx="0">
                  <c:v>6 - 11 years</c:v>
                </c:pt>
              </c:strCache>
            </c:strRef>
          </c:tx>
          <c:spPr>
            <a:pattFill prst="ltDnDiag">
              <a:fgClr>
                <a:schemeClr val="tx1"/>
              </a:fgClr>
              <a:bgClr>
                <a:schemeClr val="bg1"/>
              </a:bgClr>
            </a:pattFill>
            <a:ln>
              <a:solidFill>
                <a:schemeClr val="tx1"/>
              </a:solid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New Jersey</c:v>
                </c:pt>
                <c:pt idx="1">
                  <c:v>Trenton</c:v>
                </c:pt>
                <c:pt idx="2">
                  <c:v>Hamilton</c:v>
                </c:pt>
                <c:pt idx="3">
                  <c:v>West Windsor</c:v>
                </c:pt>
              </c:strCache>
            </c:strRef>
          </c:cat>
          <c:val>
            <c:numRef>
              <c:f>Sheet1!$C$2:$C$5</c:f>
              <c:numCache>
                <c:formatCode>0%</c:formatCode>
                <c:ptCount val="4"/>
                <c:pt idx="0">
                  <c:v>0.33400000000000002</c:v>
                </c:pt>
                <c:pt idx="1">
                  <c:v>0.32400000000000001</c:v>
                </c:pt>
                <c:pt idx="2">
                  <c:v>0.29799999999999999</c:v>
                </c:pt>
                <c:pt idx="3">
                  <c:v>0.36299999999999999</c:v>
                </c:pt>
              </c:numCache>
            </c:numRef>
          </c:val>
          <c:extLst>
            <c:ext xmlns:c16="http://schemas.microsoft.com/office/drawing/2014/chart" uri="{C3380CC4-5D6E-409C-BE32-E72D297353CC}">
              <c16:uniqueId val="{00000001-6482-4CBC-BB12-35CB246AF4A0}"/>
            </c:ext>
          </c:extLst>
        </c:ser>
        <c:ser>
          <c:idx val="2"/>
          <c:order val="2"/>
          <c:tx>
            <c:strRef>
              <c:f>Sheet1!$D$1</c:f>
              <c:strCache>
                <c:ptCount val="1"/>
                <c:pt idx="0">
                  <c:v>12 - 17 years</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New Jersey</c:v>
                </c:pt>
                <c:pt idx="1">
                  <c:v>Trenton</c:v>
                </c:pt>
                <c:pt idx="2">
                  <c:v>Hamilton</c:v>
                </c:pt>
                <c:pt idx="3">
                  <c:v>West Windsor</c:v>
                </c:pt>
              </c:strCache>
            </c:strRef>
          </c:cat>
          <c:val>
            <c:numRef>
              <c:f>Sheet1!$D$2:$D$5</c:f>
              <c:numCache>
                <c:formatCode>0%</c:formatCode>
                <c:ptCount val="4"/>
                <c:pt idx="0">
                  <c:v>0.34799999999999998</c:v>
                </c:pt>
                <c:pt idx="1">
                  <c:v>0.317</c:v>
                </c:pt>
                <c:pt idx="2">
                  <c:v>0.36699999999999999</c:v>
                </c:pt>
                <c:pt idx="3">
                  <c:v>0.39700000000000002</c:v>
                </c:pt>
              </c:numCache>
            </c:numRef>
          </c:val>
          <c:extLst>
            <c:ext xmlns:c16="http://schemas.microsoft.com/office/drawing/2014/chart" uri="{C3380CC4-5D6E-409C-BE32-E72D297353CC}">
              <c16:uniqueId val="{00000002-6482-4CBC-BB12-35CB246AF4A0}"/>
            </c:ext>
          </c:extLst>
        </c:ser>
        <c:dLbls>
          <c:showLegendKey val="0"/>
          <c:showVal val="0"/>
          <c:showCatName val="0"/>
          <c:showSerName val="0"/>
          <c:showPercent val="0"/>
          <c:showBubbleSize val="0"/>
        </c:dLbls>
        <c:gapWidth val="150"/>
        <c:overlap val="100"/>
        <c:axId val="357380968"/>
        <c:axId val="357370776"/>
      </c:barChart>
      <c:catAx>
        <c:axId val="357380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370776"/>
        <c:crosses val="autoZero"/>
        <c:auto val="1"/>
        <c:lblAlgn val="ctr"/>
        <c:lblOffset val="100"/>
        <c:noMultiLvlLbl val="0"/>
      </c:catAx>
      <c:valAx>
        <c:axId val="357370776"/>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7380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Sheet1!$C$2:$C$22</c:f>
              <c:numCache>
                <c:formatCode>General</c:formatCode>
                <c:ptCount val="21"/>
                <c:pt idx="0">
                  <c:v>295</c:v>
                </c:pt>
                <c:pt idx="1">
                  <c:v>460</c:v>
                </c:pt>
                <c:pt idx="2">
                  <c:v>538</c:v>
                </c:pt>
                <c:pt idx="3">
                  <c:v>583</c:v>
                </c:pt>
                <c:pt idx="4">
                  <c:v>700</c:v>
                </c:pt>
                <c:pt idx="5">
                  <c:v>947</c:v>
                </c:pt>
                <c:pt idx="6">
                  <c:v>1247</c:v>
                </c:pt>
                <c:pt idx="7">
                  <c:v>1498</c:v>
                </c:pt>
                <c:pt idx="8">
                  <c:v>1540</c:v>
                </c:pt>
                <c:pt idx="9">
                  <c:v>1739</c:v>
                </c:pt>
                <c:pt idx="10">
                  <c:v>1803</c:v>
                </c:pt>
                <c:pt idx="11">
                  <c:v>1837</c:v>
                </c:pt>
                <c:pt idx="12">
                  <c:v>1799</c:v>
                </c:pt>
                <c:pt idx="13">
                  <c:v>1768</c:v>
                </c:pt>
                <c:pt idx="14">
                  <c:v>2113</c:v>
                </c:pt>
                <c:pt idx="15">
                  <c:v>2442</c:v>
                </c:pt>
                <c:pt idx="16">
                  <c:v>2575</c:v>
                </c:pt>
                <c:pt idx="17">
                  <c:v>3034</c:v>
                </c:pt>
                <c:pt idx="18">
                  <c:v>3128</c:v>
                </c:pt>
                <c:pt idx="19">
                  <c:v>4801</c:v>
                </c:pt>
                <c:pt idx="20">
                  <c:v>4980</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Sheet1!$D$2:$D$22</c:f>
              <c:numCache>
                <c:formatCode>General</c:formatCode>
                <c:ptCount val="21"/>
                <c:pt idx="0">
                  <c:v>29</c:v>
                </c:pt>
                <c:pt idx="1">
                  <c:v>45</c:v>
                </c:pt>
                <c:pt idx="2">
                  <c:v>117</c:v>
                </c:pt>
                <c:pt idx="3">
                  <c:v>159</c:v>
                </c:pt>
                <c:pt idx="4">
                  <c:v>79</c:v>
                </c:pt>
                <c:pt idx="5">
                  <c:v>71</c:v>
                </c:pt>
                <c:pt idx="6">
                  <c:v>95</c:v>
                </c:pt>
                <c:pt idx="7">
                  <c:v>305</c:v>
                </c:pt>
                <c:pt idx="8">
                  <c:v>321</c:v>
                </c:pt>
                <c:pt idx="9">
                  <c:v>261</c:v>
                </c:pt>
                <c:pt idx="10">
                  <c:v>233</c:v>
                </c:pt>
                <c:pt idx="11">
                  <c:v>212</c:v>
                </c:pt>
                <c:pt idx="12">
                  <c:v>259</c:v>
                </c:pt>
                <c:pt idx="13">
                  <c:v>315</c:v>
                </c:pt>
                <c:pt idx="14">
                  <c:v>266</c:v>
                </c:pt>
                <c:pt idx="15">
                  <c:v>243</c:v>
                </c:pt>
                <c:pt idx="16">
                  <c:v>359</c:v>
                </c:pt>
                <c:pt idx="17">
                  <c:v>288</c:v>
                </c:pt>
                <c:pt idx="18">
                  <c:v>210</c:v>
                </c:pt>
                <c:pt idx="19">
                  <c:v>658</c:v>
                </c:pt>
                <c:pt idx="20">
                  <c:v>1004</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Sheet1!$E$2:$E$22</c:f>
              <c:numCache>
                <c:formatCode>General</c:formatCode>
                <c:ptCount val="21"/>
                <c:pt idx="0">
                  <c:v>324</c:v>
                </c:pt>
                <c:pt idx="1">
                  <c:v>505</c:v>
                </c:pt>
                <c:pt idx="2">
                  <c:v>655</c:v>
                </c:pt>
                <c:pt idx="3">
                  <c:v>742</c:v>
                </c:pt>
                <c:pt idx="4">
                  <c:v>779</c:v>
                </c:pt>
                <c:pt idx="5">
                  <c:v>1018</c:v>
                </c:pt>
                <c:pt idx="6">
                  <c:v>1342</c:v>
                </c:pt>
                <c:pt idx="7">
                  <c:v>1803</c:v>
                </c:pt>
                <c:pt idx="8">
                  <c:v>1861</c:v>
                </c:pt>
                <c:pt idx="9">
                  <c:v>2000</c:v>
                </c:pt>
                <c:pt idx="10">
                  <c:v>2036</c:v>
                </c:pt>
                <c:pt idx="11">
                  <c:v>2049</c:v>
                </c:pt>
                <c:pt idx="12">
                  <c:v>2058</c:v>
                </c:pt>
                <c:pt idx="13">
                  <c:v>2083</c:v>
                </c:pt>
                <c:pt idx="14">
                  <c:v>2379</c:v>
                </c:pt>
                <c:pt idx="15">
                  <c:v>2685</c:v>
                </c:pt>
                <c:pt idx="16">
                  <c:v>2934</c:v>
                </c:pt>
                <c:pt idx="17">
                  <c:v>3322</c:v>
                </c:pt>
                <c:pt idx="18">
                  <c:v>3338</c:v>
                </c:pt>
                <c:pt idx="19">
                  <c:v>5459</c:v>
                </c:pt>
                <c:pt idx="20">
                  <c:v>5984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57373912"/>
        <c:axId val="357377048"/>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Sheet1!$B$2:$B$22</c:f>
              <c:numCache>
                <c:formatCode>General</c:formatCode>
                <c:ptCount val="21"/>
                <c:pt idx="8">
                  <c:v>1861</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Cape May</c:v>
                </c:pt>
                <c:pt idx="4">
                  <c:v>Warren</c:v>
                </c:pt>
                <c:pt idx="5">
                  <c:v>Somerset</c:v>
                </c:pt>
                <c:pt idx="6">
                  <c:v>Morris</c:v>
                </c:pt>
                <c:pt idx="7">
                  <c:v>Gloucester</c:v>
                </c:pt>
                <c:pt idx="8">
                  <c:v>Mercer</c:v>
                </c:pt>
                <c:pt idx="9">
                  <c:v>Cumberland</c:v>
                </c:pt>
                <c:pt idx="10">
                  <c:v>Monmouth</c:v>
                </c:pt>
                <c:pt idx="11">
                  <c:v>Bergen</c:v>
                </c:pt>
                <c:pt idx="12">
                  <c:v>Burlington</c:v>
                </c:pt>
                <c:pt idx="13">
                  <c:v>Atlantic</c:v>
                </c:pt>
                <c:pt idx="14">
                  <c:v>Union</c:v>
                </c:pt>
                <c:pt idx="15">
                  <c:v>Passaic</c:v>
                </c:pt>
                <c:pt idx="16">
                  <c:v>Ocean</c:v>
                </c:pt>
                <c:pt idx="17">
                  <c:v>Hudson</c:v>
                </c:pt>
                <c:pt idx="18">
                  <c:v>Middlesex</c:v>
                </c:pt>
                <c:pt idx="19">
                  <c:v>Camden</c:v>
                </c:pt>
                <c:pt idx="20">
                  <c:v>Essex</c:v>
                </c:pt>
              </c:strCache>
            </c:strRef>
          </c:cat>
          <c:val>
            <c:numRef>
              <c:f>Sheet1!$F$2:$F$22</c:f>
              <c:numCache>
                <c:formatCode>General</c:formatCode>
                <c:ptCount val="21"/>
                <c:pt idx="8">
                  <c:v>1861</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57375872"/>
        <c:axId val="357370384"/>
      </c:barChart>
      <c:catAx>
        <c:axId val="357373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377048"/>
        <c:crosses val="autoZero"/>
        <c:auto val="1"/>
        <c:lblAlgn val="ctr"/>
        <c:lblOffset val="100"/>
        <c:noMultiLvlLbl val="0"/>
      </c:catAx>
      <c:valAx>
        <c:axId val="357377048"/>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373912"/>
        <c:crosses val="autoZero"/>
        <c:crossBetween val="between"/>
      </c:valAx>
      <c:valAx>
        <c:axId val="357370384"/>
        <c:scaling>
          <c:orientation val="minMax"/>
          <c:max val="7000"/>
        </c:scaling>
        <c:delete val="1"/>
        <c:axPos val="t"/>
        <c:numFmt formatCode="General" sourceLinked="1"/>
        <c:majorTickMark val="out"/>
        <c:minorTickMark val="none"/>
        <c:tickLblPos val="nextTo"/>
        <c:crossAx val="357375872"/>
        <c:crosses val="max"/>
        <c:crossBetween val="between"/>
      </c:valAx>
      <c:catAx>
        <c:axId val="357375872"/>
        <c:scaling>
          <c:orientation val="minMax"/>
        </c:scaling>
        <c:delete val="1"/>
        <c:axPos val="l"/>
        <c:numFmt formatCode="General" sourceLinked="1"/>
        <c:majorTickMark val="out"/>
        <c:minorTickMark val="none"/>
        <c:tickLblPos val="nextTo"/>
        <c:crossAx val="35737038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Non-Kinship Placement</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Sheet1!$B$2:$B$9</c:f>
              <c:numCache>
                <c:formatCode>General</c:formatCode>
                <c:ptCount val="8"/>
                <c:pt idx="0">
                  <c:v>219</c:v>
                </c:pt>
                <c:pt idx="1">
                  <c:v>252</c:v>
                </c:pt>
                <c:pt idx="2">
                  <c:v>274</c:v>
                </c:pt>
                <c:pt idx="3">
                  <c:v>275</c:v>
                </c:pt>
                <c:pt idx="4">
                  <c:v>277</c:v>
                </c:pt>
                <c:pt idx="5">
                  <c:v>286</c:v>
                </c:pt>
                <c:pt idx="6">
                  <c:v>255</c:v>
                </c:pt>
                <c:pt idx="7">
                  <c:v>237</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Kinship Resource Family</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2011</c:v>
                </c:pt>
                <c:pt idx="1">
                  <c:v>2012</c:v>
                </c:pt>
                <c:pt idx="2">
                  <c:v>2013</c:v>
                </c:pt>
                <c:pt idx="3">
                  <c:v>2014</c:v>
                </c:pt>
                <c:pt idx="4">
                  <c:v>2015</c:v>
                </c:pt>
                <c:pt idx="5">
                  <c:v>2016</c:v>
                </c:pt>
                <c:pt idx="6">
                  <c:v>2017</c:v>
                </c:pt>
                <c:pt idx="7">
                  <c:v>2018</c:v>
                </c:pt>
              </c:numCache>
            </c:numRef>
          </c:cat>
          <c:val>
            <c:numRef>
              <c:f>Sheet1!$C$2:$C$9</c:f>
              <c:numCache>
                <c:formatCode>General</c:formatCode>
                <c:ptCount val="8"/>
                <c:pt idx="0">
                  <c:v>60</c:v>
                </c:pt>
                <c:pt idx="1">
                  <c:v>51</c:v>
                </c:pt>
                <c:pt idx="2">
                  <c:v>62</c:v>
                </c:pt>
                <c:pt idx="3">
                  <c:v>92</c:v>
                </c:pt>
                <c:pt idx="4">
                  <c:v>90</c:v>
                </c:pt>
                <c:pt idx="5">
                  <c:v>96</c:v>
                </c:pt>
                <c:pt idx="6">
                  <c:v>88</c:v>
                </c:pt>
                <c:pt idx="7">
                  <c:v>84</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57383712"/>
        <c:axId val="357371168"/>
      </c:barChart>
      <c:catAx>
        <c:axId val="357383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371168"/>
        <c:crosses val="autoZero"/>
        <c:auto val="1"/>
        <c:lblAlgn val="ctr"/>
        <c:lblOffset val="100"/>
        <c:noMultiLvlLbl val="0"/>
      </c:catAx>
      <c:valAx>
        <c:axId val="357371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383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Sheet1!$B$2:$B$22</c:f>
              <c:numCache>
                <c:formatCode>0%</c:formatCode>
                <c:ptCount val="21"/>
                <c:pt idx="0">
                  <c:v>3.9E-2</c:v>
                </c:pt>
                <c:pt idx="1">
                  <c:v>4.1000000000000002E-2</c:v>
                </c:pt>
                <c:pt idx="2">
                  <c:v>4.2000000000000003E-2</c:v>
                </c:pt>
                <c:pt idx="3">
                  <c:v>5.7000000000000002E-2</c:v>
                </c:pt>
                <c:pt idx="4">
                  <c:v>7.0000000000000007E-2</c:v>
                </c:pt>
                <c:pt idx="5">
                  <c:v>7.5999999999999998E-2</c:v>
                </c:pt>
                <c:pt idx="6">
                  <c:v>8.1000000000000003E-2</c:v>
                </c:pt>
                <c:pt idx="7">
                  <c:v>8.5999999999999993E-2</c:v>
                </c:pt>
                <c:pt idx="8">
                  <c:v>8.7999999999999995E-2</c:v>
                </c:pt>
                <c:pt idx="9">
                  <c:v>0.10299999999999999</c:v>
                </c:pt>
                <c:pt idx="10">
                  <c:v>0.115</c:v>
                </c:pt>
                <c:pt idx="12">
                  <c:v>0.127</c:v>
                </c:pt>
                <c:pt idx="13">
                  <c:v>0.13600000000000001</c:v>
                </c:pt>
                <c:pt idx="14">
                  <c:v>0.155</c:v>
                </c:pt>
                <c:pt idx="15">
                  <c:v>0.19600000000000001</c:v>
                </c:pt>
                <c:pt idx="16">
                  <c:v>0.19900000000000001</c:v>
                </c:pt>
                <c:pt idx="17">
                  <c:v>0.20200000000000001</c:v>
                </c:pt>
                <c:pt idx="18">
                  <c:v>0.20799999999999999</c:v>
                </c:pt>
                <c:pt idx="19">
                  <c:v>0.218</c:v>
                </c:pt>
                <c:pt idx="20">
                  <c:v>0.219</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 </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Sheet1!$C$2:$C$22</c:f>
              <c:numCache>
                <c:formatCode>General</c:formatCode>
                <c:ptCount val="21"/>
                <c:pt idx="11" formatCode="0%">
                  <c:v>0.124</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17%</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Sheet1!$D$2:$D$22</c:f>
              <c:numCache>
                <c:formatCode>0%</c:formatCode>
                <c:ptCount val="21"/>
                <c:pt idx="0">
                  <c:v>0.16700000000000001</c:v>
                </c:pt>
                <c:pt idx="1">
                  <c:v>0.16700000000000001</c:v>
                </c:pt>
                <c:pt idx="2">
                  <c:v>0.16700000000000001</c:v>
                </c:pt>
                <c:pt idx="3">
                  <c:v>0.16700000000000001</c:v>
                </c:pt>
                <c:pt idx="4">
                  <c:v>0.16700000000000001</c:v>
                </c:pt>
                <c:pt idx="5">
                  <c:v>0.16700000000000001</c:v>
                </c:pt>
                <c:pt idx="6">
                  <c:v>0.16700000000000001</c:v>
                </c:pt>
                <c:pt idx="7">
                  <c:v>0.16700000000000001</c:v>
                </c:pt>
                <c:pt idx="8">
                  <c:v>0.16700000000000001</c:v>
                </c:pt>
                <c:pt idx="9">
                  <c:v>0.16700000000000001</c:v>
                </c:pt>
                <c:pt idx="10">
                  <c:v>0.16700000000000001</c:v>
                </c:pt>
                <c:pt idx="11">
                  <c:v>0.16700000000000001</c:v>
                </c:pt>
                <c:pt idx="12">
                  <c:v>0.16700000000000001</c:v>
                </c:pt>
                <c:pt idx="13">
                  <c:v>0.16700000000000001</c:v>
                </c:pt>
                <c:pt idx="14">
                  <c:v>0.16700000000000001</c:v>
                </c:pt>
                <c:pt idx="15">
                  <c:v>0.16700000000000001</c:v>
                </c:pt>
                <c:pt idx="16">
                  <c:v>0.16700000000000001</c:v>
                </c:pt>
                <c:pt idx="17">
                  <c:v>0.16700000000000001</c:v>
                </c:pt>
                <c:pt idx="18">
                  <c:v>0.16700000000000001</c:v>
                </c:pt>
                <c:pt idx="19">
                  <c:v>0.16700000000000001</c:v>
                </c:pt>
                <c:pt idx="20">
                  <c:v>0.16700000000000001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12%</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 </c:v>
                </c:pt>
                <c:pt idx="4">
                  <c:v>Burlington</c:v>
                </c:pt>
                <c:pt idx="5">
                  <c:v>Bergen</c:v>
                </c:pt>
                <c:pt idx="6">
                  <c:v>Monmouth</c:v>
                </c:pt>
                <c:pt idx="7">
                  <c:v>Middlesex</c:v>
                </c:pt>
                <c:pt idx="8">
                  <c:v>Gloucester</c:v>
                </c:pt>
                <c:pt idx="9">
                  <c:v>Warren</c:v>
                </c:pt>
                <c:pt idx="10">
                  <c:v>Union</c:v>
                </c:pt>
                <c:pt idx="11">
                  <c:v>Mercer</c:v>
                </c:pt>
                <c:pt idx="12">
                  <c:v>Ocean</c:v>
                </c:pt>
                <c:pt idx="13">
                  <c:v>Cape May </c:v>
                </c:pt>
                <c:pt idx="14">
                  <c:v>Camden</c:v>
                </c:pt>
                <c:pt idx="15">
                  <c:v>Essex</c:v>
                </c:pt>
                <c:pt idx="16">
                  <c:v>Salem</c:v>
                </c:pt>
                <c:pt idx="17">
                  <c:v>Atlantic</c:v>
                </c:pt>
                <c:pt idx="18">
                  <c:v>Hudson</c:v>
                </c:pt>
                <c:pt idx="19">
                  <c:v>Passaic</c:v>
                </c:pt>
                <c:pt idx="20">
                  <c:v>Cumberland</c:v>
                </c:pt>
              </c:strCache>
            </c:strRef>
          </c:cat>
          <c:val>
            <c:numRef>
              <c:f>Sheet1!$E$2:$E$22</c:f>
              <c:numCache>
                <c:formatCode>0%</c:formatCode>
                <c:ptCount val="21"/>
                <c:pt idx="0">
                  <c:v>0.123</c:v>
                </c:pt>
                <c:pt idx="1">
                  <c:v>0.123</c:v>
                </c:pt>
                <c:pt idx="2">
                  <c:v>0.123</c:v>
                </c:pt>
                <c:pt idx="3">
                  <c:v>0.123</c:v>
                </c:pt>
                <c:pt idx="4">
                  <c:v>0.123</c:v>
                </c:pt>
                <c:pt idx="5">
                  <c:v>0.123</c:v>
                </c:pt>
                <c:pt idx="6">
                  <c:v>0.123</c:v>
                </c:pt>
                <c:pt idx="7">
                  <c:v>0.123</c:v>
                </c:pt>
                <c:pt idx="8">
                  <c:v>0.123</c:v>
                </c:pt>
                <c:pt idx="9">
                  <c:v>0.123</c:v>
                </c:pt>
                <c:pt idx="10">
                  <c:v>0.123</c:v>
                </c:pt>
                <c:pt idx="11">
                  <c:v>0.123</c:v>
                </c:pt>
                <c:pt idx="12">
                  <c:v>0.123</c:v>
                </c:pt>
                <c:pt idx="13">
                  <c:v>0.123</c:v>
                </c:pt>
                <c:pt idx="14">
                  <c:v>0.123</c:v>
                </c:pt>
                <c:pt idx="15">
                  <c:v>0.123</c:v>
                </c:pt>
                <c:pt idx="16">
                  <c:v>0.123</c:v>
                </c:pt>
                <c:pt idx="17">
                  <c:v>0.123</c:v>
                </c:pt>
                <c:pt idx="18">
                  <c:v>0.123</c:v>
                </c:pt>
                <c:pt idx="19">
                  <c:v>0.123</c:v>
                </c:pt>
                <c:pt idx="20">
                  <c:v>0.123</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58161016"/>
        <c:axId val="358161408"/>
      </c:barChart>
      <c:catAx>
        <c:axId val="358161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8161408"/>
        <c:crosses val="autoZero"/>
        <c:auto val="1"/>
        <c:lblAlgn val="ctr"/>
        <c:lblOffset val="100"/>
        <c:noMultiLvlLbl val="0"/>
      </c:catAx>
      <c:valAx>
        <c:axId val="358161408"/>
        <c:scaling>
          <c:orientation val="minMax"/>
          <c:max val="0.25"/>
          <c:min val="0"/>
        </c:scaling>
        <c:delete val="1"/>
        <c:axPos val="b"/>
        <c:numFmt formatCode="0%" sourceLinked="1"/>
        <c:majorTickMark val="out"/>
        <c:minorTickMark val="none"/>
        <c:tickLblPos val="nextTo"/>
        <c:crossAx val="358161016"/>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7880170257641116"/>
          <c:y val="0.8143581293631708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0.127</c:v>
                </c:pt>
                <c:pt idx="1">
                  <c:v>0.13100000000000001</c:v>
                </c:pt>
                <c:pt idx="2">
                  <c:v>0.128</c:v>
                </c:pt>
                <c:pt idx="3">
                  <c:v>0.126</c:v>
                </c:pt>
                <c:pt idx="4">
                  <c:v>0.124</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58162192"/>
        <c:axId val="358160624"/>
      </c:lineChart>
      <c:catAx>
        <c:axId val="358162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8160624"/>
        <c:crosses val="autoZero"/>
        <c:auto val="1"/>
        <c:lblAlgn val="ctr"/>
        <c:lblOffset val="100"/>
        <c:noMultiLvlLbl val="0"/>
      </c:catAx>
      <c:valAx>
        <c:axId val="358160624"/>
        <c:scaling>
          <c:orientation val="minMax"/>
          <c:max val="0.2"/>
          <c:min val="0"/>
        </c:scaling>
        <c:delete val="1"/>
        <c:axPos val="l"/>
        <c:numFmt formatCode="0%" sourceLinked="1"/>
        <c:majorTickMark val="out"/>
        <c:minorTickMark val="none"/>
        <c:tickLblPos val="nextTo"/>
        <c:crossAx val="358162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Trenton City </c:v>
                </c:pt>
                <c:pt idx="1">
                  <c:v>Hightstown Boro </c:v>
                </c:pt>
                <c:pt idx="2">
                  <c:v>Hamilton Twp. </c:v>
                </c:pt>
                <c:pt idx="3">
                  <c:v>East Windsor </c:v>
                </c:pt>
                <c:pt idx="4">
                  <c:v>Ewing Twp. </c:v>
                </c:pt>
                <c:pt idx="5">
                  <c:v>Lawrence Twp. </c:v>
                </c:pt>
                <c:pt idx="6">
                  <c:v>Hopewell Boro </c:v>
                </c:pt>
                <c:pt idx="7">
                  <c:v>Princeton</c:v>
                </c:pt>
                <c:pt idx="8">
                  <c:v>Pennington Boro </c:v>
                </c:pt>
                <c:pt idx="9">
                  <c:v>West Windsor </c:v>
                </c:pt>
              </c:strCache>
            </c:strRef>
          </c:cat>
          <c:val>
            <c:numRef>
              <c:f>Sheet1!$B$2:$B$11</c:f>
              <c:numCache>
                <c:formatCode>0%</c:formatCode>
                <c:ptCount val="10"/>
                <c:pt idx="0">
                  <c:v>0.318</c:v>
                </c:pt>
                <c:pt idx="1">
                  <c:v>0.16600000000000001</c:v>
                </c:pt>
                <c:pt idx="2">
                  <c:v>0.10299999999999999</c:v>
                </c:pt>
                <c:pt idx="3">
                  <c:v>0.1</c:v>
                </c:pt>
                <c:pt idx="4">
                  <c:v>0.08</c:v>
                </c:pt>
                <c:pt idx="5">
                  <c:v>5.6000000000000001E-2</c:v>
                </c:pt>
                <c:pt idx="6">
                  <c:v>4.9000000000000002E-2</c:v>
                </c:pt>
                <c:pt idx="7">
                  <c:v>3.5999999999999997E-2</c:v>
                </c:pt>
                <c:pt idx="8">
                  <c:v>3.1E-2</c:v>
                </c:pt>
                <c:pt idx="9">
                  <c:v>2.4E-2</c:v>
                </c:pt>
              </c:numCache>
            </c:numRef>
          </c:val>
          <c:extLst>
            <c:ext xmlns:c16="http://schemas.microsoft.com/office/drawing/2014/chart" uri="{C3380CC4-5D6E-409C-BE32-E72D297353CC}">
              <c16:uniqueId val="{00000000-9387-42DF-8A2C-FECD6E8874E8}"/>
            </c:ext>
          </c:extLst>
        </c:ser>
        <c:ser>
          <c:idx val="3"/>
          <c:order val="1"/>
          <c:tx>
            <c:strRef>
              <c:f>Sheet1!$C$1</c:f>
              <c:strCache>
                <c:ptCount val="1"/>
                <c:pt idx="0">
                  <c:v>NJ 12%</c:v>
                </c:pt>
              </c:strCache>
            </c:strRef>
          </c:tx>
          <c:spPr>
            <a:solidFill>
              <a:schemeClr val="bg1"/>
            </a:solidFill>
            <a:ln w="19050">
              <a:noFill/>
              <a:prstDash val="sysDot"/>
            </a:ln>
            <a:effectLst/>
          </c:spPr>
          <c:invertIfNegative val="0"/>
          <c:cat>
            <c:strRef>
              <c:f>Sheet1!$A$2:$A$11</c:f>
              <c:strCache>
                <c:ptCount val="10"/>
                <c:pt idx="0">
                  <c:v>Trenton City </c:v>
                </c:pt>
                <c:pt idx="1">
                  <c:v>Hightstown Boro </c:v>
                </c:pt>
                <c:pt idx="2">
                  <c:v>Hamilton Twp. </c:v>
                </c:pt>
                <c:pt idx="3">
                  <c:v>East Windsor </c:v>
                </c:pt>
                <c:pt idx="4">
                  <c:v>Ewing Twp. </c:v>
                </c:pt>
                <c:pt idx="5">
                  <c:v>Lawrence Twp. </c:v>
                </c:pt>
                <c:pt idx="6">
                  <c:v>Hopewell Boro </c:v>
                </c:pt>
                <c:pt idx="7">
                  <c:v>Princeton</c:v>
                </c:pt>
                <c:pt idx="8">
                  <c:v>Pennington Boro </c:v>
                </c:pt>
                <c:pt idx="9">
                  <c:v>West Windsor </c:v>
                </c:pt>
              </c:strCache>
            </c:strRef>
          </c:cat>
          <c:val>
            <c:numRef>
              <c:f>Sheet1!$C$2:$C$11</c:f>
              <c:numCache>
                <c:formatCode>0%</c:formatCode>
                <c:ptCount val="10"/>
                <c:pt idx="0">
                  <c:v>0.12</c:v>
                </c:pt>
                <c:pt idx="1">
                  <c:v>0.12</c:v>
                </c:pt>
                <c:pt idx="2">
                  <c:v>0.12</c:v>
                </c:pt>
                <c:pt idx="3">
                  <c:v>0.12</c:v>
                </c:pt>
                <c:pt idx="4">
                  <c:v>0.12</c:v>
                </c:pt>
                <c:pt idx="5">
                  <c:v>0.12</c:v>
                </c:pt>
                <c:pt idx="6">
                  <c:v>0.12</c:v>
                </c:pt>
                <c:pt idx="7">
                  <c:v>0.12</c:v>
                </c:pt>
                <c:pt idx="8">
                  <c:v>0.12</c:v>
                </c:pt>
                <c:pt idx="9">
                  <c:v>0.12</c:v>
                </c:pt>
              </c:numCache>
            </c:numRef>
          </c:val>
          <c:extLst>
            <c:ext xmlns:c16="http://schemas.microsoft.com/office/drawing/2014/chart" uri="{C3380CC4-5D6E-409C-BE32-E72D297353CC}">
              <c16:uniqueId val="{00000003-9387-42DF-8A2C-FECD6E8874E8}"/>
            </c:ext>
          </c:extLst>
        </c:ser>
        <c:ser>
          <c:idx val="2"/>
          <c:order val="2"/>
          <c:tx>
            <c:strRef>
              <c:f>Sheet1!$D$1</c:f>
              <c:strCache>
                <c:ptCount val="1"/>
                <c:pt idx="0">
                  <c:v>US 17%</c:v>
                </c:pt>
              </c:strCache>
            </c:strRef>
          </c:tx>
          <c:spPr>
            <a:solidFill>
              <a:schemeClr val="bg1"/>
            </a:solidFill>
            <a:ln w="19050">
              <a:noFill/>
              <a:prstDash val="sysDot"/>
            </a:ln>
            <a:effectLst/>
          </c:spPr>
          <c:invertIfNegative val="0"/>
          <c:cat>
            <c:strRef>
              <c:f>Sheet1!$A$2:$A$11</c:f>
              <c:strCache>
                <c:ptCount val="10"/>
                <c:pt idx="0">
                  <c:v>Trenton City </c:v>
                </c:pt>
                <c:pt idx="1">
                  <c:v>Hightstown Boro </c:v>
                </c:pt>
                <c:pt idx="2">
                  <c:v>Hamilton Twp. </c:v>
                </c:pt>
                <c:pt idx="3">
                  <c:v>East Windsor </c:v>
                </c:pt>
                <c:pt idx="4">
                  <c:v>Ewing Twp. </c:v>
                </c:pt>
                <c:pt idx="5">
                  <c:v>Lawrence Twp. </c:v>
                </c:pt>
                <c:pt idx="6">
                  <c:v>Hopewell Boro </c:v>
                </c:pt>
                <c:pt idx="7">
                  <c:v>Princeton</c:v>
                </c:pt>
                <c:pt idx="8">
                  <c:v>Pennington Boro </c:v>
                </c:pt>
                <c:pt idx="9">
                  <c:v>West Windsor </c:v>
                </c:pt>
              </c:strCache>
            </c:strRef>
          </c:cat>
          <c:val>
            <c:numRef>
              <c:f>Sheet1!$D$2:$D$11</c:f>
              <c:numCache>
                <c:formatCode>0%</c:formatCode>
                <c:ptCount val="10"/>
                <c:pt idx="0">
                  <c:v>0.17</c:v>
                </c:pt>
                <c:pt idx="1">
                  <c:v>0.17</c:v>
                </c:pt>
                <c:pt idx="2">
                  <c:v>0.17</c:v>
                </c:pt>
                <c:pt idx="3">
                  <c:v>0.17</c:v>
                </c:pt>
                <c:pt idx="4">
                  <c:v>0.17</c:v>
                </c:pt>
                <c:pt idx="5">
                  <c:v>0.17</c:v>
                </c:pt>
                <c:pt idx="6">
                  <c:v>0.17</c:v>
                </c:pt>
                <c:pt idx="7">
                  <c:v>0.17</c:v>
                </c:pt>
                <c:pt idx="8">
                  <c:v>0.17</c:v>
                </c:pt>
                <c:pt idx="9">
                  <c:v>0.17</c:v>
                </c:pt>
              </c:numCache>
            </c:numRef>
          </c:val>
          <c:extLst>
            <c:ext xmlns:c16="http://schemas.microsoft.com/office/drawing/2014/chart" uri="{C3380CC4-5D6E-409C-BE32-E72D297353CC}">
              <c16:uniqueId val="{00000002-9387-42DF-8A2C-FECD6E8874E8}"/>
            </c:ext>
          </c:extLst>
        </c:ser>
        <c:ser>
          <c:idx val="1"/>
          <c:order val="3"/>
          <c:tx>
            <c:strRef>
              <c:f>Sheet1!$E$1</c:f>
              <c:strCache>
                <c:ptCount val="1"/>
                <c:pt idx="0">
                  <c:v>Mercer county avg 12.4%</c:v>
                </c:pt>
              </c:strCache>
            </c:strRef>
          </c:tx>
          <c:spPr>
            <a:solidFill>
              <a:schemeClr val="bg1"/>
            </a:solidFill>
            <a:ln w="19050">
              <a:noFill/>
              <a:prstDash val="sysDot"/>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Trenton City </c:v>
                </c:pt>
                <c:pt idx="1">
                  <c:v>Hightstown Boro </c:v>
                </c:pt>
                <c:pt idx="2">
                  <c:v>Hamilton Twp. </c:v>
                </c:pt>
                <c:pt idx="3">
                  <c:v>East Windsor </c:v>
                </c:pt>
                <c:pt idx="4">
                  <c:v>Ewing Twp. </c:v>
                </c:pt>
                <c:pt idx="5">
                  <c:v>Lawrence Twp. </c:v>
                </c:pt>
                <c:pt idx="6">
                  <c:v>Hopewell Boro </c:v>
                </c:pt>
                <c:pt idx="7">
                  <c:v>Princeton</c:v>
                </c:pt>
                <c:pt idx="8">
                  <c:v>Pennington Boro </c:v>
                </c:pt>
                <c:pt idx="9">
                  <c:v>West Windsor </c:v>
                </c:pt>
              </c:strCache>
            </c:strRef>
          </c:cat>
          <c:val>
            <c:numRef>
              <c:f>Sheet1!$E$2:$E$11</c:f>
              <c:numCache>
                <c:formatCode>0%</c:formatCode>
                <c:ptCount val="10"/>
                <c:pt idx="0">
                  <c:v>0.124</c:v>
                </c:pt>
                <c:pt idx="1">
                  <c:v>0.124</c:v>
                </c:pt>
                <c:pt idx="2">
                  <c:v>0.124</c:v>
                </c:pt>
                <c:pt idx="3">
                  <c:v>0.124</c:v>
                </c:pt>
                <c:pt idx="4">
                  <c:v>0.124</c:v>
                </c:pt>
                <c:pt idx="5">
                  <c:v>0.124</c:v>
                </c:pt>
                <c:pt idx="6">
                  <c:v>0.124</c:v>
                </c:pt>
                <c:pt idx="7">
                  <c:v>0.124</c:v>
                </c:pt>
                <c:pt idx="8">
                  <c:v>0.124</c:v>
                </c:pt>
                <c:pt idx="9">
                  <c:v>0.124</c:v>
                </c:pt>
              </c:numCache>
            </c:numRef>
          </c:val>
          <c:extLst>
            <c:ext xmlns:c16="http://schemas.microsoft.com/office/drawing/2014/chart" uri="{C3380CC4-5D6E-409C-BE32-E72D297353CC}">
              <c16:uniqueId val="{00000001-9387-42DF-8A2C-FECD6E8874E8}"/>
            </c:ext>
          </c:extLst>
        </c:ser>
        <c:dLbls>
          <c:showLegendKey val="0"/>
          <c:showVal val="0"/>
          <c:showCatName val="0"/>
          <c:showSerName val="0"/>
          <c:showPercent val="0"/>
          <c:showBubbleSize val="0"/>
        </c:dLbls>
        <c:gapWidth val="182"/>
        <c:axId val="358163760"/>
        <c:axId val="358160232"/>
      </c:barChart>
      <c:catAx>
        <c:axId val="35816376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8160232"/>
        <c:crosses val="autoZero"/>
        <c:auto val="1"/>
        <c:lblAlgn val="ctr"/>
        <c:lblOffset val="100"/>
        <c:noMultiLvlLbl val="0"/>
      </c:catAx>
      <c:valAx>
        <c:axId val="358160232"/>
        <c:scaling>
          <c:orientation val="minMax"/>
          <c:max val="0.8"/>
        </c:scaling>
        <c:delete val="1"/>
        <c:axPos val="b"/>
        <c:numFmt formatCode="0%" sourceLinked="1"/>
        <c:majorTickMark val="out"/>
        <c:minorTickMark val="none"/>
        <c:tickLblPos val="nextTo"/>
        <c:crossAx val="358163760"/>
        <c:crosses val="autoZero"/>
        <c:crossBetween val="between"/>
      </c:valAx>
      <c:spPr>
        <a:noFill/>
        <a:ln>
          <a:noFill/>
        </a:ln>
        <a:effectLst/>
      </c:spPr>
    </c:plotArea>
    <c:legend>
      <c:legendPos val="r"/>
      <c:legendEntry>
        <c:idx val="1"/>
        <c:delete val="1"/>
      </c:legendEntry>
      <c:legendEntry>
        <c:idx val="2"/>
        <c:delete val="1"/>
      </c:legendEntry>
      <c:legendEntry>
        <c:idx val="3"/>
        <c:delete val="1"/>
      </c:legendEntry>
      <c:legendEntry>
        <c:idx val="4"/>
        <c:delete val="1"/>
      </c:legendEntry>
      <c:layout>
        <c:manualLayout>
          <c:xMode val="edge"/>
          <c:yMode val="edge"/>
          <c:x val="0.12309022231850701"/>
          <c:y val="0.92501033961663881"/>
          <c:w val="0.24198564068283859"/>
          <c:h val="7.42217450091465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Mercer</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1329</c:v>
                </c:pt>
                <c:pt idx="1">
                  <c:v>797</c:v>
                </c:pt>
                <c:pt idx="2">
                  <c:v>1516</c:v>
                </c:pt>
                <c:pt idx="3">
                  <c:v>1155</c:v>
                </c:pt>
                <c:pt idx="4">
                  <c:v>1125</c:v>
                </c:pt>
                <c:pt idx="5">
                  <c:v>858</c:v>
                </c:pt>
                <c:pt idx="6">
                  <c:v>1068</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8">
                  <c:v>94171</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58162584"/>
        <c:axId val="358162976"/>
      </c:barChart>
      <c:catAx>
        <c:axId val="358162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8162976"/>
        <c:crosses val="autoZero"/>
        <c:auto val="1"/>
        <c:lblAlgn val="ctr"/>
        <c:lblOffset val="100"/>
        <c:noMultiLvlLbl val="0"/>
      </c:catAx>
      <c:valAx>
        <c:axId val="358162976"/>
        <c:scaling>
          <c:orientation val="minMax"/>
        </c:scaling>
        <c:delete val="1"/>
        <c:axPos val="b"/>
        <c:numFmt formatCode="&quot;$&quot;#,##0_);[Red]\(&quot;$&quot;#,##0\)" sourceLinked="1"/>
        <c:majorTickMark val="none"/>
        <c:minorTickMark val="none"/>
        <c:tickLblPos val="nextTo"/>
        <c:crossAx val="358162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0.63900000000000001</c:v>
                </c:pt>
                <c:pt idx="1">
                  <c:v>0.64</c:v>
                </c:pt>
                <c:pt idx="2">
                  <c:v>0.64400000000000002</c:v>
                </c:pt>
                <c:pt idx="3">
                  <c:v>0.64900000000000002</c:v>
                </c:pt>
                <c:pt idx="4">
                  <c:v>0.65100000000000002</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0%</c:formatCode>
                <c:ptCount val="5"/>
                <c:pt idx="0">
                  <c:v>0.21099999999999999</c:v>
                </c:pt>
                <c:pt idx="1">
                  <c:v>0.21099999999999999</c:v>
                </c:pt>
                <c:pt idx="2">
                  <c:v>0.21</c:v>
                </c:pt>
                <c:pt idx="3">
                  <c:v>0.214</c:v>
                </c:pt>
                <c:pt idx="4">
                  <c:v>0.214</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Sheet1!$D$2:$D$6</c:f>
              <c:numCache>
                <c:formatCode>0%</c:formatCode>
                <c:ptCount val="5"/>
                <c:pt idx="0">
                  <c:v>6.0000000000000001E-3</c:v>
                </c:pt>
                <c:pt idx="1">
                  <c:v>6.0000000000000001E-3</c:v>
                </c:pt>
                <c:pt idx="2">
                  <c:v>5.0000000000000001E-3</c:v>
                </c:pt>
                <c:pt idx="3">
                  <c:v>5.0000000000000001E-3</c:v>
                </c:pt>
                <c:pt idx="4">
                  <c:v>5.0000000000000001E-3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Sheet1!$E$2:$E$6</c:f>
              <c:numCache>
                <c:formatCode>0%</c:formatCode>
                <c:ptCount val="5"/>
                <c:pt idx="0">
                  <c:v>0.1</c:v>
                </c:pt>
                <c:pt idx="1">
                  <c:v>0.10299999999999999</c:v>
                </c:pt>
                <c:pt idx="2">
                  <c:v>0.108</c:v>
                </c:pt>
                <c:pt idx="3">
                  <c:v>0.111</c:v>
                </c:pt>
                <c:pt idx="4">
                  <c:v>0.11600000000000001</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Sheet1!$F$2:$F$6</c:f>
              <c:numCache>
                <c:formatCode>0%</c:formatCode>
                <c:ptCount val="5"/>
                <c:pt idx="0">
                  <c:v>0.155</c:v>
                </c:pt>
                <c:pt idx="1">
                  <c:v>0.159</c:v>
                </c:pt>
                <c:pt idx="2">
                  <c:v>0.16200000000000001</c:v>
                </c:pt>
                <c:pt idx="3">
                  <c:v>0.16400000000000001</c:v>
                </c:pt>
                <c:pt idx="4">
                  <c:v>0.16900000000000001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51802320"/>
        <c:axId val="351801928"/>
      </c:lineChart>
      <c:catAx>
        <c:axId val="351802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1801928"/>
        <c:crosses val="autoZero"/>
        <c:auto val="1"/>
        <c:lblAlgn val="ctr"/>
        <c:lblOffset val="100"/>
        <c:noMultiLvlLbl val="0"/>
      </c:catAx>
      <c:valAx>
        <c:axId val="351801928"/>
        <c:scaling>
          <c:orientation val="minMax"/>
        </c:scaling>
        <c:delete val="1"/>
        <c:axPos val="l"/>
        <c:numFmt formatCode="0%" sourceLinked="1"/>
        <c:majorTickMark val="none"/>
        <c:minorTickMark val="none"/>
        <c:tickLblPos val="nextTo"/>
        <c:crossAx val="351802320"/>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73480</c:v>
                </c:pt>
                <c:pt idx="1">
                  <c:v>74118</c:v>
                </c:pt>
                <c:pt idx="2">
                  <c:v>72804</c:v>
                </c:pt>
                <c:pt idx="3">
                  <c:v>73966</c:v>
                </c:pt>
                <c:pt idx="4">
                  <c:v>77027</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58158272"/>
        <c:axId val="717527640"/>
      </c:lineChart>
      <c:catAx>
        <c:axId val="358158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7527640"/>
        <c:crosses val="autoZero"/>
        <c:auto val="1"/>
        <c:lblAlgn val="ctr"/>
        <c:lblOffset val="100"/>
        <c:noMultiLvlLbl val="0"/>
      </c:catAx>
      <c:valAx>
        <c:axId val="717527640"/>
        <c:scaling>
          <c:orientation val="minMax"/>
        </c:scaling>
        <c:delete val="1"/>
        <c:axPos val="l"/>
        <c:numFmt formatCode="_(&quot;$&quot;* #,##0_);_(&quot;$&quot;* \(#,##0\);_(&quot;$&quot;* &quot;-&quot;??_);_(@_)" sourceLinked="1"/>
        <c:majorTickMark val="out"/>
        <c:minorTickMark val="none"/>
        <c:tickLblPos val="nextTo"/>
        <c:crossAx val="358158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Sheet1!$B$2:$B$22</c:f>
              <c:numCache>
                <c:formatCode>_("$"* #,##0_);_("$"* \(#,##0\);_("$"* "-"??_);_(@_)</c:formatCode>
                <c:ptCount val="21"/>
                <c:pt idx="0">
                  <c:v>50000</c:v>
                </c:pt>
                <c:pt idx="1">
                  <c:v>57365</c:v>
                </c:pt>
                <c:pt idx="2">
                  <c:v>57514</c:v>
                </c:pt>
                <c:pt idx="3">
                  <c:v>62332</c:v>
                </c:pt>
                <c:pt idx="4">
                  <c:v>62681</c:v>
                </c:pt>
                <c:pt idx="5">
                  <c:v>63339</c:v>
                </c:pt>
                <c:pt idx="6">
                  <c:v>63934</c:v>
                </c:pt>
                <c:pt idx="7">
                  <c:v>65037</c:v>
                </c:pt>
                <c:pt idx="8">
                  <c:v>65771</c:v>
                </c:pt>
                <c:pt idx="9">
                  <c:v>73376</c:v>
                </c:pt>
                <c:pt idx="10">
                  <c:v>75500</c:v>
                </c:pt>
                <c:pt idx="12">
                  <c:v>81489</c:v>
                </c:pt>
                <c:pt idx="13">
                  <c:v>82839</c:v>
                </c:pt>
                <c:pt idx="14">
                  <c:v>83133</c:v>
                </c:pt>
                <c:pt idx="15">
                  <c:v>89238</c:v>
                </c:pt>
                <c:pt idx="16">
                  <c:v>91572</c:v>
                </c:pt>
                <c:pt idx="17">
                  <c:v>91807</c:v>
                </c:pt>
                <c:pt idx="18">
                  <c:v>106046</c:v>
                </c:pt>
                <c:pt idx="19">
                  <c:v>107034</c:v>
                </c:pt>
                <c:pt idx="20">
                  <c:v>110969</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Sheet1!$C$2:$C$22</c:f>
              <c:numCache>
                <c:formatCode>General</c:formatCode>
                <c:ptCount val="21"/>
                <c:pt idx="11" formatCode="_(&quot;$&quot;* #,##0_);_(&quot;$&quot;* \(#,##0\);_(&quot;$&quot;* &quot;-&quot;??_);_(@_)">
                  <c:v>77027</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$76,475</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Sheet1!$D$2:$D$22</c:f>
              <c:numCache>
                <c:formatCode>_("$"* #,##0_);_("$"* \(#,##0\);_("$"* "-"??_);_(@_)</c:formatCode>
                <c:ptCount val="21"/>
                <c:pt idx="0">
                  <c:v>76475</c:v>
                </c:pt>
                <c:pt idx="1">
                  <c:v>76475</c:v>
                </c:pt>
                <c:pt idx="2">
                  <c:v>76475</c:v>
                </c:pt>
                <c:pt idx="3">
                  <c:v>76475</c:v>
                </c:pt>
                <c:pt idx="4">
                  <c:v>76475</c:v>
                </c:pt>
                <c:pt idx="5">
                  <c:v>76475</c:v>
                </c:pt>
                <c:pt idx="6">
                  <c:v>76475</c:v>
                </c:pt>
                <c:pt idx="7">
                  <c:v>76475</c:v>
                </c:pt>
                <c:pt idx="8">
                  <c:v>76475</c:v>
                </c:pt>
                <c:pt idx="9">
                  <c:v>76475</c:v>
                </c:pt>
                <c:pt idx="10">
                  <c:v>76475</c:v>
                </c:pt>
                <c:pt idx="11">
                  <c:v>76475</c:v>
                </c:pt>
                <c:pt idx="12">
                  <c:v>76475</c:v>
                </c:pt>
                <c:pt idx="13">
                  <c:v>76475</c:v>
                </c:pt>
                <c:pt idx="14">
                  <c:v>76475</c:v>
                </c:pt>
                <c:pt idx="15">
                  <c:v>76475</c:v>
                </c:pt>
                <c:pt idx="16">
                  <c:v>76475</c:v>
                </c:pt>
                <c:pt idx="17">
                  <c:v>76475</c:v>
                </c:pt>
                <c:pt idx="18">
                  <c:v>76475</c:v>
                </c:pt>
                <c:pt idx="19">
                  <c:v>76475</c:v>
                </c:pt>
                <c:pt idx="20">
                  <c:v>76475</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$57,652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Essex</c:v>
                </c:pt>
                <c:pt idx="2">
                  <c:v>Atlantic</c:v>
                </c:pt>
                <c:pt idx="3">
                  <c:v>Cape May</c:v>
                </c:pt>
                <c:pt idx="4">
                  <c:v>Hudson</c:v>
                </c:pt>
                <c:pt idx="5">
                  <c:v>Passaic</c:v>
                </c:pt>
                <c:pt idx="6">
                  <c:v>Salem</c:v>
                </c:pt>
                <c:pt idx="7">
                  <c:v>Camden</c:v>
                </c:pt>
                <c:pt idx="8">
                  <c:v>Ocean</c:v>
                </c:pt>
                <c:pt idx="9">
                  <c:v>Union</c:v>
                </c:pt>
                <c:pt idx="10">
                  <c:v>Warren</c:v>
                </c:pt>
                <c:pt idx="11">
                  <c:v>Mercer</c:v>
                </c:pt>
                <c:pt idx="12">
                  <c:v>Gloucester</c:v>
                </c:pt>
                <c:pt idx="13">
                  <c:v>Burlington</c:v>
                </c:pt>
                <c:pt idx="14">
                  <c:v>Middlesex</c:v>
                </c:pt>
                <c:pt idx="15">
                  <c:v>Sussex</c:v>
                </c:pt>
                <c:pt idx="16">
                  <c:v>Bergen</c:v>
                </c:pt>
                <c:pt idx="17">
                  <c:v>Monmouth</c:v>
                </c:pt>
                <c:pt idx="18">
                  <c:v>Somerset</c:v>
                </c:pt>
                <c:pt idx="19">
                  <c:v>Morris</c:v>
                </c:pt>
                <c:pt idx="20">
                  <c:v>Hunterdon</c:v>
                </c:pt>
              </c:strCache>
            </c:strRef>
          </c:cat>
          <c:val>
            <c:numRef>
              <c:f>Sheet1!$E$2:$E$22</c:f>
              <c:numCache>
                <c:formatCode>_("$"* #,##0_);_("$"* \(#,##0\);_("$"* "-"??_);_(@_)</c:formatCode>
                <c:ptCount val="21"/>
                <c:pt idx="0">
                  <c:v>57652</c:v>
                </c:pt>
                <c:pt idx="1">
                  <c:v>57652</c:v>
                </c:pt>
                <c:pt idx="2">
                  <c:v>57652</c:v>
                </c:pt>
                <c:pt idx="3">
                  <c:v>57652</c:v>
                </c:pt>
                <c:pt idx="4">
                  <c:v>57652</c:v>
                </c:pt>
                <c:pt idx="5">
                  <c:v>57652</c:v>
                </c:pt>
                <c:pt idx="6">
                  <c:v>57652</c:v>
                </c:pt>
                <c:pt idx="7">
                  <c:v>57652</c:v>
                </c:pt>
                <c:pt idx="8">
                  <c:v>57652</c:v>
                </c:pt>
                <c:pt idx="9">
                  <c:v>57652</c:v>
                </c:pt>
                <c:pt idx="10">
                  <c:v>57652</c:v>
                </c:pt>
                <c:pt idx="11">
                  <c:v>57652</c:v>
                </c:pt>
                <c:pt idx="12">
                  <c:v>57652</c:v>
                </c:pt>
                <c:pt idx="13">
                  <c:v>57652</c:v>
                </c:pt>
                <c:pt idx="14">
                  <c:v>57652</c:v>
                </c:pt>
                <c:pt idx="15">
                  <c:v>57652</c:v>
                </c:pt>
                <c:pt idx="16">
                  <c:v>57652</c:v>
                </c:pt>
                <c:pt idx="17">
                  <c:v>57652</c:v>
                </c:pt>
                <c:pt idx="18">
                  <c:v>57652</c:v>
                </c:pt>
                <c:pt idx="19">
                  <c:v>57652</c:v>
                </c:pt>
                <c:pt idx="20">
                  <c:v>57652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717526856"/>
        <c:axId val="717526464"/>
      </c:barChart>
      <c:catAx>
        <c:axId val="717526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526464"/>
        <c:crosses val="autoZero"/>
        <c:auto val="1"/>
        <c:lblAlgn val="ctr"/>
        <c:lblOffset val="100"/>
        <c:noMultiLvlLbl val="0"/>
      </c:catAx>
      <c:valAx>
        <c:axId val="717526464"/>
        <c:scaling>
          <c:orientation val="minMax"/>
        </c:scaling>
        <c:delete val="1"/>
        <c:axPos val="b"/>
        <c:numFmt formatCode="_(&quot;$&quot;* #,##0_);_(&quot;$&quot;* \(#,##0\);_(&quot;$&quot;* &quot;-&quot;??_);_(@_)" sourceLinked="1"/>
        <c:majorTickMark val="none"/>
        <c:minorTickMark val="none"/>
        <c:tickLblPos val="nextTo"/>
        <c:crossAx val="717526856"/>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50865062154859086"/>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Trenton City </c:v>
                </c:pt>
                <c:pt idx="1">
                  <c:v>Hightstown Boro </c:v>
                </c:pt>
                <c:pt idx="2">
                  <c:v>Hamilton Twp. </c:v>
                </c:pt>
                <c:pt idx="3">
                  <c:v>Ewing Twp. </c:v>
                </c:pt>
                <c:pt idx="4">
                  <c:v>East Windsor </c:v>
                </c:pt>
                <c:pt idx="5">
                  <c:v>Lawrence Twp. </c:v>
                </c:pt>
                <c:pt idx="6">
                  <c:v>Hopewell Boro </c:v>
                </c:pt>
                <c:pt idx="7">
                  <c:v>Pennington Boro </c:v>
                </c:pt>
                <c:pt idx="8">
                  <c:v>Princeton</c:v>
                </c:pt>
                <c:pt idx="9">
                  <c:v>Hopewell Twp.</c:v>
                </c:pt>
              </c:strCache>
            </c:strRef>
          </c:cat>
          <c:val>
            <c:numRef>
              <c:f>Sheet1!$B$2:$B$11</c:f>
              <c:numCache>
                <c:formatCode>_("$"* #,##0_);_("$"* \(#,##0\);_("$"* "-"??_);_(@_)</c:formatCode>
                <c:ptCount val="10"/>
                <c:pt idx="0">
                  <c:v>35524</c:v>
                </c:pt>
                <c:pt idx="1">
                  <c:v>72973</c:v>
                </c:pt>
                <c:pt idx="2">
                  <c:v>73415</c:v>
                </c:pt>
                <c:pt idx="3">
                  <c:v>74534</c:v>
                </c:pt>
                <c:pt idx="4">
                  <c:v>85636</c:v>
                </c:pt>
                <c:pt idx="5">
                  <c:v>96529</c:v>
                </c:pt>
                <c:pt idx="6">
                  <c:v>113125</c:v>
                </c:pt>
                <c:pt idx="7">
                  <c:v>121667</c:v>
                </c:pt>
                <c:pt idx="8">
                  <c:v>125506</c:v>
                </c:pt>
                <c:pt idx="9">
                  <c:v>129320</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Mercer county median $77,027</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Trenton City </c:v>
                </c:pt>
                <c:pt idx="1">
                  <c:v>Hightstown Boro </c:v>
                </c:pt>
                <c:pt idx="2">
                  <c:v>Hamilton Twp. </c:v>
                </c:pt>
                <c:pt idx="3">
                  <c:v>Ewing Twp. </c:v>
                </c:pt>
                <c:pt idx="4">
                  <c:v>East Windsor </c:v>
                </c:pt>
                <c:pt idx="5">
                  <c:v>Lawrence Twp. </c:v>
                </c:pt>
                <c:pt idx="6">
                  <c:v>Hopewell Boro </c:v>
                </c:pt>
                <c:pt idx="7">
                  <c:v>Pennington Boro </c:v>
                </c:pt>
                <c:pt idx="8">
                  <c:v>Princeton</c:v>
                </c:pt>
                <c:pt idx="9">
                  <c:v>Hopewell Twp.</c:v>
                </c:pt>
              </c:strCache>
            </c:strRef>
          </c:cat>
          <c:val>
            <c:numRef>
              <c:f>Sheet1!$C$2:$C$11</c:f>
              <c:numCache>
                <c:formatCode>"$"#,##0</c:formatCode>
                <c:ptCount val="10"/>
                <c:pt idx="0">
                  <c:v>77027</c:v>
                </c:pt>
                <c:pt idx="1">
                  <c:v>77027</c:v>
                </c:pt>
                <c:pt idx="2">
                  <c:v>77027</c:v>
                </c:pt>
                <c:pt idx="3">
                  <c:v>77027</c:v>
                </c:pt>
                <c:pt idx="4">
                  <c:v>77027</c:v>
                </c:pt>
                <c:pt idx="5">
                  <c:v>77027</c:v>
                </c:pt>
                <c:pt idx="6">
                  <c:v>77027</c:v>
                </c:pt>
                <c:pt idx="7">
                  <c:v>77027</c:v>
                </c:pt>
                <c:pt idx="8">
                  <c:v>77027</c:v>
                </c:pt>
                <c:pt idx="9">
                  <c:v>77027</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717524112"/>
        <c:axId val="717528816"/>
      </c:barChart>
      <c:catAx>
        <c:axId val="7175241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528816"/>
        <c:crosses val="autoZero"/>
        <c:auto val="1"/>
        <c:lblAlgn val="ctr"/>
        <c:lblOffset val="100"/>
        <c:noMultiLvlLbl val="0"/>
      </c:catAx>
      <c:valAx>
        <c:axId val="717528816"/>
        <c:scaling>
          <c:orientation val="minMax"/>
        </c:scaling>
        <c:delete val="1"/>
        <c:axPos val="b"/>
        <c:numFmt formatCode="_(&quot;$&quot;* #,##0_);_(&quot;$&quot;* \(#,##0\);_(&quot;$&quot;* &quot;-&quot;??_);_(@_)" sourceLinked="1"/>
        <c:majorTickMark val="none"/>
        <c:minorTickMark val="none"/>
        <c:tickLblPos val="nextTo"/>
        <c:crossAx val="717524112"/>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43023128795731624"/>
          <c:y val="0.9608046931091585"/>
          <c:w val="0.21062178829106726"/>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Sheet1!$B$2:$B$22</c:f>
              <c:numCache>
                <c:formatCode>0%</c:formatCode>
                <c:ptCount val="21"/>
                <c:pt idx="0">
                  <c:v>0.13</c:v>
                </c:pt>
                <c:pt idx="1">
                  <c:v>0.14000000000000001</c:v>
                </c:pt>
                <c:pt idx="2">
                  <c:v>0.14000000000000001</c:v>
                </c:pt>
                <c:pt idx="3">
                  <c:v>0.14000000000000001</c:v>
                </c:pt>
                <c:pt idx="4">
                  <c:v>0.15</c:v>
                </c:pt>
                <c:pt idx="5">
                  <c:v>0.15</c:v>
                </c:pt>
                <c:pt idx="6">
                  <c:v>0.15</c:v>
                </c:pt>
                <c:pt idx="7">
                  <c:v>0.16</c:v>
                </c:pt>
                <c:pt idx="9">
                  <c:v>0.17</c:v>
                </c:pt>
                <c:pt idx="10">
                  <c:v>0.18</c:v>
                </c:pt>
                <c:pt idx="11">
                  <c:v>0.19</c:v>
                </c:pt>
                <c:pt idx="12">
                  <c:v>0.19</c:v>
                </c:pt>
                <c:pt idx="13">
                  <c:v>0.2</c:v>
                </c:pt>
                <c:pt idx="14">
                  <c:v>0.2</c:v>
                </c:pt>
                <c:pt idx="15">
                  <c:v>0.21</c:v>
                </c:pt>
                <c:pt idx="16">
                  <c:v>0.22</c:v>
                </c:pt>
                <c:pt idx="17">
                  <c:v>0.23</c:v>
                </c:pt>
                <c:pt idx="18">
                  <c:v>0.23</c:v>
                </c:pt>
                <c:pt idx="19">
                  <c:v>0.25</c:v>
                </c:pt>
                <c:pt idx="20">
                  <c:v>0.26</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Sheet1!$C$2:$C$22</c:f>
              <c:numCache>
                <c:formatCode>General</c:formatCode>
                <c:ptCount val="21"/>
                <c:pt idx="8">
                  <c:v>0.17</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19%</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Burlington</c:v>
                </c:pt>
                <c:pt idx="2">
                  <c:v>Morris</c:v>
                </c:pt>
                <c:pt idx="3">
                  <c:v>Sussex</c:v>
                </c:pt>
                <c:pt idx="4">
                  <c:v>Gloucester</c:v>
                </c:pt>
                <c:pt idx="5">
                  <c:v>Somerset</c:v>
                </c:pt>
                <c:pt idx="6">
                  <c:v>Warren</c:v>
                </c:pt>
                <c:pt idx="7">
                  <c:v>Salem</c:v>
                </c:pt>
                <c:pt idx="8">
                  <c:v>Mercer</c:v>
                </c:pt>
                <c:pt idx="9">
                  <c:v>Middlesex</c:v>
                </c:pt>
                <c:pt idx="10">
                  <c:v>Monmouth</c:v>
                </c:pt>
                <c:pt idx="11">
                  <c:v>Camden</c:v>
                </c:pt>
                <c:pt idx="12">
                  <c:v>Ocean</c:v>
                </c:pt>
                <c:pt idx="13">
                  <c:v>Bergen</c:v>
                </c:pt>
                <c:pt idx="14">
                  <c:v>Cape May</c:v>
                </c:pt>
                <c:pt idx="15">
                  <c:v>Cumberland</c:v>
                </c:pt>
                <c:pt idx="16">
                  <c:v>Union</c:v>
                </c:pt>
                <c:pt idx="17">
                  <c:v>Atlantic</c:v>
                </c:pt>
                <c:pt idx="18">
                  <c:v>Hudson</c:v>
                </c:pt>
                <c:pt idx="19">
                  <c:v>Essex</c:v>
                </c:pt>
                <c:pt idx="20">
                  <c:v>Passaic</c:v>
                </c:pt>
              </c:strCache>
            </c:strRef>
          </c:cat>
          <c:val>
            <c:numRef>
              <c:f>Sheet1!$D$2:$D$22</c:f>
              <c:numCache>
                <c:formatCode>0%</c:formatCode>
                <c:ptCount val="21"/>
                <c:pt idx="0">
                  <c:v>0.19</c:v>
                </c:pt>
                <c:pt idx="1">
                  <c:v>0.19</c:v>
                </c:pt>
                <c:pt idx="2">
                  <c:v>0.19</c:v>
                </c:pt>
                <c:pt idx="3">
                  <c:v>0.19</c:v>
                </c:pt>
                <c:pt idx="4">
                  <c:v>0.19</c:v>
                </c:pt>
                <c:pt idx="5">
                  <c:v>0.19</c:v>
                </c:pt>
                <c:pt idx="6">
                  <c:v>0.19</c:v>
                </c:pt>
                <c:pt idx="7">
                  <c:v>0.19</c:v>
                </c:pt>
                <c:pt idx="8">
                  <c:v>0.19</c:v>
                </c:pt>
                <c:pt idx="9">
                  <c:v>0.19</c:v>
                </c:pt>
                <c:pt idx="10">
                  <c:v>0.19</c:v>
                </c:pt>
                <c:pt idx="11">
                  <c:v>0.19</c:v>
                </c:pt>
                <c:pt idx="12">
                  <c:v>0.19</c:v>
                </c:pt>
                <c:pt idx="13">
                  <c:v>0.19</c:v>
                </c:pt>
                <c:pt idx="14">
                  <c:v>0.19</c:v>
                </c:pt>
                <c:pt idx="15">
                  <c:v>0.19</c:v>
                </c:pt>
                <c:pt idx="16">
                  <c:v>0.19</c:v>
                </c:pt>
                <c:pt idx="17">
                  <c:v>0.19</c:v>
                </c:pt>
                <c:pt idx="18">
                  <c:v>0.19</c:v>
                </c:pt>
                <c:pt idx="19">
                  <c:v>0.19</c:v>
                </c:pt>
                <c:pt idx="20">
                  <c:v>0.19</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717529600"/>
        <c:axId val="717529992"/>
      </c:barChart>
      <c:catAx>
        <c:axId val="7175296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529992"/>
        <c:crosses val="autoZero"/>
        <c:auto val="1"/>
        <c:lblAlgn val="ctr"/>
        <c:lblOffset val="100"/>
        <c:noMultiLvlLbl val="0"/>
      </c:catAx>
      <c:valAx>
        <c:axId val="717529992"/>
        <c:scaling>
          <c:orientation val="minMax"/>
        </c:scaling>
        <c:delete val="1"/>
        <c:axPos val="b"/>
        <c:numFmt formatCode="0%" sourceLinked="1"/>
        <c:majorTickMark val="none"/>
        <c:minorTickMark val="none"/>
        <c:tickLblPos val="nextTo"/>
        <c:crossAx val="71752960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291301673228347"/>
          <c:y val="0.926747717032635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2015</c:v>
                </c:pt>
                <c:pt idx="2">
                  <c:v>2016</c:v>
                </c:pt>
                <c:pt idx="3">
                  <c:v>2017</c:v>
                </c:pt>
                <c:pt idx="4">
                  <c:v>2018</c:v>
                </c:pt>
                <c:pt idx="5">
                  <c:v>2019</c:v>
                </c:pt>
              </c:numCache>
            </c:numRef>
          </c:cat>
          <c:val>
            <c:numRef>
              <c:f>Sheet1!$B$2:$B$7</c:f>
              <c:numCache>
                <c:formatCode>0%</c:formatCode>
                <c:ptCount val="6"/>
                <c:pt idx="0">
                  <c:v>0.18</c:v>
                </c:pt>
                <c:pt idx="1">
                  <c:v>0.19</c:v>
                </c:pt>
                <c:pt idx="2">
                  <c:v>0.19</c:v>
                </c:pt>
                <c:pt idx="3">
                  <c:v>0.19</c:v>
                </c:pt>
                <c:pt idx="4">
                  <c:v>0.2</c:v>
                </c:pt>
                <c:pt idx="5">
                  <c:v>0.19</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717530776"/>
        <c:axId val="717531168"/>
      </c:lineChart>
      <c:catAx>
        <c:axId val="717530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717531168"/>
        <c:crosses val="autoZero"/>
        <c:auto val="1"/>
        <c:lblAlgn val="ctr"/>
        <c:lblOffset val="100"/>
        <c:noMultiLvlLbl val="0"/>
      </c:catAx>
      <c:valAx>
        <c:axId val="717531168"/>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75307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021161417322831E-2"/>
          <c:y val="0.12151509031098547"/>
          <c:w val="0.90879133858267713"/>
          <c:h val="0.74781404912978777"/>
        </c:manualLayout>
      </c:layout>
      <c:lineChart>
        <c:grouping val="standard"/>
        <c:varyColors val="0"/>
        <c:ser>
          <c:idx val="0"/>
          <c:order val="0"/>
          <c:tx>
            <c:strRef>
              <c:f>Sheet1!$A$2</c:f>
              <c:strCache>
                <c:ptCount val="1"/>
                <c:pt idx="0">
                  <c:v>United States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Sheet1!$B$2:$D$2</c:f>
              <c:numCache>
                <c:formatCode>0.0%</c:formatCode>
                <c:ptCount val="3"/>
                <c:pt idx="0">
                  <c:v>0.13400000000000001</c:v>
                </c:pt>
                <c:pt idx="1">
                  <c:v>0.129</c:v>
                </c:pt>
                <c:pt idx="2">
                  <c:v>0.125</c:v>
                </c:pt>
              </c:numCache>
            </c:numRef>
          </c:val>
          <c:smooth val="0"/>
          <c:extLst>
            <c:ext xmlns:c16="http://schemas.microsoft.com/office/drawing/2014/chart" uri="{C3380CC4-5D6E-409C-BE32-E72D297353CC}">
              <c16:uniqueId val="{00000000-7AB3-43F2-9DD7-B891C4188A27}"/>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Sheet1!$B$3:$D$3</c:f>
              <c:numCache>
                <c:formatCode>0.0%</c:formatCode>
                <c:ptCount val="3"/>
                <c:pt idx="0">
                  <c:v>0.108</c:v>
                </c:pt>
                <c:pt idx="1">
                  <c:v>0.10299999999999999</c:v>
                </c:pt>
                <c:pt idx="2">
                  <c:v>9.6000000000000002E-2</c:v>
                </c:pt>
              </c:numCache>
            </c:numRef>
          </c:val>
          <c:smooth val="0"/>
          <c:extLst>
            <c:ext xmlns:c16="http://schemas.microsoft.com/office/drawing/2014/chart" uri="{C3380CC4-5D6E-409C-BE32-E72D297353CC}">
              <c16:uniqueId val="{00000001-7AB3-43F2-9DD7-B891C4188A27}"/>
            </c:ext>
          </c:extLst>
        </c:ser>
        <c:ser>
          <c:idx val="2"/>
          <c:order val="2"/>
          <c:tx>
            <c:strRef>
              <c:f>Sheet1!$A$4</c:f>
              <c:strCache>
                <c:ptCount val="1"/>
                <c:pt idx="0">
                  <c:v>Mercer</c:v>
                </c:pt>
              </c:strCache>
            </c:strRef>
          </c:tx>
          <c:spPr>
            <a:ln w="28575" cap="rnd">
              <a:solidFill>
                <a:srgbClr val="C00000"/>
              </a:solidFill>
              <a:prstDash val="sysDash"/>
              <a:round/>
            </a:ln>
            <a:effectLst/>
          </c:spPr>
          <c:marker>
            <c:symbol val="diamond"/>
            <c:size val="6"/>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Sheet1!$B$1:$D$1</c:f>
              <c:numCache>
                <c:formatCode>General</c:formatCode>
                <c:ptCount val="3"/>
                <c:pt idx="0">
                  <c:v>2015</c:v>
                </c:pt>
                <c:pt idx="1">
                  <c:v>2016</c:v>
                </c:pt>
                <c:pt idx="2">
                  <c:v>2017</c:v>
                </c:pt>
              </c:numCache>
            </c:numRef>
          </c:cat>
          <c:val>
            <c:numRef>
              <c:f>Sheet1!$B$4:$D$4</c:f>
              <c:numCache>
                <c:formatCode>0.0%</c:formatCode>
                <c:ptCount val="3"/>
                <c:pt idx="0">
                  <c:v>0.114</c:v>
                </c:pt>
                <c:pt idx="1">
                  <c:v>0.11</c:v>
                </c:pt>
                <c:pt idx="2">
                  <c:v>0.106</c:v>
                </c:pt>
              </c:numCache>
            </c:numRef>
          </c:val>
          <c:smooth val="0"/>
          <c:extLst>
            <c:ext xmlns:c16="http://schemas.microsoft.com/office/drawing/2014/chart" uri="{C3380CC4-5D6E-409C-BE32-E72D297353CC}">
              <c16:uniqueId val="{00000002-7AB3-43F2-9DD7-B891C4188A27}"/>
            </c:ext>
          </c:extLst>
        </c:ser>
        <c:dLbls>
          <c:showLegendKey val="0"/>
          <c:showVal val="0"/>
          <c:showCatName val="0"/>
          <c:showSerName val="0"/>
          <c:showPercent val="0"/>
          <c:showBubbleSize val="0"/>
        </c:dLbls>
        <c:marker val="1"/>
        <c:smooth val="0"/>
        <c:axId val="503889920"/>
        <c:axId val="503895016"/>
      </c:lineChart>
      <c:catAx>
        <c:axId val="503889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3895016"/>
        <c:crosses val="autoZero"/>
        <c:auto val="1"/>
        <c:lblAlgn val="ctr"/>
        <c:lblOffset val="100"/>
        <c:noMultiLvlLbl val="0"/>
      </c:catAx>
      <c:valAx>
        <c:axId val="503895016"/>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3889920"/>
        <c:crosses val="autoZero"/>
        <c:crossBetween val="between"/>
      </c:valAx>
      <c:spPr>
        <a:noFill/>
        <a:ln>
          <a:noFill/>
        </a:ln>
        <a:effectLst/>
      </c:spPr>
    </c:plotArea>
    <c:legend>
      <c:legendPos val="b"/>
      <c:layout>
        <c:manualLayout>
          <c:xMode val="edge"/>
          <c:yMode val="edge"/>
          <c:x val="0.29156963582677164"/>
          <c:y val="2.7823329105498749E-2"/>
          <c:w val="0.42623560531496058"/>
          <c:h val="4.84684776419909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2017</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Sheet1!$B$2:$B$22</c:f>
              <c:numCache>
                <c:formatCode>0.0%</c:formatCode>
                <c:ptCount val="21"/>
                <c:pt idx="0">
                  <c:v>5.6000000000000001E-2</c:v>
                </c:pt>
                <c:pt idx="1">
                  <c:v>5.6000000000000001E-2</c:v>
                </c:pt>
                <c:pt idx="2">
                  <c:v>6.2E-2</c:v>
                </c:pt>
                <c:pt idx="3">
                  <c:v>6.7000000000000004E-2</c:v>
                </c:pt>
                <c:pt idx="4">
                  <c:v>7.1999999999999995E-2</c:v>
                </c:pt>
                <c:pt idx="5">
                  <c:v>0.08</c:v>
                </c:pt>
                <c:pt idx="6">
                  <c:v>8.2000000000000003E-2</c:v>
                </c:pt>
                <c:pt idx="7">
                  <c:v>8.6999999999999994E-2</c:v>
                </c:pt>
                <c:pt idx="8">
                  <c:v>0.09</c:v>
                </c:pt>
                <c:pt idx="9">
                  <c:v>9.1999999999999998E-2</c:v>
                </c:pt>
                <c:pt idx="10">
                  <c:v>9.2999999999999999E-2</c:v>
                </c:pt>
                <c:pt idx="11">
                  <c:v>9.2999999999999999E-2</c:v>
                </c:pt>
                <c:pt idx="12" formatCode="General">
                  <c:v>9.8000000000000004E-2</c:v>
                </c:pt>
                <c:pt idx="14">
                  <c:v>0.107</c:v>
                </c:pt>
                <c:pt idx="15">
                  <c:v>0.11799999999999999</c:v>
                </c:pt>
                <c:pt idx="16">
                  <c:v>0.11899999999999999</c:v>
                </c:pt>
                <c:pt idx="17">
                  <c:v>0.127</c:v>
                </c:pt>
                <c:pt idx="18">
                  <c:v>0.127</c:v>
                </c:pt>
                <c:pt idx="19">
                  <c:v>0.129</c:v>
                </c:pt>
                <c:pt idx="20">
                  <c:v>0.16300000000000001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Sheet1!$C$2:$C$22</c:f>
              <c:numCache>
                <c:formatCode>General</c:formatCode>
                <c:ptCount val="21"/>
                <c:pt idx="13" formatCode="0.0%">
                  <c:v>0.106</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12.5%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Sheet1!$D$2:$D$22</c:f>
              <c:numCache>
                <c:formatCode>0.00%</c:formatCode>
                <c:ptCount val="21"/>
                <c:pt idx="0">
                  <c:v>0.125</c:v>
                </c:pt>
                <c:pt idx="1">
                  <c:v>0.125</c:v>
                </c:pt>
                <c:pt idx="2">
                  <c:v>0.125</c:v>
                </c:pt>
                <c:pt idx="3">
                  <c:v>0.125</c:v>
                </c:pt>
                <c:pt idx="4">
                  <c:v>0.125</c:v>
                </c:pt>
                <c:pt idx="5">
                  <c:v>0.125</c:v>
                </c:pt>
                <c:pt idx="6">
                  <c:v>0.125</c:v>
                </c:pt>
                <c:pt idx="7">
                  <c:v>0.125</c:v>
                </c:pt>
                <c:pt idx="8">
                  <c:v>0.125</c:v>
                </c:pt>
                <c:pt idx="9">
                  <c:v>0.125</c:v>
                </c:pt>
                <c:pt idx="10">
                  <c:v>0.125</c:v>
                </c:pt>
                <c:pt idx="11">
                  <c:v>0.125</c:v>
                </c:pt>
                <c:pt idx="12">
                  <c:v>0.125</c:v>
                </c:pt>
                <c:pt idx="13">
                  <c:v>0.125</c:v>
                </c:pt>
                <c:pt idx="14">
                  <c:v>0.125</c:v>
                </c:pt>
                <c:pt idx="15">
                  <c:v>0.125</c:v>
                </c:pt>
                <c:pt idx="16">
                  <c:v>0.125</c:v>
                </c:pt>
                <c:pt idx="17">
                  <c:v>0.125</c:v>
                </c:pt>
                <c:pt idx="18">
                  <c:v>0.125</c:v>
                </c:pt>
                <c:pt idx="19">
                  <c:v>0.125</c:v>
                </c:pt>
                <c:pt idx="20">
                  <c:v>0.125</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9.6%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Morris</c:v>
                </c:pt>
                <c:pt idx="2">
                  <c:v>Somerset</c:v>
                </c:pt>
                <c:pt idx="3">
                  <c:v>Sussex</c:v>
                </c:pt>
                <c:pt idx="4">
                  <c:v>Bergen</c:v>
                </c:pt>
                <c:pt idx="5">
                  <c:v>Monmouth</c:v>
                </c:pt>
                <c:pt idx="6">
                  <c:v>Middlesex</c:v>
                </c:pt>
                <c:pt idx="7">
                  <c:v>Warren</c:v>
                </c:pt>
                <c:pt idx="8">
                  <c:v>Ocean</c:v>
                </c:pt>
                <c:pt idx="9">
                  <c:v>Gloucester</c:v>
                </c:pt>
                <c:pt idx="10">
                  <c:v>Union</c:v>
                </c:pt>
                <c:pt idx="11">
                  <c:v>Burlington</c:v>
                </c:pt>
                <c:pt idx="12">
                  <c:v>Passaic</c:v>
                </c:pt>
                <c:pt idx="13">
                  <c:v>Mercer</c:v>
                </c:pt>
                <c:pt idx="14">
                  <c:v>Hudson</c:v>
                </c:pt>
                <c:pt idx="15">
                  <c:v>Camden</c:v>
                </c:pt>
                <c:pt idx="16">
                  <c:v>Cape May</c:v>
                </c:pt>
                <c:pt idx="17">
                  <c:v>Salem</c:v>
                </c:pt>
                <c:pt idx="18">
                  <c:v>Atlantic</c:v>
                </c:pt>
                <c:pt idx="19">
                  <c:v>Cumberland</c:v>
                </c:pt>
                <c:pt idx="20">
                  <c:v>Essex</c:v>
                </c:pt>
              </c:strCache>
            </c:strRef>
          </c:cat>
          <c:val>
            <c:numRef>
              <c:f>Sheet1!$E$2:$E$22</c:f>
              <c:numCache>
                <c:formatCode>0.00%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503891880"/>
        <c:axId val="503892272"/>
      </c:barChart>
      <c:catAx>
        <c:axId val="503891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92272"/>
        <c:crosses val="autoZero"/>
        <c:auto val="1"/>
        <c:lblAlgn val="ctr"/>
        <c:lblOffset val="100"/>
        <c:noMultiLvlLbl val="0"/>
      </c:catAx>
      <c:valAx>
        <c:axId val="503892272"/>
        <c:scaling>
          <c:orientation val="minMax"/>
        </c:scaling>
        <c:delete val="1"/>
        <c:axPos val="b"/>
        <c:numFmt formatCode="0.0%" sourceLinked="1"/>
        <c:majorTickMark val="none"/>
        <c:minorTickMark val="none"/>
        <c:tickLblPos val="nextTo"/>
        <c:crossAx val="503891880"/>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49325258366141739"/>
          <c:y val="0.90985015318343054"/>
          <c:w val="0.27911970964566929"/>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8127</c:v>
                </c:pt>
                <c:pt idx="1">
                  <c:v>8080</c:v>
                </c:pt>
                <c:pt idx="2">
                  <c:v>8655</c:v>
                </c:pt>
                <c:pt idx="3">
                  <c:v>8349</c:v>
                </c:pt>
                <c:pt idx="4" formatCode="General">
                  <c:v>7990</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503891488"/>
        <c:axId val="503895800"/>
      </c:lineChart>
      <c:catAx>
        <c:axId val="503891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95800"/>
        <c:crosses val="autoZero"/>
        <c:auto val="1"/>
        <c:lblAlgn val="ctr"/>
        <c:lblOffset val="100"/>
        <c:noMultiLvlLbl val="0"/>
      </c:catAx>
      <c:valAx>
        <c:axId val="503895800"/>
        <c:scaling>
          <c:orientation val="minMax"/>
          <c:max val="12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91488"/>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2013-2014</c:v>
                </c:pt>
                <c:pt idx="1">
                  <c:v>2014-15</c:v>
                </c:pt>
                <c:pt idx="2">
                  <c:v>2015-16</c:v>
                </c:pt>
                <c:pt idx="3">
                  <c:v>2016-17</c:v>
                </c:pt>
                <c:pt idx="4">
                  <c:v>2017-18</c:v>
                </c:pt>
              </c:strCache>
            </c:strRef>
          </c:cat>
          <c:val>
            <c:numRef>
              <c:f>Sheet1!$A$2:$E$2</c:f>
              <c:numCache>
                <c:formatCode>#,##0</c:formatCode>
                <c:ptCount val="5"/>
                <c:pt idx="0">
                  <c:v>17579</c:v>
                </c:pt>
                <c:pt idx="1">
                  <c:v>17988</c:v>
                </c:pt>
                <c:pt idx="2">
                  <c:v>17841</c:v>
                </c:pt>
                <c:pt idx="3">
                  <c:v>17529</c:v>
                </c:pt>
                <c:pt idx="4">
                  <c:v>17416</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503892664"/>
        <c:axId val="503894232"/>
      </c:lineChart>
      <c:catAx>
        <c:axId val="503892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94232"/>
        <c:crosses val="autoZero"/>
        <c:auto val="1"/>
        <c:lblAlgn val="ctr"/>
        <c:lblOffset val="100"/>
        <c:noMultiLvlLbl val="0"/>
      </c:catAx>
      <c:valAx>
        <c:axId val="50389423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926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2013</c:v>
                </c:pt>
                <c:pt idx="1">
                  <c:v>2014</c:v>
                </c:pt>
                <c:pt idx="2">
                  <c:v>2015</c:v>
                </c:pt>
                <c:pt idx="3">
                  <c:v>2016</c:v>
                </c:pt>
                <c:pt idx="4">
                  <c:v>2017</c:v>
                </c:pt>
              </c:strCache>
            </c:strRef>
          </c:cat>
          <c:val>
            <c:numRef>
              <c:f>Sheet1!$A$2:$E$2</c:f>
              <c:numCache>
                <c:formatCode>#,##0</c:formatCode>
                <c:ptCount val="5"/>
                <c:pt idx="0">
                  <c:v>16674</c:v>
                </c:pt>
                <c:pt idx="1">
                  <c:v>15754</c:v>
                </c:pt>
                <c:pt idx="2">
                  <c:v>15547</c:v>
                </c:pt>
                <c:pt idx="3">
                  <c:v>15166</c:v>
                </c:pt>
                <c:pt idx="4">
                  <c:v>14223</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503893448"/>
        <c:axId val="503893056"/>
      </c:lineChart>
      <c:catAx>
        <c:axId val="503893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93056"/>
        <c:crosses val="autoZero"/>
        <c:auto val="1"/>
        <c:lblAlgn val="ctr"/>
        <c:lblOffset val="100"/>
        <c:noMultiLvlLbl val="0"/>
      </c:catAx>
      <c:valAx>
        <c:axId val="503893056"/>
        <c:scaling>
          <c:orientation val="minMax"/>
          <c:max val="220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38934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26170126332268E-2"/>
          <c:y val="5.0654580722408173E-2"/>
          <c:w val="0.91351008858267713"/>
          <c:h val="0.83590305760594685"/>
        </c:manualLayout>
      </c:layout>
      <c:barChart>
        <c:barDir val="col"/>
        <c:grouping val="clustered"/>
        <c:varyColors val="0"/>
        <c:ser>
          <c:idx val="0"/>
          <c:order val="0"/>
          <c:tx>
            <c:strRef>
              <c:f>Sheet1!$B$1</c:f>
              <c:strCache>
                <c:ptCount val="1"/>
                <c:pt idx="0">
                  <c:v>White</c:v>
                </c:pt>
              </c:strCache>
            </c:strRef>
          </c:tx>
          <c:spPr>
            <a:solidFill>
              <a:schemeClr val="bg1"/>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Hopewell Boro </c:v>
                </c:pt>
                <c:pt idx="1">
                  <c:v>Hightstown Boro </c:v>
                </c:pt>
                <c:pt idx="2">
                  <c:v>Trenton City </c:v>
                </c:pt>
              </c:strCache>
            </c:strRef>
          </c:cat>
          <c:val>
            <c:numRef>
              <c:f>Sheet1!$B$2:$B$4</c:f>
              <c:numCache>
                <c:formatCode>0%</c:formatCode>
                <c:ptCount val="3"/>
                <c:pt idx="0">
                  <c:v>0.94899999999999995</c:v>
                </c:pt>
                <c:pt idx="1">
                  <c:v>0.76400000000000001</c:v>
                </c:pt>
                <c:pt idx="2">
                  <c:v>0.40400000000000003</c:v>
                </c:pt>
              </c:numCache>
            </c:numRef>
          </c:val>
          <c:extLst>
            <c:ext xmlns:c16="http://schemas.microsoft.com/office/drawing/2014/chart" uri="{C3380CC4-5D6E-409C-BE32-E72D297353CC}">
              <c16:uniqueId val="{00000000-B271-4421-881E-79EF7090C540}"/>
            </c:ext>
          </c:extLst>
        </c:ser>
        <c:ser>
          <c:idx val="1"/>
          <c:order val="1"/>
          <c:tx>
            <c:strRef>
              <c:f>Sheet1!$C$1</c:f>
              <c:strCache>
                <c:ptCount val="1"/>
                <c:pt idx="0">
                  <c:v>Black/ African American</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Hopewell Boro </c:v>
                </c:pt>
                <c:pt idx="1">
                  <c:v>Hightstown Boro </c:v>
                </c:pt>
                <c:pt idx="2">
                  <c:v>Trenton City </c:v>
                </c:pt>
              </c:strCache>
            </c:strRef>
          </c:cat>
          <c:val>
            <c:numRef>
              <c:f>Sheet1!$C$2:$C$4</c:f>
              <c:numCache>
                <c:formatCode>0%</c:formatCode>
                <c:ptCount val="3"/>
                <c:pt idx="0">
                  <c:v>2.5999999999999999E-2</c:v>
                </c:pt>
                <c:pt idx="1">
                  <c:v>6.7000000000000004E-2</c:v>
                </c:pt>
                <c:pt idx="2">
                  <c:v>0.51500000000000001</c:v>
                </c:pt>
              </c:numCache>
            </c:numRef>
          </c:val>
          <c:extLst>
            <c:ext xmlns:c16="http://schemas.microsoft.com/office/drawing/2014/chart" uri="{C3380CC4-5D6E-409C-BE32-E72D297353CC}">
              <c16:uniqueId val="{00000001-B271-4421-881E-79EF7090C540}"/>
            </c:ext>
          </c:extLst>
        </c:ser>
        <c:ser>
          <c:idx val="2"/>
          <c:order val="2"/>
          <c:tx>
            <c:strRef>
              <c:f>Sheet1!$D$1</c:f>
              <c:strCache>
                <c:ptCount val="1"/>
                <c:pt idx="0">
                  <c:v>Asian</c:v>
                </c:pt>
              </c:strCache>
            </c:strRef>
          </c:tx>
          <c:spPr>
            <a:pattFill prst="ltDnDiag">
              <a:fgClr>
                <a:schemeClr val="tx1"/>
              </a:fgClr>
              <a:bgClr>
                <a:schemeClr val="bg1"/>
              </a:bgClr>
            </a:patt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Hopewell Boro </c:v>
                </c:pt>
                <c:pt idx="1">
                  <c:v>Hightstown Boro </c:v>
                </c:pt>
                <c:pt idx="2">
                  <c:v>Trenton City </c:v>
                </c:pt>
              </c:strCache>
            </c:strRef>
          </c:cat>
          <c:val>
            <c:numRef>
              <c:f>Sheet1!$D$2:$D$4</c:f>
              <c:numCache>
                <c:formatCode>0%</c:formatCode>
                <c:ptCount val="3"/>
                <c:pt idx="0">
                  <c:v>4.2999999999999997E-2</c:v>
                </c:pt>
                <c:pt idx="1">
                  <c:v>4.7E-2</c:v>
                </c:pt>
                <c:pt idx="2">
                  <c:v>1.7000000000000001E-2</c:v>
                </c:pt>
              </c:numCache>
            </c:numRef>
          </c:val>
          <c:extLst>
            <c:ext xmlns:c16="http://schemas.microsoft.com/office/drawing/2014/chart" uri="{C3380CC4-5D6E-409C-BE32-E72D297353CC}">
              <c16:uniqueId val="{00000002-B271-4421-881E-79EF7090C540}"/>
            </c:ext>
          </c:extLst>
        </c:ser>
        <c:ser>
          <c:idx val="3"/>
          <c:order val="3"/>
          <c:tx>
            <c:strRef>
              <c:f>Sheet1!$E$1</c:f>
              <c:strCache>
                <c:ptCount val="1"/>
                <c:pt idx="0">
                  <c:v>Hispanic/ Latino</c:v>
                </c:pt>
              </c:strCache>
            </c:strRef>
          </c:tx>
          <c:spPr>
            <a:solidFill>
              <a:srgbClr val="C00000"/>
            </a:solidFill>
            <a:ln>
              <a:solidFill>
                <a:schemeClr val="tx1"/>
              </a:solidFill>
            </a:ln>
            <a:effectLst/>
          </c:spPr>
          <c:invertIfNegative val="0"/>
          <c:dLbls>
            <c:dLbl>
              <c:idx val="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E0B-4088-AE19-C4FF4BC17644}"/>
                </c:ext>
              </c:extLst>
            </c:dLbl>
            <c:dLbl>
              <c:idx val="1"/>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E0B-4088-AE19-C4FF4BC17644}"/>
                </c:ext>
              </c:extLst>
            </c:dLbl>
            <c:dLbl>
              <c:idx val="2"/>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E0B-4088-AE19-C4FF4BC1764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Hopewell Boro </c:v>
                </c:pt>
                <c:pt idx="1">
                  <c:v>Hightstown Boro </c:v>
                </c:pt>
                <c:pt idx="2">
                  <c:v>Trenton City </c:v>
                </c:pt>
              </c:strCache>
            </c:strRef>
          </c:cat>
          <c:val>
            <c:numRef>
              <c:f>Sheet1!$E$2:$E$4</c:f>
              <c:numCache>
                <c:formatCode>0%</c:formatCode>
                <c:ptCount val="3"/>
                <c:pt idx="0">
                  <c:v>3.2000000000000001E-2</c:v>
                </c:pt>
                <c:pt idx="1">
                  <c:v>0.36099999999999999</c:v>
                </c:pt>
                <c:pt idx="2">
                  <c:v>0.36</c:v>
                </c:pt>
              </c:numCache>
            </c:numRef>
          </c:val>
          <c:extLst>
            <c:ext xmlns:c16="http://schemas.microsoft.com/office/drawing/2014/chart" uri="{C3380CC4-5D6E-409C-BE32-E72D297353CC}">
              <c16:uniqueId val="{00000000-BE0B-4088-AE19-C4FF4BC17644}"/>
            </c:ext>
          </c:extLst>
        </c:ser>
        <c:dLbls>
          <c:showLegendKey val="0"/>
          <c:showVal val="0"/>
          <c:showCatName val="0"/>
          <c:showSerName val="0"/>
          <c:showPercent val="0"/>
          <c:showBubbleSize val="0"/>
        </c:dLbls>
        <c:gapWidth val="109"/>
        <c:overlap val="-14"/>
        <c:axId val="351803496"/>
        <c:axId val="351803104"/>
      </c:barChart>
      <c:catAx>
        <c:axId val="351803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1803104"/>
        <c:crosses val="autoZero"/>
        <c:auto val="1"/>
        <c:lblAlgn val="ctr"/>
        <c:lblOffset val="100"/>
        <c:noMultiLvlLbl val="0"/>
      </c:catAx>
      <c:valAx>
        <c:axId val="351803104"/>
        <c:scaling>
          <c:orientation val="minMax"/>
        </c:scaling>
        <c:delete val="1"/>
        <c:axPos val="l"/>
        <c:numFmt formatCode="0%" sourceLinked="1"/>
        <c:majorTickMark val="none"/>
        <c:minorTickMark val="none"/>
        <c:tickLblPos val="nextTo"/>
        <c:crossAx val="351803496"/>
        <c:crosses val="autoZero"/>
        <c:crossBetween val="between"/>
      </c:valAx>
      <c:spPr>
        <a:noFill/>
        <a:ln>
          <a:noFill/>
        </a:ln>
        <a:effectLst/>
      </c:spPr>
    </c:plotArea>
    <c:legend>
      <c:legendPos val="b"/>
      <c:layout>
        <c:manualLayout>
          <c:xMode val="edge"/>
          <c:yMode val="edge"/>
          <c:x val="0.44083341535433068"/>
          <c:y val="0"/>
          <c:w val="0.41930146457881806"/>
          <c:h val="4.0379566782555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Mercer</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1384</c:v>
                </c:pt>
                <c:pt idx="1">
                  <c:v>1184</c:v>
                </c:pt>
                <c:pt idx="2">
                  <c:v>1000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503890704"/>
        <c:axId val="503896584"/>
      </c:barChart>
      <c:catAx>
        <c:axId val="503890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3896584"/>
        <c:crosses val="autoZero"/>
        <c:auto val="1"/>
        <c:lblAlgn val="ctr"/>
        <c:lblOffset val="100"/>
        <c:noMultiLvlLbl val="0"/>
      </c:catAx>
      <c:valAx>
        <c:axId val="50389658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3890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Sheet1!$B$2:$B$23</c:f>
              <c:numCache>
                <c:formatCode>General</c:formatCode>
                <c:ptCount val="22"/>
                <c:pt idx="12">
                  <c:v>1384</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Sheet1!$C$2:$C$23</c:f>
              <c:numCache>
                <c:formatCode>"$"#,##0_);[Red]\("$"#,##0\)</c:formatCode>
                <c:ptCount val="22"/>
                <c:pt idx="0">
                  <c:v>700</c:v>
                </c:pt>
                <c:pt idx="1">
                  <c:v>840</c:v>
                </c:pt>
                <c:pt idx="2">
                  <c:v>863.48</c:v>
                </c:pt>
                <c:pt idx="3">
                  <c:v>840</c:v>
                </c:pt>
                <c:pt idx="4">
                  <c:v>825</c:v>
                </c:pt>
                <c:pt idx="5">
                  <c:v>900</c:v>
                </c:pt>
                <c:pt idx="6">
                  <c:v>760</c:v>
                </c:pt>
                <c:pt idx="7">
                  <c:v>1040</c:v>
                </c:pt>
                <c:pt idx="8">
                  <c:v>900</c:v>
                </c:pt>
                <c:pt idx="9">
                  <c:v>1050</c:v>
                </c:pt>
                <c:pt idx="10">
                  <c:v>1125.8</c:v>
                </c:pt>
                <c:pt idx="11">
                  <c:v>1044</c:v>
                </c:pt>
                <c:pt idx="12">
                  <c:v>1384</c:v>
                </c:pt>
                <c:pt idx="13">
                  <c:v>1081</c:v>
                </c:pt>
                <c:pt idx="14">
                  <c:v>1216</c:v>
                </c:pt>
                <c:pt idx="15">
                  <c:v>1125</c:v>
                </c:pt>
                <c:pt idx="16">
                  <c:v>956.25</c:v>
                </c:pt>
                <c:pt idx="17">
                  <c:v>1270</c:v>
                </c:pt>
                <c:pt idx="18">
                  <c:v>1250</c:v>
                </c:pt>
                <c:pt idx="19">
                  <c:v>1000</c:v>
                </c:pt>
                <c:pt idx="20">
                  <c:v>1375</c:v>
                </c:pt>
                <c:pt idx="21">
                  <c:v>1420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Sheet1!$D$2:$D$23</c:f>
              <c:numCache>
                <c:formatCode>"$"#,##0_);[Red]\("$"#,##0\)</c:formatCode>
                <c:ptCount val="22"/>
                <c:pt idx="0">
                  <c:v>700</c:v>
                </c:pt>
                <c:pt idx="1">
                  <c:v>757.75</c:v>
                </c:pt>
                <c:pt idx="2">
                  <c:v>740</c:v>
                </c:pt>
                <c:pt idx="3">
                  <c:v>840</c:v>
                </c:pt>
                <c:pt idx="4">
                  <c:v>757.75</c:v>
                </c:pt>
                <c:pt idx="5">
                  <c:v>900</c:v>
                </c:pt>
                <c:pt idx="6">
                  <c:v>740</c:v>
                </c:pt>
                <c:pt idx="7">
                  <c:v>909</c:v>
                </c:pt>
                <c:pt idx="8">
                  <c:v>810</c:v>
                </c:pt>
                <c:pt idx="9">
                  <c:v>950</c:v>
                </c:pt>
                <c:pt idx="10">
                  <c:v>996</c:v>
                </c:pt>
                <c:pt idx="11">
                  <c:v>952</c:v>
                </c:pt>
                <c:pt idx="12">
                  <c:v>1184</c:v>
                </c:pt>
                <c:pt idx="13">
                  <c:v>975</c:v>
                </c:pt>
                <c:pt idx="14">
                  <c:v>1120</c:v>
                </c:pt>
                <c:pt idx="15">
                  <c:v>1020</c:v>
                </c:pt>
                <c:pt idx="16">
                  <c:v>910</c:v>
                </c:pt>
                <c:pt idx="17">
                  <c:v>1100</c:v>
                </c:pt>
                <c:pt idx="18">
                  <c:v>1020</c:v>
                </c:pt>
                <c:pt idx="19">
                  <c:v>970</c:v>
                </c:pt>
                <c:pt idx="20">
                  <c:v>1154</c:v>
                </c:pt>
                <c:pt idx="21">
                  <c:v>1443</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Sheet1!$E$2:$E$23</c:f>
              <c:numCache>
                <c:formatCode>"$"#,##0_);[Red]\("$"#,##0\)</c:formatCode>
                <c:ptCount val="22"/>
                <c:pt idx="0">
                  <c:v>700</c:v>
                </c:pt>
                <c:pt idx="1">
                  <c:v>900</c:v>
                </c:pt>
                <c:pt idx="2">
                  <c:v>720</c:v>
                </c:pt>
                <c:pt idx="3">
                  <c:v>800</c:v>
                </c:pt>
                <c:pt idx="4">
                  <c:v>725</c:v>
                </c:pt>
                <c:pt idx="5">
                  <c:v>760</c:v>
                </c:pt>
                <c:pt idx="6">
                  <c:v>700</c:v>
                </c:pt>
                <c:pt idx="7">
                  <c:v>737</c:v>
                </c:pt>
                <c:pt idx="8">
                  <c:v>723</c:v>
                </c:pt>
                <c:pt idx="9">
                  <c:v>820</c:v>
                </c:pt>
                <c:pt idx="10">
                  <c:v>775</c:v>
                </c:pt>
                <c:pt idx="11">
                  <c:v>833</c:v>
                </c:pt>
                <c:pt idx="12">
                  <c:v>1000</c:v>
                </c:pt>
                <c:pt idx="13">
                  <c:v>834</c:v>
                </c:pt>
                <c:pt idx="14">
                  <c:v>860</c:v>
                </c:pt>
                <c:pt idx="15">
                  <c:v>900</c:v>
                </c:pt>
                <c:pt idx="16">
                  <c:v>800</c:v>
                </c:pt>
                <c:pt idx="17">
                  <c:v>945</c:v>
                </c:pt>
                <c:pt idx="18">
                  <c:v>989</c:v>
                </c:pt>
                <c:pt idx="19">
                  <c:v>945</c:v>
                </c:pt>
                <c:pt idx="20">
                  <c:v>1025</c:v>
                </c:pt>
                <c:pt idx="21">
                  <c:v>835</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Sheet1!$F$2:$F$23</c:f>
              <c:numCache>
                <c:formatCode>General</c:formatCode>
                <c:ptCount val="22"/>
                <c:pt idx="12" formatCode="&quot;$&quot;#,##0_);[Red]\(&quot;$&quot;#,##0\)">
                  <c:v>1000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627793424"/>
        <c:axId val="627793032"/>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Essex</c:v>
                </c:pt>
                <c:pt idx="2">
                  <c:v>Atlantic</c:v>
                </c:pt>
                <c:pt idx="3">
                  <c:v>Cape May</c:v>
                </c:pt>
                <c:pt idx="4">
                  <c:v>Hudson</c:v>
                </c:pt>
                <c:pt idx="5">
                  <c:v>Passaic </c:v>
                </c:pt>
                <c:pt idx="6">
                  <c:v>Salem</c:v>
                </c:pt>
                <c:pt idx="7">
                  <c:v>Camden</c:v>
                </c:pt>
                <c:pt idx="8">
                  <c:v>Ocean</c:v>
                </c:pt>
                <c:pt idx="9">
                  <c:v>Union</c:v>
                </c:pt>
                <c:pt idx="10">
                  <c:v>Warren</c:v>
                </c:pt>
                <c:pt idx="11">
                  <c:v>NJ Average</c:v>
                </c:pt>
                <c:pt idx="12">
                  <c:v>Mercer</c:v>
                </c:pt>
                <c:pt idx="13">
                  <c:v>Gloucester</c:v>
                </c:pt>
                <c:pt idx="14">
                  <c:v>Burlington</c:v>
                </c:pt>
                <c:pt idx="15">
                  <c:v>Middlesex</c:v>
                </c:pt>
                <c:pt idx="16">
                  <c:v>Sussex</c:v>
                </c:pt>
                <c:pt idx="17">
                  <c:v>Bergen</c:v>
                </c:pt>
                <c:pt idx="18">
                  <c:v>Monmouth</c:v>
                </c:pt>
                <c:pt idx="19">
                  <c:v>Somerset</c:v>
                </c:pt>
                <c:pt idx="20">
                  <c:v>Morris</c:v>
                </c:pt>
                <c:pt idx="21">
                  <c:v>Hunterdon </c:v>
                </c:pt>
              </c:strCache>
            </c:strRef>
          </c:cat>
          <c:val>
            <c:numRef>
              <c:f>Sheet1!$G$2:$G$23</c:f>
              <c:numCache>
                <c:formatCode>"$"#,##0_);[Red]\("$"#,##0\)</c:formatCode>
                <c:ptCount val="22"/>
                <c:pt idx="0">
                  <c:v>50000</c:v>
                </c:pt>
                <c:pt idx="1">
                  <c:v>57365</c:v>
                </c:pt>
                <c:pt idx="2">
                  <c:v>57514</c:v>
                </c:pt>
                <c:pt idx="3">
                  <c:v>62332</c:v>
                </c:pt>
                <c:pt idx="4">
                  <c:v>62681</c:v>
                </c:pt>
                <c:pt idx="5">
                  <c:v>63339</c:v>
                </c:pt>
                <c:pt idx="6">
                  <c:v>63934</c:v>
                </c:pt>
                <c:pt idx="7">
                  <c:v>65037</c:v>
                </c:pt>
                <c:pt idx="8">
                  <c:v>65771</c:v>
                </c:pt>
                <c:pt idx="9">
                  <c:v>73376</c:v>
                </c:pt>
                <c:pt idx="10">
                  <c:v>75500</c:v>
                </c:pt>
                <c:pt idx="11">
                  <c:v>76475</c:v>
                </c:pt>
                <c:pt idx="12">
                  <c:v>77027</c:v>
                </c:pt>
                <c:pt idx="13">
                  <c:v>81489</c:v>
                </c:pt>
                <c:pt idx="14">
                  <c:v>82839</c:v>
                </c:pt>
                <c:pt idx="15">
                  <c:v>83133</c:v>
                </c:pt>
                <c:pt idx="16">
                  <c:v>89238</c:v>
                </c:pt>
                <c:pt idx="17">
                  <c:v>91572</c:v>
                </c:pt>
                <c:pt idx="18">
                  <c:v>91807</c:v>
                </c:pt>
                <c:pt idx="19">
                  <c:v>106046</c:v>
                </c:pt>
                <c:pt idx="20">
                  <c:v>107034</c:v>
                </c:pt>
                <c:pt idx="21">
                  <c:v>110969</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627796168"/>
        <c:axId val="627792640"/>
      </c:lineChart>
      <c:catAx>
        <c:axId val="627793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7793032"/>
        <c:crosses val="autoZero"/>
        <c:auto val="1"/>
        <c:lblAlgn val="ctr"/>
        <c:lblOffset val="100"/>
        <c:noMultiLvlLbl val="0"/>
      </c:catAx>
      <c:valAx>
        <c:axId val="6277930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7793424"/>
        <c:crosses val="autoZero"/>
        <c:crossBetween val="between"/>
      </c:valAx>
      <c:valAx>
        <c:axId val="627792640"/>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627796168"/>
        <c:crosses val="max"/>
        <c:crossBetween val="between"/>
      </c:valAx>
      <c:catAx>
        <c:axId val="627796168"/>
        <c:scaling>
          <c:orientation val="minMax"/>
        </c:scaling>
        <c:delete val="1"/>
        <c:axPos val="b"/>
        <c:numFmt formatCode="General" sourceLinked="1"/>
        <c:majorTickMark val="out"/>
        <c:minorTickMark val="none"/>
        <c:tickLblPos val="nextTo"/>
        <c:crossAx val="627792640"/>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38.200000000000003</c:v>
                </c:pt>
                <c:pt idx="1">
                  <c:v>35.700000000000003</c:v>
                </c:pt>
                <c:pt idx="2">
                  <c:v>35.4</c:v>
                </c:pt>
                <c:pt idx="3">
                  <c:v>34.4</c:v>
                </c:pt>
                <c:pt idx="4">
                  <c:v>33.9</c:v>
                </c:pt>
                <c:pt idx="5">
                  <c:v>33.6</c:v>
                </c:pt>
                <c:pt idx="6">
                  <c:v>33.299999999999997</c:v>
                </c:pt>
                <c:pt idx="7">
                  <c:v>32.299999999999997</c:v>
                </c:pt>
                <c:pt idx="8">
                  <c:v>32</c:v>
                </c:pt>
                <c:pt idx="9">
                  <c:v>31.1</c:v>
                </c:pt>
                <c:pt idx="10">
                  <c:v>30.9</c:v>
                </c:pt>
                <c:pt idx="11">
                  <c:v>30.7</c:v>
                </c:pt>
                <c:pt idx="12">
                  <c:v>29.9</c:v>
                </c:pt>
                <c:pt idx="13">
                  <c:v>29.3</c:v>
                </c:pt>
                <c:pt idx="14">
                  <c:v>28.3</c:v>
                </c:pt>
                <c:pt idx="16">
                  <c:v>27.6</c:v>
                </c:pt>
                <c:pt idx="17">
                  <c:v>25.6</c:v>
                </c:pt>
                <c:pt idx="18">
                  <c:v>24.2</c:v>
                </c:pt>
                <c:pt idx="19">
                  <c:v>23.6</c:v>
                </c:pt>
                <c:pt idx="20">
                  <c:v>22.9</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5">
                  <c:v>28.3</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26.4</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26.4</c:v>
                </c:pt>
                <c:pt idx="1">
                  <c:v>26.4</c:v>
                </c:pt>
                <c:pt idx="2">
                  <c:v>26.4</c:v>
                </c:pt>
                <c:pt idx="3">
                  <c:v>26.4</c:v>
                </c:pt>
                <c:pt idx="4">
                  <c:v>26.4</c:v>
                </c:pt>
                <c:pt idx="5">
                  <c:v>26.4</c:v>
                </c:pt>
                <c:pt idx="6">
                  <c:v>26.4</c:v>
                </c:pt>
                <c:pt idx="7">
                  <c:v>26.4</c:v>
                </c:pt>
                <c:pt idx="8">
                  <c:v>26.4</c:v>
                </c:pt>
                <c:pt idx="9">
                  <c:v>26.4</c:v>
                </c:pt>
                <c:pt idx="10">
                  <c:v>26.4</c:v>
                </c:pt>
                <c:pt idx="11">
                  <c:v>26.4</c:v>
                </c:pt>
                <c:pt idx="12">
                  <c:v>26.4</c:v>
                </c:pt>
                <c:pt idx="13">
                  <c:v>26.4</c:v>
                </c:pt>
                <c:pt idx="14">
                  <c:v>26.4</c:v>
                </c:pt>
                <c:pt idx="15">
                  <c:v>26.4</c:v>
                </c:pt>
                <c:pt idx="16">
                  <c:v>26.4</c:v>
                </c:pt>
                <c:pt idx="17">
                  <c:v>26.4</c:v>
                </c:pt>
                <c:pt idx="18">
                  <c:v>26.4</c:v>
                </c:pt>
                <c:pt idx="19">
                  <c:v>26.4</c:v>
                </c:pt>
                <c:pt idx="20">
                  <c:v>26.4</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31.5</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Hudson</c:v>
                </c:pt>
                <c:pt idx="2">
                  <c:v>Warren</c:v>
                </c:pt>
                <c:pt idx="3">
                  <c:v>Essex</c:v>
                </c:pt>
                <c:pt idx="4">
                  <c:v>Hunterdon </c:v>
                </c:pt>
                <c:pt idx="5">
                  <c:v>Monmouth</c:v>
                </c:pt>
                <c:pt idx="6">
                  <c:v>Middlesex</c:v>
                </c:pt>
                <c:pt idx="7">
                  <c:v>Bergen</c:v>
                </c:pt>
                <c:pt idx="8">
                  <c:v>Somerset</c:v>
                </c:pt>
                <c:pt idx="9">
                  <c:v>Union</c:v>
                </c:pt>
                <c:pt idx="10">
                  <c:v>Morris</c:v>
                </c:pt>
                <c:pt idx="11">
                  <c:v>Ocean</c:v>
                </c:pt>
                <c:pt idx="12">
                  <c:v>Gloucester</c:v>
                </c:pt>
                <c:pt idx="13">
                  <c:v>Burlington</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31.5</c:v>
                </c:pt>
                <c:pt idx="1">
                  <c:v>31.5</c:v>
                </c:pt>
                <c:pt idx="2">
                  <c:v>31.5</c:v>
                </c:pt>
                <c:pt idx="3">
                  <c:v>31.5</c:v>
                </c:pt>
                <c:pt idx="4">
                  <c:v>31.5</c:v>
                </c:pt>
                <c:pt idx="5">
                  <c:v>31.5</c:v>
                </c:pt>
                <c:pt idx="6">
                  <c:v>31.5</c:v>
                </c:pt>
                <c:pt idx="7">
                  <c:v>31.5</c:v>
                </c:pt>
                <c:pt idx="8">
                  <c:v>31.5</c:v>
                </c:pt>
                <c:pt idx="9">
                  <c:v>31.5</c:v>
                </c:pt>
                <c:pt idx="10">
                  <c:v>31.5</c:v>
                </c:pt>
                <c:pt idx="11">
                  <c:v>31.5</c:v>
                </c:pt>
                <c:pt idx="12">
                  <c:v>31.5</c:v>
                </c:pt>
                <c:pt idx="13">
                  <c:v>31.5</c:v>
                </c:pt>
                <c:pt idx="14">
                  <c:v>31.5</c:v>
                </c:pt>
                <c:pt idx="15">
                  <c:v>31.5</c:v>
                </c:pt>
                <c:pt idx="16">
                  <c:v>31.5</c:v>
                </c:pt>
                <c:pt idx="17">
                  <c:v>31.5</c:v>
                </c:pt>
                <c:pt idx="18">
                  <c:v>31.5</c:v>
                </c:pt>
                <c:pt idx="19">
                  <c:v>31.5</c:v>
                </c:pt>
                <c:pt idx="20">
                  <c:v>31.5</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627796952"/>
        <c:axId val="627790680"/>
      </c:barChart>
      <c:catAx>
        <c:axId val="6277969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7790680"/>
        <c:crosses val="autoZero"/>
        <c:auto val="1"/>
        <c:lblAlgn val="ctr"/>
        <c:lblOffset val="100"/>
        <c:noMultiLvlLbl val="0"/>
      </c:catAx>
      <c:valAx>
        <c:axId val="627790680"/>
        <c:scaling>
          <c:orientation val="minMax"/>
        </c:scaling>
        <c:delete val="1"/>
        <c:axPos val="t"/>
        <c:numFmt formatCode="General" sourceLinked="1"/>
        <c:majorTickMark val="none"/>
        <c:minorTickMark val="none"/>
        <c:tickLblPos val="nextTo"/>
        <c:crossAx val="6277969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27.2</c:v>
                </c:pt>
                <c:pt idx="1">
                  <c:v>27.5</c:v>
                </c:pt>
                <c:pt idx="2">
                  <c:v>27.6</c:v>
                </c:pt>
                <c:pt idx="3" formatCode="0.0">
                  <c:v>28</c:v>
                </c:pt>
                <c:pt idx="4" formatCode="0.0">
                  <c:v>28.3</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627791464"/>
        <c:axId val="627791072"/>
      </c:lineChart>
      <c:catAx>
        <c:axId val="627791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7791072"/>
        <c:crosses val="autoZero"/>
        <c:auto val="1"/>
        <c:lblAlgn val="ctr"/>
        <c:lblOffset val="100"/>
        <c:noMultiLvlLbl val="0"/>
      </c:catAx>
      <c:valAx>
        <c:axId val="627791072"/>
        <c:scaling>
          <c:orientation val="minMax"/>
          <c:max val="40"/>
          <c:min val="0"/>
        </c:scaling>
        <c:delete val="1"/>
        <c:axPos val="l"/>
        <c:numFmt formatCode="General" sourceLinked="1"/>
        <c:majorTickMark val="none"/>
        <c:minorTickMark val="none"/>
        <c:tickLblPos val="nextTo"/>
        <c:crossAx val="62779146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 Windsor </c:v>
                </c:pt>
                <c:pt idx="1">
                  <c:v>Robbinsville</c:v>
                </c:pt>
                <c:pt idx="2">
                  <c:v>East Windsor </c:v>
                </c:pt>
                <c:pt idx="3">
                  <c:v>Hopewell Twp.</c:v>
                </c:pt>
                <c:pt idx="4">
                  <c:v>Lawrence Twp. </c:v>
                </c:pt>
                <c:pt idx="5">
                  <c:v>Princeton</c:v>
                </c:pt>
                <c:pt idx="6">
                  <c:v>Hopewell Boro </c:v>
                </c:pt>
                <c:pt idx="7">
                  <c:v>Pennington Boro </c:v>
                </c:pt>
                <c:pt idx="8">
                  <c:v>Hamilton Twp. </c:v>
                </c:pt>
                <c:pt idx="9">
                  <c:v>Trenton City </c:v>
                </c:pt>
              </c:strCache>
            </c:strRef>
          </c:cat>
          <c:val>
            <c:numRef>
              <c:f>Sheet1!$B$2:$B$11</c:f>
              <c:numCache>
                <c:formatCode>General</c:formatCode>
                <c:ptCount val="10"/>
                <c:pt idx="0">
                  <c:v>44.7</c:v>
                </c:pt>
                <c:pt idx="1">
                  <c:v>36</c:v>
                </c:pt>
                <c:pt idx="2">
                  <c:v>34.6</c:v>
                </c:pt>
                <c:pt idx="3" formatCode="0.0">
                  <c:v>29.7</c:v>
                </c:pt>
                <c:pt idx="4">
                  <c:v>27.9</c:v>
                </c:pt>
                <c:pt idx="5">
                  <c:v>27.9</c:v>
                </c:pt>
                <c:pt idx="6">
                  <c:v>26.6</c:v>
                </c:pt>
                <c:pt idx="7" formatCode="0.0">
                  <c:v>25.9</c:v>
                </c:pt>
                <c:pt idx="8">
                  <c:v>25.3</c:v>
                </c:pt>
                <c:pt idx="9">
                  <c:v>24.8</c:v>
                </c:pt>
              </c:numCache>
            </c:numRef>
          </c:val>
          <c:extLst>
            <c:ext xmlns:c16="http://schemas.microsoft.com/office/drawing/2014/chart" uri="{C3380CC4-5D6E-409C-BE32-E72D297353CC}">
              <c16:uniqueId val="{00000000-9938-47C6-8AA8-4EC4279D8E67}"/>
            </c:ext>
          </c:extLst>
        </c:ser>
        <c:ser>
          <c:idx val="1"/>
          <c:order val="1"/>
          <c:tx>
            <c:strRef>
              <c:f>Sheet1!$C$1</c:f>
              <c:strCache>
                <c:ptCount val="1"/>
                <c:pt idx="0">
                  <c:v>Mercer avg 28.3</c:v>
                </c:pt>
              </c:strCache>
            </c:strRef>
          </c:tx>
          <c:spPr>
            <a:solidFill>
              <a:schemeClr val="bg1"/>
            </a:solidFill>
            <a:ln>
              <a:noFill/>
            </a:ln>
            <a:effectLst/>
          </c:spPr>
          <c:invertIfNegative val="0"/>
          <c:trendline>
            <c:name>Passaic avg 27.6</c:name>
            <c:spPr>
              <a:ln w="19050" cap="rnd">
                <a:solidFill>
                  <a:schemeClr val="accent2"/>
                </a:solidFill>
                <a:prstDash val="sysDot"/>
              </a:ln>
              <a:effectLst/>
            </c:spPr>
            <c:trendlineType val="linear"/>
            <c:dispRSqr val="0"/>
            <c:dispEq val="0"/>
          </c:trendline>
          <c:cat>
            <c:strRef>
              <c:f>Sheet1!$A$2:$A$11</c:f>
              <c:strCache>
                <c:ptCount val="10"/>
                <c:pt idx="0">
                  <c:v>West Windsor </c:v>
                </c:pt>
                <c:pt idx="1">
                  <c:v>Robbinsville</c:v>
                </c:pt>
                <c:pt idx="2">
                  <c:v>East Windsor </c:v>
                </c:pt>
                <c:pt idx="3">
                  <c:v>Hopewell Twp.</c:v>
                </c:pt>
                <c:pt idx="4">
                  <c:v>Lawrence Twp. </c:v>
                </c:pt>
                <c:pt idx="5">
                  <c:v>Princeton</c:v>
                </c:pt>
                <c:pt idx="6">
                  <c:v>Hopewell Boro </c:v>
                </c:pt>
                <c:pt idx="7">
                  <c:v>Pennington Boro </c:v>
                </c:pt>
                <c:pt idx="8">
                  <c:v>Hamilton Twp. </c:v>
                </c:pt>
                <c:pt idx="9">
                  <c:v>Trenton City </c:v>
                </c:pt>
              </c:strCache>
            </c:strRef>
          </c:cat>
          <c:val>
            <c:numRef>
              <c:f>Sheet1!$C$2:$C$11</c:f>
              <c:numCache>
                <c:formatCode>General</c:formatCode>
                <c:ptCount val="10"/>
                <c:pt idx="0">
                  <c:v>28.3</c:v>
                </c:pt>
                <c:pt idx="1">
                  <c:v>28.3</c:v>
                </c:pt>
                <c:pt idx="2">
                  <c:v>28.3</c:v>
                </c:pt>
                <c:pt idx="3">
                  <c:v>28.3</c:v>
                </c:pt>
                <c:pt idx="4">
                  <c:v>28.3</c:v>
                </c:pt>
                <c:pt idx="5">
                  <c:v>28.3</c:v>
                </c:pt>
                <c:pt idx="6">
                  <c:v>28.3</c:v>
                </c:pt>
                <c:pt idx="7">
                  <c:v>28.3</c:v>
                </c:pt>
                <c:pt idx="8">
                  <c:v>28.3</c:v>
                </c:pt>
                <c:pt idx="9">
                  <c:v>28.3</c:v>
                </c:pt>
              </c:numCache>
            </c:numRef>
          </c:val>
          <c:extLst>
            <c:ext xmlns:c16="http://schemas.microsoft.com/office/drawing/2014/chart" uri="{C3380CC4-5D6E-409C-BE32-E72D297353CC}">
              <c16:uniqueId val="{00000001-9938-47C6-8AA8-4EC4279D8E67}"/>
            </c:ext>
          </c:extLst>
        </c:ser>
        <c:dLbls>
          <c:showLegendKey val="0"/>
          <c:showVal val="0"/>
          <c:showCatName val="0"/>
          <c:showSerName val="0"/>
          <c:showPercent val="0"/>
          <c:showBubbleSize val="0"/>
        </c:dLbls>
        <c:gapWidth val="182"/>
        <c:axId val="627791856"/>
        <c:axId val="627789504"/>
      </c:barChart>
      <c:catAx>
        <c:axId val="6277918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7789504"/>
        <c:crosses val="autoZero"/>
        <c:auto val="1"/>
        <c:lblAlgn val="ctr"/>
        <c:lblOffset val="100"/>
        <c:noMultiLvlLbl val="0"/>
      </c:catAx>
      <c:valAx>
        <c:axId val="627789504"/>
        <c:scaling>
          <c:orientation val="minMax"/>
        </c:scaling>
        <c:delete val="1"/>
        <c:axPos val="t"/>
        <c:numFmt formatCode="General" sourceLinked="1"/>
        <c:majorTickMark val="none"/>
        <c:minorTickMark val="none"/>
        <c:tickLblPos val="nextTo"/>
        <c:crossAx val="627791856"/>
        <c:crosses val="autoZero"/>
        <c:crossBetween val="between"/>
      </c:valAx>
      <c:spPr>
        <a:noFill/>
        <a:ln>
          <a:noFill/>
        </a:ln>
        <a:effectLst/>
      </c:spPr>
    </c:plotArea>
    <c:legend>
      <c:legendPos val="b"/>
      <c:legendEntry>
        <c:idx val="0"/>
        <c:delete val="1"/>
      </c:legendEntry>
      <c:legendEntry>
        <c:idx val="1"/>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2"/>
        <c:delete val="1"/>
      </c:legendEntry>
      <c:layout>
        <c:manualLayout>
          <c:xMode val="edge"/>
          <c:yMode val="edge"/>
          <c:x val="0.5079064960629921"/>
          <c:y val="0.89194630339897252"/>
          <c:w val="0.2529370078740157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Sheet1!$B$2:$B$22</c:f>
              <c:numCache>
                <c:formatCode>0%</c:formatCode>
                <c:ptCount val="21"/>
                <c:pt idx="0">
                  <c:v>0.11</c:v>
                </c:pt>
                <c:pt idx="1">
                  <c:v>0.15</c:v>
                </c:pt>
                <c:pt idx="2">
                  <c:v>0.17</c:v>
                </c:pt>
                <c:pt idx="4" formatCode="General">
                  <c:v>0.18</c:v>
                </c:pt>
                <c:pt idx="5">
                  <c:v>0.18</c:v>
                </c:pt>
                <c:pt idx="6">
                  <c:v>0.19</c:v>
                </c:pt>
                <c:pt idx="7">
                  <c:v>0.21</c:v>
                </c:pt>
                <c:pt idx="8">
                  <c:v>0.21</c:v>
                </c:pt>
                <c:pt idx="9">
                  <c:v>0.21</c:v>
                </c:pt>
                <c:pt idx="10">
                  <c:v>0.21</c:v>
                </c:pt>
                <c:pt idx="11">
                  <c:v>0.21</c:v>
                </c:pt>
                <c:pt idx="12">
                  <c:v>0.22</c:v>
                </c:pt>
                <c:pt idx="13">
                  <c:v>0.22</c:v>
                </c:pt>
                <c:pt idx="14" formatCode="General">
                  <c:v>0.23</c:v>
                </c:pt>
                <c:pt idx="15">
                  <c:v>0.23</c:v>
                </c:pt>
                <c:pt idx="16">
                  <c:v>0.23</c:v>
                </c:pt>
                <c:pt idx="17">
                  <c:v>0.23</c:v>
                </c:pt>
                <c:pt idx="18">
                  <c:v>0.24</c:v>
                </c:pt>
                <c:pt idx="19">
                  <c:v>0.24</c:v>
                </c:pt>
                <c:pt idx="20">
                  <c:v>0.27</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This County Copy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Sheet1!$C$2:$C$22</c:f>
              <c:numCache>
                <c:formatCode>General</c:formatCode>
                <c:ptCount val="21"/>
                <c:pt idx="3">
                  <c:v>0.18</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Mercer</c:v>
                </c:pt>
                <c:pt idx="4">
                  <c:v>Passaic</c:v>
                </c:pt>
                <c:pt idx="5">
                  <c:v>Union</c:v>
                </c:pt>
                <c:pt idx="6">
                  <c:v>Middlesex</c:v>
                </c:pt>
                <c:pt idx="7">
                  <c:v>Camden</c:v>
                </c:pt>
                <c:pt idx="8">
                  <c:v>Monmouth</c:v>
                </c:pt>
                <c:pt idx="9">
                  <c:v>Morris</c:v>
                </c:pt>
                <c:pt idx="10">
                  <c:v>Ocean</c:v>
                </c:pt>
                <c:pt idx="11">
                  <c:v>Somerset</c:v>
                </c:pt>
                <c:pt idx="12">
                  <c:v>Cape May</c:v>
                </c:pt>
                <c:pt idx="13">
                  <c:v>Burlington</c:v>
                </c:pt>
                <c:pt idx="14">
                  <c:v>Gloucester</c:v>
                </c:pt>
                <c:pt idx="15">
                  <c:v>Hunterdon</c:v>
                </c:pt>
                <c:pt idx="16">
                  <c:v>Sussex</c:v>
                </c:pt>
                <c:pt idx="17">
                  <c:v>Warren</c:v>
                </c:pt>
                <c:pt idx="18">
                  <c:v>Atlantic</c:v>
                </c:pt>
                <c:pt idx="19">
                  <c:v>Salem</c:v>
                </c:pt>
                <c:pt idx="20">
                  <c:v>Cumberland</c:v>
                </c:pt>
              </c:strCache>
            </c:strRef>
          </c:cat>
          <c:val>
            <c:numRef>
              <c:f>Sheet1!$D$2:$D$22</c:f>
              <c:numCache>
                <c:formatCode>General</c:formatCode>
                <c:ptCount val="21"/>
              </c:numCache>
            </c:numRef>
          </c:val>
          <c:extLst>
            <c:ext xmlns:c16="http://schemas.microsoft.com/office/drawing/2014/chart" uri="{C3380CC4-5D6E-409C-BE32-E72D297353CC}">
              <c16:uniqueId val="{00000003-F0B7-43ED-A3D1-798AB923E08D}"/>
            </c:ext>
          </c:extLst>
        </c:ser>
        <c:dLbls>
          <c:dLblPos val="outEnd"/>
          <c:showLegendKey val="0"/>
          <c:showVal val="1"/>
          <c:showCatName val="0"/>
          <c:showSerName val="0"/>
          <c:showPercent val="0"/>
          <c:showBubbleSize val="0"/>
        </c:dLbls>
        <c:gapWidth val="182"/>
        <c:axId val="627794208"/>
        <c:axId val="516619680"/>
      </c:barChart>
      <c:catAx>
        <c:axId val="627794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6619680"/>
        <c:crosses val="autoZero"/>
        <c:auto val="1"/>
        <c:lblAlgn val="ctr"/>
        <c:lblOffset val="100"/>
        <c:noMultiLvlLbl val="0"/>
      </c:catAx>
      <c:valAx>
        <c:axId val="516619680"/>
        <c:scaling>
          <c:orientation val="minMax"/>
        </c:scaling>
        <c:delete val="1"/>
        <c:axPos val="b"/>
        <c:numFmt formatCode="0%" sourceLinked="1"/>
        <c:majorTickMark val="none"/>
        <c:minorTickMark val="none"/>
        <c:tickLblPos val="nextTo"/>
        <c:crossAx val="627794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 Auto Cost</c:v>
                </c:pt>
              </c:strCache>
            </c:strRef>
          </c:tx>
          <c:spPr>
            <a:solidFill>
              <a:srgbClr val="C00000"/>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Sheet1!$B$2:$B$22</c:f>
              <c:numCache>
                <c:formatCode>"$"#,##0</c:formatCode>
                <c:ptCount val="21"/>
                <c:pt idx="0">
                  <c:v>7101</c:v>
                </c:pt>
                <c:pt idx="1">
                  <c:v>10465</c:v>
                </c:pt>
                <c:pt idx="2">
                  <c:v>11964</c:v>
                </c:pt>
                <c:pt idx="3">
                  <c:v>12054</c:v>
                </c:pt>
                <c:pt idx="4" formatCode="&quot;$&quot;#,##0_);[Red]\(&quot;$&quot;#,##0\)">
                  <c:v>12067</c:v>
                </c:pt>
                <c:pt idx="5">
                  <c:v>13115</c:v>
                </c:pt>
                <c:pt idx="6">
                  <c:v>13138</c:v>
                </c:pt>
                <c:pt idx="7">
                  <c:v>13142</c:v>
                </c:pt>
                <c:pt idx="9">
                  <c:v>13307</c:v>
                </c:pt>
                <c:pt idx="10">
                  <c:v>14055</c:v>
                </c:pt>
                <c:pt idx="11">
                  <c:v>14103</c:v>
                </c:pt>
                <c:pt idx="12">
                  <c:v>14119</c:v>
                </c:pt>
                <c:pt idx="13">
                  <c:v>14191</c:v>
                </c:pt>
                <c:pt idx="14">
                  <c:v>14246</c:v>
                </c:pt>
                <c:pt idx="15">
                  <c:v>14303</c:v>
                </c:pt>
                <c:pt idx="16">
                  <c:v>14705</c:v>
                </c:pt>
                <c:pt idx="17">
                  <c:v>14858</c:v>
                </c:pt>
                <c:pt idx="18">
                  <c:v>15106</c:v>
                </c:pt>
                <c:pt idx="19">
                  <c:v>15640</c:v>
                </c:pt>
                <c:pt idx="20">
                  <c:v>15859</c:v>
                </c:pt>
              </c:numCache>
            </c:numRef>
          </c:val>
          <c:extLst>
            <c:ext xmlns:c16="http://schemas.microsoft.com/office/drawing/2014/chart" uri="{C3380CC4-5D6E-409C-BE32-E72D297353CC}">
              <c16:uniqueId val="{00000000-6C66-44D8-98E8-3426CDBA57D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name>NJ avg $10,724</c:name>
            <c:spPr>
              <a:ln w="19050" cap="rnd">
                <a:solidFill>
                  <a:schemeClr val="accent2"/>
                </a:solidFill>
                <a:prstDash val="sysDot"/>
              </a:ln>
              <a:effectLst/>
            </c:spPr>
            <c:trendlineType val="linear"/>
            <c:dispRSqr val="0"/>
            <c:dispEq val="0"/>
          </c:trendline>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Sheet1!$C$2:$C$22</c:f>
              <c:numCache>
                <c:formatCode>General</c:formatCode>
                <c:ptCount val="21"/>
                <c:pt idx="8" formatCode="&quot;$&quot;#,##0">
                  <c:v>13251</c:v>
                </c:pt>
              </c:numCache>
            </c:numRef>
          </c:val>
          <c:extLst>
            <c:ext xmlns:c16="http://schemas.microsoft.com/office/drawing/2014/chart" uri="{C3380CC4-5D6E-409C-BE32-E72D297353CC}">
              <c16:uniqueId val="{00000001-6C66-44D8-98E8-3426CDBA57DF}"/>
            </c:ext>
          </c:extLst>
        </c:ser>
        <c:ser>
          <c:idx val="2"/>
          <c:order val="2"/>
          <c:tx>
            <c:strRef>
              <c:f>Sheet1!$D$1</c:f>
              <c:strCache>
                <c:ptCount val="1"/>
                <c:pt idx="0">
                  <c:v>NJ avg $10,724</c:v>
                </c:pt>
              </c:strCache>
            </c:strRef>
          </c:tx>
          <c:spPr>
            <a:noFill/>
            <a:ln>
              <a:solidFill>
                <a:schemeClr val="bg1"/>
              </a:solidFill>
            </a:ln>
            <a:effectLst/>
          </c:spPr>
          <c:invertIfNegative val="0"/>
          <c:cat>
            <c:strRef>
              <c:f>Sheet1!$A$2:$A$22</c:f>
              <c:strCache>
                <c:ptCount val="21"/>
                <c:pt idx="0">
                  <c:v>Hudson</c:v>
                </c:pt>
                <c:pt idx="1">
                  <c:v>Essex</c:v>
                </c:pt>
                <c:pt idx="2">
                  <c:v>Bergen</c:v>
                </c:pt>
                <c:pt idx="3">
                  <c:v>Union</c:v>
                </c:pt>
                <c:pt idx="4">
                  <c:v>Passaic</c:v>
                </c:pt>
                <c:pt idx="5">
                  <c:v>Camden</c:v>
                </c:pt>
                <c:pt idx="6">
                  <c:v>Middlesex</c:v>
                </c:pt>
                <c:pt idx="7">
                  <c:v>Cape May</c:v>
                </c:pt>
                <c:pt idx="8">
                  <c:v>Mercer</c:v>
                </c:pt>
                <c:pt idx="9">
                  <c:v>Atlantic</c:v>
                </c:pt>
                <c:pt idx="10">
                  <c:v>Warren</c:v>
                </c:pt>
                <c:pt idx="11">
                  <c:v>Cumberland</c:v>
                </c:pt>
                <c:pt idx="12">
                  <c:v>Burlington</c:v>
                </c:pt>
                <c:pt idx="13">
                  <c:v>Monmouth</c:v>
                </c:pt>
                <c:pt idx="14">
                  <c:v>Morris</c:v>
                </c:pt>
                <c:pt idx="15">
                  <c:v>Somerset</c:v>
                </c:pt>
                <c:pt idx="16">
                  <c:v>Ocean</c:v>
                </c:pt>
                <c:pt idx="17">
                  <c:v>Gloucester</c:v>
                </c:pt>
                <c:pt idx="18">
                  <c:v>Salem</c:v>
                </c:pt>
                <c:pt idx="19">
                  <c:v>Sussex</c:v>
                </c:pt>
                <c:pt idx="20">
                  <c:v>Hunterdon</c:v>
                </c:pt>
              </c:strCache>
            </c:strRef>
          </c:cat>
          <c:val>
            <c:numRef>
              <c:f>Sheet1!$D$2:$D$22</c:f>
              <c:numCache>
                <c:formatCode>"$"#,##0_);[Red]\("$"#,##0\)</c:formatCode>
                <c:ptCount val="21"/>
                <c:pt idx="0">
                  <c:v>10724</c:v>
                </c:pt>
                <c:pt idx="1">
                  <c:v>10724</c:v>
                </c:pt>
                <c:pt idx="2">
                  <c:v>10724</c:v>
                </c:pt>
                <c:pt idx="3">
                  <c:v>10724</c:v>
                </c:pt>
                <c:pt idx="4">
                  <c:v>10724</c:v>
                </c:pt>
                <c:pt idx="5">
                  <c:v>10724</c:v>
                </c:pt>
                <c:pt idx="6">
                  <c:v>10724</c:v>
                </c:pt>
                <c:pt idx="7">
                  <c:v>10724</c:v>
                </c:pt>
                <c:pt idx="8">
                  <c:v>10724</c:v>
                </c:pt>
                <c:pt idx="9">
                  <c:v>10724</c:v>
                </c:pt>
                <c:pt idx="10">
                  <c:v>10724</c:v>
                </c:pt>
                <c:pt idx="11">
                  <c:v>10724</c:v>
                </c:pt>
                <c:pt idx="12">
                  <c:v>10724</c:v>
                </c:pt>
                <c:pt idx="13">
                  <c:v>10724</c:v>
                </c:pt>
                <c:pt idx="14">
                  <c:v>10724</c:v>
                </c:pt>
                <c:pt idx="15">
                  <c:v>10724</c:v>
                </c:pt>
                <c:pt idx="16">
                  <c:v>10724</c:v>
                </c:pt>
                <c:pt idx="17">
                  <c:v>10724</c:v>
                </c:pt>
                <c:pt idx="18">
                  <c:v>10724</c:v>
                </c:pt>
                <c:pt idx="19">
                  <c:v>10724</c:v>
                </c:pt>
                <c:pt idx="20">
                  <c:v>10724</c:v>
                </c:pt>
              </c:numCache>
            </c:numRef>
          </c:val>
          <c:extLst>
            <c:ext xmlns:c16="http://schemas.microsoft.com/office/drawing/2014/chart" uri="{C3380CC4-5D6E-409C-BE32-E72D297353CC}">
              <c16:uniqueId val="{00000000-F07F-4B16-90AA-9C74F42E50EF}"/>
            </c:ext>
          </c:extLst>
        </c:ser>
        <c:dLbls>
          <c:showLegendKey val="0"/>
          <c:showVal val="0"/>
          <c:showCatName val="0"/>
          <c:showSerName val="0"/>
          <c:showPercent val="0"/>
          <c:showBubbleSize val="0"/>
        </c:dLbls>
        <c:gapWidth val="182"/>
        <c:axId val="516620072"/>
        <c:axId val="516619288"/>
      </c:barChart>
      <c:catAx>
        <c:axId val="51662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16619288"/>
        <c:crosses val="autoZero"/>
        <c:auto val="1"/>
        <c:lblAlgn val="ctr"/>
        <c:lblOffset val="100"/>
        <c:noMultiLvlLbl val="0"/>
      </c:catAx>
      <c:valAx>
        <c:axId val="516619288"/>
        <c:scaling>
          <c:orientation val="minMax"/>
        </c:scaling>
        <c:delete val="1"/>
        <c:axPos val="b"/>
        <c:numFmt formatCode="&quot;$&quot;#,##0" sourceLinked="1"/>
        <c:majorTickMark val="none"/>
        <c:minorTickMark val="none"/>
        <c:tickLblPos val="nextTo"/>
        <c:crossAx val="5166200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Sheet1!$B$2:$B$22</c:f>
              <c:numCache>
                <c:formatCode>0.0%</c:formatCode>
                <c:ptCount val="21"/>
                <c:pt idx="0">
                  <c:v>2.5000000000000001E-2</c:v>
                </c:pt>
                <c:pt idx="1">
                  <c:v>2.5000000000000001E-2</c:v>
                </c:pt>
                <c:pt idx="2">
                  <c:v>2.8000000000000001E-2</c:v>
                </c:pt>
                <c:pt idx="3">
                  <c:v>2.9000000000000001E-2</c:v>
                </c:pt>
                <c:pt idx="4">
                  <c:v>3.3000000000000002E-2</c:v>
                </c:pt>
                <c:pt idx="5">
                  <c:v>3.4000000000000002E-2</c:v>
                </c:pt>
                <c:pt idx="6">
                  <c:v>3.5000000000000003E-2</c:v>
                </c:pt>
                <c:pt idx="7">
                  <c:v>3.5999999999999997E-2</c:v>
                </c:pt>
                <c:pt idx="8">
                  <c:v>3.6999999999999998E-2</c:v>
                </c:pt>
                <c:pt idx="9">
                  <c:v>3.6999999999999998E-2</c:v>
                </c:pt>
                <c:pt idx="10">
                  <c:v>3.6999999999999998E-2</c:v>
                </c:pt>
                <c:pt idx="11">
                  <c:v>3.6999999999999998E-2</c:v>
                </c:pt>
                <c:pt idx="12">
                  <c:v>3.7999999999999999E-2</c:v>
                </c:pt>
                <c:pt idx="14">
                  <c:v>5.0999999999999997E-2</c:v>
                </c:pt>
                <c:pt idx="15">
                  <c:v>5.3999999999999999E-2</c:v>
                </c:pt>
                <c:pt idx="16">
                  <c:v>5.6000000000000001E-2</c:v>
                </c:pt>
                <c:pt idx="17">
                  <c:v>5.7000000000000002E-2</c:v>
                </c:pt>
                <c:pt idx="18">
                  <c:v>5.8000000000000003E-2</c:v>
                </c:pt>
                <c:pt idx="19">
                  <c:v>6.0999999999999999E-2</c:v>
                </c:pt>
                <c:pt idx="20">
                  <c:v>6.3E-2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Sheet1!$C$2:$C$22</c:f>
              <c:numCache>
                <c:formatCode>General</c:formatCode>
                <c:ptCount val="21"/>
                <c:pt idx="13" formatCode="0.0%">
                  <c:v>0.04</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4.4%</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Sheet1!$D$2:$D$22</c:f>
              <c:numCache>
                <c:formatCode>0.00%</c:formatCode>
                <c:ptCount val="21"/>
                <c:pt idx="0">
                  <c:v>4.3999999999999997E-2</c:v>
                </c:pt>
                <c:pt idx="1">
                  <c:v>4.3999999999999997E-2</c:v>
                </c:pt>
                <c:pt idx="2">
                  <c:v>4.3999999999999997E-2</c:v>
                </c:pt>
                <c:pt idx="3">
                  <c:v>4.3999999999999997E-2</c:v>
                </c:pt>
                <c:pt idx="4">
                  <c:v>4.3999999999999997E-2</c:v>
                </c:pt>
                <c:pt idx="5">
                  <c:v>4.3999999999999997E-2</c:v>
                </c:pt>
                <c:pt idx="6">
                  <c:v>4.3999999999999997E-2</c:v>
                </c:pt>
                <c:pt idx="7">
                  <c:v>4.3999999999999997E-2</c:v>
                </c:pt>
                <c:pt idx="8">
                  <c:v>4.3999999999999997E-2</c:v>
                </c:pt>
                <c:pt idx="9">
                  <c:v>4.3999999999999997E-2</c:v>
                </c:pt>
                <c:pt idx="10">
                  <c:v>4.3999999999999997E-2</c:v>
                </c:pt>
                <c:pt idx="11">
                  <c:v>4.3999999999999997E-2</c:v>
                </c:pt>
                <c:pt idx="12">
                  <c:v>4.3999999999999997E-2</c:v>
                </c:pt>
                <c:pt idx="13">
                  <c:v>4.3999999999999997E-2</c:v>
                </c:pt>
                <c:pt idx="14">
                  <c:v>4.3999999999999997E-2</c:v>
                </c:pt>
                <c:pt idx="15">
                  <c:v>4.3999999999999997E-2</c:v>
                </c:pt>
                <c:pt idx="16">
                  <c:v>4.3999999999999997E-2</c:v>
                </c:pt>
                <c:pt idx="17">
                  <c:v>4.3999999999999997E-2</c:v>
                </c:pt>
                <c:pt idx="18">
                  <c:v>4.3999999999999997E-2</c:v>
                </c:pt>
                <c:pt idx="19">
                  <c:v>4.3999999999999997E-2</c:v>
                </c:pt>
                <c:pt idx="20">
                  <c:v>4.3999999999999997E-2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Burlington</c:v>
                </c:pt>
                <c:pt idx="1">
                  <c:v>Hunterdon </c:v>
                </c:pt>
                <c:pt idx="2">
                  <c:v>Gloucester</c:v>
                </c:pt>
                <c:pt idx="3">
                  <c:v>Morris</c:v>
                </c:pt>
                <c:pt idx="4">
                  <c:v>Camden</c:v>
                </c:pt>
                <c:pt idx="5">
                  <c:v>Sussex</c:v>
                </c:pt>
                <c:pt idx="6">
                  <c:v>Monmouth</c:v>
                </c:pt>
                <c:pt idx="7">
                  <c:v>Somerset</c:v>
                </c:pt>
                <c:pt idx="8">
                  <c:v>Cape May</c:v>
                </c:pt>
                <c:pt idx="9">
                  <c:v>Ocean</c:v>
                </c:pt>
                <c:pt idx="10">
                  <c:v>Salem</c:v>
                </c:pt>
                <c:pt idx="11">
                  <c:v>Warren</c:v>
                </c:pt>
                <c:pt idx="12">
                  <c:v>Middlesex</c:v>
                </c:pt>
                <c:pt idx="13">
                  <c:v>Mercer</c:v>
                </c:pt>
                <c:pt idx="14">
                  <c:v>Bergen</c:v>
                </c:pt>
                <c:pt idx="15">
                  <c:v>Passaic  </c:v>
                </c:pt>
                <c:pt idx="16">
                  <c:v>Union</c:v>
                </c:pt>
                <c:pt idx="17">
                  <c:v>Essex</c:v>
                </c:pt>
                <c:pt idx="18">
                  <c:v>Cumberland</c:v>
                </c:pt>
                <c:pt idx="19">
                  <c:v>Atlantic</c:v>
                </c:pt>
                <c:pt idx="20">
                  <c:v>Hudson</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57383320"/>
        <c:axId val="357377832"/>
      </c:barChart>
      <c:catAx>
        <c:axId val="3573833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377832"/>
        <c:crosses val="autoZero"/>
        <c:auto val="1"/>
        <c:lblAlgn val="ctr"/>
        <c:lblOffset val="100"/>
        <c:noMultiLvlLbl val="0"/>
      </c:catAx>
      <c:valAx>
        <c:axId val="357377832"/>
        <c:scaling>
          <c:orientation val="minMax"/>
        </c:scaling>
        <c:delete val="1"/>
        <c:axPos val="b"/>
        <c:numFmt formatCode="0.0%" sourceLinked="1"/>
        <c:majorTickMark val="none"/>
        <c:minorTickMark val="none"/>
        <c:tickLblPos val="nextTo"/>
        <c:crossAx val="3573833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5.0999999999999997E-2</c:v>
                </c:pt>
                <c:pt idx="1">
                  <c:v>4.4999999999999998E-2</c:v>
                </c:pt>
                <c:pt idx="2">
                  <c:v>3.5000000000000003E-2</c:v>
                </c:pt>
                <c:pt idx="3">
                  <c:v>3.7999999999999999E-2</c:v>
                </c:pt>
                <c:pt idx="4">
                  <c:v>0.04</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632838096"/>
        <c:axId val="632838488"/>
      </c:lineChart>
      <c:catAx>
        <c:axId val="63283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2838488"/>
        <c:crosses val="autoZero"/>
        <c:auto val="1"/>
        <c:lblAlgn val="ctr"/>
        <c:lblOffset val="100"/>
        <c:noMultiLvlLbl val="0"/>
      </c:catAx>
      <c:valAx>
        <c:axId val="632838488"/>
        <c:scaling>
          <c:orientation val="minMax"/>
          <c:max val="0.5"/>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8380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Hightstown</c:v>
                </c:pt>
                <c:pt idx="1">
                  <c:v>Trenton City </c:v>
                </c:pt>
                <c:pt idx="2">
                  <c:v>East Windsor </c:v>
                </c:pt>
                <c:pt idx="3">
                  <c:v>Hamilton Twp. </c:v>
                </c:pt>
                <c:pt idx="4">
                  <c:v>Ewing Twp. </c:v>
                </c:pt>
                <c:pt idx="5">
                  <c:v>Hopewell Boro </c:v>
                </c:pt>
                <c:pt idx="6">
                  <c:v>Hopewell Twp.</c:v>
                </c:pt>
                <c:pt idx="7">
                  <c:v>Lawrence Twp. </c:v>
                </c:pt>
                <c:pt idx="8">
                  <c:v>Pennington Boro </c:v>
                </c:pt>
                <c:pt idx="9">
                  <c:v>Robbinsville</c:v>
                </c:pt>
              </c:strCache>
            </c:strRef>
          </c:cat>
          <c:val>
            <c:numRef>
              <c:f>Sheet1!$B$2:$B$11</c:f>
              <c:numCache>
                <c:formatCode>0.00%</c:formatCode>
                <c:ptCount val="10"/>
                <c:pt idx="0">
                  <c:v>7.3999999999999996E-2</c:v>
                </c:pt>
                <c:pt idx="1">
                  <c:v>6.3E-2</c:v>
                </c:pt>
                <c:pt idx="2">
                  <c:v>5.2999999999999999E-2</c:v>
                </c:pt>
                <c:pt idx="3">
                  <c:v>0.05</c:v>
                </c:pt>
                <c:pt idx="4">
                  <c:v>4.5999999999999999E-2</c:v>
                </c:pt>
                <c:pt idx="5">
                  <c:v>4.3999999999999997E-2</c:v>
                </c:pt>
                <c:pt idx="6">
                  <c:v>2.3E-2</c:v>
                </c:pt>
                <c:pt idx="7">
                  <c:v>2.1999999999999999E-2</c:v>
                </c:pt>
                <c:pt idx="8">
                  <c:v>8.0000000000000002E-3</c:v>
                </c:pt>
                <c:pt idx="9">
                  <c:v>6.0000000000000001E-3</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Mercer county avg 4%</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Hightstown</c:v>
                </c:pt>
                <c:pt idx="1">
                  <c:v>Trenton City </c:v>
                </c:pt>
                <c:pt idx="2">
                  <c:v>East Windsor </c:v>
                </c:pt>
                <c:pt idx="3">
                  <c:v>Hamilton Twp. </c:v>
                </c:pt>
                <c:pt idx="4">
                  <c:v>Ewing Twp. </c:v>
                </c:pt>
                <c:pt idx="5">
                  <c:v>Hopewell Boro </c:v>
                </c:pt>
                <c:pt idx="6">
                  <c:v>Hopewell Twp.</c:v>
                </c:pt>
                <c:pt idx="7">
                  <c:v>Lawrence Twp. </c:v>
                </c:pt>
                <c:pt idx="8">
                  <c:v>Pennington Boro </c:v>
                </c:pt>
                <c:pt idx="9">
                  <c:v>Robbinsville</c:v>
                </c:pt>
              </c:strCache>
            </c:strRef>
          </c:cat>
          <c:val>
            <c:numRef>
              <c:f>Sheet1!$C$2:$C$11</c:f>
              <c:numCache>
                <c:formatCode>0.00%</c:formatCode>
                <c:ptCount val="10"/>
                <c:pt idx="0">
                  <c:v>0.04</c:v>
                </c:pt>
                <c:pt idx="1">
                  <c:v>0.04</c:v>
                </c:pt>
                <c:pt idx="2">
                  <c:v>0.04</c:v>
                </c:pt>
                <c:pt idx="3">
                  <c:v>0.04</c:v>
                </c:pt>
                <c:pt idx="4">
                  <c:v>0.04</c:v>
                </c:pt>
                <c:pt idx="5">
                  <c:v>0.04</c:v>
                </c:pt>
                <c:pt idx="6">
                  <c:v>0.04</c:v>
                </c:pt>
                <c:pt idx="7">
                  <c:v>0.04</c:v>
                </c:pt>
                <c:pt idx="8">
                  <c:v>0.04</c:v>
                </c:pt>
                <c:pt idx="9">
                  <c:v>0.04</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632840448"/>
        <c:axId val="632840840"/>
      </c:barChart>
      <c:catAx>
        <c:axId val="6328404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840840"/>
        <c:crosses val="autoZero"/>
        <c:auto val="1"/>
        <c:lblAlgn val="ctr"/>
        <c:lblOffset val="100"/>
        <c:noMultiLvlLbl val="0"/>
      </c:catAx>
      <c:valAx>
        <c:axId val="632840840"/>
        <c:scaling>
          <c:orientation val="minMax"/>
          <c:max val="0.5"/>
        </c:scaling>
        <c:delete val="1"/>
        <c:axPos val="b"/>
        <c:numFmt formatCode="0.00%" sourceLinked="1"/>
        <c:majorTickMark val="none"/>
        <c:minorTickMark val="none"/>
        <c:tickLblPos val="nextTo"/>
        <c:crossAx val="632840448"/>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0.20899999999999999</c:v>
                </c:pt>
                <c:pt idx="1">
                  <c:v>0.21199999999999999</c:v>
                </c:pt>
                <c:pt idx="2">
                  <c:v>0.215</c:v>
                </c:pt>
                <c:pt idx="3">
                  <c:v>0.218</c:v>
                </c:pt>
                <c:pt idx="4">
                  <c:v>0.222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51804280"/>
        <c:axId val="357376656"/>
      </c:lineChart>
      <c:catAx>
        <c:axId val="351804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7376656"/>
        <c:crosses val="autoZero"/>
        <c:auto val="1"/>
        <c:lblAlgn val="ctr"/>
        <c:lblOffset val="100"/>
        <c:noMultiLvlLbl val="0"/>
      </c:catAx>
      <c:valAx>
        <c:axId val="357376656"/>
        <c:scaling>
          <c:orientation val="minMax"/>
          <c:max val="0.4"/>
        </c:scaling>
        <c:delete val="1"/>
        <c:axPos val="l"/>
        <c:numFmt formatCode="0%" sourceLinked="1"/>
        <c:majorTickMark val="out"/>
        <c:minorTickMark val="none"/>
        <c:tickLblPos val="nextTo"/>
        <c:crossAx val="351804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9">
                  <c:v>22002</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Medicaid Participation (Sep, 2019) New Jersey Family Care, Non-ABD 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75674</c:v>
                </c:pt>
                <c:pt idx="1">
                  <c:v>54287</c:v>
                </c:pt>
                <c:pt idx="2">
                  <c:v>52009</c:v>
                </c:pt>
                <c:pt idx="3">
                  <c:v>51095</c:v>
                </c:pt>
                <c:pt idx="4">
                  <c:v>42324</c:v>
                </c:pt>
                <c:pt idx="5">
                  <c:v>37660</c:v>
                </c:pt>
                <c:pt idx="6">
                  <c:v>35628</c:v>
                </c:pt>
                <c:pt idx="7">
                  <c:v>27002</c:v>
                </c:pt>
                <c:pt idx="8">
                  <c:v>22697</c:v>
                </c:pt>
                <c:pt idx="9">
                  <c:v>22002</c:v>
                </c:pt>
                <c:pt idx="10">
                  <c:v>21328</c:v>
                </c:pt>
                <c:pt idx="11">
                  <c:v>16303</c:v>
                </c:pt>
                <c:pt idx="12">
                  <c:v>16220</c:v>
                </c:pt>
                <c:pt idx="13">
                  <c:v>12831</c:v>
                </c:pt>
                <c:pt idx="14">
                  <c:v>9920</c:v>
                </c:pt>
                <c:pt idx="15">
                  <c:v>8572</c:v>
                </c:pt>
                <c:pt idx="16">
                  <c:v>4971</c:v>
                </c:pt>
                <c:pt idx="17">
                  <c:v>4598</c:v>
                </c:pt>
                <c:pt idx="18">
                  <c:v>4292</c:v>
                </c:pt>
                <c:pt idx="19">
                  <c:v>3231</c:v>
                </c:pt>
                <c:pt idx="20">
                  <c:v>2185</c:v>
                </c:pt>
                <c:pt idx="21">
                  <c:v>6</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Medicaid Participation (Sep, 2019) New Jersey Family Care, Non-ABD Adults</c:v>
                </c:pt>
              </c:strCache>
            </c:strRef>
          </c:tx>
          <c:spPr>
            <a:solidFill>
              <a:schemeClr val="bg1">
                <a:lumMod val="75000"/>
              </a:schemeClr>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15104</c:v>
                </c:pt>
                <c:pt idx="1">
                  <c:v>8777</c:v>
                </c:pt>
                <c:pt idx="2">
                  <c:v>8353</c:v>
                </c:pt>
                <c:pt idx="3">
                  <c:v>7086</c:v>
                </c:pt>
                <c:pt idx="4">
                  <c:v>9722</c:v>
                </c:pt>
                <c:pt idx="5">
                  <c:v>6510</c:v>
                </c:pt>
                <c:pt idx="6">
                  <c:v>5874</c:v>
                </c:pt>
                <c:pt idx="7">
                  <c:v>4850</c:v>
                </c:pt>
                <c:pt idx="8">
                  <c:v>4001</c:v>
                </c:pt>
                <c:pt idx="9">
                  <c:v>4031</c:v>
                </c:pt>
                <c:pt idx="10">
                  <c:v>4198</c:v>
                </c:pt>
                <c:pt idx="11">
                  <c:v>4262</c:v>
                </c:pt>
                <c:pt idx="12">
                  <c:v>3194</c:v>
                </c:pt>
                <c:pt idx="13">
                  <c:v>3165</c:v>
                </c:pt>
                <c:pt idx="14">
                  <c:v>1993</c:v>
                </c:pt>
                <c:pt idx="15">
                  <c:v>1443</c:v>
                </c:pt>
                <c:pt idx="16">
                  <c:v>1054</c:v>
                </c:pt>
                <c:pt idx="17">
                  <c:v>1071</c:v>
                </c:pt>
                <c:pt idx="18">
                  <c:v>1046</c:v>
                </c:pt>
                <c:pt idx="19">
                  <c:v>831</c:v>
                </c:pt>
                <c:pt idx="20">
                  <c:v>406</c:v>
                </c:pt>
                <c:pt idx="21">
                  <c:v>2</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Hudson</c:v>
                </c:pt>
                <c:pt idx="2">
                  <c:v>Passaic</c:v>
                </c:pt>
                <c:pt idx="3">
                  <c:v>Ocean</c:v>
                </c:pt>
                <c:pt idx="4">
                  <c:v>Camden</c:v>
                </c:pt>
                <c:pt idx="5">
                  <c:v>Middlesex</c:v>
                </c:pt>
                <c:pt idx="6">
                  <c:v>Union</c:v>
                </c:pt>
                <c:pt idx="7">
                  <c:v>Bergen</c:v>
                </c:pt>
                <c:pt idx="8">
                  <c:v>Monmouth</c:v>
                </c:pt>
                <c:pt idx="9">
                  <c:v>Mercer</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9">
                  <c:v>4031</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632841624"/>
        <c:axId val="632842016"/>
      </c:barChart>
      <c:catAx>
        <c:axId val="632841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842016"/>
        <c:crosses val="autoZero"/>
        <c:auto val="1"/>
        <c:lblAlgn val="ctr"/>
        <c:lblOffset val="100"/>
        <c:noMultiLvlLbl val="0"/>
      </c:catAx>
      <c:valAx>
        <c:axId val="6328420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284162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90358827524181851"/>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Sheet1!$B$2:$B$22</c:f>
              <c:numCache>
                <c:formatCode>General</c:formatCode>
                <c:ptCount val="21"/>
                <c:pt idx="6">
                  <c:v>0.93799999999999994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Sheet1!$C$2:$C$22</c:f>
              <c:numCache>
                <c:formatCode>0%</c:formatCode>
                <c:ptCount val="21"/>
                <c:pt idx="0">
                  <c:v>0.92100000000000004</c:v>
                </c:pt>
                <c:pt idx="1">
                  <c:v>0.92300000000000004</c:v>
                </c:pt>
                <c:pt idx="2">
                  <c:v>0.92500000000000004</c:v>
                </c:pt>
                <c:pt idx="3">
                  <c:v>0.92700000000000005</c:v>
                </c:pt>
                <c:pt idx="4">
                  <c:v>0.93300000000000005</c:v>
                </c:pt>
                <c:pt idx="5">
                  <c:v>0.93500000000000005</c:v>
                </c:pt>
                <c:pt idx="7">
                  <c:v>0.93799999999999994</c:v>
                </c:pt>
                <c:pt idx="8">
                  <c:v>0.94099999999999995</c:v>
                </c:pt>
                <c:pt idx="9">
                  <c:v>0.94199999999999995</c:v>
                </c:pt>
                <c:pt idx="10">
                  <c:v>0.94299999999999995</c:v>
                </c:pt>
                <c:pt idx="11">
                  <c:v>0.94499999999999995</c:v>
                </c:pt>
                <c:pt idx="12">
                  <c:v>0.94499999999999995</c:v>
                </c:pt>
                <c:pt idx="13">
                  <c:v>0.94899999999999995</c:v>
                </c:pt>
                <c:pt idx="14">
                  <c:v>0.95099999999999996</c:v>
                </c:pt>
                <c:pt idx="15">
                  <c:v>0.95199999999999996</c:v>
                </c:pt>
                <c:pt idx="16">
                  <c:v>0.95199999999999996</c:v>
                </c:pt>
                <c:pt idx="17">
                  <c:v>0.95599999999999996</c:v>
                </c:pt>
                <c:pt idx="18">
                  <c:v>0.95699999999999996</c:v>
                </c:pt>
                <c:pt idx="19">
                  <c:v>0.95699999999999996</c:v>
                </c:pt>
                <c:pt idx="20">
                  <c:v>0.96699999999999997</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94%</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Atlantic</c:v>
                </c:pt>
                <c:pt idx="2">
                  <c:v>Hudson</c:v>
                </c:pt>
                <c:pt idx="3">
                  <c:v>Cape May</c:v>
                </c:pt>
                <c:pt idx="4">
                  <c:v>Monmouth</c:v>
                </c:pt>
                <c:pt idx="5">
                  <c:v>Burlington</c:v>
                </c:pt>
                <c:pt idx="6">
                  <c:v>Mercer</c:v>
                </c:pt>
                <c:pt idx="7">
                  <c:v>Morris</c:v>
                </c:pt>
                <c:pt idx="8">
                  <c:v>Sussex</c:v>
                </c:pt>
                <c:pt idx="9">
                  <c:v>Essex</c:v>
                </c:pt>
                <c:pt idx="10">
                  <c:v>Hunterdon</c:v>
                </c:pt>
                <c:pt idx="11">
                  <c:v>Bergen</c:v>
                </c:pt>
                <c:pt idx="12">
                  <c:v>Passaic   </c:v>
                </c:pt>
                <c:pt idx="13">
                  <c:v>Camden</c:v>
                </c:pt>
                <c:pt idx="14">
                  <c:v>Gloucester</c:v>
                </c:pt>
                <c:pt idx="15">
                  <c:v>Middlesex</c:v>
                </c:pt>
                <c:pt idx="16">
                  <c:v>Union</c:v>
                </c:pt>
                <c:pt idx="17">
                  <c:v>Warren</c:v>
                </c:pt>
                <c:pt idx="18">
                  <c:v>Salem</c:v>
                </c:pt>
                <c:pt idx="19">
                  <c:v>Somerset</c:v>
                </c:pt>
                <c:pt idx="20">
                  <c:v>Cumberland</c:v>
                </c:pt>
              </c:strCache>
            </c:strRef>
          </c:cat>
          <c:val>
            <c:numRef>
              <c:f>Sheet1!$D$2:$D$22</c:f>
              <c:numCache>
                <c:formatCode>0%</c:formatCode>
                <c:ptCount val="21"/>
                <c:pt idx="0">
                  <c:v>0.94199999999999995</c:v>
                </c:pt>
                <c:pt idx="1">
                  <c:v>0.94199999999999995</c:v>
                </c:pt>
                <c:pt idx="2">
                  <c:v>0.94199999999999995</c:v>
                </c:pt>
                <c:pt idx="3">
                  <c:v>0.94199999999999995</c:v>
                </c:pt>
                <c:pt idx="4">
                  <c:v>0.94199999999999995</c:v>
                </c:pt>
                <c:pt idx="5">
                  <c:v>0.94199999999999995</c:v>
                </c:pt>
                <c:pt idx="6">
                  <c:v>0.94199999999999995</c:v>
                </c:pt>
                <c:pt idx="7">
                  <c:v>0.94199999999999995</c:v>
                </c:pt>
                <c:pt idx="8">
                  <c:v>0.94199999999999995</c:v>
                </c:pt>
                <c:pt idx="9">
                  <c:v>0.94199999999999995</c:v>
                </c:pt>
                <c:pt idx="10">
                  <c:v>0.94199999999999995</c:v>
                </c:pt>
                <c:pt idx="11">
                  <c:v>0.94199999999999995</c:v>
                </c:pt>
                <c:pt idx="12">
                  <c:v>0.94199999999999995</c:v>
                </c:pt>
                <c:pt idx="13">
                  <c:v>0.94199999999999995</c:v>
                </c:pt>
                <c:pt idx="14">
                  <c:v>0.94199999999999995</c:v>
                </c:pt>
                <c:pt idx="15">
                  <c:v>0.94199999999999995</c:v>
                </c:pt>
                <c:pt idx="16">
                  <c:v>0.94199999999999995</c:v>
                </c:pt>
                <c:pt idx="17">
                  <c:v>0.94199999999999995</c:v>
                </c:pt>
                <c:pt idx="18">
                  <c:v>0.94199999999999995</c:v>
                </c:pt>
                <c:pt idx="19">
                  <c:v>0.94199999999999995</c:v>
                </c:pt>
                <c:pt idx="20">
                  <c:v>0.94199999999999995</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632842800"/>
        <c:axId val="632843192"/>
      </c:barChart>
      <c:catAx>
        <c:axId val="632842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843192"/>
        <c:crosses val="autoZero"/>
        <c:auto val="1"/>
        <c:lblAlgn val="ctr"/>
        <c:lblOffset val="100"/>
        <c:noMultiLvlLbl val="0"/>
      </c:catAx>
      <c:valAx>
        <c:axId val="632843192"/>
        <c:scaling>
          <c:orientation val="minMax"/>
          <c:max val="1"/>
          <c:min val="0.8"/>
        </c:scaling>
        <c:delete val="1"/>
        <c:axPos val="l"/>
        <c:numFmt formatCode="General" sourceLinked="1"/>
        <c:majorTickMark val="out"/>
        <c:minorTickMark val="none"/>
        <c:tickLblPos val="nextTo"/>
        <c:crossAx val="63284280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91271176330231452"/>
          <c:y val="0.25595775689303563"/>
          <c:w val="8.7288236697685512E-2"/>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2013-2014</c:v>
                </c:pt>
                <c:pt idx="1">
                  <c:v>2014-2015</c:v>
                </c:pt>
                <c:pt idx="2">
                  <c:v>2015-2016</c:v>
                </c:pt>
                <c:pt idx="3">
                  <c:v>2016-2017</c:v>
                </c:pt>
                <c:pt idx="4">
                  <c:v>2017-2018</c:v>
                </c:pt>
                <c:pt idx="5">
                  <c:v>2018-2019</c:v>
                </c:pt>
              </c:strCache>
            </c:strRef>
          </c:cat>
          <c:val>
            <c:numRef>
              <c:f>Sheet1!$B$2:$B$7</c:f>
              <c:numCache>
                <c:formatCode>0%</c:formatCode>
                <c:ptCount val="6"/>
                <c:pt idx="0">
                  <c:v>0.95699999999999996</c:v>
                </c:pt>
                <c:pt idx="1">
                  <c:v>0.86599999999999999</c:v>
                </c:pt>
                <c:pt idx="2">
                  <c:v>0.93600000000000005</c:v>
                </c:pt>
                <c:pt idx="3">
                  <c:v>0.93899999999999995</c:v>
                </c:pt>
                <c:pt idx="4">
                  <c:v>0.94399999999999995</c:v>
                </c:pt>
                <c:pt idx="5">
                  <c:v>0.93799999999999994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632843976"/>
        <c:axId val="632844368"/>
      </c:lineChart>
      <c:catAx>
        <c:axId val="632843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844368"/>
        <c:crosses val="autoZero"/>
        <c:auto val="1"/>
        <c:lblAlgn val="ctr"/>
        <c:lblOffset val="100"/>
        <c:noMultiLvlLbl val="0"/>
      </c:catAx>
      <c:valAx>
        <c:axId val="632844368"/>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328439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Sheet1!$B$2:$B$23</c:f>
              <c:numCache>
                <c:formatCode>General</c:formatCode>
                <c:ptCount val="22"/>
                <c:pt idx="12">
                  <c:v>314</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Sussex</c:v>
                </c:pt>
                <c:pt idx="1">
                  <c:v>Hunterdon</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Ocean</c:v>
                </c:pt>
                <c:pt idx="14">
                  <c:v>Camden</c:v>
                </c:pt>
                <c:pt idx="15">
                  <c:v>Union</c:v>
                </c:pt>
                <c:pt idx="16">
                  <c:v>Middlesex</c:v>
                </c:pt>
                <c:pt idx="17">
                  <c:v>Passaic</c:v>
                </c:pt>
                <c:pt idx="18">
                  <c:v>Hudson</c:v>
                </c:pt>
                <c:pt idx="19">
                  <c:v>Essex</c:v>
                </c:pt>
                <c:pt idx="20">
                  <c:v>Cape May</c:v>
                </c:pt>
                <c:pt idx="21">
                  <c:v>Salem</c:v>
                </c:pt>
              </c:strCache>
            </c:strRef>
          </c:cat>
          <c:val>
            <c:numRef>
              <c:f>Sheet1!$C$2:$C$23</c:f>
              <c:numCache>
                <c:formatCode>General</c:formatCode>
                <c:ptCount val="22"/>
                <c:pt idx="0">
                  <c:v>32</c:v>
                </c:pt>
                <c:pt idx="1">
                  <c:v>34</c:v>
                </c:pt>
                <c:pt idx="2">
                  <c:v>36</c:v>
                </c:pt>
                <c:pt idx="3">
                  <c:v>97</c:v>
                </c:pt>
                <c:pt idx="4">
                  <c:v>113</c:v>
                </c:pt>
                <c:pt idx="5">
                  <c:v>133</c:v>
                </c:pt>
                <c:pt idx="6">
                  <c:v>149</c:v>
                </c:pt>
                <c:pt idx="7">
                  <c:v>157</c:v>
                </c:pt>
                <c:pt idx="8">
                  <c:v>198</c:v>
                </c:pt>
                <c:pt idx="9">
                  <c:v>219</c:v>
                </c:pt>
                <c:pt idx="10">
                  <c:v>300</c:v>
                </c:pt>
                <c:pt idx="11">
                  <c:v>312</c:v>
                </c:pt>
                <c:pt idx="13">
                  <c:v>335</c:v>
                </c:pt>
                <c:pt idx="14">
                  <c:v>435</c:v>
                </c:pt>
                <c:pt idx="15">
                  <c:v>452</c:v>
                </c:pt>
                <c:pt idx="16">
                  <c:v>486</c:v>
                </c:pt>
                <c:pt idx="17">
                  <c:v>524</c:v>
                </c:pt>
                <c:pt idx="18">
                  <c:v>534</c:v>
                </c:pt>
                <c:pt idx="19">
                  <c:v>1069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632845152"/>
        <c:axId val="632845544"/>
      </c:barChart>
      <c:catAx>
        <c:axId val="6328451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845544"/>
        <c:crosses val="autoZero"/>
        <c:auto val="1"/>
        <c:lblAlgn val="ctr"/>
        <c:lblOffset val="100"/>
        <c:noMultiLvlLbl val="0"/>
      </c:catAx>
      <c:valAx>
        <c:axId val="632845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8451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2016</c:v>
                </c:pt>
                <c:pt idx="1">
                  <c:v>2017</c:v>
                </c:pt>
                <c:pt idx="2">
                  <c:v>2018</c:v>
                </c:pt>
              </c:strCache>
            </c:strRef>
          </c:cat>
          <c:val>
            <c:numRef>
              <c:f>Sheet1!$B$2:$D$2</c:f>
              <c:numCache>
                <c:formatCode>General</c:formatCode>
                <c:ptCount val="3"/>
                <c:pt idx="0">
                  <c:v>343</c:v>
                </c:pt>
                <c:pt idx="1">
                  <c:v>318</c:v>
                </c:pt>
                <c:pt idx="2">
                  <c:v>314</c:v>
                </c:pt>
              </c:numCache>
            </c:numRef>
          </c:val>
          <c:smooth val="0"/>
          <c:extLst>
            <c:ext xmlns:c16="http://schemas.microsoft.com/office/drawing/2014/chart" uri="{C3380CC4-5D6E-409C-BE32-E72D297353CC}">
              <c16:uniqueId val="{00000000-76BB-4ED6-A3D0-587F91D78F89}"/>
            </c:ext>
          </c:extLst>
        </c:ser>
        <c:dLbls>
          <c:showLegendKey val="0"/>
          <c:showVal val="0"/>
          <c:showCatName val="0"/>
          <c:showSerName val="0"/>
          <c:showPercent val="0"/>
          <c:showBubbleSize val="0"/>
        </c:dLbls>
        <c:marker val="1"/>
        <c:smooth val="0"/>
        <c:axId val="352881704"/>
        <c:axId val="352882096"/>
      </c:lineChart>
      <c:catAx>
        <c:axId val="352881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2882096"/>
        <c:crosses val="autoZero"/>
        <c:auto val="1"/>
        <c:lblAlgn val="ctr"/>
        <c:lblOffset val="100"/>
        <c:noMultiLvlLbl val="0"/>
      </c:catAx>
      <c:valAx>
        <c:axId val="352882096"/>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28817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16869098225247E-2"/>
          <c:y val="0.15681898341148653"/>
          <c:w val="0.90670087018190249"/>
          <c:h val="0.73031975927993908"/>
        </c:manualLayout>
      </c:layout>
      <c:lineChart>
        <c:grouping val="standard"/>
        <c:varyColors val="0"/>
        <c:ser>
          <c:idx val="1"/>
          <c:order val="0"/>
          <c:tx>
            <c:strRef>
              <c:f>Sheet1!$A$2</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Sheet1!$B$2:$E$2</c:f>
              <c:numCache>
                <c:formatCode>"$"#,##0_);[Red]\("$"#,##0\)</c:formatCode>
                <c:ptCount val="4"/>
                <c:pt idx="0">
                  <c:v>1375</c:v>
                </c:pt>
                <c:pt idx="1">
                  <c:v>1200</c:v>
                </c:pt>
                <c:pt idx="2">
                  <c:v>1182</c:v>
                </c:pt>
                <c:pt idx="3">
                  <c:v>1299</c:v>
                </c:pt>
              </c:numCache>
            </c:numRef>
          </c:val>
          <c:smooth val="0"/>
          <c:extLst>
            <c:ext xmlns:c16="http://schemas.microsoft.com/office/drawing/2014/chart" uri="{C3380CC4-5D6E-409C-BE32-E72D297353CC}">
              <c16:uniqueId val="{00000001-EECD-4994-A091-429B7976CB78}"/>
            </c:ext>
          </c:extLst>
        </c:ser>
        <c:ser>
          <c:idx val="0"/>
          <c:order val="1"/>
          <c:tx>
            <c:strRef>
              <c:f>Sheet1!$A$3</c:f>
              <c:strCache>
                <c:ptCount val="1"/>
                <c:pt idx="0">
                  <c:v>Mercer</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3"/>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317E-4B42-BD56-33F10AD006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Q1</c:v>
                </c:pt>
                <c:pt idx="1">
                  <c:v>Q2</c:v>
                </c:pt>
                <c:pt idx="2">
                  <c:v>Q3</c:v>
                </c:pt>
                <c:pt idx="3">
                  <c:v>Q4</c:v>
                </c:pt>
              </c:strCache>
            </c:strRef>
          </c:cat>
          <c:val>
            <c:numRef>
              <c:f>Sheet1!$B$3:$E$3</c:f>
              <c:numCache>
                <c:formatCode>"$"#,##0_);[Red]\("$"#,##0\)</c:formatCode>
                <c:ptCount val="4"/>
                <c:pt idx="0">
                  <c:v>1531</c:v>
                </c:pt>
                <c:pt idx="1">
                  <c:v>1287</c:v>
                </c:pt>
                <c:pt idx="2">
                  <c:v>1238</c:v>
                </c:pt>
                <c:pt idx="3">
                  <c:v>1440</c:v>
                </c:pt>
              </c:numCache>
            </c:numRef>
          </c:val>
          <c:smooth val="0"/>
          <c:extLst>
            <c:ext xmlns:c16="http://schemas.microsoft.com/office/drawing/2014/chart" uri="{C3380CC4-5D6E-409C-BE32-E72D297353CC}">
              <c16:uniqueId val="{00000000-EECD-4994-A091-429B7976CB78}"/>
            </c:ext>
          </c:extLst>
        </c:ser>
        <c:dLbls>
          <c:showLegendKey val="0"/>
          <c:showVal val="0"/>
          <c:showCatName val="0"/>
          <c:showSerName val="0"/>
          <c:showPercent val="0"/>
          <c:showBubbleSize val="0"/>
        </c:dLbls>
        <c:marker val="1"/>
        <c:smooth val="0"/>
        <c:axId val="352882880"/>
        <c:axId val="352883272"/>
      </c:lineChart>
      <c:catAx>
        <c:axId val="352882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2883272"/>
        <c:crosses val="autoZero"/>
        <c:auto val="1"/>
        <c:lblAlgn val="ctr"/>
        <c:lblOffset val="100"/>
        <c:noMultiLvlLbl val="0"/>
      </c:catAx>
      <c:valAx>
        <c:axId val="352883272"/>
        <c:scaling>
          <c:orientation val="minMax"/>
        </c:scaling>
        <c:delete val="0"/>
        <c:axPos val="l"/>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2882880"/>
        <c:crosses val="autoZero"/>
        <c:crossBetween val="between"/>
      </c:valAx>
      <c:spPr>
        <a:noFill/>
        <a:ln>
          <a:noFill/>
        </a:ln>
        <a:effectLst/>
      </c:spPr>
    </c:plotArea>
    <c:legend>
      <c:legendPos val="b"/>
      <c:layout>
        <c:manualLayout>
          <c:xMode val="edge"/>
          <c:yMode val="edge"/>
          <c:x val="0.72627986635253816"/>
          <c:y val="4.5150496553426622E-3"/>
          <c:w val="0.22584122702083204"/>
          <c:h val="7.66614823536556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244248364905912E-2"/>
          <c:y val="3.0862019123383783E-2"/>
          <c:w val="0.91565428149709804"/>
          <c:h val="0.79916303644320497"/>
        </c:manualLayout>
      </c:layout>
      <c:lineChart>
        <c:grouping val="standard"/>
        <c:varyColors val="0"/>
        <c:ser>
          <c:idx val="0"/>
          <c:order val="0"/>
          <c:tx>
            <c:strRef>
              <c:f>Sheet1!$B$1</c:f>
              <c:strCache>
                <c:ptCount val="1"/>
                <c:pt idx="0">
                  <c:v>Annual Average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2016</c:v>
                </c:pt>
                <c:pt idx="1">
                  <c:v>2017</c:v>
                </c:pt>
                <c:pt idx="2">
                  <c:v>2018</c:v>
                </c:pt>
              </c:numCache>
            </c:numRef>
          </c:cat>
          <c:val>
            <c:numRef>
              <c:f>Sheet1!$B$2:$B$4</c:f>
              <c:numCache>
                <c:formatCode>_("$"* #,##0_);_("$"* \(#,##0\);_("$"* "-"??_);_(@_)</c:formatCode>
                <c:ptCount val="3"/>
                <c:pt idx="0">
                  <c:v>1333</c:v>
                </c:pt>
                <c:pt idx="1">
                  <c:v>1335</c:v>
                </c:pt>
                <c:pt idx="2">
                  <c:v>1373</c:v>
                </c:pt>
              </c:numCache>
            </c:numRef>
          </c:val>
          <c:smooth val="0"/>
          <c:extLst>
            <c:ext xmlns:c16="http://schemas.microsoft.com/office/drawing/2014/chart" uri="{C3380CC4-5D6E-409C-BE32-E72D297353CC}">
              <c16:uniqueId val="{00000000-728D-4024-928B-CA3CD3B007C4}"/>
            </c:ext>
          </c:extLst>
        </c:ser>
        <c:dLbls>
          <c:showLegendKey val="0"/>
          <c:showVal val="0"/>
          <c:showCatName val="0"/>
          <c:showSerName val="0"/>
          <c:showPercent val="0"/>
          <c:showBubbleSize val="0"/>
        </c:dLbls>
        <c:marker val="1"/>
        <c:smooth val="0"/>
        <c:axId val="352884056"/>
        <c:axId val="352884448"/>
      </c:lineChart>
      <c:catAx>
        <c:axId val="352884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2884448"/>
        <c:crosses val="autoZero"/>
        <c:auto val="1"/>
        <c:lblAlgn val="ctr"/>
        <c:lblOffset val="100"/>
        <c:noMultiLvlLbl val="0"/>
      </c:catAx>
      <c:valAx>
        <c:axId val="352884448"/>
        <c:scaling>
          <c:orientation val="minMax"/>
          <c:min val="0"/>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528840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Mercer</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9"/>
              <c:layout>
                <c:manualLayout>
                  <c:x val="-3.4964137025975305E-2"/>
                  <c:y val="3.43035655901441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FB-4BAE-9012-1E68FA93F57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Sheet1!$B$2:$M$2</c:f>
              <c:numCache>
                <c:formatCode>0.0%</c:formatCode>
                <c:ptCount val="12"/>
                <c:pt idx="0">
                  <c:v>3.9E-2</c:v>
                </c:pt>
                <c:pt idx="1">
                  <c:v>4.2999999999999997E-2</c:v>
                </c:pt>
                <c:pt idx="2">
                  <c:v>3.7999999999999999E-2</c:v>
                </c:pt>
                <c:pt idx="3">
                  <c:v>3.4000000000000002E-2</c:v>
                </c:pt>
                <c:pt idx="4">
                  <c:v>3.1E-2</c:v>
                </c:pt>
                <c:pt idx="5">
                  <c:v>2.9000000000000001E-2</c:v>
                </c:pt>
                <c:pt idx="6">
                  <c:v>3.1E-2</c:v>
                </c:pt>
                <c:pt idx="7">
                  <c:v>4.1000000000000002E-2</c:v>
                </c:pt>
                <c:pt idx="8">
                  <c:v>4.1000000000000002E-2</c:v>
                </c:pt>
                <c:pt idx="9">
                  <c:v>3.5000000000000003E-2</c:v>
                </c:pt>
                <c:pt idx="10">
                  <c:v>2.5000000000000001E-2</c:v>
                </c:pt>
                <c:pt idx="11" formatCode="0.00%">
                  <c:v>2.5999999999999999E-2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NJ</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Jun-20</c:v>
                </c:pt>
                <c:pt idx="1">
                  <c:v>Jul-20</c:v>
                </c:pt>
                <c:pt idx="2">
                  <c:v>Aug-20</c:v>
                </c:pt>
                <c:pt idx="3">
                  <c:v>Sep-20</c:v>
                </c:pt>
                <c:pt idx="4">
                  <c:v>Oct-20</c:v>
                </c:pt>
                <c:pt idx="5">
                  <c:v>Nov-20</c:v>
                </c:pt>
                <c:pt idx="6">
                  <c:v>Dec-20</c:v>
                </c:pt>
                <c:pt idx="7">
                  <c:v>Jan-20</c:v>
                </c:pt>
                <c:pt idx="8">
                  <c:v>Feb-20</c:v>
                </c:pt>
                <c:pt idx="9">
                  <c:v>Mar-20</c:v>
                </c:pt>
                <c:pt idx="10">
                  <c:v>Apr-20</c:v>
                </c:pt>
                <c:pt idx="11">
                  <c:v>19-May</c:v>
                </c:pt>
              </c:strCache>
            </c:strRef>
          </c:cat>
          <c:val>
            <c:numRef>
              <c:f>Sheet1!$B$3:$M$3</c:f>
              <c:numCache>
                <c:formatCode>0.0%</c:formatCode>
                <c:ptCount val="12"/>
                <c:pt idx="0">
                  <c:v>4.3999999999999997E-2</c:v>
                </c:pt>
                <c:pt idx="1">
                  <c:v>4.5999999999999999E-2</c:v>
                </c:pt>
                <c:pt idx="2">
                  <c:v>4.2000000000000003E-2</c:v>
                </c:pt>
                <c:pt idx="3">
                  <c:v>3.7999999999999999E-2</c:v>
                </c:pt>
                <c:pt idx="4">
                  <c:v>3.5000000000000003E-2</c:v>
                </c:pt>
                <c:pt idx="5">
                  <c:v>3.3000000000000002E-2</c:v>
                </c:pt>
                <c:pt idx="6">
                  <c:v>3.5999999999999997E-2</c:v>
                </c:pt>
                <c:pt idx="7">
                  <c:v>4.5999999999999999E-2</c:v>
                </c:pt>
                <c:pt idx="8">
                  <c:v>4.7E-2</c:v>
                </c:pt>
                <c:pt idx="9">
                  <c:v>4.1000000000000002E-2</c:v>
                </c:pt>
                <c:pt idx="10">
                  <c:v>2.9000000000000001E-2</c:v>
                </c:pt>
                <c:pt idx="11" formatCode="0.00%">
                  <c:v>0.03</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52887192"/>
        <c:axId val="352887584"/>
      </c:lineChart>
      <c:catAx>
        <c:axId val="352887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2887584"/>
        <c:crosses val="autoZero"/>
        <c:auto val="1"/>
        <c:lblAlgn val="ctr"/>
        <c:lblOffset val="100"/>
        <c:noMultiLvlLbl val="1"/>
      </c:catAx>
      <c:valAx>
        <c:axId val="3528875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2887192"/>
        <c:crosses val="autoZero"/>
        <c:crossBetween val="between"/>
      </c:valAx>
      <c:spPr>
        <a:noFill/>
        <a:ln>
          <a:noFill/>
        </a:ln>
        <a:effectLst/>
      </c:spPr>
    </c:plotArea>
    <c:legend>
      <c:legendPos val="b"/>
      <c:layout>
        <c:manualLayout>
          <c:xMode val="edge"/>
          <c:yMode val="edge"/>
          <c:x val="0.84608460041632727"/>
          <c:y val="5.4223513203556888E-3"/>
          <c:w val="0.1497848221558512"/>
          <c:h val="4.21588640049013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3.1E-2</c:v>
                </c:pt>
                <c:pt idx="1">
                  <c:v>3.2000000000000001E-2</c:v>
                </c:pt>
                <c:pt idx="2">
                  <c:v>3.2500000000000001E-2</c:v>
                </c:pt>
                <c:pt idx="3">
                  <c:v>3.3000000000000002E-2</c:v>
                </c:pt>
                <c:pt idx="5">
                  <c:v>3.4500000000000003E-2</c:v>
                </c:pt>
                <c:pt idx="6">
                  <c:v>3.5000000000000003E-2</c:v>
                </c:pt>
                <c:pt idx="7">
                  <c:v>3.5999999999999997E-2</c:v>
                </c:pt>
                <c:pt idx="8">
                  <c:v>3.5999999999999997E-2</c:v>
                </c:pt>
                <c:pt idx="9">
                  <c:v>3.6499999999999998E-2</c:v>
                </c:pt>
                <c:pt idx="10">
                  <c:v>3.6499999999999998E-2</c:v>
                </c:pt>
                <c:pt idx="11">
                  <c:v>3.95E-2</c:v>
                </c:pt>
                <c:pt idx="12">
                  <c:v>0.04</c:v>
                </c:pt>
                <c:pt idx="13">
                  <c:v>4.1500000000000002E-2</c:v>
                </c:pt>
                <c:pt idx="14">
                  <c:v>4.3999999999999997E-2</c:v>
                </c:pt>
                <c:pt idx="15">
                  <c:v>4.7500000000000001E-2</c:v>
                </c:pt>
                <c:pt idx="16">
                  <c:v>4.9000000000000002E-2</c:v>
                </c:pt>
                <c:pt idx="17">
                  <c:v>5.0999999999999997E-2</c:v>
                </c:pt>
                <c:pt idx="18">
                  <c:v>5.2499999999999998E-2</c:v>
                </c:pt>
                <c:pt idx="19">
                  <c:v>6.0499999999999998E-2</c:v>
                </c:pt>
                <c:pt idx="20">
                  <c:v>6.5000000000000002E-2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4">
                  <c:v>3.4500000000000003E-2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Bergen</c:v>
                </c:pt>
                <c:pt idx="3">
                  <c:v>Somerset</c:v>
                </c:pt>
                <c:pt idx="4">
                  <c:v>Mercer</c:v>
                </c:pt>
                <c:pt idx="5">
                  <c:v>Middlesex</c:v>
                </c:pt>
                <c:pt idx="6">
                  <c:v>Monmouth</c:v>
                </c:pt>
                <c:pt idx="7">
                  <c:v>Hudson </c:v>
                </c:pt>
                <c:pt idx="8">
                  <c:v>Burlington</c:v>
                </c:pt>
                <c:pt idx="9">
                  <c:v>Sussex</c:v>
                </c:pt>
                <c:pt idx="10">
                  <c:v>Warren</c:v>
                </c:pt>
                <c:pt idx="11">
                  <c:v>Gloucester </c:v>
                </c:pt>
                <c:pt idx="12">
                  <c:v>Ocean</c:v>
                </c:pt>
                <c:pt idx="13">
                  <c:v>Union</c:v>
                </c:pt>
                <c:pt idx="14">
                  <c:v>Camden </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0.04</c:v>
                </c:pt>
                <c:pt idx="1">
                  <c:v>0.04</c:v>
                </c:pt>
                <c:pt idx="2">
                  <c:v>0.04</c:v>
                </c:pt>
                <c:pt idx="3">
                  <c:v>0.04</c:v>
                </c:pt>
                <c:pt idx="4">
                  <c:v>0.04</c:v>
                </c:pt>
                <c:pt idx="5">
                  <c:v>0.04</c:v>
                </c:pt>
                <c:pt idx="6">
                  <c:v>0.04</c:v>
                </c:pt>
                <c:pt idx="7">
                  <c:v>0.04</c:v>
                </c:pt>
                <c:pt idx="8">
                  <c:v>0.04</c:v>
                </c:pt>
                <c:pt idx="9">
                  <c:v>0.04</c:v>
                </c:pt>
                <c:pt idx="10">
                  <c:v>0.04</c:v>
                </c:pt>
                <c:pt idx="11">
                  <c:v>0.04</c:v>
                </c:pt>
                <c:pt idx="12">
                  <c:v>0.04</c:v>
                </c:pt>
                <c:pt idx="13">
                  <c:v>0.04</c:v>
                </c:pt>
                <c:pt idx="14">
                  <c:v>0.04</c:v>
                </c:pt>
                <c:pt idx="15">
                  <c:v>0.04</c:v>
                </c:pt>
                <c:pt idx="16">
                  <c:v>0.04</c:v>
                </c:pt>
                <c:pt idx="17">
                  <c:v>0.04</c:v>
                </c:pt>
                <c:pt idx="18">
                  <c:v>0.04</c:v>
                </c:pt>
                <c:pt idx="19">
                  <c:v>0.04</c:v>
                </c:pt>
                <c:pt idx="20">
                  <c:v>0.04</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52888368"/>
        <c:axId val="352888760"/>
      </c:barChart>
      <c:catAx>
        <c:axId val="352888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2888760"/>
        <c:crosses val="autoZero"/>
        <c:auto val="1"/>
        <c:lblAlgn val="ctr"/>
        <c:lblOffset val="100"/>
        <c:noMultiLvlLbl val="0"/>
      </c:catAx>
      <c:valAx>
        <c:axId val="352888760"/>
        <c:scaling>
          <c:orientation val="minMax"/>
        </c:scaling>
        <c:delete val="1"/>
        <c:axPos val="b"/>
        <c:numFmt formatCode="0.0%" sourceLinked="1"/>
        <c:majorTickMark val="none"/>
        <c:minorTickMark val="none"/>
        <c:tickLblPos val="nextTo"/>
        <c:crossAx val="35288836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1766524781633916"/>
          <c:y val="0.92625640217418781"/>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72305610236221"/>
          <c:y val="3.2812497981514643E-2"/>
          <c:w val="0.88658944389763783"/>
          <c:h val="0.95991504921782422"/>
        </c:manualLayout>
      </c:layout>
      <c:barChart>
        <c:barDir val="bar"/>
        <c:grouping val="clustered"/>
        <c:varyColors val="0"/>
        <c:ser>
          <c:idx val="0"/>
          <c:order val="0"/>
          <c:tx>
            <c:strRef>
              <c:f>Sheet1!$B$1</c:f>
              <c:strCache>
                <c:ptCount val="1"/>
                <c:pt idx="0">
                  <c:v>Male copy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Sheet1!$B$2:$B$22</c:f>
              <c:numCache>
                <c:formatCode>General</c:formatCode>
                <c:ptCount val="21"/>
                <c:pt idx="10">
                  <c:v>63328</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dLbl>
              <c:idx val="12"/>
              <c:delete val="1"/>
              <c:extLst>
                <c:ext xmlns:c15="http://schemas.microsoft.com/office/drawing/2012/chart" uri="{CE6537A1-D6FC-4f65-9D91-7224C49458BB}"/>
                <c:ext xmlns:c16="http://schemas.microsoft.com/office/drawing/2014/chart" uri="{C3380CC4-5D6E-409C-BE32-E72D297353CC}">
                  <c16:uniqueId val="{00000004-18E5-4B78-A160-1AF82D68EB7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Sheet1!$C$2:$C$22</c:f>
              <c:numCache>
                <c:formatCode>"$"#,##0_);[Red]\("$"#,##0\)</c:formatCode>
                <c:ptCount val="21"/>
                <c:pt idx="0">
                  <c:v>41825</c:v>
                </c:pt>
                <c:pt idx="1">
                  <c:v>50444</c:v>
                </c:pt>
                <c:pt idx="2">
                  <c:v>51083</c:v>
                </c:pt>
                <c:pt idx="3">
                  <c:v>53514</c:v>
                </c:pt>
                <c:pt idx="4">
                  <c:v>54160</c:v>
                </c:pt>
                <c:pt idx="5">
                  <c:v>55144</c:v>
                </c:pt>
                <c:pt idx="6">
                  <c:v>55561</c:v>
                </c:pt>
                <c:pt idx="7">
                  <c:v>55880</c:v>
                </c:pt>
                <c:pt idx="8">
                  <c:v>60596</c:v>
                </c:pt>
                <c:pt idx="9">
                  <c:v>62439</c:v>
                </c:pt>
                <c:pt idx="10">
                  <c:v>63328</c:v>
                </c:pt>
                <c:pt idx="11">
                  <c:v>64865</c:v>
                </c:pt>
                <c:pt idx="12" formatCode="_(&quot;$&quot;* #,##0_);_(&quot;$&quot;* \(#,##0\);_(&quot;$&quot;* &quot;-&quot;??_);_(@_)">
                  <c:v>65435</c:v>
                </c:pt>
                <c:pt idx="13">
                  <c:v>65990</c:v>
                </c:pt>
                <c:pt idx="14">
                  <c:v>67691</c:v>
                </c:pt>
                <c:pt idx="15">
                  <c:v>70529</c:v>
                </c:pt>
                <c:pt idx="16">
                  <c:v>72347</c:v>
                </c:pt>
                <c:pt idx="17">
                  <c:v>80319</c:v>
                </c:pt>
                <c:pt idx="18">
                  <c:v>81983</c:v>
                </c:pt>
                <c:pt idx="19">
                  <c:v>86194</c:v>
                </c:pt>
                <c:pt idx="20">
                  <c:v>90147</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Sheet1!$D$2:$D$22</c:f>
              <c:numCache>
                <c:formatCode>"$"#,##0_);[Red]\("$"#,##0\)</c:formatCode>
                <c:ptCount val="21"/>
                <c:pt idx="0">
                  <c:v>37296</c:v>
                </c:pt>
                <c:pt idx="1">
                  <c:v>41163</c:v>
                </c:pt>
                <c:pt idx="2">
                  <c:v>41004</c:v>
                </c:pt>
                <c:pt idx="3">
                  <c:v>50160</c:v>
                </c:pt>
                <c:pt idx="4">
                  <c:v>46013</c:v>
                </c:pt>
                <c:pt idx="5">
                  <c:v>47694</c:v>
                </c:pt>
                <c:pt idx="6">
                  <c:v>45508</c:v>
                </c:pt>
                <c:pt idx="7">
                  <c:v>46597</c:v>
                </c:pt>
                <c:pt idx="8">
                  <c:v>44247</c:v>
                </c:pt>
                <c:pt idx="9">
                  <c:v>45174</c:v>
                </c:pt>
                <c:pt idx="10">
                  <c:v>53697</c:v>
                </c:pt>
                <c:pt idx="11">
                  <c:v>52550</c:v>
                </c:pt>
                <c:pt idx="12" formatCode="_(&quot;$&quot;* #,##0_);_(&quot;$&quot;* \(#,##0\);_(&quot;$&quot;* &quot;-&quot;??_);_(@_)">
                  <c:v>50454</c:v>
                </c:pt>
                <c:pt idx="13">
                  <c:v>51699</c:v>
                </c:pt>
                <c:pt idx="14">
                  <c:v>51933</c:v>
                </c:pt>
                <c:pt idx="15">
                  <c:v>52096</c:v>
                </c:pt>
                <c:pt idx="16">
                  <c:v>56267</c:v>
                </c:pt>
                <c:pt idx="17">
                  <c:v>54305</c:v>
                </c:pt>
                <c:pt idx="18">
                  <c:v>61808</c:v>
                </c:pt>
                <c:pt idx="19">
                  <c:v>61727</c:v>
                </c:pt>
                <c:pt idx="20">
                  <c:v>65963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 copy</c:v>
                </c:pt>
              </c:strCache>
            </c:strRef>
          </c:tx>
          <c:spPr>
            <a:solidFill>
              <a:srgbClr val="FFFF00"/>
            </a:solidFill>
            <a:ln>
              <a:noFill/>
            </a:ln>
            <a:effectLst/>
          </c:spPr>
          <c:invertIfNegative val="0"/>
          <c:cat>
            <c:strRef>
              <c:f>Sheet1!$A$2:$A$22</c:f>
              <c:strCache>
                <c:ptCount val="21"/>
                <c:pt idx="0">
                  <c:v>Cumberland</c:v>
                </c:pt>
                <c:pt idx="1">
                  <c:v>Atlantic</c:v>
                </c:pt>
                <c:pt idx="2">
                  <c:v>Passaic</c:v>
                </c:pt>
                <c:pt idx="3">
                  <c:v>Hudson</c:v>
                </c:pt>
                <c:pt idx="4">
                  <c:v>Essex</c:v>
                </c:pt>
                <c:pt idx="5">
                  <c:v>Union</c:v>
                </c:pt>
                <c:pt idx="6">
                  <c:v>Cape May</c:v>
                </c:pt>
                <c:pt idx="7">
                  <c:v>Camden</c:v>
                </c:pt>
                <c:pt idx="8">
                  <c:v>Salem</c:v>
                </c:pt>
                <c:pt idx="9">
                  <c:v>Ocean</c:v>
                </c:pt>
                <c:pt idx="10">
                  <c:v>Mercer</c:v>
                </c:pt>
                <c:pt idx="11">
                  <c:v>Burlington</c:v>
                </c:pt>
                <c:pt idx="12">
                  <c:v>Warren</c:v>
                </c:pt>
                <c:pt idx="13">
                  <c:v>Middlesex</c:v>
                </c:pt>
                <c:pt idx="14">
                  <c:v>Gloucester</c:v>
                </c:pt>
                <c:pt idx="15">
                  <c:v>Sussex</c:v>
                </c:pt>
                <c:pt idx="16">
                  <c:v>Bergen</c:v>
                </c:pt>
                <c:pt idx="17">
                  <c:v>Monmouth</c:v>
                </c:pt>
                <c:pt idx="18">
                  <c:v>Somerset</c:v>
                </c:pt>
                <c:pt idx="19">
                  <c:v>Morris</c:v>
                </c:pt>
                <c:pt idx="20">
                  <c:v>Hunterdon</c:v>
                </c:pt>
              </c:strCache>
            </c:strRef>
          </c:cat>
          <c:val>
            <c:numRef>
              <c:f>Sheet1!$E$2:$E$22</c:f>
              <c:numCache>
                <c:formatCode>General</c:formatCode>
                <c:ptCount val="21"/>
                <c:pt idx="10">
                  <c:v>53697</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509276264"/>
        <c:axId val="509276656"/>
      </c:barChart>
      <c:catAx>
        <c:axId val="509276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276656"/>
        <c:crosses val="autoZero"/>
        <c:auto val="1"/>
        <c:lblAlgn val="ctr"/>
        <c:lblOffset val="100"/>
        <c:noMultiLvlLbl val="0"/>
      </c:catAx>
      <c:valAx>
        <c:axId val="509276656"/>
        <c:scaling>
          <c:orientation val="minMax"/>
        </c:scaling>
        <c:delete val="1"/>
        <c:axPos val="b"/>
        <c:numFmt formatCode="General" sourceLinked="1"/>
        <c:majorTickMark val="none"/>
        <c:minorTickMark val="none"/>
        <c:tickLblPos val="nextTo"/>
        <c:crossAx val="509276264"/>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7599926181102363"/>
          <c:y val="3.6651080422546922E-3"/>
          <c:w val="0.13443288480501936"/>
          <c:h val="3.649956032474751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Sheet1!$B$2:$B$22</c:f>
              <c:numCache>
                <c:formatCode>0%</c:formatCode>
                <c:ptCount val="21"/>
                <c:pt idx="0">
                  <c:v>4.8000000000000001E-2</c:v>
                </c:pt>
                <c:pt idx="1">
                  <c:v>4.9000000000000002E-2</c:v>
                </c:pt>
                <c:pt idx="2">
                  <c:v>5.5E-2</c:v>
                </c:pt>
                <c:pt idx="3">
                  <c:v>0.08</c:v>
                </c:pt>
                <c:pt idx="4">
                  <c:v>0.08</c:v>
                </c:pt>
                <c:pt idx="5">
                  <c:v>8.7999999999999995E-2</c:v>
                </c:pt>
                <c:pt idx="6">
                  <c:v>9.2999999999999999E-2</c:v>
                </c:pt>
                <c:pt idx="7">
                  <c:v>9.4E-2</c:v>
                </c:pt>
                <c:pt idx="8">
                  <c:v>0.105</c:v>
                </c:pt>
                <c:pt idx="9">
                  <c:v>0.111</c:v>
                </c:pt>
                <c:pt idx="10">
                  <c:v>0.13500000000000001</c:v>
                </c:pt>
                <c:pt idx="11">
                  <c:v>0.16300000000000001</c:v>
                </c:pt>
                <c:pt idx="12">
                  <c:v>0.19</c:v>
                </c:pt>
                <c:pt idx="14" formatCode="General">
                  <c:v>0.24603679391328301</c:v>
                </c:pt>
                <c:pt idx="15">
                  <c:v>0.25850000000000001</c:v>
                </c:pt>
                <c:pt idx="16">
                  <c:v>0.29099999999999998</c:v>
                </c:pt>
                <c:pt idx="17">
                  <c:v>0.299049020311491</c:v>
                </c:pt>
                <c:pt idx="18">
                  <c:v>0.30499999999999999</c:v>
                </c:pt>
                <c:pt idx="19" formatCode="General">
                  <c:v>0.32600000000000001</c:v>
                </c:pt>
                <c:pt idx="20" formatCode="General">
                  <c:v>0.43</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Sheet1!$C$2:$C$22</c:f>
              <c:numCache>
                <c:formatCode>General</c:formatCode>
                <c:ptCount val="21"/>
                <c:pt idx="13">
                  <c:v>0.222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Cape May</c:v>
                </c:pt>
                <c:pt idx="1">
                  <c:v>Salem</c:v>
                </c:pt>
                <c:pt idx="2">
                  <c:v>Gloucester</c:v>
                </c:pt>
                <c:pt idx="3">
                  <c:v>Sussex</c:v>
                </c:pt>
                <c:pt idx="4">
                  <c:v>Ocean</c:v>
                </c:pt>
                <c:pt idx="5">
                  <c:v>Hunterdon</c:v>
                </c:pt>
                <c:pt idx="6">
                  <c:v>Warren</c:v>
                </c:pt>
                <c:pt idx="7">
                  <c:v>Burlington</c:v>
                </c:pt>
                <c:pt idx="8">
                  <c:v>Cumberland</c:v>
                </c:pt>
                <c:pt idx="9">
                  <c:v>Camden</c:v>
                </c:pt>
                <c:pt idx="10">
                  <c:v>Monmouth</c:v>
                </c:pt>
                <c:pt idx="11">
                  <c:v>Atlantic</c:v>
                </c:pt>
                <c:pt idx="12">
                  <c:v>Morris</c:v>
                </c:pt>
                <c:pt idx="13">
                  <c:v>Mercer</c:v>
                </c:pt>
                <c:pt idx="14">
                  <c:v>Somerset</c:v>
                </c:pt>
                <c:pt idx="15">
                  <c:v>Essex</c:v>
                </c:pt>
                <c:pt idx="16">
                  <c:v>Passaic</c:v>
                </c:pt>
                <c:pt idx="17">
                  <c:v>Union</c:v>
                </c:pt>
                <c:pt idx="18">
                  <c:v>Bergen</c:v>
                </c:pt>
                <c:pt idx="19">
                  <c:v>Middlesex</c:v>
                </c:pt>
                <c:pt idx="20">
                  <c:v>Hudson</c:v>
                </c:pt>
              </c:strCache>
            </c:strRef>
          </c:cat>
          <c:val>
            <c:numRef>
              <c:f>Sheet1!$D$2:$D$22</c:f>
              <c:numCache>
                <c:formatCode>0%</c:formatCode>
                <c:ptCount val="21"/>
                <c:pt idx="0">
                  <c:v>0.22</c:v>
                </c:pt>
                <c:pt idx="1">
                  <c:v>0.22</c:v>
                </c:pt>
                <c:pt idx="2">
                  <c:v>0.22</c:v>
                </c:pt>
                <c:pt idx="3">
                  <c:v>0.22</c:v>
                </c:pt>
                <c:pt idx="4">
                  <c:v>0.22</c:v>
                </c:pt>
                <c:pt idx="5">
                  <c:v>0.22</c:v>
                </c:pt>
                <c:pt idx="6">
                  <c:v>0.22</c:v>
                </c:pt>
                <c:pt idx="7">
                  <c:v>0.22</c:v>
                </c:pt>
                <c:pt idx="8">
                  <c:v>0.22</c:v>
                </c:pt>
                <c:pt idx="9">
                  <c:v>0.22</c:v>
                </c:pt>
                <c:pt idx="10">
                  <c:v>0.22</c:v>
                </c:pt>
                <c:pt idx="11">
                  <c:v>0.22</c:v>
                </c:pt>
                <c:pt idx="12">
                  <c:v>0.22</c:v>
                </c:pt>
                <c:pt idx="13">
                  <c:v>0.22</c:v>
                </c:pt>
                <c:pt idx="14">
                  <c:v>0.22</c:v>
                </c:pt>
                <c:pt idx="15">
                  <c:v>0.22</c:v>
                </c:pt>
                <c:pt idx="16">
                  <c:v>0.22</c:v>
                </c:pt>
                <c:pt idx="17">
                  <c:v>0.22</c:v>
                </c:pt>
                <c:pt idx="18">
                  <c:v>0.22</c:v>
                </c:pt>
                <c:pt idx="19" formatCode="General">
                  <c:v>0.22</c:v>
                </c:pt>
                <c:pt idx="20" formatCode="General">
                  <c:v>0.22</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57373128"/>
        <c:axId val="357371952"/>
      </c:barChart>
      <c:catAx>
        <c:axId val="35737312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371952"/>
        <c:crosses val="autoZero"/>
        <c:auto val="1"/>
        <c:lblAlgn val="ctr"/>
        <c:lblOffset val="100"/>
        <c:noMultiLvlLbl val="0"/>
      </c:catAx>
      <c:valAx>
        <c:axId val="357371952"/>
        <c:scaling>
          <c:orientation val="minMax"/>
        </c:scaling>
        <c:delete val="1"/>
        <c:axPos val="b"/>
        <c:numFmt formatCode="0%" sourceLinked="1"/>
        <c:majorTickMark val="none"/>
        <c:minorTickMark val="none"/>
        <c:tickLblPos val="nextTo"/>
        <c:crossAx val="35737312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260051673228344"/>
          <c:y val="0.92860015203001034"/>
          <c:w val="0.10108993602362205"/>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5091043307086"/>
          <c:y val="2.2838022348239135E-2"/>
          <c:w val="0.85286158956692915"/>
          <c:h val="0.94297981753123106"/>
        </c:manualLayout>
      </c:layout>
      <c:barChart>
        <c:barDir val="bar"/>
        <c:grouping val="clustered"/>
        <c:varyColors val="0"/>
        <c:ser>
          <c:idx val="1"/>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Mercer</c:v>
                </c:pt>
                <c:pt idx="1">
                  <c:v>New Jersey</c:v>
                </c:pt>
                <c:pt idx="2">
                  <c:v>United States</c:v>
                </c:pt>
              </c:strCache>
            </c:strRef>
          </c:cat>
          <c:val>
            <c:numRef>
              <c:f>Sheet1!$B$2:$B$4</c:f>
              <c:numCache>
                <c:formatCode>_("$"* #,##0_);_("$"* \(#,##0\);_("$"* "-"??_);_(@_)</c:formatCode>
                <c:ptCount val="3"/>
                <c:pt idx="0">
                  <c:v>63328</c:v>
                </c:pt>
                <c:pt idx="1">
                  <c:v>63264</c:v>
                </c:pt>
                <c:pt idx="2">
                  <c:v>50859</c:v>
                </c:pt>
              </c:numCache>
            </c:numRef>
          </c:val>
          <c:extLst>
            <c:ext xmlns:c16="http://schemas.microsoft.com/office/drawing/2014/chart" uri="{C3380CC4-5D6E-409C-BE32-E72D297353CC}">
              <c16:uniqueId val="{00000001-3F04-4D28-982B-61A8D6D96226}"/>
            </c:ext>
          </c:extLst>
        </c:ser>
        <c:ser>
          <c:idx val="0"/>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Mercer</c:v>
                </c:pt>
                <c:pt idx="1">
                  <c:v>New Jersey</c:v>
                </c:pt>
                <c:pt idx="2">
                  <c:v>United States</c:v>
                </c:pt>
              </c:strCache>
            </c:strRef>
          </c:cat>
          <c:val>
            <c:numRef>
              <c:f>Sheet1!$C$2:$C$4</c:f>
              <c:numCache>
                <c:formatCode>_("$"* #,##0_);_("$"* \(#,##0\);_("$"* "-"??_);_(@_)</c:formatCode>
                <c:ptCount val="3"/>
                <c:pt idx="0">
                  <c:v>53697</c:v>
                </c:pt>
                <c:pt idx="1">
                  <c:v>51055</c:v>
                </c:pt>
                <c:pt idx="2">
                  <c:v>40760</c:v>
                </c:pt>
              </c:numCache>
            </c:numRef>
          </c:val>
          <c:extLst>
            <c:ext xmlns:c16="http://schemas.microsoft.com/office/drawing/2014/chart" uri="{C3380CC4-5D6E-409C-BE32-E72D297353CC}">
              <c16:uniqueId val="{00000000-3F04-4D28-982B-61A8D6D96226}"/>
            </c:ext>
          </c:extLst>
        </c:ser>
        <c:dLbls>
          <c:showLegendKey val="0"/>
          <c:showVal val="0"/>
          <c:showCatName val="0"/>
          <c:showSerName val="0"/>
          <c:showPercent val="0"/>
          <c:showBubbleSize val="0"/>
        </c:dLbls>
        <c:gapWidth val="182"/>
        <c:axId val="509277440"/>
        <c:axId val="509277832"/>
      </c:barChart>
      <c:catAx>
        <c:axId val="509277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277832"/>
        <c:crosses val="autoZero"/>
        <c:auto val="1"/>
        <c:lblAlgn val="ctr"/>
        <c:lblOffset val="100"/>
        <c:noMultiLvlLbl val="0"/>
      </c:catAx>
      <c:valAx>
        <c:axId val="509277832"/>
        <c:scaling>
          <c:orientation val="minMax"/>
        </c:scaling>
        <c:delete val="1"/>
        <c:axPos val="b"/>
        <c:numFmt formatCode="_(&quot;$&quot;* #,##0_);_(&quot;$&quot;* \(#,##0\);_(&quot;$&quot;* &quot;-&quot;??_);_(@_)" sourceLinked="1"/>
        <c:majorTickMark val="none"/>
        <c:minorTickMark val="none"/>
        <c:tickLblPos val="nextTo"/>
        <c:crossAx val="509277440"/>
        <c:crosses val="autoZero"/>
        <c:crossBetween val="between"/>
      </c:valAx>
      <c:spPr>
        <a:noFill/>
        <a:ln>
          <a:noFill/>
        </a:ln>
        <a:effectLst/>
      </c:spPr>
    </c:plotArea>
    <c:legend>
      <c:legendPos val="b"/>
      <c:layout>
        <c:manualLayout>
          <c:xMode val="edge"/>
          <c:yMode val="edge"/>
          <c:x val="0.83796555118110239"/>
          <c:y val="7.9720142940822927E-3"/>
          <c:w val="0.13044347065111037"/>
          <c:h val="3.343260870702462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_("$"* #,##0_);_("$"* \(#,##0\);_("$"* "-"??_);_(@_)</c:formatCode>
                <c:ptCount val="5"/>
                <c:pt idx="0">
                  <c:v>62290</c:v>
                </c:pt>
                <c:pt idx="1">
                  <c:v>61890</c:v>
                </c:pt>
                <c:pt idx="2">
                  <c:v>62325</c:v>
                </c:pt>
                <c:pt idx="3">
                  <c:v>62118</c:v>
                </c:pt>
                <c:pt idx="4">
                  <c:v>63328</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_("$"* #,##0_);_("$"* \(#,##0\);_("$"* "-"??_);_(@_)</c:formatCode>
                <c:ptCount val="5"/>
                <c:pt idx="0">
                  <c:v>50952</c:v>
                </c:pt>
                <c:pt idx="1">
                  <c:v>52002</c:v>
                </c:pt>
                <c:pt idx="2">
                  <c:v>52239</c:v>
                </c:pt>
                <c:pt idx="3">
                  <c:v>52718</c:v>
                </c:pt>
                <c:pt idx="4">
                  <c:v>53697</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509278616"/>
        <c:axId val="509279008"/>
      </c:lineChart>
      <c:catAx>
        <c:axId val="509278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9279008"/>
        <c:crosses val="autoZero"/>
        <c:auto val="1"/>
        <c:lblAlgn val="ctr"/>
        <c:lblOffset val="100"/>
        <c:noMultiLvlLbl val="0"/>
      </c:catAx>
      <c:valAx>
        <c:axId val="509279008"/>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9278616"/>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 Windsor </c:v>
                </c:pt>
                <c:pt idx="1">
                  <c:v>Lawrence Twp.</c:v>
                </c:pt>
                <c:pt idx="2">
                  <c:v>Trenton City </c:v>
                </c:pt>
              </c:strCache>
            </c:strRef>
          </c:cat>
          <c:val>
            <c:numRef>
              <c:f>Sheet1!$B$2:$B$4</c:f>
              <c:numCache>
                <c:formatCode>_("$"* #,##0_);_("$"* \(#,##0\);_("$"* "-"??_);_(@_)</c:formatCode>
                <c:ptCount val="3"/>
                <c:pt idx="0">
                  <c:v>135604</c:v>
                </c:pt>
                <c:pt idx="1">
                  <c:v>76759</c:v>
                </c:pt>
                <c:pt idx="2">
                  <c:v>30991</c:v>
                </c:pt>
              </c:numCache>
            </c:numRef>
          </c:val>
          <c:extLst>
            <c:ext xmlns:c16="http://schemas.microsoft.com/office/drawing/2014/chart" uri="{C3380CC4-5D6E-409C-BE32-E72D297353CC}">
              <c16:uniqueId val="{00000000-3BD3-434A-9E42-14AC776C7377}"/>
            </c:ext>
          </c:extLst>
        </c:ser>
        <c:ser>
          <c:idx val="1"/>
          <c:order val="1"/>
          <c:tx>
            <c:strRef>
              <c:f>Sheet1!$C$1</c:f>
              <c:strCache>
                <c:ptCount val="1"/>
                <c:pt idx="0">
                  <c:v>Females</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West Windsor </c:v>
                </c:pt>
                <c:pt idx="1">
                  <c:v>Lawrence Twp.</c:v>
                </c:pt>
                <c:pt idx="2">
                  <c:v>Trenton City </c:v>
                </c:pt>
              </c:strCache>
            </c:strRef>
          </c:cat>
          <c:val>
            <c:numRef>
              <c:f>Sheet1!$C$2:$C$4</c:f>
              <c:numCache>
                <c:formatCode>_("$"* #,##0_);_("$"* \(#,##0\);_("$"* "-"??_);_(@_)</c:formatCode>
                <c:ptCount val="3"/>
                <c:pt idx="0">
                  <c:v>84271</c:v>
                </c:pt>
                <c:pt idx="1">
                  <c:v>61748</c:v>
                </c:pt>
                <c:pt idx="2">
                  <c:v>36459</c:v>
                </c:pt>
              </c:numCache>
            </c:numRef>
          </c:val>
          <c:extLst>
            <c:ext xmlns:c16="http://schemas.microsoft.com/office/drawing/2014/chart" uri="{C3380CC4-5D6E-409C-BE32-E72D297353CC}">
              <c16:uniqueId val="{00000001-3BD3-434A-9E42-14AC776C7377}"/>
            </c:ext>
          </c:extLst>
        </c:ser>
        <c:dLbls>
          <c:showLegendKey val="0"/>
          <c:showVal val="0"/>
          <c:showCatName val="0"/>
          <c:showSerName val="0"/>
          <c:showPercent val="0"/>
          <c:showBubbleSize val="0"/>
        </c:dLbls>
        <c:gapWidth val="219"/>
        <c:overlap val="-27"/>
        <c:axId val="509279792"/>
        <c:axId val="509280184"/>
      </c:barChart>
      <c:catAx>
        <c:axId val="509279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280184"/>
        <c:crosses val="autoZero"/>
        <c:auto val="1"/>
        <c:lblAlgn val="ctr"/>
        <c:lblOffset val="100"/>
        <c:noMultiLvlLbl val="0"/>
      </c:catAx>
      <c:valAx>
        <c:axId val="50928018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509279792"/>
        <c:crosses val="autoZero"/>
        <c:crossBetween val="between"/>
      </c:valAx>
      <c:spPr>
        <a:noFill/>
        <a:ln>
          <a:noFill/>
        </a:ln>
        <a:effectLst/>
      </c:spPr>
    </c:plotArea>
    <c:legend>
      <c:legendPos val="b"/>
      <c:layout>
        <c:manualLayout>
          <c:xMode val="edge"/>
          <c:yMode val="edge"/>
          <c:x val="0.82331721692683146"/>
          <c:y val="3.0943957250002655E-2"/>
          <c:w val="0.15161118018142469"/>
          <c:h val="4.780689466910043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Sheet1!$B$2:$B$22</c:f>
              <c:numCache>
                <c:formatCode>General</c:formatCode>
                <c:ptCount val="21"/>
                <c:pt idx="17">
                  <c:v>1495</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Sheet1!$C$2:$C$22</c:f>
              <c:numCache>
                <c:formatCode>General</c:formatCode>
                <c:ptCount val="21"/>
                <c:pt idx="0">
                  <c:v>51</c:v>
                </c:pt>
                <c:pt idx="1">
                  <c:v>81</c:v>
                </c:pt>
                <c:pt idx="2">
                  <c:v>73</c:v>
                </c:pt>
                <c:pt idx="3">
                  <c:v>226</c:v>
                </c:pt>
                <c:pt idx="4">
                  <c:v>326</c:v>
                </c:pt>
                <c:pt idx="5">
                  <c:v>804</c:v>
                </c:pt>
                <c:pt idx="6">
                  <c:v>573</c:v>
                </c:pt>
                <c:pt idx="7">
                  <c:v>337</c:v>
                </c:pt>
                <c:pt idx="8">
                  <c:v>1184</c:v>
                </c:pt>
                <c:pt idx="9">
                  <c:v>973</c:v>
                </c:pt>
                <c:pt idx="10">
                  <c:v>719</c:v>
                </c:pt>
                <c:pt idx="11">
                  <c:v>217</c:v>
                </c:pt>
                <c:pt idx="12">
                  <c:v>172</c:v>
                </c:pt>
                <c:pt idx="13">
                  <c:v>2236</c:v>
                </c:pt>
                <c:pt idx="14">
                  <c:v>1877</c:v>
                </c:pt>
                <c:pt idx="15">
                  <c:v>984</c:v>
                </c:pt>
                <c:pt idx="16">
                  <c:v>1881</c:v>
                </c:pt>
                <c:pt idx="18">
                  <c:v>2359</c:v>
                </c:pt>
                <c:pt idx="19">
                  <c:v>820</c:v>
                </c:pt>
                <c:pt idx="20">
                  <c:v>4527</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509280968"/>
        <c:axId val="509281360"/>
      </c:barChart>
      <c:lineChart>
        <c:grouping val="standard"/>
        <c:varyColors val="0"/>
        <c:ser>
          <c:idx val="2"/>
          <c:order val="2"/>
          <c:tx>
            <c:strRef>
              <c:f>Sheet1!$D$1</c:f>
              <c:strCache>
                <c:ptCount val="1"/>
                <c:pt idx="0">
                  <c:v>Violent Crime Rate per 1,000</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Sheet1!$A$2:$A$22</c:f>
              <c:strCache>
                <c:ptCount val="21"/>
                <c:pt idx="0">
                  <c:v>Hunterdon</c:v>
                </c:pt>
                <c:pt idx="1">
                  <c:v>Sussex</c:v>
                </c:pt>
                <c:pt idx="2">
                  <c:v>Warren</c:v>
                </c:pt>
                <c:pt idx="3">
                  <c:v>Somerset</c:v>
                </c:pt>
                <c:pt idx="4">
                  <c:v>Morris</c:v>
                </c:pt>
                <c:pt idx="5">
                  <c:v>Bergen</c:v>
                </c:pt>
                <c:pt idx="6">
                  <c:v>Ocean</c:v>
                </c:pt>
                <c:pt idx="7">
                  <c:v>Gloucester</c:v>
                </c:pt>
                <c:pt idx="8">
                  <c:v>Middlesex</c:v>
                </c:pt>
                <c:pt idx="9">
                  <c:v>Monmouth</c:v>
                </c:pt>
                <c:pt idx="10">
                  <c:v>Burlington</c:v>
                </c:pt>
                <c:pt idx="11">
                  <c:v>Cape May</c:v>
                </c:pt>
                <c:pt idx="12">
                  <c:v>Salem</c:v>
                </c:pt>
                <c:pt idx="13">
                  <c:v>Hudson</c:v>
                </c:pt>
                <c:pt idx="14">
                  <c:v>Union</c:v>
                </c:pt>
                <c:pt idx="15">
                  <c:v>Atlantic</c:v>
                </c:pt>
                <c:pt idx="16">
                  <c:v>Passaic</c:v>
                </c:pt>
                <c:pt idx="17">
                  <c:v>Mercer</c:v>
                </c:pt>
                <c:pt idx="18">
                  <c:v>Camden</c:v>
                </c:pt>
                <c:pt idx="19">
                  <c:v>Cumberland</c:v>
                </c:pt>
                <c:pt idx="20">
                  <c:v>Essex</c:v>
                </c:pt>
              </c:strCache>
            </c:strRef>
          </c:cat>
          <c:val>
            <c:numRef>
              <c:f>Sheet1!$D$2:$D$22</c:f>
              <c:numCache>
                <c:formatCode>General</c:formatCode>
                <c:ptCount val="21"/>
                <c:pt idx="0">
                  <c:v>0.4</c:v>
                </c:pt>
                <c:pt idx="1">
                  <c:v>0.6</c:v>
                </c:pt>
                <c:pt idx="2">
                  <c:v>0.7</c:v>
                </c:pt>
                <c:pt idx="3">
                  <c:v>0.7</c:v>
                </c:pt>
                <c:pt idx="4">
                  <c:v>0.7</c:v>
                </c:pt>
                <c:pt idx="5">
                  <c:v>0.9</c:v>
                </c:pt>
                <c:pt idx="6">
                  <c:v>1</c:v>
                </c:pt>
                <c:pt idx="7">
                  <c:v>1.2</c:v>
                </c:pt>
                <c:pt idx="8">
                  <c:v>1.4</c:v>
                </c:pt>
                <c:pt idx="9">
                  <c:v>1.5</c:v>
                </c:pt>
                <c:pt idx="10">
                  <c:v>1.6</c:v>
                </c:pt>
                <c:pt idx="11">
                  <c:v>2.2999999999999998</c:v>
                </c:pt>
                <c:pt idx="12">
                  <c:v>2.7</c:v>
                </c:pt>
                <c:pt idx="13">
                  <c:v>3.3</c:v>
                </c:pt>
                <c:pt idx="14">
                  <c:v>3.4</c:v>
                </c:pt>
                <c:pt idx="15">
                  <c:v>3.6</c:v>
                </c:pt>
                <c:pt idx="16">
                  <c:v>3.7</c:v>
                </c:pt>
                <c:pt idx="17">
                  <c:v>4</c:v>
                </c:pt>
                <c:pt idx="18">
                  <c:v>4.5999999999999996</c:v>
                </c:pt>
                <c:pt idx="19">
                  <c:v>5.3</c:v>
                </c:pt>
                <c:pt idx="20">
                  <c:v>5.7</c:v>
                </c:pt>
              </c:numCache>
            </c:numRef>
          </c:val>
          <c:smooth val="0"/>
          <c:extLst>
            <c:ext xmlns:c16="http://schemas.microsoft.com/office/drawing/2014/chart" uri="{C3380CC4-5D6E-409C-BE32-E72D297353CC}">
              <c16:uniqueId val="{00000000-6A6B-4F7A-9D35-B0FC40E147CF}"/>
            </c:ext>
          </c:extLst>
        </c:ser>
        <c:dLbls>
          <c:showLegendKey val="0"/>
          <c:showVal val="0"/>
          <c:showCatName val="0"/>
          <c:showSerName val="0"/>
          <c:showPercent val="0"/>
          <c:showBubbleSize val="0"/>
        </c:dLbls>
        <c:marker val="1"/>
        <c:smooth val="0"/>
        <c:axId val="509282144"/>
        <c:axId val="509281752"/>
      </c:lineChart>
      <c:catAx>
        <c:axId val="509280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509281360"/>
        <c:crosses val="autoZero"/>
        <c:auto val="1"/>
        <c:lblAlgn val="ctr"/>
        <c:lblOffset val="100"/>
        <c:noMultiLvlLbl val="0"/>
      </c:catAx>
      <c:valAx>
        <c:axId val="509281360"/>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9280968"/>
        <c:crosses val="autoZero"/>
        <c:crossBetween val="between"/>
      </c:valAx>
      <c:valAx>
        <c:axId val="50928175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09282144"/>
        <c:crosses val="max"/>
        <c:crossBetween val="between"/>
      </c:valAx>
      <c:catAx>
        <c:axId val="509282144"/>
        <c:scaling>
          <c:orientation val="minMax"/>
        </c:scaling>
        <c:delete val="1"/>
        <c:axPos val="b"/>
        <c:numFmt formatCode="General" sourceLinked="1"/>
        <c:majorTickMark val="out"/>
        <c:minorTickMark val="none"/>
        <c:tickLblPos val="nextTo"/>
        <c:crossAx val="509281752"/>
        <c:crosses val="autoZero"/>
        <c:auto val="1"/>
        <c:lblAlgn val="ctr"/>
        <c:lblOffset val="100"/>
        <c:noMultiLvlLbl val="0"/>
      </c:catAx>
      <c:spPr>
        <a:noFill/>
        <a:ln>
          <a:noFill/>
        </a:ln>
        <a:effectLst/>
      </c:spPr>
    </c:plotArea>
    <c:legend>
      <c:legendPos val="tr"/>
      <c:legendEntry>
        <c:idx val="0"/>
        <c:delete val="1"/>
      </c:legendEntry>
      <c:layout>
        <c:manualLayout>
          <c:xMode val="edge"/>
          <c:yMode val="edge"/>
          <c:x val="0.77698281573374983"/>
          <c:y val="7.7748628927644513E-3"/>
          <c:w val="0.20079876218809337"/>
          <c:h val="0.111825807783939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4.1055409662619349E-2"/>
                  <c:y val="0.1659219304259510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6.0698416514904617E-2"/>
                  <c:y val="-0.311767992854510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26</c:v>
                </c:pt>
                <c:pt idx="1">
                  <c:v>107</c:v>
                </c:pt>
                <c:pt idx="2">
                  <c:v>587</c:v>
                </c:pt>
                <c:pt idx="3">
                  <c:v>775</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Burglary</c:v>
                </c:pt>
                <c:pt idx="1">
                  <c:v>Larceny</c:v>
                </c:pt>
                <c:pt idx="2">
                  <c:v>Motor Vehicle Theft</c:v>
                </c:pt>
                <c:pt idx="3">
                  <c:v>Arson</c:v>
                </c:pt>
              </c:strCache>
            </c:strRef>
          </c:cat>
          <c:val>
            <c:numRef>
              <c:f>Sheet1!$B$2:$B$5</c:f>
              <c:numCache>
                <c:formatCode>General</c:formatCode>
                <c:ptCount val="4"/>
                <c:pt idx="0">
                  <c:v>1592</c:v>
                </c:pt>
                <c:pt idx="1">
                  <c:v>4486</c:v>
                </c:pt>
                <c:pt idx="2">
                  <c:v>541</c:v>
                </c:pt>
                <c:pt idx="3">
                  <c:v>31</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7.5792886091647325E-3"/>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Sheet1!$B$2:$B$22</c:f>
              <c:numCache>
                <c:formatCode>General</c:formatCode>
                <c:ptCount val="21"/>
                <c:pt idx="0">
                  <c:v>5</c:v>
                </c:pt>
                <c:pt idx="1">
                  <c:v>6</c:v>
                </c:pt>
                <c:pt idx="2">
                  <c:v>6</c:v>
                </c:pt>
                <c:pt idx="3">
                  <c:v>6</c:v>
                </c:pt>
                <c:pt idx="4">
                  <c:v>6</c:v>
                </c:pt>
                <c:pt idx="5">
                  <c:v>7</c:v>
                </c:pt>
                <c:pt idx="6">
                  <c:v>7</c:v>
                </c:pt>
                <c:pt idx="7">
                  <c:v>8</c:v>
                </c:pt>
                <c:pt idx="8">
                  <c:v>8</c:v>
                </c:pt>
                <c:pt idx="9">
                  <c:v>9</c:v>
                </c:pt>
                <c:pt idx="10">
                  <c:v>9</c:v>
                </c:pt>
                <c:pt idx="11">
                  <c:v>10</c:v>
                </c:pt>
                <c:pt idx="12">
                  <c:v>10</c:v>
                </c:pt>
                <c:pt idx="13">
                  <c:v>11</c:v>
                </c:pt>
                <c:pt idx="14">
                  <c:v>12</c:v>
                </c:pt>
                <c:pt idx="16">
                  <c:v>15</c:v>
                </c:pt>
                <c:pt idx="17">
                  <c:v>16</c:v>
                </c:pt>
                <c:pt idx="18">
                  <c:v>17</c:v>
                </c:pt>
                <c:pt idx="19">
                  <c:v>23</c:v>
                </c:pt>
                <c:pt idx="20">
                  <c:v>31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Sheet1!$C$2:$C$22</c:f>
              <c:numCache>
                <c:formatCode>General</c:formatCode>
                <c:ptCount val="21"/>
                <c:pt idx="15">
                  <c:v>15</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10</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c:v>
                </c:pt>
                <c:pt idx="1">
                  <c:v>Hunterdon</c:v>
                </c:pt>
                <c:pt idx="2">
                  <c:v>Somerset</c:v>
                </c:pt>
                <c:pt idx="3">
                  <c:v>Union</c:v>
                </c:pt>
                <c:pt idx="4">
                  <c:v>Warren</c:v>
                </c:pt>
                <c:pt idx="5">
                  <c:v>Middlesex</c:v>
                </c:pt>
                <c:pt idx="6">
                  <c:v>Morris</c:v>
                </c:pt>
                <c:pt idx="7">
                  <c:v>Bergen</c:v>
                </c:pt>
                <c:pt idx="8">
                  <c:v>Sussex</c:v>
                </c:pt>
                <c:pt idx="9">
                  <c:v>Gloucester</c:v>
                </c:pt>
                <c:pt idx="10">
                  <c:v>Hudson</c:v>
                </c:pt>
                <c:pt idx="11">
                  <c:v>Burlington</c:v>
                </c:pt>
                <c:pt idx="12">
                  <c:v>Essex</c:v>
                </c:pt>
                <c:pt idx="13">
                  <c:v>Monmouth</c:v>
                </c:pt>
                <c:pt idx="14">
                  <c:v>Atlantic</c:v>
                </c:pt>
                <c:pt idx="15">
                  <c:v>Mercer</c:v>
                </c:pt>
                <c:pt idx="16">
                  <c:v>Passaic</c:v>
                </c:pt>
                <c:pt idx="17">
                  <c:v>Cumberland</c:v>
                </c:pt>
                <c:pt idx="18">
                  <c:v>Salem</c:v>
                </c:pt>
                <c:pt idx="19">
                  <c:v>Camden</c:v>
                </c:pt>
                <c:pt idx="20">
                  <c:v>Cape May</c:v>
                </c:pt>
              </c:strCache>
            </c:strRef>
          </c:cat>
          <c:val>
            <c:numRef>
              <c:f>Sheet1!$D$2:$D$22</c:f>
              <c:numCache>
                <c:formatCode>General</c:formatCode>
                <c:ptCount val="21"/>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632839272"/>
        <c:axId val="632838880"/>
      </c:barChart>
      <c:catAx>
        <c:axId val="632839272"/>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32838880"/>
        <c:crosses val="autoZero"/>
        <c:auto val="1"/>
        <c:lblAlgn val="ctr"/>
        <c:lblOffset val="100"/>
        <c:noMultiLvlLbl val="0"/>
      </c:catAx>
      <c:valAx>
        <c:axId val="632838880"/>
        <c:scaling>
          <c:orientation val="minMax"/>
        </c:scaling>
        <c:delete val="1"/>
        <c:axPos val="b"/>
        <c:numFmt formatCode="General" sourceLinked="1"/>
        <c:majorTickMark val="none"/>
        <c:minorTickMark val="none"/>
        <c:tickLblPos val="nextTo"/>
        <c:crossAx val="63283927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8552706692913388"/>
          <c:y val="0.924415688665161"/>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Mercer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22</c:v>
                </c:pt>
                <c:pt idx="1">
                  <c:v>20</c:v>
                </c:pt>
                <c:pt idx="2">
                  <c:v>15</c:v>
                </c:pt>
                <c:pt idx="3">
                  <c:v>13</c:v>
                </c:pt>
                <c:pt idx="4">
                  <c:v>15</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Sheet1!$C$2:$C$6</c:f>
              <c:numCache>
                <c:formatCode>General</c:formatCode>
                <c:ptCount val="5"/>
                <c:pt idx="0">
                  <c:v>15</c:v>
                </c:pt>
                <c:pt idx="1">
                  <c:v>12</c:v>
                </c:pt>
                <c:pt idx="2">
                  <c:v>12</c:v>
                </c:pt>
                <c:pt idx="3">
                  <c:v>11</c:v>
                </c:pt>
                <c:pt idx="4">
                  <c:v>10</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717523720"/>
        <c:axId val="717528032"/>
      </c:lineChart>
      <c:catAx>
        <c:axId val="717523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717528032"/>
        <c:crosses val="autoZero"/>
        <c:auto val="1"/>
        <c:lblAlgn val="ctr"/>
        <c:lblOffset val="100"/>
        <c:noMultiLvlLbl val="0"/>
      </c:catAx>
      <c:valAx>
        <c:axId val="717528032"/>
        <c:scaling>
          <c:orientation val="minMax"/>
          <c:max val="32"/>
          <c:min val="0"/>
        </c:scaling>
        <c:delete val="1"/>
        <c:axPos val="l"/>
        <c:numFmt formatCode="General" sourceLinked="1"/>
        <c:majorTickMark val="none"/>
        <c:minorTickMark val="none"/>
        <c:tickLblPos val="nextTo"/>
        <c:crossAx val="717523720"/>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Deaths per 100,000 Population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Sheet1!$B$2:$B$7</c:f>
              <c:numCache>
                <c:formatCode>General</c:formatCode>
                <c:ptCount val="6"/>
                <c:pt idx="0">
                  <c:v>3.8</c:v>
                </c:pt>
                <c:pt idx="1">
                  <c:v>4</c:v>
                </c:pt>
                <c:pt idx="2">
                  <c:v>5.6</c:v>
                </c:pt>
                <c:pt idx="4">
                  <c:v>7.6</c:v>
                </c:pt>
                <c:pt idx="5">
                  <c:v>13.7</c:v>
                </c:pt>
              </c:numCache>
            </c:numRef>
          </c:val>
          <c:extLst>
            <c:ext xmlns:c16="http://schemas.microsoft.com/office/drawing/2014/chart" uri="{C3380CC4-5D6E-409C-BE32-E72D297353CC}">
              <c16:uniqueId val="{00000000-A602-4D18-B643-EB6B7BDC8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Hudson</c:v>
                </c:pt>
                <c:pt idx="1">
                  <c:v>Union</c:v>
                </c:pt>
                <c:pt idx="2">
                  <c:v>Passaic</c:v>
                </c:pt>
                <c:pt idx="3">
                  <c:v>Mercer</c:v>
                </c:pt>
                <c:pt idx="4">
                  <c:v>Camden</c:v>
                </c:pt>
                <c:pt idx="5">
                  <c:v>Essex</c:v>
                </c:pt>
              </c:strCache>
            </c:strRef>
          </c:cat>
          <c:val>
            <c:numRef>
              <c:f>Sheet1!$C$2:$C$7</c:f>
              <c:numCache>
                <c:formatCode>General</c:formatCode>
                <c:ptCount val="6"/>
                <c:pt idx="3">
                  <c:v>6.1</c:v>
                </c:pt>
              </c:numCache>
            </c:numRef>
          </c:val>
          <c:extLst>
            <c:ext xmlns:c16="http://schemas.microsoft.com/office/drawing/2014/chart" uri="{C3380CC4-5D6E-409C-BE32-E72D297353CC}">
              <c16:uniqueId val="{00000001-A602-4D18-B643-EB6B7BDC8976}"/>
            </c:ext>
          </c:extLst>
        </c:ser>
        <c:ser>
          <c:idx val="2"/>
          <c:order val="2"/>
          <c:tx>
            <c:strRef>
              <c:f>Sheet1!$D$1</c:f>
              <c:strCache>
                <c:ptCount val="1"/>
                <c:pt idx="0">
                  <c:v>NJ overall 4.1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Sheet1!$A$2:$A$7</c:f>
              <c:strCache>
                <c:ptCount val="6"/>
                <c:pt idx="0">
                  <c:v>Hudson</c:v>
                </c:pt>
                <c:pt idx="1">
                  <c:v>Union</c:v>
                </c:pt>
                <c:pt idx="2">
                  <c:v>Passaic</c:v>
                </c:pt>
                <c:pt idx="3">
                  <c:v>Mercer</c:v>
                </c:pt>
                <c:pt idx="4">
                  <c:v>Camden</c:v>
                </c:pt>
                <c:pt idx="5">
                  <c:v>Essex</c:v>
                </c:pt>
              </c:strCache>
            </c:strRef>
          </c:cat>
          <c:val>
            <c:numRef>
              <c:f>Sheet1!$D$2:$D$7</c:f>
              <c:numCache>
                <c:formatCode>General</c:formatCode>
                <c:ptCount val="6"/>
                <c:pt idx="0">
                  <c:v>4.0999999999999996</c:v>
                </c:pt>
                <c:pt idx="1">
                  <c:v>4.0999999999999996</c:v>
                </c:pt>
                <c:pt idx="2">
                  <c:v>4.0999999999999996</c:v>
                </c:pt>
                <c:pt idx="3">
                  <c:v>4.0999999999999996</c:v>
                </c:pt>
                <c:pt idx="4">
                  <c:v>4.0999999999999996</c:v>
                </c:pt>
                <c:pt idx="5">
                  <c:v>4.0999999999999996</c:v>
                </c:pt>
              </c:numCache>
            </c:numRef>
          </c:val>
          <c:extLst>
            <c:ext xmlns:c16="http://schemas.microsoft.com/office/drawing/2014/chart" uri="{C3380CC4-5D6E-409C-BE32-E72D297353CC}">
              <c16:uniqueId val="{00000002-A602-4D18-B643-EB6B7BDC8976}"/>
            </c:ext>
          </c:extLst>
        </c:ser>
        <c:dLbls>
          <c:showLegendKey val="0"/>
          <c:showVal val="0"/>
          <c:showCatName val="0"/>
          <c:showSerName val="0"/>
          <c:showPercent val="0"/>
          <c:showBubbleSize val="0"/>
        </c:dLbls>
        <c:gapWidth val="182"/>
        <c:axId val="625028264"/>
        <c:axId val="625028656"/>
      </c:barChart>
      <c:catAx>
        <c:axId val="625028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028656"/>
        <c:crosses val="autoZero"/>
        <c:auto val="1"/>
        <c:lblAlgn val="ctr"/>
        <c:lblOffset val="100"/>
        <c:noMultiLvlLbl val="0"/>
      </c:catAx>
      <c:valAx>
        <c:axId val="625028656"/>
        <c:scaling>
          <c:orientation val="minMax"/>
        </c:scaling>
        <c:delete val="1"/>
        <c:axPos val="b"/>
        <c:numFmt formatCode="General" sourceLinked="1"/>
        <c:majorTickMark val="none"/>
        <c:minorTickMark val="none"/>
        <c:tickLblPos val="nextTo"/>
        <c:crossAx val="62502826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4063791830708664"/>
          <c:y val="0.94266265116494519"/>
          <c:w val="0.13838489370046275"/>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454545454545456E-2"/>
          <c:y val="0.52298856572458963"/>
          <c:w val="0.90909090909090906"/>
          <c:h val="0.30267363871931829"/>
        </c:manualLayout>
      </c:layout>
      <c:lineChart>
        <c:grouping val="standard"/>
        <c:varyColors val="0"/>
        <c:ser>
          <c:idx val="0"/>
          <c:order val="0"/>
          <c:tx>
            <c:strRef>
              <c:f>Sheet1!$B$1</c:f>
              <c:strCache>
                <c:ptCount val="1"/>
                <c:pt idx="0">
                  <c:v>Mercer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General</c:formatCode>
                <c:ptCount val="5"/>
                <c:pt idx="0">
                  <c:v>10.6</c:v>
                </c:pt>
                <c:pt idx="1">
                  <c:v>8.9</c:v>
                </c:pt>
                <c:pt idx="2">
                  <c:v>5.4</c:v>
                </c:pt>
                <c:pt idx="3">
                  <c:v>7.1</c:v>
                </c:pt>
                <c:pt idx="4">
                  <c:v>6.1</c:v>
                </c:pt>
              </c:numCache>
            </c:numRef>
          </c:val>
          <c:smooth val="0"/>
          <c:extLst>
            <c:ext xmlns:c16="http://schemas.microsoft.com/office/drawing/2014/chart" uri="{C3380CC4-5D6E-409C-BE32-E72D297353CC}">
              <c16:uniqueId val="{00000000-9830-4563-B5F8-0E191FF24018}"/>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Sheet1!$C$2:$C$6</c:f>
              <c:numCache>
                <c:formatCode>General</c:formatCode>
                <c:ptCount val="5"/>
                <c:pt idx="0">
                  <c:v>4.9000000000000004</c:v>
                </c:pt>
                <c:pt idx="1">
                  <c:v>4.4000000000000004</c:v>
                </c:pt>
                <c:pt idx="2">
                  <c:v>4.5</c:v>
                </c:pt>
                <c:pt idx="3">
                  <c:v>4.5999999999999996</c:v>
                </c:pt>
                <c:pt idx="4">
                  <c:v>4.0999999999999996</c:v>
                </c:pt>
              </c:numCache>
            </c:numRef>
          </c:val>
          <c:smooth val="0"/>
          <c:extLst>
            <c:ext xmlns:c16="http://schemas.microsoft.com/office/drawing/2014/chart" uri="{C3380CC4-5D6E-409C-BE32-E72D297353CC}">
              <c16:uniqueId val="{00000001-9830-4563-B5F8-0E191FF24018}"/>
            </c:ext>
          </c:extLst>
        </c:ser>
        <c:dLbls>
          <c:showLegendKey val="0"/>
          <c:showVal val="0"/>
          <c:showCatName val="0"/>
          <c:showSerName val="0"/>
          <c:showPercent val="0"/>
          <c:showBubbleSize val="0"/>
        </c:dLbls>
        <c:marker val="1"/>
        <c:smooth val="0"/>
        <c:axId val="625029440"/>
        <c:axId val="625029832"/>
      </c:lineChart>
      <c:catAx>
        <c:axId val="625029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5029832"/>
        <c:crosses val="autoZero"/>
        <c:auto val="1"/>
        <c:lblAlgn val="ctr"/>
        <c:lblOffset val="100"/>
        <c:noMultiLvlLbl val="0"/>
      </c:catAx>
      <c:valAx>
        <c:axId val="625029832"/>
        <c:scaling>
          <c:orientation val="minMax"/>
        </c:scaling>
        <c:delete val="1"/>
        <c:axPos val="l"/>
        <c:numFmt formatCode="General" sourceLinked="1"/>
        <c:majorTickMark val="none"/>
        <c:minorTickMark val="none"/>
        <c:tickLblPos val="nextTo"/>
        <c:crossAx val="62502944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ayout>
        <c:manualLayout>
          <c:xMode val="edge"/>
          <c:yMode val="edge"/>
          <c:x val="0.21022083691256105"/>
          <c:y val="2.3609850289105005E-2"/>
          <c:w val="0.65468042240061819"/>
          <c:h val="8.73646055163840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West Windsor </c:v>
                </c:pt>
                <c:pt idx="1">
                  <c:v>East Windsor </c:v>
                </c:pt>
                <c:pt idx="2">
                  <c:v>Hightstown </c:v>
                </c:pt>
                <c:pt idx="3">
                  <c:v>Princeton</c:v>
                </c:pt>
                <c:pt idx="4">
                  <c:v>Lawrence</c:v>
                </c:pt>
                <c:pt idx="5">
                  <c:v>Trenton </c:v>
                </c:pt>
                <c:pt idx="6">
                  <c:v>Hamilton </c:v>
                </c:pt>
                <c:pt idx="7">
                  <c:v>Robbinsville </c:v>
                </c:pt>
                <c:pt idx="8">
                  <c:v>Ewing</c:v>
                </c:pt>
                <c:pt idx="9">
                  <c:v>Hopewell township</c:v>
                </c:pt>
              </c:strCache>
            </c:strRef>
          </c:cat>
          <c:val>
            <c:numRef>
              <c:f>Sheet1!$B$2:$B$11</c:f>
              <c:numCache>
                <c:formatCode>0.00%</c:formatCode>
                <c:ptCount val="10"/>
                <c:pt idx="0">
                  <c:v>0.39500000000000002</c:v>
                </c:pt>
                <c:pt idx="1">
                  <c:v>0.33800000000000002</c:v>
                </c:pt>
                <c:pt idx="2">
                  <c:v>0.28799999999999998</c:v>
                </c:pt>
                <c:pt idx="3">
                  <c:v>0.26100000000000001</c:v>
                </c:pt>
                <c:pt idx="4">
                  <c:v>0.246</c:v>
                </c:pt>
                <c:pt idx="5">
                  <c:v>0.245</c:v>
                </c:pt>
                <c:pt idx="6">
                  <c:v>0.16300000000000001</c:v>
                </c:pt>
                <c:pt idx="7">
                  <c:v>0.152</c:v>
                </c:pt>
                <c:pt idx="8">
                  <c:v>0.126</c:v>
                </c:pt>
                <c:pt idx="9">
                  <c:v>0.107</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Mercer county avg 22.2%</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West Windsor </c:v>
                </c:pt>
                <c:pt idx="1">
                  <c:v>East Windsor </c:v>
                </c:pt>
                <c:pt idx="2">
                  <c:v>Hightstown </c:v>
                </c:pt>
                <c:pt idx="3">
                  <c:v>Princeton</c:v>
                </c:pt>
                <c:pt idx="4">
                  <c:v>Lawrence</c:v>
                </c:pt>
                <c:pt idx="5">
                  <c:v>Trenton </c:v>
                </c:pt>
                <c:pt idx="6">
                  <c:v>Hamilton </c:v>
                </c:pt>
                <c:pt idx="7">
                  <c:v>Robbinsville </c:v>
                </c:pt>
                <c:pt idx="8">
                  <c:v>Ewing</c:v>
                </c:pt>
                <c:pt idx="9">
                  <c:v>Hopewell township</c:v>
                </c:pt>
              </c:strCache>
            </c:strRef>
          </c:cat>
          <c:val>
            <c:numRef>
              <c:f>Sheet1!$C$2:$C$11</c:f>
              <c:numCache>
                <c:formatCode>0%</c:formatCode>
                <c:ptCount val="10"/>
                <c:pt idx="0">
                  <c:v>0.222</c:v>
                </c:pt>
                <c:pt idx="1">
                  <c:v>0.222</c:v>
                </c:pt>
                <c:pt idx="2">
                  <c:v>0.222</c:v>
                </c:pt>
                <c:pt idx="3">
                  <c:v>0.222</c:v>
                </c:pt>
                <c:pt idx="4">
                  <c:v>0.222</c:v>
                </c:pt>
                <c:pt idx="5">
                  <c:v>0.222</c:v>
                </c:pt>
                <c:pt idx="6">
                  <c:v>0.222</c:v>
                </c:pt>
                <c:pt idx="7">
                  <c:v>0.222</c:v>
                </c:pt>
                <c:pt idx="8">
                  <c:v>0.222</c:v>
                </c:pt>
                <c:pt idx="9">
                  <c:v>0.222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57384888"/>
        <c:axId val="357376264"/>
      </c:barChart>
      <c:catAx>
        <c:axId val="357384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376264"/>
        <c:crosses val="autoZero"/>
        <c:auto val="1"/>
        <c:lblAlgn val="ctr"/>
        <c:lblOffset val="100"/>
        <c:noMultiLvlLbl val="0"/>
      </c:catAx>
      <c:valAx>
        <c:axId val="357376264"/>
        <c:scaling>
          <c:orientation val="minMax"/>
        </c:scaling>
        <c:delete val="1"/>
        <c:axPos val="b"/>
        <c:numFmt formatCode="0.00%" sourceLinked="1"/>
        <c:majorTickMark val="none"/>
        <c:minorTickMark val="none"/>
        <c:tickLblPos val="nextTo"/>
        <c:crossAx val="357384888"/>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2212573818897638"/>
          <c:y val="0.94711245404081856"/>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690014263680959E-2"/>
          <c:y val="6.0872178490647973E-2"/>
          <c:w val="0.94710969118550903"/>
          <c:h val="0.79787369166755739"/>
        </c:manualLayout>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0-371A-4AF7-A16A-D4B1AD59DF6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4"/>
                <c:pt idx="0">
                  <c:v>White, non-Hispanic</c:v>
                </c:pt>
                <c:pt idx="1">
                  <c:v>Black, non-Hispanic</c:v>
                </c:pt>
                <c:pt idx="2">
                  <c:v>Hispanic (any race)</c:v>
                </c:pt>
                <c:pt idx="3">
                  <c:v>Asian, non-Hispanic</c:v>
                </c:pt>
              </c:strCache>
            </c:strRef>
          </c:cat>
          <c:val>
            <c:numRef>
              <c:f>Sheet1!$B$2:$B$6</c:f>
              <c:numCache>
                <c:formatCode>General</c:formatCode>
                <c:ptCount val="5"/>
                <c:pt idx="1">
                  <c:v>30.2</c:v>
                </c:pt>
                <c:pt idx="4">
                  <c:v>0</c:v>
                </c:pt>
              </c:numCache>
            </c:numRef>
          </c:val>
          <c:extLst>
            <c:ext xmlns:c16="http://schemas.microsoft.com/office/drawing/2014/chart" uri="{C3380CC4-5D6E-409C-BE32-E72D297353CC}">
              <c16:uniqueId val="{00000000-E280-418A-9FD8-37C6A7327994}"/>
            </c:ext>
          </c:extLst>
        </c:ser>
        <c:dLbls>
          <c:dLblPos val="outEnd"/>
          <c:showLegendKey val="0"/>
          <c:showVal val="1"/>
          <c:showCatName val="0"/>
          <c:showSerName val="0"/>
          <c:showPercent val="0"/>
          <c:showBubbleSize val="0"/>
        </c:dLbls>
        <c:gapWidth val="219"/>
        <c:overlap val="-27"/>
        <c:axId val="625030616"/>
        <c:axId val="625031008"/>
      </c:barChart>
      <c:catAx>
        <c:axId val="625030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031008"/>
        <c:crosses val="autoZero"/>
        <c:auto val="1"/>
        <c:lblAlgn val="ctr"/>
        <c:lblOffset val="100"/>
        <c:noMultiLvlLbl val="0"/>
      </c:catAx>
      <c:valAx>
        <c:axId val="625031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0306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Female</c:v>
                </c:pt>
                <c:pt idx="1">
                  <c:v>Male</c:v>
                </c:pt>
              </c:strCache>
            </c:strRef>
          </c:cat>
          <c:val>
            <c:numRef>
              <c:f>Sheet1!$B$2:$B$3</c:f>
              <c:numCache>
                <c:formatCode>General</c:formatCode>
                <c:ptCount val="2"/>
                <c:pt idx="0">
                  <c:v>2.2000000000000002</c:v>
                </c:pt>
                <c:pt idx="1">
                  <c:v>13</c:v>
                </c:pt>
              </c:numCache>
            </c:numRef>
          </c:val>
          <c:extLst>
            <c:ext xmlns:c16="http://schemas.microsoft.com/office/drawing/2014/chart" uri="{C3380CC4-5D6E-409C-BE32-E72D297353CC}">
              <c16:uniqueId val="{00000000-8063-4BCE-9717-CE950F30A628}"/>
            </c:ext>
          </c:extLst>
        </c:ser>
        <c:dLbls>
          <c:dLblPos val="outEnd"/>
          <c:showLegendKey val="0"/>
          <c:showVal val="1"/>
          <c:showCatName val="0"/>
          <c:showSerName val="0"/>
          <c:showPercent val="0"/>
          <c:showBubbleSize val="0"/>
        </c:dLbls>
        <c:gapWidth val="219"/>
        <c:overlap val="-27"/>
        <c:axId val="625031792"/>
        <c:axId val="625032184"/>
      </c:barChart>
      <c:catAx>
        <c:axId val="62503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032184"/>
        <c:crosses val="autoZero"/>
        <c:auto val="1"/>
        <c:lblAlgn val="ctr"/>
        <c:lblOffset val="100"/>
        <c:noMultiLvlLbl val="0"/>
      </c:catAx>
      <c:valAx>
        <c:axId val="625032184"/>
        <c:scaling>
          <c:orientation val="minMax"/>
          <c:max val="3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0317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tx1"/>
          </a:solidFill>
          <a:latin typeface="Franklin Gothic Medium" panose="020B0603020102020204" pitchFamily="34" charset="0"/>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Sheet1!$B$2:$B$22</c:f>
              <c:numCache>
                <c:formatCode>General</c:formatCode>
                <c:ptCount val="21"/>
                <c:pt idx="0">
                  <c:v>554</c:v>
                </c:pt>
                <c:pt idx="1">
                  <c:v>735</c:v>
                </c:pt>
                <c:pt idx="2" formatCode="#,##0">
                  <c:v>1175</c:v>
                </c:pt>
                <c:pt idx="3" formatCode="#,##0">
                  <c:v>1231</c:v>
                </c:pt>
                <c:pt idx="4" formatCode="#,##0">
                  <c:v>1262</c:v>
                </c:pt>
                <c:pt idx="5" formatCode="#,##0">
                  <c:v>1986</c:v>
                </c:pt>
                <c:pt idx="6" formatCode="#,##0">
                  <c:v>2017</c:v>
                </c:pt>
                <c:pt idx="7" formatCode="#,##0">
                  <c:v>2048</c:v>
                </c:pt>
                <c:pt idx="9" formatCode="#,##0">
                  <c:v>2676</c:v>
                </c:pt>
                <c:pt idx="10">
                  <c:v>3367</c:v>
                </c:pt>
                <c:pt idx="11" formatCode="#,##0">
                  <c:v>3391</c:v>
                </c:pt>
                <c:pt idx="12" formatCode="#,##0">
                  <c:v>3441</c:v>
                </c:pt>
                <c:pt idx="13" formatCode="#,##0">
                  <c:v>3821</c:v>
                </c:pt>
                <c:pt idx="14" formatCode="#,##0">
                  <c:v>3858</c:v>
                </c:pt>
                <c:pt idx="15" formatCode="#,##0">
                  <c:v>3953</c:v>
                </c:pt>
                <c:pt idx="16" formatCode="#,##0">
                  <c:v>4206</c:v>
                </c:pt>
                <c:pt idx="17" formatCode="#,##0">
                  <c:v>4303</c:v>
                </c:pt>
                <c:pt idx="18" formatCode="#,##0">
                  <c:v>4563</c:v>
                </c:pt>
                <c:pt idx="19" formatCode="#,##0">
                  <c:v>6080</c:v>
                </c:pt>
                <c:pt idx="20" formatCode="#,##0">
                  <c:v>6437</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Gloucester</c:v>
                </c:pt>
                <c:pt idx="6">
                  <c:v>Morris</c:v>
                </c:pt>
                <c:pt idx="7">
                  <c:v>Somerset</c:v>
                </c:pt>
                <c:pt idx="8">
                  <c:v>Mercer</c:v>
                </c:pt>
                <c:pt idx="9">
                  <c:v>Cumberland</c:v>
                </c:pt>
                <c:pt idx="10">
                  <c:v>Passaic</c:v>
                </c:pt>
                <c:pt idx="11">
                  <c:v>Bergen</c:v>
                </c:pt>
                <c:pt idx="12">
                  <c:v>Hudson</c:v>
                </c:pt>
                <c:pt idx="13">
                  <c:v>Burlington</c:v>
                </c:pt>
                <c:pt idx="14">
                  <c:v>Union</c:v>
                </c:pt>
                <c:pt idx="15">
                  <c:v>Ocean</c:v>
                </c:pt>
                <c:pt idx="16">
                  <c:v>Monmouth</c:v>
                </c:pt>
                <c:pt idx="17">
                  <c:v>Middlesex</c:v>
                </c:pt>
                <c:pt idx="18">
                  <c:v>Atlantic</c:v>
                </c:pt>
                <c:pt idx="19">
                  <c:v>Camden</c:v>
                </c:pt>
                <c:pt idx="20">
                  <c:v>Essex</c:v>
                </c:pt>
              </c:strCache>
            </c:strRef>
          </c:cat>
          <c:val>
            <c:numRef>
              <c:f>Sheet1!$C$2:$C$22</c:f>
              <c:numCache>
                <c:formatCode>General</c:formatCode>
                <c:ptCount val="21"/>
                <c:pt idx="8">
                  <c:v>2316</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625032968"/>
        <c:axId val="625033360"/>
      </c:barChart>
      <c:catAx>
        <c:axId val="6250329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033360"/>
        <c:crosses val="autoZero"/>
        <c:auto val="1"/>
        <c:lblAlgn val="ctr"/>
        <c:lblOffset val="100"/>
        <c:noMultiLvlLbl val="0"/>
      </c:catAx>
      <c:valAx>
        <c:axId val="625033360"/>
        <c:scaling>
          <c:orientation val="minMax"/>
        </c:scaling>
        <c:delete val="1"/>
        <c:axPos val="b"/>
        <c:numFmt formatCode="General" sourceLinked="1"/>
        <c:majorTickMark val="none"/>
        <c:minorTickMark val="none"/>
        <c:tickLblPos val="nextTo"/>
        <c:crossAx val="6250329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1.6113053613053721E-2"/>
                  <c:y val="3.02284676286620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89-4EA6-A270-524FF23125E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2012</c:v>
                </c:pt>
                <c:pt idx="1">
                  <c:v>2013</c:v>
                </c:pt>
                <c:pt idx="2">
                  <c:v>2014</c:v>
                </c:pt>
                <c:pt idx="3">
                  <c:v>2015</c:v>
                </c:pt>
                <c:pt idx="4">
                  <c:v>2016</c:v>
                </c:pt>
              </c:numCache>
            </c:numRef>
          </c:cat>
          <c:val>
            <c:numRef>
              <c:f>Sheet1!$B$2:$B$6</c:f>
              <c:numCache>
                <c:formatCode>General</c:formatCode>
                <c:ptCount val="5"/>
                <c:pt idx="0">
                  <c:v>2335</c:v>
                </c:pt>
                <c:pt idx="1">
                  <c:v>2323</c:v>
                </c:pt>
                <c:pt idx="2">
                  <c:v>2146</c:v>
                </c:pt>
                <c:pt idx="3">
                  <c:v>2367</c:v>
                </c:pt>
                <c:pt idx="4">
                  <c:v>2316</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625034144"/>
        <c:axId val="625034536"/>
      </c:lineChart>
      <c:catAx>
        <c:axId val="62503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034536"/>
        <c:crosses val="autoZero"/>
        <c:auto val="1"/>
        <c:lblAlgn val="ctr"/>
        <c:lblOffset val="100"/>
        <c:noMultiLvlLbl val="0"/>
      </c:catAx>
      <c:valAx>
        <c:axId val="625034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2503414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Trenton City </c:v>
                </c:pt>
              </c:strCache>
            </c:strRef>
          </c:tx>
          <c:spPr>
            <a:ln w="28575" cap="rnd">
              <a:solidFill>
                <a:srgbClr val="C00000"/>
              </a:solidFill>
              <a:round/>
            </a:ln>
            <a:effectLst/>
          </c:spPr>
          <c:marker>
            <c:symbol val="triang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Sheet1!$B$2:$H$2</c:f>
              <c:numCache>
                <c:formatCode>General</c:formatCode>
                <c:ptCount val="7"/>
                <c:pt idx="0">
                  <c:v>1210</c:v>
                </c:pt>
                <c:pt idx="1">
                  <c:v>1007</c:v>
                </c:pt>
                <c:pt idx="2">
                  <c:v>805</c:v>
                </c:pt>
                <c:pt idx="3">
                  <c:v>821</c:v>
                </c:pt>
                <c:pt idx="4">
                  <c:v>655</c:v>
                </c:pt>
                <c:pt idx="5">
                  <c:v>801</c:v>
                </c:pt>
                <c:pt idx="6">
                  <c:v>894</c:v>
                </c:pt>
              </c:numCache>
            </c:numRef>
          </c:val>
          <c:smooth val="0"/>
          <c:extLst>
            <c:ext xmlns:c16="http://schemas.microsoft.com/office/drawing/2014/chart" uri="{C3380CC4-5D6E-409C-BE32-E72D297353CC}">
              <c16:uniqueId val="{00000000-DC12-400E-9C0F-86066DE46CF4}"/>
            </c:ext>
          </c:extLst>
        </c:ser>
        <c:ser>
          <c:idx val="1"/>
          <c:order val="1"/>
          <c:tx>
            <c:strRef>
              <c:f>Sheet1!$A$3</c:f>
              <c:strCache>
                <c:ptCount val="1"/>
                <c:pt idx="0">
                  <c:v>Hamilton Twp. </c:v>
                </c:pt>
              </c:strCache>
            </c:strRef>
          </c:tx>
          <c:spPr>
            <a:ln w="28575" cap="rnd">
              <a:solidFill>
                <a:srgbClr val="C00000"/>
              </a:solidFill>
              <a:prstDash val="sysDash"/>
              <a:round/>
            </a:ln>
            <a:effectLst/>
          </c:spPr>
          <c:marker>
            <c:symbol val="squar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Sheet1!$B$3:$H$3</c:f>
              <c:numCache>
                <c:formatCode>General</c:formatCode>
                <c:ptCount val="7"/>
                <c:pt idx="0">
                  <c:v>626</c:v>
                </c:pt>
                <c:pt idx="1">
                  <c:v>613</c:v>
                </c:pt>
                <c:pt idx="2">
                  <c:v>546</c:v>
                </c:pt>
                <c:pt idx="3">
                  <c:v>544</c:v>
                </c:pt>
                <c:pt idx="4">
                  <c:v>551</c:v>
                </c:pt>
                <c:pt idx="5">
                  <c:v>574</c:v>
                </c:pt>
                <c:pt idx="6">
                  <c:v>492</c:v>
                </c:pt>
              </c:numCache>
            </c:numRef>
          </c:val>
          <c:smooth val="0"/>
          <c:extLst>
            <c:ext xmlns:c16="http://schemas.microsoft.com/office/drawing/2014/chart" uri="{C3380CC4-5D6E-409C-BE32-E72D297353CC}">
              <c16:uniqueId val="{00000001-DC12-400E-9C0F-86066DE46CF4}"/>
            </c:ext>
          </c:extLst>
        </c:ser>
        <c:ser>
          <c:idx val="2"/>
          <c:order val="2"/>
          <c:tx>
            <c:strRef>
              <c:f>Sheet1!$A$4</c:f>
              <c:strCache>
                <c:ptCount val="1"/>
                <c:pt idx="0">
                  <c:v>Ewing Twp. </c:v>
                </c:pt>
              </c:strCache>
            </c:strRef>
          </c:tx>
          <c:spPr>
            <a:ln w="28575" cap="rnd">
              <a:solidFill>
                <a:schemeClr val="tx1"/>
              </a:solidFill>
              <a:prstDash val="sysDash"/>
              <a:round/>
            </a:ln>
            <a:effectLst/>
          </c:spPr>
          <c:marker>
            <c:symbol val="triang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Sheet1!$B$4:$H$4</c:f>
              <c:numCache>
                <c:formatCode>General</c:formatCode>
                <c:ptCount val="7"/>
                <c:pt idx="0">
                  <c:v>230</c:v>
                </c:pt>
                <c:pt idx="1">
                  <c:v>234</c:v>
                </c:pt>
                <c:pt idx="2">
                  <c:v>222</c:v>
                </c:pt>
                <c:pt idx="3">
                  <c:v>191</c:v>
                </c:pt>
                <c:pt idx="4">
                  <c:v>211</c:v>
                </c:pt>
                <c:pt idx="5">
                  <c:v>229</c:v>
                </c:pt>
                <c:pt idx="6">
                  <c:v>208</c:v>
                </c:pt>
              </c:numCache>
            </c:numRef>
          </c:val>
          <c:smooth val="0"/>
          <c:extLst>
            <c:ext xmlns:c16="http://schemas.microsoft.com/office/drawing/2014/chart" uri="{C3380CC4-5D6E-409C-BE32-E72D297353CC}">
              <c16:uniqueId val="{00000002-DC12-400E-9C0F-86066DE46CF4}"/>
            </c:ext>
          </c:extLst>
        </c:ser>
        <c:ser>
          <c:idx val="4"/>
          <c:order val="3"/>
          <c:tx>
            <c:strRef>
              <c:f>Sheet1!$A$5</c:f>
              <c:strCache>
                <c:ptCount val="1"/>
                <c:pt idx="0">
                  <c:v>East Windsor </c:v>
                </c:pt>
              </c:strCache>
            </c:strRef>
          </c:tx>
          <c:spPr>
            <a:ln w="28575" cap="rnd">
              <a:solidFill>
                <a:schemeClr val="bg1">
                  <a:lumMod val="75000"/>
                </a:schemeClr>
              </a:solidFill>
              <a:prstDash val="sysDot"/>
              <a:round/>
            </a:ln>
            <a:effectLst/>
          </c:spPr>
          <c:marker>
            <c:symbol val="diamond"/>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Sheet1!$B$5:$H$5</c:f>
              <c:numCache>
                <c:formatCode>General</c:formatCode>
                <c:ptCount val="7"/>
                <c:pt idx="0">
                  <c:v>265</c:v>
                </c:pt>
                <c:pt idx="1">
                  <c:v>200</c:v>
                </c:pt>
                <c:pt idx="2">
                  <c:v>206</c:v>
                </c:pt>
                <c:pt idx="3">
                  <c:v>226</c:v>
                </c:pt>
                <c:pt idx="4">
                  <c:v>212</c:v>
                </c:pt>
                <c:pt idx="5">
                  <c:v>201</c:v>
                </c:pt>
                <c:pt idx="6">
                  <c:v>186</c:v>
                </c:pt>
              </c:numCache>
            </c:numRef>
          </c:val>
          <c:smooth val="0"/>
          <c:extLst>
            <c:ext xmlns:c16="http://schemas.microsoft.com/office/drawing/2014/chart" uri="{C3380CC4-5D6E-409C-BE32-E72D297353CC}">
              <c16:uniqueId val="{00000004-DC12-400E-9C0F-86066DE46CF4}"/>
            </c:ext>
          </c:extLst>
        </c:ser>
        <c:ser>
          <c:idx val="5"/>
          <c:order val="4"/>
          <c:tx>
            <c:strRef>
              <c:f>Sheet1!$A$6</c:f>
              <c:strCache>
                <c:ptCount val="1"/>
                <c:pt idx="0">
                  <c:v>Lawrence Twp. </c:v>
                </c:pt>
              </c:strCache>
            </c:strRef>
          </c:tx>
          <c:spPr>
            <a:ln w="28575" cap="rnd">
              <a:solidFill>
                <a:schemeClr val="bg1">
                  <a:lumMod val="75000"/>
                </a:schemeClr>
              </a:solidFill>
              <a:prstDash val="dash"/>
              <a:round/>
            </a:ln>
            <a:effectLst/>
          </c:spPr>
          <c:marker>
            <c:symbol val="dash"/>
            <c:size val="5"/>
            <c:spPr>
              <a:solidFill>
                <a:schemeClr val="bg1">
                  <a:lumMod val="75000"/>
                </a:schemeClr>
              </a:solidFill>
              <a:ln w="9525">
                <a:solidFill>
                  <a:schemeClr val="bg1">
                    <a:lumMod val="75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Sheet1!$B$6:$H$6</c:f>
              <c:numCache>
                <c:formatCode>General</c:formatCode>
                <c:ptCount val="7"/>
                <c:pt idx="0">
                  <c:v>169</c:v>
                </c:pt>
                <c:pt idx="1">
                  <c:v>177</c:v>
                </c:pt>
                <c:pt idx="2">
                  <c:v>148</c:v>
                </c:pt>
                <c:pt idx="3">
                  <c:v>149</c:v>
                </c:pt>
                <c:pt idx="4">
                  <c:v>122</c:v>
                </c:pt>
                <c:pt idx="5">
                  <c:v>185</c:v>
                </c:pt>
                <c:pt idx="6">
                  <c:v>155</c:v>
                </c:pt>
              </c:numCache>
            </c:numRef>
          </c:val>
          <c:smooth val="0"/>
          <c:extLst>
            <c:ext xmlns:c16="http://schemas.microsoft.com/office/drawing/2014/chart" uri="{C3380CC4-5D6E-409C-BE32-E72D297353CC}">
              <c16:uniqueId val="{00000005-DC12-400E-9C0F-86066DE46CF4}"/>
            </c:ext>
          </c:extLst>
        </c:ser>
        <c:ser>
          <c:idx val="6"/>
          <c:order val="5"/>
          <c:tx>
            <c:strRef>
              <c:f>Sheet1!$A$7</c:f>
              <c:strCache>
                <c:ptCount val="1"/>
                <c:pt idx="0">
                  <c:v>Princeton*</c:v>
                </c:pt>
              </c:strCache>
            </c:strRef>
          </c:tx>
          <c:spPr>
            <a:ln w="28575" cap="rnd">
              <a:solidFill>
                <a:srgbClr val="C00000"/>
              </a:solidFill>
              <a:prstDash val="dashDot"/>
              <a:round/>
            </a:ln>
            <a:effectLst/>
          </c:spPr>
          <c:marker>
            <c:symbol val="circle"/>
            <c:size val="5"/>
            <c:spPr>
              <a:solidFill>
                <a:srgbClr val="C00000"/>
              </a:solidFill>
              <a:ln w="9525">
                <a:solidFill>
                  <a:srgbClr val="C00000"/>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Sheet1!$B$7:$H$7</c:f>
              <c:numCache>
                <c:formatCode>General</c:formatCode>
                <c:ptCount val="7"/>
                <c:pt idx="4">
                  <c:v>80</c:v>
                </c:pt>
                <c:pt idx="5">
                  <c:v>80</c:v>
                </c:pt>
                <c:pt idx="6">
                  <c:v>94</c:v>
                </c:pt>
              </c:numCache>
            </c:numRef>
          </c:val>
          <c:smooth val="0"/>
          <c:extLst>
            <c:ext xmlns:c16="http://schemas.microsoft.com/office/drawing/2014/chart" uri="{C3380CC4-5D6E-409C-BE32-E72D297353CC}">
              <c16:uniqueId val="{00000006-DC12-400E-9C0F-86066DE46CF4}"/>
            </c:ext>
          </c:extLst>
        </c:ser>
        <c:ser>
          <c:idx val="7"/>
          <c:order val="6"/>
          <c:tx>
            <c:strRef>
              <c:f>Sheet1!$A$8</c:f>
              <c:strCache>
                <c:ptCount val="1"/>
                <c:pt idx="0">
                  <c:v>Robbinsville Twp. </c:v>
                </c:pt>
              </c:strCache>
            </c:strRef>
          </c:tx>
          <c:spPr>
            <a:ln w="28575" cap="rnd">
              <a:solidFill>
                <a:schemeClr val="tx1"/>
              </a:solidFill>
              <a:round/>
            </a:ln>
            <a:effectLst/>
          </c:spPr>
          <c:marker>
            <c:symbol val="circle"/>
            <c:size val="5"/>
            <c:spPr>
              <a:solidFill>
                <a:schemeClr val="tx1"/>
              </a:solidFill>
              <a:ln w="9525">
                <a:solidFill>
                  <a:schemeClr val="tx1"/>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Sheet1!$B$8:$H$8</c:f>
              <c:numCache>
                <c:formatCode>General</c:formatCode>
                <c:ptCount val="7"/>
                <c:pt idx="0">
                  <c:v>109</c:v>
                </c:pt>
                <c:pt idx="1">
                  <c:v>124</c:v>
                </c:pt>
                <c:pt idx="2">
                  <c:v>100</c:v>
                </c:pt>
                <c:pt idx="3">
                  <c:v>117</c:v>
                </c:pt>
                <c:pt idx="4">
                  <c:v>122</c:v>
                </c:pt>
                <c:pt idx="5">
                  <c:v>90</c:v>
                </c:pt>
                <c:pt idx="6">
                  <c:v>89</c:v>
                </c:pt>
              </c:numCache>
            </c:numRef>
          </c:val>
          <c:smooth val="0"/>
          <c:extLst>
            <c:ext xmlns:c16="http://schemas.microsoft.com/office/drawing/2014/chart" uri="{C3380CC4-5D6E-409C-BE32-E72D297353CC}">
              <c16:uniqueId val="{00000008-EBBA-4677-A301-59B30819F665}"/>
            </c:ext>
          </c:extLst>
        </c:ser>
        <c:ser>
          <c:idx val="3"/>
          <c:order val="7"/>
          <c:tx>
            <c:strRef>
              <c:f>Sheet1!$A$9</c:f>
              <c:strCache>
                <c:ptCount val="1"/>
                <c:pt idx="0">
                  <c:v>Hopewell Twp. </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Sheet1!$B$9:$H$9</c:f>
              <c:numCache>
                <c:formatCode>General</c:formatCode>
                <c:ptCount val="7"/>
                <c:pt idx="0">
                  <c:v>65</c:v>
                </c:pt>
                <c:pt idx="1">
                  <c:v>69</c:v>
                </c:pt>
                <c:pt idx="2">
                  <c:v>72</c:v>
                </c:pt>
                <c:pt idx="3">
                  <c:v>71</c:v>
                </c:pt>
                <c:pt idx="4">
                  <c:v>74</c:v>
                </c:pt>
                <c:pt idx="5">
                  <c:v>74</c:v>
                </c:pt>
                <c:pt idx="6">
                  <c:v>79</c:v>
                </c:pt>
              </c:numCache>
            </c:numRef>
          </c:val>
          <c:smooth val="0"/>
          <c:extLst>
            <c:ext xmlns:c16="http://schemas.microsoft.com/office/drawing/2014/chart" uri="{C3380CC4-5D6E-409C-BE32-E72D297353CC}">
              <c16:uniqueId val="{00000000-84C8-4B56-A72F-626515F85339}"/>
            </c:ext>
          </c:extLst>
        </c:ser>
        <c:ser>
          <c:idx val="8"/>
          <c:order val="8"/>
          <c:tx>
            <c:strRef>
              <c:f>Sheet1!$A$10</c:f>
              <c:strCache>
                <c:ptCount val="1"/>
                <c:pt idx="0">
                  <c:v>Hightstown Boro</c:v>
                </c:pt>
              </c:strCache>
            </c:strRef>
          </c:tx>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Sheet1!$B$10:$H$10</c:f>
              <c:numCache>
                <c:formatCode>General</c:formatCode>
                <c:ptCount val="7"/>
                <c:pt idx="0">
                  <c:v>42</c:v>
                </c:pt>
                <c:pt idx="1">
                  <c:v>35</c:v>
                </c:pt>
                <c:pt idx="2">
                  <c:v>32</c:v>
                </c:pt>
                <c:pt idx="3">
                  <c:v>59</c:v>
                </c:pt>
                <c:pt idx="4">
                  <c:v>52</c:v>
                </c:pt>
                <c:pt idx="5">
                  <c:v>68</c:v>
                </c:pt>
                <c:pt idx="6">
                  <c:v>53</c:v>
                </c:pt>
              </c:numCache>
            </c:numRef>
          </c:val>
          <c:smooth val="0"/>
          <c:extLst>
            <c:ext xmlns:c16="http://schemas.microsoft.com/office/drawing/2014/chart" uri="{C3380CC4-5D6E-409C-BE32-E72D297353CC}">
              <c16:uniqueId val="{00000001-84C8-4B56-A72F-626515F85339}"/>
            </c:ext>
          </c:extLst>
        </c:ser>
        <c:ser>
          <c:idx val="9"/>
          <c:order val="9"/>
          <c:tx>
            <c:strRef>
              <c:f>Sheet1!$A$11</c:f>
              <c:strCache>
                <c:ptCount val="1"/>
                <c:pt idx="0">
                  <c:v>West Windsor</c:v>
                </c:pt>
              </c:strCache>
            </c:strRef>
          </c:tx>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Sheet1!$B$1:$H$1</c:f>
              <c:strCache>
                <c:ptCount val="7"/>
                <c:pt idx="0">
                  <c:v>2010</c:v>
                </c:pt>
                <c:pt idx="1">
                  <c:v>2011</c:v>
                </c:pt>
                <c:pt idx="2">
                  <c:v>2012</c:v>
                </c:pt>
                <c:pt idx="3">
                  <c:v>2013</c:v>
                </c:pt>
                <c:pt idx="4">
                  <c:v>2014</c:v>
                </c:pt>
                <c:pt idx="5">
                  <c:v>2015</c:v>
                </c:pt>
                <c:pt idx="6">
                  <c:v>2016</c:v>
                </c:pt>
              </c:strCache>
            </c:strRef>
          </c:cat>
          <c:val>
            <c:numRef>
              <c:f>Sheet1!$B$11:$H$11</c:f>
              <c:numCache>
                <c:formatCode>General</c:formatCode>
                <c:ptCount val="7"/>
                <c:pt idx="0">
                  <c:v>94</c:v>
                </c:pt>
                <c:pt idx="1">
                  <c:v>84</c:v>
                </c:pt>
                <c:pt idx="2">
                  <c:v>89</c:v>
                </c:pt>
                <c:pt idx="3">
                  <c:v>68</c:v>
                </c:pt>
                <c:pt idx="4">
                  <c:v>57</c:v>
                </c:pt>
                <c:pt idx="5">
                  <c:v>56</c:v>
                </c:pt>
                <c:pt idx="6">
                  <c:v>53</c:v>
                </c:pt>
              </c:numCache>
            </c:numRef>
          </c:val>
          <c:smooth val="0"/>
          <c:extLst>
            <c:ext xmlns:c16="http://schemas.microsoft.com/office/drawing/2014/chart" uri="{C3380CC4-5D6E-409C-BE32-E72D297353CC}">
              <c16:uniqueId val="{00000002-84C8-4B56-A72F-626515F85339}"/>
            </c:ext>
          </c:extLst>
        </c:ser>
        <c:dLbls>
          <c:showLegendKey val="0"/>
          <c:showVal val="0"/>
          <c:showCatName val="0"/>
          <c:showSerName val="0"/>
          <c:showPercent val="0"/>
          <c:showBubbleSize val="0"/>
        </c:dLbls>
        <c:marker val="1"/>
        <c:smooth val="0"/>
        <c:axId val="625035320"/>
        <c:axId val="625035712"/>
      </c:lineChart>
      <c:catAx>
        <c:axId val="625035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25035712"/>
        <c:crosses val="autoZero"/>
        <c:auto val="1"/>
        <c:lblAlgn val="ctr"/>
        <c:lblOffset val="100"/>
        <c:noMultiLvlLbl val="0"/>
      </c:catAx>
      <c:valAx>
        <c:axId val="6250357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2503532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dTable>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8958329232283461"/>
          <c:y val="4.6874997116449491E-3"/>
          <c:w val="0.61302103838582678"/>
          <c:h val="0.85499270466031752"/>
        </c:manualLayout>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4-D320-4A31-BCFD-13DA331548F2}"/>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9A81-4FD8-AC5D-DB8C459DCEE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A-D320-4A31-BCFD-13DA331548F2}"/>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C-D320-4A31-BCFD-13DA331548F2}"/>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B-D320-4A31-BCFD-13DA331548F2}"/>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9-D320-4A31-BCFD-13DA331548F2}"/>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8-D320-4A31-BCFD-13DA331548F2}"/>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7-D320-4A31-BCFD-13DA331548F2}"/>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6-D320-4A31-BCFD-13DA331548F2}"/>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D320-4A31-BCFD-13DA331548F2}"/>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2-D320-4A31-BCFD-13DA331548F2}"/>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1-D320-4A31-BCFD-13DA331548F2}"/>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19-9A81-4FD8-AC5D-DB8C459DCEE9}"/>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3-D320-4A31-BCFD-13DA331548F2}"/>
              </c:ext>
            </c:extLst>
          </c:dPt>
          <c:dLbls>
            <c:dLbl>
              <c:idx val="0"/>
              <c:layout>
                <c:manualLayout>
                  <c:x val="0.18437500000000001"/>
                  <c:y val="-8.717000020419744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320-4A31-BCFD-13DA331548F2}"/>
                </c:ext>
              </c:extLst>
            </c:dLbl>
            <c:dLbl>
              <c:idx val="1"/>
              <c:layout>
                <c:manualLayout>
                  <c:x val="9.6875000000000003E-2"/>
                  <c:y val="-1.52547500357345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A81-4FD8-AC5D-DB8C459DCEE9}"/>
                </c:ext>
              </c:extLst>
            </c:dLbl>
            <c:dLbl>
              <c:idx val="2"/>
              <c:layout>
                <c:manualLayout>
                  <c:x val="0.24531249999999999"/>
                  <c:y val="0.15690600036755539"/>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320-4A31-BCFD-13DA331548F2}"/>
                </c:ext>
              </c:extLst>
            </c:dLbl>
            <c:dLbl>
              <c:idx val="3"/>
              <c:layout>
                <c:manualLayout>
                  <c:x val="-4.0625000000000001E-2"/>
                  <c:y val="0.128575750301191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320-4A31-BCFD-13DA331548F2}"/>
                </c:ext>
              </c:extLst>
            </c:dLbl>
            <c:dLbl>
              <c:idx val="4"/>
              <c:layout>
                <c:manualLayout>
                  <c:x val="0.24531249999999999"/>
                  <c:y val="0.20702875048496891"/>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320-4A31-BCFD-13DA331548F2}"/>
                </c:ext>
              </c:extLst>
            </c:dLbl>
            <c:dLbl>
              <c:idx val="5"/>
              <c:layout>
                <c:manualLayout>
                  <c:x val="0.25624999999999998"/>
                  <c:y val="2.179250005104936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320-4A31-BCFD-13DA331548F2}"/>
                </c:ext>
              </c:extLst>
            </c:dLbl>
            <c:dLbl>
              <c:idx val="6"/>
              <c:layout>
                <c:manualLayout>
                  <c:x val="0.19218750000000001"/>
                  <c:y val="7.19152501684628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320-4A31-BCFD-13DA331548F2}"/>
                </c:ext>
              </c:extLst>
            </c:dLbl>
            <c:dLbl>
              <c:idx val="7"/>
              <c:layout>
                <c:manualLayout>
                  <c:x val="0.12343749999999988"/>
                  <c:y val="0.146009750342030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320-4A31-BCFD-13DA331548F2}"/>
                </c:ext>
              </c:extLst>
            </c:dLbl>
            <c:dLbl>
              <c:idx val="8"/>
              <c:layout>
                <c:manualLayout>
                  <c:x val="5.3124999999999999E-2"/>
                  <c:y val="0.187415500439024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320-4A31-BCFD-13DA331548F2}"/>
                </c:ext>
              </c:extLst>
            </c:dLbl>
            <c:dLbl>
              <c:idx val="9"/>
              <c:layout>
                <c:manualLayout>
                  <c:x val="-7.3437500000000003E-2"/>
                  <c:y val="0.20267025047475906"/>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320-4A31-BCFD-13DA331548F2}"/>
                </c:ext>
              </c:extLst>
            </c:dLbl>
            <c:dLbl>
              <c:idx val="10"/>
              <c:layout>
                <c:manualLayout>
                  <c:x val="-0.14687500000000006"/>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320-4A31-BCFD-13DA331548F2}"/>
                </c:ext>
              </c:extLst>
            </c:dLbl>
            <c:dLbl>
              <c:idx val="11"/>
              <c:layout>
                <c:manualLayout>
                  <c:x val="-0.22187499999999999"/>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320-4A31-BCFD-13DA331548F2}"/>
                </c:ext>
              </c:extLst>
            </c:dLbl>
            <c:dLbl>
              <c:idx val="12"/>
              <c:layout>
                <c:manualLayout>
                  <c:x val="-0.121875"/>
                  <c:y val="-5.012275011741353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A81-4FD8-AC5D-DB8C459DCEE9}"/>
                </c:ext>
              </c:extLst>
            </c:dLbl>
            <c:dLbl>
              <c:idx val="13"/>
              <c:layout>
                <c:manualLayout>
                  <c:x val="-0.21250000000000002"/>
                  <c:y val="-8.934925020930238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320-4A31-BCFD-13DA331548F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52</c:v>
                </c:pt>
                <c:pt idx="1">
                  <c:v>27222</c:v>
                </c:pt>
                <c:pt idx="2">
                  <c:v>2442</c:v>
                </c:pt>
                <c:pt idx="3" formatCode="General">
                  <c:v>13</c:v>
                </c:pt>
                <c:pt idx="4" formatCode="General">
                  <c:v>123</c:v>
                </c:pt>
                <c:pt idx="5" formatCode="General">
                  <c:v>44</c:v>
                </c:pt>
                <c:pt idx="6" formatCode="General">
                  <c:v>223</c:v>
                </c:pt>
                <c:pt idx="7" formatCode="General">
                  <c:v>38</c:v>
                </c:pt>
                <c:pt idx="8" formatCode="General">
                  <c:v>3</c:v>
                </c:pt>
                <c:pt idx="9">
                  <c:v>4849</c:v>
                </c:pt>
                <c:pt idx="10" formatCode="General">
                  <c:v>571</c:v>
                </c:pt>
                <c:pt idx="11" formatCode="General">
                  <c:v>330</c:v>
                </c:pt>
                <c:pt idx="12">
                  <c:v>27256</c:v>
                </c:pt>
                <c:pt idx="13" formatCode="General">
                  <c:v>254</c:v>
                </c:pt>
              </c:numCache>
            </c:numRef>
          </c:val>
          <c:extLst>
            <c:ext xmlns:c16="http://schemas.microsoft.com/office/drawing/2014/chart" uri="{C3380CC4-5D6E-409C-BE32-E72D297353CC}">
              <c16:uniqueId val="{00000000-D320-4A31-BCFD-13DA331548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FDA-461A-863D-0289773ABB37}"/>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0781250000000001"/>
                  <c:y val="7.499999538631910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9.8437499999999997E-2"/>
                  <c:y val="0.1406249913493484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5937499999999999"/>
                  <c:y val="4.453124726062701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5"/>
                  <c:y val="-8.5936501967686754E-17"/>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0.140625"/>
                  <c:y val="-3.046874812569225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0.171875"/>
                  <c:y val="0.1476562409168159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0.13750000000000001"/>
                  <c:y val="-8.2031244953786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0.1640625"/>
                  <c:y val="0.110156243223656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0.12812500000000002"/>
                  <c:y val="-6.328124610720685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3593750000000002"/>
                  <c:y val="-4.68749971164494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0.11875000000000001"/>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8.59375E-2"/>
                  <c:y val="-9.140624437707650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1.2500000000000058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Sheet1!$A$2:$A$15</c:f>
              <c:strCache>
                <c:ptCount val="14"/>
                <c:pt idx="0">
                  <c:v>Homicide</c:v>
                </c:pt>
                <c:pt idx="1">
                  <c:v>Assault</c:v>
                </c:pt>
                <c:pt idx="2">
                  <c:v>Terroristic threats</c:v>
                </c:pt>
                <c:pt idx="3">
                  <c:v>Kidnapping</c:v>
                </c:pt>
                <c:pt idx="4">
                  <c:v>Criminal restraint</c:v>
                </c:pt>
                <c:pt idx="5">
                  <c:v>False imprisonment</c:v>
                </c:pt>
                <c:pt idx="6">
                  <c:v>Sexual assault</c:v>
                </c:pt>
                <c:pt idx="7">
                  <c:v>Criminal sexual conduct</c:v>
                </c:pt>
                <c:pt idx="8">
                  <c:v>Lewdness</c:v>
                </c:pt>
                <c:pt idx="9">
                  <c:v>Criminal mischief</c:v>
                </c:pt>
                <c:pt idx="10">
                  <c:v>Burglary</c:v>
                </c:pt>
                <c:pt idx="11">
                  <c:v>Criminal trespass</c:v>
                </c:pt>
                <c:pt idx="12">
                  <c:v>Harassment</c:v>
                </c:pt>
                <c:pt idx="13">
                  <c:v>Stalking</c:v>
                </c:pt>
              </c:strCache>
            </c:strRef>
          </c:cat>
          <c:val>
            <c:numRef>
              <c:f>Sheet1!$B$2:$B$15</c:f>
              <c:numCache>
                <c:formatCode>#,##0</c:formatCode>
                <c:ptCount val="14"/>
                <c:pt idx="0" formatCode="General">
                  <c:v>40</c:v>
                </c:pt>
                <c:pt idx="1">
                  <c:v>13705</c:v>
                </c:pt>
                <c:pt idx="2" formatCode="General">
                  <c:v>792</c:v>
                </c:pt>
                <c:pt idx="3" formatCode="General">
                  <c:v>8</c:v>
                </c:pt>
                <c:pt idx="4" formatCode="General">
                  <c:v>52</c:v>
                </c:pt>
                <c:pt idx="5" formatCode="General">
                  <c:v>25</c:v>
                </c:pt>
                <c:pt idx="6" formatCode="General">
                  <c:v>47</c:v>
                </c:pt>
                <c:pt idx="7" formatCode="General">
                  <c:v>10</c:v>
                </c:pt>
                <c:pt idx="8" formatCode="General">
                  <c:v>2</c:v>
                </c:pt>
                <c:pt idx="9">
                  <c:v>1438</c:v>
                </c:pt>
                <c:pt idx="10" formatCode="General">
                  <c:v>218</c:v>
                </c:pt>
                <c:pt idx="11" formatCode="General">
                  <c:v>114</c:v>
                </c:pt>
                <c:pt idx="12">
                  <c:v>2949</c:v>
                </c:pt>
                <c:pt idx="13" formatCode="General">
                  <c:v>72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44</c:v>
                </c:pt>
                <c:pt idx="1">
                  <c:v>59</c:v>
                </c:pt>
                <c:pt idx="2">
                  <c:v>59</c:v>
                </c:pt>
                <c:pt idx="3">
                  <c:v>106</c:v>
                </c:pt>
                <c:pt idx="4">
                  <c:v>147</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46663904"/>
        <c:axId val="346664296"/>
      </c:lineChart>
      <c:catAx>
        <c:axId val="34666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6664296"/>
        <c:crosses val="autoZero"/>
        <c:auto val="1"/>
        <c:lblAlgn val="ctr"/>
        <c:lblOffset val="100"/>
        <c:noMultiLvlLbl val="0"/>
      </c:catAx>
      <c:valAx>
        <c:axId val="34666429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66639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Sheet1!$B$2:$B$22</c:f>
              <c:numCache>
                <c:formatCode>0%</c:formatCode>
                <c:ptCount val="21"/>
                <c:pt idx="0">
                  <c:v>0.63157894736842102</c:v>
                </c:pt>
                <c:pt idx="1">
                  <c:v>0.50666666666666704</c:v>
                </c:pt>
                <c:pt idx="2">
                  <c:v>0.49618320610687</c:v>
                </c:pt>
                <c:pt idx="4">
                  <c:v>0.30496453900709197</c:v>
                </c:pt>
                <c:pt idx="5">
                  <c:v>0.28488372093023301</c:v>
                </c:pt>
                <c:pt idx="6">
                  <c:v>0.217054263565891</c:v>
                </c:pt>
                <c:pt idx="7">
                  <c:v>0.17886178861788599</c:v>
                </c:pt>
                <c:pt idx="8">
                  <c:v>0.148148148148148</c:v>
                </c:pt>
                <c:pt idx="9">
                  <c:v>0.14503816793893101</c:v>
                </c:pt>
                <c:pt idx="10">
                  <c:v>0.124260355029586</c:v>
                </c:pt>
                <c:pt idx="11">
                  <c:v>8.0536912751677805E-2</c:v>
                </c:pt>
                <c:pt idx="12">
                  <c:v>7.1661237785016305E-2</c:v>
                </c:pt>
                <c:pt idx="13">
                  <c:v>6.1224489795918401E-2</c:v>
                </c:pt>
                <c:pt idx="14">
                  <c:v>5.6179775280898903E-2</c:v>
                </c:pt>
                <c:pt idx="15">
                  <c:v>5.4054054054054099E-2</c:v>
                </c:pt>
                <c:pt idx="16">
                  <c:v>-2.7777777777777801E-2</c:v>
                </c:pt>
                <c:pt idx="17">
                  <c:v>-9.0909090909090898E-2</c:v>
                </c:pt>
                <c:pt idx="18">
                  <c:v>-0.11063829787234</c:v>
                </c:pt>
                <c:pt idx="19">
                  <c:v>-0.16666666666666699</c:v>
                </c:pt>
                <c:pt idx="20">
                  <c:v>-0.20338983050847501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Sheet1!$C$2:$C$22</c:f>
              <c:numCache>
                <c:formatCode>General</c:formatCode>
                <c:ptCount val="21"/>
                <c:pt idx="3">
                  <c:v>0.38679245283018898</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14% change </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Cumberland</c:v>
                </c:pt>
                <c:pt idx="2">
                  <c:v>Passaic</c:v>
                </c:pt>
                <c:pt idx="3">
                  <c:v>Mercer</c:v>
                </c:pt>
                <c:pt idx="4">
                  <c:v>Hudson</c:v>
                </c:pt>
                <c:pt idx="5">
                  <c:v>Monmouth</c:v>
                </c:pt>
                <c:pt idx="6">
                  <c:v>Bergen</c:v>
                </c:pt>
                <c:pt idx="7">
                  <c:v>Gloucester</c:v>
                </c:pt>
                <c:pt idx="8">
                  <c:v>Ocean</c:v>
                </c:pt>
                <c:pt idx="9">
                  <c:v>Union</c:v>
                </c:pt>
                <c:pt idx="10">
                  <c:v>Atlantic</c:v>
                </c:pt>
                <c:pt idx="11">
                  <c:v>Burlington</c:v>
                </c:pt>
                <c:pt idx="12">
                  <c:v>Camden</c:v>
                </c:pt>
                <c:pt idx="13">
                  <c:v>Somerset</c:v>
                </c:pt>
                <c:pt idx="14">
                  <c:v>Morris</c:v>
                </c:pt>
                <c:pt idx="15">
                  <c:v>Essex</c:v>
                </c:pt>
                <c:pt idx="16">
                  <c:v>Sussex</c:v>
                </c:pt>
                <c:pt idx="17">
                  <c:v>Hunterdon</c:v>
                </c:pt>
                <c:pt idx="18">
                  <c:v>Middlesex</c:v>
                </c:pt>
                <c:pt idx="19">
                  <c:v>Warren</c:v>
                </c:pt>
                <c:pt idx="20">
                  <c:v>Cape May</c:v>
                </c:pt>
              </c:strCache>
            </c:strRef>
          </c:cat>
          <c:val>
            <c:numRef>
              <c:f>Sheet1!$D$2:$D$22</c:f>
              <c:numCache>
                <c:formatCode>0%</c:formatCode>
                <c:ptCount val="21"/>
                <c:pt idx="0">
                  <c:v>0.14000000000000001</c:v>
                </c:pt>
                <c:pt idx="1">
                  <c:v>0.14000000000000001</c:v>
                </c:pt>
                <c:pt idx="2">
                  <c:v>0.14000000000000001</c:v>
                </c:pt>
                <c:pt idx="3">
                  <c:v>0.14000000000000001</c:v>
                </c:pt>
                <c:pt idx="4">
                  <c:v>0.14000000000000001</c:v>
                </c:pt>
                <c:pt idx="5">
                  <c:v>0.14000000000000001</c:v>
                </c:pt>
                <c:pt idx="6">
                  <c:v>0.14000000000000001</c:v>
                </c:pt>
                <c:pt idx="7">
                  <c:v>0.14000000000000001</c:v>
                </c:pt>
                <c:pt idx="8">
                  <c:v>0.14000000000000001</c:v>
                </c:pt>
                <c:pt idx="9">
                  <c:v>0.14000000000000001</c:v>
                </c:pt>
                <c:pt idx="10">
                  <c:v>0.14000000000000001</c:v>
                </c:pt>
                <c:pt idx="11">
                  <c:v>0.14000000000000001</c:v>
                </c:pt>
                <c:pt idx="12">
                  <c:v>0.14000000000000001</c:v>
                </c:pt>
                <c:pt idx="13">
                  <c:v>0.14000000000000001</c:v>
                </c:pt>
                <c:pt idx="14">
                  <c:v>0.14000000000000001</c:v>
                </c:pt>
                <c:pt idx="15">
                  <c:v>0.14000000000000001</c:v>
                </c:pt>
                <c:pt idx="16">
                  <c:v>0.14000000000000001</c:v>
                </c:pt>
                <c:pt idx="17">
                  <c:v>0.14000000000000001</c:v>
                </c:pt>
                <c:pt idx="18">
                  <c:v>0.14000000000000001</c:v>
                </c:pt>
                <c:pt idx="19">
                  <c:v>0.14000000000000001</c:v>
                </c:pt>
                <c:pt idx="20">
                  <c:v>0.14000000000000001</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46665080"/>
        <c:axId val="346665472"/>
      </c:barChart>
      <c:catAx>
        <c:axId val="346665080"/>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6665472"/>
        <c:crosses val="autoZero"/>
        <c:auto val="1"/>
        <c:lblAlgn val="ctr"/>
        <c:lblOffset val="100"/>
        <c:noMultiLvlLbl val="0"/>
      </c:catAx>
      <c:valAx>
        <c:axId val="346665472"/>
        <c:scaling>
          <c:orientation val="minMax"/>
        </c:scaling>
        <c:delete val="1"/>
        <c:axPos val="t"/>
        <c:numFmt formatCode="0%" sourceLinked="1"/>
        <c:majorTickMark val="none"/>
        <c:minorTickMark val="none"/>
        <c:tickLblPos val="nextTo"/>
        <c:crossAx val="346665080"/>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2237416525465971"/>
          <c:y val="0.88904291618524189"/>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890501728762449"/>
          <c:y val="3.7115972069500389E-2"/>
          <c:w val="0.7419938552172296"/>
          <c:h val="0.9208898262051914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Sheet1!$B$2:$B$22</c:f>
              <c:numCache>
                <c:formatCode>0%</c:formatCode>
                <c:ptCount val="21"/>
                <c:pt idx="0">
                  <c:v>0.246991766941102</c:v>
                </c:pt>
                <c:pt idx="1">
                  <c:v>0.19891193471608301</c:v>
                </c:pt>
                <c:pt idx="2">
                  <c:v>0.12720045428733701</c:v>
                </c:pt>
                <c:pt idx="3">
                  <c:v>0.100794351279788</c:v>
                </c:pt>
                <c:pt idx="4">
                  <c:v>2.5752167261601198E-2</c:v>
                </c:pt>
                <c:pt idx="5">
                  <c:v>-4.6490004649000501E-2</c:v>
                </c:pt>
                <c:pt idx="6">
                  <c:v>-5.3124437241130897E-2</c:v>
                </c:pt>
                <c:pt idx="7">
                  <c:v>-5.63046377241073E-2</c:v>
                </c:pt>
                <c:pt idx="8">
                  <c:v>-6.5494238932686494E-2</c:v>
                </c:pt>
                <c:pt idx="9">
                  <c:v>-7.4297188755020102E-2</c:v>
                </c:pt>
                <c:pt idx="10">
                  <c:v>-0.113578680203046</c:v>
                </c:pt>
                <c:pt idx="11">
                  <c:v>-0.119961916851793</c:v>
                </c:pt>
                <c:pt idx="12">
                  <c:v>-0.140679140679141</c:v>
                </c:pt>
                <c:pt idx="13">
                  <c:v>-0.150105708245243</c:v>
                </c:pt>
                <c:pt idx="14">
                  <c:v>-0.175625259085256</c:v>
                </c:pt>
                <c:pt idx="15">
                  <c:v>-0.22277501381979001</c:v>
                </c:pt>
                <c:pt idx="16">
                  <c:v>-0.230092204526404</c:v>
                </c:pt>
                <c:pt idx="18" formatCode="General">
                  <c:v>-0.33211963589076698</c:v>
                </c:pt>
                <c:pt idx="19">
                  <c:v>-0.33959466139396899</c:v>
                </c:pt>
                <c:pt idx="20">
                  <c:v>-0.389174478379196</c:v>
                </c:pt>
              </c:numCache>
            </c:numRef>
          </c:val>
          <c:extLst>
            <c:ext xmlns:c16="http://schemas.microsoft.com/office/drawing/2014/chart" uri="{C3380CC4-5D6E-409C-BE32-E72D297353CC}">
              <c16:uniqueId val="{00000000-8BE7-430E-9687-D96D4C848B5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Sheet1!$C$2:$C$22</c:f>
              <c:numCache>
                <c:formatCode>General</c:formatCode>
                <c:ptCount val="21"/>
                <c:pt idx="17">
                  <c:v>-0.27638769053781997</c:v>
                </c:pt>
              </c:numCache>
            </c:numRef>
          </c:val>
          <c:extLst>
            <c:ext xmlns:c16="http://schemas.microsoft.com/office/drawing/2014/chart" uri="{C3380CC4-5D6E-409C-BE32-E72D297353CC}">
              <c16:uniqueId val="{00000003-8BE7-430E-9687-D96D4C848B5C}"/>
            </c:ext>
          </c:extLst>
        </c:ser>
        <c:ser>
          <c:idx val="2"/>
          <c:order val="2"/>
          <c:tx>
            <c:strRef>
              <c:f>Sheet1!$D$1</c:f>
              <c:strCache>
                <c:ptCount val="1"/>
                <c:pt idx="0">
                  <c:v>NJ % change -12%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Cape May</c:v>
                </c:pt>
                <c:pt idx="1">
                  <c:v>Warren</c:v>
                </c:pt>
                <c:pt idx="2">
                  <c:v>Middlesex</c:v>
                </c:pt>
                <c:pt idx="3">
                  <c:v>Hunterdon</c:v>
                </c:pt>
                <c:pt idx="4">
                  <c:v>Sussex</c:v>
                </c:pt>
                <c:pt idx="5">
                  <c:v>Essex</c:v>
                </c:pt>
                <c:pt idx="6">
                  <c:v>Morris</c:v>
                </c:pt>
                <c:pt idx="7">
                  <c:v>Somerset</c:v>
                </c:pt>
                <c:pt idx="8">
                  <c:v>Camden</c:v>
                </c:pt>
                <c:pt idx="9">
                  <c:v>Burlington</c:v>
                </c:pt>
                <c:pt idx="10">
                  <c:v>Atlantic</c:v>
                </c:pt>
                <c:pt idx="11">
                  <c:v>Ocean</c:v>
                </c:pt>
                <c:pt idx="12">
                  <c:v>Union</c:v>
                </c:pt>
                <c:pt idx="13">
                  <c:v>Gloucester</c:v>
                </c:pt>
                <c:pt idx="14">
                  <c:v>Bergen</c:v>
                </c:pt>
                <c:pt idx="15">
                  <c:v>Monmouth</c:v>
                </c:pt>
                <c:pt idx="16">
                  <c:v>Hudson</c:v>
                </c:pt>
                <c:pt idx="17">
                  <c:v>Mercer</c:v>
                </c:pt>
                <c:pt idx="18">
                  <c:v>Passaic</c:v>
                </c:pt>
                <c:pt idx="19">
                  <c:v>Cumberland</c:v>
                </c:pt>
                <c:pt idx="20">
                  <c:v>Salem</c:v>
                </c:pt>
              </c:strCache>
            </c:strRef>
          </c:cat>
          <c:val>
            <c:numRef>
              <c:f>Sheet1!$D$2:$D$22</c:f>
              <c:numCache>
                <c:formatCode>0%</c:formatCode>
                <c:ptCount val="21"/>
                <c:pt idx="0">
                  <c:v>-0.12</c:v>
                </c:pt>
                <c:pt idx="1">
                  <c:v>-0.12</c:v>
                </c:pt>
                <c:pt idx="2">
                  <c:v>-0.12</c:v>
                </c:pt>
                <c:pt idx="3">
                  <c:v>-0.12</c:v>
                </c:pt>
                <c:pt idx="4">
                  <c:v>-0.12</c:v>
                </c:pt>
                <c:pt idx="5">
                  <c:v>-0.12</c:v>
                </c:pt>
                <c:pt idx="6">
                  <c:v>-0.12</c:v>
                </c:pt>
                <c:pt idx="7">
                  <c:v>-0.12</c:v>
                </c:pt>
                <c:pt idx="8">
                  <c:v>-0.12</c:v>
                </c:pt>
                <c:pt idx="9">
                  <c:v>-0.12</c:v>
                </c:pt>
                <c:pt idx="10">
                  <c:v>-0.12</c:v>
                </c:pt>
                <c:pt idx="11">
                  <c:v>-0.12</c:v>
                </c:pt>
                <c:pt idx="12">
                  <c:v>-0.12</c:v>
                </c:pt>
                <c:pt idx="13">
                  <c:v>-0.12</c:v>
                </c:pt>
                <c:pt idx="14">
                  <c:v>-0.12</c:v>
                </c:pt>
                <c:pt idx="15">
                  <c:v>-0.12</c:v>
                </c:pt>
                <c:pt idx="16">
                  <c:v>-0.12</c:v>
                </c:pt>
                <c:pt idx="17">
                  <c:v>-0.12</c:v>
                </c:pt>
                <c:pt idx="18">
                  <c:v>-0.12</c:v>
                </c:pt>
                <c:pt idx="19">
                  <c:v>-0.12</c:v>
                </c:pt>
                <c:pt idx="20">
                  <c:v>-0.12</c:v>
                </c:pt>
              </c:numCache>
            </c:numRef>
          </c:val>
          <c:extLst>
            <c:ext xmlns:c16="http://schemas.microsoft.com/office/drawing/2014/chart" uri="{C3380CC4-5D6E-409C-BE32-E72D297353CC}">
              <c16:uniqueId val="{00000004-8BE7-430E-9687-D96D4C848B5C}"/>
            </c:ext>
          </c:extLst>
        </c:ser>
        <c:dLbls>
          <c:showLegendKey val="0"/>
          <c:showVal val="0"/>
          <c:showCatName val="0"/>
          <c:showSerName val="0"/>
          <c:showPercent val="0"/>
          <c:showBubbleSize val="0"/>
        </c:dLbls>
        <c:gapWidth val="182"/>
        <c:axId val="346666256"/>
        <c:axId val="346666648"/>
      </c:barChart>
      <c:catAx>
        <c:axId val="346666256"/>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6666648"/>
        <c:crosses val="autoZero"/>
        <c:auto val="1"/>
        <c:lblAlgn val="ctr"/>
        <c:lblOffset val="100"/>
        <c:noMultiLvlLbl val="0"/>
      </c:catAx>
      <c:valAx>
        <c:axId val="346666648"/>
        <c:scaling>
          <c:orientation val="minMax"/>
        </c:scaling>
        <c:delete val="1"/>
        <c:axPos val="t"/>
        <c:numFmt formatCode="0%" sourceLinked="1"/>
        <c:majorTickMark val="none"/>
        <c:minorTickMark val="none"/>
        <c:tickLblPos val="nextTo"/>
        <c:crossAx val="3466662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993424461071985"/>
          <c:y val="0"/>
          <c:w val="0.34098926132456259"/>
          <c:h val="3.735470521662064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c:formatCode>
                <c:ptCount val="5"/>
                <c:pt idx="0">
                  <c:v>0.71799999999999997</c:v>
                </c:pt>
                <c:pt idx="1">
                  <c:v>0.71299999999999997</c:v>
                </c:pt>
                <c:pt idx="2">
                  <c:v>0.71</c:v>
                </c:pt>
                <c:pt idx="3">
                  <c:v>0.70599999999999996</c:v>
                </c:pt>
                <c:pt idx="4">
                  <c:v>0.70299999999999996</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57369992"/>
        <c:axId val="357374304"/>
      </c:lineChart>
      <c:catAx>
        <c:axId val="357369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7374304"/>
        <c:crosses val="autoZero"/>
        <c:auto val="1"/>
        <c:lblAlgn val="ctr"/>
        <c:lblOffset val="100"/>
        <c:noMultiLvlLbl val="0"/>
      </c:catAx>
      <c:valAx>
        <c:axId val="357374304"/>
        <c:scaling>
          <c:orientation val="minMax"/>
          <c:max val="0.8"/>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73699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Pop per 1 death</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5.9408060177412197E-17"/>
                  <c:y val="-4.28571465654708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C-4167-BA54-5861B5AC983A}"/>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General</c:formatCode>
                <c:ptCount val="5"/>
                <c:pt idx="0">
                  <c:v>8387</c:v>
                </c:pt>
                <c:pt idx="1">
                  <c:v>6243</c:v>
                </c:pt>
                <c:pt idx="2">
                  <c:v>6238</c:v>
                </c:pt>
                <c:pt idx="3" formatCode="#,##0">
                  <c:v>3477</c:v>
                </c:pt>
                <c:pt idx="4" formatCode="#,##0">
                  <c:v>2516</c:v>
                </c:pt>
              </c:numCache>
            </c:numRef>
          </c:val>
          <c:smooth val="0"/>
          <c:extLst>
            <c:ext xmlns:c16="http://schemas.microsoft.com/office/drawing/2014/chart" uri="{C3380CC4-5D6E-409C-BE32-E72D297353CC}">
              <c16:uniqueId val="{00000000-1F9F-4529-9652-66D15CE27E6D}"/>
            </c:ext>
          </c:extLst>
        </c:ser>
        <c:dLbls>
          <c:showLegendKey val="0"/>
          <c:showVal val="0"/>
          <c:showCatName val="0"/>
          <c:showSerName val="0"/>
          <c:showPercent val="0"/>
          <c:showBubbleSize val="0"/>
        </c:dLbls>
        <c:marker val="1"/>
        <c:smooth val="0"/>
        <c:axId val="346667432"/>
        <c:axId val="346667824"/>
      </c:lineChart>
      <c:catAx>
        <c:axId val="346667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6667824"/>
        <c:crosses val="autoZero"/>
        <c:auto val="1"/>
        <c:lblAlgn val="ctr"/>
        <c:lblOffset val="100"/>
        <c:noMultiLvlLbl val="0"/>
      </c:catAx>
      <c:valAx>
        <c:axId val="346667824"/>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900" dirty="0">
                    <a:solidFill>
                      <a:schemeClr val="tx1"/>
                    </a:solidFill>
                    <a:latin typeface="Franklin Gothic Medium" panose="020B0603020102020204" pitchFamily="34" charset="0"/>
                  </a:rPr>
                  <a:t>Population for every 1 death</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66674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Mercer</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0.27</c:v>
                </c:pt>
                <c:pt idx="1">
                  <c:v>0.38</c:v>
                </c:pt>
                <c:pt idx="2">
                  <c:v>0.06</c:v>
                </c:pt>
                <c:pt idx="3">
                  <c:v>0.08</c:v>
                </c:pt>
                <c:pt idx="4">
                  <c:v>0.19</c:v>
                </c:pt>
                <c:pt idx="5">
                  <c:v>0.03</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invertIfNegative val="0"/>
          <c:dPt>
            <c:idx val="0"/>
            <c:invertIfNegative val="0"/>
            <c:bubble3D val="0"/>
            <c:spPr>
              <a:solidFill>
                <a:schemeClr val="dk1">
                  <a:tint val="885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dk1">
                  <a:tint val="5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dk1">
                  <a:tint val="7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rgbClr val="C00000"/>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dk1">
                  <a:tint val="30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dk1">
                  <a:tint val="60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dk1">
                  <a:tint val="80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dk1">
                  <a:tint val="885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dk1">
                  <a:tint val="5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dk1">
                  <a:tint val="7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rgbClr val="C00000"/>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dk1">
                  <a:tint val="30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dk1">
                  <a:tint val="60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dk1">
                  <a:tint val="80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dk1">
                  <a:tint val="885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dk1">
                  <a:tint val="5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dk1">
                  <a:tint val="7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rgbClr val="C00000"/>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dk1">
                  <a:tint val="30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dk1">
                  <a:tint val="60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rgbClr val="C00000"/>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Supportive Housing</c:v>
                </c:pt>
                <c:pt idx="19">
                  <c:v>Systems Advocacy</c:v>
                </c:pt>
                <c:pt idx="20">
                  <c:v>Primary Screening Services</c:v>
                </c:pt>
              </c:strCache>
            </c:strRef>
          </c:cat>
          <c:val>
            <c:numRef>
              <c:f>Sheet1!$B$2:$B$22</c:f>
              <c:numCache>
                <c:formatCode>General</c:formatCode>
                <c:ptCount val="21"/>
                <c:pt idx="0">
                  <c:v>0</c:v>
                </c:pt>
                <c:pt idx="1">
                  <c:v>1</c:v>
                </c:pt>
                <c:pt idx="2">
                  <c:v>0</c:v>
                </c:pt>
                <c:pt idx="3">
                  <c:v>1</c:v>
                </c:pt>
                <c:pt idx="4">
                  <c:v>1</c:v>
                </c:pt>
                <c:pt idx="5">
                  <c:v>1</c:v>
                </c:pt>
                <c:pt idx="6">
                  <c:v>1</c:v>
                </c:pt>
                <c:pt idx="7">
                  <c:v>1</c:v>
                </c:pt>
                <c:pt idx="8">
                  <c:v>0</c:v>
                </c:pt>
                <c:pt idx="9">
                  <c:v>2</c:v>
                </c:pt>
                <c:pt idx="10">
                  <c:v>4</c:v>
                </c:pt>
                <c:pt idx="11">
                  <c:v>2</c:v>
                </c:pt>
                <c:pt idx="12">
                  <c:v>1</c:v>
                </c:pt>
                <c:pt idx="13">
                  <c:v>2</c:v>
                </c:pt>
                <c:pt idx="14">
                  <c:v>2</c:v>
                </c:pt>
                <c:pt idx="15">
                  <c:v>2</c:v>
                </c:pt>
                <c:pt idx="16">
                  <c:v>0</c:v>
                </c:pt>
                <c:pt idx="17">
                  <c:v>1</c:v>
                </c:pt>
                <c:pt idx="18">
                  <c:v>5</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46669000"/>
        <c:axId val="346669392"/>
      </c:barChart>
      <c:catAx>
        <c:axId val="346669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6669392"/>
        <c:crosses val="autoZero"/>
        <c:auto val="1"/>
        <c:lblAlgn val="ctr"/>
        <c:lblOffset val="100"/>
        <c:noMultiLvlLbl val="0"/>
      </c:catAx>
      <c:valAx>
        <c:axId val="346669392"/>
        <c:scaling>
          <c:orientation val="minMax"/>
        </c:scaling>
        <c:delete val="1"/>
        <c:axPos val="b"/>
        <c:numFmt formatCode="General" sourceLinked="1"/>
        <c:majorTickMark val="none"/>
        <c:minorTickMark val="none"/>
        <c:tickLblPos val="nextTo"/>
        <c:crossAx val="34666900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Sheet1!$B$2:$B$22</c:f>
              <c:numCache>
                <c:formatCode>0.0%</c:formatCode>
                <c:ptCount val="21"/>
                <c:pt idx="0">
                  <c:v>6.2E-2</c:v>
                </c:pt>
                <c:pt idx="1">
                  <c:v>7.9000000000000001E-2</c:v>
                </c:pt>
                <c:pt idx="2">
                  <c:v>0.08</c:v>
                </c:pt>
                <c:pt idx="3">
                  <c:v>0.10299999999999999</c:v>
                </c:pt>
                <c:pt idx="4">
                  <c:v>0.113</c:v>
                </c:pt>
                <c:pt idx="5">
                  <c:v>0.11799999999999999</c:v>
                </c:pt>
                <c:pt idx="6">
                  <c:v>0.12</c:v>
                </c:pt>
                <c:pt idx="7">
                  <c:v>0.124</c:v>
                </c:pt>
                <c:pt idx="8">
                  <c:v>0.129</c:v>
                </c:pt>
                <c:pt idx="9">
                  <c:v>0.13300000000000001</c:v>
                </c:pt>
                <c:pt idx="10">
                  <c:v>0.13500000000000001</c:v>
                </c:pt>
                <c:pt idx="11">
                  <c:v>0.13500000000000001</c:v>
                </c:pt>
                <c:pt idx="12">
                  <c:v>0.13800000000000001</c:v>
                </c:pt>
                <c:pt idx="13">
                  <c:v>0.13900000000000001</c:v>
                </c:pt>
                <c:pt idx="14">
                  <c:v>0.14000000000000001</c:v>
                </c:pt>
                <c:pt idx="15">
                  <c:v>0.14299999999999999</c:v>
                </c:pt>
                <c:pt idx="16">
                  <c:v>0.14499999999999999</c:v>
                </c:pt>
                <c:pt idx="17">
                  <c:v>0.158</c:v>
                </c:pt>
                <c:pt idx="18">
                  <c:v>0.159</c:v>
                </c:pt>
                <c:pt idx="20">
                  <c:v>0.17399999999999999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Sheet1!$C$2:$C$22</c:f>
              <c:numCache>
                <c:formatCode>General</c:formatCode>
                <c:ptCount val="21"/>
                <c:pt idx="19">
                  <c:v>0.16800000000000001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12.1%</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Bergen</c:v>
                </c:pt>
                <c:pt idx="2">
                  <c:v>Essex</c:v>
                </c:pt>
                <c:pt idx="3">
                  <c:v>Cumberland</c:v>
                </c:pt>
                <c:pt idx="4">
                  <c:v>Hudson</c:v>
                </c:pt>
                <c:pt idx="5">
                  <c:v>Morris</c:v>
                </c:pt>
                <c:pt idx="6">
                  <c:v>Middlesex</c:v>
                </c:pt>
                <c:pt idx="7">
                  <c:v>Sussex</c:v>
                </c:pt>
                <c:pt idx="8">
                  <c:v>Gloucester</c:v>
                </c:pt>
                <c:pt idx="9">
                  <c:v>Passaic</c:v>
                </c:pt>
                <c:pt idx="10">
                  <c:v>Monmouth</c:v>
                </c:pt>
                <c:pt idx="11">
                  <c:v>Ocean</c:v>
                </c:pt>
                <c:pt idx="12">
                  <c:v>Atlantic</c:v>
                </c:pt>
                <c:pt idx="13">
                  <c:v>Somerset</c:v>
                </c:pt>
                <c:pt idx="14">
                  <c:v>Salem</c:v>
                </c:pt>
                <c:pt idx="15">
                  <c:v>Union</c:v>
                </c:pt>
                <c:pt idx="16">
                  <c:v>Warren</c:v>
                </c:pt>
                <c:pt idx="17">
                  <c:v>Burlington</c:v>
                </c:pt>
                <c:pt idx="18">
                  <c:v>Cape May</c:v>
                </c:pt>
                <c:pt idx="19">
                  <c:v>Mercer</c:v>
                </c:pt>
                <c:pt idx="20">
                  <c:v>Camden</c:v>
                </c:pt>
              </c:strCache>
            </c:strRef>
          </c:cat>
          <c:val>
            <c:numRef>
              <c:f>Sheet1!$D$2:$D$22</c:f>
              <c:numCache>
                <c:formatCode>0.0%</c:formatCode>
                <c:ptCount val="21"/>
                <c:pt idx="0">
                  <c:v>0.121</c:v>
                </c:pt>
                <c:pt idx="1">
                  <c:v>0.121</c:v>
                </c:pt>
                <c:pt idx="2">
                  <c:v>0.121</c:v>
                </c:pt>
                <c:pt idx="3">
                  <c:v>0.121</c:v>
                </c:pt>
                <c:pt idx="4">
                  <c:v>0.121</c:v>
                </c:pt>
                <c:pt idx="5">
                  <c:v>0.121</c:v>
                </c:pt>
                <c:pt idx="6">
                  <c:v>0.121</c:v>
                </c:pt>
                <c:pt idx="7">
                  <c:v>0.121</c:v>
                </c:pt>
                <c:pt idx="8">
                  <c:v>0.121</c:v>
                </c:pt>
                <c:pt idx="9">
                  <c:v>0.121</c:v>
                </c:pt>
                <c:pt idx="10">
                  <c:v>0.121</c:v>
                </c:pt>
                <c:pt idx="11">
                  <c:v>0.121</c:v>
                </c:pt>
                <c:pt idx="12">
                  <c:v>0.121</c:v>
                </c:pt>
                <c:pt idx="13">
                  <c:v>0.121</c:v>
                </c:pt>
                <c:pt idx="14">
                  <c:v>0.121</c:v>
                </c:pt>
                <c:pt idx="15">
                  <c:v>0.121</c:v>
                </c:pt>
                <c:pt idx="16">
                  <c:v>0.121</c:v>
                </c:pt>
                <c:pt idx="17">
                  <c:v>0.121</c:v>
                </c:pt>
                <c:pt idx="18">
                  <c:v>0.121</c:v>
                </c:pt>
                <c:pt idx="19">
                  <c:v>0.121</c:v>
                </c:pt>
                <c:pt idx="20">
                  <c:v>0.121</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46670176"/>
        <c:axId val="346670568"/>
      </c:barChart>
      <c:catAx>
        <c:axId val="3466701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6670568"/>
        <c:crosses val="autoZero"/>
        <c:auto val="1"/>
        <c:lblAlgn val="ctr"/>
        <c:lblOffset val="100"/>
        <c:noMultiLvlLbl val="0"/>
      </c:catAx>
      <c:valAx>
        <c:axId val="346670568"/>
        <c:scaling>
          <c:orientation val="minMax"/>
        </c:scaling>
        <c:delete val="1"/>
        <c:axPos val="b"/>
        <c:numFmt formatCode="0.0%" sourceLinked="1"/>
        <c:majorTickMark val="none"/>
        <c:minorTickMark val="none"/>
        <c:tickLblPos val="nextTo"/>
        <c:crossAx val="34667017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953254732842447"/>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6.8000000000000005E-2</c:v>
                </c:pt>
                <c:pt idx="1">
                  <c:v>0.14299999999999999</c:v>
                </c:pt>
                <c:pt idx="2">
                  <c:v>0.109</c:v>
                </c:pt>
                <c:pt idx="3">
                  <c:v>0.16800000000000001</c:v>
                </c:pt>
                <c:pt idx="4">
                  <c:v>0.16800000000000001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640367424"/>
        <c:axId val="640367816"/>
      </c:lineChart>
      <c:catAx>
        <c:axId val="640367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40367816"/>
        <c:crosses val="autoZero"/>
        <c:auto val="1"/>
        <c:lblAlgn val="ctr"/>
        <c:lblOffset val="100"/>
        <c:noMultiLvlLbl val="0"/>
      </c:catAx>
      <c:valAx>
        <c:axId val="640367816"/>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4036742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0.19800000000000001</c:v>
                </c:pt>
                <c:pt idx="1">
                  <c:v>0.14399999999999999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640370560"/>
        <c:axId val="640370952"/>
      </c:barChart>
      <c:catAx>
        <c:axId val="64037056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40370952"/>
        <c:crosses val="autoZero"/>
        <c:auto val="1"/>
        <c:lblAlgn val="ctr"/>
        <c:lblOffset val="100"/>
        <c:noMultiLvlLbl val="0"/>
      </c:catAx>
      <c:valAx>
        <c:axId val="640370952"/>
        <c:scaling>
          <c:orientation val="minMax"/>
          <c:max val="0.30000000000000004"/>
        </c:scaling>
        <c:delete val="1"/>
        <c:axPos val="t"/>
        <c:numFmt formatCode="0.00%" sourceLinked="1"/>
        <c:majorTickMark val="none"/>
        <c:minorTickMark val="none"/>
        <c:tickLblPos val="nextTo"/>
        <c:crossAx val="64037056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0.14599999999999999</c:v>
                </c:pt>
                <c:pt idx="1">
                  <c:v>0.17</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640371736"/>
        <c:axId val="640372128"/>
      </c:barChart>
      <c:catAx>
        <c:axId val="640371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40372128"/>
        <c:crosses val="autoZero"/>
        <c:auto val="1"/>
        <c:lblAlgn val="ctr"/>
        <c:lblOffset val="100"/>
        <c:noMultiLvlLbl val="0"/>
      </c:catAx>
      <c:valAx>
        <c:axId val="640372128"/>
        <c:scaling>
          <c:orientation val="minMax"/>
          <c:max val="0.30000000000000004"/>
          <c:min val="0"/>
        </c:scaling>
        <c:delete val="1"/>
        <c:axPos val="b"/>
        <c:numFmt formatCode="0.0%" sourceLinked="1"/>
        <c:majorTickMark val="none"/>
        <c:minorTickMark val="none"/>
        <c:tickLblPos val="nextTo"/>
        <c:crossAx val="6403717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Sheet1!$B$2:$B$22</c:f>
              <c:numCache>
                <c:formatCode>0.0%</c:formatCode>
                <c:ptCount val="21"/>
                <c:pt idx="0">
                  <c:v>8.2000000000000003E-2</c:v>
                </c:pt>
                <c:pt idx="1">
                  <c:v>0.112</c:v>
                </c:pt>
                <c:pt idx="2">
                  <c:v>0.13200000000000001</c:v>
                </c:pt>
                <c:pt idx="3">
                  <c:v>0.13600000000000001</c:v>
                </c:pt>
                <c:pt idx="4">
                  <c:v>0.13600000000000001</c:v>
                </c:pt>
                <c:pt idx="5">
                  <c:v>0.14299999999999999</c:v>
                </c:pt>
                <c:pt idx="6">
                  <c:v>0.14399999999999999</c:v>
                </c:pt>
                <c:pt idx="7">
                  <c:v>0.14699999999999999</c:v>
                </c:pt>
                <c:pt idx="8">
                  <c:v>0.14899999999999999</c:v>
                </c:pt>
                <c:pt idx="9">
                  <c:v>0.14899999999999999</c:v>
                </c:pt>
                <c:pt idx="10">
                  <c:v>0.151</c:v>
                </c:pt>
                <c:pt idx="11">
                  <c:v>0.16400000000000001</c:v>
                </c:pt>
                <c:pt idx="12">
                  <c:v>0.16600000000000001</c:v>
                </c:pt>
                <c:pt idx="13">
                  <c:v>0.18</c:v>
                </c:pt>
                <c:pt idx="14">
                  <c:v>0.185</c:v>
                </c:pt>
                <c:pt idx="15">
                  <c:v>0.187</c:v>
                </c:pt>
                <c:pt idx="16">
                  <c:v>0.19</c:v>
                </c:pt>
                <c:pt idx="17">
                  <c:v>0.192</c:v>
                </c:pt>
                <c:pt idx="18">
                  <c:v>0.19400000000000001</c:v>
                </c:pt>
                <c:pt idx="19">
                  <c:v>0.19500000000000001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Sheet1!$C$2:$C$22</c:f>
              <c:numCache>
                <c:formatCode>General</c:formatCode>
                <c:ptCount val="21"/>
                <c:pt idx="20">
                  <c:v>0.20100000000000001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14.8%</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Bergen</c:v>
                </c:pt>
                <c:pt idx="1">
                  <c:v>Essex</c:v>
                </c:pt>
                <c:pt idx="2">
                  <c:v>Monmouth</c:v>
                </c:pt>
                <c:pt idx="3">
                  <c:v>Middlesex</c:v>
                </c:pt>
                <c:pt idx="4">
                  <c:v>Warren</c:v>
                </c:pt>
                <c:pt idx="5">
                  <c:v>Morris</c:v>
                </c:pt>
                <c:pt idx="6">
                  <c:v>Hunterdon</c:v>
                </c:pt>
                <c:pt idx="7">
                  <c:v>Burlington</c:v>
                </c:pt>
                <c:pt idx="8">
                  <c:v>Ocean</c:v>
                </c:pt>
                <c:pt idx="9">
                  <c:v>Union</c:v>
                </c:pt>
                <c:pt idx="10">
                  <c:v>Passaic</c:v>
                </c:pt>
                <c:pt idx="11">
                  <c:v>Salem</c:v>
                </c:pt>
                <c:pt idx="12">
                  <c:v>Sussex</c:v>
                </c:pt>
                <c:pt idx="13">
                  <c:v>Cape May</c:v>
                </c:pt>
                <c:pt idx="14">
                  <c:v>Somerset</c:v>
                </c:pt>
                <c:pt idx="15">
                  <c:v>Atlantic</c:v>
                </c:pt>
                <c:pt idx="16">
                  <c:v>Gloucester</c:v>
                </c:pt>
                <c:pt idx="17">
                  <c:v>Hudson</c:v>
                </c:pt>
                <c:pt idx="18">
                  <c:v>Cumberland</c:v>
                </c:pt>
                <c:pt idx="19">
                  <c:v>Camden</c:v>
                </c:pt>
                <c:pt idx="20">
                  <c:v>Mercer</c:v>
                </c:pt>
              </c:strCache>
            </c:strRef>
          </c:cat>
          <c:val>
            <c:numRef>
              <c:f>Sheet1!$D$2:$D$22</c:f>
              <c:numCache>
                <c:formatCode>0.0%</c:formatCode>
                <c:ptCount val="21"/>
                <c:pt idx="0">
                  <c:v>0.14799999999999999</c:v>
                </c:pt>
                <c:pt idx="1">
                  <c:v>0.14799999999999999</c:v>
                </c:pt>
                <c:pt idx="2">
                  <c:v>0.14799999999999999</c:v>
                </c:pt>
                <c:pt idx="3">
                  <c:v>0.14799999999999999</c:v>
                </c:pt>
                <c:pt idx="4">
                  <c:v>0.14799999999999999</c:v>
                </c:pt>
                <c:pt idx="5">
                  <c:v>0.14799999999999999</c:v>
                </c:pt>
                <c:pt idx="6">
                  <c:v>0.14799999999999999</c:v>
                </c:pt>
                <c:pt idx="7">
                  <c:v>0.14799999999999999</c:v>
                </c:pt>
                <c:pt idx="8">
                  <c:v>0.14799999999999999</c:v>
                </c:pt>
                <c:pt idx="9">
                  <c:v>0.14799999999999999</c:v>
                </c:pt>
                <c:pt idx="10">
                  <c:v>0.14799999999999999</c:v>
                </c:pt>
                <c:pt idx="11">
                  <c:v>0.14799999999999999</c:v>
                </c:pt>
                <c:pt idx="12">
                  <c:v>0.14799999999999999</c:v>
                </c:pt>
                <c:pt idx="13">
                  <c:v>0.14799999999999999</c:v>
                </c:pt>
                <c:pt idx="14">
                  <c:v>0.14799999999999999</c:v>
                </c:pt>
                <c:pt idx="15">
                  <c:v>0.14799999999999999</c:v>
                </c:pt>
                <c:pt idx="16">
                  <c:v>0.14799999999999999</c:v>
                </c:pt>
                <c:pt idx="17">
                  <c:v>0.14799999999999999</c:v>
                </c:pt>
                <c:pt idx="18">
                  <c:v>0.14799999999999999</c:v>
                </c:pt>
                <c:pt idx="19">
                  <c:v>0.14799999999999999</c:v>
                </c:pt>
                <c:pt idx="20">
                  <c:v>0.14799999999999999</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640372912"/>
        <c:axId val="640373304"/>
      </c:barChart>
      <c:catAx>
        <c:axId val="6403729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640373304"/>
        <c:crosses val="autoZero"/>
        <c:auto val="1"/>
        <c:lblAlgn val="ctr"/>
        <c:lblOffset val="100"/>
        <c:noMultiLvlLbl val="0"/>
      </c:catAx>
      <c:valAx>
        <c:axId val="640373304"/>
        <c:scaling>
          <c:orientation val="minMax"/>
        </c:scaling>
        <c:delete val="1"/>
        <c:axPos val="b"/>
        <c:numFmt formatCode="0.0%" sourceLinked="1"/>
        <c:majorTickMark val="none"/>
        <c:minorTickMark val="none"/>
        <c:tickLblPos val="nextTo"/>
        <c:crossAx val="640372912"/>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4265376707994006"/>
          <c:y val="0.9335549922698018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2013</c:v>
                </c:pt>
                <c:pt idx="1">
                  <c:v>2014</c:v>
                </c:pt>
                <c:pt idx="2">
                  <c:v>2015</c:v>
                </c:pt>
                <c:pt idx="3">
                  <c:v>2016</c:v>
                </c:pt>
                <c:pt idx="4">
                  <c:v>2017</c:v>
                </c:pt>
              </c:numCache>
            </c:numRef>
          </c:cat>
          <c:val>
            <c:numRef>
              <c:f>Sheet1!$B$2:$B$6</c:f>
              <c:numCache>
                <c:formatCode>0.0%</c:formatCode>
                <c:ptCount val="5"/>
                <c:pt idx="0">
                  <c:v>0.13900000000000001</c:v>
                </c:pt>
                <c:pt idx="1">
                  <c:v>0.159</c:v>
                </c:pt>
                <c:pt idx="2">
                  <c:v>0.14199999999999999</c:v>
                </c:pt>
                <c:pt idx="3">
                  <c:v>0.155</c:v>
                </c:pt>
                <c:pt idx="4">
                  <c:v>0.20100000000000001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640374088"/>
        <c:axId val="640374480"/>
      </c:lineChart>
      <c:catAx>
        <c:axId val="640374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40374480"/>
        <c:crosses val="autoZero"/>
        <c:auto val="1"/>
        <c:lblAlgn val="ctr"/>
        <c:lblOffset val="100"/>
        <c:noMultiLvlLbl val="0"/>
      </c:catAx>
      <c:valAx>
        <c:axId val="640374480"/>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64037408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0.255</c:v>
                </c:pt>
                <c:pt idx="1">
                  <c:v>0.20200000000000001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42965016"/>
        <c:axId val="342965408"/>
      </c:barChart>
      <c:catAx>
        <c:axId val="34296501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965408"/>
        <c:crosses val="autoZero"/>
        <c:auto val="1"/>
        <c:lblAlgn val="ctr"/>
        <c:lblOffset val="100"/>
        <c:noMultiLvlLbl val="0"/>
      </c:catAx>
      <c:valAx>
        <c:axId val="342965408"/>
        <c:scaling>
          <c:orientation val="minMax"/>
          <c:max val="0.30000000000000004"/>
        </c:scaling>
        <c:delete val="1"/>
        <c:axPos val="t"/>
        <c:numFmt formatCode="0.00%" sourceLinked="1"/>
        <c:majorTickMark val="none"/>
        <c:minorTickMark val="none"/>
        <c:tickLblPos val="nextTo"/>
        <c:crossAx val="34296501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Sheet1!$B$2:$B$22</c:f>
              <c:numCache>
                <c:formatCode>General</c:formatCode>
                <c:ptCount val="21"/>
                <c:pt idx="0" formatCode="0%">
                  <c:v>0.40799999999999997</c:v>
                </c:pt>
                <c:pt idx="1">
                  <c:v>0.51800000000000002</c:v>
                </c:pt>
                <c:pt idx="2" formatCode="0%">
                  <c:v>0.56399999999999995</c:v>
                </c:pt>
                <c:pt idx="3" formatCode="0%">
                  <c:v>0.56899999999999995</c:v>
                </c:pt>
                <c:pt idx="4" formatCode="0%">
                  <c:v>0.60099999999999998</c:v>
                </c:pt>
                <c:pt idx="5" formatCode="0%">
                  <c:v>0.65400000000000003</c:v>
                </c:pt>
                <c:pt idx="6" formatCode="0%">
                  <c:v>0.69599999999999995</c:v>
                </c:pt>
                <c:pt idx="8" formatCode="0%">
                  <c:v>0.72</c:v>
                </c:pt>
                <c:pt idx="9" formatCode="0%">
                  <c:v>0.72799999999999998</c:v>
                </c:pt>
                <c:pt idx="10" formatCode="0%">
                  <c:v>0.75700000000000001</c:v>
                </c:pt>
                <c:pt idx="11" formatCode="0%">
                  <c:v>0.79500000000000004</c:v>
                </c:pt>
                <c:pt idx="12" formatCode="0%">
                  <c:v>0.82499999999999996</c:v>
                </c:pt>
                <c:pt idx="13" formatCode="0%">
                  <c:v>0.87</c:v>
                </c:pt>
                <c:pt idx="14" formatCode="0%">
                  <c:v>0.873</c:v>
                </c:pt>
                <c:pt idx="15" formatCode="0%">
                  <c:v>0.88500000000000001</c:v>
                </c:pt>
                <c:pt idx="16" formatCode="0%">
                  <c:v>0.89600000000000002</c:v>
                </c:pt>
                <c:pt idx="17" formatCode="0%">
                  <c:v>0.90300000000000002</c:v>
                </c:pt>
                <c:pt idx="18" formatCode="0%">
                  <c:v>0.90700000000000003</c:v>
                </c:pt>
                <c:pt idx="19">
                  <c:v>0.91200000000000003</c:v>
                </c:pt>
                <c:pt idx="20">
                  <c:v>0.91300000000000003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Sheet1!$C$2:$C$22</c:f>
              <c:numCache>
                <c:formatCode>General</c:formatCode>
                <c:ptCount val="21"/>
                <c:pt idx="7">
                  <c:v>0.70299999999999996</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69%</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Union</c:v>
                </c:pt>
                <c:pt idx="3">
                  <c:v>Middlesex</c:v>
                </c:pt>
                <c:pt idx="4">
                  <c:v>Bergen</c:v>
                </c:pt>
                <c:pt idx="5">
                  <c:v>Essex</c:v>
                </c:pt>
                <c:pt idx="6">
                  <c:v>Somerset</c:v>
                </c:pt>
                <c:pt idx="7">
                  <c:v>Mercer</c:v>
                </c:pt>
                <c:pt idx="8">
                  <c:v>Cumberland</c:v>
                </c:pt>
                <c:pt idx="9">
                  <c:v>Atlantic</c:v>
                </c:pt>
                <c:pt idx="10">
                  <c:v>Morris</c:v>
                </c:pt>
                <c:pt idx="11">
                  <c:v>Camden</c:v>
                </c:pt>
                <c:pt idx="12">
                  <c:v>Monmouth</c:v>
                </c:pt>
                <c:pt idx="13">
                  <c:v>Burlington</c:v>
                </c:pt>
                <c:pt idx="14">
                  <c:v>Ocean</c:v>
                </c:pt>
                <c:pt idx="15">
                  <c:v>Warren</c:v>
                </c:pt>
                <c:pt idx="16">
                  <c:v>Hunterdon</c:v>
                </c:pt>
                <c:pt idx="17">
                  <c:v>Sussex</c:v>
                </c:pt>
                <c:pt idx="18">
                  <c:v>Cape May</c:v>
                </c:pt>
                <c:pt idx="19">
                  <c:v>Gloucester</c:v>
                </c:pt>
                <c:pt idx="20">
                  <c:v>Salem</c:v>
                </c:pt>
              </c:strCache>
            </c:strRef>
          </c:cat>
          <c:val>
            <c:numRef>
              <c:f>Sheet1!$D$2:$D$22</c:f>
              <c:numCache>
                <c:formatCode>0%</c:formatCode>
                <c:ptCount val="21"/>
                <c:pt idx="0">
                  <c:v>0.69</c:v>
                </c:pt>
                <c:pt idx="1">
                  <c:v>0.69</c:v>
                </c:pt>
                <c:pt idx="2">
                  <c:v>0.69</c:v>
                </c:pt>
                <c:pt idx="3">
                  <c:v>0.69</c:v>
                </c:pt>
                <c:pt idx="4">
                  <c:v>0.69</c:v>
                </c:pt>
                <c:pt idx="5">
                  <c:v>0.69</c:v>
                </c:pt>
                <c:pt idx="6">
                  <c:v>0.69</c:v>
                </c:pt>
                <c:pt idx="7">
                  <c:v>0.69</c:v>
                </c:pt>
                <c:pt idx="8">
                  <c:v>0.69</c:v>
                </c:pt>
                <c:pt idx="9">
                  <c:v>0.69</c:v>
                </c:pt>
                <c:pt idx="10">
                  <c:v>0.69</c:v>
                </c:pt>
                <c:pt idx="11">
                  <c:v>0.69</c:v>
                </c:pt>
                <c:pt idx="12">
                  <c:v>0.69</c:v>
                </c:pt>
                <c:pt idx="13">
                  <c:v>0.69</c:v>
                </c:pt>
                <c:pt idx="14">
                  <c:v>0.69</c:v>
                </c:pt>
                <c:pt idx="15">
                  <c:v>0.69</c:v>
                </c:pt>
                <c:pt idx="16">
                  <c:v>0.69</c:v>
                </c:pt>
                <c:pt idx="17">
                  <c:v>0.69</c:v>
                </c:pt>
                <c:pt idx="18">
                  <c:v>0.69</c:v>
                </c:pt>
                <c:pt idx="19" formatCode="General">
                  <c:v>0.69</c:v>
                </c:pt>
                <c:pt idx="20" formatCode="General">
                  <c:v>0.69</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57377440"/>
        <c:axId val="357384104"/>
      </c:barChart>
      <c:catAx>
        <c:axId val="3573774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384104"/>
        <c:crosses val="autoZero"/>
        <c:auto val="1"/>
        <c:lblAlgn val="ctr"/>
        <c:lblOffset val="100"/>
        <c:noMultiLvlLbl val="0"/>
      </c:catAx>
      <c:valAx>
        <c:axId val="357384104"/>
        <c:scaling>
          <c:orientation val="minMax"/>
        </c:scaling>
        <c:delete val="1"/>
        <c:axPos val="b"/>
        <c:numFmt formatCode="0%" sourceLinked="1"/>
        <c:majorTickMark val="none"/>
        <c:minorTickMark val="none"/>
        <c:tickLblPos val="nextTo"/>
        <c:crossAx val="35737744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0.159</c:v>
                </c:pt>
                <c:pt idx="1">
                  <c:v>0.23499999999999999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42966192"/>
        <c:axId val="342966584"/>
      </c:barChart>
      <c:catAx>
        <c:axId val="3429661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966584"/>
        <c:crosses val="autoZero"/>
        <c:auto val="1"/>
        <c:lblAlgn val="ctr"/>
        <c:lblOffset val="100"/>
        <c:noMultiLvlLbl val="0"/>
      </c:catAx>
      <c:valAx>
        <c:axId val="342966584"/>
        <c:scaling>
          <c:orientation val="minMax"/>
          <c:max val="0.30000000000000004"/>
          <c:min val="0"/>
        </c:scaling>
        <c:delete val="1"/>
        <c:axPos val="b"/>
        <c:numFmt formatCode="0.0%" sourceLinked="1"/>
        <c:majorTickMark val="none"/>
        <c:minorTickMark val="none"/>
        <c:tickLblPos val="nextTo"/>
        <c:crossAx val="34296619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4002074758133066E-2"/>
          <c:y val="2.4261572049140711E-2"/>
          <c:w val="0.89592326285297763"/>
          <c:h val="0.90272672630115924"/>
        </c:manualLayout>
      </c:layout>
      <c:barChart>
        <c:barDir val="bar"/>
        <c:grouping val="clustered"/>
        <c:varyColors val="0"/>
        <c:ser>
          <c:idx val="1"/>
          <c:order val="0"/>
          <c:tx>
            <c:strRef>
              <c:f>Sheet1!$B$1</c:f>
              <c:strCache>
                <c:ptCount val="1"/>
                <c:pt idx="0">
                  <c:v>County copy 2017</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Sheet1!$B$2:$B$22</c:f>
              <c:numCache>
                <c:formatCode>General</c:formatCode>
                <c:ptCount val="21"/>
                <c:pt idx="9" formatCode="0">
                  <c:v>10297</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Sheet1!$C$2:$C$22</c:f>
              <c:numCache>
                <c:formatCode>0</c:formatCode>
                <c:ptCount val="21"/>
                <c:pt idx="0">
                  <c:v>2013</c:v>
                </c:pt>
                <c:pt idx="1">
                  <c:v>2417</c:v>
                </c:pt>
                <c:pt idx="2" formatCode="General">
                  <c:v>2961</c:v>
                </c:pt>
                <c:pt idx="3">
                  <c:v>3529</c:v>
                </c:pt>
                <c:pt idx="4">
                  <c:v>4259</c:v>
                </c:pt>
                <c:pt idx="5">
                  <c:v>4882</c:v>
                </c:pt>
                <c:pt idx="6">
                  <c:v>7630</c:v>
                </c:pt>
                <c:pt idx="7">
                  <c:v>8867</c:v>
                </c:pt>
                <c:pt idx="8">
                  <c:v>8924</c:v>
                </c:pt>
                <c:pt idx="9">
                  <c:v>10297</c:v>
                </c:pt>
                <c:pt idx="10">
                  <c:v>12608</c:v>
                </c:pt>
                <c:pt idx="11">
                  <c:v>13035</c:v>
                </c:pt>
                <c:pt idx="12">
                  <c:v>13528</c:v>
                </c:pt>
                <c:pt idx="13" formatCode="General">
                  <c:v>14056</c:v>
                </c:pt>
                <c:pt idx="14">
                  <c:v>14921</c:v>
                </c:pt>
                <c:pt idx="15">
                  <c:v>15607</c:v>
                </c:pt>
                <c:pt idx="16">
                  <c:v>16299</c:v>
                </c:pt>
                <c:pt idx="17">
                  <c:v>18126</c:v>
                </c:pt>
                <c:pt idx="18">
                  <c:v>18182</c:v>
                </c:pt>
                <c:pt idx="19">
                  <c:v>21553</c:v>
                </c:pt>
                <c:pt idx="20">
                  <c:v>24355</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2018</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Sheet1!$D$2:$D$22</c:f>
              <c:numCache>
                <c:formatCode>0</c:formatCode>
                <c:ptCount val="21"/>
                <c:pt idx="0">
                  <c:v>2059</c:v>
                </c:pt>
                <c:pt idx="1">
                  <c:v>2411</c:v>
                </c:pt>
                <c:pt idx="2" formatCode="General">
                  <c:v>2970</c:v>
                </c:pt>
                <c:pt idx="3">
                  <c:v>3500</c:v>
                </c:pt>
                <c:pt idx="4">
                  <c:v>4284</c:v>
                </c:pt>
                <c:pt idx="5">
                  <c:v>5051</c:v>
                </c:pt>
                <c:pt idx="6">
                  <c:v>7754</c:v>
                </c:pt>
                <c:pt idx="7">
                  <c:v>9004</c:v>
                </c:pt>
                <c:pt idx="8">
                  <c:v>8997</c:v>
                </c:pt>
                <c:pt idx="9">
                  <c:v>10275</c:v>
                </c:pt>
                <c:pt idx="10">
                  <c:v>12627</c:v>
                </c:pt>
                <c:pt idx="11">
                  <c:v>13311</c:v>
                </c:pt>
                <c:pt idx="12">
                  <c:v>13526</c:v>
                </c:pt>
                <c:pt idx="13" formatCode="General">
                  <c:v>14469</c:v>
                </c:pt>
                <c:pt idx="14">
                  <c:v>15217</c:v>
                </c:pt>
                <c:pt idx="15">
                  <c:v>15638</c:v>
                </c:pt>
                <c:pt idx="16">
                  <c:v>16605</c:v>
                </c:pt>
                <c:pt idx="17">
                  <c:v>18515</c:v>
                </c:pt>
                <c:pt idx="18">
                  <c:v>18203</c:v>
                </c:pt>
                <c:pt idx="19">
                  <c:v>22189</c:v>
                </c:pt>
                <c:pt idx="20">
                  <c:v>24354</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County Copy 2018</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Burlington</c:v>
                </c:pt>
                <c:pt idx="12">
                  <c:v>Morris</c:v>
                </c:pt>
                <c:pt idx="13">
                  <c:v>Passaic</c:v>
                </c:pt>
                <c:pt idx="14">
                  <c:v>Union</c:v>
                </c:pt>
                <c:pt idx="15">
                  <c:v>Camden</c:v>
                </c:pt>
                <c:pt idx="16">
                  <c:v>Ocean</c:v>
                </c:pt>
                <c:pt idx="17">
                  <c:v>Middlesex</c:v>
                </c:pt>
                <c:pt idx="18">
                  <c:v>Monmouth</c:v>
                </c:pt>
                <c:pt idx="19">
                  <c:v>Essex</c:v>
                </c:pt>
                <c:pt idx="20">
                  <c:v>Bergen</c:v>
                </c:pt>
              </c:strCache>
            </c:strRef>
          </c:cat>
          <c:val>
            <c:numRef>
              <c:f>Sheet1!$E$2:$E$22</c:f>
              <c:numCache>
                <c:formatCode>General</c:formatCode>
                <c:ptCount val="21"/>
                <c:pt idx="9">
                  <c:v>10275</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42967368"/>
        <c:axId val="342967760"/>
      </c:barChart>
      <c:catAx>
        <c:axId val="3429673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967760"/>
        <c:crosses val="autoZero"/>
        <c:auto val="1"/>
        <c:lblAlgn val="ctr"/>
        <c:lblOffset val="100"/>
        <c:noMultiLvlLbl val="0"/>
      </c:catAx>
      <c:valAx>
        <c:axId val="342967760"/>
        <c:scaling>
          <c:orientation val="minMax"/>
        </c:scaling>
        <c:delete val="1"/>
        <c:axPos val="b"/>
        <c:numFmt formatCode="General" sourceLinked="1"/>
        <c:majorTickMark val="none"/>
        <c:minorTickMark val="none"/>
        <c:tickLblPos val="nextTo"/>
        <c:crossAx val="342967368"/>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0464430276554E-2"/>
          <c:y val="3.1751564898555712E-2"/>
          <c:w val="0.86726899824236503"/>
          <c:h val="0.77376581417226997"/>
        </c:manualLayout>
      </c:layout>
      <c:barChart>
        <c:barDir val="col"/>
        <c:grouping val="clustered"/>
        <c:varyColors val="0"/>
        <c:ser>
          <c:idx val="1"/>
          <c:order val="0"/>
          <c:tx>
            <c:strRef>
              <c:f>Sheet1!$B$1</c:f>
              <c:strCache>
                <c:ptCount val="1"/>
                <c:pt idx="0">
                  <c:v>County copy 2017</c:v>
                </c:pt>
              </c:strCache>
            </c:strRef>
          </c:tx>
          <c:spPr>
            <a:solidFill>
              <a:srgbClr val="FFFF00"/>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Sheet1!$B$2:$B$22</c:f>
              <c:numCache>
                <c:formatCode>General</c:formatCode>
                <c:ptCount val="21"/>
                <c:pt idx="4" formatCode="0.0%">
                  <c:v>0.16300000000000001</c:v>
                </c:pt>
              </c:numCache>
            </c:numRef>
          </c:val>
          <c:extLst>
            <c:ext xmlns:c16="http://schemas.microsoft.com/office/drawing/2014/chart" uri="{C3380CC4-5D6E-409C-BE32-E72D297353CC}">
              <c16:uniqueId val="{00000001-06BA-499E-A785-878D402C40D1}"/>
            </c:ext>
          </c:extLst>
        </c:ser>
        <c:ser>
          <c:idx val="0"/>
          <c:order val="1"/>
          <c:tx>
            <c:strRef>
              <c:f>Sheet1!$C$1</c:f>
              <c:strCache>
                <c:ptCount val="1"/>
                <c:pt idx="0">
                  <c:v>2017</c:v>
                </c:pt>
              </c:strCache>
            </c:strRef>
          </c:tx>
          <c:spPr>
            <a:solidFill>
              <a:schemeClr val="bg1">
                <a:lumMod val="75000"/>
              </a:schemeClr>
            </a:solidFill>
            <a:ln>
              <a:noFill/>
            </a:ln>
            <a:effectLst/>
          </c:spPr>
          <c:invertIfNegative val="0"/>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Sheet1!$C$2:$C$22</c:f>
              <c:numCache>
                <c:formatCode>0.0%</c:formatCode>
                <c:ptCount val="21"/>
                <c:pt idx="0">
                  <c:v>0.13289999999999999</c:v>
                </c:pt>
                <c:pt idx="1">
                  <c:v>0.14119999999999999</c:v>
                </c:pt>
                <c:pt idx="2">
                  <c:v>0.15079999999999999</c:v>
                </c:pt>
                <c:pt idx="3">
                  <c:v>0.1512</c:v>
                </c:pt>
                <c:pt idx="4">
                  <c:v>0.1633</c:v>
                </c:pt>
                <c:pt idx="5">
                  <c:v>0.15820000000000001</c:v>
                </c:pt>
                <c:pt idx="6">
                  <c:v>0.16500000000000001</c:v>
                </c:pt>
                <c:pt idx="7">
                  <c:v>0.1681</c:v>
                </c:pt>
                <c:pt idx="8">
                  <c:v>0.17119999999999999</c:v>
                </c:pt>
                <c:pt idx="9">
                  <c:v>0.1782</c:v>
                </c:pt>
                <c:pt idx="10">
                  <c:v>0.17860000000000001</c:v>
                </c:pt>
                <c:pt idx="11">
                  <c:v>0.17929999999999999</c:v>
                </c:pt>
                <c:pt idx="12">
                  <c:v>0.18490000000000001</c:v>
                </c:pt>
                <c:pt idx="13">
                  <c:v>0.1862</c:v>
                </c:pt>
                <c:pt idx="14">
                  <c:v>0.18609999999999999</c:v>
                </c:pt>
                <c:pt idx="15">
                  <c:v>0.187</c:v>
                </c:pt>
                <c:pt idx="16">
                  <c:v>0.18990000000000001</c:v>
                </c:pt>
                <c:pt idx="17">
                  <c:v>0.188</c:v>
                </c:pt>
                <c:pt idx="18">
                  <c:v>0.1971</c:v>
                </c:pt>
                <c:pt idx="19">
                  <c:v>0.21029999999999999</c:v>
                </c:pt>
                <c:pt idx="20">
                  <c:v>0.2339</c:v>
                </c:pt>
              </c:numCache>
            </c:numRef>
          </c:val>
          <c:extLst>
            <c:ext xmlns:c16="http://schemas.microsoft.com/office/drawing/2014/chart" uri="{C3380CC4-5D6E-409C-BE32-E72D297353CC}">
              <c16:uniqueId val="{00000000-06BA-499E-A785-878D402C40D1}"/>
            </c:ext>
          </c:extLst>
        </c:ser>
        <c:ser>
          <c:idx val="4"/>
          <c:order val="2"/>
          <c:tx>
            <c:strRef>
              <c:f>Sheet1!$D$1</c:f>
              <c:strCache>
                <c:ptCount val="1"/>
                <c:pt idx="0">
                  <c:v>2018</c:v>
                </c:pt>
              </c:strCache>
            </c:strRef>
          </c:tx>
          <c:spPr>
            <a:solidFill>
              <a:srgbClr val="C00000"/>
            </a:solidFill>
            <a:ln>
              <a:noFill/>
            </a:ln>
            <a:effectLst/>
          </c:spPr>
          <c:invertIfNegative val="0"/>
          <c:dPt>
            <c:idx val="4"/>
            <c:invertIfNegative val="0"/>
            <c:bubble3D val="0"/>
            <c:spPr>
              <a:solidFill>
                <a:srgbClr val="C00000"/>
              </a:solidFill>
              <a:ln>
                <a:noFill/>
              </a:ln>
              <a:effectLst/>
            </c:spPr>
            <c:extLst>
              <c:ext xmlns:c16="http://schemas.microsoft.com/office/drawing/2014/chart" uri="{C3380CC4-5D6E-409C-BE32-E72D297353CC}">
                <c16:uniqueId val="{00000008-06BA-499E-A785-878D402C40D1}"/>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Sheet1!$D$2:$D$22</c:f>
              <c:numCache>
                <c:formatCode>0.0%</c:formatCode>
                <c:ptCount val="21"/>
                <c:pt idx="0">
                  <c:v>0.13689999999999999</c:v>
                </c:pt>
                <c:pt idx="1">
                  <c:v>0.14380000000000001</c:v>
                </c:pt>
                <c:pt idx="2">
                  <c:v>0.15340000000000001</c:v>
                </c:pt>
                <c:pt idx="3">
                  <c:v>0.15359999999999999</c:v>
                </c:pt>
                <c:pt idx="4">
                  <c:v>0.16270000000000001</c:v>
                </c:pt>
                <c:pt idx="5">
                  <c:v>0.16309999999999999</c:v>
                </c:pt>
                <c:pt idx="6">
                  <c:v>0.16819999999999999</c:v>
                </c:pt>
                <c:pt idx="7">
                  <c:v>0.17249999999999999</c:v>
                </c:pt>
                <c:pt idx="8">
                  <c:v>0.17480000000000001</c:v>
                </c:pt>
                <c:pt idx="9">
                  <c:v>0.18060000000000001</c:v>
                </c:pt>
                <c:pt idx="10">
                  <c:v>0.18090000000000001</c:v>
                </c:pt>
                <c:pt idx="11">
                  <c:v>0.1837</c:v>
                </c:pt>
                <c:pt idx="12">
                  <c:v>0.18709999999999999</c:v>
                </c:pt>
                <c:pt idx="13">
                  <c:v>0.18779999999999999</c:v>
                </c:pt>
                <c:pt idx="14">
                  <c:v>0.19170000000000001</c:v>
                </c:pt>
                <c:pt idx="15">
                  <c:v>0.1918</c:v>
                </c:pt>
                <c:pt idx="16">
                  <c:v>0.1925</c:v>
                </c:pt>
                <c:pt idx="17">
                  <c:v>0.19320000000000001</c:v>
                </c:pt>
                <c:pt idx="18">
                  <c:v>0.19489999999999999</c:v>
                </c:pt>
                <c:pt idx="19">
                  <c:v>0.215</c:v>
                </c:pt>
                <c:pt idx="20">
                  <c:v>0.2387</c:v>
                </c:pt>
              </c:numCache>
            </c:numRef>
          </c:val>
          <c:extLst>
            <c:ext xmlns:c16="http://schemas.microsoft.com/office/drawing/2014/chart" uri="{C3380CC4-5D6E-409C-BE32-E72D297353CC}">
              <c16:uniqueId val="{00000004-06BA-499E-A785-878D402C40D1}"/>
            </c:ext>
          </c:extLst>
        </c:ser>
        <c:ser>
          <c:idx val="2"/>
          <c:order val="3"/>
          <c:tx>
            <c:strRef>
              <c:f>Sheet1!$E$1</c:f>
              <c:strCache>
                <c:ptCount val="1"/>
                <c:pt idx="0">
                  <c:v>County copy 2018</c:v>
                </c:pt>
              </c:strCache>
            </c:strRef>
          </c:tx>
          <c:spPr>
            <a:solidFill>
              <a:srgbClr val="FFFF00"/>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Sheet1!$E$2:$E$22</c:f>
              <c:numCache>
                <c:formatCode>General</c:formatCode>
                <c:ptCount val="21"/>
                <c:pt idx="4" formatCode="0.0%">
                  <c:v>0.16300000000000001</c:v>
                </c:pt>
              </c:numCache>
            </c:numRef>
          </c:val>
          <c:extLst>
            <c:ext xmlns:c16="http://schemas.microsoft.com/office/drawing/2014/chart" uri="{C3380CC4-5D6E-409C-BE32-E72D297353CC}">
              <c16:uniqueId val="{00000002-B69E-42BE-9500-14C9488DFAE5}"/>
            </c:ext>
          </c:extLst>
        </c:ser>
        <c:ser>
          <c:idx val="5"/>
          <c:order val="4"/>
          <c:tx>
            <c:strRef>
              <c:f>Sheet1!$F$1</c:f>
              <c:strCache>
                <c:ptCount val="1"/>
                <c:pt idx="0">
                  <c:v>NJ 2018 average 17.9%</c:v>
                </c:pt>
              </c:strCache>
            </c:strRef>
          </c:tx>
          <c:spPr>
            <a:noFill/>
            <a:ln>
              <a:noFill/>
            </a:ln>
            <a:effectLst/>
          </c:spPr>
          <c:invertIfNegative val="0"/>
          <c:trendline>
            <c:spPr>
              <a:ln w="19050" cap="rnd">
                <a:solidFill>
                  <a:schemeClr val="accent6"/>
                </a:solidFill>
                <a:prstDash val="sysDot"/>
              </a:ln>
              <a:effectLst/>
            </c:spPr>
            <c:trendlineType val="linear"/>
            <c:dispRSqr val="0"/>
            <c:dispEq val="0"/>
          </c:trendline>
          <c:cat>
            <c:strRef>
              <c:f>Sheet1!$A$2:$A$22</c:f>
              <c:strCache>
                <c:ptCount val="21"/>
                <c:pt idx="0">
                  <c:v>Hudson</c:v>
                </c:pt>
                <c:pt idx="1">
                  <c:v>Middlesex</c:v>
                </c:pt>
                <c:pt idx="2">
                  <c:v>Union</c:v>
                </c:pt>
                <c:pt idx="3">
                  <c:v>Essex</c:v>
                </c:pt>
                <c:pt idx="4">
                  <c:v>Mercer</c:v>
                </c:pt>
                <c:pt idx="5">
                  <c:v>Passaic</c:v>
                </c:pt>
                <c:pt idx="6">
                  <c:v>Somerset</c:v>
                </c:pt>
                <c:pt idx="7">
                  <c:v>Cumberland</c:v>
                </c:pt>
                <c:pt idx="8">
                  <c:v>Atlantic</c:v>
                </c:pt>
                <c:pt idx="9">
                  <c:v>Morris</c:v>
                </c:pt>
                <c:pt idx="10">
                  <c:v>Bergen</c:v>
                </c:pt>
                <c:pt idx="11">
                  <c:v>Warren</c:v>
                </c:pt>
                <c:pt idx="12">
                  <c:v>Monmouth</c:v>
                </c:pt>
                <c:pt idx="13">
                  <c:v>Hunterdon</c:v>
                </c:pt>
                <c:pt idx="14">
                  <c:v>Salem</c:v>
                </c:pt>
                <c:pt idx="15">
                  <c:v>Camden</c:v>
                </c:pt>
                <c:pt idx="16">
                  <c:v>Burlington</c:v>
                </c:pt>
                <c:pt idx="17">
                  <c:v>Gloucester</c:v>
                </c:pt>
                <c:pt idx="18">
                  <c:v>Cape May</c:v>
                </c:pt>
                <c:pt idx="19">
                  <c:v>Sussex</c:v>
                </c:pt>
                <c:pt idx="20">
                  <c:v>Ocean</c:v>
                </c:pt>
              </c:strCache>
            </c:strRef>
          </c:cat>
          <c:val>
            <c:numRef>
              <c:f>Sheet1!$F$2:$F$22</c:f>
              <c:numCache>
                <c:formatCode>0.0%</c:formatCode>
                <c:ptCount val="21"/>
                <c:pt idx="0">
                  <c:v>0.17899999999999999</c:v>
                </c:pt>
                <c:pt idx="1">
                  <c:v>0.17899999999999999</c:v>
                </c:pt>
                <c:pt idx="2">
                  <c:v>0.17899999999999999</c:v>
                </c:pt>
                <c:pt idx="3">
                  <c:v>0.17899999999999999</c:v>
                </c:pt>
                <c:pt idx="4">
                  <c:v>0.17899999999999999</c:v>
                </c:pt>
                <c:pt idx="5">
                  <c:v>0.17899999999999999</c:v>
                </c:pt>
                <c:pt idx="6">
                  <c:v>0.17899999999999999</c:v>
                </c:pt>
                <c:pt idx="7">
                  <c:v>0.17899999999999999</c:v>
                </c:pt>
                <c:pt idx="8">
                  <c:v>0.17899999999999999</c:v>
                </c:pt>
                <c:pt idx="9">
                  <c:v>0.17899999999999999</c:v>
                </c:pt>
                <c:pt idx="10">
                  <c:v>0.17899999999999999</c:v>
                </c:pt>
                <c:pt idx="11">
                  <c:v>0.17899999999999999</c:v>
                </c:pt>
                <c:pt idx="12">
                  <c:v>0.17899999999999999</c:v>
                </c:pt>
                <c:pt idx="13">
                  <c:v>0.17899999999999999</c:v>
                </c:pt>
                <c:pt idx="14">
                  <c:v>0.17899999999999999</c:v>
                </c:pt>
                <c:pt idx="15">
                  <c:v>0.17899999999999999</c:v>
                </c:pt>
                <c:pt idx="16">
                  <c:v>0.17899999999999999</c:v>
                </c:pt>
                <c:pt idx="17">
                  <c:v>0.17899999999999999</c:v>
                </c:pt>
                <c:pt idx="18">
                  <c:v>0.17899999999999999</c:v>
                </c:pt>
                <c:pt idx="19">
                  <c:v>0.17899999999999999</c:v>
                </c:pt>
                <c:pt idx="20">
                  <c:v>0.17899999999999999</c:v>
                </c:pt>
              </c:numCache>
            </c:numRef>
          </c:val>
          <c:extLst>
            <c:ext xmlns:c16="http://schemas.microsoft.com/office/drawing/2014/chart" uri="{C3380CC4-5D6E-409C-BE32-E72D297353CC}">
              <c16:uniqueId val="{00000003-B69E-42BE-9500-14C9488DFAE5}"/>
            </c:ext>
          </c:extLst>
        </c:ser>
        <c:dLbls>
          <c:showLegendKey val="0"/>
          <c:showVal val="0"/>
          <c:showCatName val="0"/>
          <c:showSerName val="0"/>
          <c:showPercent val="0"/>
          <c:showBubbleSize val="0"/>
        </c:dLbls>
        <c:gapWidth val="0"/>
        <c:overlap val="4"/>
        <c:axId val="342968544"/>
        <c:axId val="342968936"/>
      </c:barChart>
      <c:catAx>
        <c:axId val="34296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968936"/>
        <c:crosses val="autoZero"/>
        <c:auto val="1"/>
        <c:lblAlgn val="ctr"/>
        <c:lblOffset val="100"/>
        <c:noMultiLvlLbl val="0"/>
      </c:catAx>
      <c:valAx>
        <c:axId val="34296893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968544"/>
        <c:crosses val="autoZero"/>
        <c:crossBetween val="between"/>
      </c:valAx>
      <c:spPr>
        <a:noFill/>
        <a:ln>
          <a:noFill/>
        </a:ln>
        <a:effectLst/>
      </c:spPr>
    </c:plotArea>
    <c:legend>
      <c:legendPos val="b"/>
      <c:legendEntry>
        <c:idx val="0"/>
        <c:delete val="1"/>
      </c:legendEntry>
      <c:legendEntry>
        <c:idx val="3"/>
        <c:delete val="1"/>
      </c:legendEntry>
      <c:legendEntry>
        <c:idx val="4"/>
        <c:delete val="1"/>
      </c:legendEntry>
      <c:legendEntry>
        <c:idx val="5"/>
        <c:delete val="1"/>
      </c:legendEntry>
      <c:legendEntry>
        <c:idx val="6"/>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2017-2018</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Sheet1!$B$2:$B$22</c:f>
              <c:numCache>
                <c:formatCode>General</c:formatCode>
                <c:ptCount val="21"/>
                <c:pt idx="0">
                  <c:v>69</c:v>
                </c:pt>
                <c:pt idx="1">
                  <c:v>101</c:v>
                </c:pt>
                <c:pt idx="2">
                  <c:v>110</c:v>
                </c:pt>
                <c:pt idx="3">
                  <c:v>116</c:v>
                </c:pt>
                <c:pt idx="4">
                  <c:v>182</c:v>
                </c:pt>
                <c:pt idx="5">
                  <c:v>207</c:v>
                </c:pt>
                <c:pt idx="6">
                  <c:v>340</c:v>
                </c:pt>
                <c:pt idx="7">
                  <c:v>365</c:v>
                </c:pt>
                <c:pt idx="8">
                  <c:v>382</c:v>
                </c:pt>
                <c:pt idx="10">
                  <c:v>504</c:v>
                </c:pt>
                <c:pt idx="11">
                  <c:v>644</c:v>
                </c:pt>
                <c:pt idx="12">
                  <c:v>650</c:v>
                </c:pt>
                <c:pt idx="13">
                  <c:v>856</c:v>
                </c:pt>
                <c:pt idx="14">
                  <c:v>907</c:v>
                </c:pt>
                <c:pt idx="15">
                  <c:v>1053</c:v>
                </c:pt>
                <c:pt idx="16">
                  <c:v>1103</c:v>
                </c:pt>
                <c:pt idx="17">
                  <c:v>1269</c:v>
                </c:pt>
                <c:pt idx="18">
                  <c:v>1338</c:v>
                </c:pt>
                <c:pt idx="19">
                  <c:v>1493</c:v>
                </c:pt>
                <c:pt idx="20">
                  <c:v>1494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Union</c:v>
                </c:pt>
                <c:pt idx="14">
                  <c:v>Monmouth</c:v>
                </c:pt>
                <c:pt idx="15">
                  <c:v>Hudson</c:v>
                </c:pt>
                <c:pt idx="16">
                  <c:v>Passaic</c:v>
                </c:pt>
                <c:pt idx="17">
                  <c:v>Middlesex</c:v>
                </c:pt>
                <c:pt idx="18">
                  <c:v>Bergen</c:v>
                </c:pt>
                <c:pt idx="19">
                  <c:v>Ocean</c:v>
                </c:pt>
                <c:pt idx="20">
                  <c:v>Essex</c:v>
                </c:pt>
              </c:strCache>
            </c:strRef>
          </c:cat>
          <c:val>
            <c:numRef>
              <c:f>Sheet1!$C$2:$C$22</c:f>
              <c:numCache>
                <c:formatCode>General</c:formatCode>
                <c:ptCount val="21"/>
                <c:pt idx="9">
                  <c:v>461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42969720"/>
        <c:axId val="342970112"/>
      </c:barChart>
      <c:catAx>
        <c:axId val="34296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970112"/>
        <c:crosses val="autoZero"/>
        <c:auto val="1"/>
        <c:lblAlgn val="ctr"/>
        <c:lblOffset val="100"/>
        <c:noMultiLvlLbl val="0"/>
      </c:catAx>
      <c:valAx>
        <c:axId val="342970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9697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9018208661418E-2"/>
          <c:y val="3.5156247837337118E-2"/>
          <c:w val="0.88390981791338585"/>
          <c:h val="0.89663380311061747"/>
        </c:manualLayout>
      </c:layout>
      <c:barChart>
        <c:barDir val="bar"/>
        <c:grouping val="clustered"/>
        <c:varyColors val="0"/>
        <c:ser>
          <c:idx val="1"/>
          <c:order val="1"/>
          <c:tx>
            <c:strRef>
              <c:f>Sheet1!$C$1</c:f>
              <c:strCache>
                <c:ptCount val="1"/>
                <c:pt idx="0">
                  <c:v>NJ avg 69%</c:v>
                </c:pt>
              </c:strCache>
            </c:strRef>
          </c:tx>
          <c:spPr>
            <a:solidFill>
              <a:schemeClr val="bg1"/>
            </a:solidFill>
            <a:ln>
              <a:solidFill>
                <a:schemeClr val="bg1"/>
              </a:solidFill>
            </a:ln>
            <a:effectLst/>
          </c:spPr>
          <c:invertIfNegative val="0"/>
          <c:cat>
            <c:strRef>
              <c:f>Sheet1!$A$2:$A$4</c:f>
              <c:strCache>
                <c:ptCount val="3"/>
                <c:pt idx="0">
                  <c:v>Pennington </c:v>
                </c:pt>
                <c:pt idx="1">
                  <c:v>Hamilton </c:v>
                </c:pt>
                <c:pt idx="2">
                  <c:v>West Windsor </c:v>
                </c:pt>
              </c:strCache>
            </c:strRef>
          </c:cat>
          <c:val>
            <c:numRef>
              <c:f>Sheet1!$C$2:$C$4</c:f>
              <c:numCache>
                <c:formatCode>0%</c:formatCode>
                <c:ptCount val="3"/>
                <c:pt idx="0">
                  <c:v>0.69</c:v>
                </c:pt>
                <c:pt idx="1">
                  <c:v>0.69</c:v>
                </c:pt>
                <c:pt idx="2">
                  <c:v>0.69</c:v>
                </c:pt>
              </c:numCache>
            </c:numRef>
          </c:val>
          <c:extLst>
            <c:ext xmlns:c16="http://schemas.microsoft.com/office/drawing/2014/chart" uri="{C3380CC4-5D6E-409C-BE32-E72D297353CC}">
              <c16:uniqueId val="{00000001-DFB7-40F8-B00C-329BFDAA0288}"/>
            </c:ext>
          </c:extLst>
        </c:ser>
        <c:ser>
          <c:idx val="2"/>
          <c:order val="2"/>
          <c:tx>
            <c:strRef>
              <c:f>Sheet1!$D$1</c:f>
              <c:strCache>
                <c:ptCount val="1"/>
                <c:pt idx="0">
                  <c:v>Mercer county avg 70.3%</c:v>
                </c:pt>
              </c:strCache>
            </c:strRef>
          </c:tx>
          <c:spPr>
            <a:solidFill>
              <a:schemeClr val="bg1"/>
            </a:solidFill>
            <a:ln>
              <a:solidFill>
                <a:schemeClr val="bg1"/>
              </a:solidFill>
            </a:ln>
            <a:effectLst/>
          </c:spPr>
          <c:invertIfNegative val="0"/>
          <c:trendline>
            <c:spPr>
              <a:ln w="19050" cap="rnd">
                <a:solidFill>
                  <a:schemeClr val="accent3"/>
                </a:solidFill>
                <a:prstDash val="sysDot"/>
              </a:ln>
              <a:effectLst/>
            </c:spPr>
            <c:trendlineType val="linear"/>
            <c:dispRSqr val="0"/>
            <c:dispEq val="0"/>
          </c:trendline>
          <c:cat>
            <c:strRef>
              <c:f>Sheet1!$A$2:$A$4</c:f>
              <c:strCache>
                <c:ptCount val="3"/>
                <c:pt idx="0">
                  <c:v>Pennington </c:v>
                </c:pt>
                <c:pt idx="1">
                  <c:v>Hamilton </c:v>
                </c:pt>
                <c:pt idx="2">
                  <c:v>West Windsor </c:v>
                </c:pt>
              </c:strCache>
            </c:strRef>
          </c:cat>
          <c:val>
            <c:numRef>
              <c:f>Sheet1!$D$2:$D$4</c:f>
              <c:numCache>
                <c:formatCode>0%</c:formatCode>
                <c:ptCount val="3"/>
                <c:pt idx="0">
                  <c:v>0.70299999999999996</c:v>
                </c:pt>
                <c:pt idx="1">
                  <c:v>0.70299999999999996</c:v>
                </c:pt>
                <c:pt idx="2">
                  <c:v>0.70299999999999996</c:v>
                </c:pt>
              </c:numCache>
            </c:numRef>
          </c:val>
          <c:extLst>
            <c:ext xmlns:c16="http://schemas.microsoft.com/office/drawing/2014/chart" uri="{C3380CC4-5D6E-409C-BE32-E72D297353CC}">
              <c16:uniqueId val="{00000002-DFB7-40F8-B00C-329BFDAA0288}"/>
            </c:ext>
          </c:extLst>
        </c:ser>
        <c:dLbls>
          <c:showLegendKey val="0"/>
          <c:showVal val="0"/>
          <c:showCatName val="0"/>
          <c:showSerName val="0"/>
          <c:showPercent val="0"/>
          <c:showBubbleSize val="0"/>
        </c:dLbls>
        <c:gapWidth val="500"/>
        <c:overlap val="26"/>
        <c:axId val="357379400"/>
        <c:axId val="357375088"/>
      </c:barChar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Pennington </c:v>
                </c:pt>
                <c:pt idx="1">
                  <c:v>Hamilton </c:v>
                </c:pt>
                <c:pt idx="2">
                  <c:v>West Windsor </c:v>
                </c:pt>
              </c:strCache>
            </c:strRef>
          </c:cat>
          <c:val>
            <c:numRef>
              <c:f>Sheet1!$B$2:$B$4</c:f>
              <c:numCache>
                <c:formatCode>0%</c:formatCode>
                <c:ptCount val="3"/>
                <c:pt idx="0">
                  <c:v>0.92</c:v>
                </c:pt>
                <c:pt idx="1">
                  <c:v>0.77200000000000002</c:v>
                </c:pt>
                <c:pt idx="2">
                  <c:v>0.54800000000000004</c:v>
                </c:pt>
              </c:numCache>
            </c:numRef>
          </c:val>
          <c:extLst>
            <c:ext xmlns:c16="http://schemas.microsoft.com/office/drawing/2014/chart" uri="{C3380CC4-5D6E-409C-BE32-E72D297353CC}">
              <c16:uniqueId val="{00000000-DFB7-40F8-B00C-329BFDAA0288}"/>
            </c:ext>
          </c:extLst>
        </c:ser>
        <c:dLbls>
          <c:showLegendKey val="0"/>
          <c:showVal val="0"/>
          <c:showCatName val="0"/>
          <c:showSerName val="0"/>
          <c:showPercent val="0"/>
          <c:showBubbleSize val="0"/>
        </c:dLbls>
        <c:gapWidth val="500"/>
        <c:axId val="357378616"/>
        <c:axId val="357382536"/>
      </c:barChart>
      <c:catAx>
        <c:axId val="3573794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57375088"/>
        <c:crosses val="autoZero"/>
        <c:auto val="1"/>
        <c:lblAlgn val="ctr"/>
        <c:lblOffset val="100"/>
        <c:noMultiLvlLbl val="0"/>
      </c:catAx>
      <c:valAx>
        <c:axId val="357375088"/>
        <c:scaling>
          <c:orientation val="minMax"/>
        </c:scaling>
        <c:delete val="1"/>
        <c:axPos val="b"/>
        <c:numFmt formatCode="0%" sourceLinked="1"/>
        <c:majorTickMark val="none"/>
        <c:minorTickMark val="none"/>
        <c:tickLblPos val="nextTo"/>
        <c:crossAx val="357379400"/>
        <c:crosses val="autoZero"/>
        <c:crossBetween val="between"/>
      </c:valAx>
      <c:valAx>
        <c:axId val="357382536"/>
        <c:scaling>
          <c:orientation val="minMax"/>
        </c:scaling>
        <c:delete val="1"/>
        <c:axPos val="t"/>
        <c:numFmt formatCode="0%" sourceLinked="1"/>
        <c:majorTickMark val="out"/>
        <c:minorTickMark val="none"/>
        <c:tickLblPos val="nextTo"/>
        <c:crossAx val="357378616"/>
        <c:crosses val="max"/>
        <c:crossBetween val="between"/>
      </c:valAx>
      <c:catAx>
        <c:axId val="357378616"/>
        <c:scaling>
          <c:orientation val="minMax"/>
        </c:scaling>
        <c:delete val="1"/>
        <c:axPos val="l"/>
        <c:numFmt formatCode="General" sourceLinked="1"/>
        <c:majorTickMark val="out"/>
        <c:minorTickMark val="none"/>
        <c:tickLblPos val="nextTo"/>
        <c:crossAx val="357382536"/>
        <c:crosses val="autoZero"/>
        <c:auto val="1"/>
        <c:lblAlgn val="ctr"/>
        <c:lblOffset val="100"/>
        <c:noMultiLvlLbl val="0"/>
      </c:cat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0150098425196854"/>
          <c:y val="0.81610015895053156"/>
          <c:w val="0.42042999507874013"/>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0.63635</cdr:x>
      <cdr:y>0.88822</cdr:y>
    </cdr:from>
    <cdr:to>
      <cdr:x>0.8426</cdr:x>
      <cdr:y>0.93041</cdr:y>
    </cdr:to>
    <cdr:sp macro="" textlink="">
      <cdr:nvSpPr>
        <cdr:cNvPr id="4" name="TextBox 3"/>
        <cdr:cNvSpPr txBox="1"/>
      </cdr:nvSpPr>
      <cdr:spPr>
        <a:xfrm xmlns:a="http://schemas.openxmlformats.org/drawingml/2006/main">
          <a:off x="5172255" y="4812974"/>
          <a:ext cx="1676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0.58456</cdr:x>
      <cdr:y>0.78561</cdr:y>
    </cdr:from>
    <cdr:to>
      <cdr:x>0.73876</cdr:x>
      <cdr:y>0.82451</cdr:y>
    </cdr:to>
    <cdr:sp macro="" textlink="">
      <cdr:nvSpPr>
        <cdr:cNvPr id="2" name="TextBox 5"/>
        <cdr:cNvSpPr txBox="1"/>
      </cdr:nvSpPr>
      <cdr:spPr>
        <a:xfrm xmlns:a="http://schemas.openxmlformats.org/drawingml/2006/main">
          <a:off x="3552003" y="4662347"/>
          <a:ext cx="93693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4.4%</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AB5323F-6A16-4F6A-8B25-3A543FDCE62C}" type="datetimeFigureOut">
              <a:rPr lang="en-US" smtClean="0"/>
              <a:t>1/31/2020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BCB9161-36C9-4EBB-9A76-51E60A3AD9BA}" type="slidenum">
              <a:rPr lang="en-US" smtClean="0"/>
              <a:t>‹#›</a:t>
            </a:fld>
            <a:endParaRPr lang="en-US"/>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B2137B8-42A2-406D-8080-D538BA1B944C}" type="datetimeFigureOut">
              <a:rPr lang="en-US" smtClean="0"/>
              <a:t>1/31/2020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D8348A3-7091-4FB3-AE37-CB43F4A5F199}" type="slidenum">
              <a:rPr lang="en-US" smtClean="0"/>
              <a:t>‹#›</a:t>
            </a:fld>
            <a:endParaRPr lang="en-US"/>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mercerresourcenet.org/" TargetMode="External"/><Relationship Id="rId2" Type="http://schemas.openxmlformats.org/officeDocument/2006/relationships/slide" Target="../slides/slide90.xml"/><Relationship Id="rId1" Type="http://schemas.openxmlformats.org/officeDocument/2006/relationships/notesMaster" Target="../notesMasters/notesMaster1.xml"/><Relationship Id="rId4" Type="http://schemas.openxmlformats.org/officeDocument/2006/relationships/hyperlink" Target="https://www.probononj.org/ProviderDirectory.aspx"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dirty="0"/>
              <a:t> </a:t>
            </a:r>
          </a:p>
          <a:p>
            <a:r>
              <a:rPr lang="en-US" b="1" dirty="0"/>
              <a:t>Note</a:t>
            </a:r>
            <a:r>
              <a:rPr lang="en-US" dirty="0"/>
              <a:t>: When considering areas of need and reviewing charts, keep in mind:</a:t>
            </a:r>
          </a:p>
          <a:p>
            <a:pPr marL="174708" indent="-174708">
              <a:buFont typeface="Arial" panose="020B0604020202020204" pitchFamily="34" charset="0"/>
              <a:buChar char="•"/>
            </a:pPr>
            <a:r>
              <a:rPr lang="en-US" dirty="0"/>
              <a:t>Percentages are comparable across counties, whether counties have large or small total population sizes. </a:t>
            </a:r>
          </a:p>
          <a:p>
            <a:pPr marL="174708" indent="-174708">
              <a:buFont typeface="Arial" panose="020B0604020202020204" pitchFamily="34" charset="0"/>
              <a:buChar char="•"/>
            </a:pPr>
            <a:r>
              <a:rPr lang="en-US" dirty="0"/>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a:p>
        </p:txBody>
      </p:sp>
    </p:spTree>
    <p:extLst>
      <p:ext uri="{BB962C8B-B14F-4D97-AF65-F5344CB8AC3E}">
        <p14:creationId xmlns:p14="http://schemas.microsoft.com/office/powerpoint/2010/main" val="2768670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total number of children in this county is the 12</a:t>
            </a:r>
            <a:r>
              <a:rPr lang="en-US" baseline="30000" dirty="0"/>
              <a:t>th</a:t>
            </a:r>
            <a:r>
              <a:rPr lang="en-US" dirty="0"/>
              <a:t> highest in NJ. (Note that total county population size has not been accounted for in this indicator).</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a:p>
        </p:txBody>
      </p:sp>
    </p:spTree>
    <p:extLst>
      <p:ext uri="{BB962C8B-B14F-4D97-AF65-F5344CB8AC3E}">
        <p14:creationId xmlns:p14="http://schemas.microsoft.com/office/powerpoint/2010/main" val="46147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children between the ages of 12-17 years old is the largest group.</a:t>
            </a:r>
          </a:p>
          <a:p>
            <a:r>
              <a:rPr lang="en-US" dirty="0"/>
              <a:t> </a:t>
            </a:r>
          </a:p>
          <a:p>
            <a:r>
              <a:rPr lang="en-US" b="1" dirty="0"/>
              <a:t>Municipality data available</a:t>
            </a:r>
            <a:r>
              <a:rPr lang="en-US" dirty="0"/>
              <a:t>? Chart 1.12</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19</a:t>
            </a:fld>
            <a:endParaRPr lang="en-US"/>
          </a:p>
        </p:txBody>
      </p:sp>
    </p:spTree>
    <p:extLst>
      <p:ext uri="{BB962C8B-B14F-4D97-AF65-F5344CB8AC3E}">
        <p14:creationId xmlns:p14="http://schemas.microsoft.com/office/powerpoint/2010/main" val="3459688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the percentages of children per age category vary slightly compared to each other, and compared to the overall percentages in NJ.</a:t>
            </a:r>
          </a:p>
          <a:p>
            <a:r>
              <a:rPr lang="en-US" dirty="0"/>
              <a:t> </a:t>
            </a:r>
          </a:p>
          <a:p>
            <a:r>
              <a:rPr lang="en-US" b="1" dirty="0"/>
              <a:t>County workbook</a:t>
            </a:r>
            <a:r>
              <a:rPr lang="en-US" dirty="0"/>
              <a:t> includes numbers of children in each municipality, and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20</a:t>
            </a:fld>
            <a:endParaRPr lang="en-US"/>
          </a:p>
        </p:txBody>
      </p:sp>
    </p:spTree>
    <p:extLst>
      <p:ext uri="{BB962C8B-B14F-4D97-AF65-F5344CB8AC3E}">
        <p14:creationId xmlns:p14="http://schemas.microsoft.com/office/powerpoint/2010/main" val="3195888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At the point in time of December 31, 2018, this county had the 13th highest number of children served by CP&amp;P of NJ counties. (Note that county population size has not been accounted for in this indicator).</a:t>
            </a:r>
          </a:p>
          <a:p>
            <a:pPr marL="174708" indent="-174708">
              <a:buFont typeface="Arial" panose="020B0604020202020204" pitchFamily="34" charset="0"/>
              <a:buChar char="•"/>
            </a:pPr>
            <a:r>
              <a:rPr lang="en-US" dirty="0"/>
              <a:t>The number of children served (from workbook and the table behind graph 1.13):</a:t>
            </a:r>
          </a:p>
          <a:p>
            <a:pPr marL="640594" lvl="1" indent="-174708">
              <a:buFont typeface="Arial" panose="020B0604020202020204" pitchFamily="34" charset="0"/>
              <a:buChar char="•"/>
            </a:pPr>
            <a:r>
              <a:rPr lang="en-US" dirty="0"/>
              <a:t>In-home:  1540</a:t>
            </a:r>
          </a:p>
          <a:p>
            <a:pPr marL="640594" lvl="1" indent="-174708">
              <a:buFont typeface="Arial" panose="020B0604020202020204" pitchFamily="34" charset="0"/>
              <a:buChar char="•"/>
            </a:pPr>
            <a:r>
              <a:rPr lang="en-US" dirty="0"/>
              <a:t>Out-of-home placement: 321</a:t>
            </a:r>
          </a:p>
          <a:p>
            <a:r>
              <a:rPr lang="en-US" dirty="0"/>
              <a:t> </a:t>
            </a:r>
          </a:p>
          <a:p>
            <a:r>
              <a:rPr lang="en-US" dirty="0"/>
              <a:t>In NJ, the numbers of children served: </a:t>
            </a:r>
          </a:p>
          <a:p>
            <a:r>
              <a:rPr lang="en-US" dirty="0"/>
              <a:t>42,918 (in-home); 5,543 (out-of-home placement); 48,461 (total)</a:t>
            </a:r>
          </a:p>
          <a:p>
            <a:r>
              <a:rPr lang="en-US" dirty="0"/>
              <a:t> </a:t>
            </a:r>
          </a:p>
          <a:p>
            <a:r>
              <a:rPr lang="en-US" b="1" dirty="0"/>
              <a:t>Note</a:t>
            </a:r>
            <a:r>
              <a:rPr lang="en-US" dirty="0"/>
              <a:t>: As this data is from a single point-in-time (last day of the 2018 calendar year) the number of children served in total across the full year by CP&amp;P would be higher.</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a:p>
        </p:txBody>
      </p:sp>
    </p:spTree>
    <p:extLst>
      <p:ext uri="{BB962C8B-B14F-4D97-AF65-F5344CB8AC3E}">
        <p14:creationId xmlns:p14="http://schemas.microsoft.com/office/powerpoint/2010/main" val="322505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At the point in time of December 31 each year, the number of children in CP&amp;P out-of-home placements was lower in 2018 than in previous years.</a:t>
            </a:r>
          </a:p>
          <a:p>
            <a:r>
              <a:rPr lang="en-US" dirty="0"/>
              <a:t> </a:t>
            </a:r>
          </a:p>
          <a:p>
            <a:r>
              <a:rPr lang="en-US" b="1" dirty="0"/>
              <a:t>Note</a:t>
            </a:r>
            <a:r>
              <a:rPr lang="en-US" dirty="0"/>
              <a:t>: As this data is from a single point-in-time (last day of the 2018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a:p>
        </p:txBody>
      </p:sp>
    </p:spTree>
    <p:extLst>
      <p:ext uri="{BB962C8B-B14F-4D97-AF65-F5344CB8AC3E}">
        <p14:creationId xmlns:p14="http://schemas.microsoft.com/office/powerpoint/2010/main" val="306114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the same percentage of families living in poverty as the NJ average. </a:t>
            </a:r>
          </a:p>
          <a:p>
            <a:pPr marL="174708" indent="-174708">
              <a:buFont typeface="Arial" panose="020B0604020202020204" pitchFamily="34" charset="0"/>
              <a:buChar char="•"/>
            </a:pPr>
            <a:r>
              <a:rPr lang="en-US" dirty="0"/>
              <a:t>6 counties in NJ have higher percentages of families living in poverty than the national average. </a:t>
            </a:r>
          </a:p>
          <a:p>
            <a:pPr marL="174708" indent="-174708">
              <a:buFont typeface="Arial" panose="020B0604020202020204" pitchFamily="34" charset="0"/>
              <a:buChar char="•"/>
            </a:pPr>
            <a:r>
              <a:rPr lang="en-US" dirty="0"/>
              <a:t>The percentage of families living in poverty has remained steady between 2013 and 2017. </a:t>
            </a:r>
          </a:p>
          <a:p>
            <a:r>
              <a:rPr lang="en-US" dirty="0"/>
              <a:t> </a:t>
            </a:r>
          </a:p>
          <a:p>
            <a:r>
              <a:rPr lang="en-US" b="1" dirty="0"/>
              <a:t>Municipality data available? </a:t>
            </a:r>
            <a:r>
              <a:rPr lang="en-US" dirty="0"/>
              <a:t>Chart 2.3. </a:t>
            </a:r>
          </a:p>
          <a:p>
            <a:r>
              <a:rPr lang="en-US" dirty="0"/>
              <a:t> </a:t>
            </a:r>
          </a:p>
          <a:p>
            <a:r>
              <a:rPr lang="en-US" b="1" dirty="0"/>
              <a:t>Poverty definition</a:t>
            </a:r>
            <a:r>
              <a:rPr lang="en-US" dirty="0"/>
              <a:t>: The Census Bureau uses a set of dollar value thresholds that vary by family size and composition to determine who is in poverty. </a:t>
            </a:r>
          </a:p>
          <a:p>
            <a:r>
              <a:rPr lang="en-US" dirty="0"/>
              <a:t> </a:t>
            </a:r>
          </a:p>
          <a:p>
            <a:r>
              <a:rPr lang="en-US" b="1" dirty="0"/>
              <a:t>To determine a person's poverty status, </a:t>
            </a:r>
            <a:r>
              <a:rPr lang="en-US" dirty="0"/>
              <a:t>one compares the person’s total family income in the last 12 months with the poverty threshold appropriate for that person's family size and composition. If the total income of that person's family is less than the threshold appropriate for that family, then the person is considered “below the poverty level,” together with every member of his or her family. If a person is not living with anyone related by birth, marriage, or adoption, then the person's own income is compared with his or her poverty threshold. The total number of people below the poverty level is the sum of people in families and the number of unrelated individuals with incomes in the last 12 months below the poverty threshold.</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a:p>
        </p:txBody>
      </p:sp>
    </p:spTree>
    <p:extLst>
      <p:ext uri="{BB962C8B-B14F-4D97-AF65-F5344CB8AC3E}">
        <p14:creationId xmlns:p14="http://schemas.microsoft.com/office/powerpoint/2010/main" val="4035730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Trenton City has the highest poverty rates in this county.</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a:p>
        </p:txBody>
      </p:sp>
    </p:spTree>
    <p:extLst>
      <p:ext uri="{BB962C8B-B14F-4D97-AF65-F5344CB8AC3E}">
        <p14:creationId xmlns:p14="http://schemas.microsoft.com/office/powerpoint/2010/main" val="2561492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cost of living budget estimates how much income a family is likely to need (across 7 components) to attain a modest yet adequate standard of living here. The most costly component in this county tends to be child care.</a:t>
            </a:r>
          </a:p>
          <a:p>
            <a:r>
              <a:rPr lang="en-US" dirty="0"/>
              <a:t> </a:t>
            </a:r>
          </a:p>
          <a:p>
            <a:r>
              <a:rPr lang="en-US" dirty="0"/>
              <a:t>The Economic Policy Institute’s Family Budget Calculator estimates community-specific costs for a two parent-two child family to provide a measure of economic security in America.</a:t>
            </a:r>
          </a:p>
          <a:p>
            <a:r>
              <a:rPr lang="en-US" dirty="0"/>
              <a:t> </a:t>
            </a:r>
          </a:p>
          <a:p>
            <a:r>
              <a:rPr lang="en-US" b="1" dirty="0"/>
              <a:t>Municipality data available? </a:t>
            </a:r>
            <a:r>
              <a:rPr lang="en-US" dirty="0"/>
              <a:t>No. An overall value for NJ is also not available.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27</a:t>
            </a:fld>
            <a:endParaRPr lang="en-US"/>
          </a:p>
        </p:txBody>
      </p:sp>
    </p:spTree>
    <p:extLst>
      <p:ext uri="{BB962C8B-B14F-4D97-AF65-F5344CB8AC3E}">
        <p14:creationId xmlns:p14="http://schemas.microsoft.com/office/powerpoint/2010/main" val="3740499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is the 13</a:t>
            </a:r>
            <a:r>
              <a:rPr lang="en-US" baseline="30000" dirty="0"/>
              <a:t>th</a:t>
            </a:r>
            <a:r>
              <a:rPr lang="en-US" dirty="0"/>
              <a:t> most expensive NJ county to live in, based on EPI’s Family Budget Calculator total annual cost of living estimates.</a:t>
            </a:r>
          </a:p>
          <a:p>
            <a:r>
              <a:rPr lang="en-US" b="1" dirty="0"/>
              <a:t> </a:t>
            </a:r>
            <a:endParaRPr lang="en-US" dirty="0"/>
          </a:p>
          <a:p>
            <a:r>
              <a:rPr lang="en-US" dirty="0"/>
              <a:t>The Economic Policy Institute’s Family Budget Calculator estimates community-specific costs for a two parent-two child family to provide a measure of economic security in America.</a:t>
            </a:r>
          </a:p>
          <a:p>
            <a:r>
              <a:rPr lang="en-US" b="1" dirty="0"/>
              <a:t> </a:t>
            </a:r>
            <a:endParaRPr lang="en-US" dirty="0"/>
          </a:p>
          <a:p>
            <a:r>
              <a:rPr lang="en-US" b="1" dirty="0"/>
              <a:t>Municipality data available? </a:t>
            </a:r>
            <a:r>
              <a:rPr lang="en-US" dirty="0"/>
              <a:t>No. An overall value for NJ is also not available. </a:t>
            </a:r>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a:p>
        </p:txBody>
      </p:sp>
    </p:spTree>
    <p:extLst>
      <p:ext uri="{BB962C8B-B14F-4D97-AF65-F5344CB8AC3E}">
        <p14:creationId xmlns:p14="http://schemas.microsoft.com/office/powerpoint/2010/main" val="2564515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median household income is approximately the same as the state median and higher than the national median.  </a:t>
            </a:r>
          </a:p>
          <a:p>
            <a:pPr marL="174708" indent="-174708">
              <a:buFont typeface="Arial" panose="020B0604020202020204" pitchFamily="34" charset="0"/>
              <a:buChar char="•"/>
            </a:pPr>
            <a:r>
              <a:rPr lang="en-US" dirty="0"/>
              <a:t>This county’s median household income tended to increase between 2013 and 2017.</a:t>
            </a:r>
          </a:p>
          <a:p>
            <a:r>
              <a:rPr lang="en-US" dirty="0"/>
              <a:t> </a:t>
            </a:r>
          </a:p>
          <a:p>
            <a:r>
              <a:rPr lang="en-US" b="1" dirty="0"/>
              <a:t>Median Household Income.</a:t>
            </a:r>
            <a:r>
              <a:rPr lang="en-US" dirty="0"/>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dirty="0"/>
              <a:t> </a:t>
            </a:r>
          </a:p>
          <a:p>
            <a:r>
              <a:rPr lang="en-US" dirty="0"/>
              <a:t>Median income tends to be a more accurate measurement than average income, as average income can be skewed by only a few incredibly high earners, </a:t>
            </a:r>
          </a:p>
          <a:p>
            <a:r>
              <a:rPr lang="en-US" dirty="0"/>
              <a:t> </a:t>
            </a:r>
          </a:p>
          <a:p>
            <a:r>
              <a:rPr lang="en-US" b="1" dirty="0"/>
              <a:t>Municipality data available</a:t>
            </a:r>
            <a:r>
              <a:rPr lang="en-US" dirty="0"/>
              <a:t>? Chart 4.3.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30</a:t>
            </a:fld>
            <a:endParaRPr lang="en-US"/>
          </a:p>
        </p:txBody>
      </p:sp>
    </p:spTree>
    <p:extLst>
      <p:ext uri="{BB962C8B-B14F-4D97-AF65-F5344CB8AC3E}">
        <p14:creationId xmlns:p14="http://schemas.microsoft.com/office/powerpoint/2010/main" val="4221304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dirty="0"/>
              <a:t> </a:t>
            </a:r>
          </a:p>
          <a:p>
            <a:r>
              <a:rPr lang="en-US" b="1" dirty="0"/>
              <a:t>Note</a:t>
            </a:r>
            <a:r>
              <a:rPr lang="en-US" dirty="0"/>
              <a:t>: When considering areas of need and reviewing charts, keep in mind:</a:t>
            </a:r>
          </a:p>
          <a:p>
            <a:pPr marL="174708" indent="-174708">
              <a:buFont typeface="Arial" panose="020B0604020202020204" pitchFamily="34" charset="0"/>
              <a:buChar char="•"/>
            </a:pPr>
            <a:r>
              <a:rPr lang="en-US" dirty="0"/>
              <a:t>Percentages are comparable across counties, whether counties have large or small total population sizes. </a:t>
            </a:r>
          </a:p>
          <a:p>
            <a:pPr marL="174708" indent="-174708">
              <a:buFont typeface="Arial" panose="020B0604020202020204" pitchFamily="34" charset="0"/>
              <a:buChar char="•"/>
            </a:pPr>
            <a:r>
              <a:rPr lang="en-US" dirty="0"/>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a:p>
        </p:txBody>
      </p:sp>
    </p:spTree>
    <p:extLst>
      <p:ext uri="{BB962C8B-B14F-4D97-AF65-F5344CB8AC3E}">
        <p14:creationId xmlns:p14="http://schemas.microsoft.com/office/powerpoint/2010/main" val="1678913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Trenton City has the lowest median household income.</a:t>
            </a:r>
          </a:p>
          <a:p>
            <a:r>
              <a:rPr lang="en-US" dirty="0"/>
              <a:t> </a:t>
            </a:r>
          </a:p>
          <a:p>
            <a:r>
              <a:rPr lang="en-US" b="1" dirty="0"/>
              <a:t>Median Household Income.</a:t>
            </a:r>
            <a:r>
              <a:rPr lang="en-US" dirty="0"/>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dirty="0"/>
              <a:t> </a:t>
            </a:r>
          </a:p>
          <a:p>
            <a:r>
              <a:rPr lang="en-US" dirty="0"/>
              <a:t>Median income tends to be a more accurate measurement than average income, as average income can be skewed by only a few incredibly high earners.</a:t>
            </a:r>
          </a:p>
          <a:p>
            <a:r>
              <a:rPr lang="en-US" dirty="0"/>
              <a:t> </a:t>
            </a:r>
          </a:p>
          <a:p>
            <a:r>
              <a:rPr lang="en-US" b="1" dirty="0"/>
              <a:t>County workbook</a:t>
            </a:r>
            <a:r>
              <a:rPr lang="en-US" dirty="0"/>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a:p>
        </p:txBody>
      </p:sp>
    </p:spTree>
    <p:extLst>
      <p:ext uri="{BB962C8B-B14F-4D97-AF65-F5344CB8AC3E}">
        <p14:creationId xmlns:p14="http://schemas.microsoft.com/office/powerpoint/2010/main" val="1861706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 slightly lower percentage of households experiencing severe cost burden than the NJ average. </a:t>
            </a:r>
          </a:p>
          <a:p>
            <a:r>
              <a:rPr lang="en-US" dirty="0"/>
              <a:t> </a:t>
            </a:r>
          </a:p>
          <a:p>
            <a:r>
              <a:rPr lang="en-US" dirty="0"/>
              <a:t>50% of income or more spent on housing is considered severe cost burden. Household income is based on a 12-month estimate (in 2017 inflation adjusted dollars).</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33</a:t>
            </a:fld>
            <a:endParaRPr lang="en-US"/>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percentage of households experiencing severe housing burden has remained steady between 2014 and 2019. </a:t>
            </a:r>
          </a:p>
          <a:p>
            <a:r>
              <a:rPr lang="en-US" dirty="0"/>
              <a:t> </a:t>
            </a:r>
          </a:p>
          <a:p>
            <a:r>
              <a:rPr lang="en-US" dirty="0"/>
              <a:t>Severe housing burden is defined as households with at least 1 of 4 housing problems including: overcrowding, high housing costs, lack of kitchen facilities, or lack of plumbing facilities. </a:t>
            </a:r>
          </a:p>
          <a:p>
            <a:r>
              <a:rPr lang="en-US" dirty="0"/>
              <a:t> </a:t>
            </a:r>
          </a:p>
          <a:p>
            <a:r>
              <a:rPr lang="en-US" dirty="0"/>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b="1" dirty="0"/>
              <a:t> </a:t>
            </a:r>
            <a:endParaRPr lang="en-US" dirty="0"/>
          </a:p>
          <a:p>
            <a:r>
              <a:rPr lang="en-US" b="1" dirty="0"/>
              <a:t>Municipality data available? </a:t>
            </a:r>
            <a:r>
              <a:rPr lang="en-US" dirty="0"/>
              <a:t>No.</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34</a:t>
            </a:fld>
            <a:endParaRPr lang="en-US"/>
          </a:p>
        </p:txBody>
      </p:sp>
    </p:spTree>
    <p:extLst>
      <p:ext uri="{BB962C8B-B14F-4D97-AF65-F5344CB8AC3E}">
        <p14:creationId xmlns:p14="http://schemas.microsoft.com/office/powerpoint/2010/main" val="2065810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food insecurity rates have been decreasing slightly over time.  </a:t>
            </a:r>
          </a:p>
          <a:p>
            <a:pPr marL="174708" indent="-174708">
              <a:buFont typeface="Arial" panose="020B0604020202020204" pitchFamily="34" charset="0"/>
              <a:buChar char="•"/>
            </a:pPr>
            <a:r>
              <a:rPr lang="en-US" dirty="0"/>
              <a:t>Nationally and in NJ, food insecurity rates have been decreasing slightly over time. </a:t>
            </a:r>
          </a:p>
          <a:p>
            <a:endParaRPr lang="en-US" dirty="0"/>
          </a:p>
          <a:p>
            <a:r>
              <a:rPr lang="en-US" dirty="0"/>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p>
          <a:p>
            <a:r>
              <a:rPr lang="en-US" dirty="0"/>
              <a:t> </a:t>
            </a:r>
          </a:p>
          <a:p>
            <a:r>
              <a:rPr lang="en-US" b="1" dirty="0"/>
              <a:t>Municipality Data available?</a:t>
            </a:r>
            <a:r>
              <a:rPr lang="en-US" dirty="0"/>
              <a:t> No. County and state levels only.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36</a:t>
            </a:fld>
            <a:endParaRPr lang="en-US"/>
          </a:p>
        </p:txBody>
      </p:sp>
    </p:spTree>
    <p:extLst>
      <p:ext uri="{BB962C8B-B14F-4D97-AF65-F5344CB8AC3E}">
        <p14:creationId xmlns:p14="http://schemas.microsoft.com/office/powerpoint/2010/main" val="395726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food insecurity rate is higher than the the state average and less than the national average.</a:t>
            </a:r>
          </a:p>
          <a:p>
            <a:r>
              <a:rPr lang="en-US" dirty="0"/>
              <a:t> </a:t>
            </a:r>
          </a:p>
          <a:p>
            <a:r>
              <a:rPr lang="en-US" b="1" dirty="0"/>
              <a:t>Municipality Data available?</a:t>
            </a:r>
            <a:r>
              <a:rPr lang="en-US" dirty="0"/>
              <a:t> No. County and state levels only.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a:p>
        </p:txBody>
      </p:sp>
    </p:spTree>
    <p:extLst>
      <p:ext uri="{BB962C8B-B14F-4D97-AF65-F5344CB8AC3E}">
        <p14:creationId xmlns:p14="http://schemas.microsoft.com/office/powerpoint/2010/main" val="3607089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county:</a:t>
            </a:r>
          </a:p>
          <a:p>
            <a:pPr marL="174708" indent="-174708">
              <a:buFont typeface="Arial" panose="020B0604020202020204" pitchFamily="34" charset="0"/>
              <a:buChar char="•"/>
            </a:pPr>
            <a:r>
              <a:rPr lang="en-US" dirty="0"/>
              <a:t>The number of women, infants and children enrolled in the WIC Nutrition Program has remained steady between 2013 and 2017.</a:t>
            </a:r>
          </a:p>
          <a:p>
            <a:pPr marL="174708" indent="-174708">
              <a:buFont typeface="Arial" panose="020B0604020202020204" pitchFamily="34" charset="0"/>
              <a:buChar char="•"/>
            </a:pPr>
            <a:r>
              <a:rPr lang="en-US" dirty="0"/>
              <a:t>The number of children receiving FRL has remained steady between the school years shown. </a:t>
            </a:r>
          </a:p>
          <a:p>
            <a:pPr marL="174708" indent="-174708">
              <a:buFont typeface="Arial" panose="020B0604020202020204" pitchFamily="34" charset="0"/>
              <a:buChar char="•"/>
            </a:pPr>
            <a:r>
              <a:rPr lang="en-US" dirty="0"/>
              <a:t>The number of children receiving NJ SNAP benefits (formerly food stamps) has slightly decreased between 2013 and 2017.</a:t>
            </a:r>
          </a:p>
          <a:p>
            <a:r>
              <a:rPr lang="en-US" dirty="0"/>
              <a:t> </a:t>
            </a:r>
          </a:p>
          <a:p>
            <a:r>
              <a:rPr lang="en-US" b="1" dirty="0"/>
              <a:t>NJ SNAP</a:t>
            </a:r>
            <a:r>
              <a:rPr lang="en-US" dirty="0"/>
              <a:t>, formerly </a:t>
            </a:r>
            <a:r>
              <a:rPr lang="en-US" b="1" dirty="0"/>
              <a:t>Food Stamps</a:t>
            </a:r>
            <a:r>
              <a:rPr lang="en-US" dirty="0"/>
              <a:t>, is </a:t>
            </a:r>
            <a:r>
              <a:rPr lang="en-US" b="1" dirty="0"/>
              <a:t>New Jersey's Supplemental Nutrition Assistance Program</a:t>
            </a:r>
            <a:r>
              <a:rPr lang="en-US" dirty="0"/>
              <a:t> that can help low-income families buy the groceries they need to eat healthy. </a:t>
            </a:r>
          </a:p>
          <a:p>
            <a:r>
              <a:rPr lang="en-US" dirty="0"/>
              <a:t>Eligibility depends on several factors like income, household size, resources, etc.  Visit </a:t>
            </a:r>
            <a:r>
              <a:rPr lang="en-US" u="sng" dirty="0"/>
              <a:t>https://www.nj.gov/humanservices/dfd/programs/njsnap/</a:t>
            </a:r>
            <a:r>
              <a:rPr lang="en-US" dirty="0"/>
              <a:t>   for  information on eligibility standards and program participation</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a:p>
        </p:txBody>
      </p:sp>
    </p:spTree>
    <p:extLst>
      <p:ext uri="{BB962C8B-B14F-4D97-AF65-F5344CB8AC3E}">
        <p14:creationId xmlns:p14="http://schemas.microsoft.com/office/powerpoint/2010/main" val="1754227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infant, toddler, and pre-K median monthly childcare costs in this county tend to be on the high side for the state.</a:t>
            </a:r>
          </a:p>
          <a:p>
            <a:r>
              <a:rPr lang="en-US" dirty="0"/>
              <a:t> </a:t>
            </a:r>
          </a:p>
          <a:p>
            <a:r>
              <a:rPr lang="en-US" dirty="0"/>
              <a:t>Data includes responses from more than 1,000 daycare centers. Free daycare programs, such as Head Start, are not included in the analysis.</a:t>
            </a:r>
          </a:p>
          <a:p>
            <a:r>
              <a:rPr lang="en-US" b="1" dirty="0"/>
              <a:t> </a:t>
            </a:r>
            <a:endParaRPr lang="en-US" dirty="0"/>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a:p>
        </p:txBody>
      </p:sp>
    </p:spTree>
    <p:extLst>
      <p:ext uri="{BB962C8B-B14F-4D97-AF65-F5344CB8AC3E}">
        <p14:creationId xmlns:p14="http://schemas.microsoft.com/office/powerpoint/2010/main" val="1707678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infant, toddler and pre-K childcare costs appear higher than expected when compared to the county’s median household income.</a:t>
            </a:r>
          </a:p>
          <a:p>
            <a:r>
              <a:rPr lang="en-US" dirty="0"/>
              <a:t> </a:t>
            </a:r>
          </a:p>
          <a:p>
            <a:r>
              <a:rPr lang="en-US" dirty="0"/>
              <a:t>Data includes responses from more than 1,000 daycare centers. Free daycare programs, such as Head Start, are not included in the analysis. </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a:p>
        </p:txBody>
      </p:sp>
    </p:spTree>
    <p:extLst>
      <p:ext uri="{BB962C8B-B14F-4D97-AF65-F5344CB8AC3E}">
        <p14:creationId xmlns:p14="http://schemas.microsoft.com/office/powerpoint/2010/main" val="3244504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commuters tend to have a slightly shorter commute to work than the state average of 31.5 minutes.</a:t>
            </a:r>
          </a:p>
          <a:p>
            <a:pPr marL="174708" indent="-174708">
              <a:buFont typeface="Arial" panose="020B0604020202020204" pitchFamily="34" charset="0"/>
              <a:buChar char="•"/>
            </a:pPr>
            <a:r>
              <a:rPr lang="en-US" dirty="0"/>
              <a:t>Only 4 counties in NJ have estimated average commute times shorter than the national average. </a:t>
            </a:r>
          </a:p>
          <a:p>
            <a:pPr marL="174708" indent="-174708">
              <a:buFont typeface="Arial" panose="020B0604020202020204" pitchFamily="34" charset="0"/>
              <a:buChar char="•"/>
            </a:pPr>
            <a:r>
              <a:rPr lang="en-US" dirty="0"/>
              <a:t>This county’s average travel time to work has slightly increased over time. </a:t>
            </a:r>
          </a:p>
          <a:p>
            <a:r>
              <a:rPr lang="en-US" dirty="0"/>
              <a:t> </a:t>
            </a:r>
          </a:p>
          <a:p>
            <a:r>
              <a:rPr lang="en-US" b="1" dirty="0"/>
              <a:t>Municipality data available? </a:t>
            </a:r>
            <a:r>
              <a:rPr lang="en-US" dirty="0"/>
              <a:t>Chart 8.3.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a:p>
        </p:txBody>
      </p:sp>
    </p:spTree>
    <p:extLst>
      <p:ext uri="{BB962C8B-B14F-4D97-AF65-F5344CB8AC3E}">
        <p14:creationId xmlns:p14="http://schemas.microsoft.com/office/powerpoint/2010/main" val="1922893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West Windsor has the longest average commute time.</a:t>
            </a:r>
          </a:p>
          <a:p>
            <a:r>
              <a:rPr lang="en-US" dirty="0"/>
              <a:t> </a:t>
            </a:r>
          </a:p>
          <a:p>
            <a:r>
              <a:rPr lang="en-US" b="1" dirty="0"/>
              <a:t>County workbook</a:t>
            </a:r>
            <a:r>
              <a:rPr lang="en-US" dirty="0"/>
              <a:t> may include data for additional municipalities.</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a:p>
        </p:txBody>
      </p:sp>
    </p:spTree>
    <p:extLst>
      <p:ext uri="{BB962C8B-B14F-4D97-AF65-F5344CB8AC3E}">
        <p14:creationId xmlns:p14="http://schemas.microsoft.com/office/powerpoint/2010/main" val="3993628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Differences between the county and the state’s demographic make-up include higher proportions of Black/African American and Asian residents, and lower proportions of White, “Other”, and Hispanic/Latino residents in this county.  </a:t>
            </a:r>
          </a:p>
          <a:p>
            <a:r>
              <a:rPr lang="en-US" dirty="0"/>
              <a:t> </a:t>
            </a:r>
          </a:p>
          <a:p>
            <a:r>
              <a:rPr lang="en-US" b="1" dirty="0"/>
              <a:t>Municipality data available? </a:t>
            </a:r>
            <a:r>
              <a:rPr lang="en-US" dirty="0"/>
              <a:t> Chart 1.3.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a:p>
        </p:txBody>
      </p:sp>
    </p:spTree>
    <p:extLst>
      <p:ext uri="{BB962C8B-B14F-4D97-AF65-F5344CB8AC3E}">
        <p14:creationId xmlns:p14="http://schemas.microsoft.com/office/powerpoint/2010/main" val="6664787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Residents in this county spend the 4</a:t>
            </a:r>
            <a:r>
              <a:rPr lang="en-US" baseline="30000" dirty="0"/>
              <a:t>th</a:t>
            </a:r>
            <a:r>
              <a:rPr lang="en-US" dirty="0"/>
              <a:t> lowest proportion of their income on transportation as compared to other NJ counties. </a:t>
            </a:r>
          </a:p>
          <a:p>
            <a:r>
              <a:rPr lang="en-US" dirty="0"/>
              <a:t> </a:t>
            </a:r>
          </a:p>
          <a:p>
            <a:r>
              <a:rPr lang="en-US" dirty="0"/>
              <a:t>Calculated based on "typical regional" family profile.</a:t>
            </a:r>
          </a:p>
          <a:p>
            <a:r>
              <a:rPr lang="en-US" dirty="0"/>
              <a:t>[The income, number of commuters and household size for the “typical regional” family profile for this county are provided in the county workbook, table 8.4].</a:t>
            </a:r>
          </a:p>
          <a:p>
            <a:r>
              <a:rPr lang="en-US" dirty="0"/>
              <a:t> </a:t>
            </a:r>
          </a:p>
          <a:p>
            <a:r>
              <a:rPr lang="en-US" b="1" dirty="0"/>
              <a:t>Municipality data available</a:t>
            </a:r>
            <a:r>
              <a:rPr lang="en-US" dirty="0"/>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a:p>
        </p:txBody>
      </p:sp>
    </p:spTree>
    <p:extLst>
      <p:ext uri="{BB962C8B-B14F-4D97-AF65-F5344CB8AC3E}">
        <p14:creationId xmlns:p14="http://schemas.microsoft.com/office/powerpoint/2010/main" val="2162283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annual cost of car ownership in this county is estimated to be the 13</a:t>
            </a:r>
            <a:r>
              <a:rPr lang="en-US" baseline="30000" dirty="0"/>
              <a:t>th</a:t>
            </a:r>
            <a:r>
              <a:rPr lang="en-US" dirty="0"/>
              <a:t> highest in the state. </a:t>
            </a:r>
          </a:p>
          <a:p>
            <a:r>
              <a:rPr lang="en-US" dirty="0"/>
              <a:t> </a:t>
            </a:r>
          </a:p>
          <a:p>
            <a:r>
              <a:rPr lang="en-US" dirty="0"/>
              <a:t>Calculated based on "typical regional" family profile.</a:t>
            </a:r>
          </a:p>
          <a:p>
            <a:r>
              <a:rPr lang="en-US" dirty="0"/>
              <a:t>[The income, number of commuters and household size for the “typical regional” family profile for this county are provided in the county workbook, table 8.4].</a:t>
            </a:r>
          </a:p>
          <a:p>
            <a:r>
              <a:rPr lang="en-US" dirty="0"/>
              <a:t> </a:t>
            </a:r>
          </a:p>
          <a:p>
            <a:r>
              <a:rPr lang="en-US" b="1" dirty="0"/>
              <a:t>Municipality data available</a:t>
            </a:r>
            <a:r>
              <a:rPr lang="en-US" dirty="0"/>
              <a:t>? No. A NJ statewide estimate is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a:p>
        </p:txBody>
      </p:sp>
    </p:spTree>
    <p:extLst>
      <p:ext uri="{BB962C8B-B14F-4D97-AF65-F5344CB8AC3E}">
        <p14:creationId xmlns:p14="http://schemas.microsoft.com/office/powerpoint/2010/main" val="17397198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 has about the same percentage of minors without insurance as the state average. </a:t>
            </a:r>
          </a:p>
          <a:p>
            <a:pPr marL="174708" indent="-174708">
              <a:buFont typeface="Arial" panose="020B0604020202020204" pitchFamily="34" charset="0"/>
              <a:buChar char="•"/>
            </a:pPr>
            <a:r>
              <a:rPr lang="en-US" dirty="0"/>
              <a:t>Only 4 counties in NJ have higher estimated percentages of children without insurance than the national average. </a:t>
            </a:r>
          </a:p>
          <a:p>
            <a:pPr marL="174708" indent="-174708">
              <a:buFont typeface="Arial" panose="020B0604020202020204" pitchFamily="34" charset="0"/>
              <a:buChar char="•"/>
            </a:pPr>
            <a:r>
              <a:rPr lang="en-US" dirty="0"/>
              <a:t>In this county, the percentage of minors without insurance has slightly decreased over time.</a:t>
            </a:r>
          </a:p>
          <a:p>
            <a:r>
              <a:rPr lang="en-US" b="1" dirty="0"/>
              <a:t> </a:t>
            </a:r>
            <a:endParaRPr lang="en-US" dirty="0"/>
          </a:p>
          <a:p>
            <a:r>
              <a:rPr lang="en-US" b="1" dirty="0"/>
              <a:t>Municipality data available</a:t>
            </a:r>
            <a:r>
              <a:rPr lang="en-US" dirty="0"/>
              <a:t>? Chart 9.3.</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48</a:t>
            </a:fld>
            <a:endParaRPr lang="en-US"/>
          </a:p>
        </p:txBody>
      </p:sp>
    </p:spTree>
    <p:extLst>
      <p:ext uri="{BB962C8B-B14F-4D97-AF65-F5344CB8AC3E}">
        <p14:creationId xmlns:p14="http://schemas.microsoft.com/office/powerpoint/2010/main" val="8967104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Hightstown has the largest percentage of minors without insurance in this county.</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a:p>
        </p:txBody>
      </p:sp>
    </p:spTree>
    <p:extLst>
      <p:ext uri="{BB962C8B-B14F-4D97-AF65-F5344CB8AC3E}">
        <p14:creationId xmlns:p14="http://schemas.microsoft.com/office/powerpoint/2010/main" val="421781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Without accounting for population size, this county has the 10</a:t>
            </a:r>
            <a:r>
              <a:rPr lang="en-US" baseline="30000" dirty="0"/>
              <a:t>th</a:t>
            </a:r>
            <a:r>
              <a:rPr lang="en-US" dirty="0"/>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a:p>
        </p:txBody>
      </p:sp>
    </p:spTree>
    <p:extLst>
      <p:ext uri="{BB962C8B-B14F-4D97-AF65-F5344CB8AC3E}">
        <p14:creationId xmlns:p14="http://schemas.microsoft.com/office/powerpoint/2010/main" val="2797260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51</a:t>
            </a:fld>
            <a:endParaRPr lang="en-US"/>
          </a:p>
        </p:txBody>
      </p:sp>
    </p:spTree>
    <p:extLst>
      <p:ext uri="{BB962C8B-B14F-4D97-AF65-F5344CB8AC3E}">
        <p14:creationId xmlns:p14="http://schemas.microsoft.com/office/powerpoint/2010/main" val="22349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 the exception of 2014-2015, this county's child immunization rates have remained mostly steady between 2013 and 2019.</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a:p>
        </p:txBody>
      </p:sp>
    </p:spTree>
    <p:extLst>
      <p:ext uri="{BB962C8B-B14F-4D97-AF65-F5344CB8AC3E}">
        <p14:creationId xmlns:p14="http://schemas.microsoft.com/office/powerpoint/2010/main" val="2000595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8</a:t>
            </a:r>
            <a:r>
              <a:rPr lang="en-US" baseline="30000" dirty="0"/>
              <a:t>th</a:t>
            </a:r>
            <a:r>
              <a:rPr lang="en-US" dirty="0"/>
              <a:t> highest report of late or lack of prenatal care of the NJ counties. </a:t>
            </a:r>
          </a:p>
          <a:p>
            <a:r>
              <a:rPr lang="en-US" dirty="0"/>
              <a:t> </a:t>
            </a:r>
          </a:p>
          <a:p>
            <a:r>
              <a:rPr lang="en-US" b="1" dirty="0"/>
              <a:t>Note: </a:t>
            </a:r>
            <a:r>
              <a:rPr lang="en-US" dirty="0"/>
              <a:t>Cape May and Salem Counties do not have individual data available. All counties with fewer than 100,000 persons are combined together under the label "Unidentified Counties."</a:t>
            </a:r>
          </a:p>
          <a:p>
            <a:r>
              <a:rPr lang="en-US" dirty="0"/>
              <a:t> </a:t>
            </a:r>
          </a:p>
          <a:p>
            <a:r>
              <a:rPr lang="en-US" dirty="0"/>
              <a:t>Calculated as the percentage of births that occur to mothers who, on their child's birth certificate, reported receiving prenatal care only in the third trimester of their pregnancy, or who reported receiving no prenatal care.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53</a:t>
            </a:fld>
            <a:endParaRPr lang="en-US"/>
          </a:p>
        </p:txBody>
      </p:sp>
    </p:spTree>
    <p:extLst>
      <p:ext uri="{BB962C8B-B14F-4D97-AF65-F5344CB8AC3E}">
        <p14:creationId xmlns:p14="http://schemas.microsoft.com/office/powerpoint/2010/main" val="24562025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reports of late or lack of prenatal care indicate a decrease between 2016 to 2018.</a:t>
            </a:r>
          </a:p>
          <a:p>
            <a:r>
              <a:rPr lang="en-US" dirty="0"/>
              <a:t> </a:t>
            </a:r>
          </a:p>
          <a:p>
            <a:r>
              <a:rPr lang="en-US" b="1" dirty="0"/>
              <a:t>Note: </a:t>
            </a:r>
            <a:r>
              <a:rPr lang="en-US" dirty="0"/>
              <a:t>Cape May and Salem Counties do not have individual data available. All counties with fewer than 100,000 persons are combined together under the label "Unidentified Counties."</a:t>
            </a:r>
          </a:p>
          <a:p>
            <a:r>
              <a:rPr lang="en-US" dirty="0"/>
              <a:t> </a:t>
            </a:r>
          </a:p>
          <a:p>
            <a:r>
              <a:rPr lang="en-US" dirty="0"/>
              <a:t>Calculated as the percentage of births that occur to mothers who, on their child's birth certificate, reported receiving prenatal care only in the third trimester of their pregnancy, or who reported receiving no prenatal care.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54</a:t>
            </a:fld>
            <a:endParaRPr lang="en-US"/>
          </a:p>
        </p:txBody>
      </p:sp>
    </p:spTree>
    <p:extLst>
      <p:ext uri="{BB962C8B-B14F-4D97-AF65-F5344CB8AC3E}">
        <p14:creationId xmlns:p14="http://schemas.microsoft.com/office/powerpoint/2010/main" val="112790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Employees in this county are estimated to earn a similar if slightly higher weekly wage than the state average.</a:t>
            </a:r>
          </a:p>
          <a:p>
            <a:pPr marL="174708" indent="-174708">
              <a:buFont typeface="Arial" panose="020B0604020202020204" pitchFamily="34" charset="0"/>
              <a:buChar char="•"/>
            </a:pPr>
            <a:r>
              <a:rPr lang="en-US" dirty="0"/>
              <a:t>In this county, the average annual wage has remained steady between 2016 and 2018.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a:p>
        </p:txBody>
      </p:sp>
    </p:spTree>
    <p:extLst>
      <p:ext uri="{BB962C8B-B14F-4D97-AF65-F5344CB8AC3E}">
        <p14:creationId xmlns:p14="http://schemas.microsoft.com/office/powerpoint/2010/main" val="1158616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pPr>
            <a:r>
              <a:rPr lang="en-US" dirty="0"/>
              <a:t>Over the last 5 years for which we have Census data, , this county’s proportion of residents has remained steady by race/</a:t>
            </a:r>
            <a:r>
              <a:rPr lang="en-US" dirty="0" err="1"/>
              <a:t>ethinicity</a:t>
            </a:r>
            <a:r>
              <a:rPr lang="en-US" dirty="0"/>
              <a:t>, with White, Hispanic/Latino, and Asian residents increasing very slightly. </a:t>
            </a:r>
          </a:p>
          <a:p>
            <a:r>
              <a:rPr lang="en-US" dirty="0"/>
              <a:t> </a:t>
            </a:r>
          </a:p>
          <a:p>
            <a:r>
              <a:rPr lang="en-US" b="1" dirty="0"/>
              <a:t>Municipality data available? </a:t>
            </a:r>
            <a:r>
              <a:rPr lang="en-US" dirty="0"/>
              <a:t>Chart 1.3.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a:p>
        </p:txBody>
      </p:sp>
    </p:spTree>
    <p:extLst>
      <p:ext uri="{BB962C8B-B14F-4D97-AF65-F5344CB8AC3E}">
        <p14:creationId xmlns:p14="http://schemas.microsoft.com/office/powerpoint/2010/main" val="32719933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county’s unemployment rate is generally lower than the state's rate and tended to follow similar patterns across the year. </a:t>
            </a:r>
          </a:p>
          <a:p>
            <a:r>
              <a:rPr lang="en-US" dirty="0"/>
              <a:t> </a:t>
            </a:r>
          </a:p>
          <a:p>
            <a:r>
              <a:rPr lang="en-US" b="1" dirty="0"/>
              <a:t>Note:</a:t>
            </a:r>
            <a:r>
              <a:rPr lang="en-US" dirty="0"/>
              <a:t> Not seasonally adjusted.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a:p>
        </p:txBody>
      </p:sp>
    </p:spTree>
    <p:extLst>
      <p:ext uri="{BB962C8B-B14F-4D97-AF65-F5344CB8AC3E}">
        <p14:creationId xmlns:p14="http://schemas.microsoft.com/office/powerpoint/2010/main" val="30980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median unemployment rate is slightly lower than the state median.</a:t>
            </a:r>
          </a:p>
          <a:p>
            <a:r>
              <a:rPr lang="en-US" dirty="0"/>
              <a:t> </a:t>
            </a:r>
          </a:p>
          <a:p>
            <a:r>
              <a:rPr lang="en-US" b="1" dirty="0"/>
              <a:t>Note: </a:t>
            </a:r>
            <a:r>
              <a:rPr lang="en-US" dirty="0"/>
              <a:t>Not seasonally adjusted.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a:p>
        </p:txBody>
      </p:sp>
    </p:spTree>
    <p:extLst>
      <p:ext uri="{BB962C8B-B14F-4D97-AF65-F5344CB8AC3E}">
        <p14:creationId xmlns:p14="http://schemas.microsoft.com/office/powerpoint/2010/main" val="32544154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as with each NJ county, men tend to have higher annual incomes than women. </a:t>
            </a:r>
          </a:p>
          <a:p>
            <a:r>
              <a:rPr lang="en-US" dirty="0"/>
              <a:t> </a:t>
            </a:r>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a:p>
        </p:txBody>
      </p:sp>
    </p:spTree>
    <p:extLst>
      <p:ext uri="{BB962C8B-B14F-4D97-AF65-F5344CB8AC3E}">
        <p14:creationId xmlns:p14="http://schemas.microsoft.com/office/powerpoint/2010/main" val="19881716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women tend to earn slightly more than the NJ average, while men earn about the same. Both men and women in this county earn more than the national average. </a:t>
            </a:r>
          </a:p>
          <a:p>
            <a:r>
              <a:rPr lang="en-US" b="1" dirty="0"/>
              <a:t> </a:t>
            </a:r>
            <a:endParaRPr lang="en-US" dirty="0"/>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60</a:t>
            </a:fld>
            <a:endParaRPr lang="en-US"/>
          </a:p>
        </p:txBody>
      </p:sp>
    </p:spTree>
    <p:extLst>
      <p:ext uri="{BB962C8B-B14F-4D97-AF65-F5344CB8AC3E}">
        <p14:creationId xmlns:p14="http://schemas.microsoft.com/office/powerpoint/2010/main" val="32659134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median income for males has remained steady between 2013 and 2017, while females have experienced a slight increase during that time. Men consistently earn about $10K more than women.</a:t>
            </a:r>
          </a:p>
          <a:p>
            <a:r>
              <a:rPr lang="en-US" dirty="0"/>
              <a:t> </a:t>
            </a:r>
          </a:p>
          <a:p>
            <a:r>
              <a:rPr lang="en-US" b="1" dirty="0"/>
              <a:t>Municipality data available?</a:t>
            </a:r>
            <a:r>
              <a:rPr lang="en-US" dirty="0"/>
              <a:t> Chart 10.8.</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a:p>
        </p:txBody>
      </p:sp>
    </p:spTree>
    <p:extLst>
      <p:ext uri="{BB962C8B-B14F-4D97-AF65-F5344CB8AC3E}">
        <p14:creationId xmlns:p14="http://schemas.microsoft.com/office/powerpoint/2010/main" val="13133804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Three municipalities with the highest, lowest, and a middling median income were selected to illustrate the variation of income by sex across municipalities. </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a:p>
        </p:txBody>
      </p:sp>
    </p:spTree>
    <p:extLst>
      <p:ext uri="{BB962C8B-B14F-4D97-AF65-F5344CB8AC3E}">
        <p14:creationId xmlns:p14="http://schemas.microsoft.com/office/powerpoint/2010/main" val="34232175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crime rate is one of the higher ones in the state. </a:t>
            </a:r>
          </a:p>
          <a:p>
            <a:pPr marL="174708" indent="-174708">
              <a:buFont typeface="Arial" panose="020B0604020202020204" pitchFamily="34" charset="0"/>
              <a:buChar char="•"/>
            </a:pPr>
            <a:r>
              <a:rPr lang="en-US" dirty="0"/>
              <a:t>Comparisons of crime rates between counties should not be made without considering seasonal population volume, transience, tourism, and labor forces.</a:t>
            </a:r>
          </a:p>
          <a:p>
            <a:r>
              <a:rPr lang="en-US" dirty="0"/>
              <a:t> </a:t>
            </a:r>
          </a:p>
          <a:p>
            <a:r>
              <a:rPr lang="en-US" b="1" dirty="0"/>
              <a:t>Info</a:t>
            </a:r>
            <a:r>
              <a:rPr lang="en-US" dirty="0"/>
              <a:t>: All crime rates are based on permanent, year-round populations and refer to instances of murder, rape, robbery and aggravated assault.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a:p>
        </p:txBody>
      </p:sp>
    </p:spTree>
    <p:extLst>
      <p:ext uri="{BB962C8B-B14F-4D97-AF65-F5344CB8AC3E}">
        <p14:creationId xmlns:p14="http://schemas.microsoft.com/office/powerpoint/2010/main" val="15253756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most violent crimes were attributed to aggravated assault and robbery and most nonviolent crimes were attributed to larceny.</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a:p>
        </p:txBody>
      </p:sp>
    </p:spTree>
    <p:extLst>
      <p:ext uri="{BB962C8B-B14F-4D97-AF65-F5344CB8AC3E}">
        <p14:creationId xmlns:p14="http://schemas.microsoft.com/office/powerpoint/2010/main" val="41669776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6</a:t>
            </a:r>
            <a:r>
              <a:rPr lang="en-US" baseline="30000" dirty="0"/>
              <a:t>th</a:t>
            </a:r>
            <a:r>
              <a:rPr lang="en-US" dirty="0"/>
              <a:t> highest juvenile arrest rate in the state.</a:t>
            </a:r>
          </a:p>
          <a:p>
            <a:pPr marL="174708" indent="-174708">
              <a:buFont typeface="Arial" panose="020B0604020202020204" pitchFamily="34" charset="0"/>
              <a:buChar char="•"/>
            </a:pPr>
            <a:r>
              <a:rPr lang="en-US" dirty="0"/>
              <a:t>This rate has decreased slightly between 2012 and 2016, and is higher than the rate for NJ.  </a:t>
            </a:r>
          </a:p>
          <a:p>
            <a:endParaRPr lang="en-US" dirty="0"/>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a:p>
        </p:txBody>
      </p:sp>
    </p:spTree>
    <p:extLst>
      <p:ext uri="{BB962C8B-B14F-4D97-AF65-F5344CB8AC3E}">
        <p14:creationId xmlns:p14="http://schemas.microsoft.com/office/powerpoint/2010/main" val="464859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homicide rate was slightly higher than the state average.</a:t>
            </a:r>
          </a:p>
          <a:p>
            <a:pPr marL="174708" indent="-174708">
              <a:buFont typeface="Arial" panose="020B0604020202020204" pitchFamily="34" charset="0"/>
              <a:buChar char="•"/>
            </a:pPr>
            <a:r>
              <a:rPr lang="en-US" dirty="0"/>
              <a:t>For years with calculated rates for this county, the homicide rate tended to decrease.</a:t>
            </a:r>
          </a:p>
          <a:p>
            <a:r>
              <a:rPr lang="en-US" dirty="0"/>
              <a:t> </a:t>
            </a:r>
          </a:p>
          <a:p>
            <a:r>
              <a:rPr lang="en-US" dirty="0"/>
              <a:t>County is the decedent's county of residence, not the county where the assault occurred.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a:p>
        </p:txBody>
      </p:sp>
    </p:spTree>
    <p:extLst>
      <p:ext uri="{BB962C8B-B14F-4D97-AF65-F5344CB8AC3E}">
        <p14:creationId xmlns:p14="http://schemas.microsoft.com/office/powerpoint/2010/main" val="1603490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Hopewell </a:t>
            </a:r>
            <a:r>
              <a:rPr lang="en-US" dirty="0" err="1"/>
              <a:t>Boro</a:t>
            </a:r>
            <a:r>
              <a:rPr lang="en-US" dirty="0"/>
              <a:t> is composed of mostly White residents, while a majority of Trenton City’s residents are Black/African American, with White and Hispanic/Latino residents making up the next highest percentages.. </a:t>
            </a:r>
          </a:p>
          <a:p>
            <a:pPr marL="174708" indent="-174708">
              <a:buFont typeface="Arial" panose="020B0604020202020204" pitchFamily="34" charset="0"/>
              <a:buChar char="•"/>
            </a:pPr>
            <a:r>
              <a:rPr lang="en-US" dirty="0"/>
              <a:t>To illustrate range of county diversity, municipalities are organized by highest, midrange, and lowest percentages of White residents, as this is the largest racial demographic in the state (70%). </a:t>
            </a:r>
          </a:p>
          <a:p>
            <a:pPr marL="174708" indent="-174708">
              <a:buFont typeface="Arial" panose="020B0604020202020204" pitchFamily="34" charset="0"/>
              <a:buChar char="•"/>
            </a:pPr>
            <a:r>
              <a:rPr lang="en-US" dirty="0"/>
              <a:t>Note: Percentages within municipality do not add up to 100% as individuals can identify as more than 1 race. </a:t>
            </a:r>
          </a:p>
          <a:p>
            <a:endParaRPr lang="en-US" dirty="0"/>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a:p>
        </p:txBody>
      </p:sp>
    </p:spTree>
    <p:extLst>
      <p:ext uri="{BB962C8B-B14F-4D97-AF65-F5344CB8AC3E}">
        <p14:creationId xmlns:p14="http://schemas.microsoft.com/office/powerpoint/2010/main" val="1027584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We cannot compare homicide rates by racial/ethnic group because blanks indicate the number of deaths was too small to calculate reliable rates. </a:t>
            </a:r>
          </a:p>
          <a:p>
            <a:pPr marL="174708" indent="-174708">
              <a:buFont typeface="Arial" panose="020B0604020202020204" pitchFamily="34" charset="0"/>
              <a:buChar char="•"/>
            </a:pPr>
            <a:r>
              <a:rPr lang="en-US" dirty="0"/>
              <a:t>Homicide rates for men were higher than for women. </a:t>
            </a:r>
          </a:p>
          <a:p>
            <a:r>
              <a:rPr lang="en-US" dirty="0"/>
              <a:t> </a:t>
            </a:r>
          </a:p>
          <a:p>
            <a:r>
              <a:rPr lang="en-US" dirty="0"/>
              <a:t>County is the decedent's county of residence, not the county where the assault occurred.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a:p>
        </p:txBody>
      </p:sp>
    </p:spTree>
    <p:extLst>
      <p:ext uri="{BB962C8B-B14F-4D97-AF65-F5344CB8AC3E}">
        <p14:creationId xmlns:p14="http://schemas.microsoft.com/office/powerpoint/2010/main" val="1721393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13</a:t>
            </a:r>
            <a:r>
              <a:rPr lang="en-US" baseline="30000" dirty="0"/>
              <a:t>th</a:t>
            </a:r>
            <a:r>
              <a:rPr lang="en-US" dirty="0"/>
              <a:t> highest number of domestic violence incidents in NJ.</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 data available? </a:t>
            </a:r>
            <a:r>
              <a:rPr lang="en-US" dirty="0"/>
              <a:t>Chart 12.3.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a:p>
        </p:txBody>
      </p:sp>
    </p:spTree>
    <p:extLst>
      <p:ext uri="{BB962C8B-B14F-4D97-AF65-F5344CB8AC3E}">
        <p14:creationId xmlns:p14="http://schemas.microsoft.com/office/powerpoint/2010/main" val="42496615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the number of domestic violence incidents in this county has remained mostly steady between 2012 and 2016.  </a:t>
            </a:r>
          </a:p>
          <a:p>
            <a:r>
              <a:rPr lang="en-US" dirty="0"/>
              <a:t> </a:t>
            </a:r>
          </a:p>
          <a:p>
            <a:r>
              <a:rPr lang="en-US" dirty="0"/>
              <a:t>The New Jersey State Police UCR Unit relies on the individual reporting agencies for accuracy of the reported data. </a:t>
            </a:r>
          </a:p>
          <a:p>
            <a:r>
              <a:rPr lang="en-US" b="1" dirty="0"/>
              <a:t> </a:t>
            </a:r>
            <a:endParaRPr lang="en-US" dirty="0"/>
          </a:p>
          <a:p>
            <a:r>
              <a:rPr lang="en-US" b="1" dirty="0"/>
              <a:t>Municipality data available? </a:t>
            </a:r>
            <a:r>
              <a:rPr lang="en-US" dirty="0"/>
              <a:t>Chart 12.3.</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a:p>
        </p:txBody>
      </p:sp>
    </p:spTree>
    <p:extLst>
      <p:ext uri="{BB962C8B-B14F-4D97-AF65-F5344CB8AC3E}">
        <p14:creationId xmlns:p14="http://schemas.microsoft.com/office/powerpoint/2010/main" val="3667506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and without accounting for population size, Trenton City and Hamilton Township had the highest number of domestic violence incidents reported in the county. </a:t>
            </a:r>
          </a:p>
          <a:p>
            <a:r>
              <a:rPr lang="en-US" dirty="0"/>
              <a:t> </a:t>
            </a:r>
          </a:p>
          <a:p>
            <a:r>
              <a:rPr lang="en-US" dirty="0"/>
              <a:t>Note: * indicates that data for Princeton </a:t>
            </a:r>
            <a:r>
              <a:rPr lang="en-US" dirty="0" err="1"/>
              <a:t>Boro</a:t>
            </a:r>
            <a:r>
              <a:rPr lang="en-US" dirty="0"/>
              <a:t> and </a:t>
            </a:r>
            <a:r>
              <a:rPr lang="en-US"/>
              <a:t>Township merged years 2014-2016.</a:t>
            </a:r>
          </a:p>
          <a:p>
            <a:endParaRPr lang="en-US" dirty="0"/>
          </a:p>
          <a:p>
            <a:r>
              <a:rPr lang="en-US" b="1" dirty="0"/>
              <a:t>County workbook</a:t>
            </a:r>
            <a:r>
              <a:rPr lang="en-US" dirty="0"/>
              <a:t> may include data for additional municipalities.</a:t>
            </a:r>
          </a:p>
          <a:p>
            <a:r>
              <a:rPr lang="en-US" dirty="0"/>
              <a:t> </a:t>
            </a:r>
          </a:p>
          <a:p>
            <a:r>
              <a:rPr lang="en-US" dirty="0"/>
              <a:t>The New Jersey State Police UCR Unit relies on the individual reporting agencies for accuracy of the reported data.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a:p>
        </p:txBody>
      </p:sp>
    </p:spTree>
    <p:extLst>
      <p:ext uri="{BB962C8B-B14F-4D97-AF65-F5344CB8AC3E}">
        <p14:creationId xmlns:p14="http://schemas.microsoft.com/office/powerpoint/2010/main" val="1020213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Most domestic violence offenses in NJ were categorized as assault and harassment.</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Municipality/County data available? </a:t>
            </a:r>
            <a:r>
              <a:rPr lang="en-US" dirty="0"/>
              <a:t>No, neither county nor municipality estimates available.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a:p>
        </p:txBody>
      </p:sp>
    </p:spTree>
    <p:extLst>
      <p:ext uri="{BB962C8B-B14F-4D97-AF65-F5344CB8AC3E}">
        <p14:creationId xmlns:p14="http://schemas.microsoft.com/office/powerpoint/2010/main" val="31161203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NJ, most domestic violence arrests were related to assault. </a:t>
            </a:r>
          </a:p>
          <a:p>
            <a:r>
              <a:rPr lang="en-US" dirty="0"/>
              <a:t> </a:t>
            </a:r>
          </a:p>
          <a:p>
            <a:r>
              <a:rPr lang="en-US" dirty="0"/>
              <a:t>The New Jersey State Police UCR Unit relies on the individual reporting agencies for accuracy of the reported data. </a:t>
            </a:r>
          </a:p>
          <a:p>
            <a:r>
              <a:rPr lang="en-US" dirty="0"/>
              <a:t> </a:t>
            </a:r>
          </a:p>
          <a:p>
            <a:r>
              <a:rPr lang="en-US" b="1" dirty="0"/>
              <a:t>Municipality/County data available? </a:t>
            </a:r>
            <a:r>
              <a:rPr lang="en-US" dirty="0"/>
              <a:t>No, neither county nor municipality estimates available.</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a:p>
        </p:txBody>
      </p:sp>
    </p:spTree>
    <p:extLst>
      <p:ext uri="{BB962C8B-B14F-4D97-AF65-F5344CB8AC3E}">
        <p14:creationId xmlns:p14="http://schemas.microsoft.com/office/powerpoint/2010/main" val="340488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Across a two-year period (2016 to 2018), 16 counties experienced an increase in the percentage of opioid deaths, while the remaining 5 NJ counties experienced a decrease. </a:t>
            </a:r>
          </a:p>
          <a:p>
            <a:pPr marL="174708" indent="-174708">
              <a:buFont typeface="Arial" panose="020B0604020202020204" pitchFamily="34" charset="0"/>
              <a:buChar char="•"/>
            </a:pPr>
            <a:r>
              <a:rPr lang="en-US" dirty="0"/>
              <a:t>In this county, the number of suspected overdose deaths increased over that period. </a:t>
            </a:r>
          </a:p>
          <a:p>
            <a:pPr marL="174708" indent="-174708">
              <a:buFont typeface="Arial" panose="020B0604020202020204" pitchFamily="34" charset="0"/>
              <a:buChar char="•"/>
            </a:pPr>
            <a:r>
              <a:rPr lang="en-US" dirty="0"/>
              <a:t>Between 2014 and 2018, the number of suspected opioid deaths in this county had increased steadily, nearly tripling.</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a:p>
        </p:txBody>
      </p:sp>
    </p:spTree>
    <p:extLst>
      <p:ext uri="{BB962C8B-B14F-4D97-AF65-F5344CB8AC3E}">
        <p14:creationId xmlns:p14="http://schemas.microsoft.com/office/powerpoint/2010/main" val="3327133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there is an increasing trend of overdose deaths as a proportion of the population from 2017 to 2018.</a:t>
            </a:r>
          </a:p>
          <a:p>
            <a:pPr marL="174708" indent="-174708">
              <a:buFont typeface="Arial" panose="020B0604020202020204" pitchFamily="34" charset="0"/>
              <a:buChar char="•"/>
            </a:pPr>
            <a:r>
              <a:rPr lang="en-US" dirty="0"/>
              <a:t>The decreasing line indicates that more people have been dying of overdoses over time.</a:t>
            </a:r>
          </a:p>
          <a:p>
            <a:r>
              <a:rPr lang="en-US" dirty="0"/>
              <a:t> </a:t>
            </a:r>
          </a:p>
          <a:p>
            <a:r>
              <a:rPr lang="en-US" b="1" dirty="0"/>
              <a:t>Municipality data available? </a:t>
            </a:r>
            <a:r>
              <a:rPr lang="en-US" dirty="0"/>
              <a:t>No.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77</a:t>
            </a:fld>
            <a:endParaRPr lang="en-US"/>
          </a:p>
        </p:txBody>
      </p:sp>
    </p:spTree>
    <p:extLst>
      <p:ext uri="{BB962C8B-B14F-4D97-AF65-F5344CB8AC3E}">
        <p14:creationId xmlns:p14="http://schemas.microsoft.com/office/powerpoint/2010/main" val="2056237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most treatment center admissions were due to Heroin usage.</a:t>
            </a:r>
          </a:p>
          <a:p>
            <a:r>
              <a:rPr lang="en-US" dirty="0"/>
              <a:t> </a:t>
            </a:r>
          </a:p>
          <a:p>
            <a:r>
              <a:rPr lang="en-US" dirty="0"/>
              <a:t>This statewide Substance Abuse Overview provides statistics on substance abuse treatment in New Jersey for calendar year 2017. In 2017, there were 82,644 treatment admissions and 79,326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May 2018 NJSAMS download data.</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a:p>
        </p:txBody>
      </p:sp>
    </p:spTree>
    <p:extLst>
      <p:ext uri="{BB962C8B-B14F-4D97-AF65-F5344CB8AC3E}">
        <p14:creationId xmlns:p14="http://schemas.microsoft.com/office/powerpoint/2010/main" val="3035079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majority of mental health programs available are supportive housing, followed by partial care services. </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a:p>
        </p:txBody>
      </p:sp>
    </p:spTree>
    <p:extLst>
      <p:ext uri="{BB962C8B-B14F-4D97-AF65-F5344CB8AC3E}">
        <p14:creationId xmlns:p14="http://schemas.microsoft.com/office/powerpoint/2010/main" val="164693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This county’s percentage of foreign-born residents is at the state average. </a:t>
            </a:r>
          </a:p>
          <a:p>
            <a:pPr marL="174708" indent="-174708">
              <a:buFont typeface="Arial" panose="020B0604020202020204" pitchFamily="34" charset="0"/>
              <a:buChar char="•"/>
            </a:pPr>
            <a:r>
              <a:rPr lang="en-US" dirty="0"/>
              <a:t>This counties percentage of foreign-born residents has remained steady over the past 5 years. </a:t>
            </a:r>
          </a:p>
          <a:p>
            <a:r>
              <a:rPr lang="en-US" dirty="0"/>
              <a:t> </a:t>
            </a:r>
          </a:p>
          <a:p>
            <a:r>
              <a:rPr lang="en-US" b="1" dirty="0"/>
              <a:t>Municipality data available</a:t>
            </a:r>
            <a:r>
              <a:rPr lang="en-US" dirty="0"/>
              <a:t>? Chart 1.6.</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a:p>
        </p:txBody>
      </p:sp>
    </p:spTree>
    <p:extLst>
      <p:ext uri="{BB962C8B-B14F-4D97-AF65-F5344CB8AC3E}">
        <p14:creationId xmlns:p14="http://schemas.microsoft.com/office/powerpoint/2010/main" val="24955552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estimated frequency of mental health distress found is above the state average.</a:t>
            </a:r>
          </a:p>
          <a:p>
            <a:pPr marL="174708" indent="-174708">
              <a:buFont typeface="Arial" panose="020B0604020202020204" pitchFamily="34" charset="0"/>
              <a:buChar char="•"/>
            </a:pPr>
            <a:r>
              <a:rPr lang="en-US" dirty="0"/>
              <a:t>Over time, the percentage of the population reporting mental health distress in this phone survey has been variable but seems to be increasing over time.</a:t>
            </a:r>
          </a:p>
          <a:p>
            <a:r>
              <a:rPr lang="en-US" dirty="0"/>
              <a:t> </a:t>
            </a:r>
          </a:p>
          <a:p>
            <a:r>
              <a:rPr lang="en-US" b="1" dirty="0"/>
              <a:t>Note</a:t>
            </a:r>
            <a:r>
              <a:rPr lang="en-US" dirty="0"/>
              <a:t>: Frequent Mental distress: Based on responses indicating 14 or more of the past 30 days "not good".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a:p>
        </p:txBody>
      </p:sp>
    </p:spTree>
    <p:extLst>
      <p:ext uri="{BB962C8B-B14F-4D97-AF65-F5344CB8AC3E}">
        <p14:creationId xmlns:p14="http://schemas.microsoft.com/office/powerpoint/2010/main" val="4344377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White, non-Hispanic residents reported symptoms of mental health distress more frequently than Black/African American, non-Hispanic residents.</a:t>
            </a:r>
          </a:p>
          <a:p>
            <a:pPr marL="174708" indent="-174708">
              <a:buFont typeface="Arial" panose="020B0604020202020204" pitchFamily="34" charset="0"/>
              <a:buChar char="•"/>
            </a:pPr>
            <a:r>
              <a:rPr lang="en-US" dirty="0"/>
              <a:t>Symptoms of mental health distress were reported by Women slightly higher than Men. </a:t>
            </a:r>
          </a:p>
          <a:p>
            <a:r>
              <a:rPr lang="en-US" dirty="0"/>
              <a:t> </a:t>
            </a:r>
          </a:p>
          <a:p>
            <a:r>
              <a:rPr lang="en-US" b="1" dirty="0"/>
              <a:t>Note</a:t>
            </a:r>
            <a:r>
              <a:rPr lang="en-US" dirty="0"/>
              <a:t>: Frequent Mental distress: Based on responses indicating 14 or more of the past 30 days "not good".</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a:p>
        </p:txBody>
      </p:sp>
    </p:spTree>
    <p:extLst>
      <p:ext uri="{BB962C8B-B14F-4D97-AF65-F5344CB8AC3E}">
        <p14:creationId xmlns:p14="http://schemas.microsoft.com/office/powerpoint/2010/main" val="32873784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estimated frequency of depression is higher than the state average.</a:t>
            </a:r>
          </a:p>
          <a:p>
            <a:pPr marL="174708" indent="-174708">
              <a:buFont typeface="Arial" panose="020B0604020202020204" pitchFamily="34" charset="0"/>
              <a:buChar char="•"/>
            </a:pPr>
            <a:r>
              <a:rPr lang="en-US" dirty="0"/>
              <a:t>Over time, the percentage of the population reporting depression in this phone survey has been increasing over time.</a:t>
            </a:r>
          </a:p>
          <a:p>
            <a:r>
              <a:rPr lang="en-US" dirty="0"/>
              <a:t> </a:t>
            </a:r>
          </a:p>
          <a:p>
            <a:r>
              <a:rPr lang="en-US" b="1" dirty="0"/>
              <a:t>Note</a:t>
            </a:r>
            <a:r>
              <a:rPr lang="en-US" dirty="0"/>
              <a:t>: Depression: Based on responses indicating depression diagnosis from a professional at any time during one’s lifetime.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a:p>
        </p:txBody>
      </p:sp>
    </p:spTree>
    <p:extLst>
      <p:ext uri="{BB962C8B-B14F-4D97-AF65-F5344CB8AC3E}">
        <p14:creationId xmlns:p14="http://schemas.microsoft.com/office/powerpoint/2010/main" val="1884240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White, non-Hispanic residents reported more frequent depression diagnoses than Black/African American, non-Hispanic residents.</a:t>
            </a:r>
          </a:p>
          <a:p>
            <a:pPr marL="174708" indent="-174708">
              <a:buFont typeface="Arial" panose="020B0604020202020204" pitchFamily="34" charset="0"/>
              <a:buChar char="•"/>
            </a:pPr>
            <a:r>
              <a:rPr lang="en-US" dirty="0"/>
              <a:t>Diagnosed depression was reported more frequently by Women than by Men. </a:t>
            </a:r>
          </a:p>
          <a:p>
            <a:r>
              <a:rPr lang="en-US" b="1" dirty="0"/>
              <a:t> </a:t>
            </a:r>
            <a:endParaRPr lang="en-US" dirty="0"/>
          </a:p>
          <a:p>
            <a:r>
              <a:rPr lang="en-US" b="1" dirty="0"/>
              <a:t>Note</a:t>
            </a:r>
            <a:r>
              <a:rPr lang="en-US" dirty="0"/>
              <a:t>: Depression: Based on responses indicating depression diagnosis from a professional at any time during one’s lifetime. </a:t>
            </a:r>
          </a:p>
          <a:p>
            <a:r>
              <a:rPr lang="en-US" dirty="0"/>
              <a:t> </a:t>
            </a:r>
          </a:p>
          <a:p>
            <a:r>
              <a:rPr lang="en-US" dirty="0"/>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b="1" dirty="0"/>
              <a:t> </a:t>
            </a:r>
            <a:endParaRPr lang="en-US" dirty="0"/>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a:p>
        </p:txBody>
      </p:sp>
    </p:spTree>
    <p:extLst>
      <p:ext uri="{BB962C8B-B14F-4D97-AF65-F5344CB8AC3E}">
        <p14:creationId xmlns:p14="http://schemas.microsoft.com/office/powerpoint/2010/main" val="19027094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12th highest number of children receiving Special Ed services of the NJ counties in 2018. </a:t>
            </a:r>
          </a:p>
          <a:p>
            <a:r>
              <a:rPr lang="en-US" b="1" dirty="0"/>
              <a:t> </a:t>
            </a:r>
            <a:endParaRPr lang="en-US" dirty="0"/>
          </a:p>
          <a:p>
            <a:r>
              <a:rPr lang="en-US" b="1" dirty="0"/>
              <a:t>Municipality Data Available?: </a:t>
            </a:r>
            <a:r>
              <a:rPr lang="en-US" dirty="0"/>
              <a:t>Yes</a:t>
            </a:r>
          </a:p>
          <a:p>
            <a:r>
              <a:rPr lang="en-US" b="1" dirty="0"/>
              <a:t>Note:</a:t>
            </a:r>
            <a:r>
              <a:rPr lang="en-US" dirty="0"/>
              <a:t> Charter schools were included in the county of registered address.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a:p>
        </p:txBody>
      </p:sp>
    </p:spTree>
    <p:extLst>
      <p:ext uri="{BB962C8B-B14F-4D97-AF65-F5344CB8AC3E}">
        <p14:creationId xmlns:p14="http://schemas.microsoft.com/office/powerpoint/2010/main" val="15651144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2017 and 2018, the county’s percentage of children receiving Special Education services are below the state average.</a:t>
            </a:r>
          </a:p>
          <a:p>
            <a:r>
              <a:rPr lang="en-US" dirty="0"/>
              <a:t> </a:t>
            </a:r>
          </a:p>
          <a:p>
            <a:r>
              <a:rPr lang="en-US" dirty="0"/>
              <a:t>2017 NJ Average=17.6%</a:t>
            </a:r>
          </a:p>
          <a:p>
            <a:r>
              <a:rPr lang="en-US" dirty="0"/>
              <a:t>2018 NJ Average=17.9%</a:t>
            </a:r>
          </a:p>
          <a:p>
            <a:r>
              <a:rPr lang="en-US" b="1" dirty="0"/>
              <a:t> </a:t>
            </a:r>
            <a:endParaRPr lang="en-US" dirty="0"/>
          </a:p>
          <a:p>
            <a:r>
              <a:rPr lang="en-US" b="1" dirty="0"/>
              <a:t>Municipality Data Available?: </a:t>
            </a:r>
            <a:r>
              <a:rPr lang="en-US" dirty="0"/>
              <a:t>Yes</a:t>
            </a:r>
          </a:p>
          <a:p>
            <a:r>
              <a:rPr lang="en-US" b="1" dirty="0"/>
              <a:t>Note:</a:t>
            </a:r>
            <a:r>
              <a:rPr lang="en-US" dirty="0"/>
              <a:t> Charter schools were included in the county of registered address.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a:p>
        </p:txBody>
      </p:sp>
    </p:spTree>
    <p:extLst>
      <p:ext uri="{BB962C8B-B14F-4D97-AF65-F5344CB8AC3E}">
        <p14:creationId xmlns:p14="http://schemas.microsoft.com/office/powerpoint/2010/main" val="16082347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Without accounting for population size, this county has the 12</a:t>
            </a:r>
            <a:r>
              <a:rPr lang="en-US" baseline="30000" dirty="0"/>
              <a:t>th</a:t>
            </a:r>
            <a:r>
              <a:rPr lang="en-US" dirty="0"/>
              <a:t> highest number of children receiving Special Ed services of the NJ counties.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a:p>
        </p:txBody>
      </p:sp>
    </p:spTree>
    <p:extLst>
      <p:ext uri="{BB962C8B-B14F-4D97-AF65-F5344CB8AC3E}">
        <p14:creationId xmlns:p14="http://schemas.microsoft.com/office/powerpoint/2010/main" val="9675170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These lists of supports were identified by searching for providers who work with residents of this county. Many supports are available state-wide. </a:t>
            </a:r>
          </a:p>
          <a:p>
            <a:pPr marL="174708" indent="-174708">
              <a:buFont typeface="Arial" panose="020B0604020202020204" pitchFamily="34" charset="0"/>
              <a:buChar char="•"/>
            </a:pPr>
            <a:r>
              <a:rPr lang="en-US" dirty="0"/>
              <a:t>Did not include individual counselors. Is not an exhaustive list.</a:t>
            </a:r>
          </a:p>
          <a:p>
            <a:r>
              <a:rPr lang="en-US" dirty="0"/>
              <a:t> </a:t>
            </a:r>
          </a:p>
          <a:p>
            <a:r>
              <a:rPr lang="en-US" b="1" dirty="0"/>
              <a:t>Sources:</a:t>
            </a:r>
          </a:p>
          <a:p>
            <a:pPr defTabSz="921223">
              <a:defRPr/>
            </a:pPr>
            <a:r>
              <a:rPr lang="en-US" dirty="0" smtClean="0"/>
              <a:t>16.1. </a:t>
            </a:r>
            <a:r>
              <a:rPr lang="en-US" dirty="0" smtClean="0">
                <a:hlinkClick r:id="rId3"/>
              </a:rPr>
              <a:t>http://www.mercerresourcenet.org/</a:t>
            </a:r>
            <a:endParaRPr lang="en-US" dirty="0" smtClean="0"/>
          </a:p>
          <a:p>
            <a:pPr defTabSz="921223">
              <a:defRPr/>
            </a:pPr>
            <a:endParaRPr lang="en-US" dirty="0" smtClean="0"/>
          </a:p>
          <a:p>
            <a:pPr defTabSz="921223">
              <a:defRPr/>
            </a:pPr>
            <a:r>
              <a:rPr lang="en-US" dirty="0" smtClean="0"/>
              <a:t>16.2. </a:t>
            </a:r>
            <a:r>
              <a:rPr lang="en-US" dirty="0" smtClean="0">
                <a:hlinkClick r:id="rId4"/>
              </a:rPr>
              <a:t>https://www.probononj.org/ProviderDirectory.aspx</a:t>
            </a:r>
            <a:endParaRPr lang="en-US" dirty="0" smtClean="0"/>
          </a:p>
          <a:p>
            <a:r>
              <a:rPr lang="en-US" dirty="0"/>
              <a:t> </a:t>
            </a:r>
          </a:p>
          <a:p>
            <a:r>
              <a:rPr lang="en-US" b="1" dirty="0"/>
              <a:t>Municipality data available? </a:t>
            </a:r>
            <a:r>
              <a:rPr lang="en-US" dirty="0"/>
              <a:t>No.</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90</a:t>
            </a:fld>
            <a:endParaRPr lang="en-US"/>
          </a:p>
        </p:txBody>
      </p:sp>
    </p:spTree>
    <p:extLst>
      <p:ext uri="{BB962C8B-B14F-4D97-AF65-F5344CB8AC3E}">
        <p14:creationId xmlns:p14="http://schemas.microsoft.com/office/powerpoint/2010/main" val="1140617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West and East Windsor have the highest proportions of foreign-born residents.</a:t>
            </a:r>
          </a:p>
          <a:p>
            <a:r>
              <a:rPr lang="en-US" b="1" dirty="0"/>
              <a:t> </a:t>
            </a:r>
            <a:endParaRPr lang="en-US" dirty="0"/>
          </a:p>
          <a:p>
            <a:r>
              <a:rPr lang="en-US" b="1" dirty="0"/>
              <a:t>County workbook</a:t>
            </a:r>
            <a:r>
              <a:rPr lang="en-US" dirty="0"/>
              <a:t> may include data for additional municipalities.</a:t>
            </a:r>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a:p>
        </p:txBody>
      </p:sp>
    </p:spTree>
    <p:extLst>
      <p:ext uri="{BB962C8B-B14F-4D97-AF65-F5344CB8AC3E}">
        <p14:creationId xmlns:p14="http://schemas.microsoft.com/office/powerpoint/2010/main" val="3375214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In this county, the proportion of residents who speak English ONLY is about the state average.</a:t>
            </a:r>
          </a:p>
          <a:p>
            <a:pPr marL="174708" indent="-174708">
              <a:buFont typeface="Arial" panose="020B0604020202020204" pitchFamily="34" charset="0"/>
              <a:buChar char="•"/>
            </a:pPr>
            <a:r>
              <a:rPr lang="en-US" dirty="0"/>
              <a:t>In this county, the percentage of the population who speaks English ONLY has decreased slightly over the 5 years for which we have data. </a:t>
            </a:r>
          </a:p>
          <a:p>
            <a:r>
              <a:rPr lang="en-US" dirty="0"/>
              <a:t> </a:t>
            </a:r>
          </a:p>
          <a:p>
            <a:r>
              <a:rPr lang="en-US" b="1" dirty="0"/>
              <a:t>Municipality data available</a:t>
            </a:r>
            <a:r>
              <a:rPr lang="en-US" dirty="0"/>
              <a:t>? Chart 1.9.</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a:p>
        </p:txBody>
      </p:sp>
    </p:spTree>
    <p:extLst>
      <p:ext uri="{BB962C8B-B14F-4D97-AF65-F5344CB8AC3E}">
        <p14:creationId xmlns:p14="http://schemas.microsoft.com/office/powerpoint/2010/main" val="126091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Of the municipalities with data available for this county, West Windsor has the lowest proportion of residents who speak English-only, while Pennington has the highest proportion of residents who speak English-only.</a:t>
            </a:r>
          </a:p>
          <a:p>
            <a:pPr marL="174708" indent="-174708">
              <a:buFont typeface="Arial" panose="020B0604020202020204" pitchFamily="34" charset="0"/>
              <a:buChar char="•"/>
            </a:pPr>
            <a:r>
              <a:rPr lang="en-US" dirty="0"/>
              <a:t>To illustrate variation of language in this county, municipalities are organized by highest, midrange, and lowest percentages of English-only language speakers. </a:t>
            </a:r>
          </a:p>
          <a:p>
            <a:r>
              <a:rPr lang="en-US" dirty="0"/>
              <a:t> </a:t>
            </a:r>
          </a:p>
          <a:p>
            <a:r>
              <a:rPr lang="en-US" b="1" dirty="0"/>
              <a:t>County workbook</a:t>
            </a:r>
            <a:r>
              <a:rPr lang="en-US" dirty="0"/>
              <a:t> may include data for additional municipalities.</a:t>
            </a:r>
          </a:p>
          <a:p>
            <a:r>
              <a:rPr lang="en-US" dirty="0"/>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a:p>
        </p:txBody>
      </p:sp>
    </p:spTree>
    <p:extLst>
      <p:ext uri="{BB962C8B-B14F-4D97-AF65-F5344CB8AC3E}">
        <p14:creationId xmlns:p14="http://schemas.microsoft.com/office/powerpoint/2010/main" val="29146039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3.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16.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pic>
        <p:nvPicPr>
          <p:cNvPr id="4" name="Picture 3">
            <a:extLst>
              <a:ext uri="{FF2B5EF4-FFF2-40B4-BE49-F238E27FC236}">
                <a16:creationId xmlns:a16="http://schemas.microsoft.com/office/drawing/2014/main" id="{8851669E-83F7-44FD-9AFE-39DB051B3979}"/>
              </a:ext>
            </a:extLst>
          </p:cNvPr>
          <p:cNvPicPr/>
          <p:nvPr userDrawn="1"/>
        </p:nvPicPr>
        <p:blipFill rotWithShape="1">
          <a:blip r:embed="rId2"/>
          <a:srcRect l="61378" t="16747" r="11218" b="9990"/>
          <a:stretch/>
        </p:blipFill>
        <p:spPr bwMode="auto">
          <a:xfrm>
            <a:off x="4495800" y="1181735"/>
            <a:ext cx="5927090" cy="4457065"/>
          </a:xfrm>
          <a:prstGeom prst="rect">
            <a:avLst/>
          </a:prstGeom>
          <a:ln>
            <a:noFill/>
          </a:ln>
          <a:extLst>
            <a:ext uri="{53640926-AAD7-44D8-BBD7-CCE9431645EC}">
              <a14:shadowObscured xmlns:a14="http://schemas.microsoft.com/office/drawing/2010/main"/>
            </a:ext>
          </a:extLst>
        </p:spPr>
      </p:pic>
      <p:pic>
        <p:nvPicPr>
          <p:cNvPr id="5" name="Picture 4" descr="Image result for mercer county nj map">
            <a:extLst>
              <a:ext uri="{FF2B5EF4-FFF2-40B4-BE49-F238E27FC236}">
                <a16:creationId xmlns:a16="http://schemas.microsoft.com/office/drawing/2014/main" id="{0837D4D4-D287-40B5-B96C-A7010A461F06}"/>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47725" y="1143000"/>
            <a:ext cx="1428750" cy="2705100"/>
          </a:xfrm>
          <a:prstGeom prst="rect">
            <a:avLst/>
          </a:prstGeom>
          <a:noFill/>
          <a:ln>
            <a:noFill/>
          </a:ln>
        </p:spPr>
      </p:pic>
      <p:sp>
        <p:nvSpPr>
          <p:cNvPr id="6" name="Title 1">
            <a:extLst>
              <a:ext uri="{FF2B5EF4-FFF2-40B4-BE49-F238E27FC236}">
                <a16:creationId xmlns:a16="http://schemas.microsoft.com/office/drawing/2014/main" id="{71D555EB-5E21-4BBB-9374-9A3E92E944BD}"/>
              </a:ext>
            </a:extLst>
          </p:cNvPr>
          <p:cNvSpPr txBox="1">
            <a:spLocks/>
          </p:cNvSpPr>
          <p:nvPr userDrawn="1"/>
        </p:nvSpPr>
        <p:spPr>
          <a:xfrm>
            <a:off x="-67911" y="3884076"/>
            <a:ext cx="3246120" cy="2971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Mercer County</a:t>
            </a:r>
          </a:p>
          <a:p>
            <a:pPr>
              <a:lnSpc>
                <a:spcPct val="90000"/>
              </a:lnSpc>
              <a:spcBef>
                <a:spcPts val="600"/>
              </a:spcBef>
            </a:pPr>
            <a:r>
              <a:rPr lang="en-US" sz="2400" spc="-100" dirty="0">
                <a:solidFill>
                  <a:schemeClr val="bg1"/>
                </a:solidFill>
                <a:latin typeface="Franklin Gothic Demi" panose="020B0703020102020204" pitchFamily="34" charset="0"/>
              </a:rPr>
              <a:t>New Jersey</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Rectangle 3">
            <a:extLst>
              <a:ext uri="{FF2B5EF4-FFF2-40B4-BE49-F238E27FC236}">
                <a16:creationId xmlns:a16="http://schemas.microsoft.com/office/drawing/2014/main" id="{A832EAD1-8823-4F78-A97A-6A1CEB1B4BF1}"/>
              </a:ext>
            </a:extLst>
          </p:cNvPr>
          <p:cNvSpPr/>
          <p:nvPr userDrawn="1"/>
        </p:nvSpPr>
        <p:spPr>
          <a:xfrm>
            <a:off x="3246120" y="228600"/>
            <a:ext cx="4572000" cy="6400800"/>
          </a:xfrm>
          <a:prstGeom prst="rect">
            <a:avLst/>
          </a:prstGeom>
        </p:spPr>
        <p:txBody>
          <a:bodyPr wrap="square">
            <a:noAutofit/>
          </a:bodyPr>
          <a:lstStyle/>
          <a:p>
            <a:r>
              <a:rPr lang="en-US" spc="-50" dirty="0">
                <a:latin typeface="Franklin Gothic Medium" panose="020B0603020102020204" pitchFamily="34" charset="0"/>
              </a:rPr>
              <a:t>16.1. Support for Families including Kinship</a:t>
            </a:r>
          </a:p>
          <a:p>
            <a:pPr lvl="1"/>
            <a:endParaRPr lang="en-US" sz="1100" dirty="0">
              <a:latin typeface="Franklin Gothic Medium" panose="020B0603020102020204" pitchFamily="34" charset="0"/>
            </a:endParaRPr>
          </a:p>
        </p:txBody>
      </p:sp>
      <p:sp>
        <p:nvSpPr>
          <p:cNvPr id="6" name="Rectangle 5">
            <a:extLst>
              <a:ext uri="{FF2B5EF4-FFF2-40B4-BE49-F238E27FC236}">
                <a16:creationId xmlns:a16="http://schemas.microsoft.com/office/drawing/2014/main" id="{D2972177-29B4-4859-B354-1D69B288A972}"/>
              </a:ext>
            </a:extLst>
          </p:cNvPr>
          <p:cNvSpPr/>
          <p:nvPr userDrawn="1"/>
        </p:nvSpPr>
        <p:spPr>
          <a:xfrm>
            <a:off x="7993315" y="228600"/>
            <a:ext cx="3886200" cy="822960"/>
          </a:xfrm>
          <a:prstGeom prst="rect">
            <a:avLst/>
          </a:prstGeom>
        </p:spPr>
        <p:txBody>
          <a:bodyPr anchor="t" anchorCtr="0">
            <a:noAutofit/>
          </a:bodyPr>
          <a:lstStyle/>
          <a:p>
            <a:r>
              <a:rPr lang="en-US" spc="-50" dirty="0">
                <a:latin typeface="Franklin Gothic Medium" panose="020B0603020102020204" pitchFamily="34" charset="0"/>
              </a:rPr>
              <a:t>16.2. Pro Bono Legal/Advocacy services</a:t>
            </a:r>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9" name="TextBox 14">
            <a:extLst>
              <a:ext uri="{FF2B5EF4-FFF2-40B4-BE49-F238E27FC236}">
                <a16:creationId xmlns:a16="http://schemas.microsoft.com/office/drawing/2014/main" id="{A8D926C0-60F0-41F0-AC4B-E30BBFEE0488}"/>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pic>
        <p:nvPicPr>
          <p:cNvPr id="10" name="Picture 9" descr="Image result for mercer county nj map">
            <a:extLst>
              <a:ext uri="{FF2B5EF4-FFF2-40B4-BE49-F238E27FC236}">
                <a16:creationId xmlns:a16="http://schemas.microsoft.com/office/drawing/2014/main" id="{A445AB58-F085-4A77-BFD8-05949A0FD13E}"/>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0A14F1-8FDC-4B6D-B2F6-7AAF648816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30"/>
            <a:ext cx="12191999" cy="6863459"/>
          </a:xfrm>
          <a:prstGeom prst="rect">
            <a:avLst/>
          </a:prstGeom>
        </p:spPr>
      </p:pic>
      <p:pic>
        <p:nvPicPr>
          <p:cNvPr id="7" name="Picture 6">
            <a:extLst>
              <a:ext uri="{FF2B5EF4-FFF2-40B4-BE49-F238E27FC236}">
                <a16:creationId xmlns:a16="http://schemas.microsoft.com/office/drawing/2014/main" id="{90786A5F-54A8-4878-A61A-6041E96ACFAD}"/>
              </a:ext>
            </a:extLst>
          </p:cNvPr>
          <p:cNvPicPr>
            <a:picLocks noChangeAspect="1"/>
          </p:cNvPicPr>
          <p:nvPr userDrawn="1"/>
        </p:nvPicPr>
        <p:blipFill>
          <a:blip r:embed="rId3"/>
          <a:stretch>
            <a:fillRect/>
          </a:stretch>
        </p:blipFill>
        <p:spPr>
          <a:xfrm>
            <a:off x="6705600" y="4663535"/>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TextBox 14">
            <a:extLst>
              <a:ext uri="{FF2B5EF4-FFF2-40B4-BE49-F238E27FC236}">
                <a16:creationId xmlns:a16="http://schemas.microsoft.com/office/drawing/2014/main" id="{EDE967CB-FA35-44AB-A440-DD15EB27FEA5}"/>
              </a:ext>
            </a:extLst>
          </p:cNvPr>
          <p:cNvSpPr txBox="1"/>
          <p:nvPr userDrawn="1"/>
        </p:nvSpPr>
        <p:spPr>
          <a:xfrm>
            <a:off x="7648757" y="4663535"/>
            <a:ext cx="4238443"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dirty="0">
                <a:latin typeface="Franklin Gothic Medium Cond" panose="020B0606030402020204" pitchFamily="34" charset="0"/>
              </a:rPr>
              <a:t>Mercer County</a:t>
            </a:r>
          </a:p>
        </p:txBody>
      </p:sp>
      <p:pic>
        <p:nvPicPr>
          <p:cNvPr id="9" name="Picture 8">
            <a:extLst>
              <a:ext uri="{FF2B5EF4-FFF2-40B4-BE49-F238E27FC236}">
                <a16:creationId xmlns:a16="http://schemas.microsoft.com/office/drawing/2014/main" id="{781C7498-4D16-4F6F-8116-50E048DEB9D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1921" y="5500802"/>
            <a:ext cx="1376588" cy="365760"/>
          </a:xfrm>
          <a:prstGeom prst="rect">
            <a:avLst/>
          </a:prstGeom>
        </p:spPr>
      </p:pic>
      <p:pic>
        <p:nvPicPr>
          <p:cNvPr id="10" name="Picture 9">
            <a:extLst>
              <a:ext uri="{FF2B5EF4-FFF2-40B4-BE49-F238E27FC236}">
                <a16:creationId xmlns:a16="http://schemas.microsoft.com/office/drawing/2014/main" id="{D01364A4-C8B6-40EB-A1F0-91C8059CFFC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791932" y="5504543"/>
            <a:ext cx="1499616" cy="365760"/>
          </a:xfrm>
          <a:prstGeom prst="rect">
            <a:avLst/>
          </a:prstGeom>
        </p:spPr>
      </p:pic>
      <p:sp>
        <p:nvSpPr>
          <p:cNvPr id="11" name="TextBox 10">
            <a:extLst>
              <a:ext uri="{FF2B5EF4-FFF2-40B4-BE49-F238E27FC236}">
                <a16:creationId xmlns:a16="http://schemas.microsoft.com/office/drawing/2014/main" id="{FE0F3D47-B506-4DC7-B11D-97C7C99A968C}"/>
              </a:ext>
            </a:extLst>
          </p:cNvPr>
          <p:cNvSpPr txBox="1"/>
          <p:nvPr userDrawn="1"/>
        </p:nvSpPr>
        <p:spPr>
          <a:xfrm>
            <a:off x="7805286" y="5962467"/>
            <a:ext cx="4069080" cy="369332"/>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a:t>
            </a:r>
          </a:p>
        </p:txBody>
      </p:sp>
      <p:pic>
        <p:nvPicPr>
          <p:cNvPr id="12" name="Picture 11" descr="Image result for mercer county nj map">
            <a:extLst>
              <a:ext uri="{FF2B5EF4-FFF2-40B4-BE49-F238E27FC236}">
                <a16:creationId xmlns:a16="http://schemas.microsoft.com/office/drawing/2014/main" id="{E6464F1E-5B2B-4386-AA93-DD87CD90EEA4}"/>
              </a:ext>
            </a:extLst>
          </p:cNvPr>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889566" y="4984051"/>
            <a:ext cx="731755" cy="1212311"/>
          </a:xfrm>
          <a:prstGeom prst="rect">
            <a:avLst/>
          </a:prstGeom>
          <a:noFill/>
          <a:ln>
            <a:noFill/>
          </a:ln>
        </p:spPr>
      </p:pic>
    </p:spTree>
    <p:extLst>
      <p:ext uri="{BB962C8B-B14F-4D97-AF65-F5344CB8AC3E}">
        <p14:creationId xmlns:p14="http://schemas.microsoft.com/office/powerpoint/2010/main" val="324636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sp>
        <p:nvSpPr>
          <p:cNvPr id="7" name="TextBox 14">
            <a:extLst>
              <a:ext uri="{FF2B5EF4-FFF2-40B4-BE49-F238E27FC236}">
                <a16:creationId xmlns:a16="http://schemas.microsoft.com/office/drawing/2014/main" id="{FB77962F-EB7D-409B-9259-E29F2691191E}"/>
              </a:ext>
            </a:extLst>
          </p:cNvPr>
          <p:cNvSpPr txBox="1"/>
          <p:nvPr userDrawn="1"/>
        </p:nvSpPr>
        <p:spPr>
          <a:xfrm>
            <a:off x="381000" y="811509"/>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pic>
        <p:nvPicPr>
          <p:cNvPr id="8" name="Picture 7" descr="Image result for mercer county nj map">
            <a:extLst>
              <a:ext uri="{FF2B5EF4-FFF2-40B4-BE49-F238E27FC236}">
                <a16:creationId xmlns:a16="http://schemas.microsoft.com/office/drawing/2014/main" id="{1A33923A-354C-43C3-9015-22E6DFA2B2D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33400" y="1384238"/>
            <a:ext cx="490795" cy="845408"/>
          </a:xfrm>
          <a:prstGeom prst="rect">
            <a:avLst/>
          </a:prstGeom>
          <a:noFill/>
          <a:ln>
            <a:noFill/>
          </a:ln>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2" name="Picture 1">
            <a:extLst>
              <a:ext uri="{FF2B5EF4-FFF2-40B4-BE49-F238E27FC236}">
                <a16:creationId xmlns:a16="http://schemas.microsoft.com/office/drawing/2014/main" id="{CB45EDF9-4D1A-43F3-8EA0-8157261630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12192000" cy="6857999"/>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761844" y="4593707"/>
            <a:ext cx="2903598" cy="1200329"/>
          </a:xfrm>
          <a:prstGeom prst="rect">
            <a:avLst/>
          </a:prstGeom>
          <a:noFill/>
        </p:spPr>
        <p:txBody>
          <a:bodyPr wrap="square" rtlCol="0">
            <a:spAutoFit/>
          </a:bodyPr>
          <a:lstStyle/>
          <a:p>
            <a:r>
              <a:rPr lang="en-US" sz="7200" b="1" dirty="0">
                <a:latin typeface="Franklin Gothic Medium Cond" panose="020B0606030402020204" pitchFamily="34" charset="0"/>
              </a:rPr>
              <a:t>Poverty</a:t>
            </a:r>
          </a:p>
        </p:txBody>
      </p:sp>
      <p:pic>
        <p:nvPicPr>
          <p:cNvPr id="8" name="Picture 7" descr="Image result for mercer county nj map">
            <a:extLst>
              <a:ext uri="{FF2B5EF4-FFF2-40B4-BE49-F238E27FC236}">
                <a16:creationId xmlns:a16="http://schemas.microsoft.com/office/drawing/2014/main" id="{DD19B4D5-82AB-45DE-BBAB-D8299D2043C4}"/>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60530" y="4927049"/>
            <a:ext cx="490795" cy="845408"/>
          </a:xfrm>
          <a:prstGeom prst="rect">
            <a:avLst/>
          </a:prstGeom>
          <a:noFill/>
          <a:ln>
            <a:noFill/>
          </a:ln>
        </p:spPr>
      </p:pic>
      <p:sp>
        <p:nvSpPr>
          <p:cNvPr id="9" name="TextBox 14">
            <a:extLst>
              <a:ext uri="{FF2B5EF4-FFF2-40B4-BE49-F238E27FC236}">
                <a16:creationId xmlns:a16="http://schemas.microsoft.com/office/drawing/2014/main" id="{AE1DC1A6-EDAB-4C46-9A9D-EB2844A7023B}"/>
              </a:ext>
            </a:extLst>
          </p:cNvPr>
          <p:cNvSpPr txBox="1"/>
          <p:nvPr userDrawn="1"/>
        </p:nvSpPr>
        <p:spPr>
          <a:xfrm>
            <a:off x="7162800" y="4578961"/>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a:latin typeface="Franklin Gothic Medium Cond" panose="020B0606030402020204" pitchFamily="34" charset="0"/>
                </a:rPr>
                <a:t>Cost of Living</a:t>
              </a:r>
            </a:p>
          </p:txBody>
        </p:sp>
      </p:grpSp>
      <p:pic>
        <p:nvPicPr>
          <p:cNvPr id="7" name="Picture 6" descr="Image result for mercer county nj map">
            <a:extLst>
              <a:ext uri="{FF2B5EF4-FFF2-40B4-BE49-F238E27FC236}">
                <a16:creationId xmlns:a16="http://schemas.microsoft.com/office/drawing/2014/main" id="{87D92980-0A79-484F-8691-C55E0624E84A}"/>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2000" y="1073119"/>
            <a:ext cx="490795" cy="845408"/>
          </a:xfrm>
          <a:prstGeom prst="rect">
            <a:avLst/>
          </a:prstGeom>
          <a:noFill/>
          <a:ln>
            <a:noFill/>
          </a:ln>
        </p:spPr>
      </p:pic>
      <p:sp>
        <p:nvSpPr>
          <p:cNvPr id="8" name="TextBox 14">
            <a:extLst>
              <a:ext uri="{FF2B5EF4-FFF2-40B4-BE49-F238E27FC236}">
                <a16:creationId xmlns:a16="http://schemas.microsoft.com/office/drawing/2014/main" id="{E85BA1F2-1A51-473D-AB80-D84BD279FFCE}"/>
              </a:ext>
            </a:extLst>
          </p:cNvPr>
          <p:cNvSpPr txBox="1"/>
          <p:nvPr userDrawn="1"/>
        </p:nvSpPr>
        <p:spPr>
          <a:xfrm>
            <a:off x="705947" y="504871"/>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7" name="Picture 6" descr="Image result for mercer county nj map">
            <a:extLst>
              <a:ext uri="{FF2B5EF4-FFF2-40B4-BE49-F238E27FC236}">
                <a16:creationId xmlns:a16="http://schemas.microsoft.com/office/drawing/2014/main" id="{DE2B0952-7714-4DB0-9E23-AB6B2E60D6FE}"/>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28405" y="1059592"/>
            <a:ext cx="490795" cy="845408"/>
          </a:xfrm>
          <a:prstGeom prst="rect">
            <a:avLst/>
          </a:prstGeom>
          <a:noFill/>
          <a:ln>
            <a:noFill/>
          </a:ln>
        </p:spPr>
      </p:pic>
      <p:sp>
        <p:nvSpPr>
          <p:cNvPr id="8" name="TextBox 14">
            <a:extLst>
              <a:ext uri="{FF2B5EF4-FFF2-40B4-BE49-F238E27FC236}">
                <a16:creationId xmlns:a16="http://schemas.microsoft.com/office/drawing/2014/main" id="{2A3EE1E6-A405-4DA0-8904-B9614F1CA652}"/>
              </a:ext>
            </a:extLst>
          </p:cNvPr>
          <p:cNvSpPr txBox="1"/>
          <p:nvPr userDrawn="1"/>
        </p:nvSpPr>
        <p:spPr>
          <a:xfrm>
            <a:off x="685800" y="504871"/>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mercer county nj map">
            <a:extLst>
              <a:ext uri="{FF2B5EF4-FFF2-40B4-BE49-F238E27FC236}">
                <a16:creationId xmlns:a16="http://schemas.microsoft.com/office/drawing/2014/main" id="{92355AE8-6D3A-4FD4-9CAE-5237EB280202}"/>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326559" y="2831531"/>
            <a:ext cx="490795" cy="845408"/>
          </a:xfrm>
          <a:prstGeom prst="rect">
            <a:avLst/>
          </a:prstGeom>
          <a:noFill/>
          <a:ln>
            <a:noFill/>
          </a:ln>
        </p:spPr>
      </p:pic>
      <p:sp>
        <p:nvSpPr>
          <p:cNvPr id="9" name="TextBox 14">
            <a:extLst>
              <a:ext uri="{FF2B5EF4-FFF2-40B4-BE49-F238E27FC236}">
                <a16:creationId xmlns:a16="http://schemas.microsoft.com/office/drawing/2014/main" id="{9561E3C3-3F36-4670-815A-23D93D6FC61D}"/>
              </a:ext>
            </a:extLst>
          </p:cNvPr>
          <p:cNvSpPr txBox="1"/>
          <p:nvPr userDrawn="1"/>
        </p:nvSpPr>
        <p:spPr>
          <a:xfrm>
            <a:off x="3793159" y="269847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6" name="Picture 5" descr="Image result for mercer county nj map">
            <a:extLst>
              <a:ext uri="{FF2B5EF4-FFF2-40B4-BE49-F238E27FC236}">
                <a16:creationId xmlns:a16="http://schemas.microsoft.com/office/drawing/2014/main" id="{0685A8C4-FCA3-41A1-B09D-98382D1E03CC}"/>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42373" y="775903"/>
            <a:ext cx="490795" cy="845408"/>
          </a:xfrm>
          <a:prstGeom prst="rect">
            <a:avLst/>
          </a:prstGeom>
          <a:noFill/>
          <a:ln>
            <a:noFill/>
          </a:ln>
        </p:spPr>
      </p:pic>
      <p:sp>
        <p:nvSpPr>
          <p:cNvPr id="7" name="TextBox 14">
            <a:extLst>
              <a:ext uri="{FF2B5EF4-FFF2-40B4-BE49-F238E27FC236}">
                <a16:creationId xmlns:a16="http://schemas.microsoft.com/office/drawing/2014/main" id="{E48B38D0-312C-4C23-A918-53518AEA3183}"/>
              </a:ext>
            </a:extLst>
          </p:cNvPr>
          <p:cNvSpPr txBox="1"/>
          <p:nvPr userDrawn="1"/>
        </p:nvSpPr>
        <p:spPr>
          <a:xfrm>
            <a:off x="615554" y="549899"/>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mercer county nj map">
            <a:extLst>
              <a:ext uri="{FF2B5EF4-FFF2-40B4-BE49-F238E27FC236}">
                <a16:creationId xmlns:a16="http://schemas.microsoft.com/office/drawing/2014/main" id="{DF959E56-FECD-41A8-ACE8-A29538C02B76}"/>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34560" y="785010"/>
            <a:ext cx="490795" cy="845408"/>
          </a:xfrm>
          <a:prstGeom prst="rect">
            <a:avLst/>
          </a:prstGeom>
          <a:noFill/>
          <a:ln>
            <a:noFill/>
          </a:ln>
        </p:spPr>
      </p:pic>
      <p:sp>
        <p:nvSpPr>
          <p:cNvPr id="12" name="TextBox 14">
            <a:extLst>
              <a:ext uri="{FF2B5EF4-FFF2-40B4-BE49-F238E27FC236}">
                <a16:creationId xmlns:a16="http://schemas.microsoft.com/office/drawing/2014/main" id="{765AD2BF-D0FA-4B51-AF4E-A786FB401C39}"/>
              </a:ext>
            </a:extLst>
          </p:cNvPr>
          <p:cNvSpPr txBox="1"/>
          <p:nvPr userDrawn="1"/>
        </p:nvSpPr>
        <p:spPr>
          <a:xfrm>
            <a:off x="304171" y="633004"/>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6" name="Picture 5" descr="Image result for mercer county nj map">
            <a:extLst>
              <a:ext uri="{FF2B5EF4-FFF2-40B4-BE49-F238E27FC236}">
                <a16:creationId xmlns:a16="http://schemas.microsoft.com/office/drawing/2014/main" id="{AADDB91F-2D9C-4C06-919D-C86A09447071}"/>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04665" y="5050907"/>
            <a:ext cx="490795" cy="845408"/>
          </a:xfrm>
          <a:prstGeom prst="rect">
            <a:avLst/>
          </a:prstGeom>
          <a:noFill/>
          <a:ln>
            <a:noFill/>
          </a:ln>
        </p:spPr>
      </p:pic>
      <p:sp>
        <p:nvSpPr>
          <p:cNvPr id="7" name="TextBox 14">
            <a:extLst>
              <a:ext uri="{FF2B5EF4-FFF2-40B4-BE49-F238E27FC236}">
                <a16:creationId xmlns:a16="http://schemas.microsoft.com/office/drawing/2014/main" id="{FA5D1616-4C86-485F-A47E-FB87B3A78DA4}"/>
              </a:ext>
            </a:extLst>
          </p:cNvPr>
          <p:cNvSpPr txBox="1"/>
          <p:nvPr userDrawn="1"/>
        </p:nvSpPr>
        <p:spPr>
          <a:xfrm>
            <a:off x="7162800" y="487680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93702"/>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Service Needs</a:t>
            </a:r>
            <a:endParaRPr lang="en-US" b="1" dirty="0"/>
          </a:p>
          <a:p>
            <a:pPr lvl="1"/>
            <a:endParaRPr lang="en-US" sz="1200" b="1" dirty="0">
              <a:solidFill>
                <a:srgbClr val="000000"/>
              </a:solidFill>
            </a:endParaRPr>
          </a:p>
          <a:p>
            <a:r>
              <a:rPr lang="en-US" sz="1400" b="1" dirty="0">
                <a:solidFill>
                  <a:srgbClr val="C00000"/>
                </a:solidFill>
              </a:rPr>
              <a:t>Demographics: 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a:t>
            </a:r>
            <a:endParaRPr lang="en-US" sz="1200" b="1" dirty="0">
              <a:cs typeface="Calibri"/>
            </a:endParaRPr>
          </a:p>
          <a:p>
            <a:pPr lvl="1"/>
            <a:r>
              <a:rPr lang="en-US" sz="1200" dirty="0"/>
              <a:t>1.3: </a:t>
            </a:r>
            <a:r>
              <a:rPr lang="en-US" sz="1200" b="1" dirty="0"/>
              <a:t>Illustration of diversity by municipality (%)</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Demographics: Nativity </a:t>
            </a:r>
            <a:endParaRPr lang="en-US" sz="1400" b="1" dirty="0">
              <a:solidFill>
                <a:srgbClr val="C00000"/>
              </a:solidFill>
              <a:cs typeface="Calibri"/>
            </a:endParaRPr>
          </a:p>
          <a:p>
            <a:pPr lvl="1"/>
            <a:r>
              <a:rPr lang="en-US" sz="1200" dirty="0"/>
              <a:t>1.4: </a:t>
            </a:r>
            <a:r>
              <a:rPr lang="en-US" sz="1200" b="1" dirty="0"/>
              <a:t>Population (%) foreign-born in NJ (by county)</a:t>
            </a:r>
            <a:endParaRPr lang="en-US" sz="1200" b="1" dirty="0">
              <a:cs typeface="Calibri"/>
            </a:endParaRPr>
          </a:p>
          <a:p>
            <a:pPr lvl="1"/>
            <a:r>
              <a:rPr lang="en-US" sz="1200" dirty="0"/>
              <a:t>1.5: </a:t>
            </a:r>
            <a:r>
              <a:rPr lang="en-US" sz="1200" b="1" dirty="0"/>
              <a:t>Population (%) foreign-born over time </a:t>
            </a:r>
            <a:endParaRPr lang="en-US" sz="1200" b="1" dirty="0">
              <a:cs typeface="Calibri"/>
            </a:endParaRPr>
          </a:p>
          <a:p>
            <a:pPr lvl="1"/>
            <a:r>
              <a:rPr lang="en-US" sz="1200" dirty="0"/>
              <a:t>1.6: </a:t>
            </a:r>
            <a:r>
              <a:rPr lang="en-US" sz="1200" b="1" dirty="0"/>
              <a:t>Population (%) foreign-born by municipality</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Demographics: Language </a:t>
            </a:r>
            <a:endParaRPr lang="en-US" sz="1400" b="1" dirty="0">
              <a:solidFill>
                <a:srgbClr val="C00000"/>
              </a:solidFill>
              <a:cs typeface="Calibri"/>
            </a:endParaRPr>
          </a:p>
          <a:p>
            <a:pPr lvl="1"/>
            <a:r>
              <a:rPr lang="en-US" sz="1200" dirty="0"/>
              <a:t>1.7: </a:t>
            </a:r>
            <a:r>
              <a:rPr lang="en-US" sz="1200" b="1" dirty="0"/>
              <a:t>Population (%) English-only speakers in NJ (by county)</a:t>
            </a:r>
            <a:endParaRPr lang="en-US" sz="1200" b="1" dirty="0">
              <a:cs typeface="Calibri"/>
            </a:endParaRPr>
          </a:p>
          <a:p>
            <a:pPr lvl="1"/>
            <a:r>
              <a:rPr lang="en-US" sz="1200" dirty="0"/>
              <a:t>1.8: </a:t>
            </a:r>
            <a:r>
              <a:rPr lang="en-US" sz="1200" b="1" dirty="0"/>
              <a:t>Population (%) English-only speakers over time</a:t>
            </a:r>
            <a:endParaRPr lang="en-US" sz="1200" b="1" dirty="0">
              <a:cs typeface="Calibri"/>
            </a:endParaRPr>
          </a:p>
          <a:p>
            <a:pPr lvl="1"/>
            <a:r>
              <a:rPr lang="en-US" sz="1200" dirty="0"/>
              <a:t>1.9: </a:t>
            </a:r>
            <a:r>
              <a:rPr lang="en-US" sz="1200" b="1" dirty="0"/>
              <a:t>Population (%) English-only speakers by municipality</a:t>
            </a:r>
            <a:endParaRPr lang="en-US" sz="1200" b="1" dirty="0">
              <a:cs typeface="Calibri"/>
            </a:endParaRPr>
          </a:p>
          <a:p>
            <a:endParaRPr lang="en-US" sz="1300" b="1" dirty="0">
              <a:solidFill>
                <a:schemeClr val="accent1">
                  <a:lumMod val="75000"/>
                </a:schemeClr>
              </a:solidFill>
            </a:endParaRPr>
          </a:p>
          <a:p>
            <a:r>
              <a:rPr lang="en-US" sz="1400" b="1" dirty="0">
                <a:solidFill>
                  <a:srgbClr val="C00000"/>
                </a:solidFill>
              </a:rPr>
              <a:t>Demographics: 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(by county)</a:t>
            </a:r>
            <a:endParaRPr lang="en-US" sz="1200" b="1" dirty="0">
              <a:cs typeface="Calibri"/>
            </a:endParaRPr>
          </a:p>
          <a:p>
            <a:pPr lvl="1"/>
            <a:r>
              <a:rPr lang="en-US" sz="1200" dirty="0"/>
              <a:t>1.12: </a:t>
            </a:r>
            <a:r>
              <a:rPr lang="en-US" sz="1200" b="1" dirty="0"/>
              <a:t>Children (%) per age category by municipality</a:t>
            </a:r>
            <a:endParaRPr lang="en-US" sz="1200" b="1" dirty="0">
              <a:cs typeface="Calibri"/>
            </a:endParaRPr>
          </a:p>
          <a:p>
            <a:pPr lvl="1"/>
            <a:r>
              <a:rPr lang="en-US" sz="1200" dirty="0"/>
              <a:t>1.13</a:t>
            </a:r>
            <a:r>
              <a:rPr lang="en-US" sz="1200" b="1" dirty="0"/>
              <a:t>:  Children (#)  in the care of CP&amp;P – in and out-of-home placements</a:t>
            </a:r>
            <a:endParaRPr lang="en-US" sz="1200" b="1" dirty="0">
              <a:cs typeface="Calibri"/>
            </a:endParaRPr>
          </a:p>
          <a:p>
            <a:pPr lvl="1"/>
            <a:r>
              <a:rPr lang="en-US" sz="1200" dirty="0"/>
              <a:t>1.14</a:t>
            </a:r>
            <a:r>
              <a:rPr lang="en-US" sz="1200" b="1" dirty="0"/>
              <a:t>:  Children (#) in CP&amp;P out-of-home placement – kin and non-kin placements</a:t>
            </a:r>
            <a:endParaRPr lang="en-US" sz="1200" b="1" dirty="0">
              <a:cs typeface="Calibri"/>
            </a:endParaRPr>
          </a:p>
        </p:txBody>
      </p:sp>
      <p:pic>
        <p:nvPicPr>
          <p:cNvPr id="7" name="Picture 6" descr="Image result for mercer county nj map">
            <a:extLst>
              <a:ext uri="{FF2B5EF4-FFF2-40B4-BE49-F238E27FC236}">
                <a16:creationId xmlns:a16="http://schemas.microsoft.com/office/drawing/2014/main" id="{4AAE605D-6499-4138-8EEE-04ADF173AC2F}"/>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
        <p:nvSpPr>
          <p:cNvPr id="8" name="TextBox 14">
            <a:extLst>
              <a:ext uri="{FF2B5EF4-FFF2-40B4-BE49-F238E27FC236}">
                <a16:creationId xmlns:a16="http://schemas.microsoft.com/office/drawing/2014/main" id="{0FAE9034-36BA-48FF-90F0-66FD3315C63E}"/>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1" name="Picture 10" descr="Image result for mercer county nj map">
            <a:extLst>
              <a:ext uri="{FF2B5EF4-FFF2-40B4-BE49-F238E27FC236}">
                <a16:creationId xmlns:a16="http://schemas.microsoft.com/office/drawing/2014/main" id="{9C40F554-E4C7-4B18-BBD6-DFE003B27E4C}"/>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66621" y="4876800"/>
            <a:ext cx="490795" cy="845408"/>
          </a:xfrm>
          <a:prstGeom prst="rect">
            <a:avLst/>
          </a:prstGeom>
          <a:noFill/>
          <a:ln>
            <a:noFill/>
          </a:ln>
        </p:spPr>
      </p:pic>
      <p:sp>
        <p:nvSpPr>
          <p:cNvPr id="12" name="TextBox 14">
            <a:extLst>
              <a:ext uri="{FF2B5EF4-FFF2-40B4-BE49-F238E27FC236}">
                <a16:creationId xmlns:a16="http://schemas.microsoft.com/office/drawing/2014/main" id="{ACAEF7E5-763C-4B6B-BD92-9769A0969623}"/>
              </a:ext>
            </a:extLst>
          </p:cNvPr>
          <p:cNvSpPr txBox="1"/>
          <p:nvPr userDrawn="1"/>
        </p:nvSpPr>
        <p:spPr>
          <a:xfrm>
            <a:off x="513988" y="4776284"/>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rgbClr val="FF0000"/>
                </a:solidFill>
                <a:latin typeface="Franklin Gothic Medium Cond"/>
              </a:rPr>
              <a:t>(HSAC Basic Needs Assessment Category)</a:t>
            </a:r>
            <a:endParaRPr lang="en-US" sz="150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5281868" y="994764"/>
            <a:ext cx="2903598" cy="769441"/>
          </a:xfrm>
          <a:prstGeom prst="rect">
            <a:avLst/>
          </a:prstGeom>
          <a:noFill/>
        </p:spPr>
        <p:txBody>
          <a:bodyPr wrap="square" rtlCol="0">
            <a:spAutoFit/>
          </a:bodyPr>
          <a:lstStyle/>
          <a:p>
            <a:r>
              <a:rPr lang="en-US" sz="4400" b="1" dirty="0">
                <a:latin typeface="Franklin Gothic Medium Cond" panose="020B0606030402020204" pitchFamily="34" charset="0"/>
              </a:rPr>
              <a:t>Employment</a:t>
            </a: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descr="Image result for mercer county nj map">
            <a:extLst>
              <a:ext uri="{FF2B5EF4-FFF2-40B4-BE49-F238E27FC236}">
                <a16:creationId xmlns:a16="http://schemas.microsoft.com/office/drawing/2014/main" id="{6FEB695D-DC76-4CF5-8B66-5337D6BC7562}"/>
              </a:ext>
            </a:extLst>
          </p:cNvPr>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042162" y="572060"/>
            <a:ext cx="490795" cy="845408"/>
          </a:xfrm>
          <a:prstGeom prst="rect">
            <a:avLst/>
          </a:prstGeom>
          <a:noFill/>
          <a:ln>
            <a:noFill/>
          </a:ln>
        </p:spPr>
      </p:pic>
      <p:sp>
        <p:nvSpPr>
          <p:cNvPr id="13" name="TextBox 14">
            <a:extLst>
              <a:ext uri="{FF2B5EF4-FFF2-40B4-BE49-F238E27FC236}">
                <a16:creationId xmlns:a16="http://schemas.microsoft.com/office/drawing/2014/main" id="{02FF0584-B116-424C-AD6B-4AA499E249FB}"/>
              </a:ext>
            </a:extLst>
          </p:cNvPr>
          <p:cNvSpPr txBox="1"/>
          <p:nvPr userDrawn="1"/>
        </p:nvSpPr>
        <p:spPr>
          <a:xfrm>
            <a:off x="3547452" y="483503"/>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811248" y="772850"/>
            <a:ext cx="1928731" cy="1077218"/>
          </a:xfrm>
          <a:prstGeom prst="rect">
            <a:avLst/>
          </a:prstGeom>
          <a:noFill/>
        </p:spPr>
        <p:txBody>
          <a:bodyPr wrap="square" rtlCol="0">
            <a:spAutoFit/>
          </a:bodyPr>
          <a:lstStyle/>
          <a:p>
            <a:r>
              <a:rPr lang="en-US" sz="3200" b="1" dirty="0">
                <a:latin typeface="Franklin Gothic Medium Cond" panose="020B0606030402020204" pitchFamily="34" charset="0"/>
              </a:rPr>
              <a:t>Community Safety</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descr="Image result for mercer county nj map">
            <a:extLst>
              <a:ext uri="{FF2B5EF4-FFF2-40B4-BE49-F238E27FC236}">
                <a16:creationId xmlns:a16="http://schemas.microsoft.com/office/drawing/2014/main" id="{6BF4D0FB-3E57-4D76-AA6E-DA1540CEA919}"/>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68433" y="549503"/>
            <a:ext cx="490795" cy="845408"/>
          </a:xfrm>
          <a:prstGeom prst="rect">
            <a:avLst/>
          </a:prstGeom>
          <a:noFill/>
          <a:ln>
            <a:noFill/>
          </a:ln>
        </p:spPr>
      </p:pic>
      <p:sp>
        <p:nvSpPr>
          <p:cNvPr id="9" name="TextBox 14">
            <a:extLst>
              <a:ext uri="{FF2B5EF4-FFF2-40B4-BE49-F238E27FC236}">
                <a16:creationId xmlns:a16="http://schemas.microsoft.com/office/drawing/2014/main" id="{DAB62806-8C78-4A97-85B4-6690AE2BDA4E}"/>
              </a:ext>
            </a:extLst>
          </p:cNvPr>
          <p:cNvSpPr txBox="1"/>
          <p:nvPr userDrawn="1"/>
        </p:nvSpPr>
        <p:spPr>
          <a:xfrm>
            <a:off x="8335033" y="448987"/>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sp>
        <p:nvSpPr>
          <p:cNvPr id="11" name="TextBox 10">
            <a:extLst>
              <a:ext uri="{FF2B5EF4-FFF2-40B4-BE49-F238E27FC236}">
                <a16:creationId xmlns:a16="http://schemas.microsoft.com/office/drawing/2014/main" id="{4A4B456B-58D3-46EE-A8F9-BA110B4ED4BE}"/>
              </a:ext>
            </a:extLst>
          </p:cNvPr>
          <p:cNvSpPr txBox="1"/>
          <p:nvPr userDrawn="1"/>
        </p:nvSpPr>
        <p:spPr>
          <a:xfrm>
            <a:off x="8153401" y="1965437"/>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mercer county nj map">
            <a:extLst>
              <a:ext uri="{FF2B5EF4-FFF2-40B4-BE49-F238E27FC236}">
                <a16:creationId xmlns:a16="http://schemas.microsoft.com/office/drawing/2014/main" id="{EA446949-8DDD-4901-ABAF-27AC4BABCA53}"/>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15814" y="613560"/>
            <a:ext cx="490795" cy="845408"/>
          </a:xfrm>
          <a:prstGeom prst="rect">
            <a:avLst/>
          </a:prstGeom>
          <a:noFill/>
          <a:ln>
            <a:noFill/>
          </a:ln>
        </p:spPr>
      </p:pic>
      <p:sp>
        <p:nvSpPr>
          <p:cNvPr id="12" name="TextBox 14">
            <a:extLst>
              <a:ext uri="{FF2B5EF4-FFF2-40B4-BE49-F238E27FC236}">
                <a16:creationId xmlns:a16="http://schemas.microsoft.com/office/drawing/2014/main" id="{20B894F6-5A3D-498A-AA27-F41B8F682DC9}"/>
              </a:ext>
            </a:extLst>
          </p:cNvPr>
          <p:cNvSpPr txBox="1"/>
          <p:nvPr userDrawn="1"/>
        </p:nvSpPr>
        <p:spPr>
          <a:xfrm>
            <a:off x="8182414" y="42928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008883" y="2320161"/>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7" name="Picture 6" descr="Image result for mercer county nj map">
            <a:extLst>
              <a:ext uri="{FF2B5EF4-FFF2-40B4-BE49-F238E27FC236}">
                <a16:creationId xmlns:a16="http://schemas.microsoft.com/office/drawing/2014/main" id="{509F7580-E878-40DC-B01F-33E3263688E9}"/>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10600" y="1045991"/>
            <a:ext cx="490795" cy="845408"/>
          </a:xfrm>
          <a:prstGeom prst="rect">
            <a:avLst/>
          </a:prstGeom>
          <a:noFill/>
          <a:ln>
            <a:noFill/>
          </a:ln>
        </p:spPr>
      </p:pic>
      <p:sp>
        <p:nvSpPr>
          <p:cNvPr id="12" name="TextBox 14">
            <a:extLst>
              <a:ext uri="{FF2B5EF4-FFF2-40B4-BE49-F238E27FC236}">
                <a16:creationId xmlns:a16="http://schemas.microsoft.com/office/drawing/2014/main" id="{E90C8F3F-BB60-43F6-AD4C-FB85B531BCBC}"/>
              </a:ext>
            </a:extLst>
          </p:cNvPr>
          <p:cNvSpPr txBox="1"/>
          <p:nvPr userDrawn="1"/>
        </p:nvSpPr>
        <p:spPr>
          <a:xfrm>
            <a:off x="8077200" y="838200"/>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9663327" y="615026"/>
            <a:ext cx="2028295" cy="1559347"/>
          </a:xfrm>
          <a:prstGeom prst="rect">
            <a:avLst/>
          </a:prstGeom>
          <a:noFill/>
        </p:spPr>
        <p:txBody>
          <a:bodyPr wrap="square" rtlCol="0">
            <a:spAutoFit/>
          </a:bodyPr>
          <a:lstStyle/>
          <a:p>
            <a:r>
              <a:rPr lang="en-US" sz="4400" b="1" dirty="0">
                <a:latin typeface="Franklin Gothic Medium Cond" panose="020B0606030402020204" pitchFamily="34" charset="0"/>
              </a:rPr>
              <a:t>Mental</a:t>
            </a:r>
          </a:p>
          <a:p>
            <a:r>
              <a:rPr lang="en-US" sz="4400" b="1" dirty="0">
                <a:latin typeface="Franklin Gothic Medium Cond" panose="020B0606030402020204" pitchFamily="34" charset="0"/>
              </a:rPr>
              <a:t>Health</a:t>
            </a:r>
          </a:p>
        </p:txBody>
      </p:sp>
      <p:sp>
        <p:nvSpPr>
          <p:cNvPr id="14" name="TextBox 13">
            <a:extLst>
              <a:ext uri="{FF2B5EF4-FFF2-40B4-BE49-F238E27FC236}">
                <a16:creationId xmlns:a16="http://schemas.microsoft.com/office/drawing/2014/main" id="{2F1F8581-4B41-458F-BB9B-0979B04F7D76}"/>
              </a:ext>
            </a:extLst>
          </p:cNvPr>
          <p:cNvSpPr txBox="1"/>
          <p:nvPr userDrawn="1"/>
        </p:nvSpPr>
        <p:spPr>
          <a:xfrm>
            <a:off x="7943193" y="2031126"/>
            <a:ext cx="3886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0000"/>
                </a:solidFill>
                <a:latin typeface="Franklin Gothic Medium Cond"/>
              </a:rPr>
              <a:t>(HSAC Specialized Service Needs Assessment Category)</a:t>
            </a:r>
            <a:endParaRPr lang="en-US" sz="1400" dirty="0">
              <a:cs typeface="Calibri"/>
            </a:endParaRPr>
          </a:p>
        </p:txBody>
      </p:sp>
      <p:pic>
        <p:nvPicPr>
          <p:cNvPr id="15" name="Picture 14" descr="Image result for mercer county nj map">
            <a:extLst>
              <a:ext uri="{FF2B5EF4-FFF2-40B4-BE49-F238E27FC236}">
                <a16:creationId xmlns:a16="http://schemas.microsoft.com/office/drawing/2014/main" id="{55B936AB-DAC4-4E5C-A6D7-136FF6CE0E4F}"/>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41018" y="1006291"/>
            <a:ext cx="490795" cy="845408"/>
          </a:xfrm>
          <a:prstGeom prst="rect">
            <a:avLst/>
          </a:prstGeom>
          <a:noFill/>
          <a:ln>
            <a:noFill/>
          </a:ln>
        </p:spPr>
      </p:pic>
      <p:sp>
        <p:nvSpPr>
          <p:cNvPr id="16" name="TextBox 14">
            <a:extLst>
              <a:ext uri="{FF2B5EF4-FFF2-40B4-BE49-F238E27FC236}">
                <a16:creationId xmlns:a16="http://schemas.microsoft.com/office/drawing/2014/main" id="{B00969C5-CC19-4F40-97AC-903CD08FAD7F}"/>
              </a:ext>
            </a:extLst>
          </p:cNvPr>
          <p:cNvSpPr txBox="1"/>
          <p:nvPr userDrawn="1"/>
        </p:nvSpPr>
        <p:spPr>
          <a:xfrm>
            <a:off x="8026400" y="7903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0808DD12-6064-4859-8CCF-DA9B6601399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5909" y="0"/>
            <a:ext cx="12243818" cy="6858000"/>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9093200" y="465303"/>
            <a:ext cx="2403822" cy="769441"/>
          </a:xfrm>
          <a:prstGeom prst="rect">
            <a:avLst/>
          </a:prstGeom>
          <a:noFill/>
        </p:spPr>
        <p:txBody>
          <a:bodyPr wrap="square" rtlCol="0">
            <a:spAutoFit/>
          </a:bodyPr>
          <a:lstStyle/>
          <a:p>
            <a:r>
              <a:rPr lang="en-US" sz="4400" b="1" dirty="0">
                <a:latin typeface="Franklin Gothic Medium Cond" panose="020B0606030402020204" pitchFamily="34" charset="0"/>
              </a:rPr>
              <a:t>Education</a:t>
            </a:r>
          </a:p>
        </p:txBody>
      </p:sp>
      <p:pic>
        <p:nvPicPr>
          <p:cNvPr id="7" name="Picture 6" descr="Image result for mercer county nj map">
            <a:extLst>
              <a:ext uri="{FF2B5EF4-FFF2-40B4-BE49-F238E27FC236}">
                <a16:creationId xmlns:a16="http://schemas.microsoft.com/office/drawing/2014/main" id="{233FCFE7-2DDB-4D8C-BD1E-CD474FC2E30F}"/>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02540" y="974884"/>
            <a:ext cx="490795" cy="845408"/>
          </a:xfrm>
          <a:prstGeom prst="rect">
            <a:avLst/>
          </a:prstGeom>
          <a:noFill/>
          <a:ln>
            <a:noFill/>
          </a:ln>
        </p:spPr>
      </p:pic>
      <p:sp>
        <p:nvSpPr>
          <p:cNvPr id="8" name="TextBox 14">
            <a:extLst>
              <a:ext uri="{FF2B5EF4-FFF2-40B4-BE49-F238E27FC236}">
                <a16:creationId xmlns:a16="http://schemas.microsoft.com/office/drawing/2014/main" id="{9C197AF7-F8A2-47B7-94A8-759DBD4B746A}"/>
              </a:ext>
            </a:extLst>
          </p:cNvPr>
          <p:cNvSpPr txBox="1"/>
          <p:nvPr userDrawn="1"/>
        </p:nvSpPr>
        <p:spPr>
          <a:xfrm>
            <a:off x="7556839" y="326803"/>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6" name="Picture 5" descr="Image result for mercer county nj map">
            <a:extLst>
              <a:ext uri="{FF2B5EF4-FFF2-40B4-BE49-F238E27FC236}">
                <a16:creationId xmlns:a16="http://schemas.microsoft.com/office/drawing/2014/main" id="{854F7061-CFB7-4A93-9C6C-3F691E56B124}"/>
              </a:ext>
            </a:extLst>
          </p:cNvPr>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3305" y="1397725"/>
            <a:ext cx="490795" cy="845408"/>
          </a:xfrm>
          <a:prstGeom prst="rect">
            <a:avLst/>
          </a:prstGeom>
          <a:noFill/>
          <a:ln>
            <a:noFill/>
          </a:ln>
        </p:spPr>
      </p:pic>
      <p:sp>
        <p:nvSpPr>
          <p:cNvPr id="9" name="TextBox 14">
            <a:extLst>
              <a:ext uri="{FF2B5EF4-FFF2-40B4-BE49-F238E27FC236}">
                <a16:creationId xmlns:a16="http://schemas.microsoft.com/office/drawing/2014/main" id="{DAF75FAF-3EB9-42A7-ADBF-21068B4D1D72}"/>
              </a:ext>
            </a:extLst>
          </p:cNvPr>
          <p:cNvSpPr txBox="1"/>
          <p:nvPr userDrawn="1"/>
        </p:nvSpPr>
        <p:spPr>
          <a:xfrm>
            <a:off x="381000" y="811509"/>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4708981"/>
          </a:xfrm>
          <a:prstGeom prst="rect">
            <a:avLst/>
          </a:prstGeom>
          <a:noFill/>
        </p:spPr>
        <p:txBody>
          <a:bodyPr wrap="square" rtlCol="0">
            <a:spAutoFit/>
          </a:bodyPr>
          <a:lstStyle/>
          <a:p>
            <a:r>
              <a:rPr lang="en-US" sz="1400" b="1" dirty="0">
                <a:solidFill>
                  <a:srgbClr val="C00000"/>
                </a:solidFill>
              </a:rPr>
              <a:t>Poverty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2.1: </a:t>
            </a:r>
            <a:r>
              <a:rPr lang="en-US" sz="1200" b="1" dirty="0"/>
              <a:t>NJ</a:t>
            </a:r>
            <a:r>
              <a:rPr lang="en-US" sz="1200" dirty="0"/>
              <a:t> f</a:t>
            </a:r>
            <a:r>
              <a:rPr lang="en-US" sz="1200" b="1" dirty="0"/>
              <a:t>amilies (%) with children under the age of 18 living in poverty (by county)</a:t>
            </a:r>
            <a:endParaRPr lang="en-US" sz="1200" b="1" dirty="0">
              <a:cs typeface="Calibri"/>
            </a:endParaRPr>
          </a:p>
          <a:p>
            <a:pPr lvl="1"/>
            <a:r>
              <a:rPr lang="en-US" sz="1200" dirty="0"/>
              <a:t>2.2: </a:t>
            </a:r>
            <a:r>
              <a:rPr lang="en-US" sz="1200" b="1" dirty="0"/>
              <a:t>Families (%) with children under the age of 18 living in poverty over time</a:t>
            </a:r>
            <a:endParaRPr lang="en-US" sz="1200" b="1" dirty="0">
              <a:cs typeface="Calibri"/>
            </a:endParaRPr>
          </a:p>
          <a:p>
            <a:pPr lvl="1"/>
            <a:r>
              <a:rPr lang="en-US" sz="1200" dirty="0"/>
              <a:t>2.3: </a:t>
            </a:r>
            <a:r>
              <a:rPr lang="en-US" sz="1200" b="1" dirty="0"/>
              <a:t>Families (%) with children under the age of 18 living in poverty by municipality</a:t>
            </a:r>
            <a:endParaRPr lang="en-US" sz="1200" b="1" dirty="0">
              <a:cs typeface="Calibri"/>
            </a:endParaRPr>
          </a:p>
          <a:p>
            <a:endParaRPr lang="en-US" sz="1200" b="1" dirty="0">
              <a:solidFill>
                <a:schemeClr val="accent1">
                  <a:lumMod val="75000"/>
                </a:schemeClr>
              </a:solidFill>
            </a:endParaRPr>
          </a:p>
          <a:p>
            <a:r>
              <a:rPr lang="en-US" sz="1400" b="1" dirty="0">
                <a:solidFill>
                  <a:srgbClr val="C00000"/>
                </a:solidFill>
              </a:rPr>
              <a:t>Cost of Living</a:t>
            </a:r>
            <a:endParaRPr lang="en-US" sz="1400" b="1" dirty="0">
              <a:solidFill>
                <a:srgbClr val="C00000"/>
              </a:solidFill>
              <a:cs typeface="Calibri"/>
            </a:endParaRPr>
          </a:p>
          <a:p>
            <a:pPr lvl="1"/>
            <a:r>
              <a:rPr lang="en-US" sz="1200" dirty="0"/>
              <a:t>3.1: </a:t>
            </a:r>
            <a:r>
              <a:rPr lang="en-US" sz="1200" b="1" dirty="0"/>
              <a:t>Monthly cost of living budget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3.2: </a:t>
            </a:r>
            <a:r>
              <a:rPr lang="en-US" sz="1200" b="1" dirty="0"/>
              <a:t>Annual cost of living estimates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376092"/>
              </a:solidFill>
              <a:cs typeface="Calibri"/>
            </a:endParaRPr>
          </a:p>
          <a:p>
            <a:r>
              <a:rPr lang="en-US" sz="1400" b="1" dirty="0">
                <a:solidFill>
                  <a:srgbClr val="C00000"/>
                </a:solidFill>
              </a:rPr>
              <a:t>Income</a:t>
            </a:r>
            <a:endParaRPr lang="en-US" sz="1400" b="1" dirty="0">
              <a:solidFill>
                <a:srgbClr val="C00000"/>
              </a:solidFill>
              <a:cs typeface="Calibri"/>
            </a:endParaRPr>
          </a:p>
          <a:p>
            <a:pPr lvl="1"/>
            <a:r>
              <a:rPr lang="en-US" sz="1200" dirty="0">
                <a:ea typeface="+mn-lt"/>
                <a:cs typeface="+mn-lt"/>
              </a:rPr>
              <a:t>4.1:</a:t>
            </a:r>
            <a:r>
              <a:rPr lang="en-US" sz="1200" b="1" dirty="0">
                <a:ea typeface="+mn-lt"/>
                <a:cs typeface="+mn-lt"/>
              </a:rPr>
              <a:t> Median household income ($) </a:t>
            </a:r>
            <a:r>
              <a:rPr lang="en-US" sz="1200" b="1" dirty="0"/>
              <a:t>in NJ (by county)</a:t>
            </a:r>
            <a:endParaRPr lang="en-US" sz="1200" b="1" dirty="0">
              <a:cs typeface="Calibri"/>
            </a:endParaRPr>
          </a:p>
          <a:p>
            <a:pPr lvl="1"/>
            <a:r>
              <a:rPr lang="en-US" sz="1200" dirty="0">
                <a:ea typeface="+mn-lt"/>
                <a:cs typeface="+mn-lt"/>
              </a:rPr>
              <a:t>4.2: </a:t>
            </a:r>
            <a:r>
              <a:rPr lang="en-US" sz="1200" b="1" dirty="0">
                <a:ea typeface="+mn-lt"/>
                <a:cs typeface="+mn-lt"/>
              </a:rPr>
              <a:t>Median household income ($) over time</a:t>
            </a:r>
            <a:endParaRPr lang="en-US" sz="1400" b="1" dirty="0">
              <a:solidFill>
                <a:srgbClr val="C00000"/>
              </a:solidFill>
            </a:endParaRPr>
          </a:p>
          <a:p>
            <a:pPr lvl="1"/>
            <a:r>
              <a:rPr lang="en-US" sz="1200" dirty="0">
                <a:solidFill>
                  <a:srgbClr val="000000"/>
                </a:solidFill>
                <a:cs typeface="Calibri"/>
              </a:rPr>
              <a:t>4.3: </a:t>
            </a:r>
            <a:r>
              <a:rPr lang="en-US" sz="1200" b="1" dirty="0">
                <a:solidFill>
                  <a:srgbClr val="000000"/>
                </a:solidFill>
                <a:cs typeface="Calibri"/>
              </a:rPr>
              <a:t>Median household income </a:t>
            </a:r>
            <a:r>
              <a:rPr lang="en-US" sz="1200" b="1" dirty="0">
                <a:ea typeface="+mn-lt"/>
                <a:cs typeface="+mn-lt"/>
              </a:rPr>
              <a:t>($) </a:t>
            </a:r>
            <a:r>
              <a:rPr lang="en-US" sz="1200" b="1" dirty="0">
                <a:solidFill>
                  <a:srgbClr val="000000"/>
                </a:solidFill>
                <a:cs typeface="Calibri"/>
              </a:rPr>
              <a:t>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200" dirty="0">
                <a:ea typeface="+mn-lt"/>
                <a:cs typeface="+mn-lt"/>
              </a:rPr>
              <a:t>5.1: </a:t>
            </a:r>
            <a:r>
              <a:rPr lang="en-US" sz="1200" b="1" dirty="0">
                <a:ea typeface="+mn-lt"/>
                <a:cs typeface="+mn-lt"/>
              </a:rPr>
              <a:t>Households</a:t>
            </a:r>
            <a:r>
              <a:rPr lang="en-US" sz="1200" b="1" baseline="0" dirty="0">
                <a:ea typeface="+mn-lt"/>
                <a:cs typeface="+mn-lt"/>
              </a:rPr>
              <a:t> </a:t>
            </a:r>
            <a:r>
              <a:rPr lang="en-US" sz="1200" b="1" dirty="0">
                <a:ea typeface="+mn-lt"/>
                <a:cs typeface="+mn-lt"/>
              </a:rPr>
              <a:t>(%) with severe cost burden</a:t>
            </a:r>
            <a:r>
              <a:rPr lang="en-US" sz="1200" b="1" baseline="0" dirty="0">
                <a:ea typeface="+mn-lt"/>
                <a:cs typeface="+mn-lt"/>
              </a:rPr>
              <a:t> for housing </a:t>
            </a:r>
            <a:r>
              <a:rPr lang="en-US" sz="1200" b="1" dirty="0"/>
              <a:t>(by county)</a:t>
            </a:r>
            <a:endParaRPr lang="en-US" sz="1200" b="1" dirty="0">
              <a:cs typeface="Calibri"/>
            </a:endParaRPr>
          </a:p>
          <a:p>
            <a:pPr lvl="1"/>
            <a:r>
              <a:rPr lang="en-US" sz="1200" dirty="0">
                <a:ea typeface="+mn-lt"/>
                <a:cs typeface="+mn-lt"/>
              </a:rPr>
              <a:t>5.2: </a:t>
            </a:r>
            <a:r>
              <a:rPr lang="en-US" sz="1200" b="1" dirty="0">
                <a:ea typeface="+mn-lt"/>
                <a:cs typeface="+mn-lt"/>
              </a:rPr>
              <a:t>H</a:t>
            </a:r>
            <a:r>
              <a:rPr lang="en-US" sz="1200" b="1" dirty="0"/>
              <a:t>ouseholds (%) with severe housing problems over time</a:t>
            </a:r>
            <a:endParaRPr lang="en-US" dirty="0">
              <a:solidFill>
                <a:srgbClr val="000000"/>
              </a:solidFill>
              <a:cs typeface="Calibri"/>
            </a:endParaRPr>
          </a:p>
          <a:p>
            <a:endParaRPr lang="en-US" sz="1200" b="1" dirty="0">
              <a:solidFill>
                <a:schemeClr val="accent1">
                  <a:lumMod val="75000"/>
                </a:schemeClr>
              </a:solidFill>
              <a:cs typeface="Calibri"/>
            </a:endParaRPr>
          </a:p>
          <a:p>
            <a:r>
              <a:rPr lang="en-US" sz="1400" b="1" dirty="0">
                <a:solidFill>
                  <a:srgbClr val="C00000"/>
                </a:solidFill>
              </a:rPr>
              <a:t>Food &amp; Nutrition </a:t>
            </a:r>
            <a:endParaRPr lang="en-US" sz="1400" b="1" dirty="0">
              <a:solidFill>
                <a:srgbClr val="C00000"/>
              </a:solidFill>
              <a:cs typeface="Calibri"/>
            </a:endParaRPr>
          </a:p>
          <a:p>
            <a:pPr lvl="1"/>
            <a:r>
              <a:rPr lang="en-US" sz="1200" dirty="0"/>
              <a:t>6.1: </a:t>
            </a:r>
            <a:r>
              <a:rPr lang="en-US" sz="1200" b="1" dirty="0"/>
              <a:t>Food insecurity rates over time: county, state, and national comparisons </a:t>
            </a:r>
          </a:p>
          <a:p>
            <a:pPr lvl="1"/>
            <a:r>
              <a:rPr lang="en-US" sz="1200" dirty="0">
                <a:cs typeface="Calibri"/>
              </a:rPr>
              <a:t>6.2: </a:t>
            </a:r>
            <a:r>
              <a:rPr lang="en-US" sz="1200" b="1" dirty="0">
                <a:cs typeface="Calibri"/>
              </a:rPr>
              <a:t>Food insecurity (%) </a:t>
            </a:r>
            <a:r>
              <a:rPr lang="en-US" sz="1200" b="1" dirty="0"/>
              <a:t>in NJ (by county)</a:t>
            </a:r>
            <a:endParaRPr lang="en-US" sz="1200" b="1" dirty="0">
              <a:cs typeface="Calibri"/>
            </a:endParaRPr>
          </a:p>
          <a:p>
            <a:pPr lvl="1"/>
            <a:r>
              <a:rPr lang="en-US" sz="1200" dirty="0"/>
              <a:t>6.3: </a:t>
            </a:r>
            <a:r>
              <a:rPr lang="en-US" sz="1200" b="1" dirty="0"/>
              <a:t>Individuals (#) enrolled in WIC nutrition program </a:t>
            </a:r>
            <a:endParaRPr lang="en-US" sz="1200" b="1" dirty="0">
              <a:cs typeface="Calibri"/>
            </a:endParaRPr>
          </a:p>
          <a:p>
            <a:pPr lvl="1"/>
            <a:r>
              <a:rPr lang="en-US" sz="1200" dirty="0"/>
              <a:t>6.4: </a:t>
            </a:r>
            <a:r>
              <a:rPr lang="en-US" sz="1200" b="1" dirty="0"/>
              <a:t>Children (#) receiving free or reduced lunch</a:t>
            </a:r>
            <a:endParaRPr lang="en-US" sz="1200" dirty="0"/>
          </a:p>
          <a:p>
            <a:pPr lvl="1"/>
            <a:r>
              <a:rPr lang="en-US" sz="1200" dirty="0"/>
              <a:t>6.5: </a:t>
            </a:r>
            <a:r>
              <a:rPr lang="en-US" sz="1200" b="1" dirty="0"/>
              <a:t>Children (#) receiving NJ SNAP supplemental nutrition assistance</a:t>
            </a:r>
            <a:endParaRPr lang="en-US" sz="1200" b="1" dirty="0">
              <a:cs typeface="Calibri"/>
            </a:endParaRPr>
          </a:p>
        </p:txBody>
      </p:sp>
      <p:sp>
        <p:nvSpPr>
          <p:cNvPr id="7" name="TextBox 14">
            <a:extLst>
              <a:ext uri="{FF2B5EF4-FFF2-40B4-BE49-F238E27FC236}">
                <a16:creationId xmlns:a16="http://schemas.microsoft.com/office/drawing/2014/main" id="{566F7F0C-111A-4CC2-8BEF-C4501064861F}"/>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pic>
        <p:nvPicPr>
          <p:cNvPr id="8" name="Picture 7" descr="Image result for mercer county nj map">
            <a:extLst>
              <a:ext uri="{FF2B5EF4-FFF2-40B4-BE49-F238E27FC236}">
                <a16:creationId xmlns:a16="http://schemas.microsoft.com/office/drawing/2014/main" id="{EFFDBE85-5CF5-471A-9431-567B37830AB6}"/>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3877985"/>
          </a:xfrm>
          <a:prstGeom prst="rect">
            <a:avLst/>
          </a:prstGeom>
          <a:noFill/>
        </p:spPr>
        <p:txBody>
          <a:bodyPr wrap="square" rtlCol="0">
            <a:spAutoFit/>
          </a:bodyPr>
          <a:lstStyle/>
          <a:p>
            <a:r>
              <a:rPr lang="en-US" sz="1400" b="1" dirty="0">
                <a:solidFill>
                  <a:srgbClr val="C00000"/>
                </a:solidFill>
              </a:rPr>
              <a:t>Child Care</a:t>
            </a:r>
            <a:endParaRPr lang="en-US" sz="1400" b="1" dirty="0">
              <a:solidFill>
                <a:srgbClr val="C00000"/>
              </a:solidFill>
              <a:cs typeface="Calibri"/>
            </a:endParaRPr>
          </a:p>
          <a:p>
            <a:pPr lvl="1"/>
            <a:r>
              <a:rPr lang="en-US" sz="1200" dirty="0"/>
              <a:t>7.1: </a:t>
            </a:r>
            <a:r>
              <a:rPr lang="en-US" sz="1200" b="1" dirty="0"/>
              <a:t>Median monthly childcare cost </a:t>
            </a:r>
            <a:r>
              <a:rPr lang="en-US" sz="1200" b="1" dirty="0">
                <a:ea typeface="+mn-lt"/>
                <a:cs typeface="+mn-lt"/>
              </a:rPr>
              <a:t>($) </a:t>
            </a:r>
            <a:r>
              <a:rPr lang="en-US" sz="1200" b="1" dirty="0"/>
              <a:t>of center-based care by age of child </a:t>
            </a:r>
            <a:endParaRPr lang="en-US" sz="1200" dirty="0"/>
          </a:p>
          <a:p>
            <a:pPr lvl="1"/>
            <a:r>
              <a:rPr lang="en-US" sz="1200" dirty="0"/>
              <a:t>7.2: </a:t>
            </a:r>
            <a:r>
              <a:rPr lang="en-US" sz="1200" b="1" dirty="0">
                <a:ea typeface="+mn-lt"/>
                <a:cs typeface="+mn-lt"/>
              </a:rPr>
              <a:t>Median monthly childcare cost ($) compared with average household income (by county)</a:t>
            </a:r>
            <a:endParaRPr lang="en-US" sz="1200" b="1" dirty="0">
              <a:cs typeface="Calibri"/>
            </a:endParaRPr>
          </a:p>
          <a:p>
            <a:pPr lvl="1"/>
            <a:endParaRPr lang="en-US" sz="1200" b="1" dirty="0">
              <a:solidFill>
                <a:srgbClr val="000000"/>
              </a:solidFill>
            </a:endParaRPr>
          </a:p>
          <a:p>
            <a:r>
              <a:rPr lang="en-US" sz="1400" b="1" dirty="0">
                <a:solidFill>
                  <a:srgbClr val="C00000"/>
                </a:solidFill>
              </a:rPr>
              <a:t>Transportation &amp; Commute</a:t>
            </a:r>
            <a:endParaRPr lang="en-US" sz="1400" b="1" dirty="0">
              <a:solidFill>
                <a:srgbClr val="C00000"/>
              </a:solidFill>
              <a:cs typeface="Calibri"/>
            </a:endParaRPr>
          </a:p>
          <a:p>
            <a:pPr lvl="1"/>
            <a:r>
              <a:rPr lang="en-US" sz="1200" dirty="0"/>
              <a:t>8.1: </a:t>
            </a:r>
            <a:r>
              <a:rPr lang="en-US" sz="1200" b="1" dirty="0"/>
              <a:t>Average commute (min) in NJ (by county)</a:t>
            </a:r>
            <a:endParaRPr lang="en-US" sz="1200" b="1" dirty="0">
              <a:cs typeface="Calibri"/>
            </a:endParaRPr>
          </a:p>
          <a:p>
            <a:pPr lvl="1"/>
            <a:r>
              <a:rPr lang="en-US" sz="1200" dirty="0"/>
              <a:t>8.2: </a:t>
            </a:r>
            <a:r>
              <a:rPr lang="en-US" sz="1200" b="1" dirty="0"/>
              <a:t>Average commute (min) over time</a:t>
            </a:r>
            <a:endParaRPr lang="en-US" sz="1200" b="1" dirty="0">
              <a:cs typeface="Calibri"/>
            </a:endParaRPr>
          </a:p>
          <a:p>
            <a:pPr lvl="1"/>
            <a:r>
              <a:rPr lang="en-US" sz="1200" dirty="0"/>
              <a:t>8.3</a:t>
            </a:r>
            <a:r>
              <a:rPr lang="en-US" sz="1200" b="1" dirty="0"/>
              <a:t>: Average commute (min) by municipality </a:t>
            </a:r>
            <a:endParaRPr lang="en-US" sz="1200" b="1" dirty="0">
              <a:cs typeface="Calibri"/>
            </a:endParaRPr>
          </a:p>
          <a:p>
            <a:pPr lvl="1"/>
            <a:r>
              <a:rPr lang="en-US" sz="1200" dirty="0"/>
              <a:t>8.4: </a:t>
            </a:r>
            <a:r>
              <a:rPr lang="en-US" sz="1200" b="1" dirty="0"/>
              <a:t>Cost of transportation as a percentage of income (%) in NJ (by county)</a:t>
            </a:r>
            <a:endParaRPr lang="en-US" sz="1200" b="1" dirty="0">
              <a:cs typeface="Calibri"/>
            </a:endParaRPr>
          </a:p>
          <a:p>
            <a:pPr lvl="1"/>
            <a:r>
              <a:rPr lang="en-US" sz="1200" dirty="0"/>
              <a:t>8.5: </a:t>
            </a:r>
            <a:r>
              <a:rPr lang="en-US" sz="1200" b="1" dirty="0"/>
              <a:t>Annual cost of car ownership ($) in NJ (by county)</a:t>
            </a:r>
            <a:endParaRPr lang="en-US" sz="1200" b="1" dirty="0">
              <a:cs typeface="Calibri"/>
            </a:endParaRPr>
          </a:p>
          <a:p>
            <a:endParaRPr lang="en-US" sz="1200" b="1" dirty="0">
              <a:solidFill>
                <a:srgbClr val="C00000"/>
              </a:solidFill>
            </a:endParaRPr>
          </a:p>
          <a:p>
            <a:r>
              <a:rPr lang="en-US" sz="1400" b="1" dirty="0">
                <a:solidFill>
                  <a:srgbClr val="C00000"/>
                </a:solidFill>
              </a:rPr>
              <a:t>Health Care &amp; Health Insurance</a:t>
            </a:r>
            <a:endParaRPr lang="en-US" sz="1400" b="1" dirty="0">
              <a:solidFill>
                <a:srgbClr val="C00000"/>
              </a:solidFill>
              <a:cs typeface="Calibri"/>
            </a:endParaRPr>
          </a:p>
          <a:p>
            <a:pPr lvl="1"/>
            <a:r>
              <a:rPr lang="en-US" sz="1200" dirty="0"/>
              <a:t>9.1: </a:t>
            </a:r>
            <a:r>
              <a:rPr lang="en-US" sz="1200" b="1" dirty="0"/>
              <a:t>Children under the age of 18 (%) without health insurance in NJ (by county)</a:t>
            </a:r>
            <a:endParaRPr lang="en-US" sz="1200" b="1" dirty="0">
              <a:cs typeface="Calibri"/>
            </a:endParaRPr>
          </a:p>
          <a:p>
            <a:pPr lvl="1"/>
            <a:r>
              <a:rPr lang="en-US" sz="1200" dirty="0"/>
              <a:t>9.2: </a:t>
            </a:r>
            <a:r>
              <a:rPr lang="en-US" sz="1200" b="1" dirty="0"/>
              <a:t>Children without health insurance (%) over time</a:t>
            </a:r>
            <a:endParaRPr lang="en-US" sz="1200" b="1" dirty="0">
              <a:cs typeface="Calibri"/>
            </a:endParaRPr>
          </a:p>
          <a:p>
            <a:pPr lvl="1"/>
            <a:r>
              <a:rPr lang="en-US" sz="1200" dirty="0"/>
              <a:t>9.3: </a:t>
            </a:r>
            <a:r>
              <a:rPr lang="en-US" sz="1200" b="1" dirty="0"/>
              <a:t>Children (%) without health insurance by municipality</a:t>
            </a:r>
            <a:endParaRPr lang="en-US" sz="1200" b="1" dirty="0">
              <a:cs typeface="Calibri"/>
            </a:endParaRPr>
          </a:p>
          <a:p>
            <a:pPr lvl="1"/>
            <a:r>
              <a:rPr lang="en-US" sz="1200" dirty="0"/>
              <a:t>9.4: </a:t>
            </a:r>
            <a:r>
              <a:rPr lang="en-US" sz="1200" b="1" dirty="0"/>
              <a:t>NJ Family Care Medicaid participation (#) in NJ (by county)</a:t>
            </a:r>
            <a:endParaRPr lang="en-US" sz="1200" b="1" dirty="0">
              <a:cs typeface="Calibri"/>
            </a:endParaRPr>
          </a:p>
          <a:p>
            <a:pPr lvl="1"/>
            <a:r>
              <a:rPr lang="en-US" sz="1200" dirty="0"/>
              <a:t>9.5: </a:t>
            </a:r>
            <a:r>
              <a:rPr lang="en-US" sz="1200" b="1" dirty="0"/>
              <a:t>Children meeting all immunization requirements (%) in NJ (by county)</a:t>
            </a:r>
            <a:endParaRPr lang="en-US" sz="1200" b="1" dirty="0">
              <a:cs typeface="Calibri"/>
            </a:endParaRPr>
          </a:p>
          <a:p>
            <a:pPr lvl="1"/>
            <a:r>
              <a:rPr lang="en-US" sz="1200" dirty="0"/>
              <a:t>9.6: </a:t>
            </a:r>
            <a:r>
              <a:rPr lang="en-US" sz="1200" b="1" dirty="0"/>
              <a:t>County immunization rates (%) (all grade types)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9.7: L</a:t>
            </a:r>
            <a:r>
              <a:rPr lang="en-US" sz="1200" b="1" dirty="0"/>
              <a:t>ate or lack of prenatal care reports (#) in NJ (by county)</a:t>
            </a:r>
            <a:endParaRPr lang="en-US" sz="1200" b="1" dirty="0">
              <a:cs typeface="Calibri"/>
            </a:endParaRPr>
          </a:p>
          <a:p>
            <a:pPr lvl="1"/>
            <a:r>
              <a:rPr lang="en-US" sz="1200" dirty="0"/>
              <a:t>9.8: </a:t>
            </a:r>
            <a:r>
              <a:rPr lang="en-US" sz="1200" b="1" dirty="0"/>
              <a:t>Late or lack of prenatal care reports (#) over time</a:t>
            </a:r>
            <a:endParaRPr lang="en-US" sz="1200" b="1" dirty="0">
              <a:cs typeface="Calibri"/>
            </a:endParaRPr>
          </a:p>
        </p:txBody>
      </p:sp>
      <p:sp>
        <p:nvSpPr>
          <p:cNvPr id="7" name="TextBox 14">
            <a:extLst>
              <a:ext uri="{FF2B5EF4-FFF2-40B4-BE49-F238E27FC236}">
                <a16:creationId xmlns:a16="http://schemas.microsoft.com/office/drawing/2014/main" id="{F2C90F14-A359-4E80-8762-193C022A471C}"/>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pic>
        <p:nvPicPr>
          <p:cNvPr id="8" name="Picture 7" descr="Image result for mercer county nj map">
            <a:extLst>
              <a:ext uri="{FF2B5EF4-FFF2-40B4-BE49-F238E27FC236}">
                <a16:creationId xmlns:a16="http://schemas.microsoft.com/office/drawing/2014/main" id="{6A5B732B-7B91-493E-A006-3CF545213C90}"/>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201424"/>
          </a:xfrm>
          <a:prstGeom prst="rect">
            <a:avLst/>
          </a:prstGeom>
          <a:noFill/>
        </p:spPr>
        <p:txBody>
          <a:bodyPr wrap="square" rtlCol="0">
            <a:spAutoFit/>
          </a:bodyPr>
          <a:lstStyle/>
          <a:p>
            <a:r>
              <a:rPr lang="en-US" sz="1400" b="1" dirty="0">
                <a:solidFill>
                  <a:srgbClr val="C00000"/>
                </a:solidFill>
              </a:rPr>
              <a:t>Employment </a:t>
            </a:r>
          </a:p>
          <a:p>
            <a:pPr lvl="1"/>
            <a:r>
              <a:rPr lang="en-US" sz="1200" dirty="0"/>
              <a:t>10.1: </a:t>
            </a:r>
            <a:r>
              <a:rPr lang="en-US" sz="1200" b="1" dirty="0"/>
              <a:t>Weekly wages ($ avg) by quarter: state and county comparison </a:t>
            </a:r>
            <a:endParaRPr lang="en-US" sz="1200" b="1" dirty="0">
              <a:cs typeface="Calibri"/>
            </a:endParaRPr>
          </a:p>
          <a:p>
            <a:pPr lvl="1"/>
            <a:r>
              <a:rPr lang="en-US" sz="1200" dirty="0"/>
              <a:t>10.2: </a:t>
            </a:r>
            <a:r>
              <a:rPr lang="en-US" sz="1200" b="1" dirty="0"/>
              <a:t>Weekly wages ($ avg) over time </a:t>
            </a:r>
            <a:endParaRPr lang="en-US" sz="1200" b="1" dirty="0">
              <a:cs typeface="Calibri"/>
            </a:endParaRPr>
          </a:p>
          <a:p>
            <a:pPr lvl="1"/>
            <a:r>
              <a:rPr lang="en-US" sz="1200" dirty="0"/>
              <a:t>10.3: </a:t>
            </a:r>
            <a:r>
              <a:rPr lang="en-US" sz="1200" b="1" dirty="0"/>
              <a:t>Monthly unemployment rate from June 2018-May 2019: state and county comparison (unadjusted)</a:t>
            </a:r>
          </a:p>
          <a:p>
            <a:pPr lvl="1"/>
            <a:r>
              <a:rPr lang="en-US" sz="1200" dirty="0"/>
              <a:t>10.4: </a:t>
            </a:r>
            <a:r>
              <a:rPr lang="en-US" sz="1200" b="1" dirty="0"/>
              <a:t>Median unemployment rates, June 2018-May 2019 in NJ (by county)</a:t>
            </a:r>
            <a:endParaRPr lang="en-US" sz="1200" b="1" dirty="0">
              <a:cs typeface="Calibri"/>
            </a:endParaRPr>
          </a:p>
          <a:p>
            <a:pPr lvl="1"/>
            <a:r>
              <a:rPr lang="en-US" sz="1200" dirty="0"/>
              <a:t>10.5: </a:t>
            </a:r>
            <a:r>
              <a:rPr lang="en-US" sz="1200" b="1" dirty="0"/>
              <a:t>Median income ($) by sex in NJ (by county)</a:t>
            </a:r>
            <a:endParaRPr lang="en-US" sz="1200" b="1" dirty="0">
              <a:cs typeface="Calibri"/>
            </a:endParaRPr>
          </a:p>
          <a:p>
            <a:pPr lvl="1"/>
            <a:r>
              <a:rPr lang="en-US" sz="1200" dirty="0"/>
              <a:t>10.6: </a:t>
            </a:r>
            <a:r>
              <a:rPr lang="en-US" sz="1200" b="1" dirty="0"/>
              <a:t>Median income ($) by sex: national, state and county comparison</a:t>
            </a:r>
            <a:endParaRPr lang="en-US" sz="1200" b="1" dirty="0">
              <a:cs typeface="Calibri"/>
            </a:endParaRPr>
          </a:p>
          <a:p>
            <a:pPr lvl="1"/>
            <a:r>
              <a:rPr lang="en-US" sz="1200" dirty="0"/>
              <a:t>10.7: </a:t>
            </a:r>
            <a:r>
              <a:rPr lang="en-US" sz="1200" b="1" dirty="0"/>
              <a:t>Median income ($) by sex over time </a:t>
            </a:r>
            <a:endParaRPr lang="en-US" sz="1200" b="1" dirty="0">
              <a:cs typeface="Calibri"/>
            </a:endParaRPr>
          </a:p>
          <a:p>
            <a:pPr lvl="1"/>
            <a:r>
              <a:rPr lang="en-US" sz="1200" dirty="0"/>
              <a:t>10.8: </a:t>
            </a:r>
            <a:r>
              <a:rPr lang="en-US" sz="1200" b="1" dirty="0"/>
              <a:t>Median income ($) by sex by municipality</a:t>
            </a:r>
            <a:endParaRPr lang="en-US" sz="1200" b="1" dirty="0">
              <a:cs typeface="Calibri"/>
            </a:endParaRPr>
          </a:p>
          <a:p>
            <a:endParaRPr lang="en-US" sz="1200" b="1" dirty="0">
              <a:solidFill>
                <a:srgbClr val="C00000"/>
              </a:solidFill>
            </a:endParaRPr>
          </a:p>
          <a:p>
            <a:r>
              <a:rPr lang="en-US" sz="1400" b="1" dirty="0">
                <a:solidFill>
                  <a:srgbClr val="C00000"/>
                </a:solidFill>
              </a:rPr>
              <a:t>Community Safety </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11.2: </a:t>
            </a:r>
            <a:r>
              <a:rPr lang="en-US" sz="1200" b="1" dirty="0"/>
              <a:t>Crimes by type (#) </a:t>
            </a:r>
            <a:endParaRPr lang="en-US" sz="1200" b="1" dirty="0">
              <a:cs typeface="Calibri"/>
            </a:endParaRPr>
          </a:p>
          <a:p>
            <a:pPr lvl="1"/>
            <a:r>
              <a:rPr lang="en-US" sz="1200" dirty="0"/>
              <a:t>11.3:</a:t>
            </a:r>
            <a:r>
              <a:rPr lang="en-US" sz="1200" b="1" dirty="0"/>
              <a:t> Juvenile arrest rates (per 1,000) in NJ (by county)</a:t>
            </a:r>
            <a:endParaRPr lang="en-US" sz="1200" b="1" dirty="0">
              <a:cs typeface="Calibri"/>
            </a:endParaRPr>
          </a:p>
          <a:p>
            <a:pPr lvl="1"/>
            <a:r>
              <a:rPr lang="en-US" sz="1200" dirty="0"/>
              <a:t>11.4: </a:t>
            </a:r>
            <a:r>
              <a:rPr lang="en-US" sz="1200" b="1" dirty="0"/>
              <a:t>Juvenile arrest rates (per 1,000) over time </a:t>
            </a:r>
            <a:endParaRPr lang="en-US" sz="1200" b="1" dirty="0">
              <a:cs typeface="Calibri"/>
            </a:endParaRPr>
          </a:p>
          <a:p>
            <a:pPr lvl="1"/>
            <a:r>
              <a:rPr lang="en-US" sz="1200" dirty="0"/>
              <a:t>11.5: </a:t>
            </a:r>
            <a:r>
              <a:rPr lang="en-US" sz="1200" b="1" dirty="0"/>
              <a:t>Homicide rates (deaths per 100K) in NJ (by county)</a:t>
            </a:r>
            <a:endParaRPr lang="en-US" sz="1200" b="1" dirty="0">
              <a:cs typeface="Calibri"/>
            </a:endParaRPr>
          </a:p>
          <a:p>
            <a:pPr lvl="1"/>
            <a:r>
              <a:rPr lang="en-US" sz="1200" dirty="0"/>
              <a:t>11.6: </a:t>
            </a:r>
            <a:r>
              <a:rPr lang="en-US" sz="1200" b="1" dirty="0"/>
              <a:t>Homicide rates (deaths per 100K) over time </a:t>
            </a:r>
            <a:endParaRPr lang="en-US" sz="1200" b="1" dirty="0">
              <a:cs typeface="Calibri"/>
            </a:endParaRPr>
          </a:p>
          <a:p>
            <a:pPr lvl="1"/>
            <a:r>
              <a:rPr lang="en-US" sz="1200" dirty="0"/>
              <a:t>11.7:</a:t>
            </a:r>
            <a:r>
              <a:rPr lang="en-US" sz="1200" b="1" dirty="0"/>
              <a:t> Homicide rates (deaths per 100K) by racial/ethnic group</a:t>
            </a:r>
            <a:endParaRPr lang="en-US" sz="1200" b="1" dirty="0">
              <a:cs typeface="Calibri"/>
            </a:endParaRPr>
          </a:p>
          <a:p>
            <a:pPr lvl="1"/>
            <a:r>
              <a:rPr lang="en-US" sz="1200" dirty="0"/>
              <a:t>11.8:</a:t>
            </a:r>
            <a:r>
              <a:rPr lang="en-US" sz="1200" b="1" dirty="0"/>
              <a:t> Homicide rates (deaths per 100K) by sex</a:t>
            </a:r>
            <a:endParaRPr lang="en-US" sz="1200" b="1" dirty="0">
              <a:cs typeface="Calibri"/>
            </a:endParaRPr>
          </a:p>
          <a:p>
            <a:endParaRPr lang="en-US" sz="1400" b="1" dirty="0">
              <a:solidFill>
                <a:schemeClr val="accent1">
                  <a:lumMod val="75000"/>
                </a:schemeClr>
              </a:solidFill>
            </a:endParaRPr>
          </a:p>
          <a:p>
            <a:r>
              <a:rPr lang="en-US" sz="1400" b="1" dirty="0">
                <a:solidFill>
                  <a:srgbClr val="C00000"/>
                </a:solidFill>
              </a:rPr>
              <a:t>Domestic Violence </a:t>
            </a:r>
            <a:endParaRPr lang="en-US" sz="1400" b="1" dirty="0">
              <a:solidFill>
                <a:srgbClr val="C00000"/>
              </a:solidFill>
              <a:cs typeface="Calibri"/>
            </a:endParaRPr>
          </a:p>
          <a:p>
            <a:pPr lvl="1"/>
            <a:r>
              <a:rPr lang="en-US" sz="1200" dirty="0"/>
              <a:t>12.1: </a:t>
            </a:r>
            <a:r>
              <a:rPr lang="en-US" sz="1200" b="1" dirty="0"/>
              <a:t>Domestic violence incidents (# reported) in NJ (by county)</a:t>
            </a:r>
            <a:endParaRPr lang="en-US" sz="1200" b="1" dirty="0">
              <a:cs typeface="Calibri"/>
            </a:endParaRPr>
          </a:p>
          <a:p>
            <a:pPr lvl="1"/>
            <a:r>
              <a:rPr lang="en-US" sz="1200" dirty="0"/>
              <a:t>12.2: </a:t>
            </a:r>
            <a:r>
              <a:rPr lang="en-US" sz="1200" b="1" dirty="0"/>
              <a:t>Domestic violence incidents (# reported) over time </a:t>
            </a:r>
            <a:endParaRPr lang="en-US" sz="1200" b="1" dirty="0">
              <a:cs typeface="Calibri"/>
            </a:endParaRPr>
          </a:p>
          <a:p>
            <a:pPr lvl="1"/>
            <a:r>
              <a:rPr lang="en-US" sz="1200" dirty="0"/>
              <a:t>12.3: </a:t>
            </a:r>
            <a:r>
              <a:rPr lang="en-US" sz="1200" b="1" dirty="0"/>
              <a:t>Domestic violence incidents (# reported) by municipality</a:t>
            </a:r>
            <a:endParaRPr lang="en-US" sz="1200" b="1" dirty="0">
              <a:cs typeface="Calibri"/>
            </a:endParaRPr>
          </a:p>
          <a:p>
            <a:pPr lvl="1"/>
            <a:r>
              <a:rPr lang="en-US" sz="1200" dirty="0"/>
              <a:t>12.4: </a:t>
            </a:r>
            <a:r>
              <a:rPr lang="en-US" sz="1200" b="1" dirty="0"/>
              <a:t>Domestic violence offenses by type (%) in NJ </a:t>
            </a:r>
            <a:endParaRPr lang="en-US" sz="1200" b="1" dirty="0">
              <a:cs typeface="Calibri"/>
            </a:endParaRPr>
          </a:p>
          <a:p>
            <a:pPr lvl="1"/>
            <a:r>
              <a:rPr lang="en-US" sz="1200" dirty="0"/>
              <a:t>12.5: </a:t>
            </a:r>
            <a:r>
              <a:rPr lang="en-US" sz="1200" b="1" dirty="0"/>
              <a:t>Domestic violence arrests by offense (%) in NJ </a:t>
            </a:r>
            <a:endParaRPr lang="en-US" dirty="0"/>
          </a:p>
        </p:txBody>
      </p:sp>
      <p:sp>
        <p:nvSpPr>
          <p:cNvPr id="7" name="TextBox 14">
            <a:extLst>
              <a:ext uri="{FF2B5EF4-FFF2-40B4-BE49-F238E27FC236}">
                <a16:creationId xmlns:a16="http://schemas.microsoft.com/office/drawing/2014/main" id="{88156209-4D50-43CB-8A8F-0C088C6C5D67}"/>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pic>
        <p:nvPicPr>
          <p:cNvPr id="8" name="Picture 7" descr="Image result for mercer county nj map">
            <a:extLst>
              <a:ext uri="{FF2B5EF4-FFF2-40B4-BE49-F238E27FC236}">
                <a16:creationId xmlns:a16="http://schemas.microsoft.com/office/drawing/2014/main" id="{E1E48AB5-A28C-48F4-ABB2-12D1D66918B7}"/>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724C2A62-A346-4098-AB70-834F82AE964D}"/>
              </a:ext>
            </a:extLst>
          </p:cNvPr>
          <p:cNvSpPr txBox="1"/>
          <p:nvPr userDrawn="1"/>
        </p:nvSpPr>
        <p:spPr>
          <a:xfrm>
            <a:off x="3581400" y="838200"/>
            <a:ext cx="8305800" cy="5078313"/>
          </a:xfrm>
          <a:prstGeom prst="rect">
            <a:avLst/>
          </a:prstGeom>
          <a:noFill/>
        </p:spPr>
        <p:txBody>
          <a:bodyPr wrap="square" rtlCol="0">
            <a:spAutoFit/>
          </a:bodyPr>
          <a:lstStyle/>
          <a:p>
            <a:r>
              <a:rPr lang="en-US" sz="1200" b="1" dirty="0">
                <a:solidFill>
                  <a:srgbClr val="C00000"/>
                </a:solidFill>
              </a:rPr>
              <a:t>Substance Abuse Treatments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 </a:t>
            </a:r>
            <a:r>
              <a:rPr lang="en-US" sz="1200" b="1" dirty="0"/>
              <a:t>Change (%) in suspected opioid overdose deaths in NJ (by county) between 2016 and 2018 </a:t>
            </a:r>
            <a:endParaRPr lang="en-US" sz="1200" b="1" dirty="0">
              <a:cs typeface="Calibri"/>
            </a:endParaRPr>
          </a:p>
          <a:p>
            <a:pPr lvl="1"/>
            <a:r>
              <a:rPr lang="en-US" sz="1200" dirty="0"/>
              <a:t>13.2: </a:t>
            </a:r>
            <a:r>
              <a:rPr lang="en-US" sz="1200" b="1" dirty="0"/>
              <a:t>Number of (#) suspected opioid deaths over time </a:t>
            </a:r>
            <a:endParaRPr lang="en-US" sz="1200" b="1" dirty="0">
              <a:cs typeface="Calibri"/>
            </a:endParaRPr>
          </a:p>
          <a:p>
            <a:pPr lvl="1"/>
            <a:r>
              <a:rPr lang="en-US" sz="1200" dirty="0"/>
              <a:t>13.3: </a:t>
            </a:r>
            <a:r>
              <a:rPr lang="en-US" sz="1200" b="1" dirty="0"/>
              <a:t>% change in population for every overdose death</a:t>
            </a:r>
            <a:endParaRPr lang="en-US" sz="1200" b="1" dirty="0">
              <a:cs typeface="Calibri"/>
            </a:endParaRPr>
          </a:p>
          <a:p>
            <a:pPr lvl="1"/>
            <a:r>
              <a:rPr lang="en-US" sz="1200" dirty="0"/>
              <a:t>13.4: </a:t>
            </a:r>
            <a:r>
              <a:rPr lang="en-US" sz="1200" b="1" dirty="0"/>
              <a:t>Population for every 1 overdose death over time</a:t>
            </a:r>
            <a:endParaRPr lang="en-US" sz="1200" b="1" dirty="0">
              <a:cs typeface="Calibri"/>
            </a:endParaRPr>
          </a:p>
          <a:p>
            <a:pPr lvl="1"/>
            <a:r>
              <a:rPr lang="en-US" sz="1200" dirty="0"/>
              <a:t>13.5: </a:t>
            </a:r>
            <a:r>
              <a:rPr lang="en-US" sz="1200" b="1" dirty="0"/>
              <a:t>Types of substances (%) identified at treatment center admissions</a:t>
            </a:r>
            <a:endParaRPr lang="en-US" sz="1200" b="1" dirty="0">
              <a:solidFill>
                <a:schemeClr val="accent1">
                  <a:lumMod val="75000"/>
                </a:schemeClr>
              </a:solidFill>
            </a:endParaRPr>
          </a:p>
          <a:p>
            <a:endParaRPr lang="en-US" sz="1200" b="1" dirty="0">
              <a:solidFill>
                <a:srgbClr val="CC0000"/>
              </a:solidFill>
            </a:endParaRPr>
          </a:p>
          <a:p>
            <a:r>
              <a:rPr lang="en-US" sz="1200" b="1" dirty="0">
                <a:solidFill>
                  <a:srgbClr val="CC0000"/>
                </a:solidFill>
              </a:rPr>
              <a:t>Mental Health </a:t>
            </a:r>
          </a:p>
          <a:p>
            <a:pPr lvl="1"/>
            <a:r>
              <a:rPr lang="en-US" sz="1200" dirty="0"/>
              <a:t>14.1: </a:t>
            </a:r>
            <a:r>
              <a:rPr lang="en-US" sz="1200" b="1" dirty="0"/>
              <a:t>Types of mental health programs (#)</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14.2: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14.3: </a:t>
            </a:r>
            <a:r>
              <a:rPr lang="en-US" sz="1200" b="1" dirty="0"/>
              <a:t>Frequency (%) of mental health distress over time - age adjusted</a:t>
            </a:r>
            <a:endParaRPr lang="en-US" sz="1200" b="1" dirty="0">
              <a:cs typeface="Calibri"/>
            </a:endParaRPr>
          </a:p>
          <a:p>
            <a:pPr lvl="1"/>
            <a:r>
              <a:rPr lang="en-US" sz="1200" dirty="0"/>
              <a:t>14.4: </a:t>
            </a:r>
            <a:r>
              <a:rPr lang="en-US" sz="1200" b="1" dirty="0"/>
              <a:t>Frequency (%) of mental health distress by race/ethnicity  - age adjusted</a:t>
            </a:r>
            <a:endParaRPr lang="en-US" sz="1200" b="1" dirty="0">
              <a:cs typeface="Calibri"/>
            </a:endParaRPr>
          </a:p>
          <a:p>
            <a:pPr lvl="1"/>
            <a:r>
              <a:rPr lang="en-US" sz="1200" dirty="0"/>
              <a:t>14.5: </a:t>
            </a:r>
            <a:r>
              <a:rPr lang="en-US" sz="1200" b="1" dirty="0"/>
              <a:t>Frequency (%) of mental health distress by sex – age adjusted</a:t>
            </a:r>
            <a:endParaRPr lang="en-US" sz="1200" b="1" dirty="0">
              <a:cs typeface="Calibri"/>
            </a:endParaRPr>
          </a:p>
          <a:p>
            <a:pPr lvl="1"/>
            <a:r>
              <a:rPr lang="en-US" sz="1200" dirty="0"/>
              <a:t>14.6: </a:t>
            </a:r>
            <a:r>
              <a:rPr lang="en-US" sz="1200" b="1" dirty="0"/>
              <a:t>Frequency of depression (%) in NJ (by county) </a:t>
            </a:r>
            <a:endParaRPr lang="en-US" sz="1200" b="1" dirty="0">
              <a:cs typeface="Calibri"/>
            </a:endParaRPr>
          </a:p>
          <a:p>
            <a:pPr lvl="1"/>
            <a:r>
              <a:rPr lang="en-US" sz="1200" dirty="0"/>
              <a:t>14.7: </a:t>
            </a:r>
            <a:r>
              <a:rPr lang="en-US" sz="1200" b="1" dirty="0"/>
              <a:t>Frequency of depression (%) over time </a:t>
            </a:r>
            <a:endParaRPr lang="en-US" sz="1200" b="1" dirty="0">
              <a:cs typeface="Calibri"/>
            </a:endParaRPr>
          </a:p>
          <a:p>
            <a:pPr lvl="1"/>
            <a:r>
              <a:rPr lang="en-US" sz="1200" dirty="0"/>
              <a:t>14.8: </a:t>
            </a:r>
            <a:r>
              <a:rPr lang="en-US" sz="1200" b="1" dirty="0"/>
              <a:t>Diagnosed depression by race/ethnicity</a:t>
            </a:r>
            <a:endParaRPr lang="en-US" sz="1200" b="1" dirty="0">
              <a:cs typeface="Calibri"/>
            </a:endParaRPr>
          </a:p>
          <a:p>
            <a:pPr lvl="1"/>
            <a:r>
              <a:rPr lang="en-US" sz="1200" dirty="0">
                <a:solidFill>
                  <a:srgbClr val="000000"/>
                </a:solidFill>
                <a:cs typeface="Calibri"/>
              </a:rPr>
              <a:t>14.9: </a:t>
            </a:r>
            <a:r>
              <a:rPr lang="en-US" sz="1200" b="1" dirty="0">
                <a:solidFill>
                  <a:srgbClr val="000000"/>
                </a:solidFill>
                <a:cs typeface="Calibri"/>
              </a:rPr>
              <a:t>Diagnosed depression by sex </a:t>
            </a:r>
            <a:endParaRPr lang="en-US" sz="1200" dirty="0">
              <a:solidFill>
                <a:srgbClr val="000000"/>
              </a:solidFill>
              <a:cs typeface="Calibri"/>
            </a:endParaRPr>
          </a:p>
          <a:p>
            <a:endParaRPr lang="en-US" sz="1200" b="1" dirty="0">
              <a:solidFill>
                <a:srgbClr val="CC0000"/>
              </a:solidFill>
            </a:endParaRPr>
          </a:p>
          <a:p>
            <a:r>
              <a:rPr lang="en-US" sz="1200" b="1" dirty="0">
                <a:solidFill>
                  <a:srgbClr val="CC0000"/>
                </a:solidFill>
              </a:rPr>
              <a:t>Education Resources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C</a:t>
            </a:r>
            <a:r>
              <a:rPr lang="en-US" sz="1200" b="1" dirty="0"/>
              <a:t>hildren (%) classified special education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a:t>
            </a:r>
            <a:r>
              <a:rPr lang="en-US" sz="1200" b="1" dirty="0"/>
              <a:t> Children (#) receiving early intervention services in NJ (by county)</a:t>
            </a:r>
            <a:endParaRPr lang="en-US" sz="1200" b="1" dirty="0">
              <a:cs typeface="Calibri"/>
            </a:endParaRPr>
          </a:p>
          <a:p>
            <a:endParaRPr lang="en-US" sz="1200" b="1" dirty="0">
              <a:solidFill>
                <a:srgbClr val="376092"/>
              </a:solidFill>
              <a:cs typeface="Calibri"/>
            </a:endParaRPr>
          </a:p>
          <a:p>
            <a:r>
              <a:rPr lang="en-US" sz="1200" b="1" dirty="0">
                <a:solidFill>
                  <a:srgbClr val="C00000"/>
                </a:solidFill>
              </a:rPr>
              <a:t>Resources</a:t>
            </a:r>
          </a:p>
          <a:p>
            <a:pPr lvl="1"/>
            <a:r>
              <a:rPr lang="en-US" sz="1200" dirty="0"/>
              <a:t>16.1: </a:t>
            </a:r>
            <a:r>
              <a:rPr lang="en-US" sz="1200" b="1" dirty="0"/>
              <a:t>Support for families including kinship </a:t>
            </a:r>
            <a:endParaRPr lang="en-US" sz="1200" b="1" dirty="0">
              <a:cs typeface="Calibri"/>
            </a:endParaRPr>
          </a:p>
          <a:p>
            <a:pPr lvl="1"/>
            <a:r>
              <a:rPr lang="en-US" sz="1200" dirty="0"/>
              <a:t>16.2: </a:t>
            </a:r>
            <a:r>
              <a:rPr lang="en-US" sz="1200" b="1" dirty="0"/>
              <a:t>Pro Bono legal/advocacy services</a:t>
            </a:r>
            <a:endParaRPr lang="en-US" sz="1200" b="1" dirty="0">
              <a:cs typeface="Calibri"/>
            </a:endParaRPr>
          </a:p>
        </p:txBody>
      </p:sp>
      <p:sp>
        <p:nvSpPr>
          <p:cNvPr id="7" name="TextBox 14">
            <a:extLst>
              <a:ext uri="{FF2B5EF4-FFF2-40B4-BE49-F238E27FC236}">
                <a16:creationId xmlns:a16="http://schemas.microsoft.com/office/drawing/2014/main" id="{3673C97A-BC7D-416D-B621-84A94B7422CF}"/>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pic>
        <p:nvPicPr>
          <p:cNvPr id="8" name="Picture 7" descr="Image result for mercer county nj map">
            <a:extLst>
              <a:ext uri="{FF2B5EF4-FFF2-40B4-BE49-F238E27FC236}">
                <a16:creationId xmlns:a16="http://schemas.microsoft.com/office/drawing/2014/main" id="{B94FB21B-1ABD-48E8-BDF1-918CCEED9A4A}"/>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3" name="TextBox 2">
            <a:extLst>
              <a:ext uri="{FF2B5EF4-FFF2-40B4-BE49-F238E27FC236}">
                <a16:creationId xmlns:a16="http://schemas.microsoft.com/office/drawing/2014/main" id="{04C31D9B-6F70-4401-8D69-777939ED0DDC}"/>
              </a:ext>
            </a:extLst>
          </p:cNvPr>
          <p:cNvSpPr txBox="1"/>
          <p:nvPr userDrawn="1"/>
        </p:nvSpPr>
        <p:spPr>
          <a:xfrm>
            <a:off x="228600" y="5730451"/>
            <a:ext cx="2667000" cy="830997"/>
          </a:xfrm>
          <a:prstGeom prst="rect">
            <a:avLst/>
          </a:prstGeom>
          <a:solidFill>
            <a:schemeClr val="bg1"/>
          </a:solidFill>
        </p:spPr>
        <p:txBody>
          <a:bodyPr wrap="square" rtlCol="0">
            <a:spAutoFit/>
          </a:bodyPr>
          <a:lstStyle/>
          <a:p>
            <a:pPr algn="ctr"/>
            <a:r>
              <a:rPr lang="en-US" sz="1600" dirty="0"/>
              <a:t>Charts with an (*) correspond to possible focus group discussion topics</a:t>
            </a:r>
          </a:p>
        </p:txBody>
      </p:sp>
      <p:sp>
        <p:nvSpPr>
          <p:cNvPr id="4" name="TextBox 3">
            <a:extLst>
              <a:ext uri="{FF2B5EF4-FFF2-40B4-BE49-F238E27FC236}">
                <a16:creationId xmlns:a16="http://schemas.microsoft.com/office/drawing/2014/main" id="{29BA42A2-266A-403E-9C23-CC5751A92D5E}"/>
              </a:ext>
            </a:extLst>
          </p:cNvPr>
          <p:cNvSpPr txBox="1"/>
          <p:nvPr userDrawn="1"/>
        </p:nvSpPr>
        <p:spPr>
          <a:xfrm>
            <a:off x="533400" y="2590800"/>
            <a:ext cx="2057400" cy="1692771"/>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2400" dirty="0">
                <a:solidFill>
                  <a:schemeClr val="bg1"/>
                </a:solidFill>
                <a:latin typeface="Franklin Gothic Demi" panose="020B0703020102020204" pitchFamily="34" charset="0"/>
              </a:rPr>
              <a:t>Basic Needs</a:t>
            </a:r>
          </a:p>
        </p:txBody>
      </p:sp>
      <p:sp>
        <p:nvSpPr>
          <p:cNvPr id="6" name="TextBox 14">
            <a:extLst>
              <a:ext uri="{FF2B5EF4-FFF2-40B4-BE49-F238E27FC236}">
                <a16:creationId xmlns:a16="http://schemas.microsoft.com/office/drawing/2014/main" id="{5F4960E3-C9FF-4180-869F-AA315A79891D}"/>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pic>
        <p:nvPicPr>
          <p:cNvPr id="7" name="Picture 6" descr="Image result for mercer county nj map">
            <a:extLst>
              <a:ext uri="{FF2B5EF4-FFF2-40B4-BE49-F238E27FC236}">
                <a16:creationId xmlns:a16="http://schemas.microsoft.com/office/drawing/2014/main" id="{43BFF4C6-021F-4769-8FDA-62342AD88EA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14">
            <a:extLst>
              <a:ext uri="{FF2B5EF4-FFF2-40B4-BE49-F238E27FC236}">
                <a16:creationId xmlns:a16="http://schemas.microsoft.com/office/drawing/2014/main" id="{7DCE693B-F921-4F29-9B9F-8E80448216FF}"/>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pic>
        <p:nvPicPr>
          <p:cNvPr id="6" name="Picture 5" descr="Image result for mercer county nj map">
            <a:extLst>
              <a:ext uri="{FF2B5EF4-FFF2-40B4-BE49-F238E27FC236}">
                <a16:creationId xmlns:a16="http://schemas.microsoft.com/office/drawing/2014/main" id="{A1AC1F74-6646-4AB7-820C-D5B18AA3C4B3}"/>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4" name="TextBox 14">
            <a:extLst>
              <a:ext uri="{FF2B5EF4-FFF2-40B4-BE49-F238E27FC236}">
                <a16:creationId xmlns:a16="http://schemas.microsoft.com/office/drawing/2014/main" id="{7679F515-B023-4FD5-ADBB-5FD64726EF02}"/>
              </a:ext>
            </a:extLst>
          </p:cNvPr>
          <p:cNvSpPr txBox="1"/>
          <p:nvPr userDrawn="1"/>
        </p:nvSpPr>
        <p:spPr>
          <a:xfrm>
            <a:off x="152400" y="61555"/>
            <a:ext cx="1066800"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Franklin Gothic Medium Cond" panose="020B0606030402020204" pitchFamily="34" charset="0"/>
              </a:rPr>
              <a:t>Mercer</a:t>
            </a:r>
          </a:p>
          <a:p>
            <a:r>
              <a:rPr lang="en-US" sz="1400" dirty="0">
                <a:latin typeface="Franklin Gothic Medium Cond" panose="020B0606030402020204" pitchFamily="34" charset="0"/>
              </a:rPr>
              <a:t>County</a:t>
            </a:r>
          </a:p>
        </p:txBody>
      </p:sp>
      <p:pic>
        <p:nvPicPr>
          <p:cNvPr id="6" name="Picture 5" descr="Image result for mercer county nj map">
            <a:extLst>
              <a:ext uri="{FF2B5EF4-FFF2-40B4-BE49-F238E27FC236}">
                <a16:creationId xmlns:a16="http://schemas.microsoft.com/office/drawing/2014/main" id="{D841A4AD-C432-4127-8409-CED02AF451F2}"/>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38200" y="107092"/>
            <a:ext cx="490795" cy="845408"/>
          </a:xfrm>
          <a:prstGeom prst="rect">
            <a:avLst/>
          </a:prstGeom>
          <a:noFill/>
          <a:ln>
            <a:noFill/>
          </a:ln>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59" r:id="rId7"/>
    <p:sldLayoutId id="2147483658" r:id="rId8"/>
    <p:sldLayoutId id="2147483676" r:id="rId9"/>
    <p:sldLayoutId id="2147483690"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91" r:id="rId1"/>
    <p:sldLayoutId id="2147483653" r:id="rId2"/>
    <p:sldLayoutId id="2147483656" r:id="rId3"/>
    <p:sldLayoutId id="2147483660" r:id="rId4"/>
    <p:sldLayoutId id="2147483678" r:id="rId5"/>
    <p:sldLayoutId id="2147483661" r:id="rId6"/>
    <p:sldLayoutId id="2147483677" r:id="rId7"/>
    <p:sldLayoutId id="2147483663" r:id="rId8"/>
    <p:sldLayoutId id="2147483657" r:id="rId9"/>
    <p:sldLayoutId id="2147483679" r:id="rId10"/>
    <p:sldLayoutId id="2147483664" r:id="rId11"/>
    <p:sldLayoutId id="2147483681" r:id="rId12"/>
    <p:sldLayoutId id="2147483680" r:id="rId13"/>
    <p:sldLayoutId id="2147483665" r:id="rId14"/>
    <p:sldLayoutId id="2147483672" r:id="rId15"/>
    <p:sldLayoutId id="2147483675" r:id="rId16"/>
    <p:sldLayoutId id="2147483674"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1.xml"/><Relationship Id="rId7" Type="http://schemas.openxmlformats.org/officeDocument/2006/relationships/slideLayout" Target="../slideLayouts/slideLayout8.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9" Type="http://schemas.openxmlformats.org/officeDocument/2006/relationships/chart" Target="../charts/chart1.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7.xml"/><Relationship Id="rId7" Type="http://schemas.openxmlformats.org/officeDocument/2006/relationships/slideLayout" Target="../slideLayouts/slideLayout8.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chart" Target="../charts/chart2.xml"/></Relationships>
</file>

<file path=ppt/slides/_rels/slide13.xml.rels><?xml version="1.0" encoding="UTF-8" standalone="yes"?>
<Relationships xmlns="http://schemas.openxmlformats.org/package/2006/relationships"><Relationship Id="rId8" Type="http://schemas.openxmlformats.org/officeDocument/2006/relationships/tags" Target="../tags/tag28.xml"/><Relationship Id="rId3" Type="http://schemas.openxmlformats.org/officeDocument/2006/relationships/tags" Target="../tags/tag23.xml"/><Relationship Id="rId7" Type="http://schemas.openxmlformats.org/officeDocument/2006/relationships/tags" Target="../tags/tag27.xml"/><Relationship Id="rId12" Type="http://schemas.openxmlformats.org/officeDocument/2006/relationships/chart" Target="../charts/chart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11" Type="http://schemas.openxmlformats.org/officeDocument/2006/relationships/notesSlide" Target="../notesSlides/notesSlide5.xml"/><Relationship Id="rId5" Type="http://schemas.openxmlformats.org/officeDocument/2006/relationships/tags" Target="../tags/tag25.xml"/><Relationship Id="rId10" Type="http://schemas.openxmlformats.org/officeDocument/2006/relationships/slideLayout" Target="../slideLayouts/slideLayout8.xml"/><Relationship Id="rId4" Type="http://schemas.openxmlformats.org/officeDocument/2006/relationships/tags" Target="../tags/tag24.xml"/><Relationship Id="rId9" Type="http://schemas.openxmlformats.org/officeDocument/2006/relationships/tags" Target="../tags/tag29.xml"/></Relationships>
</file>

<file path=ppt/slides/_rels/slide14.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chart" Target="../charts/chart5.xml"/><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chart" Target="../charts/chart4.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notesSlide" Target="../notesSlides/notesSlide6.xml"/><Relationship Id="rId5" Type="http://schemas.openxmlformats.org/officeDocument/2006/relationships/tags" Target="../tags/tag34.xml"/><Relationship Id="rId10" Type="http://schemas.openxmlformats.org/officeDocument/2006/relationships/slideLayout" Target="../slideLayouts/slideLayout8.xml"/><Relationship Id="rId4" Type="http://schemas.openxmlformats.org/officeDocument/2006/relationships/tags" Target="../tags/tag33.xml"/><Relationship Id="rId9" Type="http://schemas.openxmlformats.org/officeDocument/2006/relationships/tags" Target="../tags/tag3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41.xml"/><Relationship Id="rId7" Type="http://schemas.openxmlformats.org/officeDocument/2006/relationships/slideLayout" Target="../slideLayouts/slideLayout8.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9" Type="http://schemas.openxmlformats.org/officeDocument/2006/relationships/chart" Target="../charts/chart6.xml"/></Relationships>
</file>

<file path=ppt/slides/_rels/slide16.xml.rels><?xml version="1.0" encoding="UTF-8" standalone="yes"?>
<Relationships xmlns="http://schemas.openxmlformats.org/package/2006/relationships"><Relationship Id="rId8" Type="http://schemas.openxmlformats.org/officeDocument/2006/relationships/tags" Target="../tags/tag52.xml"/><Relationship Id="rId3" Type="http://schemas.openxmlformats.org/officeDocument/2006/relationships/tags" Target="../tags/tag47.xml"/><Relationship Id="rId7" Type="http://schemas.openxmlformats.org/officeDocument/2006/relationships/tags" Target="../tags/tag51.xml"/><Relationship Id="rId12" Type="http://schemas.openxmlformats.org/officeDocument/2006/relationships/chart" Target="../charts/chart8.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11" Type="http://schemas.openxmlformats.org/officeDocument/2006/relationships/chart" Target="../charts/chart7.xml"/><Relationship Id="rId5" Type="http://schemas.openxmlformats.org/officeDocument/2006/relationships/tags" Target="../tags/tag49.xml"/><Relationship Id="rId10" Type="http://schemas.openxmlformats.org/officeDocument/2006/relationships/notesSlide" Target="../notesSlides/notesSlide8.xml"/><Relationship Id="rId4" Type="http://schemas.openxmlformats.org/officeDocument/2006/relationships/tags" Target="../tags/tag48.xml"/><Relationship Id="rId9"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tags" Target="../tags/tag60.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9.xml"/><Relationship Id="rId5" Type="http://schemas.openxmlformats.org/officeDocument/2006/relationships/tags" Target="../tags/tag57.xml"/><Relationship Id="rId10" Type="http://schemas.openxmlformats.org/officeDocument/2006/relationships/slideLayout" Target="../slideLayouts/slideLayout8.xml"/><Relationship Id="rId4" Type="http://schemas.openxmlformats.org/officeDocument/2006/relationships/tags" Target="../tags/tag56.xml"/><Relationship Id="rId9" Type="http://schemas.openxmlformats.org/officeDocument/2006/relationships/tags" Target="../tags/tag61.xml"/></Relationships>
</file>

<file path=ppt/slides/_rels/slide18.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tags" Target="../tags/tag64.xml"/><Relationship Id="rId7" Type="http://schemas.openxmlformats.org/officeDocument/2006/relationships/notesSlide" Target="../notesSlides/notesSlide10.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8.xml"/><Relationship Id="rId5" Type="http://schemas.openxmlformats.org/officeDocument/2006/relationships/tags" Target="../tags/tag66.xml"/><Relationship Id="rId4" Type="http://schemas.openxmlformats.org/officeDocument/2006/relationships/tags" Target="../tags/tag65.xml"/></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69.xml"/><Relationship Id="rId7" Type="http://schemas.openxmlformats.org/officeDocument/2006/relationships/slideLayout" Target="../slideLayouts/slideLayout8.xml"/><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9" Type="http://schemas.openxmlformats.org/officeDocument/2006/relationships/chart" Target="../charts/char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tags" Target="../tags/tag80.xml"/><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chart" Target="../charts/chart12.xml"/><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notesSlide" Target="../notesSlides/notesSlide12.xml"/><Relationship Id="rId5" Type="http://schemas.openxmlformats.org/officeDocument/2006/relationships/tags" Target="../tags/tag77.xml"/><Relationship Id="rId10" Type="http://schemas.openxmlformats.org/officeDocument/2006/relationships/slideLayout" Target="../slideLayouts/slideLayout8.xml"/><Relationship Id="rId4" Type="http://schemas.openxmlformats.org/officeDocument/2006/relationships/tags" Target="../tags/tag76.xml"/><Relationship Id="rId9" Type="http://schemas.openxmlformats.org/officeDocument/2006/relationships/tags" Target="../tags/tag81.xml"/></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84.xml"/><Relationship Id="rId7" Type="http://schemas.openxmlformats.org/officeDocument/2006/relationships/slideLayout" Target="../slideLayouts/slideLayout8.xml"/><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9" Type="http://schemas.openxmlformats.org/officeDocument/2006/relationships/chart" Target="../charts/chart13.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openxmlformats.org/officeDocument/2006/relationships/tags" Target="../tags/tag90.xml"/><Relationship Id="rId7" Type="http://schemas.openxmlformats.org/officeDocument/2006/relationships/slideLayout" Target="../slideLayouts/slideLayout8.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9" Type="http://schemas.openxmlformats.org/officeDocument/2006/relationships/chart" Target="../charts/char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tags" Target="../tags/tag101.xml"/><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chart" Target="../charts/chart1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chart" Target="../charts/chart15.xml"/><Relationship Id="rId5" Type="http://schemas.openxmlformats.org/officeDocument/2006/relationships/tags" Target="../tags/tag98.xml"/><Relationship Id="rId10" Type="http://schemas.openxmlformats.org/officeDocument/2006/relationships/notesSlide" Target="../notesSlides/notesSlide15.xml"/><Relationship Id="rId4" Type="http://schemas.openxmlformats.org/officeDocument/2006/relationships/tags" Target="../tags/tag97.xml"/><Relationship Id="rId9"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chart" Target="../charts/chart17.xml"/><Relationship Id="rId3" Type="http://schemas.openxmlformats.org/officeDocument/2006/relationships/tags" Target="../tags/tag104.xml"/><Relationship Id="rId7" Type="http://schemas.openxmlformats.org/officeDocument/2006/relationships/notesSlide" Target="../notesSlides/notesSlide16.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slideLayout" Target="../slideLayouts/slideLayout8.xml"/><Relationship Id="rId5" Type="http://schemas.openxmlformats.org/officeDocument/2006/relationships/tags" Target="../tags/tag106.xml"/><Relationship Id="rId4" Type="http://schemas.openxmlformats.org/officeDocument/2006/relationships/tags" Target="../tags/tag10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17.xml"/><Relationship Id="rId3" Type="http://schemas.openxmlformats.org/officeDocument/2006/relationships/tags" Target="../tags/tag109.xml"/><Relationship Id="rId7" Type="http://schemas.openxmlformats.org/officeDocument/2006/relationships/slideLayout" Target="../slideLayouts/slideLayout8.xml"/><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9" Type="http://schemas.openxmlformats.org/officeDocument/2006/relationships/chart" Target="../charts/chart18.xml"/></Relationships>
</file>

<file path=ppt/slides/_rels/slide28.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tags" Target="../tags/tag115.xml"/><Relationship Id="rId7" Type="http://schemas.openxmlformats.org/officeDocument/2006/relationships/notesSlide" Target="../notesSlides/notesSlide18.xml"/><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Layout" Target="../slideLayouts/slideLayout8.xml"/><Relationship Id="rId5" Type="http://schemas.openxmlformats.org/officeDocument/2006/relationships/tags" Target="../tags/tag117.xml"/><Relationship Id="rId4" Type="http://schemas.openxmlformats.org/officeDocument/2006/relationships/tags" Target="../tags/tag1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chart" Target="../charts/chart21.xml"/><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chart" Target="../charts/chart20.xml"/><Relationship Id="rId5" Type="http://schemas.openxmlformats.org/officeDocument/2006/relationships/tags" Target="../tags/tag122.xml"/><Relationship Id="rId10" Type="http://schemas.openxmlformats.org/officeDocument/2006/relationships/notesSlide" Target="../notesSlides/notesSlide19.xml"/><Relationship Id="rId4" Type="http://schemas.openxmlformats.org/officeDocument/2006/relationships/tags" Target="../tags/tag121.xml"/><Relationship Id="rId9"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tags" Target="../tags/tag128.xml"/><Relationship Id="rId7" Type="http://schemas.openxmlformats.org/officeDocument/2006/relationships/notesSlide" Target="../notesSlides/notesSlide20.xml"/><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slideLayout" Target="../slideLayouts/slideLayout8.xml"/><Relationship Id="rId5" Type="http://schemas.openxmlformats.org/officeDocument/2006/relationships/tags" Target="../tags/tag130.xml"/><Relationship Id="rId4" Type="http://schemas.openxmlformats.org/officeDocument/2006/relationships/tags" Target="../tags/tag1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133.xml"/><Relationship Id="rId7" Type="http://schemas.openxmlformats.org/officeDocument/2006/relationships/slideLayout" Target="../slideLayouts/slideLayout8.xml"/><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9" Type="http://schemas.openxmlformats.org/officeDocument/2006/relationships/chart" Target="../charts/chart23.xml"/></Relationships>
</file>

<file path=ppt/slides/_rels/slide34.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openxmlformats.org/officeDocument/2006/relationships/tags" Target="../tags/tag139.xml"/><Relationship Id="rId7" Type="http://schemas.openxmlformats.org/officeDocument/2006/relationships/slideLayout" Target="../slideLayouts/slideLayout8.xml"/><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5" Type="http://schemas.openxmlformats.org/officeDocument/2006/relationships/tags" Target="../tags/tag141.xml"/><Relationship Id="rId4" Type="http://schemas.openxmlformats.org/officeDocument/2006/relationships/tags" Target="../tags/tag140.xml"/><Relationship Id="rId9" Type="http://schemas.openxmlformats.org/officeDocument/2006/relationships/chart" Target="../charts/char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45.xml"/><Relationship Id="rId7" Type="http://schemas.openxmlformats.org/officeDocument/2006/relationships/notesSlide" Target="../notesSlides/notesSlide23.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slideLayout" Target="../slideLayouts/slideLayout8.xml"/><Relationship Id="rId5" Type="http://schemas.openxmlformats.org/officeDocument/2006/relationships/tags" Target="../tags/tag147.xml"/><Relationship Id="rId4" Type="http://schemas.openxmlformats.org/officeDocument/2006/relationships/tags" Target="../tags/tag146.xml"/></Relationships>
</file>

<file path=ppt/slides/_rels/slide37.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50.xml"/><Relationship Id="rId7" Type="http://schemas.openxmlformats.org/officeDocument/2006/relationships/notesSlide" Target="../notesSlides/notesSlide24.xml"/><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slideLayout" Target="../slideLayouts/slideLayout8.xml"/><Relationship Id="rId5" Type="http://schemas.openxmlformats.org/officeDocument/2006/relationships/tags" Target="../tags/tag152.xml"/><Relationship Id="rId4" Type="http://schemas.openxmlformats.org/officeDocument/2006/relationships/tags" Target="../tags/tag151.xml"/></Relationships>
</file>

<file path=ppt/slides/_rels/slide38.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chart" Target="../charts/chart27.xml"/><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notesSlide" Target="../notesSlides/notesSlide25.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slideLayout" Target="../slideLayouts/slideLayout8.xml"/><Relationship Id="rId5" Type="http://schemas.openxmlformats.org/officeDocument/2006/relationships/tags" Target="../tags/tag157.xml"/><Relationship Id="rId15" Type="http://schemas.openxmlformats.org/officeDocument/2006/relationships/chart" Target="../charts/chart29.xml"/><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chart" Target="../charts/char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8" Type="http://schemas.openxmlformats.org/officeDocument/2006/relationships/chart" Target="../charts/chart30.xml"/><Relationship Id="rId3" Type="http://schemas.openxmlformats.org/officeDocument/2006/relationships/tags" Target="../tags/tag165.xml"/><Relationship Id="rId7" Type="http://schemas.openxmlformats.org/officeDocument/2006/relationships/notesSlide" Target="../notesSlides/notesSlide26.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slideLayout" Target="../slideLayouts/slideLayout8.xml"/><Relationship Id="rId5" Type="http://schemas.openxmlformats.org/officeDocument/2006/relationships/tags" Target="../tags/tag167.xml"/><Relationship Id="rId4" Type="http://schemas.openxmlformats.org/officeDocument/2006/relationships/tags" Target="../tags/tag166.xml"/></Relationships>
</file>

<file path=ppt/slides/_rels/slide41.xml.rels><?xml version="1.0" encoding="UTF-8" standalone="yes"?>
<Relationships xmlns="http://schemas.openxmlformats.org/package/2006/relationships"><Relationship Id="rId3" Type="http://schemas.openxmlformats.org/officeDocument/2006/relationships/tags" Target="../tags/tag170.xml"/><Relationship Id="rId7" Type="http://schemas.openxmlformats.org/officeDocument/2006/relationships/chart" Target="../charts/chart31.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notesSlide" Target="../notesSlides/notesSlide27.xml"/><Relationship Id="rId5" Type="http://schemas.openxmlformats.org/officeDocument/2006/relationships/slideLayout" Target="../slideLayouts/slideLayout8.xml"/><Relationship Id="rId4" Type="http://schemas.openxmlformats.org/officeDocument/2006/relationships/tags" Target="../tags/tag17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chart" Target="../charts/chart32.xml"/><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notesSlide" Target="../notesSlides/notesSlide28.xml"/><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slideLayout" Target="../slideLayouts/slideLayout8.xml"/><Relationship Id="rId5" Type="http://schemas.openxmlformats.org/officeDocument/2006/relationships/tags" Target="../tags/tag176.xml"/><Relationship Id="rId10" Type="http://schemas.openxmlformats.org/officeDocument/2006/relationships/tags" Target="../tags/tag181.xml"/><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chart" Target="../charts/chart33.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184.xml"/><Relationship Id="rId7" Type="http://schemas.openxmlformats.org/officeDocument/2006/relationships/slideLayout" Target="../slideLayouts/slideLayout8.xml"/><Relationship Id="rId2" Type="http://schemas.openxmlformats.org/officeDocument/2006/relationships/tags" Target="../tags/tag183.xml"/><Relationship Id="rId1" Type="http://schemas.openxmlformats.org/officeDocument/2006/relationships/tags" Target="../tags/tag182.xml"/><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tags" Target="../tags/tag185.xml"/><Relationship Id="rId9" Type="http://schemas.openxmlformats.org/officeDocument/2006/relationships/chart" Target="../charts/chart34.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0.xml"/><Relationship Id="rId7" Type="http://schemas.openxmlformats.org/officeDocument/2006/relationships/slideLayout" Target="../slideLayouts/slideLayout8.xml"/><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9" Type="http://schemas.openxmlformats.org/officeDocument/2006/relationships/chart" Target="../charts/chart35.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6.xml"/><Relationship Id="rId7" Type="http://schemas.openxmlformats.org/officeDocument/2006/relationships/slideLayout" Target="../slideLayouts/slideLayout8.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9" Type="http://schemas.openxmlformats.org/officeDocument/2006/relationships/chart" Target="../charts/char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8" Type="http://schemas.openxmlformats.org/officeDocument/2006/relationships/tags" Target="../tags/tag207.xml"/><Relationship Id="rId3" Type="http://schemas.openxmlformats.org/officeDocument/2006/relationships/tags" Target="../tags/tag202.xml"/><Relationship Id="rId7" Type="http://schemas.openxmlformats.org/officeDocument/2006/relationships/tags" Target="../tags/tag206.xml"/><Relationship Id="rId12" Type="http://schemas.openxmlformats.org/officeDocument/2006/relationships/chart" Target="../charts/chart38.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11" Type="http://schemas.openxmlformats.org/officeDocument/2006/relationships/chart" Target="../charts/chart37.xml"/><Relationship Id="rId5" Type="http://schemas.openxmlformats.org/officeDocument/2006/relationships/tags" Target="../tags/tag204.xml"/><Relationship Id="rId10" Type="http://schemas.openxmlformats.org/officeDocument/2006/relationships/notesSlide" Target="../notesSlides/notesSlide32.xml"/><Relationship Id="rId4" Type="http://schemas.openxmlformats.org/officeDocument/2006/relationships/tags" Target="../tags/tag203.xml"/><Relationship Id="rId9"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8" Type="http://schemas.openxmlformats.org/officeDocument/2006/relationships/chart" Target="../charts/chart39.xml"/><Relationship Id="rId3" Type="http://schemas.openxmlformats.org/officeDocument/2006/relationships/tags" Target="../tags/tag210.xml"/><Relationship Id="rId7" Type="http://schemas.openxmlformats.org/officeDocument/2006/relationships/notesSlide" Target="../notesSlides/notesSlide33.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slideLayout" Target="../slideLayouts/slideLayout8.xml"/><Relationship Id="rId5" Type="http://schemas.openxmlformats.org/officeDocument/2006/relationships/tags" Target="../tags/tag212.xml"/><Relationship Id="rId4" Type="http://schemas.openxmlformats.org/officeDocument/2006/relationships/tags" Target="../tags/tag21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tags" Target="../tags/tag215.xml"/><Relationship Id="rId7" Type="http://schemas.openxmlformats.org/officeDocument/2006/relationships/notesSlide" Target="../notesSlides/notesSlide34.xml"/><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slideLayout" Target="../slideLayouts/slideLayout8.xml"/><Relationship Id="rId5" Type="http://schemas.openxmlformats.org/officeDocument/2006/relationships/tags" Target="../tags/tag217.xml"/><Relationship Id="rId4" Type="http://schemas.openxmlformats.org/officeDocument/2006/relationships/tags" Target="../tags/tag216.xml"/></Relationships>
</file>

<file path=ppt/slides/_rels/slide51.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tags" Target="../tags/tag220.xml"/><Relationship Id="rId7" Type="http://schemas.openxmlformats.org/officeDocument/2006/relationships/notesSlide" Target="../notesSlides/notesSlide35.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slideLayout" Target="../slideLayouts/slideLayout8.xml"/><Relationship Id="rId5" Type="http://schemas.openxmlformats.org/officeDocument/2006/relationships/tags" Target="../tags/tag222.xml"/><Relationship Id="rId4" Type="http://schemas.openxmlformats.org/officeDocument/2006/relationships/tags" Target="../tags/tag221.xml"/></Relationships>
</file>

<file path=ppt/slides/_rels/slide52.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25.xml"/><Relationship Id="rId7" Type="http://schemas.openxmlformats.org/officeDocument/2006/relationships/notesSlide" Target="../notesSlides/notesSlide36.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slideLayout" Target="../slideLayouts/slideLayout8.xml"/><Relationship Id="rId5" Type="http://schemas.openxmlformats.org/officeDocument/2006/relationships/tags" Target="../tags/tag227.xml"/><Relationship Id="rId4" Type="http://schemas.openxmlformats.org/officeDocument/2006/relationships/tags" Target="../tags/tag226.xml"/></Relationships>
</file>

<file path=ppt/slides/_rels/slide53.xml.rels><?xml version="1.0" encoding="UTF-8" standalone="yes"?>
<Relationships xmlns="http://schemas.openxmlformats.org/package/2006/relationships"><Relationship Id="rId8" Type="http://schemas.openxmlformats.org/officeDocument/2006/relationships/chart" Target="../charts/chart43.xml"/><Relationship Id="rId3" Type="http://schemas.openxmlformats.org/officeDocument/2006/relationships/tags" Target="../tags/tag230.xml"/><Relationship Id="rId7" Type="http://schemas.openxmlformats.org/officeDocument/2006/relationships/notesSlide" Target="../notesSlides/notesSlide37.xml"/><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slideLayout" Target="../slideLayouts/slideLayout8.xml"/><Relationship Id="rId5" Type="http://schemas.openxmlformats.org/officeDocument/2006/relationships/tags" Target="../tags/tag232.xml"/><Relationship Id="rId4" Type="http://schemas.openxmlformats.org/officeDocument/2006/relationships/tags" Target="../tags/tag231.xml"/></Relationships>
</file>

<file path=ppt/slides/_rels/slide54.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tags" Target="../tags/tag235.xml"/><Relationship Id="rId7" Type="http://schemas.openxmlformats.org/officeDocument/2006/relationships/notesSlide" Target="../notesSlides/notesSlide38.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slideLayout" Target="../slideLayouts/slideLayout8.xml"/><Relationship Id="rId5" Type="http://schemas.openxmlformats.org/officeDocument/2006/relationships/tags" Target="../tags/tag237.xml"/><Relationship Id="rId4" Type="http://schemas.openxmlformats.org/officeDocument/2006/relationships/tags" Target="../tags/tag23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8" Type="http://schemas.openxmlformats.org/officeDocument/2006/relationships/tags" Target="../tags/tag245.xml"/><Relationship Id="rId13" Type="http://schemas.openxmlformats.org/officeDocument/2006/relationships/chart" Target="../charts/chart46.xml"/><Relationship Id="rId3" Type="http://schemas.openxmlformats.org/officeDocument/2006/relationships/tags" Target="../tags/tag240.xml"/><Relationship Id="rId7" Type="http://schemas.openxmlformats.org/officeDocument/2006/relationships/tags" Target="../tags/tag244.xml"/><Relationship Id="rId12" Type="http://schemas.openxmlformats.org/officeDocument/2006/relationships/chart" Target="../charts/chart45.xml"/><Relationship Id="rId2" Type="http://schemas.openxmlformats.org/officeDocument/2006/relationships/tags" Target="../tags/tag239.xml"/><Relationship Id="rId1" Type="http://schemas.openxmlformats.org/officeDocument/2006/relationships/tags" Target="../tags/tag238.xml"/><Relationship Id="rId6" Type="http://schemas.openxmlformats.org/officeDocument/2006/relationships/tags" Target="../tags/tag243.xml"/><Relationship Id="rId11" Type="http://schemas.openxmlformats.org/officeDocument/2006/relationships/notesSlide" Target="../notesSlides/notesSlide39.xml"/><Relationship Id="rId5" Type="http://schemas.openxmlformats.org/officeDocument/2006/relationships/tags" Target="../tags/tag242.xml"/><Relationship Id="rId10" Type="http://schemas.openxmlformats.org/officeDocument/2006/relationships/slideLayout" Target="../slideLayouts/slideLayout8.xml"/><Relationship Id="rId4" Type="http://schemas.openxmlformats.org/officeDocument/2006/relationships/tags" Target="../tags/tag241.xml"/><Relationship Id="rId9" Type="http://schemas.openxmlformats.org/officeDocument/2006/relationships/tags" Target="../tags/tag246.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49.xml"/><Relationship Id="rId7" Type="http://schemas.openxmlformats.org/officeDocument/2006/relationships/slideLayout" Target="../slideLayouts/slideLayout8.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9" Type="http://schemas.openxmlformats.org/officeDocument/2006/relationships/chart" Target="../charts/chart47.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1.xml"/><Relationship Id="rId3" Type="http://schemas.openxmlformats.org/officeDocument/2006/relationships/tags" Target="../tags/tag255.xml"/><Relationship Id="rId7" Type="http://schemas.openxmlformats.org/officeDocument/2006/relationships/slideLayout" Target="../slideLayouts/slideLayout8.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5" Type="http://schemas.openxmlformats.org/officeDocument/2006/relationships/tags" Target="../tags/tag257.xml"/><Relationship Id="rId4" Type="http://schemas.openxmlformats.org/officeDocument/2006/relationships/tags" Target="../tags/tag256.xml"/><Relationship Id="rId9" Type="http://schemas.openxmlformats.org/officeDocument/2006/relationships/chart" Target="../charts/chart48.xml"/></Relationships>
</file>

<file path=ppt/slides/_rels/slide59.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61.xml"/><Relationship Id="rId7" Type="http://schemas.openxmlformats.org/officeDocument/2006/relationships/slideLayout" Target="../slideLayouts/slideLayout8.xml"/><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tags" Target="../tags/tag264.xml"/><Relationship Id="rId5" Type="http://schemas.openxmlformats.org/officeDocument/2006/relationships/tags" Target="../tags/tag263.xml"/><Relationship Id="rId4" Type="http://schemas.openxmlformats.org/officeDocument/2006/relationships/tags" Target="../tags/tag262.xml"/><Relationship Id="rId9" Type="http://schemas.openxmlformats.org/officeDocument/2006/relationships/chart" Target="../charts/chart4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60.xml.rels><?xml version="1.0" encoding="UTF-8" standalone="yes"?>
<Relationships xmlns="http://schemas.openxmlformats.org/package/2006/relationships"><Relationship Id="rId8" Type="http://schemas.openxmlformats.org/officeDocument/2006/relationships/chart" Target="../charts/chart50.xml"/><Relationship Id="rId3" Type="http://schemas.openxmlformats.org/officeDocument/2006/relationships/tags" Target="../tags/tag267.xml"/><Relationship Id="rId7" Type="http://schemas.openxmlformats.org/officeDocument/2006/relationships/notesSlide" Target="../notesSlides/notesSlide43.xml"/><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slideLayout" Target="../slideLayouts/slideLayout8.xml"/><Relationship Id="rId5" Type="http://schemas.openxmlformats.org/officeDocument/2006/relationships/tags" Target="../tags/tag269.xml"/><Relationship Id="rId4" Type="http://schemas.openxmlformats.org/officeDocument/2006/relationships/tags" Target="../tags/tag268.xml"/></Relationships>
</file>

<file path=ppt/slides/_rels/slide61.xml.rels><?xml version="1.0" encoding="UTF-8" standalone="yes"?>
<Relationships xmlns="http://schemas.openxmlformats.org/package/2006/relationships"><Relationship Id="rId8" Type="http://schemas.openxmlformats.org/officeDocument/2006/relationships/chart" Target="../charts/chart51.xml"/><Relationship Id="rId3" Type="http://schemas.openxmlformats.org/officeDocument/2006/relationships/tags" Target="../tags/tag272.xml"/><Relationship Id="rId7" Type="http://schemas.openxmlformats.org/officeDocument/2006/relationships/notesSlide" Target="../notesSlides/notesSlide44.xm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slideLayout" Target="../slideLayouts/slideLayout8.xml"/><Relationship Id="rId5" Type="http://schemas.openxmlformats.org/officeDocument/2006/relationships/tags" Target="../tags/tag274.xml"/><Relationship Id="rId4" Type="http://schemas.openxmlformats.org/officeDocument/2006/relationships/tags" Target="../tags/tag273.xml"/></Relationships>
</file>

<file path=ppt/slides/_rels/slide62.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2.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notesSlide" Target="../notesSlides/notesSlide45.xml"/><Relationship Id="rId5" Type="http://schemas.openxmlformats.org/officeDocument/2006/relationships/tags" Target="../tags/tag279.xml"/><Relationship Id="rId10" Type="http://schemas.openxmlformats.org/officeDocument/2006/relationships/slideLayout" Target="../slideLayouts/slideLayout8.xml"/><Relationship Id="rId4" Type="http://schemas.openxmlformats.org/officeDocument/2006/relationships/tags" Target="../tags/tag278.xml"/><Relationship Id="rId9" Type="http://schemas.openxmlformats.org/officeDocument/2006/relationships/tags" Target="../tags/tag28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8" Type="http://schemas.openxmlformats.org/officeDocument/2006/relationships/notesSlide" Target="../notesSlides/notesSlide46.xml"/><Relationship Id="rId3" Type="http://schemas.openxmlformats.org/officeDocument/2006/relationships/tags" Target="../tags/tag286.xml"/><Relationship Id="rId7" Type="http://schemas.openxmlformats.org/officeDocument/2006/relationships/slideLayout" Target="../slideLayouts/slideLayout8.xml"/><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5" Type="http://schemas.openxmlformats.org/officeDocument/2006/relationships/tags" Target="../tags/tag288.xml"/><Relationship Id="rId4" Type="http://schemas.openxmlformats.org/officeDocument/2006/relationships/tags" Target="../tags/tag287.xml"/><Relationship Id="rId9" Type="http://schemas.openxmlformats.org/officeDocument/2006/relationships/chart" Target="../charts/chart53.xml"/></Relationships>
</file>

<file path=ppt/slides/_rels/slide65.xml.rels><?xml version="1.0" encoding="UTF-8" standalone="yes"?>
<Relationships xmlns="http://schemas.openxmlformats.org/package/2006/relationships"><Relationship Id="rId8" Type="http://schemas.openxmlformats.org/officeDocument/2006/relationships/tags" Target="../tags/tag297.xml"/><Relationship Id="rId3" Type="http://schemas.openxmlformats.org/officeDocument/2006/relationships/tags" Target="../tags/tag292.xml"/><Relationship Id="rId7" Type="http://schemas.openxmlformats.org/officeDocument/2006/relationships/tags" Target="../tags/tag296.xml"/><Relationship Id="rId12" Type="http://schemas.openxmlformats.org/officeDocument/2006/relationships/chart" Target="../charts/chart55.xml"/><Relationship Id="rId2" Type="http://schemas.openxmlformats.org/officeDocument/2006/relationships/tags" Target="../tags/tag291.xml"/><Relationship Id="rId1" Type="http://schemas.openxmlformats.org/officeDocument/2006/relationships/tags" Target="../tags/tag290.xml"/><Relationship Id="rId6" Type="http://schemas.openxmlformats.org/officeDocument/2006/relationships/tags" Target="../tags/tag295.xml"/><Relationship Id="rId11" Type="http://schemas.openxmlformats.org/officeDocument/2006/relationships/chart" Target="../charts/chart54.xml"/><Relationship Id="rId5" Type="http://schemas.openxmlformats.org/officeDocument/2006/relationships/tags" Target="../tags/tag294.xml"/><Relationship Id="rId10" Type="http://schemas.openxmlformats.org/officeDocument/2006/relationships/notesSlide" Target="../notesSlides/notesSlide47.xml"/><Relationship Id="rId4" Type="http://schemas.openxmlformats.org/officeDocument/2006/relationships/tags" Target="../tags/tag293.xml"/><Relationship Id="rId9"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57.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56.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8.xml"/><Relationship Id="rId5" Type="http://schemas.openxmlformats.org/officeDocument/2006/relationships/tags" Target="../tags/tag302.xml"/><Relationship Id="rId10" Type="http://schemas.openxmlformats.org/officeDocument/2006/relationships/slideLayout" Target="../slideLayouts/slideLayout8.xml"/><Relationship Id="rId4" Type="http://schemas.openxmlformats.org/officeDocument/2006/relationships/tags" Target="../tags/tag301.xml"/><Relationship Id="rId9" Type="http://schemas.openxmlformats.org/officeDocument/2006/relationships/tags" Target="../tags/tag306.xml"/></Relationships>
</file>

<file path=ppt/slides/_rels/slide67.xml.rels><?xml version="1.0" encoding="UTF-8" standalone="yes"?>
<Relationships xmlns="http://schemas.openxmlformats.org/package/2006/relationships"><Relationship Id="rId8" Type="http://schemas.openxmlformats.org/officeDocument/2006/relationships/tags" Target="../tags/tag314.xml"/><Relationship Id="rId3" Type="http://schemas.openxmlformats.org/officeDocument/2006/relationships/tags" Target="../tags/tag309.xml"/><Relationship Id="rId7" Type="http://schemas.openxmlformats.org/officeDocument/2006/relationships/tags" Target="../tags/tag313.xml"/><Relationship Id="rId12" Type="http://schemas.openxmlformats.org/officeDocument/2006/relationships/chart" Target="../charts/chart59.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tags" Target="../tags/tag312.xml"/><Relationship Id="rId11" Type="http://schemas.openxmlformats.org/officeDocument/2006/relationships/chart" Target="../charts/chart58.xml"/><Relationship Id="rId5" Type="http://schemas.openxmlformats.org/officeDocument/2006/relationships/tags" Target="../tags/tag311.xml"/><Relationship Id="rId10" Type="http://schemas.openxmlformats.org/officeDocument/2006/relationships/notesSlide" Target="../notesSlides/notesSlide49.xml"/><Relationship Id="rId4" Type="http://schemas.openxmlformats.org/officeDocument/2006/relationships/tags" Target="../tags/tag310.xml"/><Relationship Id="rId9"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8" Type="http://schemas.openxmlformats.org/officeDocument/2006/relationships/tags" Target="../tags/tag322.xml"/><Relationship Id="rId13" Type="http://schemas.openxmlformats.org/officeDocument/2006/relationships/chart" Target="../charts/chart61.xml"/><Relationship Id="rId3" Type="http://schemas.openxmlformats.org/officeDocument/2006/relationships/tags" Target="../tags/tag317.xml"/><Relationship Id="rId7" Type="http://schemas.openxmlformats.org/officeDocument/2006/relationships/tags" Target="../tags/tag321.xml"/><Relationship Id="rId12" Type="http://schemas.openxmlformats.org/officeDocument/2006/relationships/chart" Target="../charts/chart60.xml"/><Relationship Id="rId2" Type="http://schemas.openxmlformats.org/officeDocument/2006/relationships/tags" Target="../tags/tag316.xml"/><Relationship Id="rId1" Type="http://schemas.openxmlformats.org/officeDocument/2006/relationships/tags" Target="../tags/tag315.xml"/><Relationship Id="rId6" Type="http://schemas.openxmlformats.org/officeDocument/2006/relationships/tags" Target="../tags/tag320.xml"/><Relationship Id="rId11" Type="http://schemas.openxmlformats.org/officeDocument/2006/relationships/notesSlide" Target="../notesSlides/notesSlide50.xml"/><Relationship Id="rId5" Type="http://schemas.openxmlformats.org/officeDocument/2006/relationships/tags" Target="../tags/tag319.xml"/><Relationship Id="rId10" Type="http://schemas.openxmlformats.org/officeDocument/2006/relationships/slideLayout" Target="../slideLayouts/slideLayout8.xml"/><Relationship Id="rId4" Type="http://schemas.openxmlformats.org/officeDocument/2006/relationships/tags" Target="../tags/tag318.xml"/><Relationship Id="rId9" Type="http://schemas.openxmlformats.org/officeDocument/2006/relationships/tags" Target="../tags/tag32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26.xml"/><Relationship Id="rId7" Type="http://schemas.openxmlformats.org/officeDocument/2006/relationships/notesSlide" Target="../notesSlides/notesSlide51.xml"/><Relationship Id="rId2" Type="http://schemas.openxmlformats.org/officeDocument/2006/relationships/tags" Target="../tags/tag325.xml"/><Relationship Id="rId1" Type="http://schemas.openxmlformats.org/officeDocument/2006/relationships/tags" Target="../tags/tag324.xml"/><Relationship Id="rId6" Type="http://schemas.openxmlformats.org/officeDocument/2006/relationships/slideLayout" Target="../slideLayouts/slideLayout9.xml"/><Relationship Id="rId5" Type="http://schemas.openxmlformats.org/officeDocument/2006/relationships/tags" Target="../tags/tag328.xml"/><Relationship Id="rId4" Type="http://schemas.openxmlformats.org/officeDocument/2006/relationships/tags" Target="../tags/tag327.xml"/></Relationships>
</file>

<file path=ppt/slides/_rels/slide71.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31.xml"/><Relationship Id="rId7" Type="http://schemas.openxmlformats.org/officeDocument/2006/relationships/notesSlide" Target="../notesSlides/notesSlide52.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slideLayout" Target="../slideLayouts/slideLayout9.xml"/><Relationship Id="rId5" Type="http://schemas.openxmlformats.org/officeDocument/2006/relationships/tags" Target="../tags/tag333.xml"/><Relationship Id="rId4" Type="http://schemas.openxmlformats.org/officeDocument/2006/relationships/tags" Target="../tags/tag332.xml"/></Relationships>
</file>

<file path=ppt/slides/_rels/slide72.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36.xml"/><Relationship Id="rId7" Type="http://schemas.openxmlformats.org/officeDocument/2006/relationships/notesSlide" Target="../notesSlides/notesSlide53.xml"/><Relationship Id="rId2" Type="http://schemas.openxmlformats.org/officeDocument/2006/relationships/tags" Target="../tags/tag335.xml"/><Relationship Id="rId1" Type="http://schemas.openxmlformats.org/officeDocument/2006/relationships/tags" Target="../tags/tag334.xml"/><Relationship Id="rId6" Type="http://schemas.openxmlformats.org/officeDocument/2006/relationships/slideLayout" Target="../slideLayouts/slideLayout9.xml"/><Relationship Id="rId5" Type="http://schemas.openxmlformats.org/officeDocument/2006/relationships/tags" Target="../tags/tag338.xml"/><Relationship Id="rId4" Type="http://schemas.openxmlformats.org/officeDocument/2006/relationships/tags" Target="../tags/tag337.xml"/></Relationships>
</file>

<file path=ppt/slides/_rels/slide73.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41.xml"/><Relationship Id="rId7" Type="http://schemas.openxmlformats.org/officeDocument/2006/relationships/notesSlide" Target="../notesSlides/notesSlide54.xml"/><Relationship Id="rId2" Type="http://schemas.openxmlformats.org/officeDocument/2006/relationships/tags" Target="../tags/tag340.xml"/><Relationship Id="rId1" Type="http://schemas.openxmlformats.org/officeDocument/2006/relationships/tags" Target="../tags/tag339.xml"/><Relationship Id="rId6" Type="http://schemas.openxmlformats.org/officeDocument/2006/relationships/slideLayout" Target="../slideLayouts/slideLayout9.xml"/><Relationship Id="rId5" Type="http://schemas.openxmlformats.org/officeDocument/2006/relationships/tags" Target="../tags/tag343.xml"/><Relationship Id="rId4" Type="http://schemas.openxmlformats.org/officeDocument/2006/relationships/tags" Target="../tags/tag342.xml"/></Relationships>
</file>

<file path=ppt/slides/_rels/slide74.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46.xml"/><Relationship Id="rId7" Type="http://schemas.openxmlformats.org/officeDocument/2006/relationships/notesSlide" Target="../notesSlides/notesSlide55.xml"/><Relationship Id="rId2" Type="http://schemas.openxmlformats.org/officeDocument/2006/relationships/tags" Target="../tags/tag345.xml"/><Relationship Id="rId1" Type="http://schemas.openxmlformats.org/officeDocument/2006/relationships/tags" Target="../tags/tag344.xml"/><Relationship Id="rId6" Type="http://schemas.openxmlformats.org/officeDocument/2006/relationships/slideLayout" Target="../slideLayouts/slideLayout9.xml"/><Relationship Id="rId5" Type="http://schemas.openxmlformats.org/officeDocument/2006/relationships/tags" Target="../tags/tag348.xml"/><Relationship Id="rId4" Type="http://schemas.openxmlformats.org/officeDocument/2006/relationships/tags" Target="../tags/tag34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8" Type="http://schemas.openxmlformats.org/officeDocument/2006/relationships/tags" Target="../tags/tag356.xml"/><Relationship Id="rId3" Type="http://schemas.openxmlformats.org/officeDocument/2006/relationships/tags" Target="../tags/tag351.xml"/><Relationship Id="rId7" Type="http://schemas.openxmlformats.org/officeDocument/2006/relationships/tags" Target="../tags/tag355.xml"/><Relationship Id="rId12" Type="http://schemas.openxmlformats.org/officeDocument/2006/relationships/chart" Target="../charts/chart68.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11" Type="http://schemas.openxmlformats.org/officeDocument/2006/relationships/chart" Target="../charts/chart67.xml"/><Relationship Id="rId5" Type="http://schemas.openxmlformats.org/officeDocument/2006/relationships/tags" Target="../tags/tag353.xml"/><Relationship Id="rId10" Type="http://schemas.openxmlformats.org/officeDocument/2006/relationships/notesSlide" Target="../notesSlides/notesSlide56.xml"/><Relationship Id="rId4" Type="http://schemas.openxmlformats.org/officeDocument/2006/relationships/tags" Target="../tags/tag352.xml"/><Relationship Id="rId9"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8" Type="http://schemas.openxmlformats.org/officeDocument/2006/relationships/tags" Target="../tags/tag364.xml"/><Relationship Id="rId3" Type="http://schemas.openxmlformats.org/officeDocument/2006/relationships/tags" Target="../tags/tag359.xml"/><Relationship Id="rId7" Type="http://schemas.openxmlformats.org/officeDocument/2006/relationships/tags" Target="../tags/tag363.xml"/><Relationship Id="rId12" Type="http://schemas.openxmlformats.org/officeDocument/2006/relationships/chart" Target="../charts/chart70.xml"/><Relationship Id="rId2" Type="http://schemas.openxmlformats.org/officeDocument/2006/relationships/tags" Target="../tags/tag358.xml"/><Relationship Id="rId1" Type="http://schemas.openxmlformats.org/officeDocument/2006/relationships/tags" Target="../tags/tag357.xml"/><Relationship Id="rId6" Type="http://schemas.openxmlformats.org/officeDocument/2006/relationships/tags" Target="../tags/tag362.xml"/><Relationship Id="rId11" Type="http://schemas.openxmlformats.org/officeDocument/2006/relationships/chart" Target="../charts/chart69.xml"/><Relationship Id="rId5" Type="http://schemas.openxmlformats.org/officeDocument/2006/relationships/tags" Target="../tags/tag361.xml"/><Relationship Id="rId10" Type="http://schemas.openxmlformats.org/officeDocument/2006/relationships/notesSlide" Target="../notesSlides/notesSlide57.xml"/><Relationship Id="rId4" Type="http://schemas.openxmlformats.org/officeDocument/2006/relationships/tags" Target="../tags/tag360.xml"/><Relationship Id="rId9"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tags" Target="../tags/tag367.xml"/><Relationship Id="rId7" Type="http://schemas.openxmlformats.org/officeDocument/2006/relationships/chart" Target="../charts/chart71.xml"/><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notesSlide" Target="../notesSlides/notesSlide58.xml"/><Relationship Id="rId5" Type="http://schemas.openxmlformats.org/officeDocument/2006/relationships/slideLayout" Target="../slideLayouts/slideLayout9.xml"/><Relationship Id="rId4" Type="http://schemas.openxmlformats.org/officeDocument/2006/relationships/tags" Target="../tags/tag36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4.png"/><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8" Type="http://schemas.openxmlformats.org/officeDocument/2006/relationships/chart" Target="../charts/chart72.xml"/><Relationship Id="rId3" Type="http://schemas.openxmlformats.org/officeDocument/2006/relationships/tags" Target="../tags/tag371.xml"/><Relationship Id="rId7" Type="http://schemas.openxmlformats.org/officeDocument/2006/relationships/notesSlide" Target="../notesSlides/notesSlide59.xml"/><Relationship Id="rId2" Type="http://schemas.openxmlformats.org/officeDocument/2006/relationships/tags" Target="../tags/tag370.xml"/><Relationship Id="rId1" Type="http://schemas.openxmlformats.org/officeDocument/2006/relationships/tags" Target="../tags/tag369.xml"/><Relationship Id="rId6" Type="http://schemas.openxmlformats.org/officeDocument/2006/relationships/slideLayout" Target="../slideLayouts/slideLayout9.xml"/><Relationship Id="rId5" Type="http://schemas.openxmlformats.org/officeDocument/2006/relationships/tags" Target="../tags/tag373.xml"/><Relationship Id="rId4" Type="http://schemas.openxmlformats.org/officeDocument/2006/relationships/tags" Target="../tags/tag372.xml"/></Relationships>
</file>

<file path=ppt/slides/_rels/slide81.xml.rels><?xml version="1.0" encoding="UTF-8" standalone="yes"?>
<Relationships xmlns="http://schemas.openxmlformats.org/package/2006/relationships"><Relationship Id="rId8" Type="http://schemas.openxmlformats.org/officeDocument/2006/relationships/tags" Target="../tags/tag381.xml"/><Relationship Id="rId3" Type="http://schemas.openxmlformats.org/officeDocument/2006/relationships/tags" Target="../tags/tag376.xml"/><Relationship Id="rId7" Type="http://schemas.openxmlformats.org/officeDocument/2006/relationships/tags" Target="../tags/tag380.xml"/><Relationship Id="rId12" Type="http://schemas.openxmlformats.org/officeDocument/2006/relationships/chart" Target="../charts/chart74.xm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tags" Target="../tags/tag379.xml"/><Relationship Id="rId11" Type="http://schemas.openxmlformats.org/officeDocument/2006/relationships/chart" Target="../charts/chart73.xml"/><Relationship Id="rId5" Type="http://schemas.openxmlformats.org/officeDocument/2006/relationships/tags" Target="../tags/tag378.xml"/><Relationship Id="rId10" Type="http://schemas.openxmlformats.org/officeDocument/2006/relationships/notesSlide" Target="../notesSlides/notesSlide60.xml"/><Relationship Id="rId4" Type="http://schemas.openxmlformats.org/officeDocument/2006/relationships/tags" Target="../tags/tag377.xml"/><Relationship Id="rId9"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8" Type="http://schemas.openxmlformats.org/officeDocument/2006/relationships/tags" Target="../tags/tag389.xml"/><Relationship Id="rId13" Type="http://schemas.openxmlformats.org/officeDocument/2006/relationships/chart" Target="../charts/chart75.xml"/><Relationship Id="rId3" Type="http://schemas.openxmlformats.org/officeDocument/2006/relationships/tags" Target="../tags/tag384.xml"/><Relationship Id="rId7" Type="http://schemas.openxmlformats.org/officeDocument/2006/relationships/tags" Target="../tags/tag388.xml"/><Relationship Id="rId12" Type="http://schemas.openxmlformats.org/officeDocument/2006/relationships/notesSlide" Target="../notesSlides/notesSlide61.xml"/><Relationship Id="rId2" Type="http://schemas.openxmlformats.org/officeDocument/2006/relationships/tags" Target="../tags/tag383.xml"/><Relationship Id="rId1" Type="http://schemas.openxmlformats.org/officeDocument/2006/relationships/tags" Target="../tags/tag382.xml"/><Relationship Id="rId6" Type="http://schemas.openxmlformats.org/officeDocument/2006/relationships/tags" Target="../tags/tag387.xml"/><Relationship Id="rId11" Type="http://schemas.openxmlformats.org/officeDocument/2006/relationships/slideLayout" Target="../slideLayouts/slideLayout9.xml"/><Relationship Id="rId5" Type="http://schemas.openxmlformats.org/officeDocument/2006/relationships/tags" Target="../tags/tag386.xml"/><Relationship Id="rId10" Type="http://schemas.openxmlformats.org/officeDocument/2006/relationships/tags" Target="../tags/tag391.xml"/><Relationship Id="rId4" Type="http://schemas.openxmlformats.org/officeDocument/2006/relationships/tags" Target="../tags/tag385.xml"/><Relationship Id="rId9" Type="http://schemas.openxmlformats.org/officeDocument/2006/relationships/tags" Target="../tags/tag390.xml"/><Relationship Id="rId14" Type="http://schemas.openxmlformats.org/officeDocument/2006/relationships/chart" Target="../charts/chart76.xml"/></Relationships>
</file>

<file path=ppt/slides/_rels/slide83.xml.rels><?xml version="1.0" encoding="UTF-8" standalone="yes"?>
<Relationships xmlns="http://schemas.openxmlformats.org/package/2006/relationships"><Relationship Id="rId8" Type="http://schemas.openxmlformats.org/officeDocument/2006/relationships/tags" Target="../tags/tag399.xml"/><Relationship Id="rId13" Type="http://schemas.openxmlformats.org/officeDocument/2006/relationships/chart" Target="../charts/chart78.xml"/><Relationship Id="rId3" Type="http://schemas.openxmlformats.org/officeDocument/2006/relationships/tags" Target="../tags/tag394.xml"/><Relationship Id="rId7" Type="http://schemas.openxmlformats.org/officeDocument/2006/relationships/tags" Target="../tags/tag398.xml"/><Relationship Id="rId12" Type="http://schemas.openxmlformats.org/officeDocument/2006/relationships/chart" Target="../charts/chart77.xml"/><Relationship Id="rId2" Type="http://schemas.openxmlformats.org/officeDocument/2006/relationships/tags" Target="../tags/tag393.xml"/><Relationship Id="rId1" Type="http://schemas.openxmlformats.org/officeDocument/2006/relationships/tags" Target="../tags/tag392.xml"/><Relationship Id="rId6" Type="http://schemas.openxmlformats.org/officeDocument/2006/relationships/tags" Target="../tags/tag397.xml"/><Relationship Id="rId11" Type="http://schemas.openxmlformats.org/officeDocument/2006/relationships/notesSlide" Target="../notesSlides/notesSlide62.xml"/><Relationship Id="rId5" Type="http://schemas.openxmlformats.org/officeDocument/2006/relationships/tags" Target="../tags/tag396.xml"/><Relationship Id="rId10" Type="http://schemas.openxmlformats.org/officeDocument/2006/relationships/slideLayout" Target="../slideLayouts/slideLayout9.xml"/><Relationship Id="rId4" Type="http://schemas.openxmlformats.org/officeDocument/2006/relationships/tags" Target="../tags/tag395.xml"/><Relationship Id="rId9" Type="http://schemas.openxmlformats.org/officeDocument/2006/relationships/tags" Target="../tags/tag400.xml"/></Relationships>
</file>

<file path=ppt/slides/_rels/slide84.xml.rels><?xml version="1.0" encoding="UTF-8" standalone="yes"?>
<Relationships xmlns="http://schemas.openxmlformats.org/package/2006/relationships"><Relationship Id="rId8" Type="http://schemas.openxmlformats.org/officeDocument/2006/relationships/tags" Target="../tags/tag408.xml"/><Relationship Id="rId13" Type="http://schemas.openxmlformats.org/officeDocument/2006/relationships/chart" Target="../charts/chart79.xml"/><Relationship Id="rId3" Type="http://schemas.openxmlformats.org/officeDocument/2006/relationships/tags" Target="../tags/tag403.xml"/><Relationship Id="rId7" Type="http://schemas.openxmlformats.org/officeDocument/2006/relationships/tags" Target="../tags/tag407.xml"/><Relationship Id="rId12" Type="http://schemas.openxmlformats.org/officeDocument/2006/relationships/notesSlide" Target="../notesSlides/notesSlide63.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tags" Target="../tags/tag406.xml"/><Relationship Id="rId11" Type="http://schemas.openxmlformats.org/officeDocument/2006/relationships/slideLayout" Target="../slideLayouts/slideLayout9.xml"/><Relationship Id="rId5" Type="http://schemas.openxmlformats.org/officeDocument/2006/relationships/tags" Target="../tags/tag405.xml"/><Relationship Id="rId10" Type="http://schemas.openxmlformats.org/officeDocument/2006/relationships/tags" Target="../tags/tag410.xml"/><Relationship Id="rId4" Type="http://schemas.openxmlformats.org/officeDocument/2006/relationships/tags" Target="../tags/tag404.xml"/><Relationship Id="rId9" Type="http://schemas.openxmlformats.org/officeDocument/2006/relationships/tags" Target="../tags/tag409.xml"/><Relationship Id="rId14" Type="http://schemas.openxmlformats.org/officeDocument/2006/relationships/chart" Target="../charts/chart8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8" Type="http://schemas.openxmlformats.org/officeDocument/2006/relationships/notesSlide" Target="../notesSlides/notesSlide64.xml"/><Relationship Id="rId3" Type="http://schemas.openxmlformats.org/officeDocument/2006/relationships/tags" Target="../tags/tag413.xml"/><Relationship Id="rId7" Type="http://schemas.openxmlformats.org/officeDocument/2006/relationships/slideLayout" Target="../slideLayouts/slideLayout9.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5" Type="http://schemas.openxmlformats.org/officeDocument/2006/relationships/tags" Target="../tags/tag415.xml"/><Relationship Id="rId4" Type="http://schemas.openxmlformats.org/officeDocument/2006/relationships/tags" Target="../tags/tag414.xml"/><Relationship Id="rId9" Type="http://schemas.openxmlformats.org/officeDocument/2006/relationships/chart" Target="../charts/chart81.xml"/></Relationships>
</file>

<file path=ppt/slides/_rels/slide87.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419.xml"/><Relationship Id="rId7" Type="http://schemas.openxmlformats.org/officeDocument/2006/relationships/tags" Target="../tags/tag423.xml"/><Relationship Id="rId2" Type="http://schemas.openxmlformats.org/officeDocument/2006/relationships/tags" Target="../tags/tag418.xml"/><Relationship Id="rId1" Type="http://schemas.openxmlformats.org/officeDocument/2006/relationships/tags" Target="../tags/tag417.xml"/><Relationship Id="rId6" Type="http://schemas.openxmlformats.org/officeDocument/2006/relationships/tags" Target="../tags/tag422.xml"/><Relationship Id="rId5" Type="http://schemas.openxmlformats.org/officeDocument/2006/relationships/tags" Target="../tags/tag421.xml"/><Relationship Id="rId10" Type="http://schemas.openxmlformats.org/officeDocument/2006/relationships/chart" Target="../charts/chart82.xml"/><Relationship Id="rId4" Type="http://schemas.openxmlformats.org/officeDocument/2006/relationships/tags" Target="../tags/tag420.xml"/><Relationship Id="rId9" Type="http://schemas.openxmlformats.org/officeDocument/2006/relationships/notesSlide" Target="../notesSlides/notesSlide65.xml"/></Relationships>
</file>

<file path=ppt/slides/_rels/slide88.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26.png"/><Relationship Id="rId4" Type="http://schemas.openxmlformats.org/officeDocument/2006/relationships/image" Target="../media/image25.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027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7" y="6339858"/>
            <a:ext cx="8832274"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88422614"/>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87630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2017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2013-17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409653751"/>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4263" y="6324600"/>
            <a:ext cx="88011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Three municipalities were selected to illustrate how diversity ranges within the county</a:t>
            </a:r>
          </a:p>
          <a:p>
            <a:pPr algn="just"/>
            <a:r>
              <a:rPr lang="en-US" sz="1000" dirty="0">
                <a:latin typeface="Franklin Gothic Book" panose="020B0503020102020204" pitchFamily="34" charset="0"/>
              </a:rPr>
              <a:t>Note. Percentages add up to more than 100% because respondents to the 2017 American Community Survey were able to select more than one race. Additionally, Hispanic/Latino was a separate question from race that all respondents answered before selecting race. </a:t>
            </a: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11502"/>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 Illustration of diversity by municipality (%)</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73168"/>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CC9F58E5-24ED-4C67-9993-BEB81437903B}"/>
              </a:ext>
            </a:extLst>
          </p:cNvPr>
          <p:cNvSpPr txBox="1"/>
          <p:nvPr>
            <p:custDataLst>
              <p:tags r:id="rId5"/>
            </p:custDataLst>
          </p:nvPr>
        </p:nvSpPr>
        <p:spPr>
          <a:xfrm>
            <a:off x="4419600" y="5630735"/>
            <a:ext cx="1748369" cy="457200"/>
          </a:xfrm>
          <a:prstGeom prst="rect">
            <a:avLst/>
          </a:prstGeom>
          <a:noFill/>
        </p:spPr>
        <p:txBody>
          <a:bodyPr wrap="square" rtlCol="0">
            <a:noAutofit/>
          </a:bodyPr>
          <a:lstStyle/>
          <a:p>
            <a:pPr algn="ctr"/>
            <a:r>
              <a:rPr lang="en-US" sz="900">
                <a:latin typeface="Franklin Gothic Medium" panose="020B0603020102020204" pitchFamily="34" charset="0"/>
              </a:rPr>
              <a:t>Highest percentage of white residents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4FD4BB8-FA38-4951-909A-1549BE46DACE}"/>
              </a:ext>
            </a:extLst>
          </p:cNvPr>
          <p:cNvSpPr txBox="1"/>
          <p:nvPr>
            <p:custDataLst>
              <p:tags r:id="rId6"/>
            </p:custDataLst>
          </p:nvPr>
        </p:nvSpPr>
        <p:spPr>
          <a:xfrm>
            <a:off x="7002468" y="5630735"/>
            <a:ext cx="1748369" cy="457200"/>
          </a:xfrm>
          <a:prstGeom prst="rect">
            <a:avLst/>
          </a:prstGeom>
          <a:noFill/>
        </p:spPr>
        <p:txBody>
          <a:bodyPr wrap="square" rtlCol="0">
            <a:noAutofit/>
          </a:bodyPr>
          <a:lstStyle/>
          <a:p>
            <a:pPr algn="ctr"/>
            <a:r>
              <a:rPr lang="en-US" sz="900">
                <a:latin typeface="Franklin Gothic Medium" panose="020B0603020102020204" pitchFamily="34" charset="0"/>
              </a:rPr>
              <a:t>Middling percentage of white residents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551DA22E-DF73-4F6C-BBA2-C4112399BD55}"/>
              </a:ext>
            </a:extLst>
          </p:cNvPr>
          <p:cNvSpPr txBox="1"/>
          <p:nvPr>
            <p:custDataLst>
              <p:tags r:id="rId7"/>
            </p:custDataLst>
          </p:nvPr>
        </p:nvSpPr>
        <p:spPr>
          <a:xfrm>
            <a:off x="9900728" y="5609554"/>
            <a:ext cx="1371600" cy="457200"/>
          </a:xfrm>
          <a:prstGeom prst="rect">
            <a:avLst/>
          </a:prstGeom>
          <a:noFill/>
        </p:spPr>
        <p:txBody>
          <a:bodyPr wrap="square" rtlCol="0">
            <a:noAutofit/>
          </a:bodyPr>
          <a:lstStyle/>
          <a:p>
            <a:pPr algn="ctr"/>
            <a:r>
              <a:rPr lang="en-US" sz="900">
                <a:latin typeface="Franklin Gothic Medium" panose="020B0603020102020204" pitchFamily="34" charset="0"/>
              </a:rPr>
              <a:t>Lowest percentage of white residents</a:t>
            </a:r>
            <a:endParaRPr lang="en-US" sz="9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DA75C4A1-479D-41F5-842D-2D22B91D27C6}"/>
              </a:ext>
            </a:extLst>
          </p:cNvPr>
          <p:cNvGraphicFramePr/>
          <p:nvPr>
            <p:custDataLst>
              <p:tags r:id="rId8"/>
            </p:custDataLst>
            <p:extLst>
              <p:ext uri="{D42A27DB-BD31-4B8C-83A1-F6EECF244321}">
                <p14:modId xmlns:p14="http://schemas.microsoft.com/office/powerpoint/2010/main" val="3920305882"/>
              </p:ext>
            </p:extLst>
          </p:nvPr>
        </p:nvGraphicFramePr>
        <p:xfrm>
          <a:off x="3400964" y="896692"/>
          <a:ext cx="8534399" cy="5064616"/>
        </p:xfrm>
        <a:graphic>
          <a:graphicData uri="http://schemas.openxmlformats.org/drawingml/2006/chart">
            <c:chart xmlns:c="http://schemas.openxmlformats.org/drawingml/2006/chart" xmlns:r="http://schemas.openxmlformats.org/officeDocument/2006/relationships" r:id="rId12"/>
          </a:graphicData>
        </a:graphic>
      </p:graphicFrame>
      <p:sp>
        <p:nvSpPr>
          <p:cNvPr id="12" name="TextBox 11">
            <a:extLst>
              <a:ext uri="{FF2B5EF4-FFF2-40B4-BE49-F238E27FC236}">
                <a16:creationId xmlns:a16="http://schemas.microsoft.com/office/drawing/2014/main" id="{7AE17516-CBA9-4259-9D58-EAD0C6ED9602}"/>
              </a:ext>
            </a:extLst>
          </p:cNvPr>
          <p:cNvSpPr txBox="1"/>
          <p:nvPr>
            <p:custDataLst>
              <p:tags r:id="rId9"/>
            </p:custDataLst>
          </p:nvPr>
        </p:nvSpPr>
        <p:spPr>
          <a:xfrm>
            <a:off x="314145" y="3305563"/>
            <a:ext cx="2495909" cy="461665"/>
          </a:xfrm>
          <a:prstGeom prst="rect">
            <a:avLst/>
          </a:prstGeom>
          <a:noFill/>
        </p:spPr>
        <p:txBody>
          <a:bodyPr wrap="square" rtlCol="0">
            <a:spAutoFit/>
          </a:bodyPr>
          <a:lstStyle/>
          <a:p>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2045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1.4.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1.5.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23617719"/>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368226044"/>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1.6.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211712614"/>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1.8.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022055208"/>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4043277639"/>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1.9  Illustration of English-only speakers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1000"/>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124200" y="6553200"/>
            <a:ext cx="9067800" cy="246221"/>
          </a:xfrm>
          <a:prstGeom prst="rect">
            <a:avLst/>
          </a:prstGeom>
          <a:noFill/>
        </p:spPr>
        <p:txBody>
          <a:bodyPr wrap="square" rtlCol="0">
            <a:spAutoFit/>
          </a:bodyPr>
          <a:lstStyle/>
          <a:p>
            <a:pPr algn="just"/>
            <a:r>
              <a:rPr lang="en-US" sz="1000">
                <a:latin typeface="Franklin Gothic Book" panose="020B0503020102020204" pitchFamily="34" charset="0"/>
              </a:rPr>
              <a:t>Note: Three municipalities were selected to illustrate how diversity ranges within the county</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3C601884-37CE-4709-B9A2-AA661DC25FDC}"/>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575A8066-233A-42C7-B1CD-AC6325CE8C7D}"/>
              </a:ext>
            </a:extLst>
          </p:cNvPr>
          <p:cNvGraphicFramePr/>
          <p:nvPr>
            <p:custDataLst>
              <p:tags r:id="rId6"/>
            </p:custDataLst>
            <p:extLst>
              <p:ext uri="{D42A27DB-BD31-4B8C-83A1-F6EECF244321}">
                <p14:modId xmlns:p14="http://schemas.microsoft.com/office/powerpoint/2010/main" val="1930549417"/>
              </p:ext>
            </p:extLst>
          </p:nvPr>
        </p:nvGraphicFramePr>
        <p:xfrm>
          <a:off x="3463745" y="415591"/>
          <a:ext cx="8128000" cy="5418667"/>
        </p:xfrm>
        <a:graphic>
          <a:graphicData uri="http://schemas.openxmlformats.org/drawingml/2006/chart">
            <c:chart xmlns:c="http://schemas.openxmlformats.org/drawingml/2006/chart" xmlns:r="http://schemas.openxmlformats.org/officeDocument/2006/relationships" r:id="rId12"/>
          </a:graphicData>
        </a:graphic>
      </p:graphicFrame>
      <p:sp>
        <p:nvSpPr>
          <p:cNvPr id="9" name="TextBox 8">
            <a:extLst>
              <a:ext uri="{FF2B5EF4-FFF2-40B4-BE49-F238E27FC236}">
                <a16:creationId xmlns:a16="http://schemas.microsoft.com/office/drawing/2014/main" id="{B2608317-8663-47E1-A39F-639DCDECBEDC}"/>
              </a:ext>
            </a:extLst>
          </p:cNvPr>
          <p:cNvSpPr txBox="1"/>
          <p:nvPr>
            <p:custDataLst>
              <p:tags r:id="rId7"/>
            </p:custDataLst>
          </p:nvPr>
        </p:nvSpPr>
        <p:spPr>
          <a:xfrm>
            <a:off x="3161145" y="4811860"/>
            <a:ext cx="1427480" cy="369332"/>
          </a:xfrm>
          <a:prstGeom prst="rect">
            <a:avLst/>
          </a:prstGeom>
          <a:noFill/>
        </p:spPr>
        <p:txBody>
          <a:bodyPr wrap="square" rtlCol="0">
            <a:spAutoFit/>
          </a:bodyPr>
          <a:lstStyle/>
          <a:p>
            <a:pPr algn="ctr"/>
            <a:r>
              <a:rPr lang="en-US" sz="900">
                <a:latin typeface="Franklin Gothic Medium" panose="020B0603020102020204" pitchFamily="34" charset="0"/>
              </a:rPr>
              <a:t>Highest % of English-Only speakers</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B7C67ADB-AAC2-42A8-A1B2-54B04EACD87A}"/>
              </a:ext>
            </a:extLst>
          </p:cNvPr>
          <p:cNvSpPr txBox="1"/>
          <p:nvPr>
            <p:custDataLst>
              <p:tags r:id="rId8"/>
            </p:custDataLst>
          </p:nvPr>
        </p:nvSpPr>
        <p:spPr>
          <a:xfrm>
            <a:off x="3141980" y="3289050"/>
            <a:ext cx="1468120" cy="369332"/>
          </a:xfrm>
          <a:prstGeom prst="rect">
            <a:avLst/>
          </a:prstGeom>
          <a:noFill/>
        </p:spPr>
        <p:txBody>
          <a:bodyPr wrap="square" rtlCol="0">
            <a:spAutoFit/>
          </a:bodyPr>
          <a:lstStyle/>
          <a:p>
            <a:pPr algn="ctr"/>
            <a:r>
              <a:rPr lang="en-US" sz="900">
                <a:latin typeface="Franklin Gothic Medium" panose="020B0603020102020204" pitchFamily="34" charset="0"/>
              </a:rPr>
              <a:t>Middling % of English-Only speakers</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D5B1D83-9F6E-4C35-AB54-98DB96A97484}"/>
              </a:ext>
            </a:extLst>
          </p:cNvPr>
          <p:cNvSpPr txBox="1"/>
          <p:nvPr>
            <p:custDataLst>
              <p:tags r:id="rId9"/>
            </p:custDataLst>
          </p:nvPr>
        </p:nvSpPr>
        <p:spPr>
          <a:xfrm>
            <a:off x="3147060" y="1593767"/>
            <a:ext cx="1463040" cy="369332"/>
          </a:xfrm>
          <a:prstGeom prst="rect">
            <a:avLst/>
          </a:prstGeom>
          <a:noFill/>
        </p:spPr>
        <p:txBody>
          <a:bodyPr wrap="square" rtlCol="0">
            <a:spAutoFit/>
          </a:bodyPr>
          <a:lstStyle/>
          <a:p>
            <a:pPr algn="ctr"/>
            <a:r>
              <a:rPr lang="en-US" sz="900">
                <a:latin typeface="Franklin Gothic Medium" panose="020B0603020102020204" pitchFamily="34" charset="0"/>
              </a:rPr>
              <a:t>Lowest % of English-Only speakers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62103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3206243011"/>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8"/>
          </a:graphicData>
        </a:graphic>
      </p:graphicFrame>
      <p:sp>
        <p:nvSpPr>
          <p:cNvPr id="2" name="TextBox 1"/>
          <p:cNvSpPr txBox="1"/>
          <p:nvPr/>
        </p:nvSpPr>
        <p:spPr>
          <a:xfrm>
            <a:off x="3208973" y="6393212"/>
            <a:ext cx="7315200" cy="253916"/>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a:t>
            </a:r>
          </a:p>
        </p:txBody>
      </p:sp>
    </p:spTree>
    <p:extLst>
      <p:ext uri="{BB962C8B-B14F-4D97-AF65-F5344CB8AC3E}">
        <p14:creationId xmlns:p14="http://schemas.microsoft.com/office/powerpoint/2010/main" val="3041265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4348D46-854C-4916-9B52-1BB44CE9C1B4}"/>
              </a:ext>
            </a:extLst>
          </p:cNvPr>
          <p:cNvSpPr/>
          <p:nvPr/>
        </p:nvSpPr>
        <p:spPr>
          <a:xfrm>
            <a:off x="3438345" y="797701"/>
            <a:ext cx="7949428" cy="304800"/>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60943"/>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latin typeface="Franklin Gothic Medium" panose="020B0603020102020204" pitchFamily="34" charset="0"/>
              </a:rPr>
              <a:t>1.11 Children (# and relative percentages) per age category in NJ (by county)</a:t>
            </a:r>
            <a:endParaRPr lang="en-US" sz="2000" spc="-5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AA1D4207-D81B-4F5B-B848-57CA126796FD}"/>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a:rPr>
              <a:t>Note. The number of children estimated to be in group settings across the state (5,630 or 0.28% of total youth population)  is not included above.</a:t>
            </a:r>
            <a:endParaRPr lang="en-US" sz="1000" dirty="0">
              <a:latin typeface="Franklin Gothic Book"/>
            </a:endParaRPr>
          </a:p>
        </p:txBody>
      </p:sp>
      <p:sp>
        <p:nvSpPr>
          <p:cNvPr id="8" name="TextBox 7">
            <a:extLst>
              <a:ext uri="{FF2B5EF4-FFF2-40B4-BE49-F238E27FC236}">
                <a16:creationId xmlns:a16="http://schemas.microsoft.com/office/drawing/2014/main" id="{5F33EA43-50DB-4E7F-A06E-C341E3D531B0}"/>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623E41E-85D4-44FF-8D6A-724773842090}"/>
              </a:ext>
            </a:extLst>
          </p:cNvPr>
          <p:cNvGraphicFramePr/>
          <p:nvPr>
            <p:custDataLst>
              <p:tags r:id="rId6"/>
            </p:custDataLst>
            <p:extLst>
              <p:ext uri="{D42A27DB-BD31-4B8C-83A1-F6EECF244321}">
                <p14:modId xmlns:p14="http://schemas.microsoft.com/office/powerpoint/2010/main" val="3467420054"/>
              </p:ext>
            </p:extLst>
          </p:nvPr>
        </p:nvGraphicFramePr>
        <p:xfrm>
          <a:off x="3436758" y="610981"/>
          <a:ext cx="8128000" cy="580435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41248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048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914BA7-2CEB-44F8-9416-E0C06983D10E}"/>
              </a:ext>
            </a:extLst>
          </p:cNvPr>
          <p:cNvSpPr/>
          <p:nvPr/>
        </p:nvSpPr>
        <p:spPr>
          <a:xfrm>
            <a:off x="3645540" y="4321732"/>
            <a:ext cx="7811298" cy="535334"/>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Children (%) per age category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10 municipalities with the highest percentage of children aged &lt;6. Within each municipality, age categories are presented as percentages and will add up to approximately 100%</a:t>
            </a:r>
            <a:endParaRPr lang="en-US" sz="1000" dirty="0">
              <a:latin typeface="Franklin Gothic Book" panose="020B0503020102020204" pitchFamily="34" charset="0"/>
            </a:endParaRPr>
          </a:p>
        </p:txBody>
      </p:sp>
      <p:sp>
        <p:nvSpPr>
          <p:cNvPr id="9" name="TextBox 8">
            <a:extLst>
              <a:ext uri="{FF2B5EF4-FFF2-40B4-BE49-F238E27FC236}">
                <a16:creationId xmlns:a16="http://schemas.microsoft.com/office/drawing/2014/main" id="{10F6E6B4-3FC2-4A26-9D6A-F9A7AAC4D932}"/>
              </a:ext>
            </a:extLst>
          </p:cNvPr>
          <p:cNvSpPr txBox="1"/>
          <p:nvPr>
            <p:custDataLst>
              <p:tags r:id="rId5"/>
            </p:custDataLst>
          </p:nvPr>
        </p:nvSpPr>
        <p:spPr>
          <a:xfrm>
            <a:off x="4572000" y="6035040"/>
            <a:ext cx="1828800" cy="365760"/>
          </a:xfrm>
          <a:prstGeom prst="rect">
            <a:avLst/>
          </a:prstGeom>
          <a:noFill/>
        </p:spPr>
        <p:txBody>
          <a:bodyPr wrap="square" rtlCol="0" anchor="ctr" anchorCtr="0">
            <a:noAutofit/>
          </a:bodyPr>
          <a:lstStyle/>
          <a:p>
            <a:pPr algn="ctr"/>
            <a:r>
              <a:rPr lang="en-US" sz="900">
                <a:latin typeface="Franklin Gothic Medium" panose="020B0603020102020204" pitchFamily="34" charset="0"/>
              </a:rPr>
              <a:t># aged &lt;6 / total # of children per municipality * 100</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AFAE2D1C-54E7-45CE-B63C-37CB01D89D37}"/>
              </a:ext>
            </a:extLst>
          </p:cNvPr>
          <p:cNvSpPr txBox="1"/>
          <p:nvPr>
            <p:custDataLst>
              <p:tags r:id="rId6"/>
            </p:custDataLst>
          </p:nvPr>
        </p:nvSpPr>
        <p:spPr>
          <a:xfrm>
            <a:off x="6537960" y="6035040"/>
            <a:ext cx="1828800" cy="369332"/>
          </a:xfrm>
          <a:prstGeom prst="rect">
            <a:avLst/>
          </a:prstGeom>
          <a:noFill/>
        </p:spPr>
        <p:txBody>
          <a:bodyPr wrap="square" rtlCol="0" anchor="ctr" anchorCtr="0">
            <a:noAutofit/>
          </a:bodyPr>
          <a:lstStyle/>
          <a:p>
            <a:pPr algn="ctr"/>
            <a:r>
              <a:rPr lang="en-US" sz="900">
                <a:latin typeface="Franklin Gothic Medium" panose="020B0603020102020204" pitchFamily="34" charset="0"/>
              </a:rPr>
              <a:t># aged 6-11 / total # of children per municipality * 100</a:t>
            </a:r>
            <a:endParaRPr lang="en-US" sz="9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1C135C3E-F2BB-4491-AF56-7866215528EE}"/>
              </a:ext>
            </a:extLst>
          </p:cNvPr>
          <p:cNvSpPr txBox="1"/>
          <p:nvPr>
            <p:custDataLst>
              <p:tags r:id="rId7"/>
            </p:custDataLst>
          </p:nvPr>
        </p:nvSpPr>
        <p:spPr>
          <a:xfrm>
            <a:off x="8686800" y="6035040"/>
            <a:ext cx="1828800" cy="369332"/>
          </a:xfrm>
          <a:prstGeom prst="rect">
            <a:avLst/>
          </a:prstGeom>
          <a:noFill/>
        </p:spPr>
        <p:txBody>
          <a:bodyPr wrap="square" rtlCol="0" anchor="ctr" anchorCtr="0">
            <a:noAutofit/>
          </a:bodyPr>
          <a:lstStyle/>
          <a:p>
            <a:pPr algn="ctr"/>
            <a:r>
              <a:rPr lang="en-US" sz="900">
                <a:latin typeface="Franklin Gothic Medium" panose="020B0603020102020204" pitchFamily="34" charset="0"/>
              </a:rPr>
              <a:t># aged 12-17 / total # of children per municipality * 100</a:t>
            </a:r>
            <a:endParaRPr lang="en-US" sz="9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9"/>
            </p:custDataLst>
            <p:extLst>
              <p:ext uri="{D42A27DB-BD31-4B8C-83A1-F6EECF244321}">
                <p14:modId xmlns:p14="http://schemas.microsoft.com/office/powerpoint/2010/main" val="1550197887"/>
              </p:ext>
            </p:extLst>
          </p:nvPr>
        </p:nvGraphicFramePr>
        <p:xfrm>
          <a:off x="3487189" y="734092"/>
          <a:ext cx="8128000" cy="5300948"/>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2949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1.13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5"/>
            </p:custDataLst>
            <p:extLst>
              <p:ext uri="{D42A27DB-BD31-4B8C-83A1-F6EECF244321}">
                <p14:modId xmlns:p14="http://schemas.microsoft.com/office/powerpoint/2010/main" val="3046903297"/>
              </p:ext>
            </p:extLst>
          </p:nvPr>
        </p:nvGraphicFramePr>
        <p:xfrm>
          <a:off x="3173413" y="728148"/>
          <a:ext cx="8942387"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6"/>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48,461 children were being served by New Jersey CP&amp;P on December 31,2018. This includes 3,105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277577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199" y="-5138"/>
            <a:ext cx="9067799" cy="64633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1.14 Children (#) in CP&amp;P out-of-home placement – kin and non-kin, in county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07372" y="543878"/>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2018 </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4DA8209D-068F-4599-AF59-8B0F2FB5B908}"/>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CP&amp;P</a:t>
            </a:r>
            <a:endParaRPr lang="en-US" sz="24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5"/>
            </p:custDataLst>
          </p:nvPr>
        </p:nvSpPr>
        <p:spPr>
          <a:xfrm>
            <a:off x="3107372" y="6295418"/>
            <a:ext cx="9084627" cy="562582"/>
          </a:xfrm>
          <a:prstGeom prst="rect">
            <a:avLst/>
          </a:prstGeom>
          <a:noFill/>
        </p:spPr>
        <p:txBody>
          <a:bodyPr wrap="square" rtlCol="0" anchor="ctr" anchorCtr="0">
            <a:noAutofit/>
          </a:bodyPr>
          <a:lstStyle/>
          <a:p>
            <a:pPr algn="just"/>
            <a:r>
              <a:rPr lang="en-US" sz="1000">
                <a:latin typeface="Franklin Gothic Book"/>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6"/>
            </p:custDataLst>
            <p:extLst>
              <p:ext uri="{D42A27DB-BD31-4B8C-83A1-F6EECF244321}">
                <p14:modId xmlns:p14="http://schemas.microsoft.com/office/powerpoint/2010/main" val="4142339141"/>
              </p:ext>
            </p:extLst>
          </p:nvPr>
        </p:nvGraphicFramePr>
        <p:xfrm>
          <a:off x="3208972" y="740395"/>
          <a:ext cx="8830628"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88768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2017 </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124200" y="6391175"/>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5"/>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2.2.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6"/>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5-yr American Community Survey, estimates 2013-17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7"/>
            </p:custDataLst>
            <p:extLst>
              <p:ext uri="{D42A27DB-BD31-4B8C-83A1-F6EECF244321}">
                <p14:modId xmlns:p14="http://schemas.microsoft.com/office/powerpoint/2010/main" val="800950858"/>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8"/>
            </p:custDataLst>
            <p:extLst>
              <p:ext uri="{D42A27DB-BD31-4B8C-83A1-F6EECF244321}">
                <p14:modId xmlns:p14="http://schemas.microsoft.com/office/powerpoint/2010/main" val="2435482922"/>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369450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1B452D-CC07-4FF3-B025-4ED14E4B8D10}"/>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Poverty</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901B8CF-A296-4E3F-94DC-8C39BACD68C5}"/>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 </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4"/>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5"/>
            </p:custDataLst>
            <p:extLst>
              <p:ext uri="{D42A27DB-BD31-4B8C-83A1-F6EECF244321}">
                <p14:modId xmlns:p14="http://schemas.microsoft.com/office/powerpoint/2010/main" val="2566953882"/>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54614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306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Cost of </a:t>
            </a:r>
          </a:p>
          <a:p>
            <a:pPr>
              <a:lnSpc>
                <a:spcPct val="90000"/>
              </a:lnSpc>
            </a:pPr>
            <a:r>
              <a:rPr lang="en-US" spc="-20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Monthly cost of living budget ($),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2018</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84006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633041219"/>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058114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0" y="685800"/>
            <a:ext cx="31242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Cost of </a:t>
            </a:r>
          </a:p>
          <a:p>
            <a:pPr>
              <a:lnSpc>
                <a:spcPct val="90000"/>
              </a:lnSpc>
            </a:pPr>
            <a:r>
              <a:rPr lang="en-US" spc="-200">
                <a:solidFill>
                  <a:schemeClr val="bg1"/>
                </a:solidFill>
                <a:latin typeface="Franklin Gothic Demi" panose="020B0703020102020204" pitchFamily="34" charset="0"/>
              </a:rPr>
              <a:t>Living</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2018</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4"/>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5"/>
            </p:custDataLst>
            <p:extLst>
              <p:ext uri="{D42A27DB-BD31-4B8C-83A1-F6EECF244321}">
                <p14:modId xmlns:p14="http://schemas.microsoft.com/office/powerpoint/2010/main" val="27876891"/>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24735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856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9A0533-0D56-417A-AD4B-5BFAD35C92CE}"/>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E5AC2AA-A4D0-4DA0-A964-6950A77A0FE9}"/>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4"/>
            </p:custDataLst>
          </p:nvPr>
        </p:nvSpPr>
        <p:spPr>
          <a:xfrm>
            <a:off x="3124200" y="6278880"/>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5"/>
            </p:custDataLst>
          </p:nvPr>
        </p:nvSpPr>
        <p:spPr>
          <a:xfrm>
            <a:off x="8754050" y="362101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6"/>
            </p:custDataLst>
          </p:nvPr>
        </p:nvSpPr>
        <p:spPr>
          <a:xfrm>
            <a:off x="8798129" y="4083907"/>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5-yr American Community Survey estimates, 2017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7"/>
            </p:custDataLst>
            <p:extLst>
              <p:ext uri="{D42A27DB-BD31-4B8C-83A1-F6EECF244321}">
                <p14:modId xmlns:p14="http://schemas.microsoft.com/office/powerpoint/2010/main" val="585208995"/>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8"/>
            </p:custDataLst>
            <p:extLst>
              <p:ext uri="{D42A27DB-BD31-4B8C-83A1-F6EECF244321}">
                <p14:modId xmlns:p14="http://schemas.microsoft.com/office/powerpoint/2010/main" val="3363441976"/>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51842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360519-4E8F-45DC-8ED6-511ED061A17A}"/>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Income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E1BA681-76A4-4419-9053-F8AC62612D4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2017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4"/>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5"/>
            </p:custDataLst>
            <p:extLst>
              <p:ext uri="{D42A27DB-BD31-4B8C-83A1-F6EECF244321}">
                <p14:modId xmlns:p14="http://schemas.microsoft.com/office/powerpoint/2010/main" val="900444034"/>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48698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3"/>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265303491"/>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(US Census), 2017 data via the Robert Wood Johnson Foundation</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AE1E2E9-CF92-42A9-A6B1-96EB0336D058}"/>
              </a:ext>
            </a:extLst>
          </p:cNvPr>
          <p:cNvSpPr txBox="1"/>
          <p:nvPr>
            <p:custDataLst>
              <p:tags r:id="rId2"/>
            </p:custDataLst>
          </p:nvPr>
        </p:nvSpPr>
        <p:spPr>
          <a:xfrm>
            <a:off x="0" y="3244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Burden/Problems</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Households (%) with severe housing problems* over time, in county</a:t>
            </a:r>
            <a:endParaRPr lang="en-US" sz="2000" spc="-50" dirty="0"/>
          </a:p>
        </p:txBody>
      </p:sp>
      <p:sp>
        <p:nvSpPr>
          <p:cNvPr id="6" name="TextBox 5">
            <a:extLst>
              <a:ext uri="{FF2B5EF4-FFF2-40B4-BE49-F238E27FC236}">
                <a16:creationId xmlns:a16="http://schemas.microsoft.com/office/drawing/2014/main" id="{A6068CEE-7A20-409D-BAF6-9DCD2C2864AC}"/>
              </a:ext>
            </a:extLst>
          </p:cNvPr>
          <p:cNvSpPr txBox="1"/>
          <p:nvPr>
            <p:custDataLst>
              <p:tags r:id="rId4"/>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Comprehensive Housing Affordability Strategy data compiled by HUD</a:t>
            </a:r>
            <a:endParaRPr lang="en-US" sz="1200" dirty="0"/>
          </a:p>
        </p:txBody>
      </p:sp>
      <p:sp>
        <p:nvSpPr>
          <p:cNvPr id="7" name="TextBox 6">
            <a:extLst>
              <a:ext uri="{FF2B5EF4-FFF2-40B4-BE49-F238E27FC236}">
                <a16:creationId xmlns:a16="http://schemas.microsoft.com/office/drawing/2014/main" id="{FFA22E4B-0402-4197-A9F4-9F6F34E99BE1}"/>
              </a:ext>
            </a:extLst>
          </p:cNvPr>
          <p:cNvSpPr txBox="1"/>
          <p:nvPr>
            <p:custDataLst>
              <p:tags r:id="rId5"/>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6"/>
            </p:custDataLst>
            <p:extLst>
              <p:ext uri="{D42A27DB-BD31-4B8C-83A1-F6EECF244321}">
                <p14:modId xmlns:p14="http://schemas.microsoft.com/office/powerpoint/2010/main" val="3970367795"/>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5800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B7947-42DE-4C75-A741-7336848E1CA8}"/>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009A79D-D2A1-48F4-9398-17F29059D27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t>6.1 Food insecurity rates over time: county, state, and national comparisons </a:t>
            </a:r>
            <a:endParaRPr lang="en-US" sz="2000" spc="-50" dirty="0"/>
          </a:p>
        </p:txBody>
      </p:sp>
      <p:sp>
        <p:nvSpPr>
          <p:cNvPr id="4" name="TextBox 3">
            <a:extLst>
              <a:ext uri="{FF2B5EF4-FFF2-40B4-BE49-F238E27FC236}">
                <a16:creationId xmlns:a16="http://schemas.microsoft.com/office/drawing/2014/main" id="{4CDD76C5-4E62-481B-88EC-4C5BC999ED8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https://map.feedingamerica.org/county/2015/overall</a:t>
            </a:r>
            <a:endParaRPr lang="en-US" sz="1200" dirty="0"/>
          </a:p>
        </p:txBody>
      </p:sp>
      <p:sp>
        <p:nvSpPr>
          <p:cNvPr id="5" name="TextBox 4">
            <a:extLst>
              <a:ext uri="{FF2B5EF4-FFF2-40B4-BE49-F238E27FC236}">
                <a16:creationId xmlns:a16="http://schemas.microsoft.com/office/drawing/2014/main" id="{52BCEB66-EAE9-4095-803F-1AF77FB694FB}"/>
              </a:ext>
            </a:extLst>
          </p:cNvPr>
          <p:cNvSpPr txBox="1"/>
          <p:nvPr>
            <p:custDataLst>
              <p:tags r:id="rId4"/>
            </p:custDataLst>
          </p:nvPr>
        </p:nvSpPr>
        <p:spPr>
          <a:xfrm>
            <a:off x="3124200" y="6199495"/>
            <a:ext cx="9067800" cy="536812"/>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dirty="0">
              <a:latin typeface="Franklin Gothic Book" panose="020B0503020102020204" pitchFamily="34" charset="0"/>
              <a:cs typeface="Calibri"/>
            </a:endParaRPr>
          </a:p>
        </p:txBody>
      </p:sp>
      <p:graphicFrame>
        <p:nvGraphicFramePr>
          <p:cNvPr id="8" name="Chart 7">
            <a:extLst>
              <a:ext uri="{FF2B5EF4-FFF2-40B4-BE49-F238E27FC236}">
                <a16:creationId xmlns:a16="http://schemas.microsoft.com/office/drawing/2014/main" id="{34F234C2-F767-4774-A76A-1A947D874605}"/>
              </a:ext>
            </a:extLst>
          </p:cNvPr>
          <p:cNvGraphicFramePr/>
          <p:nvPr>
            <p:custDataLst>
              <p:tags r:id="rId5"/>
            </p:custDataLst>
            <p:extLst>
              <p:ext uri="{D42A27DB-BD31-4B8C-83A1-F6EECF244321}">
                <p14:modId xmlns:p14="http://schemas.microsoft.com/office/powerpoint/2010/main" val="124523927"/>
              </p:ext>
            </p:extLst>
          </p:nvPr>
        </p:nvGraphicFramePr>
        <p:xfrm>
          <a:off x="3588466" y="1077219"/>
          <a:ext cx="8128000" cy="536208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97767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6.2 Food insecurity (%) in NJ (by county)</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400110"/>
            <a:ext cx="8915400" cy="461665"/>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U.S. Census Bureau Current Population Survey and the U.S. Department of Agricultural Economic Research Service (2015-2017). </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667185850"/>
              </p:ext>
            </p:extLst>
          </p:nvPr>
        </p:nvGraphicFramePr>
        <p:xfrm>
          <a:off x="3527732" y="1143000"/>
          <a:ext cx="8128000" cy="499533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915447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 &amp; Nutrition</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Health and Senior Services via Annie E Casey Kids Count</a:t>
            </a:r>
            <a:endParaRPr lang="en-US" sz="12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461665"/>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200"/>
              <a:t>Sources: New Jersey Department of Agriculture via Annie E Casey Kids Count; American Community Survey 2012-17 Five-Year Estimates</a:t>
            </a:r>
            <a:endParaRPr lang="en-US" sz="12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069924" y="4803877"/>
            <a:ext cx="8429551"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Human Services, Division of Family Development via Annie E Casey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4040502198"/>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918078057"/>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824527207"/>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5"/>
          </a:graphicData>
        </a:graphic>
      </p:graphicFrame>
      <p:sp>
        <p:nvSpPr>
          <p:cNvPr id="9" name="TextBox 8"/>
          <p:cNvSpPr txBox="1"/>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Median monthly childcare cost ($) of center-based care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2017</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485429768"/>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7.2: Median monthly child care cost ($) of center-based care by age of child compared with median household income (by county) </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2017</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609793"/>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4"/>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8.2: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5"/>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6"/>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5-yr American Community Survey estimates, 2013-17 </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7"/>
            </p:custDataLst>
            <p:extLst>
              <p:ext uri="{D42A27DB-BD31-4B8C-83A1-F6EECF244321}">
                <p14:modId xmlns:p14="http://schemas.microsoft.com/office/powerpoint/2010/main" val="1096068386"/>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8"/>
            </p:custDataLst>
            <p:extLst>
              <p:ext uri="{D42A27DB-BD31-4B8C-83A1-F6EECF244321}">
                <p14:modId xmlns:p14="http://schemas.microsoft.com/office/powerpoint/2010/main" val="1969573407"/>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9"/>
            </p:custDataLst>
          </p:nvPr>
        </p:nvSpPr>
        <p:spPr>
          <a:xfrm>
            <a:off x="7772400" y="6236644"/>
            <a:ext cx="1524000" cy="230832"/>
          </a:xfrm>
          <a:prstGeom prst="rect">
            <a:avLst/>
          </a:prstGeom>
          <a:noFill/>
        </p:spPr>
        <p:txBody>
          <a:bodyPr wrap="square" rtlCol="0">
            <a:spAutoFit/>
          </a:bodyPr>
          <a:lstStyle/>
          <a:p>
            <a:r>
              <a:rPr lang="en-US" sz="900">
                <a:latin typeface="Franklin Gothic Medium" panose="020B0603020102020204" pitchFamily="34" charset="0"/>
              </a:rPr>
              <a:t>NJ avg 31.5</a:t>
            </a:r>
            <a:endParaRPr lang="en-US" sz="900" dirty="0">
              <a:latin typeface="Franklin Gothic Medium" panose="020B0603020102020204" pitchFamily="34" charset="0"/>
            </a:endParaRPr>
          </a:p>
        </p:txBody>
      </p:sp>
      <p:sp>
        <p:nvSpPr>
          <p:cNvPr id="12" name="TextBox 11"/>
          <p:cNvSpPr txBox="1"/>
          <p:nvPr>
            <p:custDataLst>
              <p:tags r:id="rId10"/>
            </p:custDataLst>
          </p:nvPr>
        </p:nvSpPr>
        <p:spPr>
          <a:xfrm>
            <a:off x="7010400" y="6236644"/>
            <a:ext cx="1524000" cy="230832"/>
          </a:xfrm>
          <a:prstGeom prst="rect">
            <a:avLst/>
          </a:prstGeom>
          <a:noFill/>
        </p:spPr>
        <p:txBody>
          <a:bodyPr wrap="square" rtlCol="0">
            <a:spAutoFit/>
          </a:bodyPr>
          <a:lstStyle/>
          <a:p>
            <a:r>
              <a:rPr lang="en-US" sz="900">
                <a:latin typeface="Franklin Gothic Medium" panose="020B0603020102020204" pitchFamily="34" charset="0"/>
              </a:rPr>
              <a:t>US avg 26.4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Travel Time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74B5CBB0-7B0E-4EB1-9764-1B378AC2458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Average commute (minutes) by municipality </a:t>
            </a:r>
            <a:endParaRPr lang="en-US" sz="2000" spc="-50" dirty="0"/>
          </a:p>
        </p:txBody>
      </p:sp>
      <p:sp>
        <p:nvSpPr>
          <p:cNvPr id="5" name="TextBox 4">
            <a:extLst>
              <a:ext uri="{FF2B5EF4-FFF2-40B4-BE49-F238E27FC236}">
                <a16:creationId xmlns:a16="http://schemas.microsoft.com/office/drawing/2014/main" id="{B5111BD3-756E-49EE-B140-0AB7211D1D5D}"/>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graphicFrame>
        <p:nvGraphicFramePr>
          <p:cNvPr id="8" name="Chart 7">
            <a:extLst>
              <a:ext uri="{FF2B5EF4-FFF2-40B4-BE49-F238E27FC236}">
                <a16:creationId xmlns:a16="http://schemas.microsoft.com/office/drawing/2014/main" id="{8F415636-26D9-43DD-BBAD-4EB1FB4A0CC2}"/>
              </a:ext>
            </a:extLst>
          </p:cNvPr>
          <p:cNvGraphicFramePr/>
          <p:nvPr>
            <p:custDataLst>
              <p:tags r:id="rId5"/>
            </p:custDataLst>
            <p:extLst>
              <p:ext uri="{D42A27DB-BD31-4B8C-83A1-F6EECF244321}">
                <p14:modId xmlns:p14="http://schemas.microsoft.com/office/powerpoint/2010/main" val="51709291"/>
              </p:ext>
            </p:extLst>
          </p:nvPr>
        </p:nvGraphicFramePr>
        <p:xfrm>
          <a:off x="3486030" y="66172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6" name="Rectangle 5"/>
          <p:cNvSpPr/>
          <p:nvPr>
            <p:custDataLst>
              <p:tags r:id="rId6"/>
            </p:custDataLst>
          </p:nvPr>
        </p:nvSpPr>
        <p:spPr>
          <a:xfrm>
            <a:off x="3139440" y="6477000"/>
            <a:ext cx="6096000" cy="230832"/>
          </a:xfrm>
          <a:prstGeom prst="rect">
            <a:avLst/>
          </a:prstGeom>
        </p:spPr>
        <p:txBody>
          <a:bodyPr>
            <a:spAutoFit/>
          </a:bodyPr>
          <a:lstStyle/>
          <a:p>
            <a:r>
              <a:rPr lang="en-US" sz="900">
                <a:latin typeface="Franklin Gothic Medium" panose="020B0603020102020204" pitchFamily="34" charset="0"/>
              </a:rPr>
              <a:t>Note: The 10 municipalities with the longest commute are displayed (up to 10 municipalities)</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292082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3"/>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2019,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4"/>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5"/>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8.4 Cost of transportation as a percentage of income (%) in NJ (by county)</a:t>
            </a:r>
            <a:endParaRPr lang="en-US" sz="2000" spc="-50" dirty="0"/>
          </a:p>
        </p:txBody>
      </p:sp>
      <p:graphicFrame>
        <p:nvGraphicFramePr>
          <p:cNvPr id="9" name="Chart 8"/>
          <p:cNvGraphicFramePr/>
          <p:nvPr>
            <p:custDataLst>
              <p:tags r:id="rId6"/>
            </p:custDataLst>
            <p:extLst>
              <p:ext uri="{D42A27DB-BD31-4B8C-83A1-F6EECF244321}">
                <p14:modId xmlns:p14="http://schemas.microsoft.com/office/powerpoint/2010/main" val="1298742707"/>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10605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A542AD8-C87F-499B-A7A2-6821B02D79D9}"/>
              </a:ext>
            </a:extLst>
          </p:cNvPr>
          <p:cNvSpPr txBox="1"/>
          <p:nvPr>
            <p:custDataLst>
              <p:tags r:id="rId2"/>
            </p:custDataLst>
          </p:nvPr>
        </p:nvSpPr>
        <p:spPr>
          <a:xfrm>
            <a:off x="580845" y="3844302"/>
            <a:ext cx="19625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Cost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90EF0E1-8996-4F11-8951-3B71F6E12DD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8.5 Annual Total Auto Cost ($) in NJ (by county)</a:t>
            </a:r>
            <a:endParaRPr lang="en-US" sz="2000" spc="-50" dirty="0"/>
          </a:p>
        </p:txBody>
      </p:sp>
      <p:sp>
        <p:nvSpPr>
          <p:cNvPr id="5" name="TextBox 4">
            <a:extLst>
              <a:ext uri="{FF2B5EF4-FFF2-40B4-BE49-F238E27FC236}">
                <a16:creationId xmlns:a16="http://schemas.microsoft.com/office/drawing/2014/main" id="{BB383137-AE11-45EB-945F-9B3D6ED3203A}"/>
              </a:ext>
            </a:extLst>
          </p:cNvPr>
          <p:cNvSpPr txBox="1"/>
          <p:nvPr>
            <p:custDataLst>
              <p:tags r:id="rId4"/>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2019, https://htaindex.cnt.org/total-driving-costs/</a:t>
            </a:r>
            <a:endParaRPr lang="en-US" sz="1200" dirty="0"/>
          </a:p>
        </p:txBody>
      </p:sp>
      <p:sp>
        <p:nvSpPr>
          <p:cNvPr id="6" name="TextBox 5">
            <a:extLst>
              <a:ext uri="{FF2B5EF4-FFF2-40B4-BE49-F238E27FC236}">
                <a16:creationId xmlns:a16="http://schemas.microsoft.com/office/drawing/2014/main" id="{EE411A7E-1B29-4E83-BB33-C7ECD092E327}"/>
              </a:ext>
            </a:extLst>
          </p:cNvPr>
          <p:cNvSpPr txBox="1"/>
          <p:nvPr>
            <p:custDataLst>
              <p:tags r:id="rId5"/>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"Total Auto Cost" is the sum of "Annual Auto Ownership Cost" and "Annual Gas Cost".</a:t>
            </a:r>
            <a:endParaRPr lang="en-US" sz="1000" dirty="0">
              <a:latin typeface="Franklin Gothic Book"/>
            </a:endParaRPr>
          </a:p>
        </p:txBody>
      </p:sp>
      <p:graphicFrame>
        <p:nvGraphicFramePr>
          <p:cNvPr id="9" name="Chart 8">
            <a:extLst>
              <a:ext uri="{FF2B5EF4-FFF2-40B4-BE49-F238E27FC236}">
                <a16:creationId xmlns:a16="http://schemas.microsoft.com/office/drawing/2014/main" id="{FD49B56F-913D-4CCA-9BEB-63EA88DC2E39}"/>
              </a:ext>
            </a:extLst>
          </p:cNvPr>
          <p:cNvGraphicFramePr/>
          <p:nvPr>
            <p:custDataLst>
              <p:tags r:id="rId6"/>
            </p:custDataLst>
            <p:extLst>
              <p:ext uri="{D42A27DB-BD31-4B8C-83A1-F6EECF244321}">
                <p14:modId xmlns:p14="http://schemas.microsoft.com/office/powerpoint/2010/main" val="563798911"/>
              </p:ext>
            </p:extLst>
          </p:nvPr>
        </p:nvGraphicFramePr>
        <p:xfrm>
          <a:off x="3296005" y="762000"/>
          <a:ext cx="8128000" cy="553336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7338796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5-yr American Community Survey estimates, 2013-17</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3216133654"/>
              </p:ext>
            </p:extLst>
          </p:nvPr>
        </p:nvGraphicFramePr>
        <p:xfrm>
          <a:off x="3143865" y="538609"/>
          <a:ext cx="6076336" cy="593467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626538744"/>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5"/>
          <p:cNvSpPr txBox="1"/>
          <p:nvPr>
            <p:custDataLst>
              <p:tags r:id="rId8"/>
            </p:custDataLst>
          </p:nvPr>
        </p:nvSpPr>
        <p:spPr>
          <a:xfrm>
            <a:off x="7597467" y="5200956"/>
            <a:ext cx="10893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Tree>
    <p:extLst>
      <p:ext uri="{BB962C8B-B14F-4D97-AF65-F5344CB8AC3E}">
        <p14:creationId xmlns:p14="http://schemas.microsoft.com/office/powerpoint/2010/main" val="1797843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2017</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4246687427"/>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8"/>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municipalities with the highest percentage of children without health insurance are displayed</a:t>
            </a:r>
            <a:endParaRPr lang="en-US" sz="900" dirty="0">
              <a:latin typeface="Franklin Gothic Book" panose="020B05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404067462"/>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12180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2018-2019</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2973349654"/>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29790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County immunization rates (%) (all grade types),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2013-2019</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582796664"/>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100660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9.7: Late or lack of prenatal care reports (#) in NJ (by county)</a:t>
            </a:r>
            <a:endParaRPr lang="en-US" sz="2000" spc="-50" dirty="0"/>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Center for Disease Control and Prevention (2017-2018)</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399784"/>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Cape May and Salem County do not have any data available. For all counties with fewer than 100,000 persons are combined together under the label "Unidentified Counties."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458973039"/>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21375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 &amp; Health Insurance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AF3FCCC-F2C9-4D7D-80DD-1E419145F91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9.8: Late or lack of prenatal care reports (#) over time, in county</a:t>
            </a:r>
            <a:endParaRPr lang="en-US" sz="2000" spc="-50" dirty="0"/>
          </a:p>
        </p:txBody>
      </p:sp>
      <p:sp>
        <p:nvSpPr>
          <p:cNvPr id="4" name="TextBox 3">
            <a:extLst>
              <a:ext uri="{FF2B5EF4-FFF2-40B4-BE49-F238E27FC236}">
                <a16:creationId xmlns:a16="http://schemas.microsoft.com/office/drawing/2014/main" id="{22F5BF9B-BC2A-43FB-8C62-09502A8EFF7A}"/>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Center for Disease Control and Prevention</a:t>
            </a:r>
            <a:endParaRPr lang="en-US" sz="1200" dirty="0"/>
          </a:p>
        </p:txBody>
      </p:sp>
      <p:sp>
        <p:nvSpPr>
          <p:cNvPr id="5" name="TextBox 4">
            <a:extLst>
              <a:ext uri="{FF2B5EF4-FFF2-40B4-BE49-F238E27FC236}">
                <a16:creationId xmlns:a16="http://schemas.microsoft.com/office/drawing/2014/main" id="{1829BA43-71E5-4339-9949-516C60129AC2}"/>
              </a:ext>
            </a:extLst>
          </p:cNvPr>
          <p:cNvSpPr txBox="1"/>
          <p:nvPr>
            <p:custDataLst>
              <p:tags r:id="rId4"/>
            </p:custDataLst>
          </p:nvPr>
        </p:nvSpPr>
        <p:spPr>
          <a:xfrm>
            <a:off x="3167424" y="6460518"/>
            <a:ext cx="8229600" cy="309350"/>
          </a:xfrm>
          <a:prstGeom prst="rect">
            <a:avLst/>
          </a:prstGeom>
          <a:noFill/>
        </p:spPr>
        <p:txBody>
          <a:bodyPr wrap="square" rtlCol="0" anchor="ctr" anchorCtr="0">
            <a:noAutofit/>
          </a:bodyPr>
          <a:lstStyle/>
          <a:p>
            <a:pPr algn="just"/>
            <a:r>
              <a:rPr lang="en-US" sz="1000">
                <a:latin typeface="Franklin Gothic Book"/>
              </a:rPr>
              <a:t>(Indicator to be included in the HSAC final report) Note that total county population size has not been accounted for in this indicator</a:t>
            </a:r>
            <a:endParaRPr lang="en-US" dirty="0">
              <a:cs typeface="Calibri"/>
            </a:endParaRPr>
          </a:p>
        </p:txBody>
      </p:sp>
      <p:graphicFrame>
        <p:nvGraphicFramePr>
          <p:cNvPr id="8" name="Chart 7">
            <a:extLst>
              <a:ext uri="{FF2B5EF4-FFF2-40B4-BE49-F238E27FC236}">
                <a16:creationId xmlns:a16="http://schemas.microsoft.com/office/drawing/2014/main" id="{3B67DCD7-E1BB-4989-903F-2F41A27F8BB0}"/>
              </a:ext>
            </a:extLst>
          </p:cNvPr>
          <p:cNvGraphicFramePr/>
          <p:nvPr>
            <p:custDataLst>
              <p:tags r:id="rId5"/>
            </p:custDataLst>
            <p:extLst>
              <p:ext uri="{D42A27DB-BD31-4B8C-83A1-F6EECF244321}">
                <p14:modId xmlns:p14="http://schemas.microsoft.com/office/powerpoint/2010/main" val="1627410027"/>
              </p:ext>
            </p:extLst>
          </p:nvPr>
        </p:nvGraphicFramePr>
        <p:xfrm>
          <a:off x="3476885" y="1003555"/>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0581431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5460E7E0-088E-45B4-B44C-AAD3EAD52921}"/>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10.1: Weekly wages ($ avg) by quarter: state and county comparison </a:t>
            </a:r>
            <a:endParaRPr lang="en-US" sz="2000" spc="-50" dirty="0"/>
          </a:p>
        </p:txBody>
      </p:sp>
      <p:sp>
        <p:nvSpPr>
          <p:cNvPr id="5" name="TextBox 4">
            <a:extLst>
              <a:ext uri="{FF2B5EF4-FFF2-40B4-BE49-F238E27FC236}">
                <a16:creationId xmlns:a16="http://schemas.microsoft.com/office/drawing/2014/main" id="{1C4FE151-6F3B-43D7-AE41-96411E675649}"/>
              </a:ext>
            </a:extLst>
          </p:cNvPr>
          <p:cNvSpPr txBox="1"/>
          <p:nvPr>
            <p:custDataLst>
              <p:tags r:id="rId4"/>
            </p:custDataLst>
          </p:nvPr>
        </p:nvSpPr>
        <p:spPr>
          <a:xfrm>
            <a:off x="3124200" y="33247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 estimates</a:t>
            </a:r>
            <a:endParaRPr lang="en-US" sz="1200" dirty="0"/>
          </a:p>
        </p:txBody>
      </p:sp>
      <p:sp>
        <p:nvSpPr>
          <p:cNvPr id="6" name="TextBox 5">
            <a:extLst>
              <a:ext uri="{FF2B5EF4-FFF2-40B4-BE49-F238E27FC236}">
                <a16:creationId xmlns:a16="http://schemas.microsoft.com/office/drawing/2014/main" id="{02B25BE0-BD5A-426E-BEBE-D2A9F8EEA019}"/>
              </a:ext>
            </a:extLst>
          </p:cNvPr>
          <p:cNvSpPr txBox="1"/>
          <p:nvPr>
            <p:custDataLst>
              <p:tags r:id="rId5"/>
            </p:custDataLst>
          </p:nvPr>
        </p:nvSpPr>
        <p:spPr>
          <a:xfrm>
            <a:off x="3124200" y="358882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10.2: Weekly wages ($ avg) over time, in county</a:t>
            </a:r>
            <a:endParaRPr lang="en-US" sz="2000" spc="-50" dirty="0"/>
          </a:p>
        </p:txBody>
      </p:sp>
      <p:sp>
        <p:nvSpPr>
          <p:cNvPr id="7" name="TextBox 6">
            <a:extLst>
              <a:ext uri="{FF2B5EF4-FFF2-40B4-BE49-F238E27FC236}">
                <a16:creationId xmlns:a16="http://schemas.microsoft.com/office/drawing/2014/main" id="{51D4E69C-92D5-47B2-8A28-E5F3CCB3AB40}"/>
              </a:ext>
            </a:extLst>
          </p:cNvPr>
          <p:cNvSpPr txBox="1"/>
          <p:nvPr>
            <p:custDataLst>
              <p:tags r:id="rId6"/>
            </p:custDataLst>
          </p:nvPr>
        </p:nvSpPr>
        <p:spPr>
          <a:xfrm>
            <a:off x="3124200" y="392129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 estimates</a:t>
            </a:r>
            <a:endParaRPr lang="en-US" sz="1200" dirty="0"/>
          </a:p>
        </p:txBody>
      </p:sp>
      <p:sp>
        <p:nvSpPr>
          <p:cNvPr id="9" name="TextBox 8">
            <a:extLst>
              <a:ext uri="{FF2B5EF4-FFF2-40B4-BE49-F238E27FC236}">
                <a16:creationId xmlns:a16="http://schemas.microsoft.com/office/drawing/2014/main" id="{6845E052-7AEC-4E04-A7DC-1B969472DC89}"/>
              </a:ext>
            </a:extLst>
          </p:cNvPr>
          <p:cNvSpPr txBox="1"/>
          <p:nvPr>
            <p:custDataLst>
              <p:tags r:id="rId7"/>
            </p:custDataLst>
          </p:nvPr>
        </p:nvSpPr>
        <p:spPr>
          <a:xfrm>
            <a:off x="3147848" y="6340366"/>
            <a:ext cx="8229600" cy="457200"/>
          </a:xfrm>
          <a:prstGeom prst="rect">
            <a:avLst/>
          </a:prstGeom>
          <a:noFill/>
        </p:spPr>
        <p:txBody>
          <a:bodyPr wrap="square" rtlCol="0" anchor="ctr" anchorCtr="0">
            <a:noAutofit/>
          </a:bodyPr>
          <a:lstStyle/>
          <a:p>
            <a:pPr algn="just"/>
            <a:r>
              <a:rPr lang="en-US" sz="1000">
                <a:latin typeface="Franklin Gothic Book"/>
              </a:rPr>
              <a:t>Note. Average weekly wages were calculated using unrounded data. Average weekly wage in total covered all industries, for all establishment sizes in all counties.</a:t>
            </a:r>
            <a:endParaRPr lang="en-US" sz="1000" dirty="0">
              <a:latin typeface="Franklin Gothic Book"/>
            </a:endParaRPr>
          </a:p>
        </p:txBody>
      </p:sp>
      <p:graphicFrame>
        <p:nvGraphicFramePr>
          <p:cNvPr id="15" name="Chart 14">
            <a:extLst>
              <a:ext uri="{FF2B5EF4-FFF2-40B4-BE49-F238E27FC236}">
                <a16:creationId xmlns:a16="http://schemas.microsoft.com/office/drawing/2014/main" id="{CE5DD107-438B-4DB0-9C72-CE0AA18D6593}"/>
              </a:ext>
            </a:extLst>
          </p:cNvPr>
          <p:cNvGraphicFramePr/>
          <p:nvPr>
            <p:custDataLst>
              <p:tags r:id="rId8"/>
            </p:custDataLst>
            <p:extLst>
              <p:ext uri="{D42A27DB-BD31-4B8C-83A1-F6EECF244321}">
                <p14:modId xmlns:p14="http://schemas.microsoft.com/office/powerpoint/2010/main" val="1604234023"/>
              </p:ext>
            </p:extLst>
          </p:nvPr>
        </p:nvGraphicFramePr>
        <p:xfrm>
          <a:off x="3278036" y="850288"/>
          <a:ext cx="8290063" cy="266766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8" name="Chart 17">
            <a:extLst>
              <a:ext uri="{FF2B5EF4-FFF2-40B4-BE49-F238E27FC236}">
                <a16:creationId xmlns:a16="http://schemas.microsoft.com/office/drawing/2014/main" id="{CCD80C60-42CD-4381-9408-35B49E27B583}"/>
              </a:ext>
            </a:extLst>
          </p:cNvPr>
          <p:cNvGraphicFramePr/>
          <p:nvPr>
            <p:custDataLst>
              <p:tags r:id="rId9"/>
            </p:custDataLst>
            <p:extLst>
              <p:ext uri="{D42A27DB-BD31-4B8C-83A1-F6EECF244321}">
                <p14:modId xmlns:p14="http://schemas.microsoft.com/office/powerpoint/2010/main" val="502671836"/>
              </p:ext>
            </p:extLst>
          </p:nvPr>
        </p:nvGraphicFramePr>
        <p:xfrm>
          <a:off x="3278035" y="4296471"/>
          <a:ext cx="8795977" cy="2099733"/>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103122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Monthly unemployment rate from June 2018-May 2019: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 2018-2019</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6"/>
            </p:custDataLst>
            <p:extLst>
              <p:ext uri="{D42A27DB-BD31-4B8C-83A1-F6EECF244321}">
                <p14:modId xmlns:p14="http://schemas.microsoft.com/office/powerpoint/2010/main" val="3249949185"/>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73659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Unemployment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Wages and Rates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Median unemployment rates, June 2018-May 2019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5"/>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6"/>
            </p:custDataLst>
            <p:extLst>
              <p:ext uri="{D42A27DB-BD31-4B8C-83A1-F6EECF244321}">
                <p14:modId xmlns:p14="http://schemas.microsoft.com/office/powerpoint/2010/main" val="3511125552"/>
              </p:ext>
            </p:extLst>
          </p:nvPr>
        </p:nvGraphicFramePr>
        <p:xfrm>
          <a:off x="3276600" y="795485"/>
          <a:ext cx="8463425"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704776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CCA327D4-6867-4DA4-8249-4CEA05235026}"/>
              </a:ext>
            </a:extLst>
          </p:cNvPr>
          <p:cNvSpPr txBox="1"/>
          <p:nvPr>
            <p:custDataLst>
              <p:tags r:id="rId3"/>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2013-17 American Survey, 5-yr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4"/>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5"/>
            </p:custDataLst>
            <p:extLst>
              <p:ext uri="{D42A27DB-BD31-4B8C-83A1-F6EECF244321}">
                <p14:modId xmlns:p14="http://schemas.microsoft.com/office/powerpoint/2010/main" val="3910410384"/>
              </p:ext>
            </p:extLst>
          </p:nvPr>
        </p:nvGraphicFramePr>
        <p:xfrm>
          <a:off x="3167424" y="645401"/>
          <a:ext cx="8948376" cy="5602999"/>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6"/>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Tree>
    <p:extLst>
      <p:ext uri="{BB962C8B-B14F-4D97-AF65-F5344CB8AC3E}">
        <p14:creationId xmlns:p14="http://schemas.microsoft.com/office/powerpoint/2010/main" val="4009652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B6B655D-E73A-4643-92F9-79EF976B0D06}"/>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national, state and county comparison</a:t>
            </a:r>
            <a:endParaRPr lang="en-US" sz="2000" spc="-50" dirty="0"/>
          </a:p>
        </p:txBody>
      </p:sp>
      <p:sp>
        <p:nvSpPr>
          <p:cNvPr id="5" name="TextBox 4">
            <a:extLst>
              <a:ext uri="{FF2B5EF4-FFF2-40B4-BE49-F238E27FC236}">
                <a16:creationId xmlns:a16="http://schemas.microsoft.com/office/drawing/2014/main" id="{7AB8F5B6-AB4A-4B63-B999-03F926D6F48D}"/>
              </a:ext>
            </a:extLst>
          </p:cNvPr>
          <p:cNvSpPr txBox="1"/>
          <p:nvPr>
            <p:custDataLst>
              <p:tags r:id="rId4"/>
            </p:custDataLst>
          </p:nvPr>
        </p:nvSpPr>
        <p:spPr>
          <a:xfrm>
            <a:off x="3124200" y="35777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representing median earnings in dollars for full-time, year-round workers in 2017</a:t>
            </a:r>
            <a:endParaRPr lang="en-US" sz="1200" dirty="0"/>
          </a:p>
        </p:txBody>
      </p:sp>
      <p:graphicFrame>
        <p:nvGraphicFramePr>
          <p:cNvPr id="8" name="Chart 7">
            <a:extLst>
              <a:ext uri="{FF2B5EF4-FFF2-40B4-BE49-F238E27FC236}">
                <a16:creationId xmlns:a16="http://schemas.microsoft.com/office/drawing/2014/main" id="{827C949A-3CA3-41F3-9672-91DB377BFA41}"/>
              </a:ext>
            </a:extLst>
          </p:cNvPr>
          <p:cNvGraphicFramePr/>
          <p:nvPr>
            <p:custDataLst>
              <p:tags r:id="rId5"/>
            </p:custDataLst>
            <p:extLst>
              <p:ext uri="{D42A27DB-BD31-4B8C-83A1-F6EECF244321}">
                <p14:modId xmlns:p14="http://schemas.microsoft.com/office/powerpoint/2010/main" val="2829106365"/>
              </p:ext>
            </p:extLst>
          </p:nvPr>
        </p:nvGraphicFramePr>
        <p:xfrm>
          <a:off x="3612025" y="588608"/>
          <a:ext cx="7741775" cy="611699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863792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B31874F4-72C5-444A-A128-02C259D0204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10.7: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for median earnings for full-time, year-round workers, 2013-17 </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5"/>
            </p:custDataLst>
            <p:extLst>
              <p:ext uri="{D42A27DB-BD31-4B8C-83A1-F6EECF244321}">
                <p14:modId xmlns:p14="http://schemas.microsoft.com/office/powerpoint/2010/main" val="2429896263"/>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6041275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68C37E-D667-44A2-BFA0-DC64208C3DED}"/>
              </a:ext>
            </a:extLst>
          </p:cNvPr>
          <p:cNvSpPr txBox="1"/>
          <p:nvPr>
            <p:custDataLst>
              <p:tags r:id="rId1"/>
            </p:custDataLst>
          </p:nvPr>
        </p:nvSpPr>
        <p:spPr>
          <a:xfrm>
            <a:off x="0" y="2667000"/>
            <a:ext cx="3124200" cy="630942"/>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FABAF5E-6273-4748-8DA5-D4138D6F7385}"/>
              </a:ext>
            </a:extLst>
          </p:cNvPr>
          <p:cNvSpPr txBox="1"/>
          <p:nvPr>
            <p:custDataLst>
              <p:tags r:id="rId2"/>
            </p:custDataLst>
          </p:nvPr>
        </p:nvSpPr>
        <p:spPr>
          <a:xfrm>
            <a:off x="1" y="32979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Income by Sex</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A695B689-92C8-40F4-801E-2D22B6289D9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10.8: Median income ($) by sex by municipality</a:t>
            </a:r>
            <a:endParaRPr lang="en-US" sz="2000" spc="-50" dirty="0"/>
          </a:p>
        </p:txBody>
      </p:sp>
      <p:sp>
        <p:nvSpPr>
          <p:cNvPr id="5" name="TextBox 4">
            <a:extLst>
              <a:ext uri="{FF2B5EF4-FFF2-40B4-BE49-F238E27FC236}">
                <a16:creationId xmlns:a16="http://schemas.microsoft.com/office/drawing/2014/main" id="{2E01F2B0-D26B-43BB-8DB9-8A16A94CFA64}"/>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for median earnings for full-time, year-round workers, 2017 </a:t>
            </a:r>
            <a:endParaRPr lang="en-US" sz="1200" dirty="0"/>
          </a:p>
        </p:txBody>
      </p:sp>
      <p:sp>
        <p:nvSpPr>
          <p:cNvPr id="7" name="TextBox 6">
            <a:extLst>
              <a:ext uri="{FF2B5EF4-FFF2-40B4-BE49-F238E27FC236}">
                <a16:creationId xmlns:a16="http://schemas.microsoft.com/office/drawing/2014/main" id="{0C452605-7654-4E2B-B9D2-6A47B7387096}"/>
              </a:ext>
            </a:extLst>
          </p:cNvPr>
          <p:cNvSpPr txBox="1"/>
          <p:nvPr>
            <p:custDataLst>
              <p:tags r:id="rId5"/>
            </p:custDataLst>
          </p:nvPr>
        </p:nvSpPr>
        <p:spPr>
          <a:xfrm>
            <a:off x="3167424" y="6400800"/>
            <a:ext cx="82296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To illustrate diversity in median income by sex, the highest, the middling, and the lowest median income municipality are provided</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B2608317-8663-47E1-A39F-639DCDECBEDC}"/>
              </a:ext>
            </a:extLst>
          </p:cNvPr>
          <p:cNvSpPr txBox="1"/>
          <p:nvPr>
            <p:custDataLst>
              <p:tags r:id="rId6"/>
            </p:custDataLst>
          </p:nvPr>
        </p:nvSpPr>
        <p:spPr>
          <a:xfrm>
            <a:off x="4495800" y="5982101"/>
            <a:ext cx="1828800" cy="369332"/>
          </a:xfrm>
          <a:prstGeom prst="rect">
            <a:avLst/>
          </a:prstGeom>
          <a:noFill/>
        </p:spPr>
        <p:txBody>
          <a:bodyPr wrap="square" rtlCol="0">
            <a:spAutoFit/>
          </a:bodyPr>
          <a:lstStyle/>
          <a:p>
            <a:pPr algn="ctr"/>
            <a:r>
              <a:rPr lang="en-US" sz="900">
                <a:latin typeface="Franklin Gothic Medium" panose="020B0603020102020204" pitchFamily="34" charset="0"/>
              </a:rPr>
              <a:t>Highest median income municipality</a:t>
            </a:r>
            <a:endParaRPr lang="en-US" sz="900" dirty="0">
              <a:latin typeface="Franklin Gothic Medium" panose="020B0603020102020204" pitchFamily="34" charset="0"/>
            </a:endParaRPr>
          </a:p>
        </p:txBody>
      </p:sp>
      <p:sp>
        <p:nvSpPr>
          <p:cNvPr id="9" name="TextBox 8">
            <a:extLst>
              <a:ext uri="{FF2B5EF4-FFF2-40B4-BE49-F238E27FC236}">
                <a16:creationId xmlns:a16="http://schemas.microsoft.com/office/drawing/2014/main" id="{B7C67ADB-AAC2-42A8-A1B2-54B04EACD87A}"/>
              </a:ext>
            </a:extLst>
          </p:cNvPr>
          <p:cNvSpPr txBox="1"/>
          <p:nvPr>
            <p:custDataLst>
              <p:tags r:id="rId7"/>
            </p:custDataLst>
          </p:nvPr>
        </p:nvSpPr>
        <p:spPr>
          <a:xfrm>
            <a:off x="7010400" y="5935860"/>
            <a:ext cx="1828800" cy="369332"/>
          </a:xfrm>
          <a:prstGeom prst="rect">
            <a:avLst/>
          </a:prstGeom>
          <a:noFill/>
        </p:spPr>
        <p:txBody>
          <a:bodyPr wrap="square" rtlCol="0">
            <a:spAutoFit/>
          </a:bodyPr>
          <a:lstStyle/>
          <a:p>
            <a:pPr algn="ctr"/>
            <a:r>
              <a:rPr lang="en-US" sz="900">
                <a:latin typeface="Franklin Gothic Medium" panose="020B0603020102020204" pitchFamily="34" charset="0"/>
              </a:rPr>
              <a:t>Middling median income municipality</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ED5B1D83-9F6E-4C35-AB54-98DB96A97484}"/>
              </a:ext>
            </a:extLst>
          </p:cNvPr>
          <p:cNvSpPr txBox="1"/>
          <p:nvPr>
            <p:custDataLst>
              <p:tags r:id="rId8"/>
            </p:custDataLst>
          </p:nvPr>
        </p:nvSpPr>
        <p:spPr>
          <a:xfrm>
            <a:off x="9677400" y="5948413"/>
            <a:ext cx="1828800" cy="369332"/>
          </a:xfrm>
          <a:prstGeom prst="rect">
            <a:avLst/>
          </a:prstGeom>
          <a:noFill/>
        </p:spPr>
        <p:txBody>
          <a:bodyPr wrap="square" rtlCol="0">
            <a:spAutoFit/>
          </a:bodyPr>
          <a:lstStyle/>
          <a:p>
            <a:pPr algn="ctr"/>
            <a:r>
              <a:rPr lang="en-US" sz="900">
                <a:latin typeface="Franklin Gothic Medium" panose="020B0603020102020204" pitchFamily="34" charset="0"/>
              </a:rPr>
              <a:t>Lowest median income municipality</a:t>
            </a:r>
            <a:endParaRPr lang="en-US" sz="900" dirty="0">
              <a:latin typeface="Franklin Gothic Medium" panose="020B0603020102020204" pitchFamily="34" charset="0"/>
            </a:endParaRPr>
          </a:p>
        </p:txBody>
      </p:sp>
      <p:graphicFrame>
        <p:nvGraphicFramePr>
          <p:cNvPr id="13" name="Chart 12">
            <a:extLst>
              <a:ext uri="{FF2B5EF4-FFF2-40B4-BE49-F238E27FC236}">
                <a16:creationId xmlns:a16="http://schemas.microsoft.com/office/drawing/2014/main" id="{F46C91F5-D5D1-4392-B748-E50100F55CE6}"/>
              </a:ext>
            </a:extLst>
          </p:cNvPr>
          <p:cNvGraphicFramePr/>
          <p:nvPr>
            <p:custDataLst>
              <p:tags r:id="rId9"/>
            </p:custDataLst>
            <p:extLst>
              <p:ext uri="{D42A27DB-BD31-4B8C-83A1-F6EECF244321}">
                <p14:modId xmlns:p14="http://schemas.microsoft.com/office/powerpoint/2010/main" val="3223468144"/>
              </p:ext>
            </p:extLst>
          </p:nvPr>
        </p:nvGraphicFramePr>
        <p:xfrm>
          <a:off x="3276600" y="719666"/>
          <a:ext cx="8686800" cy="543628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276363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350417157"/>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Violent crimes (#) &amp;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Municipal County Offense and Demographic Data (2016)</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Crimes by type (#), in county </a:t>
            </a:r>
            <a:endParaRPr lang="en-US" sz="2000" spc="-50" dirty="0"/>
          </a:p>
        </p:txBody>
      </p:sp>
      <p:sp>
        <p:nvSpPr>
          <p:cNvPr id="5" name="TextBox 4">
            <a:extLst>
              <a:ext uri="{FF2B5EF4-FFF2-40B4-BE49-F238E27FC236}">
                <a16:creationId xmlns:a16="http://schemas.microsoft.com/office/drawing/2014/main" id="{2B706DCB-BC93-46C0-8C81-8A9CAC43833E}"/>
              </a:ext>
            </a:extLst>
          </p:cNvPr>
          <p:cNvSpPr txBox="1"/>
          <p:nvPr>
            <p:custDataLst>
              <p:tags r:id="rId4"/>
            </p:custDataLst>
          </p:nvPr>
        </p:nvSpPr>
        <p:spPr>
          <a:xfrm>
            <a:off x="3124200" y="367958"/>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Municipal County Offense and Demographic Data, 2016</a:t>
            </a:r>
            <a:endParaRPr lang="en-US" sz="1200" dirty="0"/>
          </a:p>
        </p:txBody>
      </p:sp>
      <p:sp>
        <p:nvSpPr>
          <p:cNvPr id="6" name="TextBox 1">
            <a:extLst>
              <a:ext uri="{FF2B5EF4-FFF2-40B4-BE49-F238E27FC236}">
                <a16:creationId xmlns:a16="http://schemas.microsoft.com/office/drawing/2014/main" id="{77715F71-F82F-4E0F-8ECD-9EA16F4946A3}"/>
              </a:ext>
            </a:extLst>
          </p:cNvPr>
          <p:cNvSpPr txBox="1"/>
          <p:nvPr>
            <p:custDataLst>
              <p:tags r:id="rId5"/>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6"/>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772429694"/>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8"/>
            </p:custDataLst>
            <p:extLst>
              <p:ext uri="{D42A27DB-BD31-4B8C-83A1-F6EECF244321}">
                <p14:modId xmlns:p14="http://schemas.microsoft.com/office/powerpoint/2010/main" val="3813913900"/>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3167424" y="6385615"/>
            <a:ext cx="65532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3771806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 Arrests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using raw data from NJ Department of Law and Public Safety, Division of NJ State Police, Uniform Crime Reports, updated 7.13.18</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5"/>
            </p:custDataLst>
          </p:nvPr>
        </p:nvSpPr>
        <p:spPr>
          <a:xfrm>
            <a:off x="8534400" y="4299304"/>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6"/>
            </p:custDataLst>
          </p:nvPr>
        </p:nvSpPr>
        <p:spPr>
          <a:xfrm>
            <a:off x="8534400" y="4598225"/>
            <a:ext cx="3607002"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Safety, Division of NJ State Police, Uniform Crime Reports. Updated 7.13.18</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7"/>
            </p:custDataLst>
            <p:extLst>
              <p:ext uri="{D42A27DB-BD31-4B8C-83A1-F6EECF244321}">
                <p14:modId xmlns:p14="http://schemas.microsoft.com/office/powerpoint/2010/main" val="1840663222"/>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8"/>
            </p:custDataLst>
            <p:extLst>
              <p:ext uri="{D42A27DB-BD31-4B8C-83A1-F6EECF244321}">
                <p14:modId xmlns:p14="http://schemas.microsoft.com/office/powerpoint/2010/main" val="610063196"/>
              </p:ext>
            </p:extLst>
          </p:nvPr>
        </p:nvGraphicFramePr>
        <p:xfrm>
          <a:off x="8534400" y="5056530"/>
          <a:ext cx="3429000" cy="172527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9"/>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848185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D92942F3-E7F5-48C6-A02D-FF39DEFC02F2}"/>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11.5: Homicide rates (deaths per 100K) in NJ (by county) - age adjusted</a:t>
            </a:r>
            <a:endParaRPr lang="en-US" sz="2000" spc="-50" dirty="0"/>
          </a:p>
        </p:txBody>
      </p:sp>
      <p:sp>
        <p:nvSpPr>
          <p:cNvPr id="5" name="TextBox 4">
            <a:extLst>
              <a:ext uri="{FF2B5EF4-FFF2-40B4-BE49-F238E27FC236}">
                <a16:creationId xmlns:a16="http://schemas.microsoft.com/office/drawing/2014/main" id="{FA0EED93-B310-41A9-8FAB-D685D8630550}"/>
              </a:ext>
            </a:extLst>
          </p:cNvPr>
          <p:cNvSpPr txBox="1"/>
          <p:nvPr>
            <p:custDataLst>
              <p:tags r:id="rId4"/>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2017</a:t>
            </a:r>
          </a:p>
          <a:p>
            <a:pPr>
              <a:defRPr sz="1400" b="0" i="0" u="none" strike="noStrike" kern="1200" spc="0" baseline="0">
                <a:solidFill>
                  <a:prstClr val="black"/>
                </a:solidFill>
                <a:latin typeface="Franklin Gothic Medium" panose="020B0603020102020204" pitchFamily="34" charset="0"/>
                <a:ea typeface="+mn-ea"/>
                <a:cs typeface="+mn-cs"/>
              </a:defRPr>
            </a:pPr>
            <a:r>
              <a:rPr lang="en-US" sz="1200"/>
              <a:t>*The number of deaths in all other counties are too small to calculate reliable rates</a:t>
            </a:r>
            <a:endParaRPr lang="en-US" sz="1200" dirty="0"/>
          </a:p>
        </p:txBody>
      </p:sp>
      <p:sp>
        <p:nvSpPr>
          <p:cNvPr id="6" name="TextBox 5">
            <a:extLst>
              <a:ext uri="{FF2B5EF4-FFF2-40B4-BE49-F238E27FC236}">
                <a16:creationId xmlns:a16="http://schemas.microsoft.com/office/drawing/2014/main" id="{926CB281-1681-4BB3-9120-6C3578DDA53A}"/>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11.6: Homicide rates (deaths per 100K) over time - age adjusted</a:t>
            </a:r>
            <a:endParaRPr lang="en-US" sz="1400" spc="-50" dirty="0"/>
          </a:p>
        </p:txBody>
      </p:sp>
      <p:sp>
        <p:nvSpPr>
          <p:cNvPr id="7" name="Rectangle 6">
            <a:extLst>
              <a:ext uri="{FF2B5EF4-FFF2-40B4-BE49-F238E27FC236}">
                <a16:creationId xmlns:a16="http://schemas.microsoft.com/office/drawing/2014/main" id="{379C6644-D98B-48B0-A18E-4DF7742328AC}"/>
              </a:ext>
            </a:extLst>
          </p:cNvPr>
          <p:cNvSpPr/>
          <p:nvPr>
            <p:custDataLst>
              <p:tags r:id="rId6"/>
            </p:custDataLst>
          </p:nvPr>
        </p:nvSpPr>
        <p:spPr>
          <a:xfrm>
            <a:off x="8534400" y="3886200"/>
            <a:ext cx="3581400" cy="6463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Calculator found here: https://www-doh.state.nj.us.doh-shad/query/result/mort/MortCntylCD10/AgeRte.html</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900" dirty="0"/>
          </a:p>
        </p:txBody>
      </p:sp>
      <p:graphicFrame>
        <p:nvGraphicFramePr>
          <p:cNvPr id="10" name="Chart 9">
            <a:extLst>
              <a:ext uri="{FF2B5EF4-FFF2-40B4-BE49-F238E27FC236}">
                <a16:creationId xmlns:a16="http://schemas.microsoft.com/office/drawing/2014/main" id="{CF824E93-3D1E-4D00-912B-6C59D6E37CBF}"/>
              </a:ext>
            </a:extLst>
          </p:cNvPr>
          <p:cNvGraphicFramePr/>
          <p:nvPr>
            <p:custDataLst>
              <p:tags r:id="rId7"/>
            </p:custDataLst>
            <p:extLst>
              <p:ext uri="{D42A27DB-BD31-4B8C-83A1-F6EECF244321}">
                <p14:modId xmlns:p14="http://schemas.microsoft.com/office/powerpoint/2010/main" val="320240504"/>
              </p:ext>
            </p:extLst>
          </p:nvPr>
        </p:nvGraphicFramePr>
        <p:xfrm>
          <a:off x="3303761" y="677333"/>
          <a:ext cx="6754639" cy="541866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F0BD3702-B879-44F9-ABF9-0B2754526C02}"/>
              </a:ext>
            </a:extLst>
          </p:cNvPr>
          <p:cNvGraphicFramePr/>
          <p:nvPr>
            <p:custDataLst>
              <p:tags r:id="rId8"/>
            </p:custDataLst>
            <p:extLst>
              <p:ext uri="{D42A27DB-BD31-4B8C-83A1-F6EECF244321}">
                <p14:modId xmlns:p14="http://schemas.microsoft.com/office/powerpoint/2010/main" val="3091766664"/>
              </p:ext>
            </p:extLst>
          </p:nvPr>
        </p:nvGraphicFramePr>
        <p:xfrm>
          <a:off x="8561196" y="4409420"/>
          <a:ext cx="3478404" cy="2340845"/>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1104106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0" y="2667000"/>
            <a:ext cx="3124200" cy="1169551"/>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Community Safety</a:t>
            </a:r>
            <a:endParaRPr lang="en-US" sz="35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2771" y="3836551"/>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Homicide</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D95A209-5020-458E-AF44-12AE48655653}"/>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11.7: Homicide rates (deaths per 100K) by racial/ethnic group, in county</a:t>
            </a:r>
            <a:endParaRPr lang="en-US" sz="2000" spc="-50" dirty="0"/>
          </a:p>
        </p:txBody>
      </p:sp>
      <p:sp>
        <p:nvSpPr>
          <p:cNvPr id="5" name="TextBox 4">
            <a:extLst>
              <a:ext uri="{FF2B5EF4-FFF2-40B4-BE49-F238E27FC236}">
                <a16:creationId xmlns:a16="http://schemas.microsoft.com/office/drawing/2014/main" id="{4A09F014-E8A6-40A8-8CF5-D7108D852D8E}"/>
              </a:ext>
            </a:extLst>
          </p:cNvPr>
          <p:cNvSpPr txBox="1"/>
          <p:nvPr>
            <p:custDataLst>
              <p:tags r:id="rId4"/>
            </p:custDataLst>
          </p:nvPr>
        </p:nvSpPr>
        <p:spPr>
          <a:xfrm>
            <a:off x="3121429" y="30566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for data between 2013-2017</a:t>
            </a:r>
            <a:endParaRPr lang="en-US" sz="1200" dirty="0"/>
          </a:p>
        </p:txBody>
      </p:sp>
      <p:sp>
        <p:nvSpPr>
          <p:cNvPr id="6" name="TextBox 5">
            <a:extLst>
              <a:ext uri="{FF2B5EF4-FFF2-40B4-BE49-F238E27FC236}">
                <a16:creationId xmlns:a16="http://schemas.microsoft.com/office/drawing/2014/main" id="{D772C46B-283B-4D00-B951-3D8F01C49293}"/>
              </a:ext>
            </a:extLst>
          </p:cNvPr>
          <p:cNvSpPr txBox="1"/>
          <p:nvPr>
            <p:custDataLst>
              <p:tags r:id="rId5"/>
            </p:custDataLst>
          </p:nvPr>
        </p:nvSpPr>
        <p:spPr>
          <a:xfrm>
            <a:off x="3124200" y="3467218"/>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11.8: Homicide rates (deaths per 100K) by sex, in county</a:t>
            </a:r>
            <a:endParaRPr lang="en-US" sz="2000" spc="-50" dirty="0"/>
          </a:p>
        </p:txBody>
      </p:sp>
      <p:sp>
        <p:nvSpPr>
          <p:cNvPr id="7" name="TextBox 6">
            <a:extLst>
              <a:ext uri="{FF2B5EF4-FFF2-40B4-BE49-F238E27FC236}">
                <a16:creationId xmlns:a16="http://schemas.microsoft.com/office/drawing/2014/main" id="{FE930766-3187-4377-A6E7-A00BB638B1FB}"/>
              </a:ext>
            </a:extLst>
          </p:cNvPr>
          <p:cNvSpPr txBox="1"/>
          <p:nvPr>
            <p:custDataLst>
              <p:tags r:id="rId6"/>
            </p:custDataLst>
          </p:nvPr>
        </p:nvSpPr>
        <p:spPr>
          <a:xfrm>
            <a:off x="3124200" y="38100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NJ DPH, Office of Vital Statistics and Registry for data between 2013-2017</a:t>
            </a:r>
            <a:endParaRPr lang="en-US" sz="1200" dirty="0"/>
          </a:p>
        </p:txBody>
      </p:sp>
      <p:sp>
        <p:nvSpPr>
          <p:cNvPr id="8" name="TextBox 7">
            <a:extLst>
              <a:ext uri="{FF2B5EF4-FFF2-40B4-BE49-F238E27FC236}">
                <a16:creationId xmlns:a16="http://schemas.microsoft.com/office/drawing/2014/main" id="{5D045361-96DA-4F45-A263-7B139F478415}"/>
              </a:ext>
            </a:extLst>
          </p:cNvPr>
          <p:cNvSpPr txBox="1"/>
          <p:nvPr>
            <p:custDataLst>
              <p:tags r:id="rId7"/>
            </p:custDataLst>
          </p:nvPr>
        </p:nvSpPr>
        <p:spPr>
          <a:xfrm>
            <a:off x="3099277" y="6566478"/>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graphicFrame>
        <p:nvGraphicFramePr>
          <p:cNvPr id="11" name="Chart 10">
            <a:extLst>
              <a:ext uri="{FF2B5EF4-FFF2-40B4-BE49-F238E27FC236}">
                <a16:creationId xmlns:a16="http://schemas.microsoft.com/office/drawing/2014/main" id="{F7A3F4A6-D8D4-4043-BA35-19CF541A90E8}"/>
              </a:ext>
            </a:extLst>
          </p:cNvPr>
          <p:cNvGraphicFramePr/>
          <p:nvPr>
            <p:custDataLst>
              <p:tags r:id="rId8"/>
            </p:custDataLst>
            <p:extLst>
              <p:ext uri="{D42A27DB-BD31-4B8C-83A1-F6EECF244321}">
                <p14:modId xmlns:p14="http://schemas.microsoft.com/office/powerpoint/2010/main" val="2021103720"/>
              </p:ext>
            </p:extLst>
          </p:nvPr>
        </p:nvGraphicFramePr>
        <p:xfrm>
          <a:off x="3340100" y="942202"/>
          <a:ext cx="8623300" cy="208633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29EF6583-EDFC-47C9-94F7-3CE99C00E2C7}"/>
              </a:ext>
            </a:extLst>
          </p:cNvPr>
          <p:cNvGraphicFramePr/>
          <p:nvPr>
            <p:custDataLst>
              <p:tags r:id="rId9"/>
            </p:custDataLst>
            <p:extLst>
              <p:ext uri="{D42A27DB-BD31-4B8C-83A1-F6EECF244321}">
                <p14:modId xmlns:p14="http://schemas.microsoft.com/office/powerpoint/2010/main" val="3118499458"/>
              </p:ext>
            </p:extLst>
          </p:nvPr>
        </p:nvGraphicFramePr>
        <p:xfrm>
          <a:off x="3340100" y="4175105"/>
          <a:ext cx="8623300" cy="214515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9724094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Domestic violence incidents (# reported) in NJ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2016</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3081969287"/>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1BB69A2-1F1C-478E-BDF4-B77422B6B26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Domestic violence incidents (# reported) over time, in county </a:t>
            </a:r>
            <a:endParaRPr lang="en-US" sz="2000" spc="-50" dirty="0"/>
          </a:p>
        </p:txBody>
      </p:sp>
      <p:sp>
        <p:nvSpPr>
          <p:cNvPr id="4" name="TextBox 3">
            <a:extLst>
              <a:ext uri="{FF2B5EF4-FFF2-40B4-BE49-F238E27FC236}">
                <a16:creationId xmlns:a16="http://schemas.microsoft.com/office/drawing/2014/main" id="{DCB0414E-B44F-43F5-903E-8683E43A7D21}"/>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2012-2016</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4"/>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The latest data available is 2016.</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5"/>
            </p:custDataLst>
            <p:extLst>
              <p:ext uri="{D42A27DB-BD31-4B8C-83A1-F6EECF244321}">
                <p14:modId xmlns:p14="http://schemas.microsoft.com/office/powerpoint/2010/main" val="3290022783"/>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5780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A1547B99-2B53-45DC-A3E7-B629C6FCD1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12.3: Domestic violence incidents (# reported) over time, by municipality</a:t>
            </a:r>
            <a:endParaRPr lang="en-US" sz="2000" spc="-50" dirty="0"/>
          </a:p>
        </p:txBody>
      </p:sp>
      <p:sp>
        <p:nvSpPr>
          <p:cNvPr id="4" name="TextBox 3">
            <a:extLst>
              <a:ext uri="{FF2B5EF4-FFF2-40B4-BE49-F238E27FC236}">
                <a16:creationId xmlns:a16="http://schemas.microsoft.com/office/drawing/2014/main" id="{4FAACC2F-7ECE-451F-AD04-91D8232FA6D8}"/>
              </a:ext>
            </a:extLst>
          </p:cNvPr>
          <p:cNvSpPr txBox="1"/>
          <p:nvPr>
            <p:custDataLst>
              <p:tags r:id="rId3"/>
            </p:custDataLst>
          </p:nvPr>
        </p:nvSpPr>
        <p:spPr>
          <a:xfrm>
            <a:off x="3162344" y="3517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2010-2016</a:t>
            </a:r>
            <a:endParaRPr lang="en-US" sz="1200" dirty="0"/>
          </a:p>
        </p:txBody>
      </p:sp>
      <p:sp>
        <p:nvSpPr>
          <p:cNvPr id="5" name="TextBox 4">
            <a:extLst>
              <a:ext uri="{FF2B5EF4-FFF2-40B4-BE49-F238E27FC236}">
                <a16:creationId xmlns:a16="http://schemas.microsoft.com/office/drawing/2014/main" id="{AEEEC400-4BA1-4A28-8748-40749C82324F}"/>
              </a:ext>
            </a:extLst>
          </p:cNvPr>
          <p:cNvSpPr txBox="1"/>
          <p:nvPr>
            <p:custDataLst>
              <p:tags r:id="rId4"/>
            </p:custDataLst>
          </p:nvPr>
        </p:nvSpPr>
        <p:spPr>
          <a:xfrm>
            <a:off x="3164638" y="6220054"/>
            <a:ext cx="900196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a:t>
            </a:r>
          </a:p>
          <a:p>
            <a:pPr algn="just"/>
            <a:r>
              <a:rPr lang="en-US" sz="1000">
                <a:latin typeface="Franklin Gothic Book" panose="020B0503020102020204" pitchFamily="34" charset="0"/>
              </a:rPr>
              <a:t>Note. These are the 10 municipalities (if available) with the highest rates in the county in 2016. Workbook may include more municipalities. Note that total county population size has not been accounted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EC466FDC-4547-41C9-B6D8-CD24349E323B}"/>
              </a:ext>
            </a:extLst>
          </p:cNvPr>
          <p:cNvGraphicFramePr/>
          <p:nvPr>
            <p:custDataLst>
              <p:tags r:id="rId5"/>
            </p:custDataLst>
            <p:extLst>
              <p:ext uri="{D42A27DB-BD31-4B8C-83A1-F6EECF244321}">
                <p14:modId xmlns:p14="http://schemas.microsoft.com/office/powerpoint/2010/main" val="2276840027"/>
              </p:ext>
            </p:extLst>
          </p:nvPr>
        </p:nvGraphicFramePr>
        <p:xfrm>
          <a:off x="3455338" y="533763"/>
          <a:ext cx="8203261" cy="568629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698661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and</a:t>
            </a:r>
          </a:p>
          <a:p>
            <a:pPr algn="ctr">
              <a:lnSpc>
                <a:spcPct val="90000"/>
              </a:lnSpc>
            </a:pPr>
            <a:r>
              <a:rPr lang="en-US" sz="2400" spc="-10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8D86E130-38FE-44C3-B9F6-DB0AF6D4605F}"/>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Domestic violence offenses by type (#) in NJ </a:t>
            </a:r>
          </a:p>
        </p:txBody>
      </p:sp>
      <p:sp>
        <p:nvSpPr>
          <p:cNvPr id="5" name="TextBox 4">
            <a:extLst>
              <a:ext uri="{FF2B5EF4-FFF2-40B4-BE49-F238E27FC236}">
                <a16:creationId xmlns:a16="http://schemas.microsoft.com/office/drawing/2014/main" id="{5F4684B8-E7D8-4803-9754-410B9F1AF8CC}"/>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13DE6344-CB45-4F6B-8F33-42A74FD6608E}"/>
              </a:ext>
            </a:extLst>
          </p:cNvPr>
          <p:cNvGraphicFramePr/>
          <p:nvPr>
            <p:custDataLst>
              <p:tags r:id="rId5"/>
            </p:custDataLst>
            <p:extLst>
              <p:ext uri="{D42A27DB-BD31-4B8C-83A1-F6EECF244321}">
                <p14:modId xmlns:p14="http://schemas.microsoft.com/office/powerpoint/2010/main" val="1603880586"/>
              </p:ext>
            </p:extLst>
          </p:nvPr>
        </p:nvGraphicFramePr>
        <p:xfrm>
          <a:off x="3581400" y="954107"/>
          <a:ext cx="8158625" cy="5446693"/>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510754"/>
            <a:ext cx="7943475"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1188879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Domestic</a:t>
            </a:r>
          </a:p>
          <a:p>
            <a:pPr>
              <a:lnSpc>
                <a:spcPct val="90000"/>
              </a:lnSpc>
            </a:pPr>
            <a:r>
              <a:rPr lang="en-US" sz="4800" spc="-200">
                <a:solidFill>
                  <a:schemeClr val="bg1"/>
                </a:solidFill>
                <a:latin typeface="Franklin Gothic Demi" panose="020B0703020102020204" pitchFamily="34" charset="0"/>
              </a:rPr>
              <a:t>Violence</a:t>
            </a:r>
          </a:p>
          <a:p>
            <a:pPr>
              <a:lnSpc>
                <a:spcPct val="90000"/>
              </a:lnSpc>
            </a:pPr>
            <a:endParaRPr lang="en-US" sz="3200" spc="-20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2771" y="3836551"/>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Offenses and</a:t>
            </a:r>
          </a:p>
          <a:p>
            <a:pPr algn="ctr">
              <a:lnSpc>
                <a:spcPct val="90000"/>
              </a:lnSpc>
            </a:pPr>
            <a:r>
              <a:rPr lang="en-US" sz="2400" spc="-100">
                <a:solidFill>
                  <a:schemeClr val="bg1"/>
                </a:solidFill>
                <a:latin typeface="Franklin Gothic Demi" panose="020B0703020102020204" pitchFamily="34" charset="0"/>
              </a:rPr>
              <a:t>arrests statewide</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4A17D82D-1BD5-4743-BE06-CA35D8E899E8}"/>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Domestic violence arrests by offense (#) in NJ </a:t>
            </a:r>
          </a:p>
        </p:txBody>
      </p:sp>
      <p:sp>
        <p:nvSpPr>
          <p:cNvPr id="5" name="TextBox 4">
            <a:extLst>
              <a:ext uri="{FF2B5EF4-FFF2-40B4-BE49-F238E27FC236}">
                <a16:creationId xmlns:a16="http://schemas.microsoft.com/office/drawing/2014/main" id="{B9A87B01-F842-4F86-B69D-A27D7A2EDD89}"/>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2016</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5"/>
            </p:custDataLst>
            <p:extLst>
              <p:ext uri="{D42A27DB-BD31-4B8C-83A1-F6EECF244321}">
                <p14:modId xmlns:p14="http://schemas.microsoft.com/office/powerpoint/2010/main" val="2102443493"/>
              </p:ext>
            </p:extLst>
          </p:nvPr>
        </p:nvGraphicFramePr>
        <p:xfrm>
          <a:off x="3455338" y="1219200"/>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246120" y="6453222"/>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1147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006A1D3-66B2-4257-A4FD-D1CD21D11B7A}"/>
              </a:ext>
            </a:extLst>
          </p:cNvPr>
          <p:cNvSpPr txBox="1"/>
          <p:nvPr>
            <p:custDataLst>
              <p:tags r:id="rId2"/>
            </p:custDataLst>
          </p:nvPr>
        </p:nvSpPr>
        <p:spPr>
          <a:xfrm>
            <a:off x="0" y="4114800"/>
            <a:ext cx="3124200" cy="757130"/>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Suspected Opioid Deaths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3"/>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Change (%) in suspected opioid overdose deaths in NJ (by county) between 2016 and 2018 </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4"/>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5"/>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13.2: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6"/>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471777755"/>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8"/>
            </p:custDataLst>
            <p:extLst>
              <p:ext uri="{D42A27DB-BD31-4B8C-83A1-F6EECF244321}">
                <p14:modId xmlns:p14="http://schemas.microsoft.com/office/powerpoint/2010/main" val="2465551995"/>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F8643434-6E27-4792-BCBB-CF207A083807}"/>
              </a:ext>
            </a:extLst>
          </p:cNvPr>
          <p:cNvSpPr txBox="1"/>
          <p:nvPr>
            <p:custDataLst>
              <p:tags r:id="rId2"/>
            </p:custDataLst>
          </p:nvPr>
        </p:nvSpPr>
        <p:spPr>
          <a:xfrm>
            <a:off x="31242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change in population for every overdose death (by county)</a:t>
            </a:r>
            <a:endParaRPr lang="en-US" sz="2000" spc="-50" dirty="0"/>
          </a:p>
        </p:txBody>
      </p:sp>
      <p:sp>
        <p:nvSpPr>
          <p:cNvPr id="4" name="TextBox 3">
            <a:extLst>
              <a:ext uri="{FF2B5EF4-FFF2-40B4-BE49-F238E27FC236}">
                <a16:creationId xmlns:a16="http://schemas.microsoft.com/office/drawing/2014/main" id="{EE2B3891-F212-449A-9F8B-4FF041E115A0}"/>
              </a:ext>
            </a:extLst>
          </p:cNvPr>
          <p:cNvSpPr txBox="1"/>
          <p:nvPr>
            <p:custDataLst>
              <p:tags r:id="rId3"/>
            </p:custDataLst>
          </p:nvPr>
        </p:nvSpPr>
        <p:spPr>
          <a:xfrm>
            <a:off x="3124200" y="649069"/>
            <a:ext cx="3446736" cy="461665"/>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 (2017-2018)</a:t>
            </a:r>
            <a:endParaRPr lang="en-US" sz="1200" dirty="0"/>
          </a:p>
        </p:txBody>
      </p:sp>
      <p:sp>
        <p:nvSpPr>
          <p:cNvPr id="5" name="TextBox 4">
            <a:extLst>
              <a:ext uri="{FF2B5EF4-FFF2-40B4-BE49-F238E27FC236}">
                <a16:creationId xmlns:a16="http://schemas.microsoft.com/office/drawing/2014/main" id="{3808CB95-230E-45F8-9B0B-B912567ACAA8}"/>
              </a:ext>
            </a:extLst>
          </p:cNvPr>
          <p:cNvSpPr txBox="1"/>
          <p:nvPr>
            <p:custDataLst>
              <p:tags r:id="rId4"/>
            </p:custDataLst>
          </p:nvPr>
        </p:nvSpPr>
        <p:spPr>
          <a:xfrm>
            <a:off x="7772400" y="0"/>
            <a:ext cx="3919176"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13.4: Population for every 1 overdose death over time, in county</a:t>
            </a:r>
            <a:endParaRPr lang="en-US" sz="2000" spc="-50" dirty="0"/>
          </a:p>
        </p:txBody>
      </p:sp>
      <p:sp>
        <p:nvSpPr>
          <p:cNvPr id="6" name="TextBox 5">
            <a:extLst>
              <a:ext uri="{FF2B5EF4-FFF2-40B4-BE49-F238E27FC236}">
                <a16:creationId xmlns:a16="http://schemas.microsoft.com/office/drawing/2014/main" id="{B09B946D-6552-4189-BA88-5BF735441C01}"/>
              </a:ext>
            </a:extLst>
          </p:cNvPr>
          <p:cNvSpPr txBox="1"/>
          <p:nvPr>
            <p:custDataLst>
              <p:tags r:id="rId5"/>
            </p:custDataLst>
          </p:nvPr>
        </p:nvSpPr>
        <p:spPr>
          <a:xfrm>
            <a:off x="7772400" y="649068"/>
            <a:ext cx="3446736" cy="276999"/>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7" name="TextBox 6">
            <a:extLst>
              <a:ext uri="{FF2B5EF4-FFF2-40B4-BE49-F238E27FC236}">
                <a16:creationId xmlns:a16="http://schemas.microsoft.com/office/drawing/2014/main" id="{3EEDDB8D-B776-4711-8A2B-0741AEE608DB}"/>
              </a:ext>
            </a:extLst>
          </p:cNvPr>
          <p:cNvSpPr txBox="1"/>
          <p:nvPr>
            <p:custDataLst>
              <p:tags r:id="rId6"/>
            </p:custDataLst>
          </p:nvPr>
        </p:nvSpPr>
        <p:spPr>
          <a:xfrm>
            <a:off x="3167424" y="6400800"/>
            <a:ext cx="9024576"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Chart 13.3 indicates an increasing trend of overdose deaths for most NJ counties. In Chart 13.4, the lower the population for every 1 overdose, the more people are dying of overdoses."</a:t>
            </a:r>
            <a:endParaRPr lang="en-US" sz="1000" dirty="0">
              <a:latin typeface="Franklin Gothic Book" panose="020B0503020102020204" pitchFamily="34" charset="0"/>
            </a:endParaRPr>
          </a:p>
        </p:txBody>
      </p:sp>
      <p:graphicFrame>
        <p:nvGraphicFramePr>
          <p:cNvPr id="10" name="Chart 9">
            <a:extLst>
              <a:ext uri="{FF2B5EF4-FFF2-40B4-BE49-F238E27FC236}">
                <a16:creationId xmlns:a16="http://schemas.microsoft.com/office/drawing/2014/main" id="{91AA4964-1BE0-4CBF-B1F9-07CB8FBF53E7}"/>
              </a:ext>
            </a:extLst>
          </p:cNvPr>
          <p:cNvGraphicFramePr/>
          <p:nvPr>
            <p:custDataLst>
              <p:tags r:id="rId7"/>
            </p:custDataLst>
            <p:extLst>
              <p:ext uri="{D42A27DB-BD31-4B8C-83A1-F6EECF244321}">
                <p14:modId xmlns:p14="http://schemas.microsoft.com/office/powerpoint/2010/main" val="1541561317"/>
              </p:ext>
            </p:extLst>
          </p:nvPr>
        </p:nvGraphicFramePr>
        <p:xfrm>
          <a:off x="3246120" y="1154668"/>
          <a:ext cx="3572787" cy="547473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3" name="Chart 12">
            <a:extLst>
              <a:ext uri="{FF2B5EF4-FFF2-40B4-BE49-F238E27FC236}">
                <a16:creationId xmlns:a16="http://schemas.microsoft.com/office/drawing/2014/main" id="{BEF1AF45-3DCE-4EA4-A463-7912F7A4AC72}"/>
              </a:ext>
            </a:extLst>
          </p:cNvPr>
          <p:cNvGraphicFramePr/>
          <p:nvPr>
            <p:custDataLst>
              <p:tags r:id="rId8"/>
            </p:custDataLst>
            <p:extLst>
              <p:ext uri="{D42A27DB-BD31-4B8C-83A1-F6EECF244321}">
                <p14:modId xmlns:p14="http://schemas.microsoft.com/office/powerpoint/2010/main" val="3955626499"/>
              </p:ext>
            </p:extLst>
          </p:nvPr>
        </p:nvGraphicFramePr>
        <p:xfrm>
          <a:off x="7772400" y="1499827"/>
          <a:ext cx="3919176" cy="3852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209761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7653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Department of Health Division of Mental Health and Addiction Services Office of Planning, Research, Evaluation and Prevention, June 2012 Report.</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848710518"/>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45B0AB-1C2B-4E98-BB06-E0499B33DCDC}"/>
              </a:ext>
            </a:extLst>
          </p:cNvPr>
          <p:cNvPicPr>
            <a:picLocks noChangeAspect="1"/>
          </p:cNvPicPr>
          <p:nvPr/>
        </p:nvPicPr>
        <p:blipFill>
          <a:blip r:embed="rId4"/>
          <a:stretch>
            <a:fillRect/>
          </a:stretch>
        </p:blipFill>
        <p:spPr>
          <a:xfrm>
            <a:off x="7772400" y="533400"/>
            <a:ext cx="4343400" cy="6271786"/>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Mercer County Basic Needs</a:t>
            </a:r>
          </a:p>
        </p:txBody>
      </p:sp>
      <p:pic>
        <p:nvPicPr>
          <p:cNvPr id="3" name="table">
            <a:extLst>
              <a:ext uri="{FF2B5EF4-FFF2-40B4-BE49-F238E27FC236}">
                <a16:creationId xmlns:a16="http://schemas.microsoft.com/office/drawing/2014/main" id="{4D6AE518-06A9-4723-AF0D-AC87AFFC7C02}"/>
              </a:ext>
            </a:extLst>
          </p:cNvPr>
          <p:cNvPicPr>
            <a:picLocks noChangeAspect="1"/>
          </p:cNvPicPr>
          <p:nvPr/>
        </p:nvPicPr>
        <p:blipFill>
          <a:blip r:embed="rId5"/>
          <a:stretch>
            <a:fillRect/>
          </a:stretch>
        </p:blipFill>
        <p:spPr>
          <a:xfrm>
            <a:off x="3200400" y="630936"/>
            <a:ext cx="4457187" cy="5998464"/>
          </a:xfrm>
          <a:prstGeom prst="rect">
            <a:avLst/>
          </a:prstGeom>
        </p:spPr>
      </p:pic>
      <p:sp>
        <p:nvSpPr>
          <p:cNvPr id="4" name="TextBox 12">
            <a:extLst>
              <a:ext uri="{FF2B5EF4-FFF2-40B4-BE49-F238E27FC236}">
                <a16:creationId xmlns:a16="http://schemas.microsoft.com/office/drawing/2014/main" id="{B9036574-EAB9-4933-AAF6-3402296DC31E}"/>
              </a:ext>
            </a:extLst>
          </p:cNvPr>
          <p:cNvSpPr txBox="1"/>
          <p:nvPr/>
        </p:nvSpPr>
        <p:spPr>
          <a:xfrm>
            <a:off x="7743496" y="667435"/>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5" name="TextBox 1">
            <a:extLst>
              <a:ext uri="{FF2B5EF4-FFF2-40B4-BE49-F238E27FC236}">
                <a16:creationId xmlns:a16="http://schemas.microsoft.com/office/drawing/2014/main" id="{7A2A56E2-74B6-42D0-BA90-D74BE1CBA8CF}"/>
              </a:ext>
            </a:extLst>
          </p:cNvPr>
          <p:cNvSpPr txBox="1"/>
          <p:nvPr/>
        </p:nvSpPr>
        <p:spPr>
          <a:xfrm>
            <a:off x="7772400" y="914400"/>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6">
            <a:extLst>
              <a:ext uri="{FF2B5EF4-FFF2-40B4-BE49-F238E27FC236}">
                <a16:creationId xmlns:a16="http://schemas.microsoft.com/office/drawing/2014/main" id="{DBE0F20C-C7A5-4573-9ED0-CFCE2C67D8AA}"/>
              </a:ext>
            </a:extLst>
          </p:cNvPr>
          <p:cNvSpPr txBox="1"/>
          <p:nvPr/>
        </p:nvSpPr>
        <p:spPr>
          <a:xfrm>
            <a:off x="10943436" y="914400"/>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14.1: Types of mental health programs (#)</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24200" y="4088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November 2017</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604742944"/>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895307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5"/>
            </p:custDataLst>
            <p:extLst>
              <p:ext uri="{D42A27DB-BD31-4B8C-83A1-F6EECF244321}">
                <p14:modId xmlns:p14="http://schemas.microsoft.com/office/powerpoint/2010/main" val="1760783617"/>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6"/>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7"/>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8"/>
            </p:custDataLst>
            <p:extLst>
              <p:ext uri="{D42A27DB-BD31-4B8C-83A1-F6EECF244321}">
                <p14:modId xmlns:p14="http://schemas.microsoft.com/office/powerpoint/2010/main" val="2753135558"/>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1885760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14.5: Frequency (%) of mental health distress by sex – age adjusted, in county</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3439430141"/>
              </p:ext>
            </p:extLst>
          </p:nvPr>
        </p:nvGraphicFramePr>
        <p:xfrm>
          <a:off x="3352800" y="82899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5697096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4624069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14.6: Frequency of diagnosed depression (%) in NJ (by county)  - age adjusted</a:t>
            </a:r>
            <a:endParaRPr lang="en-US" sz="2000" spc="-50" dirty="0"/>
          </a:p>
        </p:txBody>
      </p:sp>
      <p:sp>
        <p:nvSpPr>
          <p:cNvPr id="5" name="TextBox 4">
            <a:extLst>
              <a:ext uri="{FF2B5EF4-FFF2-40B4-BE49-F238E27FC236}">
                <a16:creationId xmlns:a16="http://schemas.microsoft.com/office/drawing/2014/main" id="{752B2E59-368D-4561-A5C1-DC9042BF25AB}"/>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2013-2017</a:t>
            </a:r>
            <a:endParaRPr lang="en-US" sz="1200" dirty="0"/>
          </a:p>
        </p:txBody>
      </p:sp>
      <p:sp>
        <p:nvSpPr>
          <p:cNvPr id="6" name="TextBox 5">
            <a:extLst>
              <a:ext uri="{FF2B5EF4-FFF2-40B4-BE49-F238E27FC236}">
                <a16:creationId xmlns:a16="http://schemas.microsoft.com/office/drawing/2014/main" id="{F15A34B5-6F58-4627-BDF4-701E7F24B8A7}"/>
              </a:ext>
            </a:extLst>
          </p:cNvPr>
          <p:cNvSpPr txBox="1"/>
          <p:nvPr>
            <p:custDataLst>
              <p:tags r:id="rId5"/>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14.7: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6"/>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from the NJ Behavioral Risk Factor Survey, 2013-2017</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7"/>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8"/>
            </p:custDataLst>
            <p:extLst>
              <p:ext uri="{D42A27DB-BD31-4B8C-83A1-F6EECF244321}">
                <p14:modId xmlns:p14="http://schemas.microsoft.com/office/powerpoint/2010/main" val="4133042806"/>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9"/>
            </p:custDataLst>
            <p:extLst>
              <p:ext uri="{D42A27DB-BD31-4B8C-83A1-F6EECF244321}">
                <p14:modId xmlns:p14="http://schemas.microsoft.com/office/powerpoint/2010/main" val="1684953484"/>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72241758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Mental Health</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0" y="38862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14.8: Diagnosed depression by race/ethnicity, in county</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5"/>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14.9: Diagnosed depression by sex, in county  </a:t>
            </a:r>
            <a:endParaRPr lang="en-US" sz="2000" spc="-50" dirty="0"/>
          </a:p>
        </p:txBody>
      </p:sp>
      <p:sp>
        <p:nvSpPr>
          <p:cNvPr id="7" name="TextBox 6">
            <a:extLst>
              <a:ext uri="{FF2B5EF4-FFF2-40B4-BE49-F238E27FC236}">
                <a16:creationId xmlns:a16="http://schemas.microsoft.com/office/drawing/2014/main" id="{CFFFB545-9206-4B25-8D39-3AE8D74ACB90}"/>
              </a:ext>
            </a:extLst>
          </p:cNvPr>
          <p:cNvSpPr txBox="1"/>
          <p:nvPr>
            <p:custDataLst>
              <p:tags r:id="rId6"/>
            </p:custDataLst>
          </p:nvPr>
        </p:nvSpPr>
        <p:spPr>
          <a:xfrm>
            <a:off x="3124200" y="38862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from the NJ Behavioral Risk Factor Survey, 2017</a:t>
            </a:r>
            <a:endParaRPr lang="en-US" sz="1200" dirty="0"/>
          </a:p>
        </p:txBody>
      </p:sp>
      <p:sp>
        <p:nvSpPr>
          <p:cNvPr id="8" name="TextBox 7">
            <a:extLst>
              <a:ext uri="{FF2B5EF4-FFF2-40B4-BE49-F238E27FC236}">
                <a16:creationId xmlns:a16="http://schemas.microsoft.com/office/drawing/2014/main" id="{BA139A88-3BC0-4802-9727-94A9BC8F993C}"/>
              </a:ext>
            </a:extLst>
          </p:cNvPr>
          <p:cNvSpPr txBox="1"/>
          <p:nvPr>
            <p:custDataLst>
              <p:tags r:id="rId7"/>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8"/>
            </p:custDataLst>
            <p:extLst>
              <p:ext uri="{D42A27DB-BD31-4B8C-83A1-F6EECF244321}">
                <p14:modId xmlns:p14="http://schemas.microsoft.com/office/powerpoint/2010/main" val="1061027190"/>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9"/>
            </p:custDataLst>
            <p:extLst>
              <p:ext uri="{D42A27DB-BD31-4B8C-83A1-F6EECF244321}">
                <p14:modId xmlns:p14="http://schemas.microsoft.com/office/powerpoint/2010/main" val="2607285902"/>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10"/>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Tree>
    <p:extLst>
      <p:ext uri="{BB962C8B-B14F-4D97-AF65-F5344CB8AC3E}">
        <p14:creationId xmlns:p14="http://schemas.microsoft.com/office/powerpoint/2010/main" val="11842452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5"/>
            </p:custDataLst>
          </p:nvPr>
        </p:nvSpPr>
        <p:spPr>
          <a:xfrm>
            <a:off x="3174798" y="6459265"/>
            <a:ext cx="9017202" cy="400110"/>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Total numbers presented are from only 2018.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6"/>
            </p:custDataLst>
            <p:extLst>
              <p:ext uri="{D42A27DB-BD31-4B8C-83A1-F6EECF244321}">
                <p14:modId xmlns:p14="http://schemas.microsoft.com/office/powerpoint/2010/main" val="3689224074"/>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02664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1D08D090-C992-4C44-B708-54BFAA6441F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Children (%) classified special education in NJ (by county)</a:t>
            </a:r>
            <a:endParaRPr lang="en-US" sz="2000" spc="-50" dirty="0"/>
          </a:p>
        </p:txBody>
      </p:sp>
      <p:sp>
        <p:nvSpPr>
          <p:cNvPr id="5" name="TextBox 4">
            <a:extLst>
              <a:ext uri="{FF2B5EF4-FFF2-40B4-BE49-F238E27FC236}">
                <a16:creationId xmlns:a16="http://schemas.microsoft.com/office/drawing/2014/main" id="{98574231-F5D4-4922-89BE-377E6EDA5E80}"/>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2018 Special Education Data</a:t>
            </a:r>
            <a:endParaRPr lang="en-US" sz="1200" dirty="0"/>
          </a:p>
        </p:txBody>
      </p:sp>
      <p:sp>
        <p:nvSpPr>
          <p:cNvPr id="6" name="Rectangle 5">
            <a:extLst>
              <a:ext uri="{FF2B5EF4-FFF2-40B4-BE49-F238E27FC236}">
                <a16:creationId xmlns:a16="http://schemas.microsoft.com/office/drawing/2014/main" id="{2C7C1F84-3E0B-40EC-8722-7D1D7964E205}"/>
              </a:ext>
            </a:extLst>
          </p:cNvPr>
          <p:cNvSpPr/>
          <p:nvPr>
            <p:custDataLst>
              <p:tags r:id="rId5"/>
            </p:custDataLst>
          </p:nvPr>
        </p:nvSpPr>
        <p:spPr>
          <a:xfrm>
            <a:off x="3167424" y="6519446"/>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73842A9-4512-429E-A3D9-B469182D3762}"/>
              </a:ext>
            </a:extLst>
          </p:cNvPr>
          <p:cNvGraphicFramePr/>
          <p:nvPr>
            <p:custDataLst>
              <p:tags r:id="rId6"/>
            </p:custDataLst>
            <p:extLst>
              <p:ext uri="{D42A27DB-BD31-4B8C-83A1-F6EECF244321}">
                <p14:modId xmlns:p14="http://schemas.microsoft.com/office/powerpoint/2010/main" val="1103491758"/>
              </p:ext>
            </p:extLst>
          </p:nvPr>
        </p:nvGraphicFramePr>
        <p:xfrm>
          <a:off x="3246120" y="888767"/>
          <a:ext cx="8488680" cy="5599724"/>
        </p:xfrm>
        <a:graphic>
          <a:graphicData uri="http://schemas.openxmlformats.org/drawingml/2006/chart">
            <c:chart xmlns:c="http://schemas.openxmlformats.org/drawingml/2006/chart" xmlns:r="http://schemas.openxmlformats.org/officeDocument/2006/relationships" r:id="rId10"/>
          </a:graphicData>
        </a:graphic>
      </p:graphicFrame>
      <p:sp>
        <p:nvSpPr>
          <p:cNvPr id="7" name="TextBox 6"/>
          <p:cNvSpPr txBox="1"/>
          <p:nvPr>
            <p:custDataLst>
              <p:tags r:id="rId7"/>
            </p:custDataLst>
          </p:nvPr>
        </p:nvSpPr>
        <p:spPr>
          <a:xfrm>
            <a:off x="10843591" y="2743200"/>
            <a:ext cx="1371600" cy="230832"/>
          </a:xfrm>
          <a:prstGeom prst="rect">
            <a:avLst/>
          </a:prstGeom>
          <a:noFill/>
        </p:spPr>
        <p:txBody>
          <a:bodyPr wrap="square" rtlCol="0">
            <a:spAutoFit/>
          </a:bodyPr>
          <a:lstStyle/>
          <a:p>
            <a:r>
              <a:rPr lang="en-US" sz="900">
                <a:latin typeface="Franklin Gothic Medium" panose="020B0603020102020204" pitchFamily="34" charset="0"/>
              </a:rPr>
              <a:t>2018 NJ Average 17.9%</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27111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Education</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4156" y="3581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Services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2CBA865F-FB5C-42A6-B459-D3BF0E7C9CC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15.3: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4"/>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2017-2018</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5"/>
            </p:custDataLst>
            <p:extLst>
              <p:ext uri="{D42A27DB-BD31-4B8C-83A1-F6EECF244321}">
                <p14:modId xmlns:p14="http://schemas.microsoft.com/office/powerpoint/2010/main" val="2191073381"/>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Tree>
    <p:extLst>
      <p:ext uri="{BB962C8B-B14F-4D97-AF65-F5344CB8AC3E}">
        <p14:creationId xmlns:p14="http://schemas.microsoft.com/office/powerpoint/2010/main" val="32095737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601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7C563-B22C-466A-B968-5D666DCAD5CA}"/>
              </a:ext>
            </a:extLst>
          </p:cNvPr>
          <p:cNvPicPr>
            <a:picLocks noChangeAspect="1"/>
          </p:cNvPicPr>
          <p:nvPr/>
        </p:nvPicPr>
        <p:blipFill>
          <a:blip r:embed="rId4"/>
          <a:stretch>
            <a:fillRect/>
          </a:stretch>
        </p:blipFill>
        <p:spPr>
          <a:xfrm>
            <a:off x="7543800" y="705957"/>
            <a:ext cx="4372304" cy="5847243"/>
          </a:xfrm>
          <a:prstGeom prst="rect">
            <a:avLst/>
          </a:prstGeom>
        </p:spPr>
      </p:pic>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Mercer County Service Needs</a:t>
            </a:r>
          </a:p>
        </p:txBody>
      </p:sp>
      <p:pic>
        <p:nvPicPr>
          <p:cNvPr id="3" name="table">
            <a:extLst>
              <a:ext uri="{FF2B5EF4-FFF2-40B4-BE49-F238E27FC236}">
                <a16:creationId xmlns:a16="http://schemas.microsoft.com/office/drawing/2014/main" id="{900590DF-9E19-4175-AD3A-EF4B64F63769}"/>
              </a:ext>
            </a:extLst>
          </p:cNvPr>
          <p:cNvPicPr>
            <a:picLocks noChangeAspect="1"/>
          </p:cNvPicPr>
          <p:nvPr/>
        </p:nvPicPr>
        <p:blipFill>
          <a:blip r:embed="rId5"/>
          <a:stretch>
            <a:fillRect/>
          </a:stretch>
        </p:blipFill>
        <p:spPr>
          <a:xfrm>
            <a:off x="3352800" y="786272"/>
            <a:ext cx="3958830" cy="5720807"/>
          </a:xfrm>
          <a:prstGeom prst="rect">
            <a:avLst/>
          </a:prstGeom>
        </p:spPr>
      </p:pic>
      <p:sp>
        <p:nvSpPr>
          <p:cNvPr id="4" name="TextBox 12">
            <a:extLst>
              <a:ext uri="{FF2B5EF4-FFF2-40B4-BE49-F238E27FC236}">
                <a16:creationId xmlns:a16="http://schemas.microsoft.com/office/drawing/2014/main" id="{71250780-12D0-40B5-9505-9EA092FD3F75}"/>
              </a:ext>
            </a:extLst>
          </p:cNvPr>
          <p:cNvSpPr txBox="1"/>
          <p:nvPr/>
        </p:nvSpPr>
        <p:spPr>
          <a:xfrm>
            <a:off x="7543800" y="780995"/>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5" name="TextBox 1">
            <a:extLst>
              <a:ext uri="{FF2B5EF4-FFF2-40B4-BE49-F238E27FC236}">
                <a16:creationId xmlns:a16="http://schemas.microsoft.com/office/drawing/2014/main" id="{CCC87D63-0697-45BB-A561-76519A9CFBB8}"/>
              </a:ext>
            </a:extLst>
          </p:cNvPr>
          <p:cNvSpPr txBox="1"/>
          <p:nvPr/>
        </p:nvSpPr>
        <p:spPr>
          <a:xfrm>
            <a:off x="7498541" y="1066800"/>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6" name="TextBox 6">
            <a:extLst>
              <a:ext uri="{FF2B5EF4-FFF2-40B4-BE49-F238E27FC236}">
                <a16:creationId xmlns:a16="http://schemas.microsoft.com/office/drawing/2014/main" id="{4A882CAD-DB33-4A27-8D40-7B2B762791FA}"/>
              </a:ext>
            </a:extLst>
          </p:cNvPr>
          <p:cNvSpPr txBox="1"/>
          <p:nvPr/>
        </p:nvSpPr>
        <p:spPr>
          <a:xfrm>
            <a:off x="10820400" y="10484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E66BAF-B20A-4C21-BE3D-BC44420092CA}"/>
              </a:ext>
            </a:extLst>
          </p:cNvPr>
          <p:cNvSpPr/>
          <p:nvPr/>
        </p:nvSpPr>
        <p:spPr>
          <a:xfrm>
            <a:off x="3533175" y="588202"/>
            <a:ext cx="4132900" cy="5803727"/>
          </a:xfrm>
          <a:prstGeom prst="rect">
            <a:avLst/>
          </a:prstGeom>
        </p:spPr>
        <p:txBody>
          <a:bodyPr wrap="square">
            <a:noAutofit/>
          </a:bodyPr>
          <a:lstStyle/>
          <a:p>
            <a:endParaRPr lang="en-US" sz="1400" dirty="0">
              <a:latin typeface="Franklin Gothic Medium" panose="020B0603020102020204" pitchFamily="34" charset="0"/>
            </a:endParaRPr>
          </a:p>
          <a:p>
            <a:r>
              <a:rPr lang="en-US" sz="1400" spc="-20" dirty="0">
                <a:latin typeface="Franklin Gothic Medium" panose="020B0603020102020204" pitchFamily="34" charset="0"/>
              </a:rPr>
              <a:t>All Access Mental Health </a:t>
            </a:r>
            <a:r>
              <a:rPr lang="en-US" sz="1400" dirty="0">
                <a:solidFill>
                  <a:srgbClr val="C00000"/>
                </a:solidFill>
                <a:latin typeface="Franklin Gothic Medium" panose="020B0603020102020204" pitchFamily="34" charset="0"/>
              </a:rPr>
              <a:t>[Mental and Behavioral Health]</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Alpha Healing Center </a:t>
            </a:r>
            <a:r>
              <a:rPr lang="en-US" sz="1400" dirty="0">
                <a:solidFill>
                  <a:srgbClr val="C00000"/>
                </a:solidFill>
                <a:latin typeface="Franklin Gothic Medium" panose="020B0603020102020204" pitchFamily="34" charset="0"/>
              </a:rPr>
              <a:t>[Addiction]</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Anchor House Inc. </a:t>
            </a:r>
            <a:r>
              <a:rPr lang="en-US" sz="1400" dirty="0">
                <a:solidFill>
                  <a:srgbClr val="C00000"/>
                </a:solidFill>
                <a:latin typeface="Franklin Gothic Medium" panose="020B0603020102020204" pitchFamily="34" charset="0"/>
              </a:rPr>
              <a:t>[At-risk Youth]</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The Arc Mercer </a:t>
            </a:r>
            <a:r>
              <a:rPr lang="en-US" sz="1400" dirty="0">
                <a:solidFill>
                  <a:srgbClr val="C00000"/>
                </a:solidFill>
                <a:latin typeface="Franklin Gothic Medium" panose="020B0603020102020204" pitchFamily="34" charset="0"/>
              </a:rPr>
              <a:t>[Developmental Disabilities]</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ASAPP HealthCare, Inc.  </a:t>
            </a:r>
            <a:r>
              <a:rPr lang="en-US" sz="1400" dirty="0">
                <a:solidFill>
                  <a:srgbClr val="C00000"/>
                </a:solidFill>
                <a:latin typeface="Franklin Gothic Medium" panose="020B0603020102020204" pitchFamily="34" charset="0"/>
              </a:rPr>
              <a:t>[Behavior and Emotional Health]</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Audrey Hepburn Children’s House </a:t>
            </a:r>
            <a:r>
              <a:rPr lang="en-US" sz="1400" dirty="0">
                <a:solidFill>
                  <a:srgbClr val="C00000"/>
                </a:solidFill>
                <a:latin typeface="Franklin Gothic Medium" panose="020B0603020102020204" pitchFamily="34" charset="0"/>
              </a:rPr>
              <a:t>[Child Abuse]</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Boggs Center on Developmental Disabilities </a:t>
            </a:r>
            <a:r>
              <a:rPr lang="en-US" sz="1400" dirty="0">
                <a:solidFill>
                  <a:srgbClr val="C00000"/>
                </a:solidFill>
                <a:latin typeface="Franklin Gothic Medium" panose="020B0603020102020204" pitchFamily="34" charset="0"/>
              </a:rPr>
              <a:t>[Developmental Disabilities]</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Boys and Girls Club of Trenton-Mercer County </a:t>
            </a:r>
            <a:r>
              <a:rPr lang="en-US" sz="1400" dirty="0">
                <a:solidFill>
                  <a:srgbClr val="C00000"/>
                </a:solidFill>
                <a:latin typeface="Franklin Gothic Medium" panose="020B0603020102020204" pitchFamily="34" charset="0"/>
              </a:rPr>
              <a:t>[Youth]</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Brain Injury Alliance </a:t>
            </a:r>
            <a:r>
              <a:rPr lang="en-US" sz="1400" dirty="0">
                <a:solidFill>
                  <a:srgbClr val="C00000"/>
                </a:solidFill>
                <a:latin typeface="Franklin Gothic Medium" panose="020B0603020102020204" pitchFamily="34" charset="0"/>
              </a:rPr>
              <a:t>[Brain Injury]</a:t>
            </a:r>
          </a:p>
          <a:p>
            <a:endParaRPr lang="en-US" sz="1400" dirty="0">
              <a:latin typeface="Franklin Gothic Medium" panose="020B0603020102020204" pitchFamily="34" charset="0"/>
            </a:endParaRPr>
          </a:p>
          <a:p>
            <a:r>
              <a:rPr lang="en-US" sz="1400" spc="-20" dirty="0">
                <a:latin typeface="Franklin Gothic Medium" panose="020B0603020102020204" pitchFamily="34" charset="0"/>
              </a:rPr>
              <a:t>Catholic Charities: Family Growth </a:t>
            </a:r>
            <a:r>
              <a:rPr lang="en-US" sz="1400" dirty="0">
                <a:solidFill>
                  <a:srgbClr val="C00000"/>
                </a:solidFill>
                <a:latin typeface="Franklin Gothic Medium" panose="020B0603020102020204" pitchFamily="34" charset="0"/>
              </a:rPr>
              <a:t>[At-risk families]</a:t>
            </a:r>
          </a:p>
          <a:p>
            <a:endParaRPr lang="en-US" sz="1400" spc="-20" dirty="0">
              <a:latin typeface="Franklin Gothic Medium" panose="020B0603020102020204" pitchFamily="34" charset="0"/>
            </a:endParaRPr>
          </a:p>
          <a:p>
            <a:r>
              <a:rPr lang="en-US" sz="1400" spc="-20" dirty="0">
                <a:latin typeface="Franklin Gothic Medium" panose="020B0603020102020204" pitchFamily="34" charset="0"/>
              </a:rPr>
              <a:t>Center for Neurological and Neurodevelopmental Health </a:t>
            </a:r>
            <a:r>
              <a:rPr lang="en-US" sz="1400" dirty="0">
                <a:solidFill>
                  <a:srgbClr val="C00000"/>
                </a:solidFill>
                <a:latin typeface="Franklin Gothic Medium" panose="020B0603020102020204" pitchFamily="34" charset="0"/>
              </a:rPr>
              <a:t>[Therapies]</a:t>
            </a:r>
          </a:p>
          <a:p>
            <a:endParaRPr lang="en-US" sz="1600" spc="-20" dirty="0">
              <a:latin typeface="Franklin Gothic Medium" panose="020B0603020102020204" pitchFamily="34" charset="0"/>
            </a:endParaRPr>
          </a:p>
        </p:txBody>
      </p:sp>
      <p:sp>
        <p:nvSpPr>
          <p:cNvPr id="4" name="Rectangle 3">
            <a:extLst>
              <a:ext uri="{FF2B5EF4-FFF2-40B4-BE49-F238E27FC236}">
                <a16:creationId xmlns:a16="http://schemas.microsoft.com/office/drawing/2014/main" id="{3CF2EFFD-5590-4041-800F-75F7C3CCFB12}"/>
              </a:ext>
            </a:extLst>
          </p:cNvPr>
          <p:cNvSpPr/>
          <p:nvPr/>
        </p:nvSpPr>
        <p:spPr>
          <a:xfrm>
            <a:off x="7877433" y="684564"/>
            <a:ext cx="3886200" cy="5577840"/>
          </a:xfrm>
          <a:prstGeom prst="rect">
            <a:avLst/>
          </a:prstGeom>
        </p:spPr>
        <p:txBody>
          <a:bodyPr wrap="square">
            <a:noAutofit/>
          </a:bodyPr>
          <a:lstStyle/>
          <a:p>
            <a:r>
              <a:rPr lang="en-US" sz="1100" dirty="0">
                <a:solidFill>
                  <a:srgbClr val="C00000"/>
                </a:solidFill>
                <a:latin typeface="Franklin Gothic Medium" panose="020B0603020102020204" pitchFamily="34" charset="0"/>
              </a:rPr>
              <a:t>General</a:t>
            </a:r>
          </a:p>
          <a:p>
            <a:pPr fontAlgn="base"/>
            <a:r>
              <a:rPr lang="en-US" sz="1400" spc="-20" dirty="0">
                <a:latin typeface="Franklin Gothic Medium" panose="020B0603020102020204" pitchFamily="34" charset="0"/>
              </a:rPr>
              <a:t>  Central Jersey Legal Services, Inc.</a:t>
            </a:r>
          </a:p>
          <a:p>
            <a:pPr fontAlgn="base"/>
            <a:r>
              <a:rPr lang="en-US" sz="1400" spc="-20" dirty="0">
                <a:latin typeface="Franklin Gothic Medium" panose="020B0603020102020204" pitchFamily="34" charset="0"/>
              </a:rPr>
              <a:t>  Legal Services of NJ</a:t>
            </a:r>
          </a:p>
          <a:p>
            <a:pPr fontAlgn="base"/>
            <a:r>
              <a:rPr lang="en-US" sz="1400" spc="-20" dirty="0">
                <a:latin typeface="Franklin Gothic Medium" panose="020B0603020102020204" pitchFamily="34" charset="0"/>
              </a:rPr>
              <a:t>  ACLU of New Jersey</a:t>
            </a:r>
          </a:p>
          <a:p>
            <a:pPr fontAlgn="base"/>
            <a:r>
              <a:rPr lang="en-US" sz="1400" spc="-20" dirty="0">
                <a:latin typeface="Franklin Gothic Medium" panose="020B0603020102020204" pitchFamily="34" charset="0"/>
              </a:rPr>
              <a:t>  Community Health Law Project</a:t>
            </a:r>
          </a:p>
          <a:p>
            <a:pPr fontAlgn="base"/>
            <a:r>
              <a:rPr lang="en-US" sz="1400" spc="-20" dirty="0">
                <a:latin typeface="Franklin Gothic Medium" panose="020B0603020102020204" pitchFamily="34" charset="0"/>
              </a:rPr>
              <a:t>  Community Justice Center</a:t>
            </a:r>
          </a:p>
          <a:p>
            <a:pPr fontAlgn="base"/>
            <a:r>
              <a:rPr lang="en-US" sz="1400" spc="-20" dirty="0">
                <a:latin typeface="Franklin Gothic Medium" panose="020B0603020102020204" pitchFamily="34" charset="0"/>
              </a:rPr>
              <a:t>  Volunteer Lawyers for Justice</a:t>
            </a:r>
          </a:p>
          <a:p>
            <a:r>
              <a:rPr lang="en-US" sz="11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1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1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1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a:t>
            </a:r>
            <a:r>
              <a:rPr lang="en-US" sz="1400" spc="-20" dirty="0" err="1">
                <a:latin typeface="Franklin Gothic Medium" panose="020B0603020102020204" pitchFamily="34" charset="0"/>
              </a:rPr>
              <a:t>Manavi</a:t>
            </a:r>
            <a:r>
              <a:rPr lang="en-US" sz="1100" dirty="0">
                <a:latin typeface="Franklin Gothic Medium" panose="020B0603020102020204" pitchFamily="34" charset="0"/>
              </a:rPr>
              <a:t> </a:t>
            </a:r>
          </a:p>
          <a:p>
            <a:r>
              <a:rPr lang="en-US" sz="11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1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1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100" dirty="0">
                <a:latin typeface="Franklin Gothic Medium" panose="020B0603020102020204" pitchFamily="34" charset="0"/>
              </a:rPr>
              <a:t> </a:t>
            </a:r>
            <a:r>
              <a:rPr lang="en-US" sz="1100" dirty="0">
                <a:solidFill>
                  <a:srgbClr val="C00000"/>
                </a:solidFill>
                <a:latin typeface="Franklin Gothic Medium" panose="020B0603020102020204" pitchFamily="34" charset="0"/>
              </a:rPr>
              <a:t>[Child Marriage]</a:t>
            </a:r>
            <a:endParaRPr lang="en-US" sz="1400" spc="-20" dirty="0">
              <a:latin typeface="Franklin Gothic Medium" panose="020B0603020102020204" pitchFamily="34" charset="0"/>
            </a:endParaRPr>
          </a:p>
          <a:p>
            <a:pPr fontAlgn="base"/>
            <a:r>
              <a:rPr lang="en-US" sz="1400" spc="-20" dirty="0">
                <a:latin typeface="Franklin Gothic Medium" panose="020B0603020102020204" pitchFamily="34" charset="0"/>
              </a:rPr>
              <a:t>  </a:t>
            </a:r>
          </a:p>
          <a:p>
            <a:pPr fontAlgn="base"/>
            <a:r>
              <a:rPr lang="en-US" sz="1400" spc="-20" dirty="0">
                <a:latin typeface="Franklin Gothic Medium" panose="020B0603020102020204" pitchFamily="34" charset="0"/>
              </a:rPr>
              <a:t>  </a:t>
            </a:r>
          </a:p>
          <a:p>
            <a:endParaRPr lang="en-US" sz="2000" dirty="0">
              <a:solidFill>
                <a:srgbClr val="C00000"/>
              </a:solidFill>
              <a:latin typeface="Franklin Gothic Medium" panose="020B0603020102020204" pitchFamily="34" charset="0"/>
            </a:endParaRPr>
          </a:p>
        </p:txBody>
      </p:sp>
    </p:spTree>
    <p:extLst>
      <p:ext uri="{BB962C8B-B14F-4D97-AF65-F5344CB8AC3E}">
        <p14:creationId xmlns:p14="http://schemas.microsoft.com/office/powerpoint/2010/main" val="40500850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5e33954e32343721849909a4&quot;,&quot;SmartGridHorizontal&quot;:0,&quot;LinkedExcelSources&quot;:{&quot;5e271508383938077ce0e0d8&quot;:&quot;{{PptFile}}\\Mercer_2020-01-15_v08_QA (linked).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r5QePBaxVFKaO1YpZ00_1579601594&quot;,&quot;DataType&quot;:1,&quot;ImageAutosize&quot;:1}"/>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K2kI3pZbhJiFMWTbCd_1579601619&quot;,&quot;DataType&quot;:1,&quot;ImageAutosize&quot;:1}"/>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huYwLBN9dGesgZAQio_1579601621&quot;,&quot;DataType&quot;:1,&quot;ImageAutosize&quot;:1}"/>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ZiUzJeCq2qJv4UZnZSz_1579601622&quot;,&quot;DataType&quot;:1,&quot;ImageAutosize&quot;:1}"/>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5rPjUMpMbPUa817EhpJ_1579601622&quot;,&quot;DataType&quot;:1,&quot;ImageAutosize&quot;:1}"/>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G7cfA2yTc9vzU4BC3J_1579601622&quot;,&quot;DataType&quot;:1,&quot;ImageAutosize&quot;:1}"/>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CS1A8hxW6AZNQKyZaX1_1579601622&quot;,&quot;DataType&quot;:1,&quot;ImageAutosize&quot;:1}"/>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sxqZXHeLMZgAHuRiIZ_1579601622&quot;,&quot;DataType&quot;:1,&quot;ImageAutosize&quot;:1}"/>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7t1mVvWsxqTo5C5m36T_1579601623&quot;,&quot;DataType&quot;:1,&quot;ImageAutosize&quot;:1}"/>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LFIW2JL12n1ZBfYxDvg_1579601624&quot;,&quot;DataType&quot;:1,&quot;ImageAutosize&quot;:1}"/>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X3g69i0KaIpLwlwoH0b_1579601624&quot;,&quot;DataType&quot;:1,&quot;ImageAutosize&quot;:1}"/>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nPKt6ZPtpfrcsU3qXD_1579601595&quot;,&quot;DataType&quot;:1,&quot;ImageAutosize&quot;:1}"/>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ke1TEjboucCRv4QYzxw_1579601624&quot;,&quot;DataType&quot;:1,&quot;ImageAutosize&quot;:1}"/>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OXbTTdjG0WqitehoSEz_1579601624&quot;,&quot;DataType&quot;:1,&quot;ImageAutosize&quot;:1}"/>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696uY0BwArukqcH3ez7_1579601624&quot;,&quot;DataType&quot;:1,&quot;ImageAutosize&quot;:1}"/>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tDOCUpW9BpLPZzE51Vb_1579601625&quot;,&quot;DataType&quot;:1,&quot;ImageAutosize&quot;:1}"/>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6STKq67a4eGjYzSF6xM_1579601625&quot;,&quot;DataType&quot;:1,&quot;ImageAutosize&quot;:1}"/>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Tt4LvOLLM4zjDX54tF_1579601625&quot;,&quot;DataType&quot;:1,&quot;ImageAutosize&quot;:1}"/>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IYYrcdxnBP4JjMARg6_1579601625&quot;,&quot;DataType&quot;:1,&quot;ImageAutosize&quot;:1}"/>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8z8aix1aECNHVXdPVx_1579601625&quot;,&quot;DataType&quot;:1,&quot;ImageAutosize&quot;:1}"/>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jT86ODCWPOqm7bFd9SA_1579601627&quot;,&quot;DataType&quot;:1,&quot;ImageAutosize&quot;:1}"/>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ykdpt8R3EF9h6LjpsX_1579601627&quot;,&quot;DataType&quot;:1,&quot;ImageAutosize&quot;:1}"/>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wPmCFtcKaKsfr7Mvgh_1579601595&quot;,&quot;DataType&quot;:1,&quot;ImageAutosize&quot;:1}"/>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xUii7MnPcTrFLqg03S6_1579601627&quot;,&quot;DataType&quot;:1,&quot;ImageAutosize&quot;:1}"/>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NR44U14U8T8gYFYXj1_1579601627&quot;,&quot;DataType&quot;:1,&quot;ImageAutosize&quot;:1}"/>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EnlYr0Q1MddYcoAqb4A_1579601627&quot;,&quot;DataType&quot;:1,&quot;ImageAutosize&quot;:1}"/>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HvSIa9HLztznhzUgYdH_1579601627&quot;,&quot;DataType&quot;:1,&quot;ImageAutosize&quot;:1}"/>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NbOTpPL3QSVjDCsVlzN_1579601627&quot;,&quot;DataType&quot;:1,&quot;ImageAutosize&quot;:1}"/>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CjvUGhoq0Oi3YPxSPvc_1579601628&quot;,&quot;DataType&quot;:1,&quot;ImageAutosize&quot;:1}"/>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3pGHwz900UCCRUADswJ_1579601630&quot;,&quot;DataType&quot;:1,&quot;ImageAutosize&quot;:1}"/>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YZLwKurvCIQxsTemxED_1579601630&quot;,&quot;DataType&quot;:1,&quot;ImageAutosize&quot;:1}"/>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oQcJt9aQYTzvr9pfSWu_1579601631&quot;,&quot;DataType&quot;:1,&quot;ImageAutosize&quot;:1}"/>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KJBeHuPU1xREx45IBjm_1579601631&quot;,&quot;DataType&quot;:1,&quot;ImageAutosize&quot;:1}"/>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L9h5sniMf9HNaTv483F_1579601595&quot;,&quot;DataType&quot;:1,&quot;ImageAutosize&quot;:1}"/>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39jw38fTK4f1eos8G5O_1579601631&quot;,&quot;DataType&quot;:1,&quot;ImageAutosize&quot;:1}"/>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CFaQQSpEgXHCC5sFmJ_1579601632&quot;,&quot;DataType&quot;:1,&quot;ImageAutosize&quot;:1}"/>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1QCcOhbQ4Sppz5Bgt0_1579601632&quot;,&quot;DataType&quot;:1,&quot;ImageAutosize&quot;:1}"/>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upwCG2hTirLBxkCSkG_1579601632&quot;,&quot;DataType&quot;:1,&quot;ImageAutosize&quot;:1}"/>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W4Hrnkx0hly3WONZstk_1579601632&quot;,&quot;DataType&quot;:1,&quot;ImageAutosize&quot;:1}"/>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TA1BcBBeDt1ndY8a7V1_1579601634&quot;,&quot;DataType&quot;:1,&quot;ImageAutosize&quot;:1}"/>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e7qnOl47yuguWAijwp7_1579601634&quot;,&quot;DataType&quot;:1,&quot;ImageAutosize&quot;:1}"/>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K20i6rAWWtJbUUoMOS_1579601635&quot;,&quot;DataType&quot;:1,&quot;ImageAutosize&quot;:1}"/>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sjXw9P5hwykmd3LOKI_1579601635&quot;,&quot;DataType&quot;:1,&quot;ImageAutosize&quot;:1}"/>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0BtLcA137VnBFnQrRf_1579601635&quot;,&quot;DataType&quot;:1,&quot;ImageAutosize&quot;:1}"/>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DzgeTbKIamB78Wa1YDL_1579601595&quot;,&quot;DataType&quot;:1,&quot;ImageAutosize&quot;:1}"/>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MtNM8rVRx7Dp5PNuwG_1579601635&quot;,&quot;DataType&quot;:1,&quot;ImageAutosize&quot;:1}"/>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v8tExEsl6VWtElUI2Nf_1579601635&quot;,&quot;DataType&quot;:1,&quot;ImageAutosize&quot;:1}"/>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B1sIqZaK1Cqzpm3fvIg_1579601635&quot;,&quot;DataType&quot;:1,&quot;ImageAutosize&quot;:1}"/>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EwOorfgcbfsd3l8RQU_1579601636&quot;,&quot;DataType&quot;:1,&quot;ImageAutosize&quot;:1}"/>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E3VMFa3dyEgI71Xuck6_1579601636&quot;,&quot;DataType&quot;:1,&quot;ImageAutosize&quot;:1}"/>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xBlBQMenU5oJxZmEKY_1579601636&quot;,&quot;DataType&quot;:1,&quot;ImageAutosize&quot;:1}"/>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lsURIskmDpER0uRRucZ_1579601636&quot;,&quot;DataType&quot;:1,&quot;ImageAutosize&quot;:1}"/>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bgpL96jWKFg590cZM5z_1579601636&quot;,&quot;DataType&quot;:1,&quot;ImageAutosize&quot;:1}"/>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QHFSrpHXrl8Huw9vuL_1579601637&quot;,&quot;DataType&quot;:1,&quot;ImageAutosize&quot;:1}"/>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jqzDMkFTTpMqZ6yCdg_1579601637&quot;,&quot;DataType&quot;:1,&quot;ImageAutosize&quot;:1}"/>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SZuQw0d80oRtWlFyCC_1579601595&quot;,&quot;DataType&quot;:1,&quot;ImageAutosize&quot;:1}"/>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n778pO6uKrvccCaFukh_1579601637&quot;,&quot;DataType&quot;:1,&quot;ImageAutosize&quot;:1}"/>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1QnR5iJoCmUtjDb74ZE_1579601637&quot;,&quot;DataType&quot;:1,&quot;ImageAutosize&quot;:1}"/>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4xYdg24KGjutdj6nKgD_1579601637&quot;,&quot;DataType&quot;:1,&quot;ImageAutosize&quot;:1}"/>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yTBmecScxn9M6HCqsC_1579601640&quot;,&quot;DataType&quot;:1,&quot;ImageAutosize&quot;:1}"/>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vp0dSjhbzJWocYR4b1h_1579601640&quot;,&quot;DataType&quot;:1,&quot;ImageAutosize&quot;:1}"/>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GkSZKscYnkCGgbYXt7_1579601640&quot;,&quot;DataType&quot;:1,&quot;ImageAutosize&quot;:1}"/>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2mc1oaU5PpIlHvt1xhj_1579601640&quot;,&quot;DataType&quot;:1,&quot;ImageAutosize&quot;:1}"/>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y3TEoCC9zKBZEd9xBeR_1579601641&quot;,&quot;DataType&quot;:1,&quot;ImageAutosize&quot;:1}"/>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mDZHCO6WQPOvo96i5an_1579601641&quot;,&quot;DataType&quot;:1,&quot;ImageAutosize&quot;:1}"/>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K50E4IMAQibZF3fro5s_1579601641&quot;,&quot;DataType&quot;:1,&quot;ImageAutosize&quot;:1}"/>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VWccpmQhmzbK8lLK43S_1579601595&quot;,&quot;DataType&quot;:1,&quot;ImageAutosize&quot;:1}"/>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RxeTAY9EK7T7xEcs76z_1579601641&quot;,&quot;DataType&quot;:1,&quot;ImageAutosize&quot;:1}"/>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J2Z6i3CXXAbD3Ba12f4_1579601641&quot;,&quot;DataType&quot;:1,&quot;ImageAutosize&quot;:1}"/>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S6aL73a1vHE1MfDkimW_1579601642&quot;,&quot;DataType&quot;:1,&quot;ImageAutosize&quot;:1}"/>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78UtB0MYjSzK2tKMay6_1579601642&quot;,&quot;DataType&quot;:1,&quot;ImageAutosize&quot;:1}"/>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Q7jTewMmla1wlXfkcc5_1579601642&quot;,&quot;DataType&quot;:1,&quot;ImageAutosize&quot;:1}"/>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Ad7isfIzmB9pNtBEpJF_1579601643&quot;,&quot;DataType&quot;:1,&quot;ImageAutosize&quot;:1}"/>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gjniqhtN5k8WWgKbaR_1579601643&quot;,&quot;DataType&quot;:1,&quot;ImageAutosize&quot;:1}"/>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X7nhpFJuzQFm6bCwGi_1579601643&quot;,&quot;DataType&quot;:1,&quot;ImageAutosize&quot;:1}"/>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2KYifmkaK1R8E3rLJti_1579601643&quot;,&quot;DataType&quot;:1,&quot;ImageAutosize&quot;:1}"/>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aVQLGO1FdnDnpoFjxv4_1579601644&quot;,&quot;DataType&quot;:1,&quot;ImageAutosize&quot;:1}"/>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1aHuNM5couKbwL0TCAC_1579601596&quot;,&quot;DataType&quot;:1,&quot;ImageAutosize&quot;:1}"/>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FFlzXxq3itYCGfK0pU2_1579601644&quot;,&quot;DataType&quot;:1,&quot;ImageAutosize&quot;:1}"/>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Dxgq9YIqZgTrphKFkLg_1579601644&quot;,&quot;DataType&quot;:1,&quot;ImageAutosize&quot;:1}"/>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gdwmEjUhSLCDjafa11L_1579601648&quot;,&quot;DataType&quot;:1,&quot;ImageAutosize&quot;:1}"/>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jdy1hlnbPDIg13ub57h_1579601648&quot;,&quot;DataType&quot;:1,&quot;ImageAutosize&quot;:1}"/>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ciVYpQfAHPj4P9qYnXc_1579601648&quot;,&quot;DataType&quot;:1,&quot;ImageAutosize&quot;:1}"/>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w4nUm6RVuI1L28e8UCi_1579601648&quot;,&quot;DataType&quot;:1,&quot;ImageAutosize&quot;:1}"/>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PqQUkH4havisYpWOB3O_1579601649&quot;,&quot;DataType&quot;:1,&quot;ImageAutosize&quot;:1}"/>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OXH3uHAwdvtp1Umw11A_1579601649&quot;,&quot;DataType&quot;:1,&quot;ImageAutosize&quot;:1}"/>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Nj6Sehnx3dVWx0oVqPX_1579601649&quot;,&quot;DataType&quot;:1,&quot;ImageAutosize&quot;:1}"/>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i0DWNcOmL8IbbJU2Ix4_1579601652&quot;,&quot;DataType&quot;:1,&quot;ImageAutosize&quot;:1}"/>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Eg57FeCMdN614hQ5VGh_1579601596&quot;,&quot;DataType&quot;:1,&quot;ImageAutosize&quot;:1}"/>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vIuzU4PoowSQAUP6QWS_1579601652&quot;,&quot;DataType&quot;:1,&quot;ImageAutosize&quot;:1}"/>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entTMq0nMhpNLlxQ0J_1579601652&quot;,&quot;DataType&quot;:1,&quot;ImageAutosize&quot;:1}"/>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ZxQ1RQoP9MPVfuBrdcs_1579601652&quot;,&quot;DataType&quot;:1,&quot;ImageAutosize&quot;:1}"/>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jRuoY3VKi0nErCcFB8K_1579601653&quot;,&quot;DataType&quot;:1,&quot;ImageAutosize&quot;:1}"/>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74ty4XXHLE44S9D7MZU_1579601653&quot;,&quot;DataType&quot;:1,&quot;ImageAutosize&quot;:1}"/>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fPT7Czg6ETfvylFOZmF_1579601653&quot;,&quot;DataType&quot;:1,&quot;ImageAutosize&quot;:1}"/>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hXmTSipcDxAyTbUR2O_1579601653&quot;,&quot;DataType&quot;:1,&quot;ImageAutosize&quot;:1}"/>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FHKiE3aYmId6glTXGyb_1579601654&quot;,&quot;DataType&quot;:1,&quot;ImageAutosize&quot;:1}"/>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e68PIczUVww2GeSRkvf_1579601654&quot;,&quot;DataType&quot;:1,&quot;ImageAutosize&quot;:1}"/>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MTmx04QhEK6RJlArhC2_1579601654&quot;,&quot;DataType&quot;:1,&quot;ImageAutosize&quot;:1}"/>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aDxNFmcgv2dXtq1HGe3_1579601596&quot;,&quot;DataType&quot;:1,&quot;ImageAutosize&quot;:1}"/>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3aqtjVYx1oCGggLiHb8_1579601654&quot;,&quot;DataType&quot;:1,&quot;ImageAutosize&quot;:1}"/>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Bj4yd37Owo4cSu9KIqX_1579601654&quot;,&quot;DataType&quot;:1,&quot;ImageAutosize&quot;:1}"/>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nPYXklk0zGl4vFLJnjt_1579601654&quot;,&quot;DataType&quot;:1,&quot;ImageAutosize&quot;:1}"/>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f45rlZmpHl2YkMbmfE_1579601655&quot;,&quot;DataType&quot;:1,&quot;ImageAutosize&quot;:1}"/>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Pzf1N1xeiW57XKqjEVg_1579601657&quot;,&quot;DataType&quot;:1,&quot;ImageAutosize&quot;:1}"/>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Hoyj3Tm6OVwYNTBWT5C_1579601657&quot;,&quot;DataType&quot;:1,&quot;ImageAutosize&quot;:1}"/>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UmsyKAa6hiaVHrjSC4I_1579601657&quot;,&quot;DataType&quot;:1,&quot;ImageAutosize&quot;:1}"/>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6Oj05KmOn93NrBP9Uvo_1579601657&quot;,&quot;DataType&quot;:1,&quot;ImageAutosize&quot;:1}"/>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NELXsE96YfGjjtlaash_1579601657&quot;,&quot;DataType&quot;:1,&quot;ImageAutosize&quot;:1}"/>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gqRXtzMZwGGzpRvdVIk_1579601658&quot;,&quot;DataType&quot;:1,&quot;ImageAutosize&quot;:1}"/>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yEvo08GAjDeXjRHK7aH_1579601593&quot;,&quot;DataType&quot;:1,&quot;ImageAutosize&quot;:1}"/>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xotMiH0CFRncOU1btqz_1579601596&quot;,&quot;DataType&quot;:1,&quot;ImageAutosize&quot;:1}"/>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iSAhHNxCtQfR5h58Yyh_1579601660&quot;,&quot;DataType&quot;:1,&quot;ImageAutosize&quot;:1}"/>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Qlf65pnXlO3DlRT6Xdr_1579601660&quot;,&quot;DataType&quot;:1,&quot;ImageAutosize&quot;:1}"/>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nD8FzwfZObvUfPyHyg_1579601660&quot;,&quot;DataType&quot;:1,&quot;ImageAutosize&quot;:1}"/>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DMypJFFdwrmBDHzEN8F_1579601660&quot;,&quot;DataType&quot;:1,&quot;ImageAutosize&quot;:1}"/>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jmfdQLU7TPjGWz8nBND_1579601660&quot;,&quot;DataType&quot;:1,&quot;ImageAutosize&quot;:1}"/>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RG3dhyi1YdDon4CAtS_1579601660&quot;,&quot;DataType&quot;:1,&quot;ImageAutosize&quot;:1}"/>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0053MEuPhOW7SNHOkEm_1579601663&quot;,&quot;DataType&quot;:1,&quot;ImageAutosize&quot;:1}"/>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9eZpZCsdNynWTYPyrT_1579601664&quot;,&quot;DataType&quot;:1,&quot;ImageAutosize&quot;:1}"/>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4EgKxjOvWD0HU3JJK1_1579601664&quot;,&quot;DataType&quot;:1,&quot;ImageAutosize&quot;:1}"/>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ux4oct3xMd6emrA7pQk_1579601664&quot;,&quot;DataType&quot;:1,&quot;ImageAutosize&quot;:1}"/>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Z2UVzgdb5i0IzOAZ0lp_1579601597&quot;,&quot;DataType&quot;:1,&quot;ImageAutosize&quot;:1}"/>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CeQOQ4uTYLQOoB0sIA_1579601664&quot;,&quot;DataType&quot;:1,&quot;ImageAutosize&quot;:1}"/>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y29J7fslk7PLoC2mQX9_1579601665&quot;,&quot;DataType&quot;:1,&quot;ImageAutosize&quot;:1}"/>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L0bkYZwVAauKjVqMcbn_1579601665&quot;,&quot;DataType&quot;:1,&quot;ImageAutosize&quot;:1}"/>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l9byo2SVCz319S2sGAM_1579601666&quot;,&quot;DataType&quot;:1,&quot;ImageAutosize&quot;:1}"/>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FGJhFp7gKngfWBlRp8b_1579601666&quot;,&quot;DataType&quot;:1,&quot;ImageAutosize&quot;:1}"/>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Gi2tYUGTFppPg6cn2AR_1579601666&quot;,&quot;DataType&quot;:1,&quot;ImageAutosize&quot;:1}"/>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5kFxtH16xpKwWQsi7xP_1579601666&quot;,&quot;DataType&quot;:1,&quot;ImageAutosize&quot;:1}"/>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d0oz1gc2cQKjHXobutK_1579601666&quot;,&quot;DataType&quot;:1,&quot;ImageAutosize&quot;:1}"/>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Cny2bosc4HMYFp5OXtV_1579601669&quot;,&quot;DataType&quot;:1,&quot;ImageAutosize&quot;:1}"/>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0WudHjYCXeWms4ZwfLr_1579601669&quot;,&quot;DataType&quot;:1,&quot;ImageAutosize&quot;:1}"/>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gDXLLUOeszvJBmWUoFn_1579601597&quot;,&quot;DataType&quot;:1,&quot;ImageAutosize&quot;:1}"/>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S0EaWA3Ph0PKOebIz7O_1579601669&quot;,&quot;DataType&quot;:1,&quot;ImageAutosize&quot;:1}"/>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xZX6uw2YXPLbojPtztH_1579601669&quot;,&quot;DataType&quot;:1,&quot;ImageAutosize&quot;:1}"/>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zBC1j0dqX5ijjUFJPCK_1579601670&quot;,&quot;DataType&quot;:1,&quot;ImageAutosize&quot;:1}"/>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unrbovmaGrhFRzpvDiC_1579601672&quot;,&quot;DataType&quot;:1,&quot;ImageAutosize&quot;:1}"/>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2nEOfBzPxcnRgr9E0sU_1579601672&quot;,&quot;DataType&quot;:1,&quot;ImageAutosize&quot;:1}"/>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Aqi52riR1pVZFkgEDym_1579601672&quot;,&quot;DataType&quot;:1,&quot;ImageAutosize&quot;:1}"/>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NObr0g9QoYptPBXyFn_1579601672&quot;,&quot;DataType&quot;:1,&quot;ImageAutosize&quot;:1}"/>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wUyJhRmXr0rMzdB2VL8_1579601672&quot;,&quot;DataType&quot;:1,&quot;ImageAutosize&quot;:1}"/>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3WU5Y7Zj9FEaNK115t_1579601673&quot;,&quot;DataType&quot;:1,&quot;ImageAutosize&quot;:1}"/>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maLSrcX9FHPVcZfoMmq_1579601673&quot;,&quot;DataType&quot;:1,&quot;ImageAutosize&quot;:1}"/>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dcxsElrdhwO7s8tJZA7_1579601597&quot;,&quot;DataType&quot;:1,&quot;ImageAutosize&quot;:1}"/>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bfJaFoiH53nV5lGSjRg_1579601673&quot;,&quot;DataType&quot;:1,&quot;ImageAutosize&quot;:1}"/>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rf8AU1MaLHmksLCnv7y_1579601673&quot;,&quot;DataType&quot;:1,&quot;ImageAutosize&quot;:1}"/>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HDej52jyM8iyh7Nkduy_1579601673&quot;,&quot;DataType&quot;:1,&quot;ImageAutosize&quot;:1}"/>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71CLNdTYFJpqtUbYXz_1579601675&quot;,&quot;DataType&quot;:1,&quot;ImageAutosize&quot;:1}"/>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OuiC9kzlNI34Q2oXhdu_1579601675&quot;,&quot;DataType&quot;:1,&quot;ImageAutosize&quot;:1}"/>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4GgPTIuPZinda1embi4_1579601676&quot;,&quot;DataType&quot;:1,&quot;ImageAutosize&quot;:1}"/>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qws3o4CiBAWigux7pgc_1579601676&quot;,&quot;DataType&quot;:1,&quot;ImageAutosize&quot;:1}"/>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aualmgXmafj0sQfPxLn_1579601676&quot;,&quot;DataType&quot;:1,&quot;ImageAutosize&quot;:1}"/>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5vd2j0lZAIlXSjnL26W_1579601676&quot;,&quot;DataType&quot;:1,&quot;ImageAutosize&quot;:1}"/>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tK15WjB2EBSPyPUYP8I_1579601676&quot;,&quot;DataType&quot;:1,&quot;ImageAutosize&quot;:1}"/>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Quspcik1IooW8b7TEZR_1579601597&quot;,&quot;DataType&quot;:1,&quot;ImageAutosize&quot;:1}"/>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QM4O68qyfIm1vS7mCkc_1579601677&quot;,&quot;DataType&quot;:1,&quot;ImageAutosize&quot;:1}"/>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JHhOJKdfhM7jIJqixw_1579601677&quot;,&quot;DataType&quot;:1,&quot;ImageAutosize&quot;:1}"/>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2rMpTZSfbNIWmOrCHC_1579601677&quot;,&quot;DataType&quot;:1,&quot;ImageAutosize&quot;:1}"/>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l4FCJdV9MfNgjGQHcYz_1579601677&quot;,&quot;DataType&quot;:1,&quot;ImageAutosize&quot;:1}"/>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skWOJwKB6t4wtzqBQ26_1579601677&quot;,&quot;DataType&quot;:1,&quot;ImageAutosize&quot;:1}"/>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1tyHoVPgC4NY6txjwNK_1579601678&quot;,&quot;DataType&quot;:1,&quot;ImageAutosize&quot;:1}"/>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MoVirPAX40znaoeYwom_1579601678&quot;,&quot;DataType&quot;:1,&quot;ImageAutosize&quot;:1}"/>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pxm3aPvERgfcrRQGxJ_1579601679&quot;,&quot;DataType&quot;:1,&quot;ImageAutosize&quot;:1}"/>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36BsQJDrLWXec6jCmLr_1579601679&quot;,&quot;DataType&quot;:1,&quot;ImageAutosize&quot;:1}"/>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IUpLcwqDOz5ZVP9PLI2_1579601679&quot;,&quot;DataType&quot;:1,&quot;ImageAutosize&quot;:1}"/>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YEhRvWXiltFGnNSZSEq_1579601597&quot;,&quot;DataType&quot;:1,&quot;ImageAutosize&quot;:1}"/>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EQGmEPnUDZIjH2oP0W_1579601679&quot;,&quot;DataType&quot;:1,&quot;ImageAutosize&quot;:1}"/>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SBUtaTSqmqlPGwLs0gm_1579601679&quot;,&quot;DataType&quot;:1,&quot;ImageAutosize&quot;:1}"/>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48oRuBR1GhyXka9d3Jt_1579601679&quot;,&quot;DataType&quot;:1,&quot;ImageAutosize&quot;:1}"/>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aTzpBUTP3AjQG6VKimT_1579601680&quot;,&quot;DataType&quot;:1,&quot;ImageAutosize&quot;:1}"/>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fPK0Su2q5pl5ye5dyNK_1579601681&quot;,&quot;DataType&quot;:1,&quot;ImageAutosize&quot;:1}"/>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F1TwXq5NrSnek41OAwY_1579601681&quot;,&quot;DataType&quot;:1,&quot;ImageAutosize&quot;:1}"/>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o0a9TEz8fyNN26xmQcc_1579601681&quot;,&quot;DataType&quot;:1,&quot;ImageAutosize&quot;:1}"/>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KdvTpm2iHJ1siY6PPbl_1579601681&quot;,&quot;DataType&quot;:1,&quot;ImageAutosize&quot;:1}"/>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LfFc9Z5Yxclc6GvpAr5_1579601681&quot;,&quot;DataType&quot;:1,&quot;ImageAutosize&quot;:1}"/>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75IsQiQBXDkCWOlSH1V_1579601684&quot;,&quot;DataType&quot;:1,&quot;ImageAutosize&quot;:1}"/>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Kf3WF61WRyphh8lfw0p_1579601597&quot;,&quot;DataType&quot;:1,&quot;ImageAutosize&quot;:1}"/>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G7LLDYm0T91MnCwNcEK_1579601684&quot;,&quot;DataType&quot;:1,&quot;ImageAutosize&quot;:1}"/>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0MyBSFhVzx1K7qfEUvd_1579601684&quot;,&quot;DataType&quot;:1,&quot;ImageAutosize&quot;:1}"/>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8Ugq5jpIV2wkGKnKYpF_1579601684&quot;,&quot;DataType&quot;:1,&quot;ImageAutosize&quot;:1}"/>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0k3h44YdHne3mWUiXDm_1579601684&quot;,&quot;DataType&quot;:1,&quot;ImageAutosize&quot;:1}"/>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9R6vM3zzDSLdVas9Crb_1579601687&quot;,&quot;DataType&quot;:1,&quot;ImageAutosize&quot;:1}"/>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nW5icNE5Zkf8zTZTewI_1579601687&quot;,&quot;DataType&quot;:1,&quot;ImageAutosize&quot;:1}"/>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ANLNrKnTXkUx8R73xZ_1579601687&quot;,&quot;DataType&quot;:1,&quot;ImageAutosize&quot;:1}"/>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XLseEHE8OVORcfieAMG_1579601687&quot;,&quot;DataType&quot;:1,&quot;ImageAutosize&quot;:1}"/>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pdURGETvkIGFf9atH94_1579601687&quot;,&quot;DataType&quot;:1,&quot;ImageAutosize&quot;:1}"/>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vcfRqxcYZTLrOwqPLI_1579601688&quot;,&quot;DataType&quot;:1,&quot;ImageAutosize&quot;:1}"/>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5FPD2uiovNePfB5tuMs_1579601597&quot;,&quot;DataType&quot;:1,&quot;ImageAutosize&quot;:1}"/>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sYYSbyQ5RPl8vJPGnEG_1579601688&quot;,&quot;DataType&quot;:1,&quot;ImageAutosize&quot;:1}"/>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dheTkPypoE8VY5uFv9Q_1579601688&quot;,&quot;DataType&quot;:1,&quot;ImageAutosize&quot;:1}"/>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BuAXfrSdWhBO63a3llh_1579601688&quot;,&quot;DataType&quot;:1,&quot;ImageAutosize&quot;:1}"/>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tRkezTUl8mad9hHcK60_1579601689&quot;,&quot;DataType&quot;:1,&quot;ImageAutosize&quot;:1}"/>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hmoppvuKshjcav0NvpY_1579601689&quot;,&quot;DataType&quot;:1,&quot;ImageAutosize&quot;:1}"/>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zwENryEr45RudNhMbSa_1579601689&quot;,&quot;DataType&quot;:1,&quot;ImageAutosize&quot;:1}"/>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fCDP0Tg4ZtkvplZiN0r_1579601690&quot;,&quot;DataType&quot;:1,&quot;ImageAutosize&quot;:1}"/>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cXKSMrObxnUN8wUTK0C_1579601690&quot;,&quot;DataType&quot;:1,&quot;ImageAutosize&quot;:1}"/>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CPTzgjBZrpV64BTP5Bo_1579601690&quot;,&quot;DataType&quot;:1,&quot;ImageAutosize&quot;:1}"/>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YJzBtuE1e6akRhZQXr_1579601690&quot;,&quot;DataType&quot;:1,&quot;ImageAutosize&quot;:1}"/>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nM1xNsZ4eQsE9HHRp4_1579601597&quot;,&quot;DataType&quot;:1,&quot;ImageAutosize&quot;:1}"/>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Mn15wdbnJMih1kGxcZ_1579601690&quot;,&quot;DataType&quot;:1,&quot;ImageAutosize&quot;:1}"/>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h1lXCqeVKQTNp17AUX_1579601690&quot;,&quot;DataType&quot;:1,&quot;ImageAutosize&quot;:1}"/>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p7VHs5YbKMNVEZLg3mF_1579601691&quot;,&quot;DataType&quot;:1,&quot;ImageAutosize&quot;:1}"/>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J14NeuoPVGlijpzAuOi_1579601691&quot;,&quot;DataType&quot;:1,&quot;ImageAutosize&quot;:1}"/>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muZWr1OsqIv5TNPcabo_1579601691&quot;,&quot;DataType&quot;:1,&quot;ImageAutosize&quot;:1}"/>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iHmHNtOFJ6qcMU47VHz_1579601691&quot;,&quot;DataType&quot;:1,&quot;ImageAutosize&quot;:1}"/>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HgyjD4HWcOSm8o1kcy_1579601692&quot;,&quot;DataType&quot;:1,&quot;ImageAutosize&quot;:1}"/>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uOoQiDhZGNU5zrp2oj_1579601694&quot;,&quot;DataType&quot;:1,&quot;ImageAutosize&quot;:1}"/>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f95gIC1LzIyoMeInMd7_1579601694&quot;,&quot;DataType&quot;:1,&quot;ImageAutosize&quot;:1}"/>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bqr42SAxiHfNN8dsMM_1579601694&quot;,&quot;DataType&quot;:1,&quot;ImageAutosize&quot;:1}"/>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ItwlgKHeEolbPPb2Owo_1579601598&quot;,&quot;DataType&quot;:1,&quot;ImageAutosize&quot;:1}"/>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dOyAVeVWEHpCsPG6nkn_1579601694&quot;,&quot;DataType&quot;:1,&quot;ImageAutosize&quot;:1}"/>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X44PBU8gjYQ6Lx3Jp4k_1579601694&quot;,&quot;DataType&quot;:1,&quot;ImageAutosize&quot;:1}"/>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hq10ts9VjklJYo6MO9_1579601695&quot;,&quot;DataType&quot;:1,&quot;ImageAutosize&quot;:1}"/>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xiiZa8vtqfIBbDYyhSJ_1579601695&quot;,&quot;DataType&quot;:1,&quot;ImageAutosize&quot;:1}"/>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bOH0XkvkW82pPJbeFfD_1579601695&quot;,&quot;DataType&quot;:1,&quot;ImageAutosize&quot;:1}"/>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mqK00CSsOQY1nVTi5p8_1579601695&quot;,&quot;DataType&quot;:1,&quot;ImageAutosize&quot;:1}"/>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xlm9O0qjXHoMOQUzC5w_1579601695&quot;,&quot;DataType&quot;:1,&quot;ImageAutosize&quot;:1}"/>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McI396D4g6Ix89dbkOy_1579601696&quot;,&quot;DataType&quot;:1,&quot;ImageAutosize&quot;:1}"/>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Czb6CNB13CZYRPZQMrx_1579601696&quot;,&quot;DataType&quot;:1,&quot;ImageAutosize&quot;:1}"/>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wiR5brHdhcfVzzDSGcu_1579601696&quot;,&quot;DataType&quot;:1,&quot;ImageAutosize&quot;:1}"/>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Zn3nPJpM0IFUCP3wsoM_1579601593&quot;,&quot;DataType&quot;:1,&quot;ImageAutosize&quot;:1}"/>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ysjyprxDSUURXR6XQGj_1579601598&quot;,&quot;DataType&quot;:1,&quot;ImageAutosize&quot;:1}"/>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PAU8PiSClotEe4NWYYw_1579601696&quot;,&quot;DataType&quot;:1,&quot;ImageAutosize&quot;:1}"/>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KSWDdQhTjg8UmipNYCX_1579601696&quot;,&quot;DataType&quot;:1,&quot;ImageAutosize&quot;:1}"/>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2SltKvQY8sCdm26oWJE_1579601697&quot;,&quot;DataType&quot;:1,&quot;ImageAutosize&quot;:1}"/>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2rn3Upohdzfuzt2dK4ny_1579601697&quot;,&quot;DataType&quot;:1,&quot;ImageAutosize&quot;:1}"/>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tRl1NjEjB7KZO3sO4BO_1579601697&quot;,&quot;DataType&quot;:1,&quot;ImageAutosize&quot;:1}"/>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H4sUPhQ7q8mZNpDKWi_1579601699&quot;,&quot;DataType&quot;:1,&quot;ImageAutosize&quot;:1}"/>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hJaItvABod546VumhMM_1579601700&quot;,&quot;DataType&quot;:1,&quot;ImageAutosize&quot;:1}"/>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m6oabRu9Qq3S1t5zoLs_1579601700&quot;,&quot;DataType&quot;:1,&quot;ImageAutosize&quot;:1}"/>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ZObEKSJMINfn4KwJncD_1579601700&quot;,&quot;DataType&quot;:1,&quot;ImageAutosize&quot;:1}"/>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l62lZu4a6Uso61GLZ1F_1579601700&quot;,&quot;DataType&quot;:1,&quot;ImageAutosize&quot;:1}"/>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CyX5h0aNobR0LCjokV_1579601598&quot;,&quot;DataType&quot;:1,&quot;ImageAutosize&quot;:1}"/>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59e8bttujswbnKsGfw_1579601700&quot;,&quot;DataType&quot;:1,&quot;ImageAutosize&quot;:1}"/>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esG7mpwHyPYF1aRkBRa_1579601701&quot;,&quot;DataType&quot;:1,&quot;ImageAutosize&quot;:1}"/>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1KwYVrPlNck0MbnUgq_1579601701&quot;,&quot;DataType&quot;:1,&quot;ImageAutosize&quot;:1}"/>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QAKlhtyOBvjSDMHRtye_1579601701&quot;,&quot;DataType&quot;:1,&quot;ImageAutosize&quot;:1}"/>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SIHI7G14QTTAKX9bksQ_1579601702&quot;,&quot;DataType&quot;:1,&quot;ImageAutosize&quot;:1}"/>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GNAEgZ7Gxu3ZQoTKaxG_1579601702&quot;,&quot;DataType&quot;:1,&quot;ImageAutosize&quot;:1}"/>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lt0Md7xhl7zIi1roCL_1579601703&quot;,&quot;DataType&quot;:1,&quot;ImageAutosize&quot;:1}"/>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dC8tPVPSqzahfENJvxN_1579601703&quot;,&quot;DataType&quot;:1,&quot;ImageAutosize&quot;:1}"/>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KumhNFLezbvJGknpaMp_1579601703&quot;,&quot;DataType&quot;:1,&quot;ImageAutosize&quot;:1}"/>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Qi9A0uTHg9hx6SUQrDR_1579601703&quot;,&quot;DataType&quot;:1,&quot;ImageAutosize&quot;:1}"/>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24m5iRF0yhpoH4clZTU_1579601598&quot;,&quot;DataType&quot;:1,&quot;ImageAutosize&quot;:1}"/>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A65KjFWVXVglokUOs6a_1579601703&quot;,&quot;DataType&quot;:1,&quot;ImageAutosize&quot;:1}"/>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q7g2jiQi8J9qJWlkdtP_1579601704&quot;,&quot;DataType&quot;:1,&quot;ImageAutosize&quot;:1}"/>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UNG0wto19S03SXWoqFE_1579601704&quot;,&quot;DataType&quot;:1,&quot;ImageAutosize&quot;:1}"/>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8ezk26WTvkos17BdRk2_1579601704&quot;,&quot;DataType&quot;:1,&quot;ImageAutosize&quot;:1}"/>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5l7Wga8ZIHDbfRsevXR_1579601705&quot;,&quot;DataType&quot;:1,&quot;ImageAutosize&quot;:1}"/>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8PUsoLwyjHEu5SQeGMp_1579601705&quot;,&quot;DataType&quot;:1,&quot;ImageAutosize&quot;:1}"/>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X1oDeBAHDHXnUt4xfk_1579601705&quot;,&quot;DataType&quot;:1,&quot;ImageAutosize&quot;:1}"/>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0t3XsQYt7ACTetUXMj_1579601705&quot;,&quot;DataType&quot;:1,&quot;ImageAutosize&quot;:1}"/>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jLx4hZ1QprJDB063X4x_1579601705&quot;,&quot;DataType&quot;:1,&quot;ImageAutosize&quot;:1}"/>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8hjpxD1vNQQXgvKiuXL_1579601707&quot;,&quot;DataType&quot;:1,&quot;ImageAutosize&quot;:1}"/>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l3I3uKRuyie2NMc5qxM_1579601599&quot;,&quot;DataType&quot;:1,&quot;ImageAutosize&quot;:1}"/>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cvbww7bBUeoalzTflX_1579601707&quot;,&quot;DataType&quot;:1,&quot;ImageAutosize&quot;:1}"/>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K4SUq3BOM9o18EYeS2a_1579601707&quot;,&quot;DataType&quot;:1,&quot;ImageAutosize&quot;:1}"/>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c94KNeymNlZmyJt49Sx_1579601707&quot;,&quot;DataType&quot;:1,&quot;ImageAutosize&quot;:1}"/>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MZyV6Amp8T3gRrTnoVy_1579601708&quot;,&quot;DataType&quot;:1,&quot;ImageAutosize&quot;:1}"/>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Sp0p6YyctmCgaWhdoCi_1579601708&quot;,&quot;DataType&quot;:1,&quot;ImageAutosize&quot;:1}"/>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9g5ciofrm02ZjouNTT_1579601708&quot;,&quot;DataType&quot;:1,&quot;ImageAutosize&quot;:1}"/>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yPihZBi3DkXOkZtXWx_1579601708&quot;,&quot;DataType&quot;:1,&quot;ImageAutosize&quot;:1}"/>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plSkVys0DB9RaPIk9u7_1579601708&quot;,&quot;DataType&quot;:1,&quot;ImageAutosize&quot;:1}"/>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TrxuAqy4wlDolhITNn3_1579601709&quot;,&quot;DataType&quot;:1,&quot;ImageAutosize&quot;:1}"/>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iLunMHEOw7uEtIfYaUv_1579601711&quot;,&quot;DataType&quot;:1,&quot;ImageAutosize&quot;:1}"/>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WnRAQinTO83sYCo76tE_1579601599&quot;,&quot;DataType&quot;:1,&quot;ImageAutosize&quot;:1}"/>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k3hm1LWMkXjh1oNetWU_1579601711&quot;,&quot;DataType&quot;:1,&quot;ImageAutosize&quot;:1}"/>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XErt4SxkuIlb54PFVOy_1579601711&quot;,&quot;DataType&quot;:1,&quot;ImageAutosize&quot;:1}"/>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BkFwDR22BMMNFnS2qhu_1579601711&quot;,&quot;DataType&quot;:1,&quot;ImageAutosize&quot;:1}"/>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ht6U04QVgepFOww6Ug_1579601712&quot;,&quot;DataType&quot;:1,&quot;ImageAutosize&quot;:1}"/>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t3ROk6IPo7uUqDCjlum_1579601713&quot;,&quot;DataType&quot;:1,&quot;ImageAutosize&quot;:1}"/>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TSA1Ja5LSCVJyy6XQx_1579601713&quot;,&quot;DataType&quot;:1,&quot;ImageAutosize&quot;:1}"/>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pHWLsI0mhyxdvcjeufa_1579601713&quot;,&quot;DataType&quot;:1,&quot;ImageAutosize&quot;:1}"/>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oz0YeBE4REobjx0qNrB_1579601713&quot;,&quot;DataType&quot;:1,&quot;ImageAutosize&quot;:1}"/>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EOPs3CpMpOjqE8v4NNR_1579601713&quot;,&quot;DataType&quot;:1,&quot;ImageAutosize&quot;:1}"/>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pt7tRP2CDTG4jFePOpy_1579601714&quot;,&quot;DataType&quot;:1,&quot;ImageAutosize&quot;:1}"/>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alq6iFC9Xp6B7hRDvTt_1579601599&quot;,&quot;DataType&quot;:1,&quot;ImageAutosize&quot;:1}"/>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sYVvGN2iWkQfT2NlWZb_1579601714&quot;,&quot;DataType&quot;:1,&quot;ImageAutosize&quot;:1}"/>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geqUXmR9S9ySoszvUZR_1579601714&quot;,&quot;DataType&quot;:1,&quot;ImageAutosize&quot;:1}"/>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Ul8IxGiOLnAJmpf6Btm_1579601714&quot;,&quot;DataType&quot;:1,&quot;ImageAutosize&quot;:1}"/>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zcTejoJfPWiiPTLEpcj_1579601715&quot;,&quot;DataType&quot;:1,&quot;ImageAutosize&quot;:1}"/>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VndpxMG26ST44vL70RM_1579601715&quot;,&quot;DataType&quot;:1,&quot;ImageAutosize&quot;:1}"/>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bGJQFpBv57s1G2wMCn_1579601715&quot;,&quot;DataType&quot;:1,&quot;ImageAutosize&quot;:1}"/>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AUhvxZCYmmddURb5ne_1579601715&quot;,&quot;DataType&quot;:1,&quot;ImageAutosize&quot;:1}"/>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VAYGE1uFu5EowlE4lsc_1579601718&quot;,&quot;DataType&quot;:1,&quot;ImageAutosize&quot;:1}"/>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jmmZD2nxWQFqrtMVkGZ_1579601718&quot;,&quot;DataType&quot;:1,&quot;ImageAutosize&quot;:1}"/>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7NQPZxmbKPo67C2GHxX_1579601718&quot;,&quot;DataType&quot;:1,&quot;ImageAutosize&quot;:1}"/>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oNJccu1ZrZWloCTKR9N_1579601599&quot;,&quot;DataType&quot;:1,&quot;ImageAutosize&quot;:1}"/>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Fo0jf9LKAfDaxcQLNjl_1579601719&quot;,&quot;DataType&quot;:1,&quot;ImageAutosize&quot;:1}"/>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isBtvu5ZX097EoylOQc_1579601719&quot;,&quot;DataType&quot;:1,&quot;ImageAutosize&quot;:1}"/>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EQwPrcH9ZRKiRbpfoYD_1579601719&quot;,&quot;DataType&quot;:1,&quot;ImageAutosize&quot;:1}"/>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NlQ62KyRLEvlsP5kYki_1579601719&quot;,&quot;DataType&quot;:1,&quot;ImageAutosize&quot;:1}"/>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NYlucuA3vNl1MIpryrY_1579601721&quot;,&quot;DataType&quot;:1,&quot;ImageAutosize&quot;:1}"/>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7CN7d705nT09He6pYn_1579601722&quot;,&quot;DataType&quot;:1,&quot;ImageAutosize&quot;:1}"/>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qkY8mO9lmKSbm9qzCZd_1579601722&quot;,&quot;DataType&quot;:1,&quot;ImageAutosize&quot;:1}"/>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yEM9qVQuC8eMUphHb1h_1579601722&quot;,&quot;DataType&quot;:1,&quot;ImageAutosize&quot;:1}"/>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qIkbUMN3btB1yBn6W6_1579601722&quot;,&quot;DataType&quot;:1,&quot;ImageAutosize&quot;:1}"/>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yZAARUREnvEcjgg6LPd_1579601723&quot;,&quot;DataType&quot;:1,&quot;ImageAutosize&quot;:1}"/>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vO89BGtguRLQdd572kg_1579601599&quot;,&quot;DataType&quot;:1,&quot;ImageAutosize&quot;:1}"/>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jzN4yCxt4Zthg6nNS00_1579601723&quot;,&quot;DataType&quot;:1,&quot;ImageAutosize&quot;:1}"/>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6XvnDB8mibnho251mPa0_1579601723&quot;,&quot;DataType&quot;:1,&quot;ImageAutosize&quot;:1}"/>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nWKbvgbELYhmhcRkRGA_1579601724&quot;,&quot;DataType&quot;:1,&quot;ImageAutosize&quot;:1}"/>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8xQl7RKLHt2RP8H0Hlp_1579601724&quot;,&quot;DataType&quot;:1,&quot;ImageAutosize&quot;:1}"/>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WxpwoaZb7teNPHYtmyg_1579601725&quot;,&quot;DataType&quot;:1,&quot;ImageAutosize&quot;:1}"/>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KfxC4oBw2hf9sOqt3vY_1579601725&quot;,&quot;DataType&quot;:1,&quot;ImageAutosize&quot;:1}"/>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XROzsd2o5KmQMlWmJ7W_1579601725&quot;,&quot;DataType&quot;:1,&quot;ImageAutosize&quot;:1}"/>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pf3ConuZiGus56hSgJT_1579601725&quot;,&quot;DataType&quot;:1,&quot;ImageAutosize&quot;:1}"/>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zl8moj5FvAgVPa5Vu7e_1579601726&quot;,&quot;DataType&quot;:1,&quot;ImageAutosize&quot;:1}"/>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BwClfPdIJkW8dv7jd9q_1579601728&quot;,&quot;DataType&quot;:1,&quot;ImageAutosize&quot;:1}"/>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WOcR5IpVqWlplClx0cy_1579601601&quot;,&quot;DataType&quot;:1,&quot;ImageAutosize&quot;:1}"/>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qLhEyEZUn8kK19ev3pA_1579601728&quot;,&quot;DataType&quot;:1,&quot;ImageAutosize&quot;:1}"/>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ngghgKvTseP3ucKZMHb_1579601728&quot;,&quot;DataType&quot;:1,&quot;ImageAutosize&quot;:1}"/>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f8rPmGWaE07pglkoRzT_1579601729&quot;,&quot;DataType&quot;:1,&quot;ImageAutosize&quot;:1}"/>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qkSXxPm6wjH1ovo5gPKt_1579601729&quot;,&quot;DataType&quot;:1,&quot;ImageAutosize&quot;:1}"/>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HRsCPUKPVAqrh9SSy96_1579601729&quot;,&quot;DataType&quot;:1,&quot;ImageAutosize&quot;:1}"/>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XRAPQKvnxVNU9LhBNnr_1579601729&quot;,&quot;DataType&quot;:1,&quot;ImageAutosize&quot;:1}"/>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abujtLxcbEPbwQN1wXB_1579601729&quot;,&quot;DataType&quot;:1,&quot;ImageAutosize&quot;:1}"/>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WO7cJ5HWDlx89gOGCHv_1579601729&quot;,&quot;DataType&quot;:1,&quot;ImageAutosize&quot;:1}"/>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f0HnGD3W2M2flnLNY0R_1579601730&quot;,&quot;DataType&quot;:1,&quot;ImageAutosize&quot;:1}"/>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2AiAz2MT3pfzkpoSNc_1579601730&quot;,&quot;DataType&quot;:1,&quot;ImageAutosize&quot;:1}"/>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8uM8x7b1p5EPUtZ8WUp_1579601601&quot;,&quot;DataType&quot;:1,&quot;ImageAutosize&quot;:1}"/>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bzGutCOUFDyPspa5GCN_1579601730&quot;,&quot;DataType&quot;:1,&quot;ImageAutosize&quot;:1}"/>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HW3SRPd5qUpHPY60gxd_1579601731&quot;,&quot;DataType&quot;:1,&quot;ImageAutosize&quot;:1}"/>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rSkGhu7EIg2rtrM08Ao_1579601731&quot;,&quot;DataType&quot;:1,&quot;ImageAutosize&quot;:1}"/>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gZOyfzJsUQUjG39tjSF_1579601731&quot;,&quot;DataType&quot;:1,&quot;ImageAutosize&quot;:1}"/>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obNdrrczCIC9QnRxgBT_1579601731&quot;,&quot;DataType&quot;:1,&quot;ImageAutosize&quot;:1}"/>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cq6bl1Jg9ygfZwZEN6U_1579601731&quot;,&quot;DataType&quot;:1,&quot;ImageAutosize&quot;:1}"/>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A6LO629jKBMyDWZEPJm_1579601731&quot;,&quot;DataType&quot;:1,&quot;ImageAutosize&quot;:1}"/>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GqzzJX4dmCmGSNHjJfP_1579601732&quot;,&quot;DataType&quot;:1,&quot;ImageAutosize&quot;:1}"/>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I8TnvAY737dO5prfUsE_1579601732&quot;,&quot;DataType&quot;:1,&quot;ImageAutosize&quot;:1}"/>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BIBWsUI37rFpKp7unzd_1579601732&quot;,&quot;DataType&quot;:1,&quot;ImageAutosize&quot;:1}"/>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0nxgw8Bw7nar0ZeI4ir_1579601593&quot;,&quot;DataType&quot;:1,&quot;ImageAutosize&quot;:1}"/>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Vh1VjE3tAda9efXMBmOb_1579601601&quot;,&quot;DataType&quot;:1,&quot;ImageAutosize&quot;:1}"/>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U1eL7KRMfpbM2pYz02Q_1579601735&quot;,&quot;DataType&quot;:1,&quot;ImageAutosize&quot;:1}"/>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r4LzHhzGtavjOmwNFT3_1579601735&quot;,&quot;DataType&quot;:1,&quot;ImageAutosize&quot;:1}"/>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7YRCk255nffpI1gw8M_1579601736&quot;,&quot;DataType&quot;:1,&quot;ImageAutosize&quot;:1}"/>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aKU54yeWVmUJKPeZktG_1579601736&quot;,&quot;DataType&quot;:1,&quot;ImageAutosize&quot;:1}"/>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EhVef4OCBUhkJOouL22_1579601736&quot;,&quot;DataType&quot;:1,&quot;ImageAutosize&quot;:1}"/>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xn8k5BUln3jKzpnReXO_1579601736&quot;,&quot;DataType&quot;:1,&quot;ImageAutosize&quot;:1}"/>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RWapCUlH3dQrWzDrv8e_1579601736&quot;,&quot;DataType&quot;:1,&quot;ImageAutosize&quot;:1}"/>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ArW5StgnOcqNhBiT8mV_1579601737&quot;,&quot;DataType&quot;:1,&quot;ImageAutosize&quot;:1}"/>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yIIThgT5eK1NIomEgBo_1579601737&quot;,&quot;DataType&quot;:1,&quot;ImageAutosize&quot;:1}"/>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vrwNUHCtBtLYMZXDQcp_1579601737&quot;,&quot;DataType&quot;:1,&quot;ImageAutosize&quot;:1}"/>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kvI2HCm22AATMuQdU13_1579601601&quot;,&quot;DataType&quot;:1,&quot;ImageAutosize&quot;:1}"/>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XBdLCaswOj0j1YJixEX_1579601738&quot;,&quot;DataType&quot;:1,&quot;ImageAutosize&quot;:1}"/>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o43yYf0BlyXIG5ZjtKh_1579601738&quot;,&quot;DataType&quot;:1,&quot;ImageAutosize&quot;:1}"/>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gYb2P1sKABmbtFH852h_1579601738&quot;,&quot;DataType&quot;:1,&quot;ImageAutosize&quot;:1}"/>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D7nASqTni1aOnLgXiiy_1579601739&quot;,&quot;DataType&quot;:1,&quot;ImageAutosize&quot;:1}"/>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zjKTp0kBh1r7gU3JXuJ_1579601739&quot;,&quot;DataType&quot;:1,&quot;ImageAutosize&quot;:1}"/>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XuYa5OyiaWDiZvBNWAA_1579601739&quot;,&quot;DataType&quot;:1,&quot;ImageAutosize&quot;:1}"/>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4aoteLxLkNYGuAPQuGX_1579601739&quot;,&quot;DataType&quot;:1,&quot;ImageAutosize&quot;:1}"/>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PaTjU3hE9F1qYEprrJe_1579601743&quot;,&quot;DataType&quot;:1,&quot;ImageAutosize&quot;:1}"/>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OT1clCyXx2fnZzsfUO1_1579601743&quot;,&quot;DataType&quot;:1,&quot;ImageAutosize&quot;:1}"/>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4NtKsU9SULeJcDYPftN_1579601743&quot;,&quot;DataType&quot;:1,&quot;ImageAutosize&quot;:1}"/>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ZeOMBKsdWyupJMcfHbc_1579601601&quot;,&quot;DataType&quot;:1,&quot;ImageAutosize&quot;:1}"/>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MmlZN8Lpy2EWQKQNbcb_1579601743&quot;,&quot;DataType&quot;:1,&quot;ImageAutosize&quot;:1}"/>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gCG8mo4EHAshW45VCt9_1579601743&quot;,&quot;DataType&quot;:1,&quot;ImageAutosize&quot;:1}"/>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aUaeCdWmkk5GaJzTAll_1579601744&quot;,&quot;DataType&quot;:1,&quot;ImageAutosize&quot;:1}"/>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8kfIoBgs68NQRIbNk7X_1579601748&quot;,&quot;DataType&quot;:1,&quot;ImageAutosize&quot;:1}"/>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TwCQOi4FTUn8MwMSQWC_1579601748&quot;,&quot;DataType&quot;:1,&quot;ImageAutosize&quot;:1}"/>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M1wCE7b4YoeRiuH5Uui_1579601749&quot;,&quot;DataType&quot;:1,&quot;ImageAutosize&quot;:1}"/>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0nHE2gSw4u5uvFUsoVK_1579601749&quot;,&quot;DataType&quot;:1,&quot;ImageAutosize&quot;:1}"/>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P0B6X3aNTVieU4Gsvzx_1579601749&quot;,&quot;DataType&quot;:1,&quot;ImageAutosize&quot;:1}"/>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892PzoA8oPTN9k8YwErv_1579601749&quot;,&quot;DataType&quot;:1,&quot;ImageAutosize&quot;:1}"/>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a04wtvdsgNJA4YH9zvD_1579601602&quot;,&quot;DataType&quot;:1,&quot;ImageAutosize&quot;:1}"/>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QCgeHq6QlqnbvVw2TuH_1579601602&quot;,&quot;DataType&quot;:1,&quot;ImageAutosize&quot;:1}"/>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Jse8SS11Zi4RiBJM3fVZ_1579601602&quot;,&quot;DataType&quot;:1,&quot;ImageAutosize&quot;:1}"/>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GParQO5uTmOAnu5IAL6_1579601603&quot;,&quot;DataType&quot;:1,&quot;ImageAutosize&quot;:1}"/>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7IKpBcpeLFALga53hQ8X_1579601603&quot;,&quot;DataType&quot;:1,&quot;ImageAutosize&quot;:1}"/>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ApGMTvYeHHghUTCDT6TF_1579601603&quot;,&quot;DataType&quot;:1,&quot;ImageAutosize&quot;:1}"/>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0j0gZqQbm6mykTbMk2T_1579601603&quot;,&quot;DataType&quot;:1,&quot;ImageAutosize&quot;:1}"/>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h4wQnkPuq7w2i3CqBkA_1579601594&quot;,&quot;DataType&quot;:1,&quot;ImageAutosize&quot;:1}"/>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uowIesnK1uShiDH29ZM_1579601603&quot;,&quot;DataType&quot;:1,&quot;ImageAutosize&quot;:1}"/>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ZAQMp1nzfW90TEhC6AL_1579601603&quot;,&quot;DataType&quot;:1,&quot;ImageAutosize&quot;:1}"/>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BUs7Mg0FjCMW7BL19Z2c_1579601603&quot;,&quot;DataType&quot;:1,&quot;ImageAutosize&quot;:1}"/>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61FfPeNh7eq0tHGPoZN_1579601605&quot;,&quot;DataType&quot;:1,&quot;ImageAutosize&quot;:1}"/>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yaYGoeXB4f312svq3sj_1579601605&quot;,&quot;DataType&quot;:1,&quot;ImageAutosize&quot;:1}"/>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Fi18aQf8KTj1axicGEr_1579601605&quot;,&quot;DataType&quot;:1,&quot;ImageAutosize&quot;:1}"/>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kNZ2b32VqOSiSSeoavv_1579601605&quot;,&quot;DataType&quot;:1,&quot;ImageAutosize&quot;:1}"/>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CcNiatI4iHv2UeQib1z_1579601606&quot;,&quot;DataType&quot;:1,&quot;ImageAutosize&quot;:1}"/>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13mcYMPXLdImzDu33HVG_1579601606&quot;,&quot;DataType&quot;:1,&quot;ImageAutosize&quot;:1}"/>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LilZfMLB5bHrHFcuBel_1579601606&quot;,&quot;DataType&quot;:1,&quot;ImageAutosize&quot;:1}"/>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ORd7LKBGguTa1GJVctO_1579601594&quot;,&quot;DataType&quot;:1,&quot;ImageAutosize&quot;:1}"/>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46XbfRVCZRq7AOw4TE86_1579601606&quot;,&quot;DataType&quot;:1,&quot;ImageAutosize&quot;:1}"/>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9roiakztuJBMkaR2Ge7_1579601606&quot;,&quot;DataType&quot;:1,&quot;ImageAutosize&quot;:1}"/>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M3LD00iI20Cb8MfTTrDW_1579601606&quot;,&quot;DataType&quot;:1,&quot;ImageAutosize&quot;:1}"/>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i0u2TpKnpXcc0GvFXK_1579601606&quot;,&quot;DataType&quot;:1,&quot;ImageAutosize&quot;:1}"/>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zaSGrboPh89cdPlKRspr_1579601607&quot;,&quot;DataType&quot;:1,&quot;ImageAutosize&quot;:1}"/>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edaJCGMmAZHOWu7Kxhr_1579601607&quot;,&quot;DataType&quot;:1,&quot;ImageAutosize&quot;:1}"/>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FaOc3gjYBLqnVBz8DK_1579601607&quot;,&quot;DataType&quot;:1,&quot;ImageAutosize&quot;:1}"/>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l1rK9MVQVrf82oRBdNHX_1579601608&quot;,&quot;DataType&quot;:1,&quot;ImageAutosize&quot;:1}"/>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T02AXt0EDTtfC9h271n_1579601608&quot;,&quot;DataType&quot;:1,&quot;ImageAutosize&quot;:1}"/>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olR9Vo1Zp0EIeFtqhv80_1579601608&quot;,&quot;DataType&quot;:1,&quot;ImageAutosize&quot;:1}"/>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zcNsC7PYLGL6DNGXeV9_1579601594&quot;,&quot;DataType&quot;:1,&quot;ImageAutosize&quot;:1}"/>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p4CON9snCjjxy64ZGff_1579601608&quot;,&quot;DataType&quot;:1,&quot;ImageAutosize&quot;:1}"/>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DQuZNUwbt4jX8utQ7Ph_1579601609&quot;,&quot;DataType&quot;:1,&quot;ImageAutosize&quot;:1}"/>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flgE7S6thTOK0DPgfw2S_1579601609&quot;,&quot;DataType&quot;:1,&quot;ImageAutosize&quot;:1}"/>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5d4qdlPeo1NU5d3HejDM_1579601612&quot;,&quot;DataType&quot;:1,&quot;ImageAutosize&quot;:1}"/>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dYP7nJXoDFSfAxGD6D_1579601612&quot;,&quot;DataType&quot;:1,&quot;ImageAutosize&quot;:1}"/>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sg45nmchMXXJWdrsa6JD_1579601612&quot;,&quot;DataType&quot;:1,&quot;ImageAutosize&quot;:1}"/>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s7O5upgninZWdbGsIHf_1579601612&quot;,&quot;DataType&quot;:1,&quot;ImageAutosize&quot;:1}"/>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XUopcLOSsQRWvsETfSi_1579601612&quot;,&quot;DataType&quot;:1,&quot;ImageAutosize&quot;:1}"/>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W5Td01CGy2Lja8pkzLg_1579601612&quot;,&quot;DataType&quot;:1,&quot;ImageAutosize&quot;:1}"/>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IFlUVqklSmAQeCk8BsO_1579601612&quot;,&quot;DataType&quot;:1,&quot;ImageAutosize&quot;:1}"/>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2ARHjcXnMPnvXjtYHnq_1579601594&quot;,&quot;DataType&quot;:1,&quot;ImageAutosize&quot;:1}"/>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9WjGByuZijL6ySrVbUUR_1579601612&quot;,&quot;DataType&quot;:1,&quot;ImageAutosize&quot;:1}"/>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F0BFqDWjs2rF1xyssjf_1579601612&quot;,&quot;DataType&quot;:1,&quot;ImageAutosize&quot;:1}"/>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gm7EgCOWc7polkNlbGDW_1579601614&quot;,&quot;DataType&quot;:1,&quot;ImageAutosize&quot;:1}"/>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HVHRX0MYeXtpQxWkQQPr_1579601614&quot;,&quot;DataType&quot;:1,&quot;ImageAutosize&quot;:1}"/>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jaOUWfN6h6vDHGAcmYX_1579601614&quot;,&quot;DataType&quot;:1,&quot;ImageAutosize&quot;:1}"/>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rwyM3FTcjG7HC7JAPYNm_1579601614&quot;,&quot;DataType&quot;:1,&quot;ImageAutosize&quot;:1}"/>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CsEegv4twQNkZ5FFrpwe_1579601614&quot;,&quot;DataType&quot;:1,&quot;ImageAutosize&quot;:1}"/>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YqZFUnt1vc5bxx8W6PNJ_1579601617&quot;,&quot;DataType&quot;:1,&quot;ImageAutosize&quot;:1}"/>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05HcbReaoHRXx5qV8k9j_1579601617&quot;,&quot;DataType&quot;:1,&quot;ImageAutosize&quot;:1}"/>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XBjUifaylhGvUIN9V7L9_1579601617&quot;,&quot;DataType&quot;:1,&quot;ImageAutosize&quot;:1}"/>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uWKgguuivOuzWOX9gUgk_1579601594&quot;,&quot;DataType&quot;:1,&quot;ImageAutosize&quot;:1}"/>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NXpPfOvQh12gEQsBsUl3_1579601617&quot;,&quot;DataType&quot;:1,&quot;ImageAutosize&quot;:1}"/>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loIYchZqlL0WDZJxq8w_1579601617&quot;,&quot;DataType&quot;:1,&quot;ImageAutosize&quot;:1}"/>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kuYTn6rvdGus7gnk8CUu_1579601617&quot;,&quot;DataType&quot;:1,&quot;ImageAutosize&quot;:1}"/>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EvwqKlXr0Kk93B3IJ1bA_1579601617&quot;,&quot;DataType&quot;:1,&quot;ImageAutosize&quot;:1}"/>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dDX4xOf2jwUmkDX8GQKU_1579601618&quot;,&quot;DataType&quot;:1,&quot;ImageAutosize&quot;:1}"/>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TLjMNMHUfyr2WS1NfHVh_1579601618&quot;,&quot;DataType&quot;:1,&quot;ImageAutosize&quot;:1}"/>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w2ZBOlSYHjqOZnEwsRDS_1579601618&quot;,&quot;DataType&quot;:1,&quot;ImageAutosize&quot;:1}"/>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IC7283IIWGhl9BK3DAGw_1579601618&quot;,&quot;DataType&quot;:1,&quot;ImageAutosize&quot;:1}"/>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3EuhyOIZpTdPAJGyziIo_1579601618&quot;,&quot;DataType&quot;:1,&quot;ImageAutosize&quot;:1}"/>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5e271508383938077ce0e0d8&quot;,&quot;RangeName&quot;:&quot;ENGAGE_pfUuEBEJLcXaCDbJYaZn_1579601619&quot;,&quot;DataType&quot;:1,&quot;ImageAutosize&quot;:1}"/>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8351</TotalTime>
  <Words>9499</Words>
  <Application>Microsoft Office PowerPoint</Application>
  <PresentationFormat>Widescreen</PresentationFormat>
  <Paragraphs>846</Paragraphs>
  <Slides>90</Slides>
  <Notes>67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90</vt:i4>
      </vt:variant>
    </vt:vector>
  </HeadingPairs>
  <TitlesOfParts>
    <vt:vector size="98" baseType="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1341</cp:revision>
  <dcterms:created xsi:type="dcterms:W3CDTF">2006-08-16T00:00:00Z</dcterms:created>
  <dcterms:modified xsi:type="dcterms:W3CDTF">2020-01-31T20:38:45Z</dcterms:modified>
</cp:coreProperties>
</file>