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2.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43.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44.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45.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7.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8.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9.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1"/>
  </p:notesMasterIdLst>
  <p:handoutMasterIdLst>
    <p:handoutMasterId r:id="rId92"/>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6" r:id="rId38"/>
    <p:sldId id="387" r:id="rId39"/>
    <p:sldId id="396" r:id="rId40"/>
    <p:sldId id="394" r:id="rId41"/>
    <p:sldId id="395" r:id="rId42"/>
    <p:sldId id="397" r:id="rId43"/>
    <p:sldId id="401" r:id="rId44"/>
    <p:sldId id="417" r:id="rId45"/>
    <p:sldId id="415" r:id="rId46"/>
    <p:sldId id="416" r:id="rId47"/>
    <p:sldId id="402" r:id="rId48"/>
    <p:sldId id="403" r:id="rId49"/>
    <p:sldId id="404" r:id="rId50"/>
    <p:sldId id="405" r:id="rId51"/>
    <p:sldId id="406" r:id="rId52"/>
    <p:sldId id="407" r:id="rId53"/>
    <p:sldId id="408" r:id="rId54"/>
    <p:sldId id="409" r:id="rId55"/>
    <p:sldId id="410" r:id="rId56"/>
    <p:sldId id="411" r:id="rId57"/>
    <p:sldId id="412" r:id="rId58"/>
    <p:sldId id="462" r:id="rId59"/>
    <p:sldId id="425" r:id="rId60"/>
    <p:sldId id="419" r:id="rId61"/>
    <p:sldId id="420" r:id="rId62"/>
    <p:sldId id="422" r:id="rId63"/>
    <p:sldId id="423" r:id="rId64"/>
    <p:sldId id="424" r:id="rId65"/>
    <p:sldId id="426" r:id="rId66"/>
    <p:sldId id="427" r:id="rId67"/>
    <p:sldId id="429" r:id="rId68"/>
    <p:sldId id="430" r:id="rId69"/>
    <p:sldId id="431" r:id="rId70"/>
    <p:sldId id="436" r:id="rId71"/>
    <p:sldId id="437" r:id="rId72"/>
    <p:sldId id="438" r:id="rId73"/>
    <p:sldId id="440" r:id="rId74"/>
    <p:sldId id="441" r:id="rId75"/>
    <p:sldId id="432" r:id="rId76"/>
    <p:sldId id="442" r:id="rId77"/>
    <p:sldId id="443" r:id="rId78"/>
    <p:sldId id="466" r:id="rId79"/>
    <p:sldId id="433" r:id="rId80"/>
    <p:sldId id="445" r:id="rId81"/>
    <p:sldId id="446" r:id="rId82"/>
    <p:sldId id="447" r:id="rId83"/>
    <p:sldId id="448" r:id="rId84"/>
    <p:sldId id="463" r:id="rId85"/>
    <p:sldId id="434" r:id="rId86"/>
    <p:sldId id="449" r:id="rId87"/>
    <p:sldId id="452" r:id="rId88"/>
    <p:sldId id="435" r:id="rId89"/>
    <p:sldId id="464" r:id="rId90"/>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4" autoAdjust="0"/>
    <p:restoredTop sz="74443" autoAdjust="0"/>
  </p:normalViewPr>
  <p:slideViewPr>
    <p:cSldViewPr>
      <p:cViewPr varScale="1">
        <p:scale>
          <a:sx n="54" d="100"/>
          <a:sy n="54" d="100"/>
        </p:scale>
        <p:origin x="1014" y="96"/>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Hudson_Slid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Hudson_Slide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'[Hudson_Slider.xlsx]0. Overview'!$A$20,'[Hudson_Slider.xlsx]0. Overview'!$A$37,'[Hudson_Slider.xlsx]0. Overview'!$A$65,'[Hudson_Slider.xlsx]0. Overview'!$A$88,'[Hudson_Slider.xlsx]0. Overview'!$A$109,'[Hudson_Slider.xlsx]0. Overview'!$A$113,'[Hudson_Slider.xlsx]0. Overview'!$A$149,'[Hudson_Slider.xlsx]0. Overview'!$A$176,'[Hudson_Slider.xlsx]0. Overview'!$A$193,'[Hudson_Slider.xlsx]0. Overview'!$A$217,'[Hudson_Slider.xlsx]0. Overview'!$A$235</c:f>
              <c:strCache>
                <c:ptCount val="11"/>
                <c:pt idx="0">
                  <c:v>Hudson</c:v>
                </c:pt>
                <c:pt idx="1">
                  <c:v>Hudson</c:v>
                </c:pt>
                <c:pt idx="2">
                  <c:v>Hudson</c:v>
                </c:pt>
                <c:pt idx="3">
                  <c:v>Hudson</c:v>
                </c:pt>
                <c:pt idx="4">
                  <c:v>Hudson</c:v>
                </c:pt>
                <c:pt idx="5">
                  <c:v>Hudson</c:v>
                </c:pt>
                <c:pt idx="6">
                  <c:v>Hudson</c:v>
                </c:pt>
                <c:pt idx="7">
                  <c:v>Hudson</c:v>
                </c:pt>
                <c:pt idx="8">
                  <c:v>Hudson</c:v>
                </c:pt>
                <c:pt idx="9">
                  <c:v>Hudson</c:v>
                </c:pt>
                <c:pt idx="10">
                  <c:v>Hudson </c:v>
                </c:pt>
              </c:strCache>
            </c:strRef>
          </c:cat>
          <c:val>
            <c:numRef>
              <c:f>'[Hudson_Slider.xlsx]0. Overview'!$C$20,'[Hudson_Slider.xlsx]0. Overview'!$C$37,'[Hudson_Slider.xlsx]0. Overview'!$C$65,'[Hudson_Slider.xlsx]0. Overview'!$C$88,'[Hudson_Slider.xlsx]0. Overview'!$C$109,'[Hudson_Slider.xlsx]0. Overview'!$C$113,'[Hudson_Slider.xlsx]0. Overview'!$C$149,'[Hudson_Slider.xlsx]0. Overview'!$C$176,'[Hudson_Slider.xlsx]0. Overview'!$C$193,'[Hudson_Slider.xlsx]0. Overview'!$C$217,'[Hudson_Slider.xlsx]0. Overview'!$C$235</c:f>
              <c:numCache>
                <c:formatCode>General</c:formatCode>
                <c:ptCount val="11"/>
                <c:pt idx="0">
                  <c:v>22</c:v>
                </c:pt>
                <c:pt idx="1">
                  <c:v>22</c:v>
                </c:pt>
                <c:pt idx="2">
                  <c:v>22</c:v>
                </c:pt>
                <c:pt idx="3">
                  <c:v>22</c:v>
                </c:pt>
                <c:pt idx="4">
                  <c:v>22</c:v>
                </c:pt>
                <c:pt idx="5">
                  <c:v>22</c:v>
                </c:pt>
                <c:pt idx="6">
                  <c:v>22</c:v>
                </c:pt>
                <c:pt idx="7">
                  <c:v>22</c:v>
                </c:pt>
                <c:pt idx="8">
                  <c:v>22</c:v>
                </c:pt>
                <c:pt idx="9">
                  <c:v>22</c:v>
                </c:pt>
                <c:pt idx="10">
                  <c:v>22</c:v>
                </c:pt>
              </c:numCache>
            </c:numRef>
          </c:val>
          <c:extLst>
            <c:ext xmlns:c16="http://schemas.microsoft.com/office/drawing/2014/chart" uri="{C3380CC4-5D6E-409C-BE32-E72D297353CC}">
              <c16:uniqueId val="{00000000-ABA3-4AA1-A192-C4329D8708F7}"/>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'[Hudson_Slider.xlsx]0. Overview'!$A$20,'[Hudson_Slider.xlsx]0. Overview'!$A$37,'[Hudson_Slider.xlsx]0. Overview'!$A$65,'[Hudson_Slider.xlsx]0. Overview'!$A$88,'[Hudson_Slider.xlsx]0. Overview'!$A$109,'[Hudson_Slider.xlsx]0. Overview'!$A$113,'[Hudson_Slider.xlsx]0. Overview'!$A$149,'[Hudson_Slider.xlsx]0. Overview'!$A$176,'[Hudson_Slider.xlsx]0. Overview'!$A$193,'[Hudson_Slider.xlsx]0. Overview'!$A$217,'[Hudson_Slider.xlsx]0. Overview'!$A$235</c:f>
              <c:strCache>
                <c:ptCount val="11"/>
                <c:pt idx="0">
                  <c:v>Hudson</c:v>
                </c:pt>
                <c:pt idx="1">
                  <c:v>Hudson</c:v>
                </c:pt>
                <c:pt idx="2">
                  <c:v>Hudson</c:v>
                </c:pt>
                <c:pt idx="3">
                  <c:v>Hudson</c:v>
                </c:pt>
                <c:pt idx="4">
                  <c:v>Hudson</c:v>
                </c:pt>
                <c:pt idx="5">
                  <c:v>Hudson</c:v>
                </c:pt>
                <c:pt idx="6">
                  <c:v>Hudson</c:v>
                </c:pt>
                <c:pt idx="7">
                  <c:v>Hudson</c:v>
                </c:pt>
                <c:pt idx="8">
                  <c:v>Hudson</c:v>
                </c:pt>
                <c:pt idx="9">
                  <c:v>Hudson</c:v>
                </c:pt>
                <c:pt idx="10">
                  <c:v>Hudson </c:v>
                </c:pt>
              </c:strCache>
            </c:strRef>
          </c:cat>
          <c:val>
            <c:numRef>
              <c:f>'[Hudson_Slider.xlsx]0. Overview'!$D$20,'[Hudson_Slider.xlsx]0. Overview'!$D$37,'[Hudson_Slider.xlsx]0. Overview'!$D$65,'[Hudson_Slider.xlsx]0. Overview'!$D$88,'[Hudson_Slider.xlsx]0. Overview'!$D$109,'[Hudson_Slider.xlsx]0. Overview'!$D$113,'[Hudson_Slider.xlsx]0. Overview'!$D$149,'[Hudson_Slider.xlsx]0. Overview'!$D$176,'[Hudson_Slider.xlsx]0. Overview'!$D$193,'[Hudson_Slider.xlsx]0. Overview'!$D$217,'[Hudson_Slider.xlsx]0. Overview'!$D$235</c:f>
              <c:numCache>
                <c:formatCode>General</c:formatCode>
                <c:ptCount val="11"/>
                <c:pt idx="0">
                  <c:v>3.875</c:v>
                </c:pt>
                <c:pt idx="1">
                  <c:v>8.875</c:v>
                </c:pt>
                <c:pt idx="2">
                  <c:v>2.875</c:v>
                </c:pt>
                <c:pt idx="3">
                  <c:v>0.875</c:v>
                </c:pt>
                <c:pt idx="4">
                  <c:v>2.875</c:v>
                </c:pt>
                <c:pt idx="5">
                  <c:v>20.875</c:v>
                </c:pt>
                <c:pt idx="6">
                  <c:v>6.875</c:v>
                </c:pt>
                <c:pt idx="7">
                  <c:v>1.875</c:v>
                </c:pt>
                <c:pt idx="8">
                  <c:v>6.875</c:v>
                </c:pt>
                <c:pt idx="9">
                  <c:v>2.875</c:v>
                </c:pt>
                <c:pt idx="10">
                  <c:v>6.875</c:v>
                </c:pt>
              </c:numCache>
            </c:numRef>
          </c:val>
          <c:extLst>
            <c:ext xmlns:c16="http://schemas.microsoft.com/office/drawing/2014/chart" uri="{C3380CC4-5D6E-409C-BE32-E72D297353CC}">
              <c16:uniqueId val="{00000001-ABA3-4AA1-A192-C4329D8708F7}"/>
            </c:ext>
          </c:extLst>
        </c:ser>
        <c:ser>
          <c:idx val="3"/>
          <c:order val="2"/>
          <c:spPr>
            <a:solidFill>
              <a:schemeClr val="bg2">
                <a:lumMod val="75000"/>
              </a:schemeClr>
            </a:solidFill>
            <a:ln>
              <a:solidFill>
                <a:schemeClr val="tx1"/>
              </a:solidFill>
            </a:ln>
            <a:effectLst/>
          </c:spPr>
          <c:invertIfNegative val="0"/>
          <c:cat>
            <c:strRef>
              <c:f>'[Hudson_Slider.xlsx]0. Overview'!$A$20,'[Hudson_Slider.xlsx]0. Overview'!$A$37,'[Hudson_Slider.xlsx]0. Overview'!$A$65,'[Hudson_Slider.xlsx]0. Overview'!$A$88,'[Hudson_Slider.xlsx]0. Overview'!$A$109,'[Hudson_Slider.xlsx]0. Overview'!$A$113,'[Hudson_Slider.xlsx]0. Overview'!$A$149,'[Hudson_Slider.xlsx]0. Overview'!$A$176,'[Hudson_Slider.xlsx]0. Overview'!$A$193,'[Hudson_Slider.xlsx]0. Overview'!$A$217,'[Hudson_Slider.xlsx]0. Overview'!$A$235</c:f>
              <c:strCache>
                <c:ptCount val="11"/>
                <c:pt idx="0">
                  <c:v>Hudson</c:v>
                </c:pt>
                <c:pt idx="1">
                  <c:v>Hudson</c:v>
                </c:pt>
                <c:pt idx="2">
                  <c:v>Hudson</c:v>
                </c:pt>
                <c:pt idx="3">
                  <c:v>Hudson</c:v>
                </c:pt>
                <c:pt idx="4">
                  <c:v>Hudson</c:v>
                </c:pt>
                <c:pt idx="5">
                  <c:v>Hudson</c:v>
                </c:pt>
                <c:pt idx="6">
                  <c:v>Hudson</c:v>
                </c:pt>
                <c:pt idx="7">
                  <c:v>Hudson</c:v>
                </c:pt>
                <c:pt idx="8">
                  <c:v>Hudson</c:v>
                </c:pt>
                <c:pt idx="9">
                  <c:v>Hudson</c:v>
                </c:pt>
                <c:pt idx="10">
                  <c:v>Hudson </c:v>
                </c:pt>
              </c:strCache>
            </c:strRef>
          </c:cat>
          <c:val>
            <c:numRef>
              <c:f>'[Hudson_Slider.xlsx]0. Overview'!$E$20,'[Hudson_Slider.xlsx]0. Overview'!$E$37,'[Hudson_Slider.xlsx]0. Overview'!$E$65,'[Hudson_Slider.xlsx]0. Overview'!$E$88,'[Hudson_Slider.xlsx]0. Overview'!$E$109,'[Hudson_Slider.xlsx]0. Overview'!$E$113,'[Hudson_Slider.xlsx]0. Overview'!$E$149,'[Hudson_Slider.xlsx]0. Overview'!$E$176,'[Hudson_Slider.xlsx]0. Overview'!$E$193,'[Hudson_Slider.xlsx]0. Overview'!$E$217,'[Hudson_Slider.xlsx]0. Overview'!$E$235</c:f>
              <c:numCache>
                <c:formatCode>General</c:formatCode>
                <c:ptCount val="11"/>
                <c:pt idx="0">
                  <c:v>0.25</c:v>
                </c:pt>
                <c:pt idx="1">
                  <c:v>0.25</c:v>
                </c:pt>
                <c:pt idx="2">
                  <c:v>0.25</c:v>
                </c:pt>
                <c:pt idx="3">
                  <c:v>0.25</c:v>
                </c:pt>
                <c:pt idx="4">
                  <c:v>0.25</c:v>
                </c:pt>
                <c:pt idx="5">
                  <c:v>0.25</c:v>
                </c:pt>
                <c:pt idx="6">
                  <c:v>0.25</c:v>
                </c:pt>
                <c:pt idx="7">
                  <c:v>0.25</c:v>
                </c:pt>
                <c:pt idx="8">
                  <c:v>0.25</c:v>
                </c:pt>
                <c:pt idx="9">
                  <c:v>0.25</c:v>
                </c:pt>
                <c:pt idx="10">
                  <c:v>0.25</c:v>
                </c:pt>
              </c:numCache>
            </c:numRef>
          </c:val>
          <c:extLst>
            <c:ext xmlns:c16="http://schemas.microsoft.com/office/drawing/2014/chart" uri="{C3380CC4-5D6E-409C-BE32-E72D297353CC}">
              <c16:uniqueId val="{00000002-ABA3-4AA1-A192-C4329D8708F7}"/>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0">
                  <c:v>0.40400000000000003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68%</c:v>
                </c:pt>
              </c:strCache>
            </c:strRef>
          </c:tx>
          <c:spPr>
            <a:solidFill>
              <a:schemeClr val="bg1"/>
            </a:solidFill>
            <a:ln>
              <a:solidFill>
                <a:schemeClr val="bg1"/>
              </a:solidFill>
            </a:ln>
            <a:effectLst/>
          </c:spPr>
          <c:invertIfNegative val="0"/>
          <c:cat>
            <c:strRef>
              <c:f>Sheet1!$A$2:$A$4</c:f>
              <c:strCache>
                <c:ptCount val="3"/>
                <c:pt idx="0">
                  <c:v>Hoboken </c:v>
                </c:pt>
                <c:pt idx="1">
                  <c:v>Harrison </c:v>
                </c:pt>
                <c:pt idx="2">
                  <c:v>Union City </c:v>
                </c:pt>
              </c:strCache>
            </c:strRef>
          </c:cat>
          <c:val>
            <c:numRef>
              <c:f>Sheet1!$C$2:$C$4</c:f>
              <c:numCache>
                <c:formatCode>0%</c:formatCode>
                <c:ptCount val="3"/>
                <c:pt idx="0">
                  <c:v>0.67800000000000005</c:v>
                </c:pt>
                <c:pt idx="1">
                  <c:v>0.67800000000000005</c:v>
                </c:pt>
                <c:pt idx="2">
                  <c:v>0.67800000000000005</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Hudson avg.  41.0%</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Hoboken </c:v>
                </c:pt>
                <c:pt idx="1">
                  <c:v>Harrison </c:v>
                </c:pt>
                <c:pt idx="2">
                  <c:v>Union City </c:v>
                </c:pt>
              </c:strCache>
            </c:strRef>
          </c:cat>
          <c:val>
            <c:numRef>
              <c:f>Sheet1!$D$2:$D$4</c:f>
              <c:numCache>
                <c:formatCode>0%</c:formatCode>
                <c:ptCount val="3"/>
                <c:pt idx="0">
                  <c:v>0.41</c:v>
                </c:pt>
                <c:pt idx="1">
                  <c:v>0.41</c:v>
                </c:pt>
                <c:pt idx="2">
                  <c:v>0.41</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41897584"/>
        <c:axId val="3418979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Hoboken </c:v>
                </c:pt>
                <c:pt idx="1">
                  <c:v>Harrison </c:v>
                </c:pt>
                <c:pt idx="2">
                  <c:v>Union City </c:v>
                </c:pt>
              </c:strCache>
            </c:strRef>
          </c:cat>
          <c:val>
            <c:numRef>
              <c:f>Sheet1!$B$2:$B$4</c:f>
              <c:numCache>
                <c:formatCode>0%</c:formatCode>
                <c:ptCount val="3"/>
                <c:pt idx="0">
                  <c:v>0.77600000000000002</c:v>
                </c:pt>
                <c:pt idx="1">
                  <c:v>0.27600000000000002</c:v>
                </c:pt>
                <c:pt idx="2">
                  <c:v>0.17</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41898760"/>
        <c:axId val="341898368"/>
      </c:barChart>
      <c:catAx>
        <c:axId val="341897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7976"/>
        <c:crosses val="autoZero"/>
        <c:auto val="1"/>
        <c:lblAlgn val="ctr"/>
        <c:lblOffset val="100"/>
        <c:noMultiLvlLbl val="0"/>
      </c:catAx>
      <c:valAx>
        <c:axId val="341897976"/>
        <c:scaling>
          <c:orientation val="minMax"/>
        </c:scaling>
        <c:delete val="1"/>
        <c:axPos val="b"/>
        <c:numFmt formatCode="0%" sourceLinked="1"/>
        <c:majorTickMark val="none"/>
        <c:minorTickMark val="none"/>
        <c:tickLblPos val="nextTo"/>
        <c:crossAx val="341897584"/>
        <c:crosses val="autoZero"/>
        <c:crossBetween val="between"/>
      </c:valAx>
      <c:valAx>
        <c:axId val="341898368"/>
        <c:scaling>
          <c:orientation val="minMax"/>
        </c:scaling>
        <c:delete val="1"/>
        <c:axPos val="t"/>
        <c:numFmt formatCode="0%" sourceLinked="1"/>
        <c:majorTickMark val="out"/>
        <c:minorTickMark val="none"/>
        <c:tickLblPos val="nextTo"/>
        <c:crossAx val="341898760"/>
        <c:crosses val="max"/>
        <c:crossBetween val="between"/>
      </c:valAx>
      <c:catAx>
        <c:axId val="341898760"/>
        <c:scaling>
          <c:orientation val="minMax"/>
        </c:scaling>
        <c:delete val="1"/>
        <c:axPos val="l"/>
        <c:numFmt formatCode="General" sourceLinked="1"/>
        <c:majorTickMark val="out"/>
        <c:minorTickMark val="none"/>
        <c:tickLblPos val="nextTo"/>
        <c:crossAx val="3418983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7650098425196856"/>
          <c:y val="0.83953765750875631"/>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8">
                  <c:v>69973</c:v>
                </c:pt>
                <c:pt idx="9">
                  <c:v>77967</c:v>
                </c:pt>
                <c:pt idx="10">
                  <c:v>91220</c:v>
                </c:pt>
                <c:pt idx="11">
                  <c:v>102167</c:v>
                </c:pt>
                <c:pt idx="12">
                  <c:v>113661</c:v>
                </c:pt>
                <c:pt idx="13">
                  <c:v>118661</c:v>
                </c:pt>
                <c:pt idx="14">
                  <c:v>129478</c:v>
                </c:pt>
                <c:pt idx="15">
                  <c:v>129760</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16">
                  <c:v>136356</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16156</c:v>
                </c:pt>
                <c:pt idx="1">
                  <c:v>58936</c:v>
                </c:pt>
                <c:pt idx="2">
                  <c:v>28176</c:v>
                </c:pt>
                <c:pt idx="3">
                  <c:v>36314</c:v>
                </c:pt>
                <c:pt idx="4">
                  <c:v>4640</c:v>
                </c:pt>
                <c:pt idx="5">
                  <c:v>10707</c:v>
                </c:pt>
                <c:pt idx="6">
                  <c:v>62175</c:v>
                </c:pt>
                <c:pt idx="7">
                  <c:v>19052</c:v>
                </c:pt>
                <c:pt idx="8">
                  <c:v>53905</c:v>
                </c:pt>
                <c:pt idx="9">
                  <c:v>5971</c:v>
                </c:pt>
                <c:pt idx="10">
                  <c:v>25727</c:v>
                </c:pt>
                <c:pt idx="11">
                  <c:v>56466</c:v>
                </c:pt>
                <c:pt idx="12">
                  <c:v>36043</c:v>
                </c:pt>
                <c:pt idx="13">
                  <c:v>28636</c:v>
                </c:pt>
                <c:pt idx="14">
                  <c:v>50386</c:v>
                </c:pt>
                <c:pt idx="15">
                  <c:v>39400</c:v>
                </c:pt>
                <c:pt idx="16">
                  <c:v>4409</c:v>
                </c:pt>
                <c:pt idx="17">
                  <c:v>20000</c:v>
                </c:pt>
                <c:pt idx="18">
                  <c:v>7191</c:v>
                </c:pt>
                <c:pt idx="19">
                  <c:v>42413</c:v>
                </c:pt>
                <c:pt idx="20">
                  <c:v>6641</c:v>
                </c:pt>
                <c:pt idx="21">
                  <c:v>613344</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19384</c:v>
                </c:pt>
                <c:pt idx="1">
                  <c:v>64666</c:v>
                </c:pt>
                <c:pt idx="2">
                  <c:v>30467</c:v>
                </c:pt>
                <c:pt idx="3">
                  <c:v>38497</c:v>
                </c:pt>
                <c:pt idx="4">
                  <c:v>5636</c:v>
                </c:pt>
                <c:pt idx="5">
                  <c:v>12902</c:v>
                </c:pt>
                <c:pt idx="6">
                  <c:v>62140</c:v>
                </c:pt>
                <c:pt idx="7">
                  <c:v>20063</c:v>
                </c:pt>
                <c:pt idx="8">
                  <c:v>43302</c:v>
                </c:pt>
                <c:pt idx="9">
                  <c:v>8349</c:v>
                </c:pt>
                <c:pt idx="10">
                  <c:v>25465</c:v>
                </c:pt>
                <c:pt idx="11">
                  <c:v>57469</c:v>
                </c:pt>
                <c:pt idx="12">
                  <c:v>45883</c:v>
                </c:pt>
                <c:pt idx="13">
                  <c:v>35735</c:v>
                </c:pt>
                <c:pt idx="14">
                  <c:v>49841</c:v>
                </c:pt>
                <c:pt idx="15">
                  <c:v>37002</c:v>
                </c:pt>
                <c:pt idx="16">
                  <c:v>4045</c:v>
                </c:pt>
                <c:pt idx="17">
                  <c:v>23739</c:v>
                </c:pt>
                <c:pt idx="18">
                  <c:v>9909</c:v>
                </c:pt>
                <c:pt idx="19">
                  <c:v>41993</c:v>
                </c:pt>
                <c:pt idx="20">
                  <c:v>5786</c:v>
                </c:pt>
                <c:pt idx="21">
                  <c:v>642273</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19872</c:v>
                </c:pt>
                <c:pt idx="1">
                  <c:v>72465</c:v>
                </c:pt>
                <c:pt idx="2">
                  <c:v>32577</c:v>
                </c:pt>
                <c:pt idx="3">
                  <c:v>38850</c:v>
                </c:pt>
                <c:pt idx="4">
                  <c:v>5665</c:v>
                </c:pt>
                <c:pt idx="5">
                  <c:v>11851</c:v>
                </c:pt>
                <c:pt idx="6">
                  <c:v>64645</c:v>
                </c:pt>
                <c:pt idx="7">
                  <c:v>23847</c:v>
                </c:pt>
                <c:pt idx="8">
                  <c:v>39149</c:v>
                </c:pt>
                <c:pt idx="9">
                  <c:v>8491</c:v>
                </c:pt>
                <c:pt idx="10">
                  <c:v>26775</c:v>
                </c:pt>
                <c:pt idx="11">
                  <c:v>63991</c:v>
                </c:pt>
                <c:pt idx="12">
                  <c:v>47552</c:v>
                </c:pt>
                <c:pt idx="13">
                  <c:v>37796</c:v>
                </c:pt>
                <c:pt idx="14">
                  <c:v>46313</c:v>
                </c:pt>
                <c:pt idx="15">
                  <c:v>42259</c:v>
                </c:pt>
                <c:pt idx="16">
                  <c:v>4494</c:v>
                </c:pt>
                <c:pt idx="17">
                  <c:v>26234</c:v>
                </c:pt>
                <c:pt idx="18">
                  <c:v>10095</c:v>
                </c:pt>
                <c:pt idx="19">
                  <c:v>45354</c:v>
                </c:pt>
                <c:pt idx="20">
                  <c:v>7879</c:v>
                </c:pt>
                <c:pt idx="21">
                  <c:v>676154</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42398808"/>
        <c:axId val="34239841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8">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8">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42399592"/>
        <c:axId val="342399200"/>
      </c:barChart>
      <c:valAx>
        <c:axId val="34239841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808"/>
        <c:crosses val="max"/>
        <c:crossBetween val="between"/>
      </c:valAx>
      <c:catAx>
        <c:axId val="34239880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416"/>
        <c:crosses val="autoZero"/>
        <c:auto val="1"/>
        <c:lblAlgn val="ctr"/>
        <c:lblOffset val="100"/>
        <c:noMultiLvlLbl val="0"/>
      </c:catAx>
      <c:valAx>
        <c:axId val="342399200"/>
        <c:scaling>
          <c:orientation val="minMax"/>
          <c:max val="1"/>
        </c:scaling>
        <c:delete val="1"/>
        <c:axPos val="b"/>
        <c:numFmt formatCode="General" sourceLinked="1"/>
        <c:majorTickMark val="out"/>
        <c:minorTickMark val="none"/>
        <c:tickLblPos val="nextTo"/>
        <c:crossAx val="342399592"/>
        <c:crosses val="autoZero"/>
        <c:crossBetween val="between"/>
      </c:valAx>
      <c:catAx>
        <c:axId val="342399592"/>
        <c:scaling>
          <c:orientation val="minMax"/>
        </c:scaling>
        <c:delete val="1"/>
        <c:axPos val="r"/>
        <c:numFmt formatCode="General" sourceLinked="1"/>
        <c:majorTickMark val="out"/>
        <c:minorTickMark val="none"/>
        <c:tickLblPos val="nextTo"/>
        <c:crossAx val="342399200"/>
        <c:crosses val="max"/>
        <c:auto val="1"/>
        <c:lblAlgn val="ctr"/>
        <c:lblOffset val="100"/>
        <c:noMultiLvlLbl val="0"/>
      </c:catAx>
      <c:spPr>
        <a:noFill/>
        <a:ln>
          <a:noFill/>
        </a:ln>
        <a:effectLst/>
      </c:spPr>
    </c:plotArea>
    <c:legend>
      <c:legendPos val="b"/>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Jersey City </c:v>
                </c:pt>
                <c:pt idx="1">
                  <c:v>Union City </c:v>
                </c:pt>
                <c:pt idx="2">
                  <c:v>Bayonne </c:v>
                </c:pt>
                <c:pt idx="3">
                  <c:v>North Bergen</c:v>
                </c:pt>
                <c:pt idx="4">
                  <c:v>West New York </c:v>
                </c:pt>
                <c:pt idx="5">
                  <c:v>Kearny </c:v>
                </c:pt>
                <c:pt idx="6">
                  <c:v>Hoboken </c:v>
                </c:pt>
                <c:pt idx="7">
                  <c:v>Secaucus </c:v>
                </c:pt>
                <c:pt idx="8">
                  <c:v>Harrison </c:v>
                </c:pt>
                <c:pt idx="9">
                  <c:v>Weehawken</c:v>
                </c:pt>
                <c:pt idx="10">
                  <c:v>Guttenberg </c:v>
                </c:pt>
                <c:pt idx="11">
                  <c:v>East Newark </c:v>
                </c:pt>
              </c:strCache>
            </c:strRef>
          </c:cat>
          <c:val>
            <c:numRef>
              <c:f>Sheet1!$B$2:$B$13</c:f>
              <c:numCache>
                <c:formatCode>0</c:formatCode>
                <c:ptCount val="12"/>
                <c:pt idx="0">
                  <c:v>53955</c:v>
                </c:pt>
                <c:pt idx="1">
                  <c:v>15375</c:v>
                </c:pt>
                <c:pt idx="2">
                  <c:v>15316</c:v>
                </c:pt>
                <c:pt idx="3">
                  <c:v>12780</c:v>
                </c:pt>
                <c:pt idx="4">
                  <c:v>11042</c:v>
                </c:pt>
                <c:pt idx="5">
                  <c:v>9014</c:v>
                </c:pt>
                <c:pt idx="6">
                  <c:v>7395</c:v>
                </c:pt>
                <c:pt idx="7">
                  <c:v>3787</c:v>
                </c:pt>
                <c:pt idx="8">
                  <c:v>3603</c:v>
                </c:pt>
                <c:pt idx="9">
                  <c:v>2446</c:v>
                </c:pt>
                <c:pt idx="10">
                  <c:v>2073</c:v>
                </c:pt>
                <c:pt idx="11">
                  <c:v>648</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Sheet1!$C$2:$C$22</c:f>
              <c:numCache>
                <c:formatCode>General</c:formatCode>
                <c:ptCount val="21"/>
                <c:pt idx="0">
                  <c:v>310</c:v>
                </c:pt>
                <c:pt idx="1">
                  <c:v>536</c:v>
                </c:pt>
                <c:pt idx="2">
                  <c:v>595</c:v>
                </c:pt>
                <c:pt idx="3">
                  <c:v>606</c:v>
                </c:pt>
                <c:pt idx="4">
                  <c:v>665</c:v>
                </c:pt>
                <c:pt idx="5">
                  <c:v>781</c:v>
                </c:pt>
                <c:pt idx="6">
                  <c:v>1140</c:v>
                </c:pt>
                <c:pt idx="7">
                  <c:v>1362</c:v>
                </c:pt>
                <c:pt idx="8">
                  <c:v>1556</c:v>
                </c:pt>
                <c:pt idx="9">
                  <c:v>1592</c:v>
                </c:pt>
                <c:pt idx="10">
                  <c:v>1626</c:v>
                </c:pt>
                <c:pt idx="11">
                  <c:v>1673</c:v>
                </c:pt>
                <c:pt idx="12">
                  <c:v>1694</c:v>
                </c:pt>
                <c:pt idx="13">
                  <c:v>1739</c:v>
                </c:pt>
                <c:pt idx="14">
                  <c:v>1982</c:v>
                </c:pt>
                <c:pt idx="15">
                  <c:v>2317</c:v>
                </c:pt>
                <c:pt idx="16">
                  <c:v>2446</c:v>
                </c:pt>
                <c:pt idx="17">
                  <c:v>2869</c:v>
                </c:pt>
                <c:pt idx="18">
                  <c:v>2937</c:v>
                </c:pt>
                <c:pt idx="19">
                  <c:v>4144</c:v>
                </c:pt>
                <c:pt idx="20">
                  <c:v>4600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Sheet1!$D$2:$D$22</c:f>
              <c:numCache>
                <c:formatCode>General</c:formatCode>
                <c:ptCount val="21"/>
                <c:pt idx="0">
                  <c:v>11</c:v>
                </c:pt>
                <c:pt idx="1">
                  <c:v>45</c:v>
                </c:pt>
                <c:pt idx="2">
                  <c:v>83</c:v>
                </c:pt>
                <c:pt idx="3">
                  <c:v>107</c:v>
                </c:pt>
                <c:pt idx="4">
                  <c:v>42</c:v>
                </c:pt>
                <c:pt idx="5">
                  <c:v>55</c:v>
                </c:pt>
                <c:pt idx="6">
                  <c:v>70</c:v>
                </c:pt>
                <c:pt idx="7">
                  <c:v>312</c:v>
                </c:pt>
                <c:pt idx="8">
                  <c:v>157</c:v>
                </c:pt>
                <c:pt idx="9">
                  <c:v>204</c:v>
                </c:pt>
                <c:pt idx="10">
                  <c:v>261</c:v>
                </c:pt>
                <c:pt idx="11">
                  <c:v>157</c:v>
                </c:pt>
                <c:pt idx="12">
                  <c:v>239</c:v>
                </c:pt>
                <c:pt idx="13">
                  <c:v>232</c:v>
                </c:pt>
                <c:pt idx="14">
                  <c:v>243</c:v>
                </c:pt>
                <c:pt idx="15">
                  <c:v>196</c:v>
                </c:pt>
                <c:pt idx="16">
                  <c:v>297</c:v>
                </c:pt>
                <c:pt idx="17">
                  <c:v>251</c:v>
                </c:pt>
                <c:pt idx="18">
                  <c:v>186</c:v>
                </c:pt>
                <c:pt idx="19">
                  <c:v>752</c:v>
                </c:pt>
                <c:pt idx="20">
                  <c:v>542</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Sheet1!$E$2:$E$22</c:f>
              <c:numCache>
                <c:formatCode>General</c:formatCode>
                <c:ptCount val="21"/>
                <c:pt idx="0">
                  <c:v>321</c:v>
                </c:pt>
                <c:pt idx="1">
                  <c:v>581</c:v>
                </c:pt>
                <c:pt idx="2">
                  <c:v>678</c:v>
                </c:pt>
                <c:pt idx="3">
                  <c:v>713</c:v>
                </c:pt>
                <c:pt idx="4">
                  <c:v>707</c:v>
                </c:pt>
                <c:pt idx="5">
                  <c:v>836</c:v>
                </c:pt>
                <c:pt idx="6">
                  <c:v>1210</c:v>
                </c:pt>
                <c:pt idx="7">
                  <c:v>1674</c:v>
                </c:pt>
                <c:pt idx="8">
                  <c:v>1713</c:v>
                </c:pt>
                <c:pt idx="9">
                  <c:v>1796</c:v>
                </c:pt>
                <c:pt idx="10">
                  <c:v>1887</c:v>
                </c:pt>
                <c:pt idx="11">
                  <c:v>1830</c:v>
                </c:pt>
                <c:pt idx="12">
                  <c:v>1933</c:v>
                </c:pt>
                <c:pt idx="13">
                  <c:v>1971</c:v>
                </c:pt>
                <c:pt idx="14">
                  <c:v>2225</c:v>
                </c:pt>
                <c:pt idx="15">
                  <c:v>2513</c:v>
                </c:pt>
                <c:pt idx="16">
                  <c:v>2743</c:v>
                </c:pt>
                <c:pt idx="17">
                  <c:v>3120</c:v>
                </c:pt>
                <c:pt idx="18">
                  <c:v>3123</c:v>
                </c:pt>
                <c:pt idx="19">
                  <c:v>4896</c:v>
                </c:pt>
                <c:pt idx="20">
                  <c:v>5142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Sheet1!$B$2:$B$22</c:f>
              <c:numCache>
                <c:formatCode>General</c:formatCode>
                <c:ptCount val="21"/>
                <c:pt idx="17">
                  <c:v>3120</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Sheet1!$F$2:$F$22</c:f>
              <c:numCache>
                <c:formatCode>General</c:formatCode>
                <c:ptCount val="21"/>
                <c:pt idx="17">
                  <c:v>3120</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240</c:v>
                </c:pt>
                <c:pt idx="1">
                  <c:v>238</c:v>
                </c:pt>
                <c:pt idx="2">
                  <c:v>246</c:v>
                </c:pt>
                <c:pt idx="3">
                  <c:v>212</c:v>
                </c:pt>
                <c:pt idx="4">
                  <c:v>177</c:v>
                </c:pt>
                <c:pt idx="5">
                  <c:v>118</c:v>
                </c:pt>
                <c:pt idx="6">
                  <c:v>120</c:v>
                </c:pt>
                <c:pt idx="7">
                  <c:v>120</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309</c:v>
                </c:pt>
                <c:pt idx="1">
                  <c:v>350</c:v>
                </c:pt>
                <c:pt idx="2">
                  <c:v>319</c:v>
                </c:pt>
                <c:pt idx="3">
                  <c:v>312</c:v>
                </c:pt>
                <c:pt idx="4">
                  <c:v>268</c:v>
                </c:pt>
                <c:pt idx="5">
                  <c:v>211</c:v>
                </c:pt>
                <c:pt idx="6">
                  <c:v>168</c:v>
                </c:pt>
                <c:pt idx="7">
                  <c:v>131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17" formatCode="0%">
                  <c:v>0.151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926732788110537"/>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0.224</c:v>
                </c:pt>
                <c:pt idx="1">
                  <c:v>0.17899999999999999</c:v>
                </c:pt>
                <c:pt idx="2">
                  <c:v>0.156</c:v>
                </c:pt>
                <c:pt idx="3">
                  <c:v>0.18099999999999999</c:v>
                </c:pt>
                <c:pt idx="4">
                  <c:v>0.151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Union City (city)</c:v>
                </c:pt>
                <c:pt idx="1">
                  <c:v>West New York (town)</c:v>
                </c:pt>
                <c:pt idx="2">
                  <c:v>Jersey City (city)</c:v>
                </c:pt>
                <c:pt idx="3">
                  <c:v>East Newark (borough)</c:v>
                </c:pt>
                <c:pt idx="4">
                  <c:v>Harrison (town)</c:v>
                </c:pt>
                <c:pt idx="5">
                  <c:v>Guttenberg (town)</c:v>
                </c:pt>
                <c:pt idx="6">
                  <c:v>Bayonne (city)</c:v>
                </c:pt>
                <c:pt idx="7">
                  <c:v>North Bergen (township)</c:v>
                </c:pt>
                <c:pt idx="8">
                  <c:v>Kearny (town)</c:v>
                </c:pt>
                <c:pt idx="9">
                  <c:v>Weehawken</c:v>
                </c:pt>
              </c:strCache>
            </c:strRef>
          </c:cat>
          <c:val>
            <c:numRef>
              <c:f>Sheet1!$B$2:$B$11</c:f>
              <c:numCache>
                <c:formatCode>0%</c:formatCode>
                <c:ptCount val="10"/>
                <c:pt idx="0">
                  <c:v>0.253</c:v>
                </c:pt>
                <c:pt idx="1">
                  <c:v>0.245</c:v>
                </c:pt>
                <c:pt idx="2">
                  <c:v>0.20499999999999999</c:v>
                </c:pt>
                <c:pt idx="3">
                  <c:v>0.19500000000000001</c:v>
                </c:pt>
                <c:pt idx="4">
                  <c:v>0.17799999999999999</c:v>
                </c:pt>
                <c:pt idx="5">
                  <c:v>0.16900000000000001</c:v>
                </c:pt>
                <c:pt idx="6">
                  <c:v>0.152</c:v>
                </c:pt>
                <c:pt idx="7">
                  <c:v>0.14199999999999999</c:v>
                </c:pt>
                <c:pt idx="8">
                  <c:v>0.11899999999999999</c:v>
                </c:pt>
                <c:pt idx="9">
                  <c:v>7.4999999999999997E-2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Hudson avg.18.0%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Union City (city)</c:v>
                </c:pt>
                <c:pt idx="1">
                  <c:v>West New York (town)</c:v>
                </c:pt>
                <c:pt idx="2">
                  <c:v>Jersey City (city)</c:v>
                </c:pt>
                <c:pt idx="3">
                  <c:v>East Newark (borough)</c:v>
                </c:pt>
                <c:pt idx="4">
                  <c:v>Harrison (town)</c:v>
                </c:pt>
                <c:pt idx="5">
                  <c:v>Guttenberg (town)</c:v>
                </c:pt>
                <c:pt idx="6">
                  <c:v>Bayonne (city)</c:v>
                </c:pt>
                <c:pt idx="7">
                  <c:v>North Bergen (township)</c:v>
                </c:pt>
                <c:pt idx="8">
                  <c:v>Kearny (town)</c:v>
                </c:pt>
                <c:pt idx="9">
                  <c:v>Weehawken</c:v>
                </c:pt>
              </c:strCache>
            </c:strRef>
          </c:cat>
          <c:val>
            <c:numRef>
              <c:f>Sheet1!$C$2:$C$11</c:f>
              <c:numCache>
                <c:formatCode>0%</c:formatCode>
                <c:ptCount val="10"/>
                <c:pt idx="0">
                  <c:v>0.18</c:v>
                </c:pt>
                <c:pt idx="1">
                  <c:v>0.18</c:v>
                </c:pt>
                <c:pt idx="2">
                  <c:v>0.18</c:v>
                </c:pt>
                <c:pt idx="3">
                  <c:v>0.18</c:v>
                </c:pt>
                <c:pt idx="4">
                  <c:v>0.18</c:v>
                </c:pt>
                <c:pt idx="5">
                  <c:v>0.18</c:v>
                </c:pt>
                <c:pt idx="6">
                  <c:v>0.18</c:v>
                </c:pt>
                <c:pt idx="7">
                  <c:v>0.18</c:v>
                </c:pt>
                <c:pt idx="8">
                  <c:v>0.18</c:v>
                </c:pt>
                <c:pt idx="9">
                  <c:v>0.18</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21251615710704988"/>
          <c:y val="0.92501033961663881"/>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'[Hudson_Slider.xlsx]0. Overview'!$A$264,'[Hudson_Slider.xlsx]0. Overview'!$A$284,'[Hudson_Slider.xlsx]0. Overview'!$A$301,'[Hudson_Slider.xlsx]0. Overview'!$A$324,'[Hudson_Slider.xlsx]0. Overview'!$A$347,'[Hudson_Slider.xlsx]0. Overview'!$A$362,'[Hudson_Slider.xlsx]0. Overview'!$A$397,'[Hudson_Slider.xlsx]0. Overview'!$A$414,'[Hudson_Slider.xlsx]0. Overview'!$A$441</c:f>
              <c:strCache>
                <c:ptCount val="9"/>
                <c:pt idx="0">
                  <c:v>Hudson</c:v>
                </c:pt>
                <c:pt idx="1">
                  <c:v>Hudson</c:v>
                </c:pt>
                <c:pt idx="2">
                  <c:v>Hudson</c:v>
                </c:pt>
                <c:pt idx="3">
                  <c:v>Hudson</c:v>
                </c:pt>
                <c:pt idx="4">
                  <c:v>Hudson</c:v>
                </c:pt>
                <c:pt idx="5">
                  <c:v>Hudson</c:v>
                </c:pt>
                <c:pt idx="6">
                  <c:v>Hudson</c:v>
                </c:pt>
                <c:pt idx="7">
                  <c:v>Hudson</c:v>
                </c:pt>
                <c:pt idx="8">
                  <c:v>Hudson</c:v>
                </c:pt>
              </c:strCache>
            </c:strRef>
          </c:cat>
          <c:val>
            <c:numRef>
              <c:f>'[Hudson_Slider.xlsx]0. Overview'!$C$264,'[Hudson_Slider.xlsx]0. Overview'!$C$284,'[Hudson_Slider.xlsx]0. Overview'!$C$301,'[Hudson_Slider.xlsx]0. Overview'!$C$324,'[Hudson_Slider.xlsx]0. Overview'!$C$347,'[Hudson_Slider.xlsx]0. Overview'!$C$362,'[Hudson_Slider.xlsx]0. Overview'!$C$397,'[Hudson_Slider.xlsx]0. Overview'!$C$414,'[Hudson_Slider.xlsx]0. Overview'!$C$441</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FC8D-4911-8AAB-481DE2B0513A}"/>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'[Hudson_Slider.xlsx]0. Overview'!$A$264,'[Hudson_Slider.xlsx]0. Overview'!$A$284,'[Hudson_Slider.xlsx]0. Overview'!$A$301,'[Hudson_Slider.xlsx]0. Overview'!$A$324,'[Hudson_Slider.xlsx]0. Overview'!$A$347,'[Hudson_Slider.xlsx]0. Overview'!$A$362,'[Hudson_Slider.xlsx]0. Overview'!$A$397,'[Hudson_Slider.xlsx]0. Overview'!$A$414,'[Hudson_Slider.xlsx]0. Overview'!$A$441</c:f>
              <c:strCache>
                <c:ptCount val="9"/>
                <c:pt idx="0">
                  <c:v>Hudson</c:v>
                </c:pt>
                <c:pt idx="1">
                  <c:v>Hudson</c:v>
                </c:pt>
                <c:pt idx="2">
                  <c:v>Hudson</c:v>
                </c:pt>
                <c:pt idx="3">
                  <c:v>Hudson</c:v>
                </c:pt>
                <c:pt idx="4">
                  <c:v>Hudson</c:v>
                </c:pt>
                <c:pt idx="5">
                  <c:v>Hudson</c:v>
                </c:pt>
                <c:pt idx="6">
                  <c:v>Hudson</c:v>
                </c:pt>
                <c:pt idx="7">
                  <c:v>Hudson</c:v>
                </c:pt>
                <c:pt idx="8">
                  <c:v>Hudson</c:v>
                </c:pt>
              </c:strCache>
            </c:strRef>
          </c:cat>
          <c:val>
            <c:numRef>
              <c:f>'[Hudson_Slider.xlsx]0. Overview'!$D$264,'[Hudson_Slider.xlsx]0. Overview'!$D$284,'[Hudson_Slider.xlsx]0. Overview'!$D$301,'[Hudson_Slider.xlsx]0. Overview'!$D$324,'[Hudson_Slider.xlsx]0. Overview'!$D$347,'[Hudson_Slider.xlsx]0. Overview'!$D$362,'[Hudson_Slider.xlsx]0. Overview'!$D$397,'[Hudson_Slider.xlsx]0. Overview'!$D$414,'[Hudson_Slider.xlsx]0. Overview'!$D$441</c:f>
              <c:numCache>
                <c:formatCode>General</c:formatCode>
                <c:ptCount val="9"/>
                <c:pt idx="0">
                  <c:v>3.875</c:v>
                </c:pt>
                <c:pt idx="1">
                  <c:v>5.875</c:v>
                </c:pt>
                <c:pt idx="2">
                  <c:v>10.875</c:v>
                </c:pt>
                <c:pt idx="3">
                  <c:v>9.875</c:v>
                </c:pt>
                <c:pt idx="4">
                  <c:v>9.875</c:v>
                </c:pt>
                <c:pt idx="5">
                  <c:v>16.875</c:v>
                </c:pt>
                <c:pt idx="6">
                  <c:v>3.875</c:v>
                </c:pt>
                <c:pt idx="7">
                  <c:v>10.875</c:v>
                </c:pt>
                <c:pt idx="8">
                  <c:v>5.875</c:v>
                </c:pt>
              </c:numCache>
            </c:numRef>
          </c:val>
          <c:extLst>
            <c:ext xmlns:c16="http://schemas.microsoft.com/office/drawing/2014/chart" uri="{C3380CC4-5D6E-409C-BE32-E72D297353CC}">
              <c16:uniqueId val="{00000001-FC8D-4911-8AAB-481DE2B0513A}"/>
            </c:ext>
          </c:extLst>
        </c:ser>
        <c:ser>
          <c:idx val="3"/>
          <c:order val="2"/>
          <c:spPr>
            <a:solidFill>
              <a:schemeClr val="bg2">
                <a:lumMod val="75000"/>
              </a:schemeClr>
            </a:solidFill>
            <a:ln>
              <a:solidFill>
                <a:schemeClr val="tx1"/>
              </a:solidFill>
            </a:ln>
            <a:effectLst/>
          </c:spPr>
          <c:invertIfNegative val="0"/>
          <c:cat>
            <c:strRef>
              <c:f>'[Hudson_Slider.xlsx]0. Overview'!$A$264,'[Hudson_Slider.xlsx]0. Overview'!$A$284,'[Hudson_Slider.xlsx]0. Overview'!$A$301,'[Hudson_Slider.xlsx]0. Overview'!$A$324,'[Hudson_Slider.xlsx]0. Overview'!$A$347,'[Hudson_Slider.xlsx]0. Overview'!$A$362,'[Hudson_Slider.xlsx]0. Overview'!$A$397,'[Hudson_Slider.xlsx]0. Overview'!$A$414,'[Hudson_Slider.xlsx]0. Overview'!$A$441</c:f>
              <c:strCache>
                <c:ptCount val="9"/>
                <c:pt idx="0">
                  <c:v>Hudson</c:v>
                </c:pt>
                <c:pt idx="1">
                  <c:v>Hudson</c:v>
                </c:pt>
                <c:pt idx="2">
                  <c:v>Hudson</c:v>
                </c:pt>
                <c:pt idx="3">
                  <c:v>Hudson</c:v>
                </c:pt>
                <c:pt idx="4">
                  <c:v>Hudson</c:v>
                </c:pt>
                <c:pt idx="5">
                  <c:v>Hudson</c:v>
                </c:pt>
                <c:pt idx="6">
                  <c:v>Hudson</c:v>
                </c:pt>
                <c:pt idx="7">
                  <c:v>Hudson</c:v>
                </c:pt>
                <c:pt idx="8">
                  <c:v>Hudson</c:v>
                </c:pt>
              </c:strCache>
            </c:strRef>
          </c:cat>
          <c:val>
            <c:numRef>
              <c:f>'[Hudson_Slider.xlsx]0. Overview'!$E$264,'[Hudson_Slider.xlsx]0. Overview'!$E$284,'[Hudson_Slider.xlsx]0. Overview'!$E$301,'[Hudson_Slider.xlsx]0. Overview'!$E$324,'[Hudson_Slider.xlsx]0. Overview'!$E$347,'[Hudson_Slider.xlsx]0. Overview'!$E$362,'[Hudson_Slider.xlsx]0. Overview'!$E$397,'[Hudson_Slider.xlsx]0. Overview'!$E$414,'[Hudson_Slider.xlsx]0. Overview'!$E$441</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FC8D-4911-8AAB-481DE2B0513A}"/>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Hudson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1614</c:v>
                </c:pt>
                <c:pt idx="1">
                  <c:v>802</c:v>
                </c:pt>
                <c:pt idx="2">
                  <c:v>1635</c:v>
                </c:pt>
                <c:pt idx="3">
                  <c:v>653</c:v>
                </c:pt>
                <c:pt idx="4">
                  <c:v>1125</c:v>
                </c:pt>
                <c:pt idx="5">
                  <c:v>975</c:v>
                </c:pt>
                <c:pt idx="6">
                  <c:v>1075</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9">
                  <c:v>94533</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60530</c:v>
                </c:pt>
                <c:pt idx="1">
                  <c:v>63808</c:v>
                </c:pt>
                <c:pt idx="2">
                  <c:v>67154</c:v>
                </c:pt>
                <c:pt idx="3">
                  <c:v>74414</c:v>
                </c:pt>
                <c:pt idx="4">
                  <c:v>78808</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8" formatCode="_(&quot;$&quot;* #,##0_);_(&quot;$&quot;* \(#,##0\);_(&quot;$&quot;* &quot;-&quot;??_);_(@_)">
                  <c:v>78808</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41852612022714925"/>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Union City</c:v>
                </c:pt>
                <c:pt idx="1">
                  <c:v>West New York</c:v>
                </c:pt>
                <c:pt idx="2">
                  <c:v>Guttenberg</c:v>
                </c:pt>
                <c:pt idx="3">
                  <c:v>East Newark</c:v>
                </c:pt>
                <c:pt idx="4">
                  <c:v>North Bergen</c:v>
                </c:pt>
                <c:pt idx="5">
                  <c:v>Bayonne</c:v>
                </c:pt>
                <c:pt idx="6">
                  <c:v>Harrison</c:v>
                </c:pt>
                <c:pt idx="7">
                  <c:v>Kearny</c:v>
                </c:pt>
                <c:pt idx="8">
                  <c:v>Jersey City</c:v>
                </c:pt>
                <c:pt idx="9">
                  <c:v>Weehawken</c:v>
                </c:pt>
              </c:strCache>
            </c:strRef>
          </c:cat>
          <c:val>
            <c:numRef>
              <c:f>Sheet1!$B$2:$B$11</c:f>
              <c:numCache>
                <c:formatCode>_("$"* #,##0_);_("$"* \(#,##0\);_("$"* "-"??_);_(@_)</c:formatCode>
                <c:ptCount val="10"/>
                <c:pt idx="0">
                  <c:v>48992</c:v>
                </c:pt>
                <c:pt idx="1">
                  <c:v>56436</c:v>
                </c:pt>
                <c:pt idx="2">
                  <c:v>62450</c:v>
                </c:pt>
                <c:pt idx="3">
                  <c:v>63750</c:v>
                </c:pt>
                <c:pt idx="4">
                  <c:v>63908</c:v>
                </c:pt>
                <c:pt idx="5">
                  <c:v>63947</c:v>
                </c:pt>
                <c:pt idx="6">
                  <c:v>69604</c:v>
                </c:pt>
                <c:pt idx="7">
                  <c:v>70702</c:v>
                </c:pt>
                <c:pt idx="8">
                  <c:v>70752</c:v>
                </c:pt>
                <c:pt idx="9">
                  <c:v>101449</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Hudson median $71,189</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Union City</c:v>
                </c:pt>
                <c:pt idx="1">
                  <c:v>West New York</c:v>
                </c:pt>
                <c:pt idx="2">
                  <c:v>Guttenberg</c:v>
                </c:pt>
                <c:pt idx="3">
                  <c:v>East Newark</c:v>
                </c:pt>
                <c:pt idx="4">
                  <c:v>North Bergen</c:v>
                </c:pt>
                <c:pt idx="5">
                  <c:v>Bayonne</c:v>
                </c:pt>
                <c:pt idx="6">
                  <c:v>Harrison</c:v>
                </c:pt>
                <c:pt idx="7">
                  <c:v>Kearny</c:v>
                </c:pt>
                <c:pt idx="8">
                  <c:v>Jersey City</c:v>
                </c:pt>
                <c:pt idx="9">
                  <c:v>Weehawken</c:v>
                </c:pt>
              </c:strCache>
            </c:strRef>
          </c:cat>
          <c:val>
            <c:numRef>
              <c:f>Sheet1!$C$2:$C$11</c:f>
              <c:numCache>
                <c:formatCode>"$"#,##0</c:formatCode>
                <c:ptCount val="10"/>
                <c:pt idx="0">
                  <c:v>71189</c:v>
                </c:pt>
                <c:pt idx="1">
                  <c:v>71189</c:v>
                </c:pt>
                <c:pt idx="2">
                  <c:v>71189</c:v>
                </c:pt>
                <c:pt idx="3">
                  <c:v>71189</c:v>
                </c:pt>
                <c:pt idx="4">
                  <c:v>71189</c:v>
                </c:pt>
                <c:pt idx="5">
                  <c:v>71189</c:v>
                </c:pt>
                <c:pt idx="6">
                  <c:v>71189</c:v>
                </c:pt>
                <c:pt idx="7">
                  <c:v>71189</c:v>
                </c:pt>
                <c:pt idx="8">
                  <c:v>71189</c:v>
                </c:pt>
                <c:pt idx="9">
                  <c:v>71189</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4713231966327466"/>
          <c:y val="0.95841646680158576"/>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Sheet1!$B$2:$B$22</c:f>
              <c:numCache>
                <c:formatCode>0%</c:formatCode>
                <c:ptCount val="21"/>
                <c:pt idx="0">
                  <c:v>0.13553594490000001</c:v>
                </c:pt>
                <c:pt idx="1">
                  <c:v>0.1385342551</c:v>
                </c:pt>
                <c:pt idx="2">
                  <c:v>0.13930187459999999</c:v>
                </c:pt>
                <c:pt idx="3">
                  <c:v>0.14153445579000001</c:v>
                </c:pt>
                <c:pt idx="4">
                  <c:v>0.14162754304</c:v>
                </c:pt>
                <c:pt idx="5">
                  <c:v>0.14280635076000001</c:v>
                </c:pt>
                <c:pt idx="6">
                  <c:v>0.14720072195</c:v>
                </c:pt>
                <c:pt idx="7">
                  <c:v>0.16485344937999999</c:v>
                </c:pt>
                <c:pt idx="8">
                  <c:v>0.17056929659</c:v>
                </c:pt>
                <c:pt idx="9">
                  <c:v>0.17180856519000001</c:v>
                </c:pt>
                <c:pt idx="10">
                  <c:v>0.1806347724</c:v>
                </c:pt>
                <c:pt idx="11">
                  <c:v>0.18181075301999999</c:v>
                </c:pt>
                <c:pt idx="12">
                  <c:v>0.18308577693</c:v>
                </c:pt>
                <c:pt idx="13">
                  <c:v>0.19370698132</c:v>
                </c:pt>
                <c:pt idx="14">
                  <c:v>0.19535095162999999</c:v>
                </c:pt>
                <c:pt idx="15">
                  <c:v>0.20591247242999999</c:v>
                </c:pt>
                <c:pt idx="16">
                  <c:v>0.20844871146999999</c:v>
                </c:pt>
                <c:pt idx="17">
                  <c:v>0.21206187985</c:v>
                </c:pt>
                <c:pt idx="19">
                  <c:v>0.25126403166</c:v>
                </c:pt>
                <c:pt idx="20">
                  <c:v>0.25300676363000002</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Sheet1!$C$2:$C$22</c:f>
              <c:numCache>
                <c:formatCode>General</c:formatCode>
                <c:ptCount val="21"/>
                <c:pt idx="18">
                  <c:v>0.22015802783999999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0%</c:formatCode>
                <c:ptCount val="6"/>
                <c:pt idx="0">
                  <c:v>0.28000000000000003</c:v>
                </c:pt>
                <c:pt idx="1">
                  <c:v>0.28999999999999998</c:v>
                </c:pt>
                <c:pt idx="2">
                  <c:v>0.28999999999999998</c:v>
                </c:pt>
                <c:pt idx="3">
                  <c:v>0.28999999999999998</c:v>
                </c:pt>
                <c:pt idx="4">
                  <c:v>0.28999999999999998</c:v>
                </c:pt>
                <c:pt idx="5">
                  <c:v>0.28999999999999998</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Sheet1!$B$2:$B$22</c:f>
              <c:numCache>
                <c:formatCode>0.0%</c:formatCode>
                <c:ptCount val="21"/>
                <c:pt idx="0">
                  <c:v>5.1999999999999998E-2</c:v>
                </c:pt>
                <c:pt idx="1">
                  <c:v>5.2999999999999999E-2</c:v>
                </c:pt>
                <c:pt idx="2">
                  <c:v>5.2999999999999999E-2</c:v>
                </c:pt>
                <c:pt idx="3">
                  <c:v>6.4000000000000001E-2</c:v>
                </c:pt>
                <c:pt idx="4">
                  <c:v>6.5000000000000002E-2</c:v>
                </c:pt>
                <c:pt idx="5">
                  <c:v>7.0999999999999994E-2</c:v>
                </c:pt>
                <c:pt idx="6">
                  <c:v>7.2999999999999995E-2</c:v>
                </c:pt>
                <c:pt idx="7">
                  <c:v>7.4999999999999997E-2</c:v>
                </c:pt>
                <c:pt idx="8">
                  <c:v>7.8E-2</c:v>
                </c:pt>
                <c:pt idx="9">
                  <c:v>8.2000000000000003E-2</c:v>
                </c:pt>
                <c:pt idx="10">
                  <c:v>8.2000000000000003E-2</c:v>
                </c:pt>
                <c:pt idx="11">
                  <c:v>8.8999999999999996E-2</c:v>
                </c:pt>
                <c:pt idx="12" formatCode="General">
                  <c:v>8.8999999999999996E-2</c:v>
                </c:pt>
                <c:pt idx="13">
                  <c:v>0.10299999999999999</c:v>
                </c:pt>
                <c:pt idx="14">
                  <c:v>0.104</c:v>
                </c:pt>
                <c:pt idx="16">
                  <c:v>0.113</c:v>
                </c:pt>
                <c:pt idx="17">
                  <c:v>0.114</c:v>
                </c:pt>
                <c:pt idx="18">
                  <c:v>0.11700000000000001</c:v>
                </c:pt>
                <c:pt idx="19">
                  <c:v>0.126</c:v>
                </c:pt>
                <c:pt idx="20">
                  <c:v>0.127</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Sheet1!$C$2:$C$22</c:f>
              <c:numCache>
                <c:formatCode>General</c:formatCode>
                <c:ptCount val="21"/>
                <c:pt idx="15" formatCode="0.0%">
                  <c:v>0.109</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Sheet1!$D$2:$D$22</c:f>
              <c:numCache>
                <c:formatCode>0.00%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Sheet1!$E$2:$E$22</c:f>
              <c:numCache>
                <c:formatCode>0.00%</c:formatCode>
                <c:ptCount val="21"/>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pt idx="10">
                  <c:v>8.6999999999999994E-2</c:v>
                </c:pt>
                <c:pt idx="11">
                  <c:v>8.6999999999999994E-2</c:v>
                </c:pt>
                <c:pt idx="12">
                  <c:v>8.6999999999999994E-2</c:v>
                </c:pt>
                <c:pt idx="13">
                  <c:v>8.6999999999999994E-2</c:v>
                </c:pt>
                <c:pt idx="14">
                  <c:v>8.6999999999999994E-2</c:v>
                </c:pt>
                <c:pt idx="15">
                  <c:v>8.6999999999999994E-2</c:v>
                </c:pt>
                <c:pt idx="16">
                  <c:v>8.6999999999999994E-2</c:v>
                </c:pt>
                <c:pt idx="17">
                  <c:v>8.6999999999999994E-2</c:v>
                </c:pt>
                <c:pt idx="18">
                  <c:v>8.6999999999999994E-2</c:v>
                </c:pt>
                <c:pt idx="19">
                  <c:v>8.6999999999999994E-2</c:v>
                </c:pt>
                <c:pt idx="20">
                  <c:v>8.6999999999999994E-2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4950258366141735"/>
          <c:y val="0.88696869658138922"/>
          <c:w val="0.355682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2014</c:v>
                </c:pt>
                <c:pt idx="1">
                  <c:v>2015</c:v>
                </c:pt>
                <c:pt idx="2">
                  <c:v>2016</c:v>
                </c:pt>
                <c:pt idx="3">
                  <c:v>2017</c:v>
                </c:pt>
                <c:pt idx="4">
                  <c:v>2018</c:v>
                </c:pt>
              </c:strCache>
            </c:strRef>
          </c:cat>
          <c:val>
            <c:numRef>
              <c:f>Sheet1!$A$2:$E$2</c:f>
              <c:numCache>
                <c:formatCode>_(* #,##0_);_(* \(#,##0\);_(* "-"??_);_(@_)</c:formatCode>
                <c:ptCount val="5"/>
                <c:pt idx="0">
                  <c:v>22448</c:v>
                </c:pt>
                <c:pt idx="1">
                  <c:v>22193</c:v>
                </c:pt>
                <c:pt idx="2">
                  <c:v>21619</c:v>
                </c:pt>
                <c:pt idx="3">
                  <c:v>20129</c:v>
                </c:pt>
                <c:pt idx="4">
                  <c:v>18612</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41691</c:v>
                </c:pt>
                <c:pt idx="1">
                  <c:v>41181</c:v>
                </c:pt>
                <c:pt idx="2">
                  <c:v>40101</c:v>
                </c:pt>
                <c:pt idx="3">
                  <c:v>39094</c:v>
                </c:pt>
                <c:pt idx="4">
                  <c:v>38432</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Hudson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0.59499999999999997</c:v>
                </c:pt>
                <c:pt idx="1">
                  <c:v>0.14899999999999999</c:v>
                </c:pt>
                <c:pt idx="2">
                  <c:v>1.4E-2</c:v>
                </c:pt>
                <c:pt idx="3">
                  <c:v>0.17100000000000001</c:v>
                </c:pt>
                <c:pt idx="4">
                  <c:v>1E-3</c:v>
                </c:pt>
                <c:pt idx="5">
                  <c:v>0.11600000000000001</c:v>
                </c:pt>
                <c:pt idx="6">
                  <c:v>0.42699999999999999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49140</c:v>
                </c:pt>
                <c:pt idx="1">
                  <c:v>43904</c:v>
                </c:pt>
                <c:pt idx="2">
                  <c:v>42258</c:v>
                </c:pt>
                <c:pt idx="3">
                  <c:v>37456</c:v>
                </c:pt>
                <c:pt idx="4">
                  <c:v>41546</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Hudson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825</c:v>
                </c:pt>
                <c:pt idx="1">
                  <c:v>758</c:v>
                </c:pt>
                <c:pt idx="2">
                  <c:v>725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8">
                  <c:v>825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8" formatCode="&quot;$&quot;#,##0_);[Red]\(&quot;$&quot;#,##0\)">
                  <c:v>725</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81587821382926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2">
                  <c:v>36.9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35</c:v>
                </c:pt>
                <c:pt idx="1">
                  <c:v>36.5</c:v>
                </c:pt>
                <c:pt idx="2">
                  <c:v>36.700000000000003</c:v>
                </c:pt>
                <c:pt idx="3" formatCode="0.0">
                  <c:v>37.5</c:v>
                </c:pt>
                <c:pt idx="4" formatCode="0.0">
                  <c:v>36.9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Hoboken (city)</c:v>
                </c:pt>
                <c:pt idx="1">
                  <c:v>Weehawken</c:v>
                </c:pt>
                <c:pt idx="2">
                  <c:v>Guttenberg (town)</c:v>
                </c:pt>
                <c:pt idx="3">
                  <c:v>Jersey City (city)</c:v>
                </c:pt>
                <c:pt idx="4">
                  <c:v>West New York (town)</c:v>
                </c:pt>
                <c:pt idx="5">
                  <c:v>Harrison (town)</c:v>
                </c:pt>
                <c:pt idx="6">
                  <c:v>Bayonne (city)</c:v>
                </c:pt>
                <c:pt idx="7">
                  <c:v>Union City (city)</c:v>
                </c:pt>
                <c:pt idx="8">
                  <c:v>North Bergen (township)</c:v>
                </c:pt>
                <c:pt idx="9">
                  <c:v>East Newark (borough)</c:v>
                </c:pt>
              </c:strCache>
            </c:strRef>
          </c:cat>
          <c:val>
            <c:numRef>
              <c:f>Sheet1!$B$2:$B$11</c:f>
              <c:numCache>
                <c:formatCode>General</c:formatCode>
                <c:ptCount val="10"/>
                <c:pt idx="0">
                  <c:v>39.799999999999997</c:v>
                </c:pt>
                <c:pt idx="1">
                  <c:v>37.6</c:v>
                </c:pt>
                <c:pt idx="2">
                  <c:v>37.200000000000003</c:v>
                </c:pt>
                <c:pt idx="3" formatCode="0.0">
                  <c:v>37.200000000000003</c:v>
                </c:pt>
                <c:pt idx="4">
                  <c:v>37.1</c:v>
                </c:pt>
                <c:pt idx="5">
                  <c:v>36.5</c:v>
                </c:pt>
                <c:pt idx="6">
                  <c:v>36.1</c:v>
                </c:pt>
                <c:pt idx="7" formatCode="0.0">
                  <c:v>34.700000000000003</c:v>
                </c:pt>
                <c:pt idx="8">
                  <c:v>34.200000000000003</c:v>
                </c:pt>
                <c:pt idx="9">
                  <c:v>33.4</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Hudson avg. 36.4</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Hoboken (city)</c:v>
                </c:pt>
                <c:pt idx="1">
                  <c:v>Weehawken</c:v>
                </c:pt>
                <c:pt idx="2">
                  <c:v>Guttenberg (town)</c:v>
                </c:pt>
                <c:pt idx="3">
                  <c:v>Jersey City (city)</c:v>
                </c:pt>
                <c:pt idx="4">
                  <c:v>West New York (town)</c:v>
                </c:pt>
                <c:pt idx="5">
                  <c:v>Harrison (town)</c:v>
                </c:pt>
                <c:pt idx="6">
                  <c:v>Bayonne (city)</c:v>
                </c:pt>
                <c:pt idx="7">
                  <c:v>Union City (city)</c:v>
                </c:pt>
                <c:pt idx="8">
                  <c:v>North Bergen (township)</c:v>
                </c:pt>
                <c:pt idx="9">
                  <c:v>East Newark (borough)</c:v>
                </c:pt>
              </c:strCache>
            </c:strRef>
          </c:cat>
          <c:val>
            <c:numRef>
              <c:f>Sheet1!$C$2:$C$11</c:f>
              <c:numCache>
                <c:formatCode>General</c:formatCode>
                <c:ptCount val="10"/>
                <c:pt idx="0">
                  <c:v>36.4</c:v>
                </c:pt>
                <c:pt idx="1">
                  <c:v>36.4</c:v>
                </c:pt>
                <c:pt idx="2">
                  <c:v>36.4</c:v>
                </c:pt>
                <c:pt idx="3">
                  <c:v>36.4</c:v>
                </c:pt>
                <c:pt idx="4">
                  <c:v>36.4</c:v>
                </c:pt>
                <c:pt idx="5">
                  <c:v>36.4</c:v>
                </c:pt>
                <c:pt idx="6">
                  <c:v>36.4</c:v>
                </c:pt>
                <c:pt idx="7">
                  <c:v>36.4</c:v>
                </c:pt>
                <c:pt idx="8">
                  <c:v>36.4</c:v>
                </c:pt>
                <c:pt idx="9">
                  <c:v>36.4</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45215320"/>
        <c:axId val="345215712"/>
      </c:barChart>
      <c:catAx>
        <c:axId val="345215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5712"/>
        <c:crosses val="autoZero"/>
        <c:auto val="1"/>
        <c:lblAlgn val="ctr"/>
        <c:lblOffset val="100"/>
        <c:noMultiLvlLbl val="0"/>
      </c:catAx>
      <c:valAx>
        <c:axId val="345215712"/>
        <c:scaling>
          <c:orientation val="minMax"/>
        </c:scaling>
        <c:delete val="1"/>
        <c:axPos val="t"/>
        <c:numFmt formatCode="General" sourceLinked="1"/>
        <c:majorTickMark val="none"/>
        <c:minorTickMark val="none"/>
        <c:tickLblPos val="nextTo"/>
        <c:crossAx val="34521532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47353149606299216"/>
          <c:y val="0.88960255354314999"/>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9">
                  <c:v>0.21</c:v>
                </c:pt>
                <c:pt idx="10">
                  <c:v>0.21</c:v>
                </c:pt>
                <c:pt idx="11">
                  <c:v>0.21</c:v>
                </c:pt>
                <c:pt idx="12">
                  <c:v>0.21</c:v>
                </c:pt>
                <c:pt idx="13">
                  <c:v>0.21</c:v>
                </c:pt>
                <c:pt idx="14" formatCode="General">
                  <c:v>0.19</c:v>
                </c:pt>
                <c:pt idx="15">
                  <c:v>0.18</c:v>
                </c:pt>
                <c:pt idx="16">
                  <c:v>0.18</c:v>
                </c:pt>
                <c:pt idx="17">
                  <c:v>0.18</c:v>
                </c:pt>
                <c:pt idx="18">
                  <c:v>0.17</c:v>
                </c:pt>
                <c:pt idx="19">
                  <c:v>0.15</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20">
                  <c:v>0.11</c:v>
                </c:pt>
              </c:numCache>
            </c:numRef>
          </c:val>
          <c:extLst>
            <c:ext xmlns:c16="http://schemas.microsoft.com/office/drawing/2014/chart" uri="{C3380CC4-5D6E-409C-BE32-E72D297353CC}">
              <c16:uniqueId val="{00000002-F0B7-43ED-A3D1-798AB923E08D}"/>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1">
                  <c:v>10139</c:v>
                </c:pt>
                <c:pt idx="2">
                  <c:v>11584</c:v>
                </c:pt>
                <c:pt idx="3">
                  <c:v>11658</c:v>
                </c:pt>
                <c:pt idx="4" formatCode="&quot;$&quot;#,##0_);[Red]\(&quot;$&quot;#,##0\)">
                  <c:v>11672</c:v>
                </c:pt>
                <c:pt idx="5">
                  <c:v>12657</c:v>
                </c:pt>
                <c:pt idx="6">
                  <c:v>12658</c:v>
                </c:pt>
                <c:pt idx="7">
                  <c:v>12680</c:v>
                </c:pt>
                <c:pt idx="8">
                  <c:v>12778</c:v>
                </c:pt>
                <c:pt idx="9">
                  <c:v>12807</c:v>
                </c:pt>
                <c:pt idx="10">
                  <c:v>13524</c:v>
                </c:pt>
                <c:pt idx="11">
                  <c:v>13568</c:v>
                </c:pt>
                <c:pt idx="12">
                  <c:v>13607</c:v>
                </c:pt>
                <c:pt idx="13">
                  <c:v>13686</c:v>
                </c:pt>
                <c:pt idx="14">
                  <c:v>13735</c:v>
                </c:pt>
                <c:pt idx="15">
                  <c:v>13789</c:v>
                </c:pt>
                <c:pt idx="16">
                  <c:v>14173</c:v>
                </c:pt>
                <c:pt idx="17">
                  <c:v>14329</c:v>
                </c:pt>
                <c:pt idx="18">
                  <c:v>14559</c:v>
                </c:pt>
                <c:pt idx="19">
                  <c:v>15068</c:v>
                </c:pt>
                <c:pt idx="20">
                  <c:v>15283</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0" formatCode="&quot;$&quot;#,##0">
                  <c:v>6912</c:v>
                </c:pt>
              </c:numCache>
            </c:numRef>
          </c:val>
          <c:extLst>
            <c:ext xmlns:c16="http://schemas.microsoft.com/office/drawing/2014/chart" uri="{C3380CC4-5D6E-409C-BE32-E72D297353CC}">
              <c16:uniqueId val="{00000001-6C66-44D8-98E8-3426CDBA57DF}"/>
            </c:ext>
          </c:extLst>
        </c:ser>
        <c:dLbls>
          <c:showLegendKey val="0"/>
          <c:showVal val="0"/>
          <c:showCatName val="0"/>
          <c:showSerName val="0"/>
          <c:showPercent val="0"/>
          <c:showBubbleSize val="0"/>
        </c:dLbls>
        <c:gapWidth val="182"/>
        <c:axId val="345217672"/>
        <c:axId val="345919424"/>
      </c:barChart>
      <c:catAx>
        <c:axId val="345217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19424"/>
        <c:crosses val="autoZero"/>
        <c:auto val="1"/>
        <c:lblAlgn val="ctr"/>
        <c:lblOffset val="100"/>
        <c:noMultiLvlLbl val="0"/>
      </c:catAx>
      <c:valAx>
        <c:axId val="345919424"/>
        <c:scaling>
          <c:orientation val="minMax"/>
        </c:scaling>
        <c:delete val="1"/>
        <c:axPos val="b"/>
        <c:numFmt formatCode="&quot;$&quot;#,##0" sourceLinked="1"/>
        <c:majorTickMark val="none"/>
        <c:minorTickMark val="none"/>
        <c:tickLblPos val="nextTo"/>
        <c:crossAx val="345217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14" formatCode="0.0%">
                  <c:v>0.05</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5.1999999999999998E-2</c:v>
                </c:pt>
                <c:pt idx="1">
                  <c:v>6.4000000000000001E-2</c:v>
                </c:pt>
                <c:pt idx="2">
                  <c:v>4.1000000000000002E-2</c:v>
                </c:pt>
                <c:pt idx="3">
                  <c:v>4.9000000000000002E-2</c:v>
                </c:pt>
                <c:pt idx="4">
                  <c:v>0.05</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0.56399999999999995</c:v>
                </c:pt>
                <c:pt idx="1">
                  <c:v>0.57099999999999995</c:v>
                </c:pt>
                <c:pt idx="2">
                  <c:v>0.57099999999999995</c:v>
                </c:pt>
                <c:pt idx="3">
                  <c:v>0.56200000000000006</c:v>
                </c:pt>
                <c:pt idx="4">
                  <c:v>0.59499999999999997</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0.14000000000000001</c:v>
                </c:pt>
                <c:pt idx="1">
                  <c:v>0.13700000000000001</c:v>
                </c:pt>
                <c:pt idx="2">
                  <c:v>0.13400000000000001</c:v>
                </c:pt>
                <c:pt idx="3">
                  <c:v>0.14099999999999999</c:v>
                </c:pt>
                <c:pt idx="4">
                  <c:v>0.14899999999999999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0.01</c:v>
                </c:pt>
                <c:pt idx="1">
                  <c:v>8.0000000000000002E-3</c:v>
                </c:pt>
                <c:pt idx="2">
                  <c:v>8.0000000000000002E-3</c:v>
                </c:pt>
                <c:pt idx="3">
                  <c:v>1.0999999999999999E-2</c:v>
                </c:pt>
                <c:pt idx="4">
                  <c:v>1.4E-2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0.16200000000000001</c:v>
                </c:pt>
                <c:pt idx="1">
                  <c:v>0.16500000000000001</c:v>
                </c:pt>
                <c:pt idx="2">
                  <c:v>0.17</c:v>
                </c:pt>
                <c:pt idx="3">
                  <c:v>0.17499999999999999</c:v>
                </c:pt>
                <c:pt idx="4">
                  <c:v>0.17100000000000001</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0.43</c:v>
                </c:pt>
                <c:pt idx="1">
                  <c:v>0.432</c:v>
                </c:pt>
                <c:pt idx="2">
                  <c:v>0.43099999999999999</c:v>
                </c:pt>
                <c:pt idx="3">
                  <c:v>0.42899999999999999</c:v>
                </c:pt>
                <c:pt idx="4">
                  <c:v>0.42699999999999999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Guttenberg</c:v>
                </c:pt>
                <c:pt idx="1">
                  <c:v>East Newark</c:v>
                </c:pt>
                <c:pt idx="2">
                  <c:v>Kearny</c:v>
                </c:pt>
                <c:pt idx="3">
                  <c:v>Union City</c:v>
                </c:pt>
                <c:pt idx="4">
                  <c:v>Jersey City</c:v>
                </c:pt>
                <c:pt idx="5">
                  <c:v>West New York</c:v>
                </c:pt>
                <c:pt idx="6">
                  <c:v>North Bergen</c:v>
                </c:pt>
                <c:pt idx="7">
                  <c:v>Harrison</c:v>
                </c:pt>
                <c:pt idx="8">
                  <c:v>Bayonne</c:v>
                </c:pt>
                <c:pt idx="9">
                  <c:v>Weehawken</c:v>
                </c:pt>
              </c:strCache>
            </c:strRef>
          </c:cat>
          <c:val>
            <c:numRef>
              <c:f>Sheet1!$B$2:$B$11</c:f>
              <c:numCache>
                <c:formatCode>0.0%</c:formatCode>
                <c:ptCount val="10"/>
                <c:pt idx="0">
                  <c:v>0.13100000000000001</c:v>
                </c:pt>
                <c:pt idx="1">
                  <c:v>0.115</c:v>
                </c:pt>
                <c:pt idx="2">
                  <c:v>6.6000000000000003E-2</c:v>
                </c:pt>
                <c:pt idx="3">
                  <c:v>6.6000000000000003E-2</c:v>
                </c:pt>
                <c:pt idx="4">
                  <c:v>5.3999999999999999E-2</c:v>
                </c:pt>
                <c:pt idx="5">
                  <c:v>5.3999999999999999E-2</c:v>
                </c:pt>
                <c:pt idx="6">
                  <c:v>5.0999999999999997E-2</c:v>
                </c:pt>
                <c:pt idx="7">
                  <c:v>4.2000000000000003E-2</c:v>
                </c:pt>
                <c:pt idx="8">
                  <c:v>3.7999999999999999E-2</c:v>
                </c:pt>
                <c:pt idx="9">
                  <c:v>1.2999999999999999E-2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Hudson avg. 5.0%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Guttenberg</c:v>
                </c:pt>
                <c:pt idx="1">
                  <c:v>East Newark</c:v>
                </c:pt>
                <c:pt idx="2">
                  <c:v>Kearny</c:v>
                </c:pt>
                <c:pt idx="3">
                  <c:v>Union City</c:v>
                </c:pt>
                <c:pt idx="4">
                  <c:v>Jersey City</c:v>
                </c:pt>
                <c:pt idx="5">
                  <c:v>West New York</c:v>
                </c:pt>
                <c:pt idx="6">
                  <c:v>North Bergen</c:v>
                </c:pt>
                <c:pt idx="7">
                  <c:v>Harrison</c:v>
                </c:pt>
                <c:pt idx="8">
                  <c:v>Bayonne</c:v>
                </c:pt>
                <c:pt idx="9">
                  <c:v>Weehawken</c:v>
                </c:pt>
              </c:strCache>
            </c:strRef>
          </c:cat>
          <c:val>
            <c:numRef>
              <c:f>Sheet1!$C$2:$C$11</c:f>
              <c:numCache>
                <c:formatCode>0.00%</c:formatCode>
                <c:ptCount val="10"/>
                <c:pt idx="0">
                  <c:v>0.05</c:v>
                </c:pt>
                <c:pt idx="1">
                  <c:v>0.05</c:v>
                </c:pt>
                <c:pt idx="2">
                  <c:v>0.05</c:v>
                </c:pt>
                <c:pt idx="3">
                  <c:v>0.05</c:v>
                </c:pt>
                <c:pt idx="4">
                  <c:v>0.05</c:v>
                </c:pt>
                <c:pt idx="5">
                  <c:v>0.05</c:v>
                </c:pt>
                <c:pt idx="6">
                  <c:v>0.05</c:v>
                </c:pt>
                <c:pt idx="7">
                  <c:v>0.05</c:v>
                </c:pt>
                <c:pt idx="8">
                  <c:v>0.05</c:v>
                </c:pt>
                <c:pt idx="9">
                  <c:v>0.05</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
                  <c:v>57900</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(Nov, 2020)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79677</c:v>
                </c:pt>
                <c:pt idx="1">
                  <c:v>57900</c:v>
                </c:pt>
                <c:pt idx="2">
                  <c:v>57416</c:v>
                </c:pt>
                <c:pt idx="3">
                  <c:v>55927</c:v>
                </c:pt>
                <c:pt idx="4">
                  <c:v>45352</c:v>
                </c:pt>
                <c:pt idx="5">
                  <c:v>43298</c:v>
                </c:pt>
                <c:pt idx="6">
                  <c:v>38895</c:v>
                </c:pt>
                <c:pt idx="7">
                  <c:v>31083</c:v>
                </c:pt>
                <c:pt idx="8">
                  <c:v>24661</c:v>
                </c:pt>
                <c:pt idx="9">
                  <c:v>24631</c:v>
                </c:pt>
                <c:pt idx="10">
                  <c:v>24093</c:v>
                </c:pt>
                <c:pt idx="11">
                  <c:v>18966</c:v>
                </c:pt>
                <c:pt idx="12">
                  <c:v>17950</c:v>
                </c:pt>
                <c:pt idx="13">
                  <c:v>14552</c:v>
                </c:pt>
                <c:pt idx="14">
                  <c:v>11320</c:v>
                </c:pt>
                <c:pt idx="15">
                  <c:v>9956</c:v>
                </c:pt>
                <c:pt idx="16">
                  <c:v>5462</c:v>
                </c:pt>
                <c:pt idx="17">
                  <c:v>5224</c:v>
                </c:pt>
                <c:pt idx="18">
                  <c:v>4893</c:v>
                </c:pt>
                <c:pt idx="19">
                  <c:v>3811</c:v>
                </c:pt>
                <c:pt idx="20">
                  <c:v>2443</c:v>
                </c:pt>
                <c:pt idx="21">
                  <c:v>5</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(Nov, 2020)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18896</c:v>
                </c:pt>
                <c:pt idx="1">
                  <c:v>11473</c:v>
                </c:pt>
                <c:pt idx="2">
                  <c:v>9371</c:v>
                </c:pt>
                <c:pt idx="3">
                  <c:v>10716</c:v>
                </c:pt>
                <c:pt idx="4">
                  <c:v>12082</c:v>
                </c:pt>
                <c:pt idx="5">
                  <c:v>10148</c:v>
                </c:pt>
                <c:pt idx="6">
                  <c:v>7790</c:v>
                </c:pt>
                <c:pt idx="7">
                  <c:v>7524</c:v>
                </c:pt>
                <c:pt idx="8">
                  <c:v>5133</c:v>
                </c:pt>
                <c:pt idx="9">
                  <c:v>4906</c:v>
                </c:pt>
                <c:pt idx="10">
                  <c:v>5362</c:v>
                </c:pt>
                <c:pt idx="11">
                  <c:v>5533</c:v>
                </c:pt>
                <c:pt idx="12">
                  <c:v>3768</c:v>
                </c:pt>
                <c:pt idx="13">
                  <c:v>3968</c:v>
                </c:pt>
                <c:pt idx="14">
                  <c:v>2665</c:v>
                </c:pt>
                <c:pt idx="15">
                  <c:v>2035</c:v>
                </c:pt>
                <c:pt idx="16">
                  <c:v>1317</c:v>
                </c:pt>
                <c:pt idx="17">
                  <c:v>1365</c:v>
                </c:pt>
                <c:pt idx="18">
                  <c:v>2837</c:v>
                </c:pt>
                <c:pt idx="19">
                  <c:v>1056</c:v>
                </c:pt>
                <c:pt idx="20">
                  <c:v>544</c:v>
                </c:pt>
                <c:pt idx="21">
                  <c:v>3</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
                  <c:v>11473</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686232402767835"/>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Sheet1!$B$2:$B$22</c:f>
              <c:numCache>
                <c:formatCode>General</c:formatCode>
                <c:ptCount val="21"/>
                <c:pt idx="6">
                  <c:v>0.93899999999999995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Sheet1!$C$2:$C$22</c:f>
              <c:numCache>
                <c:formatCode>0%</c:formatCode>
                <c:ptCount val="21"/>
                <c:pt idx="0">
                  <c:v>0.91400000000000003</c:v>
                </c:pt>
                <c:pt idx="1">
                  <c:v>0.91900000000000004</c:v>
                </c:pt>
                <c:pt idx="2">
                  <c:v>0.93100000000000005</c:v>
                </c:pt>
                <c:pt idx="3">
                  <c:v>0.93400000000000005</c:v>
                </c:pt>
                <c:pt idx="4">
                  <c:v>0.93600000000000005</c:v>
                </c:pt>
                <c:pt idx="5">
                  <c:v>0.93600000000000005</c:v>
                </c:pt>
                <c:pt idx="7">
                  <c:v>0.94099999999999995</c:v>
                </c:pt>
                <c:pt idx="8">
                  <c:v>0.94399999999999995</c:v>
                </c:pt>
                <c:pt idx="9">
                  <c:v>0.94499999999999995</c:v>
                </c:pt>
                <c:pt idx="10">
                  <c:v>0.94599999999999995</c:v>
                </c:pt>
                <c:pt idx="11">
                  <c:v>0.94799999999999995</c:v>
                </c:pt>
                <c:pt idx="12">
                  <c:v>0.95099999999999996</c:v>
                </c:pt>
                <c:pt idx="13">
                  <c:v>0.95299999999999996</c:v>
                </c:pt>
                <c:pt idx="14">
                  <c:v>0.95299999999999996</c:v>
                </c:pt>
                <c:pt idx="15">
                  <c:v>0.95399999999999996</c:v>
                </c:pt>
                <c:pt idx="16">
                  <c:v>0.95599999999999996</c:v>
                </c:pt>
                <c:pt idx="17">
                  <c:v>0.95899999999999996</c:v>
                </c:pt>
                <c:pt idx="18">
                  <c:v>0.96399999999999997</c:v>
                </c:pt>
                <c:pt idx="19">
                  <c:v>0.96599999999999997</c:v>
                </c:pt>
                <c:pt idx="20">
                  <c:v>0.96899999999999997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Sheet1!$D$2:$D$22</c:f>
              <c:numCache>
                <c:formatCode>0%</c:formatCode>
                <c:ptCount val="21"/>
                <c:pt idx="0">
                  <c:v>0.94399999999999995</c:v>
                </c:pt>
                <c:pt idx="1">
                  <c:v>0.94399999999999995</c:v>
                </c:pt>
                <c:pt idx="2">
                  <c:v>0.94399999999999995</c:v>
                </c:pt>
                <c:pt idx="3">
                  <c:v>0.94399999999999995</c:v>
                </c:pt>
                <c:pt idx="4">
                  <c:v>0.94399999999999995</c:v>
                </c:pt>
                <c:pt idx="5">
                  <c:v>0.94399999999999995</c:v>
                </c:pt>
                <c:pt idx="6">
                  <c:v>0.94399999999999995</c:v>
                </c:pt>
                <c:pt idx="7">
                  <c:v>0.94399999999999995</c:v>
                </c:pt>
                <c:pt idx="8">
                  <c:v>0.94399999999999995</c:v>
                </c:pt>
                <c:pt idx="9">
                  <c:v>0.94399999999999995</c:v>
                </c:pt>
                <c:pt idx="10">
                  <c:v>0.94399999999999995</c:v>
                </c:pt>
                <c:pt idx="11">
                  <c:v>0.94399999999999995</c:v>
                </c:pt>
                <c:pt idx="12">
                  <c:v>0.94399999999999995</c:v>
                </c:pt>
                <c:pt idx="13">
                  <c:v>0.94399999999999995</c:v>
                </c:pt>
                <c:pt idx="14">
                  <c:v>0.94399999999999995</c:v>
                </c:pt>
                <c:pt idx="15">
                  <c:v>0.94399999999999995</c:v>
                </c:pt>
                <c:pt idx="16">
                  <c:v>0.94399999999999995</c:v>
                </c:pt>
                <c:pt idx="17">
                  <c:v>0.94399999999999995</c:v>
                </c:pt>
                <c:pt idx="18">
                  <c:v>0.94399999999999995</c:v>
                </c:pt>
                <c:pt idx="19">
                  <c:v>0.94399999999999995</c:v>
                </c:pt>
                <c:pt idx="20">
                  <c:v>0.94399999999999995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4278169337224462"/>
          <c:y val="0.25595775689303563"/>
          <c:w val="0.15721830662775543"/>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2014-2015</c:v>
                </c:pt>
                <c:pt idx="1">
                  <c:v>2015-2016</c:v>
                </c:pt>
                <c:pt idx="2">
                  <c:v>2016-2017</c:v>
                </c:pt>
                <c:pt idx="3">
                  <c:v>2017-2018</c:v>
                </c:pt>
                <c:pt idx="4">
                  <c:v>2018-2019</c:v>
                </c:pt>
                <c:pt idx="5">
                  <c:v>2019-2020</c:v>
                </c:pt>
              </c:strCache>
            </c:strRef>
          </c:cat>
          <c:val>
            <c:numRef>
              <c:f>Sheet1!$B$2:$B$7</c:f>
              <c:numCache>
                <c:formatCode>0%</c:formatCode>
                <c:ptCount val="6"/>
                <c:pt idx="0">
                  <c:v>0.89600000000000002</c:v>
                </c:pt>
                <c:pt idx="1">
                  <c:v>0.94099999999999995</c:v>
                </c:pt>
                <c:pt idx="2">
                  <c:v>0.94899999999999995</c:v>
                </c:pt>
                <c:pt idx="3">
                  <c:v>0.95199999999999996</c:v>
                </c:pt>
                <c:pt idx="4">
                  <c:v>0.92500000000000004</c:v>
                </c:pt>
                <c:pt idx="5">
                  <c:v>0.93899999999999995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17">
                  <c:v>596</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 reported 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1">
                  <c:v>319</c:v>
                </c:pt>
                <c:pt idx="12">
                  <c:v>373</c:v>
                </c:pt>
                <c:pt idx="13">
                  <c:v>401</c:v>
                </c:pt>
                <c:pt idx="14">
                  <c:v>472</c:v>
                </c:pt>
                <c:pt idx="15">
                  <c:v>487</c:v>
                </c:pt>
                <c:pt idx="16">
                  <c:v>500</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General</c:formatCode>
                <c:ptCount val="3"/>
                <c:pt idx="0">
                  <c:v>586</c:v>
                </c:pt>
                <c:pt idx="1">
                  <c:v>534</c:v>
                </c:pt>
                <c:pt idx="2">
                  <c:v>596</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78085880"/>
        <c:axId val="378086272"/>
      </c:lineChart>
      <c:catAx>
        <c:axId val="37808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6272"/>
        <c:crosses val="autoZero"/>
        <c:auto val="1"/>
        <c:lblAlgn val="ctr"/>
        <c:lblOffset val="100"/>
        <c:noMultiLvlLbl val="0"/>
      </c:catAx>
      <c:valAx>
        <c:axId val="3780862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5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1400</c:v>
                </c:pt>
                <c:pt idx="1">
                  <c:v>1236</c:v>
                </c:pt>
                <c:pt idx="2">
                  <c:v>1216</c:v>
                </c:pt>
                <c:pt idx="3">
                  <c:v>1332</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Hudson</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1738</c:v>
                </c:pt>
                <c:pt idx="1">
                  <c:v>1426</c:v>
                </c:pt>
                <c:pt idx="2">
                  <c:v>1383</c:v>
                </c:pt>
                <c:pt idx="3">
                  <c:v>1484</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378087056"/>
        <c:axId val="378087448"/>
      </c:lineChart>
      <c:catAx>
        <c:axId val="37808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448"/>
        <c:crosses val="autoZero"/>
        <c:auto val="1"/>
        <c:lblAlgn val="ctr"/>
        <c:lblOffset val="100"/>
        <c:noMultiLvlLbl val="0"/>
      </c:catAx>
      <c:valAx>
        <c:axId val="378087448"/>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056"/>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_("$"* #,##0_);_("$"* \(#,##0\);_("$"* "-"??_);_(@_)</c:formatCode>
                <c:ptCount val="3"/>
                <c:pt idx="0">
                  <c:v>1442</c:v>
                </c:pt>
                <c:pt idx="1">
                  <c:v>1496</c:v>
                </c:pt>
                <c:pt idx="2">
                  <c:v>1508</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78088232"/>
        <c:axId val="378088624"/>
      </c:lineChart>
      <c:catAx>
        <c:axId val="37808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624"/>
        <c:crosses val="autoZero"/>
        <c:auto val="1"/>
        <c:lblAlgn val="ctr"/>
        <c:lblOffset val="100"/>
        <c:noMultiLvlLbl val="0"/>
      </c:catAx>
      <c:valAx>
        <c:axId val="37808862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Hudson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6"/>
              <c:layout>
                <c:manualLayout>
                  <c:x val="-3.0136550819078754E-2"/>
                  <c:y val="-2.0676308106634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091-434B-8928-53726B91F14F}"/>
                </c:ext>
              </c:extLst>
            </c:dLbl>
            <c:dLbl>
              <c:idx val="7"/>
              <c:layout>
                <c:manualLayout>
                  <c:x val="-3.875724047425106E-2"/>
                  <c:y val="-3.114866500125956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091-434B-8928-53726B91F14F}"/>
                </c:ext>
              </c:extLst>
            </c:dLbl>
            <c:dLbl>
              <c:idx val="8"/>
              <c:layout>
                <c:manualLayout>
                  <c:x val="-3.013655081907865E-2"/>
                  <c:y val="-3.114866500125956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2091-434B-8928-53726B91F14F}"/>
                </c:ext>
              </c:extLst>
            </c:dLbl>
            <c:dLbl>
              <c:idx val="9"/>
              <c:layout>
                <c:manualLayout>
                  <c:x val="-2.1515861163906237E-2"/>
                  <c:y val="-1.805821888297883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2091-434B-8928-53726B91F14F}"/>
                </c:ext>
              </c:extLst>
            </c:dLbl>
            <c:dLbl>
              <c:idx val="10"/>
              <c:layout>
                <c:manualLayout>
                  <c:x val="-2.1515861163906129E-2"/>
                  <c:y val="-2.329439733029112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2091-434B-8928-53726B91F14F}"/>
                </c:ext>
              </c:extLst>
            </c:dLbl>
            <c:dLbl>
              <c:idx val="11"/>
              <c:layout>
                <c:manualLayout>
                  <c:x val="-1.484919449723978E-2"/>
                  <c:y val="-2.0676308106634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091-434B-8928-53726B91F14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Sheet1!$B$2:$M$2</c:f>
              <c:numCache>
                <c:formatCode>0.0%</c:formatCode>
                <c:ptCount val="12"/>
                <c:pt idx="0">
                  <c:v>3.2000000000000001E-2</c:v>
                </c:pt>
                <c:pt idx="1">
                  <c:v>3.2000000000000001E-2</c:v>
                </c:pt>
                <c:pt idx="2">
                  <c:v>3.2000000000000001E-2</c:v>
                </c:pt>
                <c:pt idx="3">
                  <c:v>3.7999999999999999E-2</c:v>
                </c:pt>
                <c:pt idx="4">
                  <c:v>3.5999999999999997E-2</c:v>
                </c:pt>
                <c:pt idx="5">
                  <c:v>3.3000000000000002E-2</c:v>
                </c:pt>
                <c:pt idx="6">
                  <c:v>0.16</c:v>
                </c:pt>
                <c:pt idx="7">
                  <c:v>0.158</c:v>
                </c:pt>
                <c:pt idx="8">
                  <c:v>0.17799999999999999</c:v>
                </c:pt>
                <c:pt idx="9">
                  <c:v>0.16</c:v>
                </c:pt>
                <c:pt idx="10">
                  <c:v>0.126</c:v>
                </c:pt>
                <c:pt idx="11" formatCode="0.00%">
                  <c:v>7.5999999999999998E-2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6"/>
              <c:layout>
                <c:manualLayout>
                  <c:x val="-5.5434654719884152E-2"/>
                  <c:y val="1.954413912897202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2091-434B-8928-53726B91F14F}"/>
                </c:ext>
              </c:extLst>
            </c:dLbl>
            <c:dLbl>
              <c:idx val="7"/>
              <c:layout>
                <c:manualLayout>
                  <c:x val="-2.9572585754366911E-2"/>
                  <c:y val="1.692604990531587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2091-434B-8928-53726B91F14F}"/>
                </c:ext>
              </c:extLst>
            </c:dLbl>
            <c:dLbl>
              <c:idx val="8"/>
              <c:layout>
                <c:manualLayout>
                  <c:x val="-2.9572585754367015E-2"/>
                  <c:y val="4.834312058918964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091-434B-8928-53726B91F14F}"/>
                </c:ext>
              </c:extLst>
            </c:dLbl>
            <c:dLbl>
              <c:idx val="9"/>
              <c:layout>
                <c:manualLayout>
                  <c:x val="-2.8135804145171507E-2"/>
                  <c:y val="1.692604990531587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091-434B-8928-53726B91F14F}"/>
                </c:ext>
              </c:extLst>
            </c:dLbl>
            <c:dLbl>
              <c:idx val="10"/>
              <c:layout>
                <c:manualLayout>
                  <c:x val="-4.537718345551623E-2"/>
                  <c:y val="2.478031757628431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091-434B-8928-53726B91F14F}"/>
                </c:ext>
              </c:extLst>
            </c:dLbl>
            <c:dLbl>
              <c:idx val="11"/>
              <c:layout>
                <c:manualLayout>
                  <c:x val="-3.6260860711376595E-2"/>
                  <c:y val="2.478031757628431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091-434B-8928-53726B91F14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Sheet1!$B$3:$M$3</c:f>
              <c:numCache>
                <c:formatCode>0.0%</c:formatCode>
                <c:ptCount val="12"/>
                <c:pt idx="0">
                  <c:v>3.4000000000000002E-2</c:v>
                </c:pt>
                <c:pt idx="1">
                  <c:v>3.5000000000000003E-2</c:v>
                </c:pt>
                <c:pt idx="2">
                  <c:v>3.5999999999999997E-2</c:v>
                </c:pt>
                <c:pt idx="3">
                  <c:v>4.3999999999999997E-2</c:v>
                </c:pt>
                <c:pt idx="4">
                  <c:v>4.2000000000000003E-2</c:v>
                </c:pt>
                <c:pt idx="5">
                  <c:v>3.6999999999999998E-2</c:v>
                </c:pt>
                <c:pt idx="6">
                  <c:v>0.159</c:v>
                </c:pt>
                <c:pt idx="7">
                  <c:v>0.151</c:v>
                </c:pt>
                <c:pt idx="8">
                  <c:v>0.16600000000000001</c:v>
                </c:pt>
                <c:pt idx="9">
                  <c:v>0.14399999999999999</c:v>
                </c:pt>
                <c:pt idx="10">
                  <c:v>0.111</c:v>
                </c:pt>
                <c:pt idx="11" formatCode="0.00%">
                  <c:v>6.5000000000000002E-2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0.04</c:v>
                </c:pt>
                <c:pt idx="1">
                  <c:v>4.2000000000000003E-2</c:v>
                </c:pt>
                <c:pt idx="2">
                  <c:v>4.3499999999999997E-2</c:v>
                </c:pt>
                <c:pt idx="3">
                  <c:v>4.4999999999999998E-2</c:v>
                </c:pt>
                <c:pt idx="4">
                  <c:v>4.5499999999999999E-2</c:v>
                </c:pt>
                <c:pt idx="5">
                  <c:v>4.8000000000000001E-2</c:v>
                </c:pt>
                <c:pt idx="6">
                  <c:v>4.8000000000000001E-2</c:v>
                </c:pt>
                <c:pt idx="7">
                  <c:v>4.8000000000000001E-2</c:v>
                </c:pt>
                <c:pt idx="8">
                  <c:v>0.05</c:v>
                </c:pt>
                <c:pt idx="9">
                  <c:v>5.1499999999999997E-2</c:v>
                </c:pt>
                <c:pt idx="10">
                  <c:v>5.1499999999999997E-2</c:v>
                </c:pt>
                <c:pt idx="11">
                  <c:v>5.2999999999999999E-2</c:v>
                </c:pt>
                <c:pt idx="12">
                  <c:v>5.6500000000000002E-2</c:v>
                </c:pt>
                <c:pt idx="13">
                  <c:v>5.6500000000000002E-2</c:v>
                </c:pt>
                <c:pt idx="15">
                  <c:v>6.2E-2</c:v>
                </c:pt>
                <c:pt idx="16">
                  <c:v>6.8500000000000005E-2</c:v>
                </c:pt>
                <c:pt idx="17">
                  <c:v>7.0000000000000007E-2</c:v>
                </c:pt>
                <c:pt idx="18">
                  <c:v>7.0499999999999993E-2</c:v>
                </c:pt>
                <c:pt idx="19">
                  <c:v>8.4500000000000006E-2</c:v>
                </c:pt>
                <c:pt idx="20">
                  <c:v>0.11650000000000001</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14" formatCode="0.0">
                  <c:v>5.7000000000000002E-2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5.5%</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5.5E-2</c:v>
                </c:pt>
                <c:pt idx="1">
                  <c:v>5.5E-2</c:v>
                </c:pt>
                <c:pt idx="2">
                  <c:v>5.5E-2</c:v>
                </c:pt>
                <c:pt idx="3">
                  <c:v>5.5E-2</c:v>
                </c:pt>
                <c:pt idx="4">
                  <c:v>5.5E-2</c:v>
                </c:pt>
                <c:pt idx="5">
                  <c:v>5.5E-2</c:v>
                </c:pt>
                <c:pt idx="6">
                  <c:v>5.5E-2</c:v>
                </c:pt>
                <c:pt idx="7">
                  <c:v>5.5E-2</c:v>
                </c:pt>
                <c:pt idx="8">
                  <c:v>5.5E-2</c:v>
                </c:pt>
                <c:pt idx="9">
                  <c:v>5.5E-2</c:v>
                </c:pt>
                <c:pt idx="10">
                  <c:v>5.5E-2</c:v>
                </c:pt>
                <c:pt idx="11">
                  <c:v>5.5E-2</c:v>
                </c:pt>
                <c:pt idx="12">
                  <c:v>5.5E-2</c:v>
                </c:pt>
                <c:pt idx="13">
                  <c:v>5.5E-2</c:v>
                </c:pt>
                <c:pt idx="14">
                  <c:v>5.5E-2</c:v>
                </c:pt>
                <c:pt idx="15">
                  <c:v>5.5E-2</c:v>
                </c:pt>
                <c:pt idx="16">
                  <c:v>5.5E-2</c:v>
                </c:pt>
                <c:pt idx="17">
                  <c:v>5.5E-2</c:v>
                </c:pt>
                <c:pt idx="18">
                  <c:v>5.5E-2</c:v>
                </c:pt>
                <c:pt idx="19">
                  <c:v>5.5E-2</c:v>
                </c:pt>
                <c:pt idx="20">
                  <c:v>5.5E-2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36910836924767459"/>
          <c:y val="0.92391265231836539"/>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Hoboken (city)</c:v>
                </c:pt>
                <c:pt idx="1">
                  <c:v>Bayonne (city)</c:v>
                </c:pt>
                <c:pt idx="2">
                  <c:v>Jersey City (city)</c:v>
                </c:pt>
              </c:strCache>
            </c:strRef>
          </c:cat>
          <c:val>
            <c:numRef>
              <c:f>Sheet1!$B$2:$B$4</c:f>
              <c:numCache>
                <c:formatCode>0%</c:formatCode>
                <c:ptCount val="3"/>
                <c:pt idx="0">
                  <c:v>0.84299999999999997</c:v>
                </c:pt>
                <c:pt idx="1">
                  <c:v>0.66100000000000003</c:v>
                </c:pt>
                <c:pt idx="2">
                  <c:v>0.38300000000000001</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Hoboken (city)</c:v>
                </c:pt>
                <c:pt idx="1">
                  <c:v>Bayonne (city)</c:v>
                </c:pt>
                <c:pt idx="2">
                  <c:v>Jersey City (city)</c:v>
                </c:pt>
              </c:strCache>
            </c:strRef>
          </c:cat>
          <c:val>
            <c:numRef>
              <c:f>Sheet1!$C$2:$C$4</c:f>
              <c:numCache>
                <c:formatCode>0%</c:formatCode>
                <c:ptCount val="3"/>
                <c:pt idx="0">
                  <c:v>0.05</c:v>
                </c:pt>
                <c:pt idx="1">
                  <c:v>0.129</c:v>
                </c:pt>
                <c:pt idx="2">
                  <c:v>0.245</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Hoboken (city)</c:v>
                </c:pt>
                <c:pt idx="1">
                  <c:v>Bayonne (city)</c:v>
                </c:pt>
                <c:pt idx="2">
                  <c:v>Jersey City (city)</c:v>
                </c:pt>
              </c:strCache>
            </c:strRef>
          </c:cat>
          <c:val>
            <c:numRef>
              <c:f>Sheet1!$D$2:$D$4</c:f>
              <c:numCache>
                <c:formatCode>0%</c:formatCode>
                <c:ptCount val="3"/>
                <c:pt idx="0">
                  <c:v>0.114</c:v>
                </c:pt>
                <c:pt idx="1">
                  <c:v>0.111</c:v>
                </c:pt>
                <c:pt idx="2">
                  <c:v>0.26900000000000002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Hoboken (city)</c:v>
                </c:pt>
                <c:pt idx="1">
                  <c:v>Bayonne (city)</c:v>
                </c:pt>
                <c:pt idx="2">
                  <c:v>Jersey City (city)</c:v>
                </c:pt>
              </c:strCache>
            </c:strRef>
          </c:cat>
          <c:val>
            <c:numRef>
              <c:f>Sheet1!$E$2:$E$4</c:f>
              <c:numCache>
                <c:formatCode>0%</c:formatCode>
                <c:ptCount val="3"/>
                <c:pt idx="0">
                  <c:v>0.16</c:v>
                </c:pt>
                <c:pt idx="1">
                  <c:v>0.33500000000000002</c:v>
                </c:pt>
                <c:pt idx="2">
                  <c:v>0.28499999999999998</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1696016"/>
        <c:axId val="341095016"/>
      </c:barChart>
      <c:catAx>
        <c:axId val="34169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095016"/>
        <c:crosses val="autoZero"/>
        <c:auto val="1"/>
        <c:lblAlgn val="ctr"/>
        <c:lblOffset val="100"/>
        <c:noMultiLvlLbl val="0"/>
      </c:catAx>
      <c:valAx>
        <c:axId val="341095016"/>
        <c:scaling>
          <c:orientation val="minMax"/>
        </c:scaling>
        <c:delete val="1"/>
        <c:axPos val="l"/>
        <c:numFmt formatCode="0%" sourceLinked="1"/>
        <c:majorTickMark val="none"/>
        <c:minorTickMark val="none"/>
        <c:tickLblPos val="nextTo"/>
        <c:crossAx val="34169601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7">
                  <c:v>61826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7">
                  <c:v>53860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Hudson</c:v>
                </c:pt>
                <c:pt idx="1">
                  <c:v>New Jersey</c:v>
                </c:pt>
                <c:pt idx="2">
                  <c:v>United States</c:v>
                </c:pt>
              </c:strCache>
            </c:strRef>
          </c:cat>
          <c:val>
            <c:numRef>
              <c:f>Sheet1!$B$2:$B$4</c:f>
              <c:numCache>
                <c:formatCode>_("$"* #,##0_);_("$"* \(#,##0\);_("$"* "-"??_);_(@_)</c:formatCode>
                <c:ptCount val="3"/>
                <c:pt idx="0">
                  <c:v>61826</c:v>
                </c:pt>
                <c:pt idx="1">
                  <c:v>67007</c:v>
                </c:pt>
                <c:pt idx="2">
                  <c:v>52989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Hudson</c:v>
                </c:pt>
                <c:pt idx="1">
                  <c:v>New Jersey</c:v>
                </c:pt>
                <c:pt idx="2">
                  <c:v>United States</c:v>
                </c:pt>
              </c:strCache>
            </c:strRef>
          </c:cat>
          <c:val>
            <c:numRef>
              <c:f>Sheet1!$C$2:$C$4</c:f>
              <c:numCache>
                <c:formatCode>_("$"* #,##0_);_("$"* \(#,##0\);_("$"* "-"??_);_(@_)</c:formatCode>
                <c:ptCount val="3"/>
                <c:pt idx="0">
                  <c:v>53860</c:v>
                </c:pt>
                <c:pt idx="1">
                  <c:v>53810</c:v>
                </c:pt>
                <c:pt idx="2">
                  <c:v>43215</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78092936"/>
        <c:axId val="379072648"/>
      </c:barChart>
      <c:catAx>
        <c:axId val="378092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2648"/>
        <c:crosses val="autoZero"/>
        <c:auto val="1"/>
        <c:lblAlgn val="ctr"/>
        <c:lblOffset val="100"/>
        <c:noMultiLvlLbl val="0"/>
      </c:catAx>
      <c:valAx>
        <c:axId val="379072648"/>
        <c:scaling>
          <c:orientation val="minMax"/>
        </c:scaling>
        <c:delete val="1"/>
        <c:axPos val="b"/>
        <c:numFmt formatCode="_(&quot;$&quot;* #,##0_);_(&quot;$&quot;* \(#,##0\);_(&quot;$&quot;* &quot;-&quot;??_);_(@_)" sourceLinked="1"/>
        <c:majorTickMark val="none"/>
        <c:minorTickMark val="none"/>
        <c:tickLblPos val="nextTo"/>
        <c:crossAx val="37809293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51724</c:v>
                </c:pt>
                <c:pt idx="1">
                  <c:v>54060</c:v>
                </c:pt>
                <c:pt idx="2">
                  <c:v>56310</c:v>
                </c:pt>
                <c:pt idx="3">
                  <c:v>60686</c:v>
                </c:pt>
                <c:pt idx="4">
                  <c:v>61826</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49406</c:v>
                </c:pt>
                <c:pt idx="1">
                  <c:v>51072</c:v>
                </c:pt>
                <c:pt idx="2">
                  <c:v>50322</c:v>
                </c:pt>
                <c:pt idx="3">
                  <c:v>51958</c:v>
                </c:pt>
                <c:pt idx="4">
                  <c:v>53860</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Hoboken</c:v>
                </c:pt>
                <c:pt idx="1">
                  <c:v>Harrison</c:v>
                </c:pt>
                <c:pt idx="2">
                  <c:v>Union City</c:v>
                </c:pt>
              </c:strCache>
            </c:strRef>
          </c:cat>
          <c:val>
            <c:numRef>
              <c:f>Sheet1!$B$2:$B$4</c:f>
              <c:numCache>
                <c:formatCode>_("$"* #,##0_);_("$"* \(#,##0\);_("$"* "-"??_);_(@_)</c:formatCode>
                <c:ptCount val="3"/>
                <c:pt idx="0">
                  <c:v>111684</c:v>
                </c:pt>
                <c:pt idx="1">
                  <c:v>54774</c:v>
                </c:pt>
                <c:pt idx="2">
                  <c:v>34584</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Hoboken</c:v>
                </c:pt>
                <c:pt idx="1">
                  <c:v>Harrison</c:v>
                </c:pt>
                <c:pt idx="2">
                  <c:v>Union City</c:v>
                </c:pt>
              </c:strCache>
            </c:strRef>
          </c:cat>
          <c:val>
            <c:numRef>
              <c:f>Sheet1!$C$2:$C$4</c:f>
              <c:numCache>
                <c:formatCode>_("$"* #,##0_);_("$"* \(#,##0\);_("$"* "-"??_);_(@_)</c:formatCode>
                <c:ptCount val="3"/>
                <c:pt idx="0">
                  <c:v>86560</c:v>
                </c:pt>
                <c:pt idx="1">
                  <c:v>42535</c:v>
                </c:pt>
                <c:pt idx="2">
                  <c:v>30601</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79074608"/>
        <c:axId val="379075000"/>
      </c:barChart>
      <c:catAx>
        <c:axId val="3790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5000"/>
        <c:crosses val="autoZero"/>
        <c:auto val="1"/>
        <c:lblAlgn val="ctr"/>
        <c:lblOffset val="100"/>
        <c:noMultiLvlLbl val="0"/>
      </c:catAx>
      <c:valAx>
        <c:axId val="3790750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460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Sheet1!$B$2:$B$22</c:f>
              <c:numCache>
                <c:formatCode>General</c:formatCode>
                <c:ptCount val="21"/>
                <c:pt idx="15">
                  <c:v>2275</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1"/>
              <c:layout>
                <c:manualLayout>
                  <c:x val="0"/>
                  <c:y val="1.620370665713521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B14-42C4-8C35-8D07580D9AD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Sheet1!$C$2:$C$22</c:f>
              <c:numCache>
                <c:formatCode>General</c:formatCode>
                <c:ptCount val="21"/>
                <c:pt idx="0">
                  <c:v>58</c:v>
                </c:pt>
                <c:pt idx="1">
                  <c:v>267</c:v>
                </c:pt>
                <c:pt idx="2">
                  <c:v>76</c:v>
                </c:pt>
                <c:pt idx="3">
                  <c:v>183</c:v>
                </c:pt>
                <c:pt idx="4">
                  <c:v>78</c:v>
                </c:pt>
                <c:pt idx="5">
                  <c:v>709</c:v>
                </c:pt>
                <c:pt idx="6">
                  <c:v>555</c:v>
                </c:pt>
                <c:pt idx="7">
                  <c:v>301</c:v>
                </c:pt>
                <c:pt idx="8">
                  <c:v>1059</c:v>
                </c:pt>
                <c:pt idx="9">
                  <c:v>830</c:v>
                </c:pt>
                <c:pt idx="10">
                  <c:v>663</c:v>
                </c:pt>
                <c:pt idx="11">
                  <c:v>161</c:v>
                </c:pt>
                <c:pt idx="12">
                  <c:v>672</c:v>
                </c:pt>
                <c:pt idx="13">
                  <c:v>1578</c:v>
                </c:pt>
                <c:pt idx="14">
                  <c:v>181</c:v>
                </c:pt>
                <c:pt idx="16">
                  <c:v>1842</c:v>
                </c:pt>
                <c:pt idx="17">
                  <c:v>1364</c:v>
                </c:pt>
                <c:pt idx="18">
                  <c:v>1924</c:v>
                </c:pt>
                <c:pt idx="19">
                  <c:v>3028</c:v>
                </c:pt>
                <c:pt idx="20">
                  <c:v>631</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Sheet1!$D$2:$D$22</c:f>
              <c:numCache>
                <c:formatCode>General</c:formatCode>
                <c:ptCount val="21"/>
                <c:pt idx="0">
                  <c:v>0.5</c:v>
                </c:pt>
                <c:pt idx="1">
                  <c:v>0.5</c:v>
                </c:pt>
                <c:pt idx="2">
                  <c:v>0.5</c:v>
                </c:pt>
                <c:pt idx="3">
                  <c:v>0.6</c:v>
                </c:pt>
                <c:pt idx="4">
                  <c:v>0.7</c:v>
                </c:pt>
                <c:pt idx="5">
                  <c:v>0.8</c:v>
                </c:pt>
                <c:pt idx="6">
                  <c:v>0.9</c:v>
                </c:pt>
                <c:pt idx="7">
                  <c:v>1</c:v>
                </c:pt>
                <c:pt idx="8">
                  <c:v>1.3</c:v>
                </c:pt>
                <c:pt idx="9">
                  <c:v>1.3</c:v>
                </c:pt>
                <c:pt idx="10">
                  <c:v>1.5</c:v>
                </c:pt>
                <c:pt idx="11">
                  <c:v>1.8</c:v>
                </c:pt>
                <c:pt idx="12">
                  <c:v>2.5</c:v>
                </c:pt>
                <c:pt idx="13">
                  <c:v>2.8</c:v>
                </c:pt>
                <c:pt idx="14">
                  <c:v>2.9</c:v>
                </c:pt>
                <c:pt idx="15">
                  <c:v>3.3</c:v>
                </c:pt>
                <c:pt idx="16">
                  <c:v>3.6</c:v>
                </c:pt>
                <c:pt idx="17">
                  <c:v>3.7</c:v>
                </c:pt>
                <c:pt idx="18">
                  <c:v>3.8</c:v>
                </c:pt>
                <c:pt idx="19">
                  <c:v>3.8</c:v>
                </c:pt>
                <c:pt idx="20">
                  <c:v>4.2</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79076960"/>
        <c:axId val="379076568"/>
      </c:line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valAx>
        <c:axId val="3790765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6960"/>
        <c:crosses val="max"/>
        <c:crossBetween val="between"/>
      </c:valAx>
      <c:catAx>
        <c:axId val="379076960"/>
        <c:scaling>
          <c:orientation val="minMax"/>
        </c:scaling>
        <c:delete val="1"/>
        <c:axPos val="b"/>
        <c:numFmt formatCode="General" sourceLinked="1"/>
        <c:majorTickMark val="out"/>
        <c:minorTickMark val="none"/>
        <c:tickLblPos val="nextTo"/>
        <c:crossAx val="379076568"/>
        <c:crosses val="autoZero"/>
        <c:auto val="1"/>
        <c:lblAlgn val="ctr"/>
        <c:lblOffset val="100"/>
        <c:noMultiLvlLbl val="0"/>
      </c:catAx>
      <c:spPr>
        <a:noFill/>
        <a:ln>
          <a:noFill/>
        </a:ln>
        <a:effectLst/>
      </c:spPr>
    </c:plotArea>
    <c:legend>
      <c:legendPos val="t"/>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CF75-4244-A626-75A8FBFC0599}"/>
                </c:ext>
              </c:extLst>
            </c:dLbl>
            <c:dLbl>
              <c:idx val="3"/>
              <c:layout>
                <c:manualLayout>
                  <c:x val="4.8072059174421353E-2"/>
                  <c:y val="-0.4117679824345238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17</c:v>
                </c:pt>
                <c:pt idx="1">
                  <c:v>150</c:v>
                </c:pt>
                <c:pt idx="2">
                  <c:v>694</c:v>
                </c:pt>
                <c:pt idx="3">
                  <c:v>1414</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1505</c:v>
                </c:pt>
                <c:pt idx="1">
                  <c:v>8487</c:v>
                </c:pt>
                <c:pt idx="2">
                  <c:v>1106</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1">
                  <c:v>10</c:v>
                </c:pt>
                <c:pt idx="12">
                  <c:v>10</c:v>
                </c:pt>
                <c:pt idx="13">
                  <c:v>12</c:v>
                </c:pt>
                <c:pt idx="14">
                  <c:v>12</c:v>
                </c:pt>
                <c:pt idx="15">
                  <c:v>15</c:v>
                </c:pt>
                <c:pt idx="16">
                  <c:v>15</c:v>
                </c:pt>
                <c:pt idx="17">
                  <c:v>16</c:v>
                </c:pt>
                <c:pt idx="18">
                  <c:v>17</c:v>
                </c:pt>
                <c:pt idx="19">
                  <c:v>24</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0">
                  <c:v>9</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Hudson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12</c:v>
                </c:pt>
                <c:pt idx="1">
                  <c:v>10</c:v>
                </c:pt>
                <c:pt idx="2">
                  <c:v>10</c:v>
                </c:pt>
                <c:pt idx="3">
                  <c:v>9</c:v>
                </c:pt>
                <c:pt idx="4">
                  <c:v>9</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Sheet1!$B$2:$B$22</c:f>
              <c:numCache>
                <c:formatCode>General</c:formatCode>
                <c:ptCount val="21"/>
                <c:pt idx="0">
                  <c:v>2</c:v>
                </c:pt>
                <c:pt idx="1">
                  <c:v>2</c:v>
                </c:pt>
                <c:pt idx="2">
                  <c:v>3</c:v>
                </c:pt>
                <c:pt idx="3">
                  <c:v>5</c:v>
                </c:pt>
                <c:pt idx="4">
                  <c:v>5</c:v>
                </c:pt>
                <c:pt idx="5">
                  <c:v>6</c:v>
                </c:pt>
                <c:pt idx="6">
                  <c:v>8</c:v>
                </c:pt>
                <c:pt idx="7">
                  <c:v>10</c:v>
                </c:pt>
                <c:pt idx="8">
                  <c:v>11</c:v>
                </c:pt>
                <c:pt idx="9">
                  <c:v>12</c:v>
                </c:pt>
                <c:pt idx="10">
                  <c:v>13</c:v>
                </c:pt>
                <c:pt idx="12">
                  <c:v>16</c:v>
                </c:pt>
                <c:pt idx="13">
                  <c:v>16</c:v>
                </c:pt>
                <c:pt idx="14">
                  <c:v>18</c:v>
                </c:pt>
                <c:pt idx="15">
                  <c:v>19</c:v>
                </c:pt>
                <c:pt idx="16">
                  <c:v>19</c:v>
                </c:pt>
                <c:pt idx="17">
                  <c:v>20</c:v>
                </c:pt>
                <c:pt idx="18">
                  <c:v>51</c:v>
                </c:pt>
                <c:pt idx="19">
                  <c:v>59</c:v>
                </c:pt>
                <c:pt idx="20">
                  <c:v>66</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Sheet1!$C$2:$C$22</c:f>
              <c:numCache>
                <c:formatCode>General</c:formatCode>
                <c:ptCount val="21"/>
                <c:pt idx="11">
                  <c:v>15</c:v>
                </c:pt>
              </c:numCache>
            </c:numRef>
          </c:val>
          <c:extLst>
            <c:ext xmlns:c16="http://schemas.microsoft.com/office/drawing/2014/chart" uri="{C3380CC4-5D6E-409C-BE32-E72D297353CC}">
              <c16:uniqueId val="{00000001-A602-4D18-B643-EB6B7BDC8976}"/>
            </c:ext>
          </c:extLst>
        </c:ser>
        <c:dLbls>
          <c:showLegendKey val="0"/>
          <c:showVal val="0"/>
          <c:showCatName val="0"/>
          <c:showSerName val="0"/>
          <c:showPercent val="0"/>
          <c:showBubbleSize val="0"/>
        </c:dLbls>
        <c:gapWidth val="182"/>
        <c:axId val="379945520"/>
        <c:axId val="379945912"/>
      </c:barChart>
      <c:catAx>
        <c:axId val="37994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45912"/>
        <c:crosses val="autoZero"/>
        <c:auto val="1"/>
        <c:lblAlgn val="ctr"/>
        <c:lblOffset val="100"/>
        <c:noMultiLvlLbl val="0"/>
      </c:catAx>
      <c:valAx>
        <c:axId val="379945912"/>
        <c:scaling>
          <c:orientation val="minMax"/>
        </c:scaling>
        <c:delete val="1"/>
        <c:axPos val="b"/>
        <c:numFmt formatCode="General" sourceLinked="1"/>
        <c:majorTickMark val="none"/>
        <c:minorTickMark val="none"/>
        <c:tickLblPos val="nextTo"/>
        <c:crossAx val="37994552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0.42199999999999999</c:v>
                </c:pt>
                <c:pt idx="1">
                  <c:v>0.443</c:v>
                </c:pt>
                <c:pt idx="2">
                  <c:v>0.436</c:v>
                </c:pt>
                <c:pt idx="3">
                  <c:v>0.42799999999999999</c:v>
                </c:pt>
                <c:pt idx="4">
                  <c:v>0.44600000000000001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Hudson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19-Nov</c:v>
                </c:pt>
                <c:pt idx="1">
                  <c:v>19-Dec</c:v>
                </c:pt>
                <c:pt idx="2">
                  <c:v>20-Jan</c:v>
                </c:pt>
                <c:pt idx="3">
                  <c:v>20-Feb</c:v>
                </c:pt>
                <c:pt idx="4">
                  <c:v>20-Mar</c:v>
                </c:pt>
                <c:pt idx="5">
                  <c:v>20-Apr</c:v>
                </c:pt>
                <c:pt idx="6">
                  <c:v>20-May</c:v>
                </c:pt>
                <c:pt idx="7">
                  <c:v>20-Jun</c:v>
                </c:pt>
                <c:pt idx="8">
                  <c:v>20-Jul</c:v>
                </c:pt>
                <c:pt idx="9">
                  <c:v>20-Aug</c:v>
                </c:pt>
                <c:pt idx="10">
                  <c:v>20-Sep</c:v>
                </c:pt>
                <c:pt idx="11">
                  <c:v>20-Oct</c:v>
                </c:pt>
              </c:strCache>
            </c:strRef>
          </c:cat>
          <c:val>
            <c:numRef>
              <c:f>Sheet1!$B$2:$B$13</c:f>
              <c:numCache>
                <c:formatCode>General</c:formatCode>
                <c:ptCount val="12"/>
                <c:pt idx="0">
                  <c:v>23</c:v>
                </c:pt>
                <c:pt idx="1">
                  <c:v>18</c:v>
                </c:pt>
                <c:pt idx="2">
                  <c:v>33</c:v>
                </c:pt>
                <c:pt idx="3">
                  <c:v>18</c:v>
                </c:pt>
                <c:pt idx="4">
                  <c:v>29</c:v>
                </c:pt>
                <c:pt idx="5">
                  <c:v>14</c:v>
                </c:pt>
                <c:pt idx="6">
                  <c:v>22</c:v>
                </c:pt>
                <c:pt idx="7">
                  <c:v>14</c:v>
                </c:pt>
                <c:pt idx="8">
                  <c:v>10</c:v>
                </c:pt>
                <c:pt idx="9">
                  <c:v>21</c:v>
                </c:pt>
                <c:pt idx="10">
                  <c:v>20</c:v>
                </c:pt>
                <c:pt idx="11">
                  <c:v>15</c:v>
                </c:pt>
              </c:numCache>
            </c:numRef>
          </c:val>
          <c:smooth val="0"/>
          <c:extLst>
            <c:ext xmlns:c16="http://schemas.microsoft.com/office/drawing/2014/chart" uri="{C3380CC4-5D6E-409C-BE32-E72D297353CC}">
              <c16:uniqueId val="{00000000-9830-4563-B5F8-0E191FF24018}"/>
            </c:ext>
          </c:extLst>
        </c:ser>
        <c:dLbls>
          <c:showLegendKey val="0"/>
          <c:showVal val="0"/>
          <c:showCatName val="0"/>
          <c:showSerName val="0"/>
          <c:showPercent val="0"/>
          <c:showBubbleSize val="0"/>
        </c:dLbls>
        <c:marker val="1"/>
        <c:smooth val="0"/>
        <c:axId val="379946696"/>
        <c:axId val="379947088"/>
      </c:lineChart>
      <c:catAx>
        <c:axId val="3799466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47088"/>
        <c:crosses val="autoZero"/>
        <c:auto val="1"/>
        <c:lblAlgn val="ctr"/>
        <c:lblOffset val="100"/>
        <c:noMultiLvlLbl val="1"/>
      </c:catAx>
      <c:valAx>
        <c:axId val="379947088"/>
        <c:scaling>
          <c:orientation val="minMax"/>
        </c:scaling>
        <c:delete val="1"/>
        <c:axPos val="l"/>
        <c:numFmt formatCode="General" sourceLinked="1"/>
        <c:majorTickMark val="none"/>
        <c:minorTickMark val="none"/>
        <c:tickLblPos val="nextTo"/>
        <c:crossAx val="37994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Depford</c:v>
                </c:pt>
                <c:pt idx="1">
                  <c:v>North Brunswick</c:v>
                </c:pt>
                <c:pt idx="2">
                  <c:v>New Brunsiwck</c:v>
                </c:pt>
                <c:pt idx="3">
                  <c:v>Paulsboro</c:v>
                </c:pt>
                <c:pt idx="4">
                  <c:v>Franklin Township</c:v>
                </c:pt>
                <c:pt idx="5">
                  <c:v>Marlboro</c:v>
                </c:pt>
                <c:pt idx="6">
                  <c:v>Woodridge</c:v>
                </c:pt>
                <c:pt idx="7">
                  <c:v>Linden</c:v>
                </c:pt>
                <c:pt idx="8">
                  <c:v>Asbury Park</c:v>
                </c:pt>
                <c:pt idx="9">
                  <c:v>Blackwood</c:v>
                </c:pt>
                <c:pt idx="10">
                  <c:v>Orange</c:v>
                </c:pt>
                <c:pt idx="11">
                  <c:v>Irvington</c:v>
                </c:pt>
                <c:pt idx="12">
                  <c:v>Ocean View</c:v>
                </c:pt>
                <c:pt idx="13">
                  <c:v>Hamilton</c:v>
                </c:pt>
                <c:pt idx="14">
                  <c:v>East Orange</c:v>
                </c:pt>
                <c:pt idx="15">
                  <c:v>Millville</c:v>
                </c:pt>
                <c:pt idx="16">
                  <c:v>Seaside Park</c:v>
                </c:pt>
                <c:pt idx="17">
                  <c:v>Ewing</c:v>
                </c:pt>
                <c:pt idx="18">
                  <c:v>Elizabeth</c:v>
                </c:pt>
                <c:pt idx="19">
                  <c:v>Atlantic City</c:v>
                </c:pt>
                <c:pt idx="20">
                  <c:v>Jersey City</c:v>
                </c:pt>
                <c:pt idx="21">
                  <c:v>Paterson</c:v>
                </c:pt>
                <c:pt idx="22">
                  <c:v>Camden</c:v>
                </c:pt>
                <c:pt idx="23">
                  <c:v>Trenton</c:v>
                </c:pt>
                <c:pt idx="24">
                  <c:v>Newark</c:v>
                </c:pt>
              </c:strCache>
            </c:strRef>
          </c:cat>
          <c:val>
            <c:numRef>
              <c:f>Sheet1!$B$2:$B$26</c:f>
              <c:numCache>
                <c:formatCode>General</c:formatCode>
                <c:ptCount val="25"/>
                <c:pt idx="0">
                  <c:v>3</c:v>
                </c:pt>
                <c:pt idx="1">
                  <c:v>3</c:v>
                </c:pt>
                <c:pt idx="2">
                  <c:v>3</c:v>
                </c:pt>
                <c:pt idx="3">
                  <c:v>3</c:v>
                </c:pt>
                <c:pt idx="4">
                  <c:v>3</c:v>
                </c:pt>
                <c:pt idx="5">
                  <c:v>3</c:v>
                </c:pt>
                <c:pt idx="6">
                  <c:v>4</c:v>
                </c:pt>
                <c:pt idx="7">
                  <c:v>4</c:v>
                </c:pt>
                <c:pt idx="8">
                  <c:v>4</c:v>
                </c:pt>
                <c:pt idx="9">
                  <c:v>4</c:v>
                </c:pt>
                <c:pt idx="10">
                  <c:v>5</c:v>
                </c:pt>
                <c:pt idx="11">
                  <c:v>5</c:v>
                </c:pt>
                <c:pt idx="12">
                  <c:v>5</c:v>
                </c:pt>
                <c:pt idx="13">
                  <c:v>6</c:v>
                </c:pt>
                <c:pt idx="14">
                  <c:v>6</c:v>
                </c:pt>
                <c:pt idx="15">
                  <c:v>6</c:v>
                </c:pt>
                <c:pt idx="16">
                  <c:v>7</c:v>
                </c:pt>
                <c:pt idx="17">
                  <c:v>9</c:v>
                </c:pt>
                <c:pt idx="18">
                  <c:v>9</c:v>
                </c:pt>
                <c:pt idx="19">
                  <c:v>10</c:v>
                </c:pt>
                <c:pt idx="20">
                  <c:v>13</c:v>
                </c:pt>
                <c:pt idx="21">
                  <c:v>16</c:v>
                </c:pt>
                <c:pt idx="22">
                  <c:v>39</c:v>
                </c:pt>
                <c:pt idx="23">
                  <c:v>42</c:v>
                </c:pt>
                <c:pt idx="24">
                  <c:v>44</c:v>
                </c:pt>
              </c:numCache>
            </c:numRef>
          </c:val>
          <c:extLst>
            <c:ext xmlns:c16="http://schemas.microsoft.com/office/drawing/2014/chart" uri="{C3380CC4-5D6E-409C-BE32-E72D297353CC}">
              <c16:uniqueId val="{00000000-2D6F-4CDA-A50B-0F48185ACA6B}"/>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11">
                  <c:v>2656</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3327</c:v>
                </c:pt>
                <c:pt idx="1">
                  <c:v>3441</c:v>
                </c:pt>
                <c:pt idx="2">
                  <c:v>3091</c:v>
                </c:pt>
                <c:pt idx="3">
                  <c:v>2806</c:v>
                </c:pt>
                <c:pt idx="4">
                  <c:v>2656</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Jersey City</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Sheet1!$B$2:$H$2</c:f>
              <c:numCache>
                <c:formatCode>General</c:formatCode>
                <c:ptCount val="7"/>
                <c:pt idx="0">
                  <c:v>1148</c:v>
                </c:pt>
                <c:pt idx="1">
                  <c:v>976</c:v>
                </c:pt>
                <c:pt idx="2">
                  <c:v>937</c:v>
                </c:pt>
                <c:pt idx="3">
                  <c:v>948</c:v>
                </c:pt>
                <c:pt idx="4">
                  <c:v>859</c:v>
                </c:pt>
                <c:pt idx="5">
                  <c:v>923</c:v>
                </c:pt>
                <c:pt idx="6">
                  <c:v>755</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North Bergen</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Sheet1!$B$3:$H$3</c:f>
              <c:numCache>
                <c:formatCode>General</c:formatCode>
                <c:ptCount val="7"/>
                <c:pt idx="0">
                  <c:v>574</c:v>
                </c:pt>
                <c:pt idx="1">
                  <c:v>522</c:v>
                </c:pt>
                <c:pt idx="2">
                  <c:v>517</c:v>
                </c:pt>
                <c:pt idx="3">
                  <c:v>508</c:v>
                </c:pt>
                <c:pt idx="4">
                  <c:v>460</c:v>
                </c:pt>
                <c:pt idx="5">
                  <c:v>352</c:v>
                </c:pt>
                <c:pt idx="6">
                  <c:v>349</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West New York</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Sheet1!$B$4:$H$4</c:f>
              <c:numCache>
                <c:formatCode>General</c:formatCode>
                <c:ptCount val="7"/>
                <c:pt idx="0">
                  <c:v>419</c:v>
                </c:pt>
                <c:pt idx="1">
                  <c:v>404</c:v>
                </c:pt>
                <c:pt idx="2">
                  <c:v>508</c:v>
                </c:pt>
                <c:pt idx="3">
                  <c:v>438</c:v>
                </c:pt>
                <c:pt idx="4">
                  <c:v>298</c:v>
                </c:pt>
                <c:pt idx="5">
                  <c:v>348</c:v>
                </c:pt>
                <c:pt idx="6">
                  <c:v>320</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Union City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Sheet1!$B$5:$H$5</c:f>
              <c:numCache>
                <c:formatCode>General</c:formatCode>
                <c:ptCount val="7"/>
                <c:pt idx="0">
                  <c:v>529</c:v>
                </c:pt>
                <c:pt idx="1">
                  <c:v>476</c:v>
                </c:pt>
                <c:pt idx="2">
                  <c:v>457</c:v>
                </c:pt>
                <c:pt idx="3">
                  <c:v>417</c:v>
                </c:pt>
                <c:pt idx="4">
                  <c:v>485</c:v>
                </c:pt>
                <c:pt idx="5">
                  <c:v>372</c:v>
                </c:pt>
                <c:pt idx="6">
                  <c:v>311</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Bayonne</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Sheet1!$B$6:$H$6</c:f>
              <c:numCache>
                <c:formatCode>General</c:formatCode>
                <c:ptCount val="7"/>
                <c:pt idx="0">
                  <c:v>259</c:v>
                </c:pt>
                <c:pt idx="1">
                  <c:v>300</c:v>
                </c:pt>
                <c:pt idx="2">
                  <c:v>323</c:v>
                </c:pt>
                <c:pt idx="3">
                  <c:v>282</c:v>
                </c:pt>
                <c:pt idx="4">
                  <c:v>199</c:v>
                </c:pt>
                <c:pt idx="5">
                  <c:v>127</c:v>
                </c:pt>
                <c:pt idx="6">
                  <c:v>238</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Secaucus</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Sheet1!$B$7:$H$7</c:f>
              <c:numCache>
                <c:formatCode>General</c:formatCode>
                <c:ptCount val="7"/>
                <c:pt idx="0">
                  <c:v>161</c:v>
                </c:pt>
                <c:pt idx="1">
                  <c:v>2</c:v>
                </c:pt>
                <c:pt idx="2">
                  <c:v>1</c:v>
                </c:pt>
                <c:pt idx="3">
                  <c:v>234</c:v>
                </c:pt>
                <c:pt idx="4">
                  <c:v>239</c:v>
                </c:pt>
                <c:pt idx="5">
                  <c:v>191</c:v>
                </c:pt>
                <c:pt idx="6">
                  <c:v>185</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Kearny</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Sheet1!$B$8:$H$8</c:f>
              <c:numCache>
                <c:formatCode>General</c:formatCode>
                <c:ptCount val="7"/>
                <c:pt idx="0">
                  <c:v>229</c:v>
                </c:pt>
                <c:pt idx="1">
                  <c:v>185</c:v>
                </c:pt>
                <c:pt idx="2">
                  <c:v>189</c:v>
                </c:pt>
                <c:pt idx="3">
                  <c:v>189</c:v>
                </c:pt>
                <c:pt idx="4">
                  <c:v>175</c:v>
                </c:pt>
                <c:pt idx="5">
                  <c:v>167</c:v>
                </c:pt>
                <c:pt idx="6">
                  <c:v>141</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Hoboken</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Sheet1!$B$9:$H$9</c:f>
              <c:numCache>
                <c:formatCode>General</c:formatCode>
                <c:ptCount val="7"/>
                <c:pt idx="0">
                  <c:v>206</c:v>
                </c:pt>
                <c:pt idx="1">
                  <c:v>179</c:v>
                </c:pt>
                <c:pt idx="2">
                  <c:v>214</c:v>
                </c:pt>
                <c:pt idx="3">
                  <c:v>235</c:v>
                </c:pt>
                <c:pt idx="4">
                  <c:v>208</c:v>
                </c:pt>
                <c:pt idx="5">
                  <c:v>209</c:v>
                </c:pt>
                <c:pt idx="6">
                  <c:v>135</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Harrison</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Sheet1!$B$10:$H$10</c:f>
              <c:numCache>
                <c:formatCode>General</c:formatCode>
                <c:ptCount val="7"/>
                <c:pt idx="0">
                  <c:v>104</c:v>
                </c:pt>
                <c:pt idx="1">
                  <c:v>84</c:v>
                </c:pt>
                <c:pt idx="2">
                  <c:v>85</c:v>
                </c:pt>
                <c:pt idx="3">
                  <c:v>105</c:v>
                </c:pt>
                <c:pt idx="4">
                  <c:v>96</c:v>
                </c:pt>
                <c:pt idx="5">
                  <c:v>79</c:v>
                </c:pt>
                <c:pt idx="6">
                  <c:v>84</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Guttenberg</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Sheet1!$B$11:$H$11</c:f>
              <c:numCache>
                <c:formatCode>General</c:formatCode>
                <c:ptCount val="7"/>
                <c:pt idx="0">
                  <c:v>64</c:v>
                </c:pt>
                <c:pt idx="1">
                  <c:v>58</c:v>
                </c:pt>
                <c:pt idx="2">
                  <c:v>40</c:v>
                </c:pt>
                <c:pt idx="3">
                  <c:v>40</c:v>
                </c:pt>
                <c:pt idx="4">
                  <c:v>54</c:v>
                </c:pt>
                <c:pt idx="5">
                  <c:v>36</c:v>
                </c:pt>
                <c:pt idx="6">
                  <c:v>69</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79952576"/>
        <c:axId val="380649656"/>
      </c:lineChart>
      <c:catAx>
        <c:axId val="37995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649656"/>
        <c:crosses val="autoZero"/>
        <c:auto val="1"/>
        <c:lblAlgn val="ctr"/>
        <c:lblOffset val="100"/>
        <c:noMultiLvlLbl val="0"/>
      </c:catAx>
      <c:valAx>
        <c:axId val="380649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52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071599074598966"/>
          <c:y val="7.9325567257543209E-2"/>
          <c:w val="0.54867627817187337"/>
          <c:h val="0.77376886414702772"/>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5C32-4293-8D3D-2F76DA07A176}"/>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5C32-4293-8D3D-2F76DA07A176}"/>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5C32-4293-8D3D-2F76DA07A176}"/>
              </c:ext>
            </c:extLst>
          </c:dPt>
          <c:dPt>
            <c:idx val="17"/>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23-5C32-4293-8D3D-2F76DA07A176}"/>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5C32-4293-8D3D-2F76DA07A176}"/>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320-4A31-BCFD-13DA331548F2}"/>
                </c:ext>
              </c:extLst>
            </c:dLbl>
            <c:dLbl>
              <c:idx val="14"/>
              <c:layout>
                <c:manualLayout>
                  <c:x val="-3.2689331842069035E-2"/>
                  <c:y val="-7.028377526491089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5C32-4293-8D3D-2F76DA07A176}"/>
                </c:ext>
              </c:extLst>
            </c:dLbl>
            <c:dLbl>
              <c:idx val="15"/>
              <c:layout>
                <c:manualLayout>
                  <c:x val="-0.11986088342091958"/>
                  <c:y val="-9.659051722424297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5C32-4293-8D3D-2F76DA07A176}"/>
                </c:ext>
              </c:extLst>
            </c:dLbl>
            <c:dLbl>
              <c:idx val="16"/>
              <c:layout>
                <c:manualLayout>
                  <c:x val="-3.7359236390935975E-2"/>
                  <c:y val="0.1339095806972459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5C32-4293-8D3D-2F76DA07A176}"/>
                </c:ext>
              </c:extLst>
            </c:dLbl>
            <c:dLbl>
              <c:idx val="17"/>
              <c:layout>
                <c:manualLayout>
                  <c:x val="6.2265393984893287E-2"/>
                  <c:y val="9.439527819641926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5C32-4293-8D3D-2F76DA07A176}"/>
                </c:ext>
              </c:extLst>
            </c:dLbl>
            <c:dLbl>
              <c:idx val="18"/>
              <c:layout>
                <c:manualLayout>
                  <c:x val="4.0472506090180577E-2"/>
                  <c:y val="-8.341908305730075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5C32-4293-8D3D-2F76DA07A1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pt idx="14">
                  <c:v>Criminal Coercion</c:v>
                </c:pt>
                <c:pt idx="15">
                  <c:v>Contempt of Court</c:v>
                </c:pt>
                <c:pt idx="16">
                  <c:v>Other Crime Causing SBI</c:v>
                </c:pt>
                <c:pt idx="17">
                  <c:v>Robbery</c:v>
                </c:pt>
                <c:pt idx="18">
                  <c:v>Cyber Harassment</c:v>
                </c:pt>
              </c:strCache>
            </c:strRef>
          </c:cat>
          <c:val>
            <c:numRef>
              <c:f>Sheet1!$B$2:$B$20</c:f>
              <c:numCache>
                <c:formatCode>#,##0</c:formatCode>
                <c:ptCount val="19"/>
                <c:pt idx="0" formatCode="General">
                  <c:v>39</c:v>
                </c:pt>
                <c:pt idx="1">
                  <c:v>25693</c:v>
                </c:pt>
                <c:pt idx="2">
                  <c:v>2040</c:v>
                </c:pt>
                <c:pt idx="3" formatCode="General">
                  <c:v>26</c:v>
                </c:pt>
                <c:pt idx="4" formatCode="General">
                  <c:v>129</c:v>
                </c:pt>
                <c:pt idx="5" formatCode="General">
                  <c:v>67</c:v>
                </c:pt>
                <c:pt idx="6" formatCode="General">
                  <c:v>224</c:v>
                </c:pt>
                <c:pt idx="7" formatCode="General">
                  <c:v>56</c:v>
                </c:pt>
                <c:pt idx="8" formatCode="General">
                  <c:v>7</c:v>
                </c:pt>
                <c:pt idx="9">
                  <c:v>4092</c:v>
                </c:pt>
                <c:pt idx="10" formatCode="General">
                  <c:v>577</c:v>
                </c:pt>
                <c:pt idx="11" formatCode="General">
                  <c:v>264</c:v>
                </c:pt>
                <c:pt idx="12">
                  <c:v>24679</c:v>
                </c:pt>
                <c:pt idx="13" formatCode="General">
                  <c:v>245</c:v>
                </c:pt>
                <c:pt idx="14" formatCode="General">
                  <c:v>16</c:v>
                </c:pt>
                <c:pt idx="15" formatCode="General">
                  <c:v>2492</c:v>
                </c:pt>
                <c:pt idx="16" formatCode="General">
                  <c:v>56</c:v>
                </c:pt>
                <c:pt idx="17" formatCode="General">
                  <c:v>161</c:v>
                </c:pt>
                <c:pt idx="18" formatCode="General">
                  <c:v>287</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2.8571125691541764E-2"/>
                  <c:y val="-9.609374408872145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8FDA-461A-863D-0289773ABB37}"/>
                </c:ext>
              </c:extLst>
            </c:dLbl>
            <c:dLbl>
              <c:idx val="2"/>
              <c:layout>
                <c:manualLayout>
                  <c:x val="4.5069342602700402E-2"/>
                  <c:y val="-6.796874581885177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FDA-461A-863D-0289773ABB37}"/>
                </c:ext>
              </c:extLst>
            </c:dLbl>
            <c:dLbl>
              <c:idx val="3"/>
              <c:layout>
                <c:manualLayout>
                  <c:x val="-2.326548552053578E-2"/>
                  <c:y val="9.843749394454388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FDA-461A-863D-0289773ABB37}"/>
                </c:ext>
              </c:extLst>
            </c:dLbl>
            <c:dLbl>
              <c:idx val="4"/>
              <c:layout>
                <c:manualLayout>
                  <c:x val="-0.14408217550701219"/>
                  <c:y val="-5.390624668391692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FDA-461A-863D-0289773ABB37}"/>
                </c:ext>
              </c:extLst>
            </c:dLbl>
            <c:dLbl>
              <c:idx val="5"/>
              <c:layout>
                <c:manualLayout>
                  <c:x val="-0.11991271001662228"/>
                  <c:y val="-8.203124495378660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FDA-461A-863D-0289773ABB37}"/>
                </c:ext>
              </c:extLst>
            </c:dLbl>
            <c:dLbl>
              <c:idx val="6"/>
              <c:layout>
                <c:manualLayout>
                  <c:x val="-9.1353233551497246E-3"/>
                  <c:y val="0.1359374916377035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FDA-461A-863D-0289773ABB37}"/>
                </c:ext>
              </c:extLst>
            </c:dLbl>
            <c:dLbl>
              <c:idx val="7"/>
              <c:layout>
                <c:manualLayout>
                  <c:x val="5.6308166771723164E-2"/>
                  <c:y val="-5.15624968280944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FDA-461A-863D-0289773ABB37}"/>
                </c:ext>
              </c:extLst>
            </c:dLbl>
            <c:dLbl>
              <c:idx val="8"/>
              <c:layout>
                <c:manualLayout>
                  <c:x val="4.7499138248475903E-2"/>
                  <c:y val="-0.1499999907726383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8FDA-461A-863D-0289773ABB37}"/>
                </c:ext>
              </c:extLst>
            </c:dLbl>
            <c:dLbl>
              <c:idx val="9"/>
              <c:layout>
                <c:manualLayout>
                  <c:x val="7.455994173522916E-2"/>
                  <c:y val="-0.100781243800366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FDA-461A-863D-0289773ABB37}"/>
                </c:ext>
              </c:extLst>
            </c:dLbl>
            <c:dLbl>
              <c:idx val="10"/>
              <c:layout>
                <c:manualLayout>
                  <c:x val="7.7103550323085468E-2"/>
                  <c:y val="-0.1593749901959282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FDA-461A-863D-0289773ABB37}"/>
                </c:ext>
              </c:extLst>
            </c:dLbl>
            <c:dLbl>
              <c:idx val="11"/>
              <c:layout>
                <c:manualLayout>
                  <c:x val="0.10316776248998021"/>
                  <c:y val="-0.1031249936561888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FDA-461A-863D-0289773ABB37}"/>
                </c:ext>
              </c:extLst>
            </c:dLbl>
            <c:dLbl>
              <c:idx val="12"/>
              <c:layout>
                <c:manualLayout>
                  <c:x val="9.8993961157518282E-2"/>
                  <c:y val="-9.374999423289898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8FDA-461A-863D-0289773ABB37}"/>
                </c:ext>
              </c:extLst>
            </c:dLbl>
            <c:dLbl>
              <c:idx val="13"/>
              <c:layout>
                <c:manualLayout>
                  <c:x val="0.16651369290845189"/>
                  <c:y val="-0.20390623745655528"/>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8FDA-461A-863D-0289773ABB37}"/>
                </c:ext>
              </c:extLst>
            </c:dLbl>
            <c:dLbl>
              <c:idx val="14"/>
              <c:layout>
                <c:manualLayout>
                  <c:x val="-7.5452039494139339E-2"/>
                  <c:y val="0.1054687435120114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30ED-475B-86B2-3D1C58B1EF88}"/>
                </c:ext>
              </c:extLst>
            </c:dLbl>
            <c:dLbl>
              <c:idx val="15"/>
              <c:layout>
                <c:manualLayout>
                  <c:x val="8.8767105287222689E-2"/>
                  <c:y val="-1.406249913493484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30ED-475B-86B2-3D1C58B1EF88}"/>
                </c:ext>
              </c:extLst>
            </c:dLbl>
            <c:dLbl>
              <c:idx val="16"/>
              <c:layout>
                <c:manualLayout>
                  <c:x val="-0.11687668862817663"/>
                  <c:y val="0"/>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30ED-475B-86B2-3D1C58B1EF88}"/>
                </c:ext>
              </c:extLst>
            </c:dLbl>
            <c:dLbl>
              <c:idx val="17"/>
              <c:layout>
                <c:manualLayout>
                  <c:x val="-0.10356162283509322"/>
                  <c:y val="-2.3437498558224745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30ED-475B-86B2-3D1C58B1EF88}"/>
                </c:ext>
              </c:extLst>
            </c:dLbl>
            <c:dLbl>
              <c:idx val="18"/>
              <c:layout>
                <c:manualLayout>
                  <c:x val="-4.5863004398398473E-2"/>
                  <c:y val="-0.1242187423585911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Criminal restraint</c:v>
                </c:pt>
                <c:pt idx="2">
                  <c:v>False imprisonment</c:v>
                </c:pt>
                <c:pt idx="3">
                  <c:v>Criminal Sexual Contact</c:v>
                </c:pt>
                <c:pt idx="4">
                  <c:v>Lewdness</c:v>
                </c:pt>
                <c:pt idx="5">
                  <c:v>Criminal trespass</c:v>
                </c:pt>
                <c:pt idx="6">
                  <c:v>Criminal mischief</c:v>
                </c:pt>
                <c:pt idx="7">
                  <c:v>Stalking</c:v>
                </c:pt>
                <c:pt idx="8">
                  <c:v>Criminal Coercion</c:v>
                </c:pt>
                <c:pt idx="9">
                  <c:v>Contempt of Court</c:v>
                </c:pt>
                <c:pt idx="10">
                  <c:v>Other Crime Causing SBI</c:v>
                </c:pt>
                <c:pt idx="11">
                  <c:v>Sexual Assault</c:v>
                </c:pt>
                <c:pt idx="12">
                  <c:v>Robbery</c:v>
                </c:pt>
                <c:pt idx="13">
                  <c:v>Assault</c:v>
                </c:pt>
                <c:pt idx="14">
                  <c:v>Burglary</c:v>
                </c:pt>
                <c:pt idx="15">
                  <c:v>Kidnapping</c:v>
                </c:pt>
                <c:pt idx="16">
                  <c:v>Terroristic Threats</c:v>
                </c:pt>
                <c:pt idx="17">
                  <c:v>Harassment</c:v>
                </c:pt>
                <c:pt idx="18">
                  <c:v>Cyber Harassment</c:v>
                </c:pt>
              </c:strCache>
            </c:strRef>
          </c:cat>
          <c:val>
            <c:numRef>
              <c:f>Sheet1!$B$2:$B$20</c:f>
              <c:numCache>
                <c:formatCode>#,##0</c:formatCode>
                <c:ptCount val="19"/>
                <c:pt idx="0" formatCode="General">
                  <c:v>2</c:v>
                </c:pt>
                <c:pt idx="1">
                  <c:v>8</c:v>
                </c:pt>
                <c:pt idx="2" formatCode="General">
                  <c:v>5</c:v>
                </c:pt>
                <c:pt idx="3" formatCode="General">
                  <c:v>2</c:v>
                </c:pt>
                <c:pt idx="4" formatCode="General">
                  <c:v>0</c:v>
                </c:pt>
                <c:pt idx="5" formatCode="General">
                  <c:v>4</c:v>
                </c:pt>
                <c:pt idx="6" formatCode="General">
                  <c:v>130</c:v>
                </c:pt>
                <c:pt idx="7" formatCode="General">
                  <c:v>18</c:v>
                </c:pt>
                <c:pt idx="8" formatCode="General">
                  <c:v>1</c:v>
                </c:pt>
                <c:pt idx="9">
                  <c:v>112</c:v>
                </c:pt>
                <c:pt idx="10" formatCode="General">
                  <c:v>2</c:v>
                </c:pt>
                <c:pt idx="11" formatCode="General">
                  <c:v>13</c:v>
                </c:pt>
                <c:pt idx="12">
                  <c:v>54</c:v>
                </c:pt>
                <c:pt idx="13" formatCode="General">
                  <c:v>1437</c:v>
                </c:pt>
                <c:pt idx="14" formatCode="General">
                  <c:v>49</c:v>
                </c:pt>
                <c:pt idx="15" formatCode="General">
                  <c:v>3</c:v>
                </c:pt>
                <c:pt idx="16" formatCode="General">
                  <c:v>106</c:v>
                </c:pt>
                <c:pt idx="17" formatCode="General">
                  <c:v>741</c:v>
                </c:pt>
                <c:pt idx="18" formatCode="General">
                  <c:v>8</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107</c:v>
                </c:pt>
                <c:pt idx="1">
                  <c:v>127</c:v>
                </c:pt>
                <c:pt idx="2">
                  <c:v>141</c:v>
                </c:pt>
                <c:pt idx="3">
                  <c:v>184</c:v>
                </c:pt>
                <c:pt idx="4">
                  <c:v>179</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Sheet1!$B$2:$B$22</c:f>
              <c:numCache>
                <c:formatCode>0%</c:formatCode>
                <c:ptCount val="21"/>
                <c:pt idx="0">
                  <c:v>0.38709677419354799</c:v>
                </c:pt>
                <c:pt idx="1">
                  <c:v>0.25531914893617003</c:v>
                </c:pt>
                <c:pt idx="2">
                  <c:v>0.17142857142857101</c:v>
                </c:pt>
                <c:pt idx="3">
                  <c:v>9.7435897435897395E-2</c:v>
                </c:pt>
                <c:pt idx="4">
                  <c:v>3.3434650455927001E-2</c:v>
                </c:pt>
                <c:pt idx="5">
                  <c:v>3.1847133757961797E-2</c:v>
                </c:pt>
                <c:pt idx="6">
                  <c:v>1.8633540372670801E-2</c:v>
                </c:pt>
                <c:pt idx="7">
                  <c:v>-1.43540669856459E-2</c:v>
                </c:pt>
                <c:pt idx="8">
                  <c:v>-0.02</c:v>
                </c:pt>
                <c:pt idx="10">
                  <c:v>-4.8275862068965503E-2</c:v>
                </c:pt>
                <c:pt idx="11">
                  <c:v>-5.2631578947368397E-2</c:v>
                </c:pt>
                <c:pt idx="12">
                  <c:v>-5.99078341013825E-2</c:v>
                </c:pt>
                <c:pt idx="13">
                  <c:v>-8.5106382978723402E-2</c:v>
                </c:pt>
                <c:pt idx="14">
                  <c:v>-9.6153846153846201E-2</c:v>
                </c:pt>
                <c:pt idx="15">
                  <c:v>-0.12755102040816299</c:v>
                </c:pt>
                <c:pt idx="16">
                  <c:v>-0.15384615384615399</c:v>
                </c:pt>
                <c:pt idx="17">
                  <c:v>-0.19469026548672599</c:v>
                </c:pt>
                <c:pt idx="18">
                  <c:v>-0.21768707482993199</c:v>
                </c:pt>
                <c:pt idx="19">
                  <c:v>-0.33333333333333298</c:v>
                </c:pt>
                <c:pt idx="20">
                  <c:v>-0.35</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Sheet1!$C$2:$C$22</c:f>
              <c:numCache>
                <c:formatCode>General</c:formatCode>
                <c:ptCount val="21"/>
                <c:pt idx="9">
                  <c:v>-2.7173913043478298E-2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-3%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Sheet1!$D$2:$D$22</c:f>
              <c:numCache>
                <c:formatCode>0%</c:formatCode>
                <c:ptCount val="21"/>
                <c:pt idx="0">
                  <c:v>-0.03</c:v>
                </c:pt>
                <c:pt idx="1">
                  <c:v>-0.03</c:v>
                </c:pt>
                <c:pt idx="2">
                  <c:v>-0.03</c:v>
                </c:pt>
                <c:pt idx="3">
                  <c:v>-0.03</c:v>
                </c:pt>
                <c:pt idx="4">
                  <c:v>-0.03</c:v>
                </c:pt>
                <c:pt idx="5">
                  <c:v>-0.03</c:v>
                </c:pt>
                <c:pt idx="6">
                  <c:v>-0.03</c:v>
                </c:pt>
                <c:pt idx="7">
                  <c:v>-0.03</c:v>
                </c:pt>
                <c:pt idx="8">
                  <c:v>-0.03</c:v>
                </c:pt>
                <c:pt idx="9">
                  <c:v>-0.03</c:v>
                </c:pt>
                <c:pt idx="10">
                  <c:v>-0.03</c:v>
                </c:pt>
                <c:pt idx="11">
                  <c:v>-0.03</c:v>
                </c:pt>
                <c:pt idx="12">
                  <c:v>-0.03</c:v>
                </c:pt>
                <c:pt idx="13">
                  <c:v>-0.03</c:v>
                </c:pt>
                <c:pt idx="14">
                  <c:v>-0.03</c:v>
                </c:pt>
                <c:pt idx="15">
                  <c:v>-0.03</c:v>
                </c:pt>
                <c:pt idx="16">
                  <c:v>-0.03</c:v>
                </c:pt>
                <c:pt idx="17">
                  <c:v>-0.03</c:v>
                </c:pt>
                <c:pt idx="18">
                  <c:v>-0.03</c:v>
                </c:pt>
                <c:pt idx="19">
                  <c:v>-0.03</c:v>
                </c:pt>
                <c:pt idx="20">
                  <c:v>-0.03</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16">
                  <c:v>-0.230092204526404</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80653968"/>
        <c:axId val="380654360"/>
      </c:barChart>
      <c:catAx>
        <c:axId val="3806539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4360"/>
        <c:crosses val="autoZero"/>
        <c:auto val="1"/>
        <c:lblAlgn val="ctr"/>
        <c:lblOffset val="100"/>
        <c:noMultiLvlLbl val="0"/>
      </c:catAx>
      <c:valAx>
        <c:axId val="380654360"/>
        <c:scaling>
          <c:orientation val="minMax"/>
        </c:scaling>
        <c:delete val="1"/>
        <c:axPos val="t"/>
        <c:numFmt formatCode="0%" sourceLinked="1"/>
        <c:majorTickMark val="none"/>
        <c:minorTickMark val="none"/>
        <c:tickLblPos val="nextTo"/>
        <c:crossAx val="38065396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8">
                  <c:v>0.33600000000000002</c:v>
                </c:pt>
                <c:pt idx="19" formatCode="General">
                  <c:v>0.34200000000000003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20">
                  <c:v>0.44600000000000001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10320</c:v>
                </c:pt>
                <c:pt idx="1">
                  <c:v>6213</c:v>
                </c:pt>
                <c:pt idx="2">
                  <c:v>5267</c:v>
                </c:pt>
                <c:pt idx="3" formatCode="#,##0">
                  <c:v>4772</c:v>
                </c:pt>
                <c:pt idx="4" formatCode="#,##0">
                  <c:v>3674</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80655144"/>
        <c:axId val="380655536"/>
      </c:lineChart>
      <c:catAx>
        <c:axId val="3806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536"/>
        <c:crosses val="autoZero"/>
        <c:auto val="1"/>
        <c:lblAlgn val="ctr"/>
        <c:lblOffset val="100"/>
        <c:noMultiLvlLbl val="0"/>
      </c:catAx>
      <c:valAx>
        <c:axId val="38065553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Hudson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0.23</c:v>
                </c:pt>
                <c:pt idx="1">
                  <c:v>0.38</c:v>
                </c:pt>
                <c:pt idx="2">
                  <c:v>0.03</c:v>
                </c:pt>
                <c:pt idx="3">
                  <c:v>0.06</c:v>
                </c:pt>
                <c:pt idx="4">
                  <c:v>0.24</c:v>
                </c:pt>
                <c:pt idx="5">
                  <c:v>0.06</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3</c:v>
                </c:pt>
                <c:pt idx="3">
                  <c:v>1</c:v>
                </c:pt>
                <c:pt idx="4">
                  <c:v>1</c:v>
                </c:pt>
                <c:pt idx="5">
                  <c:v>1</c:v>
                </c:pt>
                <c:pt idx="6">
                  <c:v>1</c:v>
                </c:pt>
                <c:pt idx="7">
                  <c:v>1</c:v>
                </c:pt>
                <c:pt idx="8">
                  <c:v>1</c:v>
                </c:pt>
                <c:pt idx="9">
                  <c:v>7</c:v>
                </c:pt>
                <c:pt idx="10">
                  <c:v>4</c:v>
                </c:pt>
                <c:pt idx="11">
                  <c:v>1</c:v>
                </c:pt>
                <c:pt idx="12">
                  <c:v>2</c:v>
                </c:pt>
                <c:pt idx="13">
                  <c:v>3</c:v>
                </c:pt>
                <c:pt idx="14">
                  <c:v>1</c:v>
                </c:pt>
                <c:pt idx="15">
                  <c:v>1</c:v>
                </c:pt>
                <c:pt idx="16">
                  <c:v>1</c:v>
                </c:pt>
                <c:pt idx="17">
                  <c:v>1</c:v>
                </c:pt>
                <c:pt idx="18">
                  <c:v>4</c:v>
                </c:pt>
                <c:pt idx="19">
                  <c:v>3</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4">
                  <c:v>0.113</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0.11</c:v>
                </c:pt>
                <c:pt idx="1">
                  <c:v>9.7000000000000003E-2</c:v>
                </c:pt>
                <c:pt idx="2">
                  <c:v>0.11600000000000001</c:v>
                </c:pt>
                <c:pt idx="3">
                  <c:v>0.104</c:v>
                </c:pt>
                <c:pt idx="4">
                  <c:v>0.113</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0.158</c:v>
                </c:pt>
                <c:pt idx="1">
                  <c:v>0.16400000000000001</c:v>
                </c:pt>
                <c:pt idx="2" formatCode="0.0%">
                  <c:v>9.1999999999999998E-2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9.0999999999999998E-2</c:v>
                </c:pt>
                <c:pt idx="1">
                  <c:v>0.13500000000000001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7">
                  <c:v>0.192</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0.14899999999999999</c:v>
                </c:pt>
                <c:pt idx="1">
                  <c:v>0.123</c:v>
                </c:pt>
                <c:pt idx="2">
                  <c:v>9.9000000000000005E-2</c:v>
                </c:pt>
                <c:pt idx="3">
                  <c:v>0.115</c:v>
                </c:pt>
                <c:pt idx="4">
                  <c:v>0.192</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0.21199999999999999</c:v>
                </c:pt>
                <c:pt idx="1">
                  <c:v>0.123</c:v>
                </c:pt>
                <c:pt idx="2" formatCode="0.0%">
                  <c:v>0.215</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 New York </c:v>
                </c:pt>
                <c:pt idx="1">
                  <c:v>Union City </c:v>
                </c:pt>
                <c:pt idx="2">
                  <c:v>East Newark </c:v>
                </c:pt>
                <c:pt idx="3">
                  <c:v>Guttenberg </c:v>
                </c:pt>
                <c:pt idx="4">
                  <c:v>Harrison </c:v>
                </c:pt>
                <c:pt idx="5">
                  <c:v>North Bergen</c:v>
                </c:pt>
                <c:pt idx="6">
                  <c:v>Kearny </c:v>
                </c:pt>
                <c:pt idx="7">
                  <c:v>Jersey City </c:v>
                </c:pt>
                <c:pt idx="8">
                  <c:v>Weehawken</c:v>
                </c:pt>
                <c:pt idx="9">
                  <c:v>Secaucus </c:v>
                </c:pt>
              </c:strCache>
            </c:strRef>
          </c:cat>
          <c:val>
            <c:numRef>
              <c:f>Sheet1!$B$2:$B$11</c:f>
              <c:numCache>
                <c:formatCode>0.00%</c:formatCode>
                <c:ptCount val="10"/>
                <c:pt idx="0">
                  <c:v>0.61</c:v>
                </c:pt>
                <c:pt idx="1">
                  <c:v>0.57999999999999996</c:v>
                </c:pt>
                <c:pt idx="2">
                  <c:v>0.56699999999999995</c:v>
                </c:pt>
                <c:pt idx="3">
                  <c:v>0.54500000000000004</c:v>
                </c:pt>
                <c:pt idx="4">
                  <c:v>0.53800000000000003</c:v>
                </c:pt>
                <c:pt idx="5">
                  <c:v>0.497</c:v>
                </c:pt>
                <c:pt idx="6">
                  <c:v>0.46</c:v>
                </c:pt>
                <c:pt idx="7">
                  <c:v>0.41799999999999998</c:v>
                </c:pt>
                <c:pt idx="8">
                  <c:v>0.36599999999999999</c:v>
                </c:pt>
                <c:pt idx="9">
                  <c:v>0.34699999999999998</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Hudson avg. 43.0%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West New York </c:v>
                </c:pt>
                <c:pt idx="1">
                  <c:v>Union City </c:v>
                </c:pt>
                <c:pt idx="2">
                  <c:v>East Newark </c:v>
                </c:pt>
                <c:pt idx="3">
                  <c:v>Guttenberg </c:v>
                </c:pt>
                <c:pt idx="4">
                  <c:v>Harrison </c:v>
                </c:pt>
                <c:pt idx="5">
                  <c:v>North Bergen</c:v>
                </c:pt>
                <c:pt idx="6">
                  <c:v>Kearny </c:v>
                </c:pt>
                <c:pt idx="7">
                  <c:v>Jersey City </c:v>
                </c:pt>
                <c:pt idx="8">
                  <c:v>Weehawken</c:v>
                </c:pt>
                <c:pt idx="9">
                  <c:v>Secaucus </c:v>
                </c:pt>
              </c:strCache>
            </c:strRef>
          </c:cat>
          <c:val>
            <c:numRef>
              <c:f>Sheet1!$C$2:$C$11</c:f>
              <c:numCache>
                <c:formatCode>0%</c:formatCode>
                <c:ptCount val="10"/>
                <c:pt idx="0">
                  <c:v>0.432</c:v>
                </c:pt>
                <c:pt idx="1">
                  <c:v>0.432</c:v>
                </c:pt>
                <c:pt idx="2">
                  <c:v>0.432</c:v>
                </c:pt>
                <c:pt idx="3">
                  <c:v>0.432</c:v>
                </c:pt>
                <c:pt idx="4">
                  <c:v>0.432</c:v>
                </c:pt>
                <c:pt idx="5">
                  <c:v>0.432</c:v>
                </c:pt>
                <c:pt idx="6">
                  <c:v>0.432</c:v>
                </c:pt>
                <c:pt idx="7">
                  <c:v>0.432</c:v>
                </c:pt>
                <c:pt idx="8">
                  <c:v>0.432</c:v>
                </c:pt>
                <c:pt idx="9">
                  <c:v>0.432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143132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0.17899999999999999</c:v>
                </c:pt>
                <c:pt idx="1">
                  <c:v>0.20699999999999999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10" formatCode="0">
                  <c:v>12627</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2018</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2059</c:v>
                </c:pt>
                <c:pt idx="1">
                  <c:v>2411</c:v>
                </c:pt>
                <c:pt idx="2" formatCode="General">
                  <c:v>2970</c:v>
                </c:pt>
                <c:pt idx="3">
                  <c:v>3500</c:v>
                </c:pt>
                <c:pt idx="4">
                  <c:v>4284</c:v>
                </c:pt>
                <c:pt idx="5">
                  <c:v>5051</c:v>
                </c:pt>
                <c:pt idx="6">
                  <c:v>7754</c:v>
                </c:pt>
                <c:pt idx="7">
                  <c:v>8997</c:v>
                </c:pt>
                <c:pt idx="8">
                  <c:v>9004</c:v>
                </c:pt>
                <c:pt idx="9">
                  <c:v>10275</c:v>
                </c:pt>
                <c:pt idx="10">
                  <c:v>12627</c:v>
                </c:pt>
                <c:pt idx="11">
                  <c:v>13526</c:v>
                </c:pt>
                <c:pt idx="12">
                  <c:v>13311</c:v>
                </c:pt>
                <c:pt idx="13" formatCode="General">
                  <c:v>14469</c:v>
                </c:pt>
                <c:pt idx="14">
                  <c:v>16605</c:v>
                </c:pt>
                <c:pt idx="15">
                  <c:v>15638</c:v>
                </c:pt>
                <c:pt idx="16">
                  <c:v>15217</c:v>
                </c:pt>
                <c:pt idx="17">
                  <c:v>18203</c:v>
                </c:pt>
                <c:pt idx="18">
                  <c:v>18515</c:v>
                </c:pt>
                <c:pt idx="19">
                  <c:v>22189</c:v>
                </c:pt>
                <c:pt idx="20">
                  <c:v>24354</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General</c:formatCode>
                <c:ptCount val="21"/>
                <c:pt idx="0">
                  <c:v>2056</c:v>
                </c:pt>
                <c:pt idx="1">
                  <c:v>2359</c:v>
                </c:pt>
                <c:pt idx="2">
                  <c:v>2936</c:v>
                </c:pt>
                <c:pt idx="3">
                  <c:v>3529</c:v>
                </c:pt>
                <c:pt idx="4">
                  <c:v>4177</c:v>
                </c:pt>
                <c:pt idx="5">
                  <c:v>4995</c:v>
                </c:pt>
                <c:pt idx="6">
                  <c:v>7577</c:v>
                </c:pt>
                <c:pt idx="7">
                  <c:v>8896</c:v>
                </c:pt>
                <c:pt idx="8">
                  <c:v>9004</c:v>
                </c:pt>
                <c:pt idx="9">
                  <c:v>9860</c:v>
                </c:pt>
                <c:pt idx="10">
                  <c:v>12496</c:v>
                </c:pt>
                <c:pt idx="11">
                  <c:v>13101</c:v>
                </c:pt>
                <c:pt idx="12">
                  <c:v>13284</c:v>
                </c:pt>
                <c:pt idx="13">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10">
                  <c:v>12496</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Sheet1!$B$2:$B$22</c:f>
              <c:numCache>
                <c:formatCode>General</c:formatCode>
                <c:ptCount val="21"/>
                <c:pt idx="0">
                  <c:v>75</c:v>
                </c:pt>
                <c:pt idx="1">
                  <c:v>97</c:v>
                </c:pt>
                <c:pt idx="2">
                  <c:v>116</c:v>
                </c:pt>
                <c:pt idx="3">
                  <c:v>126</c:v>
                </c:pt>
                <c:pt idx="4">
                  <c:v>171</c:v>
                </c:pt>
                <c:pt idx="5">
                  <c:v>196</c:v>
                </c:pt>
                <c:pt idx="6">
                  <c:v>386</c:v>
                </c:pt>
                <c:pt idx="7">
                  <c:v>404</c:v>
                </c:pt>
                <c:pt idx="8">
                  <c:v>418</c:v>
                </c:pt>
                <c:pt idx="9">
                  <c:v>459</c:v>
                </c:pt>
                <c:pt idx="10">
                  <c:v>509</c:v>
                </c:pt>
                <c:pt idx="11">
                  <c:v>715</c:v>
                </c:pt>
                <c:pt idx="12">
                  <c:v>740</c:v>
                </c:pt>
                <c:pt idx="13">
                  <c:v>904</c:v>
                </c:pt>
                <c:pt idx="14">
                  <c:v>931</c:v>
                </c:pt>
                <c:pt idx="16">
                  <c:v>1073</c:v>
                </c:pt>
                <c:pt idx="17">
                  <c:v>1381</c:v>
                </c:pt>
                <c:pt idx="18">
                  <c:v>1401</c:v>
                </c:pt>
                <c:pt idx="19">
                  <c:v>1411</c:v>
                </c:pt>
                <c:pt idx="20">
                  <c:v>1667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Sheet1!$C$2:$C$22</c:f>
              <c:numCache>
                <c:formatCode>General</c:formatCode>
                <c:ptCount val="21"/>
                <c:pt idx="15">
                  <c:v>1036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0.41199999999999998</c:v>
                </c:pt>
                <c:pt idx="1">
                  <c:v>0.39500000000000002</c:v>
                </c:pt>
                <c:pt idx="2">
                  <c:v>0.41299999999999998</c:v>
                </c:pt>
                <c:pt idx="3">
                  <c:v>0.40899999999999997</c:v>
                </c:pt>
                <c:pt idx="4">
                  <c:v>0.40400000000000003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0.50746</cdr:x>
      <cdr:y>0.78091</cdr:y>
    </cdr:from>
    <cdr:to>
      <cdr:x>0.66166</cdr:x>
      <cdr:y>0.81981</cdr:y>
    </cdr:to>
    <cdr:sp macro="" textlink="">
      <cdr:nvSpPr>
        <cdr:cNvPr id="2" name="TextBox 5"/>
        <cdr:cNvSpPr txBox="1"/>
      </cdr:nvSpPr>
      <cdr:spPr>
        <a:xfrm xmlns:a="http://schemas.openxmlformats.org/drawingml/2006/main">
          <a:off x="3083498" y="4634463"/>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4.3%</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2/15/2021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Revision 2/15/2021</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Union City has the lowest proportion of residents who speak English-only, while Hoboken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lowest, midrange, and highest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5th highest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&lt;6</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years old is the largest group. </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Jersey City has the highest number of children.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2019, this county had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data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2869</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251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40,147 (in-home); 4,458 (out-of-home placement); 44,632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 lower in 2019 as compared to most previous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families living in poverty is higher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4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county’s</a:t>
            </a:r>
            <a:r>
              <a:rPr lang="en-US" sz="1200" kern="1200" dirty="0" smtClean="0">
                <a:solidFill>
                  <a:schemeClr val="tx1"/>
                </a:solidFill>
                <a:effectLst/>
                <a:latin typeface="+mn-lt"/>
                <a:ea typeface="+mn-ea"/>
                <a:cs typeface="+mn-cs"/>
              </a:rPr>
              <a:t> percentage of families living in poverty has tended to decrease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Census Bureau’s determination of poverty status: </a:t>
            </a:r>
            <a:r>
              <a:rPr lang="en-US" sz="1200" kern="1200" dirty="0" smtClean="0">
                <a:solidFill>
                  <a:schemeClr val="tx1"/>
                </a:solidFill>
                <a:effectLst/>
                <a:latin typeface="+mn-lt"/>
                <a:ea typeface="+mn-ea"/>
                <a:cs typeface="+mn-cs"/>
              </a:rPr>
              <a:t>Poverty</a:t>
            </a:r>
            <a:r>
              <a:rPr lang="en-US" sz="1200" kern="1200" baseline="0" dirty="0" smtClean="0">
                <a:solidFill>
                  <a:schemeClr val="tx1"/>
                </a:solidFill>
                <a:effectLst/>
                <a:latin typeface="+mn-lt"/>
                <a:ea typeface="+mn-ea"/>
                <a:cs typeface="+mn-cs"/>
              </a:rPr>
              <a:t> status is based on </a:t>
            </a:r>
            <a:r>
              <a:rPr lang="en-US" sz="1200" kern="1200" dirty="0" smtClean="0">
                <a:solidFill>
                  <a:schemeClr val="tx1"/>
                </a:solidFill>
                <a:effectLst/>
                <a:latin typeface="+mn-lt"/>
                <a:ea typeface="+mn-ea"/>
                <a:cs typeface="+mn-cs"/>
              </a:rPr>
              <a:t>total family income in the last 12 months, which is compared to a poverty threshold related to their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family size, number of related children,</a:t>
            </a:r>
            <a:r>
              <a:rPr lang="en-US" sz="1200" kern="1200" baseline="0" dirty="0" smtClean="0">
                <a:solidFill>
                  <a:schemeClr val="tx1"/>
                </a:solidFill>
                <a:effectLst/>
                <a:latin typeface="+mn-lt"/>
                <a:ea typeface="+mn-ea"/>
                <a:cs typeface="+mn-cs"/>
              </a:rPr>
              <a:t> and for 1- and 2- person families, age of householder</a:t>
            </a:r>
            <a:r>
              <a:rPr lang="en-US" sz="1200" kern="1200" dirty="0" smtClean="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Union City and West New York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the highest poverty rates.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most costly of</a:t>
            </a:r>
            <a:r>
              <a:rPr lang="en-US" sz="1200" kern="1200" baseline="0" dirty="0" smtClean="0">
                <a:solidFill>
                  <a:schemeClr val="tx1"/>
                </a:solidFill>
                <a:effectLst/>
                <a:latin typeface="+mn-lt"/>
                <a:ea typeface="+mn-ea"/>
                <a:cs typeface="+mn-cs"/>
              </a:rPr>
              <a:t> these </a:t>
            </a:r>
            <a:r>
              <a:rPr lang="en-US" sz="1200" kern="1200" dirty="0" smtClean="0">
                <a:solidFill>
                  <a:schemeClr val="tx1"/>
                </a:solidFill>
                <a:effectLst/>
                <a:latin typeface="+mn-lt"/>
                <a:ea typeface="+mn-ea"/>
                <a:cs typeface="+mn-cs"/>
              </a:rPr>
              <a:t>budget components in this county tends to be child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a:t>
            </a:r>
            <a:r>
              <a:rPr lang="en-US" sz="1200" kern="1200" dirty="0" smtClean="0">
                <a:solidFill>
                  <a:schemeClr val="tx1"/>
                </a:solidFill>
                <a:effectLst/>
                <a:latin typeface="+mn-lt"/>
                <a:ea typeface="+mn-ea"/>
                <a:cs typeface="+mn-cs"/>
              </a:rPr>
              <a:t>12</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most</a:t>
            </a:r>
            <a:r>
              <a:rPr lang="en-US" sz="1200" kern="1200" dirty="0" smtClean="0">
                <a:solidFill>
                  <a:schemeClr val="tx1"/>
                </a:solidFill>
                <a:effectLst/>
                <a:latin typeface="+mn-lt"/>
                <a:ea typeface="+mn-ea"/>
                <a:cs typeface="+mn-cs"/>
              </a:rPr>
              <a:t> 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two-parent,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two-child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 to increase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Union City and West New York 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cost burden is higher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smtClean="0">
                <a:solidFill>
                  <a:schemeClr val="tx1"/>
                </a:solidFill>
                <a:effectLst/>
                <a:latin typeface="+mn-lt"/>
                <a:ea typeface="+mn-ea"/>
                <a:cs typeface="+mn-cs"/>
              </a:rPr>
              <a:t> time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higher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average and is lower than the U.S. national average.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tended to 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2014 and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tended to decrease between 2016 and 2020.</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Infant, toddler, and pre-K median monthly childcare costs in this county tend to be on the</a:t>
            </a:r>
            <a:r>
              <a:rPr lang="en-US" sz="1200" kern="1200" baseline="0" dirty="0" smtClean="0">
                <a:solidFill>
                  <a:schemeClr val="tx1"/>
                </a:solidFill>
                <a:effectLst/>
                <a:latin typeface="+mn-lt"/>
                <a:ea typeface="+mn-ea"/>
                <a:cs typeface="+mn-cs"/>
              </a:rPr>
              <a:t> low end </a:t>
            </a:r>
            <a:r>
              <a:rPr lang="en-US" sz="1200" kern="1200" dirty="0" smtClean="0">
                <a:solidFill>
                  <a:schemeClr val="tx1"/>
                </a:solidFill>
                <a:effectLst/>
                <a:latin typeface="+mn-lt"/>
                <a:ea typeface="+mn-ea"/>
                <a:cs typeface="+mn-cs"/>
              </a:rPr>
              <a:t>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compared to the county’s median household income, costs appear lower than expected for </a:t>
            </a:r>
            <a:r>
              <a:rPr lang="en-US" sz="1200" kern="1200" dirty="0" smtClean="0">
                <a:solidFill>
                  <a:schemeClr val="tx1"/>
                </a:solidFill>
                <a:effectLst/>
                <a:latin typeface="+mn-lt"/>
                <a:ea typeface="+mn-ea"/>
                <a:cs typeface="+mn-cs"/>
              </a:rPr>
              <a:t>infant</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toddler, and pre-K childcare.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slightly longer commute time to work as compared to the state average of 33.1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increase slightly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Hoboken </a:t>
            </a:r>
            <a:r>
              <a:rPr lang="en-US" sz="1200" kern="1200" dirty="0" smtClean="0">
                <a:solidFill>
                  <a:schemeClr val="tx1"/>
                </a:solidFill>
                <a:effectLst/>
                <a:latin typeface="+mn-lt"/>
                <a:ea typeface="+mn-ea"/>
                <a:cs typeface="+mn-cs"/>
              </a:rPr>
              <a:t>and Weehawken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a:t>
            </a:r>
            <a:r>
              <a:rPr lang="en-US" sz="1200" kern="1200" dirty="0" smtClean="0">
                <a:solidFill>
                  <a:schemeClr val="tx1"/>
                </a:solidFill>
                <a:effectLst/>
                <a:latin typeface="+mn-lt"/>
                <a:ea typeface="+mn-ea"/>
                <a:cs typeface="+mn-cs"/>
              </a:rPr>
              <a:t>the longest average commute times.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lowest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Results are based on a "typical regional" profile for income, commuters, and household size for the county. These values are included in Table 8.4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lowest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Auto Cost" is the sum of "Annual Auto Ownership Cost" and "Annual Gas Cost". [“Annual Gas Cost” is based on the NJ state average of $2.30/gallon from December 10, 2020].  These values are included in Table 8.5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minors without insurance is higher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tended to vary over time.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Guttenberg and East Newark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the largest percentages of minors without insurance.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effectLst/>
                <a:latin typeface="+mn-lt"/>
                <a:ea typeface="+mn-ea"/>
                <a:cs typeface="+mn-cs"/>
              </a:rPr>
              <a:t>Note:</a:t>
            </a:r>
            <a:r>
              <a:rPr lang="en-US" sz="1200" kern="120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tended to increase over time.</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3rd highest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reports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have varied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tend to earn a higher weekly wage as compared to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weekly wage has increased slightly over time.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Hispanic, Asian, and “Other” residents, and lower proportions of White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residents in this county.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county’s unemployment rate tends to be similar to the state's rate, and tends to follow a similar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Starting in March 2020, unemployment rates tended to increase due to the COVID-19 pandemic</a:t>
            </a:r>
            <a:r>
              <a:rPr lang="en-US" sz="1200" kern="1200" baseline="0" dirty="0" smtClean="0">
                <a:solidFill>
                  <a:schemeClr val="tx1"/>
                </a:solidFill>
                <a:effectLst/>
                <a:latin typeface="+mn-lt"/>
                <a:ea typeface="+mn-ea"/>
                <a:cs typeface="+mn-cs"/>
              </a:rPr>
              <a:t> and associated shutdowns.</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similar to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each NJ county, with the exception of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state median income is higher than the national median income for both males and females.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both men and women have a higher median income than the national average,</a:t>
            </a:r>
            <a:r>
              <a:rPr lang="en-US" sz="1200" kern="1200" baseline="0" dirty="0" smtClean="0">
                <a:solidFill>
                  <a:schemeClr val="tx1"/>
                </a:solidFill>
                <a:effectLst/>
                <a:latin typeface="+mn-lt"/>
                <a:ea typeface="+mn-ea"/>
                <a:cs typeface="+mn-cs"/>
              </a:rPr>
              <a:t> and a lower median income than the state average.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Men tended to earned about between $2-9K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more than women.</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highest, lowest, and a middling median income, were selected to illustrate the variation of income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violent crime rate [black line] is the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in the state. </a:t>
            </a:r>
          </a:p>
          <a:p>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juvenile arrest rate is the 11</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lowest </a:t>
            </a:r>
            <a:r>
              <a:rPr lang="en-US" sz="1200" kern="1200" dirty="0" smtClean="0">
                <a:solidFill>
                  <a:schemeClr val="tx1"/>
                </a:solidFill>
                <a:effectLst/>
                <a:latin typeface="+mn-lt"/>
                <a:ea typeface="+mn-ea"/>
                <a:cs typeface="+mn-cs"/>
              </a:rPr>
              <a:t>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county’s rate has tended to decrease over time, and is </a:t>
            </a:r>
            <a:r>
              <a:rPr lang="en-US" sz="1200" kern="1200" dirty="0" smtClean="0">
                <a:solidFill>
                  <a:schemeClr val="tx1"/>
                </a:solidFill>
                <a:effectLst/>
                <a:latin typeface="+mn-lt"/>
                <a:ea typeface="+mn-ea"/>
                <a:cs typeface="+mn-cs"/>
              </a:rPr>
              <a:t>lower than the </a:t>
            </a:r>
            <a:r>
              <a:rPr lang="en-US" sz="1200" kern="1200" dirty="0" smtClean="0">
                <a:solidFill>
                  <a:schemeClr val="tx1"/>
                </a:solidFill>
                <a:effectLst/>
                <a:latin typeface="+mn-lt"/>
                <a:ea typeface="+mn-ea"/>
                <a:cs typeface="+mn-cs"/>
              </a:rPr>
              <a:t>rate for NJ.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a:t>
            </a:r>
            <a:r>
              <a:rPr lang="en-US" sz="1200" kern="1200" dirty="0" smtClean="0">
                <a:solidFill>
                  <a:schemeClr val="tx1"/>
                </a:solidFill>
                <a:effectLst/>
                <a:latin typeface="+mn-lt"/>
                <a:ea typeface="+mn-ea"/>
                <a:cs typeface="+mn-cs"/>
              </a:rPr>
              <a:t>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highest number of crime guns recovered of the NJ counties.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the year, this county's number of recovered crime guns has varied.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proportion of White residents has increased slightly. Other ethnic/racial groups appear fairly steady.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October, 2020, and without accounting for population size, municipalities with the most crime guns recovered were Newark, Trenton, and Camden.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number of reported domestic violence incidents of</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NJ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domestic violence incidents in this county has tended to 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Jersey City 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offenses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county, most domestic violence offenses were categorized as assault.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Across a two-year period (2018 to 2019), 7 counties experienced an increase in the percentage of suspected opioid deaths (positive percentages), while the remaining 14 NJ counties experienced a decrease (negative percentages).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-2.72% change indicates a</a:t>
            </a:r>
            <a:r>
              <a:rPr lang="en-US" sz="1200" kern="1200" baseline="0" dirty="0" smtClean="0">
                <a:solidFill>
                  <a:schemeClr val="tx1"/>
                </a:solidFill>
                <a:effectLst/>
                <a:latin typeface="+mn-lt"/>
                <a:ea typeface="+mn-ea"/>
                <a:cs typeface="+mn-cs"/>
              </a:rPr>
              <a:t> decrease </a:t>
            </a:r>
            <a:r>
              <a:rPr lang="en-US" sz="1200" kern="1200" dirty="0" smtClean="0">
                <a:solidFill>
                  <a:schemeClr val="tx1"/>
                </a:solidFill>
                <a:effectLst/>
                <a:latin typeface="+mn-lt"/>
                <a:ea typeface="+mn-ea"/>
                <a:cs typeface="+mn-cs"/>
              </a:rPr>
              <a:t>in suspected overdose deaths across 2018 to 2019.</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2015 and 2019, the number of suspected opioid deaths in this county has tended to increase.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measures indicate overdose deaths relative to the county population.</a:t>
            </a:r>
          </a:p>
          <a:p>
            <a:r>
              <a:rPr lang="en-US" sz="1200" kern="1200" dirty="0" smtClean="0">
                <a:solidFill>
                  <a:schemeClr val="tx1"/>
                </a:solidFill>
                <a:effectLst/>
                <a:latin typeface="+mn-lt"/>
                <a:ea typeface="+mn-ea"/>
                <a:cs typeface="+mn-cs"/>
              </a:rPr>
              <a:t>Across a two-year period (2017 to 2018),  16 counties experienced an increasing trend of overdose deaths as a proportion of the population (negative % change), while the remaining 5 NJ counties experienced a decreasing trend (positive % change).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2017 to 2018, the -23% change indicates an increasing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trend in overdose deaths as a proportion of the population 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2014-2018, the decreasing line indicates that more people have been dying of overdoses over time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Heroin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2018. In 2018, there were 89,629 treatment admissions and 87,516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June 2019 NJSAMS download data.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largest numbers of mental health programs available include outpatient, followed by supportive housing and partial care.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Hoboken is composed of mostly White residents, while Jersey City residents are more diverse. </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mental health distress in this county is estimated to be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mental health distress in this phone survey has tended to vary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Black residents reported symptoms of mental health distress most frequently, followed by</a:t>
            </a:r>
            <a:r>
              <a:rPr lang="en-US" sz="1200" kern="1200" baseline="0" dirty="0" smtClean="0">
                <a:solidFill>
                  <a:schemeClr val="tx1"/>
                </a:solidFill>
                <a:effectLst/>
                <a:latin typeface="+mn-lt"/>
                <a:ea typeface="+mn-ea"/>
                <a:cs typeface="+mn-cs"/>
              </a:rPr>
              <a:t> White then Hispanic/Latino residents.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higher rate as compared to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diagnosed depression in this county is estimated to be the 4</a:t>
            </a:r>
            <a:r>
              <a:rPr lang="en-US" sz="1200" kern="1200" baseline="0" dirty="0" smtClean="0">
                <a:solidFill>
                  <a:schemeClr val="tx1"/>
                </a:solidFill>
                <a:effectLst/>
                <a:latin typeface="+mn-lt"/>
                <a:ea typeface="+mn-ea"/>
                <a:cs typeface="+mn-cs"/>
              </a:rPr>
              <a:t>th </a:t>
            </a:r>
            <a:r>
              <a:rPr lang="en-US" sz="1200" kern="1200" dirty="0" smtClean="0">
                <a:solidFill>
                  <a:schemeClr val="tx1"/>
                </a:solidFill>
                <a:effectLst/>
                <a:latin typeface="+mn-lt"/>
                <a:ea typeface="+mn-ea"/>
                <a:cs typeface="+mn-cs"/>
              </a:rPr>
              <a:t>highest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endParaRPr lang="en-US" sz="1200" b="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this county, Hispanic residents reported diagnosed depression most frequently, followed by White, then Black residents.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Diagnosed depression was reported by Women at a higher rate as compared to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11th lowest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number of children enrolled in Special Ed services of the NJ counties.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6th highest number of children receiving early intervention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not include individual counselors. Is not an exhaustive list.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Sources include:</a:t>
            </a:r>
            <a:endParaRPr lang="en-US" sz="1200" kern="1200" dirty="0" smtClean="0">
              <a:solidFill>
                <a:schemeClr val="tx1"/>
              </a:solidFill>
              <a:effectLst/>
              <a:latin typeface="+mn-lt"/>
              <a:ea typeface="+mn-ea"/>
              <a:cs typeface="+mn-cs"/>
            </a:endParaRPr>
          </a:p>
          <a:p>
            <a:pPr defTabSz="904046">
              <a:defRPr/>
            </a:pPr>
            <a:r>
              <a:rPr lang="en-US" dirty="0" smtClean="0"/>
              <a:t>16.1. https://hudsonservicenetwork.org/home.asp?uri=1000</a:t>
            </a:r>
            <a:r>
              <a:rPr lang="en-US" baseline="0" dirty="0" smtClean="0"/>
              <a:t> </a:t>
            </a:r>
            <a:endParaRPr lang="en-US" dirty="0" smtClean="0"/>
          </a:p>
          <a:p>
            <a:pPr defTabSz="904046">
              <a:defRPr/>
            </a:pPr>
            <a:endParaRPr lang="en-US" dirty="0" smtClean="0"/>
          </a:p>
          <a:p>
            <a:pPr defTabSz="904046">
              <a:defRPr/>
            </a:pPr>
            <a:r>
              <a:rPr lang="en-US" dirty="0" smtClean="0"/>
              <a:t>16.2. </a:t>
            </a:r>
            <a:r>
              <a:rPr lang="en-US" dirty="0" smtClean="0">
                <a:hlinkClick r:id="rId3"/>
              </a:rPr>
              <a:t>https://www.probononj.org/ProviderDirectory.aspx</a:t>
            </a:r>
            <a:endParaRPr lang="en-US" dirty="0" smtClean="0"/>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has tended to remain mostly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West New York and Union City have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below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tended to remain mostly steady over time.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For chart 1.7, all counties used 1-year 2019 ACS estimates except </a:t>
            </a:r>
            <a:r>
              <a:rPr lang="en-US" sz="1200" kern="1200" dirty="0" smtClean="0">
                <a:solidFill>
                  <a:schemeClr val="tx1"/>
                </a:solidFill>
                <a:effectLst/>
                <a:latin typeface="+mn-lt"/>
                <a:ea typeface="+mn-ea"/>
                <a:cs typeface="+mn-cs"/>
              </a:rPr>
              <a:t>Salem</a:t>
            </a:r>
            <a:r>
              <a:rPr lang="en-US" sz="1200" kern="1200" baseline="0" dirty="0" smtClean="0">
                <a:solidFill>
                  <a:schemeClr val="tx1"/>
                </a:solidFill>
                <a:effectLst/>
                <a:latin typeface="+mn-lt"/>
                <a:ea typeface="+mn-ea"/>
                <a:cs typeface="+mn-cs"/>
              </a:rPr>
              <a:t> County, which did not have 1-year ACS estimates available. Instead, the 5-year ACS estimate was used for Salem. </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8" name="TextBox 7">
            <a:extLst>
              <a:ext uri="{FF2B5EF4-FFF2-40B4-BE49-F238E27FC236}">
                <a16:creationId xmlns:a16="http://schemas.microsoft.com/office/drawing/2014/main" id="{4FC3502E-998F-4187-BA0A-B415E6C52E45}"/>
              </a:ext>
            </a:extLst>
          </p:cNvPr>
          <p:cNvSpPr txBox="1"/>
          <p:nvPr userDrawn="1"/>
        </p:nvSpPr>
        <p:spPr>
          <a:xfrm>
            <a:off x="-228600" y="5638800"/>
            <a:ext cx="3454400" cy="954107"/>
          </a:xfrm>
          <a:prstGeom prst="rect">
            <a:avLst/>
          </a:prstGeom>
          <a:noFill/>
        </p:spPr>
        <p:txBody>
          <a:bodyPr wrap="square" rtlCol="0">
            <a:spAutoFit/>
          </a:bodyPr>
          <a:lstStyle/>
          <a:p>
            <a:pPr algn="ctr"/>
            <a:r>
              <a:rPr lang="en-US" sz="3200" b="0" dirty="0" smtClean="0">
                <a:solidFill>
                  <a:schemeClr val="bg1"/>
                </a:solidFill>
                <a:latin typeface="Franklin Gothic Demi" panose="020B0703020102020204" pitchFamily="34" charset="0"/>
              </a:rPr>
              <a:t>Hudson</a:t>
            </a:r>
            <a:r>
              <a:rPr lang="en-US" sz="3200" b="0" baseline="0" dirty="0" smtClean="0">
                <a:solidFill>
                  <a:schemeClr val="bg1"/>
                </a:solidFill>
                <a:latin typeface="Franklin Gothic Demi" panose="020B0703020102020204" pitchFamily="34" charset="0"/>
              </a:rPr>
              <a:t> County</a:t>
            </a:r>
            <a:endParaRPr lang="en-US" sz="3200" b="0" dirty="0" smtClean="0">
              <a:solidFill>
                <a:schemeClr val="bg1"/>
              </a:solidFill>
              <a:latin typeface="Franklin Gothic Demi" panose="020B0703020102020204" pitchFamily="34" charset="0"/>
            </a:endParaRPr>
          </a:p>
          <a:p>
            <a:pPr algn="ctr"/>
            <a:r>
              <a:rPr lang="en-US" sz="2400" b="0" dirty="0" smtClean="0">
                <a:solidFill>
                  <a:schemeClr val="bg1"/>
                </a:solidFill>
                <a:latin typeface="Franklin Gothic Demi" panose="020B0703020102020204" pitchFamily="34" charset="0"/>
              </a:rPr>
              <a:t>New </a:t>
            </a:r>
            <a:r>
              <a:rPr lang="en-US" sz="2400" b="0" dirty="0">
                <a:solidFill>
                  <a:schemeClr val="bg1"/>
                </a:solidFill>
                <a:latin typeface="Franklin Gothic Demi" panose="020B0703020102020204" pitchFamily="34" charset="0"/>
              </a:rPr>
              <a:t>Jersey</a:t>
            </a:r>
          </a:p>
        </p:txBody>
      </p:sp>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10" name="TextBox 9"/>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653" y="967848"/>
            <a:ext cx="761266" cy="1441647"/>
          </a:xfrm>
          <a:prstGeom prst="rect">
            <a:avLst/>
          </a:prstGeom>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5489" y="4473047"/>
            <a:ext cx="761266" cy="1441647"/>
          </a:xfrm>
          <a:prstGeom prst="rect">
            <a:avLst/>
          </a:prstGeom>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0517" y="510648"/>
            <a:ext cx="761266" cy="1441647"/>
          </a:xfrm>
          <a:prstGeom prst="rect">
            <a:avLst/>
          </a:prstGeom>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0517" y="510648"/>
            <a:ext cx="761266" cy="1441647"/>
          </a:xfrm>
          <a:prstGeom prst="rect">
            <a:avLst/>
          </a:prstGeom>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93924" y="2708175"/>
            <a:ext cx="761266" cy="1441647"/>
          </a:xfrm>
          <a:prstGeom prst="rect">
            <a:avLst/>
          </a:prstGeom>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821" y="586848"/>
            <a:ext cx="761266" cy="1441647"/>
          </a:xfrm>
          <a:prstGeom prst="rect">
            <a:avLst/>
          </a:prstGeom>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0543" y="408210"/>
            <a:ext cx="761266" cy="1441647"/>
          </a:xfrm>
          <a:prstGeom prst="rect">
            <a:avLst/>
          </a:prstGeom>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57889" y="4966733"/>
            <a:ext cx="761266" cy="1441647"/>
          </a:xfrm>
          <a:prstGeom prst="rect">
            <a:avLst/>
          </a:prstGeom>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9669" y="4854048"/>
            <a:ext cx="761266" cy="1441647"/>
          </a:xfrm>
          <a:prstGeom prst="rect">
            <a:avLst/>
          </a:prstGeom>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8" name="TextBox 7"/>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05753" y="434448"/>
            <a:ext cx="761266" cy="1441647"/>
          </a:xfrm>
          <a:prstGeom prst="rect">
            <a:avLst/>
          </a:prstGeom>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06736" y="297237"/>
            <a:ext cx="761266" cy="1441647"/>
          </a:xfrm>
          <a:prstGeom prst="rect">
            <a:avLst/>
          </a:prstGeom>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85384" y="400258"/>
            <a:ext cx="761266" cy="1441647"/>
          </a:xfrm>
          <a:prstGeom prst="rect">
            <a:avLst/>
          </a:prstGeom>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57383" y="768120"/>
            <a:ext cx="761266" cy="1441647"/>
          </a:xfrm>
          <a:prstGeom prst="rect">
            <a:avLst/>
          </a:prstGeom>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26777" y="552255"/>
            <a:ext cx="761266" cy="1441647"/>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91680" y="409357"/>
            <a:ext cx="761266" cy="1441647"/>
          </a:xfrm>
          <a:prstGeom prst="rect">
            <a:avLst/>
          </a:prstGeom>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653" y="967848"/>
            <a:ext cx="761266" cy="1441647"/>
          </a:xfrm>
          <a:prstGeom prst="rect">
            <a:avLst/>
          </a:prstGeom>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524315"/>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smtClean="0">
                <a:cs typeface="Calibri"/>
              </a:rPr>
              <a:t>6.1: </a:t>
            </a:r>
            <a:r>
              <a:rPr lang="en-US" sz="1200" b="1" dirty="0">
                <a:cs typeface="Calibri"/>
              </a:rPr>
              <a:t>Food insecurity (%) </a:t>
            </a:r>
            <a:r>
              <a:rPr lang="en-US" sz="1200" b="1" dirty="0"/>
              <a:t>in NJ (by county)</a:t>
            </a:r>
            <a:endParaRPr lang="en-US" sz="1200" b="1" dirty="0">
              <a:cs typeface="Calibri"/>
            </a:endParaRPr>
          </a:p>
          <a:p>
            <a:pPr lvl="1"/>
            <a:r>
              <a:rPr lang="en-US" sz="1200" dirty="0" smtClean="0"/>
              <a:t>6.2: </a:t>
            </a:r>
            <a:r>
              <a:rPr lang="en-US" sz="1200" b="1" dirty="0"/>
              <a:t>Individuals (#) enrolled in WIC nutrition program </a:t>
            </a:r>
            <a:endParaRPr lang="en-US" sz="1200" b="1" dirty="0">
              <a:cs typeface="Calibri"/>
            </a:endParaRPr>
          </a:p>
          <a:p>
            <a:pPr lvl="1"/>
            <a:r>
              <a:rPr lang="en-US" sz="1200" dirty="0" smtClean="0"/>
              <a:t>6.3: </a:t>
            </a:r>
            <a:r>
              <a:rPr lang="en-US" sz="1200" b="1" dirty="0"/>
              <a:t>Children (#) receiving free or reduced lunch</a:t>
            </a:r>
            <a:endParaRPr lang="en-US" sz="1200" dirty="0"/>
          </a:p>
          <a:p>
            <a:pPr lvl="1"/>
            <a:r>
              <a:rPr lang="en-US" sz="1200" dirty="0" smtClean="0"/>
              <a:t>6.4: </a:t>
            </a:r>
            <a:r>
              <a:rPr lang="en-US" sz="1200" b="1" dirty="0"/>
              <a:t>Children (#) receiving NJ SNAP supplemental nutrition assistance</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8" name="TextBox 7"/>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8" name="TextBox 7"/>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32092"/>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smtClean="0"/>
              <a:t>11.5: </a:t>
            </a:r>
            <a:r>
              <a:rPr lang="en-US" sz="1200" b="1" dirty="0" smtClean="0"/>
              <a:t>Crime guns recovered (#)</a:t>
            </a:r>
            <a:r>
              <a:rPr lang="en-US" sz="1200" b="1" baseline="0" dirty="0" smtClean="0"/>
              <a:t> in NJ (by county) </a:t>
            </a:r>
            <a:endParaRPr lang="en-US" sz="1200" b="1" dirty="0" smtClean="0">
              <a:cs typeface="Calibri"/>
            </a:endParaRPr>
          </a:p>
          <a:p>
            <a:pPr lvl="1"/>
            <a:r>
              <a:rPr lang="en-US" sz="1200" dirty="0" smtClean="0"/>
              <a:t>11.6: </a:t>
            </a:r>
            <a:r>
              <a:rPr lang="en-US" sz="1200" b="1" dirty="0" smtClean="0"/>
              <a:t>Crime</a:t>
            </a:r>
            <a:r>
              <a:rPr lang="en-US" sz="1200" b="1" baseline="0" dirty="0" smtClean="0"/>
              <a:t> guns recovered (#) across 6 months, in county</a:t>
            </a:r>
            <a:r>
              <a:rPr lang="en-US" sz="1200" b="1" dirty="0" smtClean="0"/>
              <a:t> </a:t>
            </a:r>
            <a:endParaRPr lang="en-US" sz="1200" b="1" dirty="0" smtClean="0">
              <a:cs typeface="Calibri"/>
            </a:endParaRPr>
          </a:p>
          <a:p>
            <a:pPr lvl="1"/>
            <a:r>
              <a:rPr lang="en-US" sz="1200" dirty="0" smtClean="0"/>
              <a:t>11.7</a:t>
            </a:r>
            <a:r>
              <a:rPr lang="en-US" sz="1200" dirty="0"/>
              <a:t>:</a:t>
            </a:r>
            <a:r>
              <a:rPr lang="en-US" sz="1200" b="1" dirty="0"/>
              <a:t> </a:t>
            </a:r>
            <a:r>
              <a:rPr lang="en-US" sz="1200" b="1" dirty="0" smtClean="0"/>
              <a:t>Municipalities in NJ with most crime guns recovered (#)</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8" name="TextBox 7"/>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93647"/>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15.2:</a:t>
            </a:r>
            <a:r>
              <a:rPr lang="en-US" sz="1200" b="1" dirty="0" smtClean="0"/>
              <a:t> </a:t>
            </a:r>
            <a:r>
              <a:rPr lang="en-US" sz="1200" b="1" dirty="0"/>
              <a:t>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8" name="TextBox 7"/>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2062103"/>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smtClean="0">
                <a:solidFill>
                  <a:schemeClr val="bg1"/>
                </a:solidFill>
                <a:latin typeface="Franklin Gothic Demi" panose="020B0703020102020204" pitchFamily="34" charset="0"/>
              </a:rPr>
              <a:t>Service Needs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7" name="TextBox 6"/>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6" name="TextBox 5"/>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76200"/>
            <a:ext cx="442614" cy="838200"/>
          </a:xfrm>
          <a:prstGeom prst="rect">
            <a:avLst/>
          </a:prstGeom>
        </p:spPr>
      </p:pic>
      <p:sp>
        <p:nvSpPr>
          <p:cNvPr id="6" name="TextBox 5"/>
          <p:cNvSpPr txBox="1"/>
          <p:nvPr userDrawn="1"/>
        </p:nvSpPr>
        <p:spPr>
          <a:xfrm>
            <a:off x="609600" y="202912"/>
            <a:ext cx="883920" cy="584775"/>
          </a:xfrm>
          <a:prstGeom prst="rect">
            <a:avLst/>
          </a:prstGeom>
          <a:noFill/>
        </p:spPr>
        <p:txBody>
          <a:bodyPr wrap="square" rtlCol="0">
            <a:spAutoFit/>
          </a:bodyPr>
          <a:lstStyle/>
          <a:p>
            <a:r>
              <a:rPr lang="en-US" sz="1600" b="1" dirty="0" smtClean="0">
                <a:latin typeface="+mj-lt"/>
              </a:rPr>
              <a:t>Hudson</a:t>
            </a:r>
            <a:r>
              <a:rPr lang="en-US" sz="1600" b="1" baseline="0" dirty="0" smtClean="0">
                <a:latin typeface="+mj-lt"/>
              </a:rPr>
              <a:t> County</a:t>
            </a:r>
            <a:endParaRPr lang="en-US" sz="1600" b="1" dirty="0" smtClean="0">
              <a:latin typeface="+mj-lt"/>
            </a:endParaRPr>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7.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notesSlide" Target="../notesSlides/notesSlide1.xml"/><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6.xml"/><Relationship Id="rId7" Type="http://schemas.openxmlformats.org/officeDocument/2006/relationships/slideLayout" Target="../slideLayouts/slideLayout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8.xml"/><Relationship Id="rId7" Type="http://schemas.openxmlformats.org/officeDocument/2006/relationships/slideLayout" Target="../slideLayouts/slideLayout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chart" Target="../charts/chart1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7.xml"/><Relationship Id="rId5" Type="http://schemas.openxmlformats.org/officeDocument/2006/relationships/tags" Target="../tags/tag98.xml"/><Relationship Id="rId10" Type="http://schemas.openxmlformats.org/officeDocument/2006/relationships/notesSlide" Target="../notesSlides/notesSlide16.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4.xml"/><Relationship Id="rId7" Type="http://schemas.openxmlformats.org/officeDocument/2006/relationships/notesSlide" Target="../notesSlides/notesSlide1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5.xml"/><Relationship Id="rId7" Type="http://schemas.openxmlformats.org/officeDocument/2006/relationships/notesSlide" Target="../notesSlides/notesSlide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3.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2.xml"/><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28.xml"/><Relationship Id="rId7" Type="http://schemas.openxmlformats.org/officeDocument/2006/relationships/notesSlide" Target="../notesSlides/notesSlide2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5.xml"/><Relationship Id="rId7" Type="http://schemas.openxmlformats.org/officeDocument/2006/relationships/notesSlide" Target="../notesSlides/notesSlide2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8.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8.xml"/><Relationship Id="rId5" Type="http://schemas.openxmlformats.org/officeDocument/2006/relationships/tags" Target="../tags/tag163.xml"/><Relationship Id="rId4" Type="http://schemas.openxmlformats.org/officeDocument/2006/relationships/tags" Target="../tags/tag16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8.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0.xml"/><Relationship Id="rId7" Type="http://schemas.openxmlformats.org/officeDocument/2006/relationships/slideLayout" Target="../slideLayouts/slideLayout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chart" Target="../charts/chart39.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chart" Target="../charts/chart38.xml"/><Relationship Id="rId5" Type="http://schemas.openxmlformats.org/officeDocument/2006/relationships/tags" Target="../tags/tag200.xml"/><Relationship Id="rId10" Type="http://schemas.openxmlformats.org/officeDocument/2006/relationships/notesSlide" Target="../notesSlides/notesSlide32.xml"/><Relationship Id="rId4" Type="http://schemas.openxmlformats.org/officeDocument/2006/relationships/tags" Target="../tags/tag199.xml"/><Relationship Id="rId9"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06.xml"/><Relationship Id="rId7" Type="http://schemas.openxmlformats.org/officeDocument/2006/relationships/notesSlide" Target="../notesSlides/notesSlide3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Layout" Target="../slideLayouts/slideLayout8.xml"/><Relationship Id="rId5" Type="http://schemas.openxmlformats.org/officeDocument/2006/relationships/tags" Target="../tags/tag208.xml"/><Relationship Id="rId4" Type="http://schemas.openxmlformats.org/officeDocument/2006/relationships/tags" Target="../tags/tag207.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1.xml"/><Relationship Id="rId7" Type="http://schemas.openxmlformats.org/officeDocument/2006/relationships/notesSlide" Target="../notesSlides/notesSlide34.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Layout" Target="../slideLayouts/slideLayout8.xml"/><Relationship Id="rId5" Type="http://schemas.openxmlformats.org/officeDocument/2006/relationships/tags" Target="../tags/tag213.xml"/><Relationship Id="rId4" Type="http://schemas.openxmlformats.org/officeDocument/2006/relationships/tags" Target="../tags/tag21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6.xml"/><Relationship Id="rId7" Type="http://schemas.openxmlformats.org/officeDocument/2006/relationships/notesSlide" Target="../notesSlides/notesSlide3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slideLayout" Target="../slideLayouts/slideLayout8.xml"/><Relationship Id="rId5" Type="http://schemas.openxmlformats.org/officeDocument/2006/relationships/tags" Target="../tags/tag218.xml"/><Relationship Id="rId4" Type="http://schemas.openxmlformats.org/officeDocument/2006/relationships/tags" Target="../tags/tag217.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1.xml"/><Relationship Id="rId7" Type="http://schemas.openxmlformats.org/officeDocument/2006/relationships/notesSlide" Target="../notesSlides/notesSlide36.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8.xml"/><Relationship Id="rId5" Type="http://schemas.openxmlformats.org/officeDocument/2006/relationships/tags" Target="../tags/tag223.xml"/><Relationship Id="rId4" Type="http://schemas.openxmlformats.org/officeDocument/2006/relationships/tags" Target="../tags/tag222.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6.xml"/><Relationship Id="rId7" Type="http://schemas.openxmlformats.org/officeDocument/2006/relationships/notesSlide" Target="../notesSlides/notesSlide37.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8.xml"/><Relationship Id="rId5" Type="http://schemas.openxmlformats.org/officeDocument/2006/relationships/tags" Target="../tags/tag228.xml"/><Relationship Id="rId4" Type="http://schemas.openxmlformats.org/officeDocument/2006/relationships/tags" Target="../tags/tag227.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1.xml"/><Relationship Id="rId7" Type="http://schemas.openxmlformats.org/officeDocument/2006/relationships/notesSlide" Target="../notesSlides/notesSlide38.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8.xml"/><Relationship Id="rId5" Type="http://schemas.openxmlformats.org/officeDocument/2006/relationships/tags" Target="../tags/tag233.xml"/><Relationship Id="rId4" Type="http://schemas.openxmlformats.org/officeDocument/2006/relationships/tags" Target="../tags/tag2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chart" Target="../charts/chart47.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chart" Target="../charts/chart4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notesSlide" Target="../notesSlides/notesSlide39.xml"/><Relationship Id="rId5" Type="http://schemas.openxmlformats.org/officeDocument/2006/relationships/tags" Target="../tags/tag238.xml"/><Relationship Id="rId10" Type="http://schemas.openxmlformats.org/officeDocument/2006/relationships/slideLayout" Target="../slideLayouts/slideLayout8.xml"/><Relationship Id="rId4" Type="http://schemas.openxmlformats.org/officeDocument/2006/relationships/tags" Target="../tags/tag237.xml"/><Relationship Id="rId9" Type="http://schemas.openxmlformats.org/officeDocument/2006/relationships/tags" Target="../tags/tag24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5.xml"/><Relationship Id="rId7" Type="http://schemas.openxmlformats.org/officeDocument/2006/relationships/slideLayout" Target="../slideLayouts/slideLayout8.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9" Type="http://schemas.openxmlformats.org/officeDocument/2006/relationships/chart" Target="../charts/chart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63.xml"/><Relationship Id="rId7" Type="http://schemas.openxmlformats.org/officeDocument/2006/relationships/notesSlide" Target="../notesSlides/notesSlide4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8.xml"/><Relationship Id="rId5" Type="http://schemas.openxmlformats.org/officeDocument/2006/relationships/tags" Target="../tags/tag265.xml"/><Relationship Id="rId4" Type="http://schemas.openxmlformats.org/officeDocument/2006/relationships/tags" Target="../tags/tag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8.xml"/><Relationship Id="rId7" Type="http://schemas.openxmlformats.org/officeDocument/2006/relationships/notesSlide" Target="../notesSlides/notesSlide44.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8.xml"/><Relationship Id="rId5" Type="http://schemas.openxmlformats.org/officeDocument/2006/relationships/tags" Target="../tags/tag270.xml"/><Relationship Id="rId4" Type="http://schemas.openxmlformats.org/officeDocument/2006/relationships/tags" Target="../tags/tag269.xml"/></Relationships>
</file>

<file path=ppt/slides/_rels/slide61.xml.rels><?xml version="1.0" encoding="UTF-8" standalone="yes"?>
<Relationships xmlns="http://schemas.openxmlformats.org/package/2006/relationships"><Relationship Id="rId8" Type="http://schemas.openxmlformats.org/officeDocument/2006/relationships/tags" Target="../tags/tag278.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chart" Target="../charts/chart5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notesSlide" Target="../notesSlides/notesSlide45.xml"/><Relationship Id="rId5" Type="http://schemas.openxmlformats.org/officeDocument/2006/relationships/tags" Target="../tags/tag275.xml"/><Relationship Id="rId10" Type="http://schemas.openxmlformats.org/officeDocument/2006/relationships/slideLayout" Target="../slideLayouts/slideLayout8.xml"/><Relationship Id="rId4" Type="http://schemas.openxmlformats.org/officeDocument/2006/relationships/tags" Target="../tags/tag274.xml"/><Relationship Id="rId9" Type="http://schemas.openxmlformats.org/officeDocument/2006/relationships/tags" Target="../tags/tag2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2.xml"/><Relationship Id="rId7" Type="http://schemas.openxmlformats.org/officeDocument/2006/relationships/slideLayout" Target="../slideLayouts/slideLayout8.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chart" Target="../charts/chart54.xml"/></Relationships>
</file>

<file path=ppt/slides/_rels/slide64.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chart" Target="../charts/chart56.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chart" Target="../charts/chart5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7.xml"/><Relationship Id="rId5" Type="http://schemas.openxmlformats.org/officeDocument/2006/relationships/tags" Target="../tags/tag290.xml"/><Relationship Id="rId10" Type="http://schemas.openxmlformats.org/officeDocument/2006/relationships/slideLayout" Target="../slideLayouts/slideLayout8.xml"/><Relationship Id="rId4" Type="http://schemas.openxmlformats.org/officeDocument/2006/relationships/tags" Target="../tags/tag289.xml"/><Relationship Id="rId9" Type="http://schemas.openxmlformats.org/officeDocument/2006/relationships/tags" Target="../tags/tag294.xml"/></Relationships>
</file>

<file path=ppt/slides/_rels/slide65.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chart" Target="../charts/chart58.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chart" Target="../charts/chart5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notesSlide" Target="../notesSlides/notesSlide48.xml"/><Relationship Id="rId5" Type="http://schemas.openxmlformats.org/officeDocument/2006/relationships/tags" Target="../tags/tag299.xml"/><Relationship Id="rId10" Type="http://schemas.openxmlformats.org/officeDocument/2006/relationships/slideLayout" Target="../slideLayouts/slideLayout8.xml"/><Relationship Id="rId4" Type="http://schemas.openxmlformats.org/officeDocument/2006/relationships/tags" Target="../tags/tag298.xml"/><Relationship Id="rId9" Type="http://schemas.openxmlformats.org/officeDocument/2006/relationships/tags" Target="../tags/tag303.xml"/></Relationships>
</file>

<file path=ppt/slides/_rels/slide66.xml.rels><?xml version="1.0" encoding="UTF-8" standalone="yes"?>
<Relationships xmlns="http://schemas.openxmlformats.org/package/2006/relationships"><Relationship Id="rId8" Type="http://schemas.openxmlformats.org/officeDocument/2006/relationships/tags" Target="../tags/tag311.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chart" Target="../charts/chart60.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chart" Target="../charts/chart59.xml"/><Relationship Id="rId5" Type="http://schemas.openxmlformats.org/officeDocument/2006/relationships/tags" Target="../tags/tag308.xml"/><Relationship Id="rId10" Type="http://schemas.openxmlformats.org/officeDocument/2006/relationships/notesSlide" Target="../notesSlides/notesSlide49.xml"/><Relationship Id="rId4" Type="http://schemas.openxmlformats.org/officeDocument/2006/relationships/tags" Target="../tags/tag307.xml"/><Relationship Id="rId9"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14.xml"/><Relationship Id="rId7" Type="http://schemas.openxmlformats.org/officeDocument/2006/relationships/notesSlide" Target="../notesSlides/notesSlide50.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8.xml"/><Relationship Id="rId5" Type="http://schemas.openxmlformats.org/officeDocument/2006/relationships/tags" Target="../tags/tag316.xml"/><Relationship Id="rId4" Type="http://schemas.openxmlformats.org/officeDocument/2006/relationships/tags" Target="../tags/tag3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9.xml"/><Relationship Id="rId7" Type="http://schemas.openxmlformats.org/officeDocument/2006/relationships/notesSlide" Target="../notesSlides/notesSlide51.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9.xml"/><Relationship Id="rId5" Type="http://schemas.openxmlformats.org/officeDocument/2006/relationships/tags" Target="../tags/tag321.xml"/><Relationship Id="rId4" Type="http://schemas.openxmlformats.org/officeDocument/2006/relationships/tags" Target="../tags/tag3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24.xml"/><Relationship Id="rId7" Type="http://schemas.openxmlformats.org/officeDocument/2006/relationships/notesSlide" Target="../notesSlides/notesSlide52.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71.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9.xml"/><Relationship Id="rId7" Type="http://schemas.openxmlformats.org/officeDocument/2006/relationships/notesSlide" Target="../notesSlides/notesSlide53.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72.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4.xml"/><Relationship Id="rId7" Type="http://schemas.openxmlformats.org/officeDocument/2006/relationships/notesSlide" Target="../notesSlides/notesSlide5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9.xml"/><Relationship Id="rId5" Type="http://schemas.openxmlformats.org/officeDocument/2006/relationships/tags" Target="../tags/tag336.xml"/><Relationship Id="rId4" Type="http://schemas.openxmlformats.org/officeDocument/2006/relationships/tags" Target="../tags/tag335.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39.xml"/><Relationship Id="rId7" Type="http://schemas.openxmlformats.org/officeDocument/2006/relationships/slideLayout" Target="../slideLayouts/slideLayout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chart" Target="../charts/char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chart" Target="../charts/chart68.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chart" Target="../charts/chart67.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notesSlide" Target="../notesSlides/notesSlide56.xml"/><Relationship Id="rId5" Type="http://schemas.openxmlformats.org/officeDocument/2006/relationships/tags" Target="../tags/tag347.xml"/><Relationship Id="rId10" Type="http://schemas.openxmlformats.org/officeDocument/2006/relationships/slideLayout" Target="../slideLayouts/slideLayout9.xml"/><Relationship Id="rId4" Type="http://schemas.openxmlformats.org/officeDocument/2006/relationships/tags" Target="../tags/tag346.xml"/><Relationship Id="rId9" Type="http://schemas.openxmlformats.org/officeDocument/2006/relationships/tags" Target="../tags/tag351.xml"/></Relationships>
</file>

<file path=ppt/slides/_rels/slide76.xml.rels><?xml version="1.0" encoding="UTF-8" standalone="yes"?>
<Relationships xmlns="http://schemas.openxmlformats.org/package/2006/relationships"><Relationship Id="rId8" Type="http://schemas.openxmlformats.org/officeDocument/2006/relationships/tags" Target="../tags/tag359.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chart" Target="../charts/chart7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chart" Target="../charts/chart69.xml"/><Relationship Id="rId5" Type="http://schemas.openxmlformats.org/officeDocument/2006/relationships/tags" Target="../tags/tag356.xml"/><Relationship Id="rId10" Type="http://schemas.openxmlformats.org/officeDocument/2006/relationships/notesSlide" Target="../notesSlides/notesSlide57.xml"/><Relationship Id="rId4" Type="http://schemas.openxmlformats.org/officeDocument/2006/relationships/tags" Target="../tags/tag355.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chart" Target="../charts/chart71.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66.xml"/><Relationship Id="rId7" Type="http://schemas.openxmlformats.org/officeDocument/2006/relationships/notesSlide" Target="../notesSlides/notesSlide59.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Layout" Target="../slideLayouts/slideLayout9.xml"/><Relationship Id="rId5" Type="http://schemas.openxmlformats.org/officeDocument/2006/relationships/tags" Target="../tags/tag368.xml"/><Relationship Id="rId4" Type="http://schemas.openxmlformats.org/officeDocument/2006/relationships/tags" Target="../tags/tag36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chart" Target="../charts/chart74.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chart" Target="../charts/chart73.xml"/><Relationship Id="rId5" Type="http://schemas.openxmlformats.org/officeDocument/2006/relationships/tags" Target="../tags/tag373.xml"/><Relationship Id="rId10" Type="http://schemas.openxmlformats.org/officeDocument/2006/relationships/notesSlide" Target="../notesSlides/notesSlide60.xml"/><Relationship Id="rId4" Type="http://schemas.openxmlformats.org/officeDocument/2006/relationships/tags" Target="../tags/tag372.xml"/><Relationship Id="rId9"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chart" Target="../charts/chart75.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notesSlide" Target="../notesSlides/notesSlide61.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slideLayout" Target="../slideLayouts/slideLayout9.xml"/><Relationship Id="rId5" Type="http://schemas.openxmlformats.org/officeDocument/2006/relationships/tags" Target="../tags/tag381.xml"/><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chart" Target="../charts/chart76.xml"/></Relationships>
</file>

<file path=ppt/slides/_rels/slide82.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chart" Target="../charts/chart78.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chart" Target="../charts/chart7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notesSlide" Target="../notesSlides/notesSlide62.xml"/><Relationship Id="rId5" Type="http://schemas.openxmlformats.org/officeDocument/2006/relationships/tags" Target="../tags/tag391.xml"/><Relationship Id="rId10" Type="http://schemas.openxmlformats.org/officeDocument/2006/relationships/slideLayout" Target="../slideLayouts/slideLayout9.xml"/><Relationship Id="rId4" Type="http://schemas.openxmlformats.org/officeDocument/2006/relationships/tags" Target="../tags/tag390.xml"/><Relationship Id="rId9" Type="http://schemas.openxmlformats.org/officeDocument/2006/relationships/tags" Target="../tags/tag395.xml"/></Relationships>
</file>

<file path=ppt/slides/_rels/slide83.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chart" Target="../charts/chart79.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notesSlide" Target="../notesSlides/notesSlide6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slideLayout" Target="../slideLayouts/slideLayout9.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08.xml"/><Relationship Id="rId7" Type="http://schemas.openxmlformats.org/officeDocument/2006/relationships/slideLayout" Target="../slideLayouts/slideLayout9.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9" Type="http://schemas.openxmlformats.org/officeDocument/2006/relationships/chart" Target="../charts/chart81.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4.xml"/><Relationship Id="rId7" Type="http://schemas.openxmlformats.org/officeDocument/2006/relationships/slideLayout" Target="../slideLayouts/slideLayout9.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chart" Target="../charts/chart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333344"/>
            <a:ext cx="13732877" cy="7724744"/>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smtClean="0">
                  <a:latin typeface="Franklin Gothic Medium Cond" panose="020B0606030402020204" pitchFamily="34" charset="0"/>
                </a:rPr>
                <a:t>Hudson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
Updated February 2021</a:t>
              </a:r>
              <a:endParaRPr lang="en-US" b="1" dirty="0">
                <a:solidFill>
                  <a:srgbClr val="C00000"/>
                </a:solidFill>
                <a:latin typeface="Franklin Gothic Medium Cond" panose="020B0606030402020204" pitchFamily="34" charset="0"/>
              </a:endParaRPr>
            </a:p>
          </p:txBody>
        </p:sp>
      </p:grpSp>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13299" y="4794358"/>
            <a:ext cx="840500" cy="1591697"/>
          </a:xfrm>
          <a:prstGeom prst="rect">
            <a:avLst/>
          </a:prstGeom>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707113696"/>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2015-19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626046418"/>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Three municipalities were selected to illustrate how diversity ranges within the county</a:t>
            </a:r>
          </a:p>
          <a:p>
            <a:pPr algn="just"/>
            <a:r>
              <a:rPr lang="en-US" sz="1000" smtClean="0">
                <a:latin typeface="Franklin Gothic Book" panose="020B0503020102020204" pitchFamily="34" charset="0"/>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4019850044"/>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264104248"/>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137866972"/>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156264147"/>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229448536"/>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4161199677"/>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3067798377"/>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539991752"/>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9"/>
          </a:graphicData>
        </a:graphic>
      </p:graphicFrame>
      <p:sp>
        <p:nvSpPr>
          <p:cNvPr id="2" name="TextBox 1"/>
          <p:cNvSpPr txBox="1"/>
          <p:nvPr>
            <p:custDataLst>
              <p:tags r:id="rId6"/>
            </p:custDataLst>
          </p:nvPr>
        </p:nvSpPr>
        <p:spPr>
          <a:xfrm>
            <a:off x="3208973" y="6393212"/>
            <a:ext cx="7315200" cy="400110"/>
          </a:xfrm>
          <a:prstGeom prst="rect">
            <a:avLst/>
          </a:prstGeom>
          <a:noFill/>
        </p:spPr>
        <p:txBody>
          <a:bodyPr wrap="square" rtlCol="0">
            <a:spAutoFit/>
          </a:bodyPr>
          <a:lstStyle/>
          <a:p>
            <a:r>
              <a:rPr lang="en-US" sz="1000" smtClean="0">
                <a:latin typeface="Franklin Gothic Book" panose="020B0503020102020204" pitchFamily="34" charset="0"/>
              </a:rPr>
              <a:t>Note that county population size has not been accounted for in this indicator.The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(6,253 or 0.32%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131995233"/>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duotone>
              <a:prstClr val="black"/>
              <a:schemeClr val="accent2">
                <a:lumMod val="75000"/>
                <a:tint val="45000"/>
                <a:satMod val="400000"/>
              </a:schemeClr>
            </a:duotone>
            <a:extLst>
              <a:ext uri="{28A0092B-C50C-407E-A947-70E740481C1C}">
                <a14:useLocalDpi xmlns:a14="http://schemas.microsoft.com/office/drawing/2010/main"/>
              </a:ext>
            </a:extLst>
          </a:blip>
          <a:stretch>
            <a:fillRect/>
          </a:stretch>
        </p:blipFill>
        <p:spPr>
          <a:xfrm>
            <a:off x="5191293" y="446842"/>
            <a:ext cx="4876834" cy="5818695"/>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914400"/>
            <a:ext cx="2176395" cy="4121548"/>
          </a:xfrm>
          <a:prstGeom prst="rect">
            <a:avLst/>
          </a:prstGeom>
        </p:spPr>
      </p:pic>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54677351"/>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457075660"/>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554681043"/>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1781099373"/>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3525468208"/>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559460204"/>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252644675"/>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3935470231"/>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2019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3419013943"/>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826115822"/>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2019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2362930338"/>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55423163"/>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Tree>
    <p:extLst>
      <p:ext uri="{BB962C8B-B14F-4D97-AF65-F5344CB8AC3E}">
        <p14:creationId xmlns:p14="http://schemas.microsoft.com/office/powerpoint/2010/main" val="3407605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1744226906"/>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https://map.feedingamerica.org/county/2018/overall/new-jersey/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639941771"/>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76999"/>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County</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26961515"/>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163375077"/>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792444752"/>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808180227"/>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 Median household income is sourced from ACS, Income in the past 12 months (in 2019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722589909"/>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4228869087"/>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500243810"/>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962959" y="6097829"/>
            <a:ext cx="1524000" cy="230832"/>
          </a:xfrm>
          <a:prstGeom prst="rect">
            <a:avLst/>
          </a:prstGeom>
          <a:noFill/>
        </p:spPr>
        <p:txBody>
          <a:bodyPr wrap="square" rtlCol="0">
            <a:spAutoFit/>
          </a:bodyPr>
          <a:lstStyle/>
          <a:p>
            <a:r>
              <a:rPr lang="en-US" sz="900" dirty="0" smtClean="0">
                <a:latin typeface="Franklin Gothic Medium" panose="020B0603020102020204" pitchFamily="34" charset="0"/>
              </a:rPr>
              <a:t>NJ avg. 33.1</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200959" y="6096362"/>
            <a:ext cx="1524000" cy="230832"/>
          </a:xfrm>
          <a:prstGeom prst="rect">
            <a:avLst/>
          </a:prstGeom>
          <a:noFill/>
        </p:spPr>
        <p:txBody>
          <a:bodyPr wrap="square" rtlCol="0">
            <a:spAutoFit/>
          </a:bodyPr>
          <a:lstStyle/>
          <a:p>
            <a:r>
              <a:rPr lang="en-US" sz="900" dirty="0" smtClean="0">
                <a:latin typeface="Franklin Gothic Medium" panose="020B0603020102020204" pitchFamily="34" charset="0"/>
              </a:rPr>
              <a:t>US avg. 27.6</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2803400410"/>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2017,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2756476347"/>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2020,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1296895826"/>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429481"/>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42770933"/>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164334" y="51816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784304660"/>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302059725"/>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2019-2020</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782559018"/>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2014-2020</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012483576"/>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(2018-2019)</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2624767005"/>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136065974"/>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Wages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2017-2019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1596270166"/>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240250304"/>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Oct 2019-Sept 2020: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2019-2020</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3491938080"/>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Oct 2019-Sept 2020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401701131"/>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2019,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3317636176"/>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representing median earnings in dollars for full-time, year-round workers in 2019</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3839867310"/>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for median earnings for full-time, year-round workers, 2015-19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2272446932"/>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2019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the highest, the middling, and the lowest median income municipalities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2316396719"/>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301757219"/>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Uniform Crime Reports, 2019</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Uniform Crime Report, 2019</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775183603"/>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2386564797"/>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3167424" y="6385615"/>
            <a:ext cx="65532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smtClean="0">
              <a:latin typeface="Franklin Gothic Book" panose="020B0503020102020204" pitchFamily="34" charset="0"/>
            </a:endParaRPr>
          </a:p>
        </p:txBody>
      </p:sp>
    </p:spTree>
    <p:extLst>
      <p:ext uri="{BB962C8B-B14F-4D97-AF65-F5344CB8AC3E}">
        <p14:creationId xmlns:p14="http://schemas.microsoft.com/office/powerpoint/2010/main" val="37718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5.1.2020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5.1.2020</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1018327998"/>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2732474933"/>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Crime guns recovered (#) in NJ (by county)</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NJGUNStat reports, NJ State Police, Office of the Attorney General (October, 2020)</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Crime guns recovered (#) November 2019-October 2020, in county</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a:t>
            </a:r>
            <a:r>
              <a:rPr lang="en-US" sz="900" dirty="0" err="1" smtClean="0"/>
              <a:t>NJGUNStat</a:t>
            </a:r>
            <a:r>
              <a:rPr lang="en-US" sz="900" dirty="0" smtClean="0"/>
              <a:t> reports, NJ State Police, Office of the Attorney General (November 2019-October 2020)</a:t>
            </a: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4136893841"/>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2261774763"/>
              </p:ext>
            </p:extLst>
          </p:nvPr>
        </p:nvGraphicFramePr>
        <p:xfrm>
          <a:off x="8561196" y="4255532"/>
          <a:ext cx="3478404" cy="24947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Municipalities in NJ with most crime guns recovered (#)</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NJGUNStat reports, NJ State Police, Office of the Attorney General (October, 2020)</a:t>
            </a:r>
            <a:endParaRPr lang="en-US" sz="1200" dirty="0"/>
          </a:p>
        </p:txBody>
      </p:sp>
      <p:graphicFrame>
        <p:nvGraphicFramePr>
          <p:cNvPr id="12" name="Chart 11">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126733654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72409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2019</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3400266780"/>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2015-2019</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1486153070"/>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2013-2019</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2019.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1750926773"/>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2094689974"/>
              </p:ext>
            </p:extLst>
          </p:nvPr>
        </p:nvGraphicFramePr>
        <p:xfrm>
          <a:off x="3581400" y="615553"/>
          <a:ext cx="8158625" cy="578524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8887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countywide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12.5: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2883258467"/>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246120" y="6453222"/>
            <a:ext cx="7746062"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2018 and 2019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662969614"/>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1616089238"/>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8536709" y="6355372"/>
            <a:ext cx="3617726"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2764185073"/>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578728748"/>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Department of Health Division of Mental Health and Addiction Services Office of Planning, Research, Evaluation and Prevention, September 2019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991305425"/>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589061082"/>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Hudson County Basic Needs</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3828307788"/>
              </p:ext>
            </p:extLst>
          </p:nvPr>
        </p:nvGraphicFramePr>
        <p:xfrm>
          <a:off x="3235258" y="544374"/>
          <a:ext cx="4450403" cy="6230149"/>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442788">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94949">
                <a:tc>
                  <a:txBody>
                    <a:bodyPr/>
                    <a:lstStyle/>
                    <a:p>
                      <a:r>
                        <a:rPr lang="en-US" sz="1400" dirty="0" smtClean="0">
                          <a:latin typeface="Franklin Gothic Book" panose="020B0503020102020204" pitchFamily="34" charset="0"/>
                        </a:rPr>
                        <a:t>2.1</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Families</a:t>
                      </a:r>
                      <a:r>
                        <a:rPr lang="en-US" sz="1400" baseline="0" dirty="0" smtClean="0">
                          <a:latin typeface="Franklin Gothic Book" panose="020B0503020102020204" pitchFamily="34" charset="0"/>
                        </a:rPr>
                        <a:t> with children under the age of 18 living in poverty</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488970">
                <a:tc>
                  <a:txBody>
                    <a:bodyPr/>
                    <a:lstStyle/>
                    <a:p>
                      <a:r>
                        <a:rPr lang="en-US" sz="1400" dirty="0" smtClean="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smtClean="0">
                          <a:latin typeface="Franklin Gothic Book" panose="020B0503020102020204" pitchFamily="34" charset="0"/>
                        </a:rPr>
                        <a:t>Median </a:t>
                      </a:r>
                      <a:r>
                        <a:rPr lang="en-US" sz="1400" dirty="0" smtClean="0">
                          <a:latin typeface="Franklin Gothic Book" panose="020B0503020102020204" pitchFamily="34" charset="0"/>
                        </a:rPr>
                        <a:t>household income</a:t>
                      </a:r>
                      <a:endParaRPr lang="en-US" sz="1400" baseline="0" dirty="0" smtClean="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488970">
                <a:tc>
                  <a:txBody>
                    <a:bodyPr/>
                    <a:lstStyle/>
                    <a:p>
                      <a:r>
                        <a:rPr lang="en-US" sz="1400" dirty="0" smtClean="0">
                          <a:latin typeface="Franklin Gothic Book" panose="020B0503020102020204" pitchFamily="34" charset="0"/>
                        </a:rPr>
                        <a:t>5.1*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Household income</a:t>
                      </a:r>
                      <a:r>
                        <a:rPr lang="en-US" sz="1400" baseline="0" dirty="0" smtClean="0">
                          <a:latin typeface="Franklin Gothic Book" panose="020B0503020102020204" pitchFamily="34" charset="0"/>
                        </a:rPr>
                        <a:t>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98529">
                <a:tc>
                  <a:txBody>
                    <a:bodyPr/>
                    <a:lstStyle/>
                    <a:p>
                      <a:r>
                        <a:rPr lang="en-US" sz="1400" dirty="0" smtClean="0">
                          <a:latin typeface="Franklin Gothic Book" panose="020B0503020102020204" pitchFamily="34" charset="0"/>
                        </a:rPr>
                        <a:t>6.1*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88970">
                <a:tc>
                  <a:txBody>
                    <a:bodyPr/>
                    <a:lstStyle/>
                    <a:p>
                      <a:r>
                        <a:rPr lang="en-US" sz="1400" dirty="0" smtClean="0">
                          <a:latin typeface="Franklin Gothic Book" panose="020B0503020102020204" pitchFamily="34" charset="0"/>
                        </a:rPr>
                        <a:t>8.1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Average minutes of travel time to work</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542152">
                <a:tc>
                  <a:txBody>
                    <a:bodyPr/>
                    <a:lstStyle/>
                    <a:p>
                      <a:r>
                        <a:rPr lang="en-US" sz="1400" dirty="0" smtClean="0">
                          <a:latin typeface="Franklin Gothic Book" panose="020B0503020102020204" pitchFamily="34" charset="0"/>
                        </a:rPr>
                        <a:t>8.4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Cost of transportation</a:t>
                      </a:r>
                      <a:r>
                        <a:rPr lang="en-US" sz="1400" baseline="0" dirty="0" smtClean="0">
                          <a:latin typeface="Franklin Gothic Book" panose="020B0503020102020204" pitchFamily="34" charset="0"/>
                        </a:rPr>
                        <a:t>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494949">
                <a:tc>
                  <a:txBody>
                    <a:bodyPr/>
                    <a:lstStyle/>
                    <a:p>
                      <a:r>
                        <a:rPr lang="en-US" sz="1400" dirty="0" smtClean="0">
                          <a:latin typeface="Franklin Gothic Book" panose="020B0503020102020204" pitchFamily="34" charset="0"/>
                        </a:rPr>
                        <a:t>9.1*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Children</a:t>
                      </a:r>
                      <a:r>
                        <a:rPr lang="en-US" sz="1400" baseline="0" dirty="0" smtClean="0">
                          <a:latin typeface="Franklin Gothic Book" panose="020B0503020102020204" pitchFamily="34" charset="0"/>
                        </a:rPr>
                        <a:t>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494949">
                <a:tc>
                  <a:txBody>
                    <a:bodyPr/>
                    <a:lstStyle/>
                    <a:p>
                      <a:r>
                        <a:rPr lang="en-US" sz="1400" dirty="0" smtClean="0">
                          <a:latin typeface="Franklin Gothic Book" panose="020B0503020102020204" pitchFamily="34" charset="0"/>
                        </a:rPr>
                        <a:t>9.4*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dirty="0" smtClean="0">
                          <a:latin typeface="Franklin Gothic Book" panose="020B0503020102020204" pitchFamily="34" charset="0"/>
                        </a:rPr>
                        <a:t>NJ Family Care Medicaid Participation (Children only)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3781309256"/>
                  </a:ext>
                </a:extLst>
              </a:tr>
              <a:tr h="494949">
                <a:tc>
                  <a:txBody>
                    <a:bodyPr/>
                    <a:lstStyle/>
                    <a:p>
                      <a:r>
                        <a:rPr lang="en-US" sz="1400" dirty="0" smtClean="0">
                          <a:latin typeface="Franklin Gothic Book" panose="020B0503020102020204" pitchFamily="34" charset="0"/>
                        </a:rPr>
                        <a:t>9.5*</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Percent of children meeting all immunization</a:t>
                      </a:r>
                      <a:r>
                        <a:rPr lang="en-US" sz="1400" baseline="0" dirty="0" smtClean="0">
                          <a:latin typeface="Franklin Gothic Book" panose="020B0503020102020204" pitchFamily="34" charset="0"/>
                        </a:rPr>
                        <a:t> requirements</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488970">
                <a:tc>
                  <a:txBody>
                    <a:bodyPr/>
                    <a:lstStyle/>
                    <a:p>
                      <a:r>
                        <a:rPr lang="en-US" sz="1400" dirty="0" smtClean="0">
                          <a:latin typeface="Franklin Gothic Book" panose="020B0503020102020204" pitchFamily="34" charset="0"/>
                        </a:rPr>
                        <a:t>9.7*</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baseline="0" dirty="0" smtClean="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1880348913"/>
                  </a:ext>
                </a:extLst>
              </a:tr>
              <a:tr h="494949">
                <a:tc>
                  <a:txBody>
                    <a:bodyPr/>
                    <a:lstStyle/>
                    <a:p>
                      <a:r>
                        <a:rPr lang="en-US" sz="1400" dirty="0" smtClean="0">
                          <a:latin typeface="Franklin Gothic Book" panose="020B0503020102020204" pitchFamily="34" charset="0"/>
                        </a:rPr>
                        <a:t>10.4*</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sz="1400" baseline="0" dirty="0" smtClean="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9" name="Chart 8">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155725989"/>
              </p:ext>
            </p:extLst>
          </p:nvPr>
        </p:nvGraphicFramePr>
        <p:xfrm>
          <a:off x="7543800" y="934230"/>
          <a:ext cx="4648200" cy="59999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2238703109"/>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28887206"/>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262051064"/>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41849905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1048681783"/>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1594428781"/>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3533305445"/>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3677481402"/>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2019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959012807"/>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2018-2019</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114151531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319000" y="6477000"/>
            <a:ext cx="85344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650383" y="914400"/>
            <a:ext cx="4012920" cy="4920835"/>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spc="-20" dirty="0" smtClean="0">
                <a:latin typeface="Franklin Gothic Medium" panose="020B0603020102020204" pitchFamily="34" charset="0"/>
              </a:rPr>
              <a:t>Hudson </a:t>
            </a:r>
            <a:r>
              <a:rPr lang="en-US" sz="1600" spc="-20" dirty="0">
                <a:latin typeface="Franklin Gothic Medium" panose="020B0603020102020204" pitchFamily="34" charset="0"/>
              </a:rPr>
              <a:t>County CASA</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Urban League of Hudson County</a:t>
            </a:r>
          </a:p>
          <a:p>
            <a:r>
              <a:rPr lang="en-US" sz="1200" dirty="0">
                <a:solidFill>
                  <a:srgbClr val="C00000"/>
                </a:solidFill>
                <a:latin typeface="Franklin Gothic Medium" panose="020B0603020102020204" pitchFamily="34" charset="0"/>
              </a:rPr>
              <a:t>[Childcare]</a:t>
            </a:r>
          </a:p>
          <a:p>
            <a:endParaRPr lang="en-US" sz="1200" dirty="0">
              <a:latin typeface="Franklin Gothic Medium" panose="020B0603020102020204" pitchFamily="34" charset="0"/>
            </a:endParaRPr>
          </a:p>
          <a:p>
            <a:r>
              <a:rPr lang="en-US" sz="1600" spc="-20" dirty="0" err="1">
                <a:latin typeface="Franklin Gothic Medium" panose="020B0603020102020204" pitchFamily="34" charset="0"/>
              </a:rPr>
              <a:t>CarePlus</a:t>
            </a:r>
            <a:r>
              <a:rPr lang="en-US" sz="1600" spc="-20" dirty="0">
                <a:latin typeface="Franklin Gothic Medium" panose="020B0603020102020204" pitchFamily="34" charset="0"/>
              </a:rPr>
              <a:t> NJ</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[Wraparound and kinship legal guardianship services to non-DCP&amp;P involved relative caregivers]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Women and Family Ascending Association </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NJ Kinship Legal Guardian Resource Center</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NJ Adoption Resource Clearing House</a:t>
            </a:r>
            <a:r>
              <a:rPr lang="en-US" dirty="0"/>
              <a:t> </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Liberty and Palisades Family Success Centers</a:t>
            </a:r>
          </a:p>
          <a:p>
            <a:pPr lvl="1"/>
            <a:endParaRPr lang="en-US" sz="1600" spc="-20" dirty="0">
              <a:latin typeface="Franklin Gothic Medium" panose="020B0603020102020204" pitchFamily="34" charset="0"/>
            </a:endParaRPr>
          </a:p>
          <a:p>
            <a:endParaRPr lang="en-US" sz="1600" spc="-20" dirty="0">
              <a:latin typeface="Franklin Gothic Medium" panose="020B0603020102020204" pitchFamily="34" charset="0"/>
            </a:endParaRPr>
          </a:p>
          <a:p>
            <a:endParaRPr lang="en-US" sz="16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C4C8D5A1-FD7A-47F2-82EE-68F312D0283E}"/>
              </a:ext>
            </a:extLst>
          </p:cNvPr>
          <p:cNvSpPr/>
          <p:nvPr/>
        </p:nvSpPr>
        <p:spPr>
          <a:xfrm>
            <a:off x="8172122" y="914400"/>
            <a:ext cx="4044760" cy="508173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Northeast NJ Legal Services</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ACLU of NJ</a:t>
            </a:r>
          </a:p>
          <a:p>
            <a:r>
              <a:rPr lang="en-US" sz="11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1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600" dirty="0"/>
              <a:t>  </a:t>
            </a:r>
            <a:r>
              <a:rPr lang="en-US" sz="1400" spc="-20" dirty="0">
                <a:latin typeface="Franklin Gothic Medium" panose="020B0603020102020204" pitchFamily="34" charset="0"/>
              </a:rPr>
              <a:t>C</a:t>
            </a:r>
            <a:r>
              <a:rPr lang="en-US" sz="1400" spc="-20" dirty="0" smtClean="0">
                <a:latin typeface="Franklin Gothic Medium" panose="020B0603020102020204" pitchFamily="34" charset="0"/>
              </a:rPr>
              <a:t>ommunity </a:t>
            </a:r>
            <a:r>
              <a:rPr lang="en-US" sz="1400" spc="-20" dirty="0">
                <a:latin typeface="Franklin Gothic Medium" panose="020B0603020102020204" pitchFamily="34" charset="0"/>
              </a:rPr>
              <a:t>Health Law Project</a:t>
            </a:r>
          </a:p>
          <a:p>
            <a:r>
              <a:rPr lang="en-US" sz="11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pPr fontAlgn="base"/>
            <a:r>
              <a:rPr lang="en-US" sz="1400" spc="-20" dirty="0">
                <a:latin typeface="Franklin Gothic Medium" panose="020B0603020102020204" pitchFamily="34" charset="0"/>
              </a:rPr>
              <a:t>  Rutgers School of Law Special Education Clinic</a:t>
            </a:r>
          </a:p>
          <a:p>
            <a:pPr fontAlgn="base"/>
            <a:r>
              <a:rPr lang="en-US" sz="1400" spc="-20" dirty="0">
                <a:latin typeface="Franklin Gothic Medium" panose="020B0603020102020204" pitchFamily="34" charset="0"/>
              </a:rPr>
              <a:t>  SPAN Parent Advocacy Network</a:t>
            </a:r>
          </a:p>
          <a:p>
            <a:r>
              <a:rPr lang="en-US" sz="11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[Women's Rights]</a:t>
            </a:r>
          </a:p>
          <a:p>
            <a:r>
              <a:rPr lang="en-US" sz="1400" spc="-20" dirty="0">
                <a:latin typeface="Franklin Gothic Medium" panose="020B0603020102020204" pitchFamily="34" charset="0"/>
              </a:rPr>
              <a:t>  Partners for Women &amp; Justice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Womenrising</a:t>
            </a:r>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a:t>
            </a:r>
            <a:r>
              <a:rPr lang="en-US" sz="1400" spc="-20" dirty="0" smtClean="0">
                <a:latin typeface="Franklin Gothic Medium" panose="020B0603020102020204" pitchFamily="34" charset="0"/>
              </a:rPr>
              <a:t>Legal </a:t>
            </a:r>
            <a:r>
              <a:rPr lang="en-US" sz="1400" spc="-20" smtClean="0">
                <a:latin typeface="Franklin Gothic Medium" panose="020B0603020102020204" pitchFamily="34" charset="0"/>
              </a:rPr>
              <a:t>Assistance Program</a:t>
            </a:r>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1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p>
          <a:p>
            <a:pPr fontAlgn="base"/>
            <a:r>
              <a:rPr lang="en-US" sz="1400" spc="-20" dirty="0">
                <a:latin typeface="Franklin Gothic Medium" panose="020B0603020102020204" pitchFamily="34" charset="0"/>
              </a:rPr>
              <a:t>  ACNJ – Children’s Legal Resource Center</a:t>
            </a:r>
          </a:p>
          <a:p>
            <a:pPr fontAlgn="base"/>
            <a:r>
              <a:rPr lang="en-US" sz="1400" spc="-20" dirty="0">
                <a:latin typeface="Franklin Gothic Medium" panose="020B0603020102020204" pitchFamily="34" charset="0"/>
              </a:rPr>
              <a:t>  Rutgers School of Law Child Advocacy Clinic</a:t>
            </a:r>
          </a:p>
        </p:txBody>
      </p:sp>
    </p:spTree>
    <p:extLst>
      <p:ext uri="{BB962C8B-B14F-4D97-AF65-F5344CB8AC3E}">
        <p14:creationId xmlns:p14="http://schemas.microsoft.com/office/powerpoint/2010/main" val="405008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Hudson County Service Needs</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373963970"/>
              </p:ext>
            </p:extLst>
          </p:nvPr>
        </p:nvGraphicFramePr>
        <p:xfrm>
          <a:off x="3214943" y="734876"/>
          <a:ext cx="3944287" cy="589119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551889">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372493">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smtClean="0">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09451">
                <a:tc>
                  <a:txBody>
                    <a:bodyPr/>
                    <a:lstStyle/>
                    <a:p>
                      <a:r>
                        <a:rPr lang="en-US" dirty="0" smtClean="0">
                          <a:latin typeface="Franklin Gothic Book" panose="020B0503020102020204" pitchFamily="34" charset="0"/>
                        </a:rPr>
                        <a:t>11.1*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Violent</a:t>
                      </a:r>
                      <a:r>
                        <a:rPr lang="en-US" baseline="0" dirty="0" smtClean="0">
                          <a:latin typeface="Franklin Gothic Book" panose="020B0503020102020204" pitchFamily="34" charset="0"/>
                        </a:rPr>
                        <a:t> Crime Rate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09451">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Juvenile</a:t>
                      </a:r>
                      <a:r>
                        <a:rPr lang="en-US" baseline="0" dirty="0" smtClean="0">
                          <a:latin typeface="Franklin Gothic Book" panose="020B0503020102020204" pitchFamily="34" charset="0"/>
                        </a:rPr>
                        <a:t>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18182">
                <a:tc>
                  <a:txBody>
                    <a:bodyPr/>
                    <a:lstStyle/>
                    <a:p>
                      <a:r>
                        <a:rPr lang="en-US" dirty="0" smtClean="0">
                          <a:latin typeface="Franklin Gothic Book" panose="020B0503020102020204" pitchFamily="34" charset="0"/>
                        </a:rPr>
                        <a:t>12.1*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Domestic</a:t>
                      </a:r>
                      <a:r>
                        <a:rPr lang="en-US" baseline="0" dirty="0" smtClean="0">
                          <a:latin typeface="Franklin Gothic Book" panose="020B0503020102020204" pitchFamily="34" charset="0"/>
                        </a:rPr>
                        <a:t>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09451">
                <a:tc>
                  <a:txBody>
                    <a:bodyPr/>
                    <a:lstStyle/>
                    <a:p>
                      <a:r>
                        <a:rPr lang="en-US" dirty="0" smtClean="0">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Change in suspected opioid</a:t>
                      </a:r>
                      <a:r>
                        <a:rPr lang="en-US" baseline="0" dirty="0" smtClean="0">
                          <a:latin typeface="Franklin Gothic Book" panose="020B0503020102020204" pitchFamily="34" charset="0"/>
                        </a:rPr>
                        <a:t>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75736">
                <a:tc>
                  <a:txBody>
                    <a:bodyPr/>
                    <a:lstStyle/>
                    <a:p>
                      <a:r>
                        <a:rPr lang="en-US" dirty="0" smtClean="0">
                          <a:latin typeface="Franklin Gothic Book" panose="020B0503020102020204" pitchFamily="34" charset="0"/>
                        </a:rPr>
                        <a:t>14.2*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Age adjusted frequency of mental</a:t>
                      </a:r>
                      <a:r>
                        <a:rPr lang="en-US" baseline="0" dirty="0" smtClean="0">
                          <a:latin typeface="Franklin Gothic Book" panose="020B0503020102020204" pitchFamily="34" charset="0"/>
                        </a:rPr>
                        <a:t>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372493">
                <a:tc>
                  <a:txBody>
                    <a:bodyPr/>
                    <a:lstStyle/>
                    <a:p>
                      <a:r>
                        <a:rPr lang="en-US" dirty="0" smtClean="0">
                          <a:latin typeface="Franklin Gothic Book" panose="020B0503020102020204" pitchFamily="34" charset="0"/>
                        </a:rPr>
                        <a:t>14.6*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Frequency</a:t>
                      </a:r>
                      <a:r>
                        <a:rPr lang="en-US" baseline="0" dirty="0" smtClean="0">
                          <a:latin typeface="Franklin Gothic Book" panose="020B0503020102020204" pitchFamily="34" charset="0"/>
                        </a:rPr>
                        <a:t>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09451">
                <a:tc>
                  <a:txBody>
                    <a:bodyPr/>
                    <a:lstStyle/>
                    <a:p>
                      <a:r>
                        <a:rPr lang="en-US" dirty="0" smtClean="0">
                          <a:latin typeface="Franklin Gothic Book" panose="020B0503020102020204" pitchFamily="34" charset="0"/>
                        </a:rPr>
                        <a:t>15.1*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Children receiving</a:t>
                      </a:r>
                      <a:r>
                        <a:rPr lang="en-US" baseline="0" dirty="0" smtClean="0">
                          <a:latin typeface="Franklin Gothic Book" panose="020B0503020102020204" pitchFamily="34" charset="0"/>
                        </a:rPr>
                        <a:t> special education services</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09451">
                <a:tc>
                  <a:txBody>
                    <a:bodyPr/>
                    <a:lstStyle/>
                    <a:p>
                      <a:r>
                        <a:rPr lang="en-US" dirty="0" smtClean="0">
                          <a:latin typeface="Franklin Gothic Book" panose="020B0503020102020204" pitchFamily="34" charset="0"/>
                        </a:rPr>
                        <a:t>15.2*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baseline="0" dirty="0" smtClean="0">
                          <a:latin typeface="Franklin Gothic Book" panose="020B0503020102020204" pitchFamily="34" charset="0"/>
                        </a:rPr>
                        <a:t>Children receiving early intervention services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727162264"/>
              </p:ext>
            </p:extLst>
          </p:nvPr>
        </p:nvGraphicFramePr>
        <p:xfrm>
          <a:off x="7010400" y="1092520"/>
          <a:ext cx="5181600" cy="56892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701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02ae3d732343719e4bbc4da&quot;,&quot;SmartGridHorizontal&quot;:0,&quot;LinkedExcelSources&quot;:{&quot;5fe23fb73839382b0c757267&quot;:&quot;{{Desktop}}\\Workbooks (Engage Attached)\\Hudson_County_1-13-2021.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a6jii8In03BYmVzGCd9_1608644969&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SUsi8LLE4hweNP5IQM_1608645006&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utXdxelVk7lE7H6s8XT_1608645010&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a8tniLwxMxjwrFdZdHH_1608645010&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M13iHZL7VbOjCpVm9G_1608645010&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eJ7IOF6Ah68hOOVwD9o_1608645011&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IDnz7CW4w6Gvu6Bwp5_1608645011&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hJifqJUtgD6vJNjokN_1608645011&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Hixf8Y9uWGqdItdRdsw_160864501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8sP3wKeMyggq70sTlvw_160864501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XJFFdpE2KpFvVKJg8Wm_160864501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8OkzKjCrvMUdOozfODI_1608644969&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6tOuPaUu8ei5eU4fbCO_160864501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4RlWso7VNrVuUf6VvJr_160864501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mtD67UDqXSvRg4hpv_160864501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BRhREW7sg225orTjKU_160864501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U1CKbjtDxjzdLmsB1N_1608645015&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TyCwsSa4dFJie8LIQeu_1608645015&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2alPVrg3zGmQKvtW7GC_160864501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nzXuKfNsCeXhDhg2PUa_160864501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0WEsFla42O75YmCskCP_1608645017&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BBA8Mz3o1qVNCLRHejR_1608645018&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R57ROe4sAvY68YpORI_1608644970&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aMyrae2tJb8Yxh6LKLY_160864501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9I5r9HOB9X8l8EP9Le_1608645018&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ekuuZhSLpG5AlWGRqk9_1608645018&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LSiM8OFnyfV8KYPpAip_1608645018&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ryjwy7MmRu7DQJxwSmz_1608645018&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qmchBgfV9dYaBNOcILg_160864501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0xF5arNtH3UtfkveCBD_1608645023&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c6yCBDrFCzPqRDzxDN_1608645023&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cSxqAsTiqe1qd265pPY_1608645024&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f3bRosVdFjPuxnKCNRS_1608645024&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DD9BvN4drARIC5l1za_1608644970&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rWRNAQ2qibZD1Eq7xBr_1608645024&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HR8C5QLSCYati4Jaid_1608645025&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NvBXSqlMhkMTBLPQD0J_1608645025&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aap4Iiuccxn1CEsOxsm_1608645025&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NgbMSZDsuJOaPoRgs1a_1608645026&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ElfPMuyapFZ0U2TdO2a_1608645028&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GdTyym4siWn9Q6FsEYz_1608645028&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rBg2Uv9N0kI7SdGcHQd_1608645029&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1B4NQoWc1CpoeaFm4cF_1608645029&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19s5DNFRQuomTUghsgL_1608645029&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TgC8YASw1u0XTwcVDx_1608644970&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H89nPRziKRzfrZaFfv_1608645029&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ZqzG1eO3qd1j8CdZPv_1608645029&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Q9ULl8X5E1CMGFIuuNU_1608645030&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c63Xr7PjTzPeOCwooR_1608645031&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SlsSZYvST1vhDHzloyW_1608645031&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5wIRGPymXixMzEhtLNp_1608645031&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zzIesg0QgbBgH2VYWjN_1608645031&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yqXLGigxQbl2GSwyBQK_1608645032&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aEgxINWjQFYObcaiZNZ_1608645036&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TFjaanYaQPaq4NBkWb_1608645036&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tIGzGq2uiBWFsCIsGMv_1608644971&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1jfnooFcptFqS4SVkQA_1608645036&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jeenQumjNh8amoEYTOW_1608645036&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Zlanz6vSN83LFtWn4q_1608645036&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53ZMeuNCiQqaICtS3Ax_1608645037&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dt2wdSqLoF20Sha5X63_1608645037&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JTA3zBVrDZrzF6DMlNS_1608645037&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gEcPCGvkSUctEGaGbNP_1608645038&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Ji1p2C61sWE3UHvFznq_1608645038&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9koEeBc24lVrqmg2eY_1608645039&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DVt4fOd0uIQdvEX4Kev_1608645039&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7Hrfu9IayN0iAM335ji_1608644971&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ixNn8TNt9kxpMZnKwY_1608645040&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hKvuf4yZTQtkETQ1LOa_1608645040&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sXQHrxse6Bw0CAsBMV_1608645040&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pbeiXXGGIgkvnjThVt_1608645040&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jwSirUn8yEB9gvPvoF_1608645041&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2FiWZJVW6paDhH4qbI1_1608645041&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8IH55AYW5gDtQILcGkj_1608645041&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4ihrPzCCByqovsQ8Thq_160864504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RSwnXW9qkdBTyYqw2t7_160864504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3rwgzUdTPKfgpGF3dVa_160864504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mtReFTbHag5Bhm4DHLl_1608644971&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0jFthvR0k4IZWph4jJ_160864504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2K71NxhnNAe9k0cKBUb_1608645047&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nN6XXgH95iwkkz1Nom3_160864504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wXSTf3KBsce2yDCoai_160864504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OgauO9FzM2RA4np3Aqv_160864504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Jza9aoo53fmnPZkqc_1608645052&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ofA1AFVvJ6MHM7Xiu0m_1608645053&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qhpOs6IL6xRlDbDvCCu_1608645053&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NcY50UaxZm2upHe65bl_1608645054&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JoG7zKoWxCT8EhEsx3C_1608645054&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awZzBllEroHMg3qkaw_1608644971&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2sVhn8Kq4abVs1SRdc_1608645054&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CwXyN4yXc5uNVRMVlZo_1608645054&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03YD1xLxZzqPfxWPHvN_1608645054&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8pYgXlArR4tAB20t5eZ_1608645056&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9PCMZ87WEIo84vJOlTy_1608645056&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EIftkrjQ8PnYLivqE1_1608645056&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gPbvCuqN2kzgQDXJjN_1608645056&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4KjvPSRLteW6vfZddhb_1608645056&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ZzpHGYVakG9Kz7bwqyo_160864505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LhQ3qvq1RHdAfHNTVg_160864505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1LZ9pa2fzzpiX6cDh6_1608644971&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2OAy2pWEdt4Te2LnYO4_1608645060&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j3z8I9VUNmhArnqPdhe_1608645061&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mSoHU4Ia2lKAiojeQHZ_1608645061&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zTLoJrzpysUtMG6iHiO_1608645061&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VaZK0Y7vxTykbPX4zG_160864506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HZwoYjGEo64YhyqtiFe_160864506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6hBDNlpvdkmaGNR1OQt_1608645065&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kt62jKMSrVCT8ZhMaR_1608645065&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DFCDXlBJgpu7uMBG33O_1608645065&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2zR7uiWJRCdOMEsr8t_1608645065&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E1NYvShwAjTT73VWNrj_16086449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2aHu2OvBKXjVI1I5RzS_160864497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fHDEsL1yEok91OcD7D_1608645065&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VMnd4IGqNVILOCyxfwo_1608645066&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sz1UOls6Hwmvkp3uV3_1608645070&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DmyjjHzc88c35lNPufG_1608645070&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0CqFzqTL9FQGzfFpESM_1608645071&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5jsRTX5SRMIASHUTWI2_1608645071&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d8pmI4stAN4hZo4VmdW_1608645071&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elRpmCzCI6ghB5yoFDI_1608645071&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i330Kbp7GqjrIQwqBh_1608645072&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GMBiYvY6UE2fny34XKU_1608645073&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fQ805qNpcLc7syJOn6P_1608644972&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ktoEjbk6KpEhYqol0j_1608645073&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aZvBDueLlN9DaWcpO88_1608645073&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eEWKjTGpduhu424UxFd_1608645073&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FrYR5lkAqiwQ3tai82w_1608645074&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CooI2x6mC3oXEcdsTQc_1608645079&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FpepGGdFphiWMplKhrt_1608645079&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MCdYEwtQBfPHrVwdmA7_1608645079&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7RqYUKp1ADJQJoT9fcW_1608645079&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mMNAS5VUChUv55pFhy6_1608645079&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SlY8uXrU5nBIH03cAZd_1608645083&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Ano9ANlSh2ZeyHSXOO_160864497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f5rPlepZNOFy80R9du_1608645083&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fN8mZ9R2PNcFCmiQHH_1608645083&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3JCAi6NMiVFxRqwDVVd_1608645083&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htxSGNSg4LKdpuoKhAf_1608645084&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p2R5a0X7p9yiA5CWr5_1608645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icjFqjnzGHLTN47kfEJ_1608645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z9wHlKfNa4hvjYIYge_1608645085&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2Xlr6cvsugxS0t6qcJM_1608645085&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9gU9yxRDUVh1WkFhc1_1608645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aWG9WfyGIwEFZlpLoc4_160864508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54WWIGOVmg2xE3U1G9O_160864497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mENOao3UuhZ8NG6iagn_160864508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dCkGu670bcOqE0ys0Fh_1608645089&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9MaPiodqYpiTlvCdoD1_1608645089&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iFS1LFs1nLUi5m9xs9T_1608645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rwavjEIMirC173mpJxy_1608645090&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3tE8IpAJGalF2EbZJK_1608645090&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Yl3tlaEFEHkMWuheOWQ_1608645090&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r6KhBKzomLoRI59E4l_1608645090&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zcK7vNwqNxkDYuqmww0_1608645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lObCgMKsoiNv4nnjkF_1608645091&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hKlznzkocvPYDDZcLv_160864497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LpwWJfrY8RZAhttEUXr_1608645091&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gqr9kQYAAlogWJ3cAm_1608645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wLBVLRBNtEBw7s87YaV_1608645092&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9WPW2PTIlHB30pSYmjk_1608645092&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wyN0Dvn8mpvIBQgH7bB_1608645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BuKwR86fRkJUpSNGj9o_1608645093&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hY1utORyJg7ws9ZbFGi_1608645093&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mqSgav8UoUGXFAEkx1_1608645093&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0DHYoipbjtyapSmwnfo_1608645093&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FD8MOqY3vuCmpy7bJFR_1608645095&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XEhO8KUiiu8QeZLkN5V_160864497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YadU7qH3nU1Lj4G4Myq_1608645095&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NiT0m6y82QK5TDZDK1y_1608645095&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xP1SPF2uzFbP72Q0ibc_1608645095&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Ld4N6TGXBSfXrWJ2SDN_1608645096&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wJDcupDTvbVADoqCTs_1608645096&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eL4arrG8j9iugroAmi_1608645099&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qYiFBLZiBAshOA7Owiw_1608645099&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HIIX3hl0Y67PEY1z4O_1608645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dD0F6vzUD8sPxdTp9P0_1608645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zZxpXIO2AoaVvGBXAkQ_1608644974&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VRDa87xuhiKXLwxk4O_160864510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lh3MhD5vXUuaVyaj0bi_1608645104&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RBHjMaxO4w1E4smYxHA_1608645104&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HTqvzG3nwVp8B4Sgfhb_1608645105&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ZbCm4kUl6AMnABmcZdx_1608645105&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y7cdDex0tgYQELdNsoJ_1608645105&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fJoGyEiZWB3BLYxCGi_1608645106&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ZopifUbq0TujoqLeeaM_1608645106&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Cb5Ime0KKR68OHWS2z_1608645106&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NmWNJSPt67rXgc8buaO_1608645106&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9hHGqEk1mbpQh3SO41j_1608644974&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v2Xvnf9B2RgSRAYFUt8_1608645107&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v8h0wUfC6EJfYTuoEjK_1608645108&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OlD37tr1IluECxG9kD0_1608645108&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ufJBKcLWoSmmYi4L4l_1608645108&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BaB0xGw7b3NEV6itjYR_1608645108&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fTuHUiCmRq4B0S9gZof_1608645108&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JB0cRQ3w556vKmYnu3K_1608645109&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73brppatZRP9PDg7ul_1608645109&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QPNHx0tqKv52jaepj5D_1608645109&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DX73Sc0JLGgnC712TE_1608645109&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G0wZsouklpg34SRIJvT_160864497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8LjRhkJvmU1FWDYvGig_1608645110&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i2PAIRt5MgoYzfXV88o_1608645110&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dEiDiRPQDUVIb8ysNa_1608645110&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qYAIumoRD20liPXzl8_1608645113&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rudNQkntMEjr3AUZ2jj_1608645113&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fePx3oJcwGr6HHAUJMV_1608645113&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QUoJ72dALpz2dJKKkU_1608645114&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hWu92FjoYJVBiDhACe_1608645114&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q1WRXq9KYErG8d2xaE_1608645114&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WCbwPd067rdgTbs6vid_1608645114&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haPVDlvGMSJjOG5ImD_160864497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nLxUg61vPgYBxmqDgbj_1608645115&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FiUxqUB4hvbSyHmFkmu_1608645115&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ZmxfSWTqDvH6zDkWwB_1608645115&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o8twBe0cheKfaY6s9B6_1608645116&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dxZktgGj156hvlb7CUE_1608645116&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hm9l2VtDB5WujbViUh_1608645116&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hyUk66y0sXXD0esZO10_1608645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xzQxwRbqCl5LP5EwC4V_1608645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5tdeSYTvieDkIkMa5E_1608645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DlQBaT1gdX1DdywFIM_1608645117&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f0XESNV7UIekYxdz2n_16086449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tE4D3qQjoyD42sUrWmv_1608644974&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UJu3EuvNHv6h93SYu7n_1608645117&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3GrJXcsEX8xfmBgtRB_1608645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PFzwQQQgiGzWzf0ViJs_1608645121&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Bbod8ewuic3j6VG22gO_1608645122&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uSUJcpWMPYV3AnAix7T_1608645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EumatfRrjX3ez5PMEI_1608645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R3LvInEY39RHAj6R65W_1608645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z7oZbF40fs8R18LBgZ1_1608645122&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fIafW5R51ZJIoRa7cpB_1608645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vdqxvfEMnXcMgldBJa_1608645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k0YJclm6sXVDmItOwFZ_1608644975&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f4LBC3XcdlDXF164g17_1608645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nYiDx7t2VlNURzbPeOU_1608645126&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SDYS2OWD5fgcJ9WaGS_1608645127&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qQk1dQpj93pRB6tguI_1608645127&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16A1rHqk8lpPftMUKoj_1608645127&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ntvFFxGFynyJPM9MXlH_1608645127&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Br18OHJllGpC5pAqEC_1608645128&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3AmUfffDEpqCOmfycFO_1608645130&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wlpPQv2N2ZySRNM3gut_1608645130&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3Zj0vIZBrjrjdSewKhT_1608645130&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atGZWC5W48oH8GoUiF_1608644975&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jiKtM4nagq6Hl6u2RZ_160864513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lDuzVUX78ls5bhBRALW_160864513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yGZajn44s3YsuVbZrQu_1608645134&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M12beuuI1EFvC8Tt6w_1608645134&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2ACAuvWAx80DZNy8R5s_1608645134&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eTVrsD0ja1XiMwfrhTQ_1608645134&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CsXKN3PVuSUssg5oLbY_1608645134&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zj8rGLBr2nOoXfyij3D_1608645135&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oLrZJOI5ESi0Go44NH_1608645135&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w9bGe0sKrY077D3D76K_1608645135&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D2yJjtQtJR15gzzFqO_1608644975&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L87cN19vpzynWxF4lEC_1608645136&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qP8nfYC8maaWhobyZxR_1608645136&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UmAd0IWtDs8nJg8Hx2A_1608645139&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ceHaXEx78SXCjDH1adS_1608645139&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l80g74vdNzikvrGByD_1608645139&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bxmF61awT6Lns76obe_1608645139&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Lb9GvCxoXSbsegnKytv_1608645140&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VucvjtCKbx4OSUB6hgR_1608645141&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YWuHg6lnyYRb9aAIK5d_1608645142&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vY1bPF8BBwDIToxfCef_1608645142&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TIND1T5jgYKuwfAWpQA_160864497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OAkhKkN1YozylTUSS5V_1608645142&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B1VnFPi4BOtHX293S5_1608645142&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Ffe3YrDLNyUrABGy2L_1608645143&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JRbyzqjK8dh9gg2UYzr_1608645144&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9ANBYqGiLiyScb8sSMc_1608645144&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CYLt02ISOBygIBhJkb_1608645144&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qzR16YVRBYZahZRrmj_1608645144&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rCcbBFXIiOCsqZdiPO_160864514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l53c7ajlQQImtlCxC5z_160864514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rO6OZZjA73iatKxY7ns_1608645145&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Wr7s8W7r9jPISAI518u_160864497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4QGOUoktosyjFIhCt7_160864514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rXDle5oPDR1r6mhPlJ_1608645149&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9UAKKk8SOCz1UPTUNzM_1608645149&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fZ7lOnPU4w1bFxpADbz_1608645149&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yMz97bUpOdEnScKAPyG_1608645150&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OjSPSxG95eOwoNjCT3L_1608645150&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ZFrU676CWX9iBJB04V_1608645150&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a3xFOmVy5UjM2YhRLM0_1608645150&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79USNGBB8PPKE6ZcbZb_1608645151&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lrywkgkT4FeP51ltMB_1608645154&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a3FNLjgsL7AlG6TQxt_160864497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k56DgnDPWisDUccsQmk_1608645155&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dwB7l0oFYxENmCIKliv_1608645155&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36TjnsRYzmGnnzyP4Tf_1608645155&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SBBwJPeSRrckPnThaZ_1608645155&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VHTP2zUZGtM1QKymXh_1608645156&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FHSidwtU4HQQVfi5iFo_1608645156&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69q0LNCkdsavDxsddBP_1608645156&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4RFtjR6obCCiuzi596Z_1608645156&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pfmAYGYT9r8EK4JXxkz_1608645157&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mYWv0plErFAhumxgBjj_160864515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5VIXSLrMH4UFrnm93HM_160864497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c0cM5MPWcoy0fBbh8F_160864515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EegzDCw53xM7j33kMU_1608645160&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9AzeSE7jr0CybkXuz15_160864516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hSit76hcBAXI4lMip2P_160864516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nRtJBznDAAGaSStZHFK_1608645163&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ZvNYbOwp4B4Pjf3fHT9_1608645163&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83pzSa0C50EtX8ZHTAp_1608645164&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3mnzaRD3JUuY1M0k3rR_1608645165&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Xv8vYL9Pm7r1axxffB_1608645165&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YBKZbdZUqAm9YA8joq_1608645165&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wJo4cYN6tnIsXUWUG9_1608644976&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vzL8STaH0ayz9FW6KcV_1608645165&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2qFMxrNsHSYNyDPhwKR_1608645165&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Edqthrdx4lPfJs8Fs9p_1608645166&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OQYd026b4yrDAemAfqu_1608645166&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evQDJLVRRsUsmltSeKx_1608645166&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ottDeJM2XNAYDZKDAON_1608645167&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PaaXpF8kGlzUihbYxsB_1608645167&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5YFUMtme0lEUmRzSEwo_1608645167&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IE4pBNZjMEYlNZlreR_1608645168&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aUDjx4ACv0WwjHgnqfT_1608645168&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r5NFSUVP1T9yzBFOE5_160864497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Ht4HVBXIryi1JZ0eHs_1608645168&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2frT2kNKhvISDAATVyc_1608645168&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65dsB8JF4TT4MDiKn4e_1608645168&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ZbsiorM0MfruBTOGbJS_1608645169&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wcUbfrwQZONbAI1lbd3_1608645169&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RzikmPKRjtCgt8i9e9H_160864517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Hw9PwtQ1BzvyC14oBNr_1608645173&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1vhmOBXoFQ5MUCA7YDs_1608645173&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1Ebes8KBS6qFN83BCR_1608645173&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52iQkmpYQdRTvJnr9v_1608645174&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OEunTVTvyBD6paNMIQn_1608644968&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g68cqGCSbJxnIM5rX2l_160864498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5795tdrwIU7vassn0K_1608645174&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6FEPfr7SxrsPpRwv3G_1608645174&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3QLaMjfGujHHOFvICsn_160864517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wKCdoqiWDtkPPBMWfTL_160864517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WXSaW6vZfkfpq5KkJOH_160864517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CO3Y5ckESwgRUvd3DfT_1608645176&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t8GfJjvbccnFkm3WSNc_1608645176&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d5ndGe194v1KlD5D416_1608645176&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P2a5PqnA2seyWUEYQ4p_1608645176&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coTMlCGpBc0VHkFRkeI_160864498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SaMqhaBCFwh5GDvd9N_1608645177&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qEKvLgeNfZduu8sSph_1608645177&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GDNwZNvWqPiXbyph7w_1608645181&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Tnp7v0RdOHpPCCz9Qow_1608645181&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lLtgGSiLubsyQtG33z8_1608645181&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Z93lYw7CwRxq11rFJ9_1608645182&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sCgwFImmABW6a2L1T9I_1608645182&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fJUCmbArQDZkt2KJgf6_160864518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WvV39jiYMX8T11sa1N_1608644980&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Gc5u8tNycMhgUSWNd9q_1608644980&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lvKUapeOt55Bg4Vvxu9_1608644980&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o0gV6W21BHpU4iDQ2ch_160864498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GkOADSxoGSwP46f4UWz_160864498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9NBMaqgIGTmS1QEGUB7_1608644982&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Br4De141A14jq5Z0P44_1608644982&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L4ig1AQmrQkISTbyWB1_160864498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ZU6gY4Nh9N4WHwqS8QJ_1608644968&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McT2cyfAlorYUyWNfEf_160864498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h3yHUBdQPnVWPpZwwq_160864498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4r1lczBETWajUQMIJxx_1608644983&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9n1ah9V1QkLs7DtIRIj_160864498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gdkWJE2pgJxEmi5ocf_160864498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DgpWF6WtupCar3AhJmv_1608644986&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kKvPfjHajcEvl5izIe_1608644986&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8wEOU1aN8eRJvE8xth_1608644986&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hgNHxgc07QEuTNazyD6_1608644987&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f4xtR6gs0fxf5wHs8Z_1608644987&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bVe1V04M9cshHw76fRj_1608644968&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YtIvHYvJmJJkKpRGTNI_1608644987&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gjMlPKW8ljQIsdJ1stl_1608644987&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OjhjQvUmOJyhodaP6D_1608644988&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4zA5G1mvcYQUjE1IJwD_1608644988&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hzrBNAbTZ1FtUTLWaV_1608644988&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PBmlXNiCkyU1Gf3qLtN_1608644988&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H3eFaAhfkrLLteMyxpd_1608644988&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bYitvmtQavKUEKU8sdW_1608644989&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M6afAX77kjB275uj6u_1608644989&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X9bIEdWvyVdgNyMk3c_1608644991&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WhBzZOrJ5dC9NmU7UcS_1608644968&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6zlWUkacnutlPi6eDNW_1608644991&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CeQhX39WSpZph8bXfk_1608644991&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BleALAiJKi4wbF25kJX_1608644991&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Oayj8ZyjKeYYRoPnxs_1608644991&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Ee5WnyebBw3gcrvK0R2_1608644992&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zKUSgIP8qCar6lxuEf_1608644992&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uWDpN3DRCwqfd7vgsI_1608644996&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0b6sS1YOMCq38cYrvjv_1608644996&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vKOFioH25mIBFEo5f6_1608644996&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MbrcK3BCq42pQKfjjRP_1608644996&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Pg0tJStF6GSfccW5ZI_1608644969&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4IzqupJKGXT9tHpZbA_1608644997&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T9xk5CFrmiiZitIHoSs_1608644997&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G107gDdB7S1Y9zKPjn4_1608644998&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UyjSzVjyJJ9dW09vaMw_1608644998&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meQlQsLeFVRBKWkcrax_1608644999&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7JeVPesA0CQOWSGFzvY_1608644999&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d2VTcT8qwTNC2OPhytK_1608645003&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kd87yKRRMKwsV6rVkXw_1608645003&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5tAavLQLUPQvEeaEOW8_1608644969&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YM8JHzk1KACssCfQIUE_160864500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Xy9ck2Nq4IJVv1WyAKp_1608645004&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G9jismIH7buI1C9NJD_1608645004&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7eW7zWmXzhEnaxG12ne_1608645004&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YtXSfLjhgmoPs0nvnLa_160864500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9ev9u2LY5M0eKuYBUOs_160864500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J5bha7KhUNX4P6Wcoz_1608645005&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kvB7Zu9LA0vBtr9OvJM_1608645006&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BxqReR2X8VGHrErDhMN_1608645006&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OCdte0MZHZhIoc20BcS_1608645006&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21984</TotalTime>
  <Words>9688</Words>
  <Application>Microsoft Office PowerPoint</Application>
  <PresentationFormat>Widescreen</PresentationFormat>
  <Paragraphs>884</Paragraphs>
  <Slides>88</Slides>
  <Notes>66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p:lastModifiedBy>
  <cp:revision>1441</cp:revision>
  <dcterms:created xsi:type="dcterms:W3CDTF">2006-08-16T00:00:00Z</dcterms:created>
  <dcterms:modified xsi:type="dcterms:W3CDTF">2021-02-15T21:12:55Z</dcterms:modified>
</cp:coreProperties>
</file>