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54.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7.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58.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59.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0.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69.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70.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91" r:id="rId89"/>
    <p:sldId id="479" r:id="rId90"/>
    <p:sldId id="482" r:id="rId91"/>
    <p:sldId id="492"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13" autoAdjust="0"/>
    <p:restoredTop sz="84972" autoAdjust="0"/>
  </p:normalViewPr>
  <p:slideViewPr>
    <p:cSldViewPr>
      <p:cViewPr varScale="1">
        <p:scale>
          <a:sx n="77" d="100"/>
          <a:sy n="77" d="100"/>
        </p:scale>
        <p:origin x="730" y="91"/>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Hudson_County_11.08.21%20(with%20Engag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Hudson_County_11.08.21%20(with%20Engag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Overview'!$A$15,'0. Overview'!$A$42,'0. Overview'!$A$64,'0. Overview'!$A$87,'0. Overview'!$A$91,'0. Overview'!$A$113,'0. Overview'!$A$149,'0. Overview'!$A$174,'0. Overview'!$A$195,'0. Overview'!$A$216)</c:f>
              <c:strCache>
                <c:ptCount val="10"/>
                <c:pt idx="0">
                  <c:v>Hudson</c:v>
                </c:pt>
                <c:pt idx="1">
                  <c:v>Hudson</c:v>
                </c:pt>
                <c:pt idx="2">
                  <c:v>Hudson</c:v>
                </c:pt>
                <c:pt idx="3">
                  <c:v>Hudson</c:v>
                </c:pt>
                <c:pt idx="4">
                  <c:v>Hudson</c:v>
                </c:pt>
                <c:pt idx="5">
                  <c:v>Hudson</c:v>
                </c:pt>
                <c:pt idx="6">
                  <c:v>Hudson</c:v>
                </c:pt>
                <c:pt idx="7">
                  <c:v>Hudson</c:v>
                </c:pt>
                <c:pt idx="8">
                  <c:v>Hudson</c:v>
                </c:pt>
                <c:pt idx="9">
                  <c:v>Hudson </c:v>
                </c:pt>
              </c:strCache>
            </c:strRef>
          </c:cat>
          <c:val>
            <c:numRef>
              <c:f>('0. Overview'!$C$15,'0. Overview'!$C$42,'0. Overview'!$C$64,'0. Overview'!$C$87,'0. Overview'!$C$91,'0. Overview'!$C$113,'0. Overview'!$C$149,'0. Overview'!$C$174,'0. Overview'!$C$195,'0. Overview'!$C$216)</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579B-4943-9449-9DDDEF95D5D8}"/>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Overview'!$A$15,'0. Overview'!$A$42,'0. Overview'!$A$64,'0. Overview'!$A$87,'0. Overview'!$A$91,'0. Overview'!$A$113,'0. Overview'!$A$149,'0. Overview'!$A$174,'0. Overview'!$A$195,'0. Overview'!$A$216)</c:f>
              <c:strCache>
                <c:ptCount val="10"/>
                <c:pt idx="0">
                  <c:v>Hudson</c:v>
                </c:pt>
                <c:pt idx="1">
                  <c:v>Hudson</c:v>
                </c:pt>
                <c:pt idx="2">
                  <c:v>Hudson</c:v>
                </c:pt>
                <c:pt idx="3">
                  <c:v>Hudson</c:v>
                </c:pt>
                <c:pt idx="4">
                  <c:v>Hudson</c:v>
                </c:pt>
                <c:pt idx="5">
                  <c:v>Hudson</c:v>
                </c:pt>
                <c:pt idx="6">
                  <c:v>Hudson</c:v>
                </c:pt>
                <c:pt idx="7">
                  <c:v>Hudson</c:v>
                </c:pt>
                <c:pt idx="8">
                  <c:v>Hudson</c:v>
                </c:pt>
                <c:pt idx="9">
                  <c:v>Hudson </c:v>
                </c:pt>
              </c:strCache>
            </c:strRef>
          </c:cat>
          <c:val>
            <c:numRef>
              <c:f>('0. Overview'!$D$15,'0. Overview'!$D$42,'0. Overview'!$D$64,'0. Overview'!$D$87,'0. Overview'!$D$91,'0. Overview'!$D$113,'0. Overview'!$D$149,'0. Overview'!$D$174,'0. Overview'!$D$195,'0. Overview'!$D$216)</c:f>
              <c:numCache>
                <c:formatCode>General</c:formatCode>
                <c:ptCount val="10"/>
                <c:pt idx="0">
                  <c:v>8.875</c:v>
                </c:pt>
                <c:pt idx="1">
                  <c:v>3.875</c:v>
                </c:pt>
                <c:pt idx="2">
                  <c:v>3.875</c:v>
                </c:pt>
                <c:pt idx="3">
                  <c:v>0.875</c:v>
                </c:pt>
                <c:pt idx="4">
                  <c:v>20.875</c:v>
                </c:pt>
                <c:pt idx="5">
                  <c:v>20.875</c:v>
                </c:pt>
                <c:pt idx="6">
                  <c:v>6.875</c:v>
                </c:pt>
                <c:pt idx="7">
                  <c:v>3.875</c:v>
                </c:pt>
                <c:pt idx="8">
                  <c:v>2.875</c:v>
                </c:pt>
                <c:pt idx="9">
                  <c:v>5.875</c:v>
                </c:pt>
              </c:numCache>
            </c:numRef>
          </c:val>
          <c:extLst>
            <c:ext xmlns:c16="http://schemas.microsoft.com/office/drawing/2014/chart" uri="{C3380CC4-5D6E-409C-BE32-E72D297353CC}">
              <c16:uniqueId val="{00000001-579B-4943-9449-9DDDEF95D5D8}"/>
            </c:ext>
          </c:extLst>
        </c:ser>
        <c:ser>
          <c:idx val="3"/>
          <c:order val="2"/>
          <c:spPr>
            <a:solidFill>
              <a:schemeClr val="bg1">
                <a:lumMod val="65000"/>
              </a:schemeClr>
            </a:solidFill>
            <a:ln>
              <a:solidFill>
                <a:schemeClr val="tx1">
                  <a:lumMod val="95000"/>
                  <a:lumOff val="5000"/>
                </a:schemeClr>
              </a:solidFill>
            </a:ln>
            <a:effectLst/>
          </c:spPr>
          <c:invertIfNegative val="0"/>
          <c:cat>
            <c:strRef>
              <c:f>('0. Overview'!$A$15,'0. Overview'!$A$42,'0. Overview'!$A$64,'0. Overview'!$A$87,'0. Overview'!$A$91,'0. Overview'!$A$113,'0. Overview'!$A$149,'0. Overview'!$A$174,'0. Overview'!$A$195,'0. Overview'!$A$216)</c:f>
              <c:strCache>
                <c:ptCount val="10"/>
                <c:pt idx="0">
                  <c:v>Hudson</c:v>
                </c:pt>
                <c:pt idx="1">
                  <c:v>Hudson</c:v>
                </c:pt>
                <c:pt idx="2">
                  <c:v>Hudson</c:v>
                </c:pt>
                <c:pt idx="3">
                  <c:v>Hudson</c:v>
                </c:pt>
                <c:pt idx="4">
                  <c:v>Hudson</c:v>
                </c:pt>
                <c:pt idx="5">
                  <c:v>Hudson</c:v>
                </c:pt>
                <c:pt idx="6">
                  <c:v>Hudson</c:v>
                </c:pt>
                <c:pt idx="7">
                  <c:v>Hudson</c:v>
                </c:pt>
                <c:pt idx="8">
                  <c:v>Hudson</c:v>
                </c:pt>
                <c:pt idx="9">
                  <c:v>Hudson </c:v>
                </c:pt>
              </c:strCache>
            </c:strRef>
          </c:cat>
          <c:val>
            <c:numRef>
              <c:f>('0. Overview'!$E$15,'0. Overview'!$E$42,'0. Overview'!$E$64,'0. Overview'!$E$87,'0. Overview'!$E$91,'0. Overview'!$E$113,'0. Overview'!$E$149,'0. Overview'!$E$174,'0. Overview'!$E$195,'0. Overview'!$E$216)</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579B-4943-9449-9DDDEF95D5D8}"/>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0.41199999999999998</c:v>
                </c:pt>
                <c:pt idx="1">
                  <c:v>0.39500000000000002</c:v>
                </c:pt>
                <c:pt idx="2">
                  <c:v>0.41299999999999998</c:v>
                </c:pt>
                <c:pt idx="3">
                  <c:v>0.40899999999999997</c:v>
                </c:pt>
                <c:pt idx="4">
                  <c:v>0.40400000000000003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1">
                  <c:v>0.50600000000000001</c:v>
                </c:pt>
                <c:pt idx="2" formatCode="0%">
                  <c:v>0.52700000000000002</c:v>
                </c:pt>
                <c:pt idx="3" formatCode="0%">
                  <c:v>0.54</c:v>
                </c:pt>
                <c:pt idx="4" formatCode="0%">
                  <c:v>0.59</c:v>
                </c:pt>
                <c:pt idx="5" formatCode="0%">
                  <c:v>0.628</c:v>
                </c:pt>
                <c:pt idx="6" formatCode="0%">
                  <c:v>0.64800000000000002</c:v>
                </c:pt>
                <c:pt idx="7" formatCode="0%">
                  <c:v>0.68</c:v>
                </c:pt>
                <c:pt idx="8" formatCode="0%">
                  <c:v>0.71199999999999997</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0">
                  <c:v>0.40400000000000003</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67.8%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3">
                  <c:v>22811</c:v>
                </c:pt>
                <c:pt idx="4">
                  <c:v>27195</c:v>
                </c:pt>
                <c:pt idx="5">
                  <c:v>35460</c:v>
                </c:pt>
                <c:pt idx="6">
                  <c:v>55412</c:v>
                </c:pt>
                <c:pt idx="7">
                  <c:v>62962</c:v>
                </c:pt>
                <c:pt idx="8">
                  <c:v>69973</c:v>
                </c:pt>
                <c:pt idx="9">
                  <c:v>77967</c:v>
                </c:pt>
                <c:pt idx="10">
                  <c:v>91220</c:v>
                </c:pt>
                <c:pt idx="11">
                  <c:v>102167</c:v>
                </c:pt>
                <c:pt idx="12">
                  <c:v>113661</c:v>
                </c:pt>
                <c:pt idx="13">
                  <c:v>118661</c:v>
                </c:pt>
                <c:pt idx="14">
                  <c:v>129478</c:v>
                </c:pt>
                <c:pt idx="15">
                  <c:v>129760</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16">
                  <c:v>136356</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c:v>
                </c:pt>
                <c:pt idx="1">
                  <c:v>6-11</c:v>
                </c:pt>
                <c:pt idx="2">
                  <c:v>12-17</c:v>
                </c:pt>
              </c:strCache>
            </c:strRef>
          </c:cat>
          <c:val>
            <c:numRef>
              <c:f>Sheet1!$B$2:$B$4</c:f>
              <c:numCache>
                <c:formatCode>General</c:formatCode>
                <c:ptCount val="3"/>
                <c:pt idx="0">
                  <c:v>53905</c:v>
                </c:pt>
                <c:pt idx="1">
                  <c:v>43302</c:v>
                </c:pt>
                <c:pt idx="2">
                  <c:v>39149</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4171621692576232"/>
          <c:y val="0.88694641230867255"/>
          <c:w val="0.38743009283389918"/>
          <c:h val="9.46860489396682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Jersey City </c:v>
                </c:pt>
                <c:pt idx="1">
                  <c:v>Union City </c:v>
                </c:pt>
                <c:pt idx="2">
                  <c:v>Bayonne </c:v>
                </c:pt>
                <c:pt idx="3">
                  <c:v>North Bergen</c:v>
                </c:pt>
                <c:pt idx="4">
                  <c:v>West New York </c:v>
                </c:pt>
                <c:pt idx="5">
                  <c:v>Kearny </c:v>
                </c:pt>
                <c:pt idx="6">
                  <c:v>Hoboken </c:v>
                </c:pt>
                <c:pt idx="7">
                  <c:v>Secaucus </c:v>
                </c:pt>
                <c:pt idx="8">
                  <c:v>Harrison </c:v>
                </c:pt>
                <c:pt idx="9">
                  <c:v>Weehawken</c:v>
                </c:pt>
                <c:pt idx="10">
                  <c:v>Guttenberg </c:v>
                </c:pt>
                <c:pt idx="11">
                  <c:v>East Newark </c:v>
                </c:pt>
              </c:strCache>
            </c:strRef>
          </c:cat>
          <c:val>
            <c:numRef>
              <c:f>Sheet1!$B$2:$B$13</c:f>
              <c:numCache>
                <c:formatCode>0</c:formatCode>
                <c:ptCount val="12"/>
                <c:pt idx="0">
                  <c:v>53955</c:v>
                </c:pt>
                <c:pt idx="1">
                  <c:v>15375</c:v>
                </c:pt>
                <c:pt idx="2">
                  <c:v>15316</c:v>
                </c:pt>
                <c:pt idx="3">
                  <c:v>12780</c:v>
                </c:pt>
                <c:pt idx="4">
                  <c:v>11042</c:v>
                </c:pt>
                <c:pt idx="5">
                  <c:v>9014</c:v>
                </c:pt>
                <c:pt idx="6">
                  <c:v>7395</c:v>
                </c:pt>
                <c:pt idx="7">
                  <c:v>3787</c:v>
                </c:pt>
                <c:pt idx="8">
                  <c:v>3603</c:v>
                </c:pt>
                <c:pt idx="9">
                  <c:v>2446</c:v>
                </c:pt>
                <c:pt idx="10">
                  <c:v>2073</c:v>
                </c:pt>
                <c:pt idx="11">
                  <c:v>648</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0.43</c:v>
                </c:pt>
                <c:pt idx="1">
                  <c:v>0.42</c:v>
                </c:pt>
                <c:pt idx="2">
                  <c:v>0.41</c:v>
                </c:pt>
                <c:pt idx="3">
                  <c:v>0.41</c:v>
                </c:pt>
                <c:pt idx="4">
                  <c:v>0.28999999999999998</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1"/>
        <c:axPos val="l"/>
        <c:numFmt formatCode="0%" sourceLinked="1"/>
        <c:majorTickMark val="out"/>
        <c:minorTickMark val="none"/>
        <c:tickLblPos val="nextTo"/>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Sheet1!$B$2:$B$22</c:f>
              <c:numCache>
                <c:formatCode>0%</c:formatCode>
                <c:ptCount val="21"/>
                <c:pt idx="0">
                  <c:v>0.35</c:v>
                </c:pt>
                <c:pt idx="1">
                  <c:v>0.35</c:v>
                </c:pt>
                <c:pt idx="2">
                  <c:v>0.32</c:v>
                </c:pt>
                <c:pt idx="3">
                  <c:v>0.3</c:v>
                </c:pt>
                <c:pt idx="5">
                  <c:v>0.28999999999999998</c:v>
                </c:pt>
                <c:pt idx="6" formatCode="General">
                  <c:v>0.28999999999999998</c:v>
                </c:pt>
                <c:pt idx="7">
                  <c:v>0.28000000000000003</c:v>
                </c:pt>
                <c:pt idx="8">
                  <c:v>0.23</c:v>
                </c:pt>
                <c:pt idx="9">
                  <c:v>0.22</c:v>
                </c:pt>
                <c:pt idx="10">
                  <c:v>0.21</c:v>
                </c:pt>
                <c:pt idx="11">
                  <c:v>0.2</c:v>
                </c:pt>
                <c:pt idx="12">
                  <c:v>0.19</c:v>
                </c:pt>
                <c:pt idx="13">
                  <c:v>0.19</c:v>
                </c:pt>
                <c:pt idx="14">
                  <c:v>0.17</c:v>
                </c:pt>
                <c:pt idx="15">
                  <c:v>0.15</c:v>
                </c:pt>
                <c:pt idx="16">
                  <c:v>0.14000000000000001</c:v>
                </c:pt>
                <c:pt idx="17">
                  <c:v>0.14000000000000001</c:v>
                </c:pt>
                <c:pt idx="18">
                  <c:v>0.13</c:v>
                </c:pt>
                <c:pt idx="19">
                  <c:v>0.13</c:v>
                </c:pt>
                <c:pt idx="20">
                  <c:v>0.11</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Sheet1!$C$2:$C$22</c:f>
              <c:numCache>
                <c:formatCode>General</c:formatCode>
                <c:ptCount val="21"/>
                <c:pt idx="4">
                  <c:v>0.28999999999999998</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23%</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c:v>0.23</c:v>
                </c:pt>
                <c:pt idx="20">
                  <c:v>0.23</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3885833569398733"/>
          <c:y val="0.926747636937539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Hudson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5"/>
              <c:layout>
                <c:manualLayout>
                  <c:x val="-2.007953072131044E-3"/>
                  <c:y val="2.0270271810892221E-2"/>
                </c:manualLayout>
              </c:layout>
              <c:showLegendKey val="0"/>
              <c:showVal val="1"/>
              <c:showCatName val="1"/>
              <c:showSerName val="0"/>
              <c:showPercent val="0"/>
              <c:showBubbleSize val="0"/>
              <c:extLst>
                <c:ext xmlns:c15="http://schemas.microsoft.com/office/drawing/2012/chart" uri="{CE6537A1-D6FC-4f65-9D91-7224C49458BB}">
                  <c15:layout>
                    <c:manualLayout>
                      <c:w val="0.19803212851405619"/>
                      <c:h val="8.7480701629579369E-2"/>
                    </c:manualLayout>
                  </c15:layout>
                </c:ext>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1614</c:v>
                </c:pt>
                <c:pt idx="1">
                  <c:v>802</c:v>
                </c:pt>
                <c:pt idx="2">
                  <c:v>1635</c:v>
                </c:pt>
                <c:pt idx="3">
                  <c:v>653</c:v>
                </c:pt>
                <c:pt idx="4">
                  <c:v>1125</c:v>
                </c:pt>
                <c:pt idx="5">
                  <c:v>975</c:v>
                </c:pt>
                <c:pt idx="6">
                  <c:v>1075</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9">
                  <c:v>94533</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60530</c:v>
                </c:pt>
                <c:pt idx="1">
                  <c:v>63808</c:v>
                </c:pt>
                <c:pt idx="2">
                  <c:v>67154</c:v>
                </c:pt>
                <c:pt idx="3">
                  <c:v>74414</c:v>
                </c:pt>
                <c:pt idx="4">
                  <c:v>78808</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Overview'!$A$242,'0. Overview'!$A$261,'0. Overview'!$A$283,'0. Overview'!$A$306,'0. Overview'!$A$325,'0. Overview'!$A$342,'0. Overview'!$A$371,'0. Overview'!$A$400,'0. Overview'!$A$424)</c:f>
              <c:strCache>
                <c:ptCount val="9"/>
                <c:pt idx="0">
                  <c:v>Hudson</c:v>
                </c:pt>
                <c:pt idx="1">
                  <c:v>Hudson</c:v>
                </c:pt>
                <c:pt idx="2">
                  <c:v>Hudson</c:v>
                </c:pt>
                <c:pt idx="3">
                  <c:v>Hudson</c:v>
                </c:pt>
                <c:pt idx="4">
                  <c:v>Hudson</c:v>
                </c:pt>
                <c:pt idx="5">
                  <c:v>Hudson</c:v>
                </c:pt>
                <c:pt idx="6">
                  <c:v>Hudson</c:v>
                </c:pt>
                <c:pt idx="7">
                  <c:v>Hudson</c:v>
                </c:pt>
                <c:pt idx="8">
                  <c:v>Hudson</c:v>
                </c:pt>
              </c:strCache>
            </c:strRef>
          </c:cat>
          <c:val>
            <c:numRef>
              <c:f>('0. Overview'!$C$242,'0. Overview'!$C$261,'0. Overview'!$C$283,'0. Overview'!$C$306,'0. Overview'!$C$325,'0. Overview'!$C$342,'0. Overview'!$C$371,'0. Overview'!$C$400,'0. Overview'!$C$424)</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D2D5-41A3-932E-35D6513741D7}"/>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Overview'!$A$242,'0. Overview'!$A$261,'0. Overview'!$A$283,'0. Overview'!$A$306,'0. Overview'!$A$325,'0. Overview'!$A$342,'0. Overview'!$A$371,'0. Overview'!$A$400,'0. Overview'!$A$424)</c:f>
              <c:strCache>
                <c:ptCount val="9"/>
                <c:pt idx="0">
                  <c:v>Hudson</c:v>
                </c:pt>
                <c:pt idx="1">
                  <c:v>Hudson</c:v>
                </c:pt>
                <c:pt idx="2">
                  <c:v>Hudson</c:v>
                </c:pt>
                <c:pt idx="3">
                  <c:v>Hudson</c:v>
                </c:pt>
                <c:pt idx="4">
                  <c:v>Hudson</c:v>
                </c:pt>
                <c:pt idx="5">
                  <c:v>Hudson</c:v>
                </c:pt>
                <c:pt idx="6">
                  <c:v>Hudson</c:v>
                </c:pt>
                <c:pt idx="7">
                  <c:v>Hudson</c:v>
                </c:pt>
                <c:pt idx="8">
                  <c:v>Hudson</c:v>
                </c:pt>
              </c:strCache>
            </c:strRef>
          </c:cat>
          <c:val>
            <c:numRef>
              <c:f>('0. Overview'!$D$242,'0. Overview'!$D$261,'0. Overview'!$D$283,'0. Overview'!$D$306,'0. Overview'!$D$325,'0. Overview'!$D$342,'0. Overview'!$D$371,'0. Overview'!$D$400,'0. Overview'!$D$424)</c:f>
              <c:numCache>
                <c:formatCode>General</c:formatCode>
                <c:ptCount val="9"/>
                <c:pt idx="0">
                  <c:v>6.875</c:v>
                </c:pt>
                <c:pt idx="1">
                  <c:v>9.875</c:v>
                </c:pt>
                <c:pt idx="2">
                  <c:v>9.875</c:v>
                </c:pt>
                <c:pt idx="3">
                  <c:v>8.875</c:v>
                </c:pt>
                <c:pt idx="4">
                  <c:v>12.875</c:v>
                </c:pt>
                <c:pt idx="5">
                  <c:v>17.875</c:v>
                </c:pt>
                <c:pt idx="6">
                  <c:v>10.875</c:v>
                </c:pt>
                <c:pt idx="7">
                  <c:v>5.875</c:v>
                </c:pt>
                <c:pt idx="8">
                  <c:v>3.875</c:v>
                </c:pt>
              </c:numCache>
            </c:numRef>
          </c:val>
          <c:extLst>
            <c:ext xmlns:c16="http://schemas.microsoft.com/office/drawing/2014/chart" uri="{C3380CC4-5D6E-409C-BE32-E72D297353CC}">
              <c16:uniqueId val="{00000001-D2D5-41A3-932E-35D6513741D7}"/>
            </c:ext>
          </c:extLst>
        </c:ser>
        <c:ser>
          <c:idx val="3"/>
          <c:order val="2"/>
          <c:spPr>
            <a:solidFill>
              <a:schemeClr val="bg2">
                <a:lumMod val="75000"/>
              </a:schemeClr>
            </a:solidFill>
            <a:ln>
              <a:solidFill>
                <a:schemeClr val="tx1"/>
              </a:solidFill>
            </a:ln>
            <a:effectLst/>
          </c:spPr>
          <c:invertIfNegative val="0"/>
          <c:cat>
            <c:strRef>
              <c:f>('0. Overview'!$A$242,'0. Overview'!$A$261,'0. Overview'!$A$283,'0. Overview'!$A$306,'0. Overview'!$A$325,'0. Overview'!$A$342,'0. Overview'!$A$371,'0. Overview'!$A$400,'0. Overview'!$A$424)</c:f>
              <c:strCache>
                <c:ptCount val="9"/>
                <c:pt idx="0">
                  <c:v>Hudson</c:v>
                </c:pt>
                <c:pt idx="1">
                  <c:v>Hudson</c:v>
                </c:pt>
                <c:pt idx="2">
                  <c:v>Hudson</c:v>
                </c:pt>
                <c:pt idx="3">
                  <c:v>Hudson</c:v>
                </c:pt>
                <c:pt idx="4">
                  <c:v>Hudson</c:v>
                </c:pt>
                <c:pt idx="5">
                  <c:v>Hudson</c:v>
                </c:pt>
                <c:pt idx="6">
                  <c:v>Hudson</c:v>
                </c:pt>
                <c:pt idx="7">
                  <c:v>Hudson</c:v>
                </c:pt>
                <c:pt idx="8">
                  <c:v>Hudson</c:v>
                </c:pt>
              </c:strCache>
            </c:strRef>
          </c:cat>
          <c:val>
            <c:numRef>
              <c:f>('0. Overview'!$E$242,'0. Overview'!$E$261,'0. Overview'!$E$283,'0. Overview'!$E$306,'0. Overview'!$E$325,'0. Overview'!$E$342,'0. Overview'!$E$371,'0. Overview'!$E$400,'0. Overview'!$E$424)</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D2D5-41A3-932E-35D6513741D7}"/>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4">
                  <c:v>69980</c:v>
                </c:pt>
                <c:pt idx="5">
                  <c:v>73672</c:v>
                </c:pt>
                <c:pt idx="6">
                  <c:v>76093</c:v>
                </c:pt>
                <c:pt idx="7">
                  <c:v>77040</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8" formatCode="_(&quot;$&quot;* #,##0_);_(&quot;$&quot;* \(#,##0\);_(&quot;$&quot;* &quot;-&quot;??_);_(@_)">
                  <c:v>78808</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Union City</c:v>
                </c:pt>
                <c:pt idx="1">
                  <c:v>West New York</c:v>
                </c:pt>
                <c:pt idx="2">
                  <c:v>Guttenberg</c:v>
                </c:pt>
                <c:pt idx="3">
                  <c:v>East Newark</c:v>
                </c:pt>
                <c:pt idx="4">
                  <c:v>North Bergen</c:v>
                </c:pt>
                <c:pt idx="5">
                  <c:v>Bayonne</c:v>
                </c:pt>
                <c:pt idx="6">
                  <c:v>Harrison</c:v>
                </c:pt>
                <c:pt idx="7">
                  <c:v>Kearny</c:v>
                </c:pt>
                <c:pt idx="8">
                  <c:v>Jersey City</c:v>
                </c:pt>
                <c:pt idx="9">
                  <c:v>Weehawken</c:v>
                </c:pt>
              </c:strCache>
            </c:strRef>
          </c:cat>
          <c:val>
            <c:numRef>
              <c:f>Sheet1!$B$2:$B$11</c:f>
              <c:numCache>
                <c:formatCode>_("$"* #,##0_);_("$"* \(#,##0\);_("$"* "-"??_);_(@_)</c:formatCode>
                <c:ptCount val="10"/>
                <c:pt idx="0">
                  <c:v>48992</c:v>
                </c:pt>
                <c:pt idx="1">
                  <c:v>56436</c:v>
                </c:pt>
                <c:pt idx="2">
                  <c:v>62450</c:v>
                </c:pt>
                <c:pt idx="3">
                  <c:v>63750</c:v>
                </c:pt>
                <c:pt idx="4">
                  <c:v>63908</c:v>
                </c:pt>
                <c:pt idx="5">
                  <c:v>63947</c:v>
                </c:pt>
                <c:pt idx="6">
                  <c:v>69604</c:v>
                </c:pt>
                <c:pt idx="7">
                  <c:v>70702</c:v>
                </c:pt>
                <c:pt idx="8">
                  <c:v>70752</c:v>
                </c:pt>
                <c:pt idx="9">
                  <c:v>101449</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Hudson median $71,189</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Union City</c:v>
                </c:pt>
                <c:pt idx="1">
                  <c:v>West New York</c:v>
                </c:pt>
                <c:pt idx="2">
                  <c:v>Guttenberg</c:v>
                </c:pt>
                <c:pt idx="3">
                  <c:v>East Newark</c:v>
                </c:pt>
                <c:pt idx="4">
                  <c:v>North Bergen</c:v>
                </c:pt>
                <c:pt idx="5">
                  <c:v>Bayonne</c:v>
                </c:pt>
                <c:pt idx="6">
                  <c:v>Harrison</c:v>
                </c:pt>
                <c:pt idx="7">
                  <c:v>Kearny</c:v>
                </c:pt>
                <c:pt idx="8">
                  <c:v>Jersey City</c:v>
                </c:pt>
                <c:pt idx="9">
                  <c:v>Weehawken</c:v>
                </c:pt>
              </c:strCache>
            </c:strRef>
          </c:cat>
          <c:val>
            <c:numRef>
              <c:f>Sheet1!$C$2:$C$11</c:f>
              <c:numCache>
                <c:formatCode>"$"#,##0</c:formatCode>
                <c:ptCount val="10"/>
                <c:pt idx="0">
                  <c:v>71189</c:v>
                </c:pt>
                <c:pt idx="1">
                  <c:v>71189</c:v>
                </c:pt>
                <c:pt idx="2">
                  <c:v>71189</c:v>
                </c:pt>
                <c:pt idx="3">
                  <c:v>71189</c:v>
                </c:pt>
                <c:pt idx="4">
                  <c:v>71189</c:v>
                </c:pt>
                <c:pt idx="5">
                  <c:v>71189</c:v>
                </c:pt>
                <c:pt idx="6">
                  <c:v>71189</c:v>
                </c:pt>
                <c:pt idx="7">
                  <c:v>71189</c:v>
                </c:pt>
                <c:pt idx="8">
                  <c:v>71189</c:v>
                </c:pt>
                <c:pt idx="9">
                  <c:v>71189</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43868180381029553"/>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7">
                  <c:v>6.3E-2</c:v>
                </c:pt>
                <c:pt idx="8">
                  <c:v>7.0999999999999994E-2</c:v>
                </c:pt>
                <c:pt idx="9">
                  <c:v>8.6999999999999994E-2</c:v>
                </c:pt>
                <c:pt idx="10">
                  <c:v>9.2999999999999999E-2</c:v>
                </c:pt>
                <c:pt idx="11">
                  <c:v>9.9000000000000005E-2</c:v>
                </c:pt>
                <c:pt idx="12">
                  <c:v>0.111</c:v>
                </c:pt>
                <c:pt idx="13">
                  <c:v>0.11600000000000001</c:v>
                </c:pt>
                <c:pt idx="14">
                  <c:v>0.11899999999999999</c:v>
                </c:pt>
                <c:pt idx="15">
                  <c:v>0.13400000000000001</c:v>
                </c:pt>
                <c:pt idx="16">
                  <c:v>0.13400000000000001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17" formatCode="0%">
                  <c:v>0.151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13.8%</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9.6%</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0.224</c:v>
                </c:pt>
                <c:pt idx="1">
                  <c:v>0.17899999999999999</c:v>
                </c:pt>
                <c:pt idx="2">
                  <c:v>0.156</c:v>
                </c:pt>
                <c:pt idx="3">
                  <c:v>0.18099999999999999</c:v>
                </c:pt>
                <c:pt idx="4">
                  <c:v>0.151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Union City</c:v>
                </c:pt>
                <c:pt idx="1">
                  <c:v>West New York </c:v>
                </c:pt>
                <c:pt idx="2">
                  <c:v>Jersey City </c:v>
                </c:pt>
                <c:pt idx="3">
                  <c:v>East Newark (borough)</c:v>
                </c:pt>
                <c:pt idx="4">
                  <c:v>Harrison </c:v>
                </c:pt>
                <c:pt idx="5">
                  <c:v>Guttenberg </c:v>
                </c:pt>
                <c:pt idx="6">
                  <c:v>Bayonne </c:v>
                </c:pt>
                <c:pt idx="7">
                  <c:v>North Bergen </c:v>
                </c:pt>
                <c:pt idx="8">
                  <c:v>Kearny </c:v>
                </c:pt>
                <c:pt idx="9">
                  <c:v>Weehawken</c:v>
                </c:pt>
              </c:strCache>
            </c:strRef>
          </c:cat>
          <c:val>
            <c:numRef>
              <c:f>Sheet1!$B$2:$B$11</c:f>
              <c:numCache>
                <c:formatCode>0%</c:formatCode>
                <c:ptCount val="10"/>
                <c:pt idx="0">
                  <c:v>0.253</c:v>
                </c:pt>
                <c:pt idx="1">
                  <c:v>0.245</c:v>
                </c:pt>
                <c:pt idx="2">
                  <c:v>0.20499999999999999</c:v>
                </c:pt>
                <c:pt idx="3">
                  <c:v>0.19500000000000001</c:v>
                </c:pt>
                <c:pt idx="4">
                  <c:v>0.17799999999999999</c:v>
                </c:pt>
                <c:pt idx="5">
                  <c:v>0.16900000000000001</c:v>
                </c:pt>
                <c:pt idx="6">
                  <c:v>0.152</c:v>
                </c:pt>
                <c:pt idx="7">
                  <c:v>0.14199999999999999</c:v>
                </c:pt>
                <c:pt idx="8">
                  <c:v>0.11899999999999999</c:v>
                </c:pt>
                <c:pt idx="9">
                  <c:v>7.4999999999999997E-2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Hudson avg.18.0%</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Union City</c:v>
                </c:pt>
                <c:pt idx="1">
                  <c:v>West New York </c:v>
                </c:pt>
                <c:pt idx="2">
                  <c:v>Jersey City </c:v>
                </c:pt>
                <c:pt idx="3">
                  <c:v>East Newark (borough)</c:v>
                </c:pt>
                <c:pt idx="4">
                  <c:v>Harrison </c:v>
                </c:pt>
                <c:pt idx="5">
                  <c:v>Guttenberg </c:v>
                </c:pt>
                <c:pt idx="6">
                  <c:v>Bayonne </c:v>
                </c:pt>
                <c:pt idx="7">
                  <c:v>North Bergen </c:v>
                </c:pt>
                <c:pt idx="8">
                  <c:v>Kearny </c:v>
                </c:pt>
                <c:pt idx="9">
                  <c:v>Weehawken</c:v>
                </c:pt>
              </c:strCache>
            </c:strRef>
          </c:cat>
          <c:val>
            <c:numRef>
              <c:f>Sheet1!$C$2:$C$11</c:f>
              <c:numCache>
                <c:formatCode>0%</c:formatCode>
                <c:ptCount val="10"/>
                <c:pt idx="0">
                  <c:v>0.18</c:v>
                </c:pt>
                <c:pt idx="1">
                  <c:v>0.18</c:v>
                </c:pt>
                <c:pt idx="2">
                  <c:v>0.18</c:v>
                </c:pt>
                <c:pt idx="3">
                  <c:v>0.18</c:v>
                </c:pt>
                <c:pt idx="4">
                  <c:v>0.18</c:v>
                </c:pt>
                <c:pt idx="5">
                  <c:v>0.18</c:v>
                </c:pt>
                <c:pt idx="6">
                  <c:v>0.18</c:v>
                </c:pt>
                <c:pt idx="7">
                  <c:v>0.18</c:v>
                </c:pt>
                <c:pt idx="8">
                  <c:v>0.18</c:v>
                </c:pt>
                <c:pt idx="9">
                  <c:v>0.18</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22145875058590414"/>
          <c:y val="0.92248508709138632"/>
          <c:w val="0.13415357179153947"/>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Sheet1!$B$2:$B$22</c:f>
              <c:numCache>
                <c:formatCode>0%</c:formatCode>
                <c:ptCount val="21"/>
                <c:pt idx="0">
                  <c:v>0.12182642487000001</c:v>
                </c:pt>
                <c:pt idx="1">
                  <c:v>0.13045224209</c:v>
                </c:pt>
                <c:pt idx="2">
                  <c:v>0.13324427291999999</c:v>
                </c:pt>
                <c:pt idx="3">
                  <c:v>0.13498832524000001</c:v>
                </c:pt>
                <c:pt idx="4">
                  <c:v>0.13702354290999999</c:v>
                </c:pt>
                <c:pt idx="5">
                  <c:v>0.13825049855999999</c:v>
                </c:pt>
                <c:pt idx="6">
                  <c:v>0.14638657342</c:v>
                </c:pt>
                <c:pt idx="7">
                  <c:v>0.16169886146000001</c:v>
                </c:pt>
                <c:pt idx="8">
                  <c:v>0.16297946497999999</c:v>
                </c:pt>
                <c:pt idx="9">
                  <c:v>0.16881366086999999</c:v>
                </c:pt>
                <c:pt idx="10">
                  <c:v>0.17273906539</c:v>
                </c:pt>
                <c:pt idx="11">
                  <c:v>0.17577162096000001</c:v>
                </c:pt>
                <c:pt idx="12">
                  <c:v>0.17687299102000001</c:v>
                </c:pt>
                <c:pt idx="13">
                  <c:v>0.18500990251999999</c:v>
                </c:pt>
                <c:pt idx="14">
                  <c:v>0.18584412023999999</c:v>
                </c:pt>
                <c:pt idx="15">
                  <c:v>0.19205607979</c:v>
                </c:pt>
                <c:pt idx="16">
                  <c:v>0.19982838581000001</c:v>
                </c:pt>
                <c:pt idx="18">
                  <c:v>0.20788240995000001</c:v>
                </c:pt>
                <c:pt idx="19">
                  <c:v>0.24085757426000001</c:v>
                </c:pt>
                <c:pt idx="20">
                  <c:v>0.24710859049</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Sheet1!$C$2:$C$22</c:f>
              <c:numCache>
                <c:formatCode>General</c:formatCode>
                <c:ptCount val="21"/>
                <c:pt idx="17">
                  <c:v>0.20696750616000001</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18%</c:v>
                </c:pt>
              </c:strCache>
            </c:strRef>
          </c:tx>
          <c:spPr>
            <a:solidFill>
              <a:schemeClr val="bg1"/>
            </a:solidFill>
            <a:ln>
              <a:noFill/>
            </a:ln>
            <a:effectLst/>
          </c:spPr>
          <c:invertIfNegative val="0"/>
          <c:trendline>
            <c:name>NJ avg 19%</c:nam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Sheet1!$D$2:$D$22</c:f>
              <c:numCache>
                <c:formatCode>0%</c:formatCode>
                <c:ptCount val="21"/>
                <c:pt idx="0">
                  <c:v>0.18</c:v>
                </c:pt>
                <c:pt idx="1">
                  <c:v>0.18</c:v>
                </c:pt>
                <c:pt idx="2">
                  <c:v>0.18</c:v>
                </c:pt>
                <c:pt idx="3">
                  <c:v>0.18</c:v>
                </c:pt>
                <c:pt idx="4">
                  <c:v>0.18</c:v>
                </c:pt>
                <c:pt idx="5">
                  <c:v>0.18</c:v>
                </c:pt>
                <c:pt idx="6">
                  <c:v>0.18</c:v>
                </c:pt>
                <c:pt idx="7">
                  <c:v>0.18</c:v>
                </c:pt>
                <c:pt idx="8">
                  <c:v>0.18</c:v>
                </c:pt>
                <c:pt idx="9">
                  <c:v>0.18</c:v>
                </c:pt>
                <c:pt idx="10">
                  <c:v>0.18</c:v>
                </c:pt>
                <c:pt idx="11">
                  <c:v>0.18</c:v>
                </c:pt>
                <c:pt idx="12">
                  <c:v>0.18</c:v>
                </c:pt>
                <c:pt idx="13">
                  <c:v>0.18</c:v>
                </c:pt>
                <c:pt idx="14">
                  <c:v>0.18</c:v>
                </c:pt>
                <c:pt idx="15">
                  <c:v>0.18</c:v>
                </c:pt>
                <c:pt idx="16">
                  <c:v>0.18</c:v>
                </c:pt>
                <c:pt idx="17">
                  <c:v>0.18</c:v>
                </c:pt>
                <c:pt idx="18">
                  <c:v>0.18</c:v>
                </c:pt>
                <c:pt idx="19">
                  <c:v>0.18</c:v>
                </c:pt>
                <c:pt idx="20">
                  <c:v>0.18</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6478801673228352"/>
          <c:y val="0.88199670181494139"/>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0%</c:formatCode>
                <c:ptCount val="6"/>
                <c:pt idx="0">
                  <c:v>0.28999999999999998</c:v>
                </c:pt>
                <c:pt idx="1">
                  <c:v>0.28999999999999998</c:v>
                </c:pt>
                <c:pt idx="2">
                  <c:v>0.28999999999999998</c:v>
                </c:pt>
                <c:pt idx="3">
                  <c:v>0.28999999999999998</c:v>
                </c:pt>
                <c:pt idx="4">
                  <c:v>0.28999999999999998</c:v>
                </c:pt>
                <c:pt idx="5">
                  <c:v>0.28000000000000003</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Sheet1!$B$2:$B$22</c:f>
              <c:numCache>
                <c:formatCode>0.0%</c:formatCode>
                <c:ptCount val="21"/>
                <c:pt idx="0">
                  <c:v>5.1999999999999998E-2</c:v>
                </c:pt>
                <c:pt idx="1">
                  <c:v>5.5E-2</c:v>
                </c:pt>
                <c:pt idx="2">
                  <c:v>5.8000000000000003E-2</c:v>
                </c:pt>
                <c:pt idx="3">
                  <c:v>6.5000000000000002E-2</c:v>
                </c:pt>
                <c:pt idx="4">
                  <c:v>6.6000000000000003E-2</c:v>
                </c:pt>
                <c:pt idx="5">
                  <c:v>6.7000000000000004E-2</c:v>
                </c:pt>
                <c:pt idx="6">
                  <c:v>7.0999999999999994E-2</c:v>
                </c:pt>
                <c:pt idx="7">
                  <c:v>7.2999999999999995E-2</c:v>
                </c:pt>
                <c:pt idx="8">
                  <c:v>7.3999999999999996E-2</c:v>
                </c:pt>
                <c:pt idx="9">
                  <c:v>7.4999999999999997E-2</c:v>
                </c:pt>
                <c:pt idx="10">
                  <c:v>8.2000000000000003E-2</c:v>
                </c:pt>
                <c:pt idx="11">
                  <c:v>8.5999999999999993E-2</c:v>
                </c:pt>
                <c:pt idx="12" formatCode="General">
                  <c:v>0.09</c:v>
                </c:pt>
                <c:pt idx="13">
                  <c:v>9.5000000000000001E-2</c:v>
                </c:pt>
                <c:pt idx="14">
                  <c:v>0.10100000000000001</c:v>
                </c:pt>
                <c:pt idx="15">
                  <c:v>0.106</c:v>
                </c:pt>
                <c:pt idx="16">
                  <c:v>0.107</c:v>
                </c:pt>
                <c:pt idx="17">
                  <c:v>0.107</c:v>
                </c:pt>
                <c:pt idx="19">
                  <c:v>0.113</c:v>
                </c:pt>
                <c:pt idx="20">
                  <c:v>0.113</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Sheet1!$C$2:$C$22</c:f>
              <c:numCache>
                <c:formatCode>General</c:formatCode>
                <c:ptCount val="21"/>
                <c:pt idx="18" formatCode="0.0%">
                  <c:v>0.111</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10.9%</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Sheet1!$D$2:$D$22</c:f>
              <c:numCache>
                <c:formatCode>0.00%</c:formatCode>
                <c:ptCount val="21"/>
                <c:pt idx="0">
                  <c:v>0.109</c:v>
                </c:pt>
                <c:pt idx="1">
                  <c:v>0.109</c:v>
                </c:pt>
                <c:pt idx="2">
                  <c:v>0.109</c:v>
                </c:pt>
                <c:pt idx="3">
                  <c:v>0.109</c:v>
                </c:pt>
                <c:pt idx="4">
                  <c:v>0.109</c:v>
                </c:pt>
                <c:pt idx="5">
                  <c:v>0.109</c:v>
                </c:pt>
                <c:pt idx="6">
                  <c:v>0.109</c:v>
                </c:pt>
                <c:pt idx="7">
                  <c:v>0.109</c:v>
                </c:pt>
                <c:pt idx="8">
                  <c:v>0.109</c:v>
                </c:pt>
                <c:pt idx="9">
                  <c:v>0.109</c:v>
                </c:pt>
                <c:pt idx="10">
                  <c:v>0.109</c:v>
                </c:pt>
                <c:pt idx="11">
                  <c:v>0.109</c:v>
                </c:pt>
                <c:pt idx="12">
                  <c:v>0.109</c:v>
                </c:pt>
                <c:pt idx="13">
                  <c:v>0.109</c:v>
                </c:pt>
                <c:pt idx="14">
                  <c:v>0.109</c:v>
                </c:pt>
                <c:pt idx="15">
                  <c:v>0.109</c:v>
                </c:pt>
                <c:pt idx="16">
                  <c:v>0.109</c:v>
                </c:pt>
                <c:pt idx="17">
                  <c:v>0.109</c:v>
                </c:pt>
                <c:pt idx="18">
                  <c:v>0.109</c:v>
                </c:pt>
                <c:pt idx="19">
                  <c:v>0.109</c:v>
                </c:pt>
                <c:pt idx="20">
                  <c:v>0.109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Sheet1!$E$2:$E$22</c:f>
              <c:numCache>
                <c:formatCode>0.00%</c:formatCode>
                <c:ptCount val="21"/>
                <c:pt idx="0">
                  <c:v>8.5999999999999993E-2</c:v>
                </c:pt>
                <c:pt idx="1">
                  <c:v>8.5999999999999993E-2</c:v>
                </c:pt>
                <c:pt idx="2">
                  <c:v>8.5999999999999993E-2</c:v>
                </c:pt>
                <c:pt idx="3">
                  <c:v>8.5999999999999993E-2</c:v>
                </c:pt>
                <c:pt idx="4">
                  <c:v>8.5999999999999993E-2</c:v>
                </c:pt>
                <c:pt idx="5">
                  <c:v>8.5999999999999993E-2</c:v>
                </c:pt>
                <c:pt idx="6">
                  <c:v>8.5999999999999993E-2</c:v>
                </c:pt>
                <c:pt idx="7">
                  <c:v>8.5999999999999993E-2</c:v>
                </c:pt>
                <c:pt idx="8">
                  <c:v>8.5999999999999993E-2</c:v>
                </c:pt>
                <c:pt idx="9">
                  <c:v>8.5999999999999993E-2</c:v>
                </c:pt>
                <c:pt idx="10">
                  <c:v>8.5999999999999993E-2</c:v>
                </c:pt>
                <c:pt idx="11">
                  <c:v>8.5999999999999993E-2</c:v>
                </c:pt>
                <c:pt idx="12">
                  <c:v>8.5999999999999993E-2</c:v>
                </c:pt>
                <c:pt idx="13">
                  <c:v>8.5999999999999993E-2</c:v>
                </c:pt>
                <c:pt idx="14">
                  <c:v>8.5999999999999993E-2</c:v>
                </c:pt>
                <c:pt idx="15">
                  <c:v>8.5999999999999993E-2</c:v>
                </c:pt>
                <c:pt idx="16">
                  <c:v>8.5999999999999993E-2</c:v>
                </c:pt>
                <c:pt idx="17">
                  <c:v>8.5999999999999993E-2</c:v>
                </c:pt>
                <c:pt idx="18">
                  <c:v>8.5999999999999993E-2</c:v>
                </c:pt>
                <c:pt idx="19">
                  <c:v>8.5999999999999993E-2</c:v>
                </c:pt>
                <c:pt idx="20">
                  <c:v>8.5999999999999993E-2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9667334809934891"/>
          <c:y val="0.8905568719007785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2019</c:v>
                </c:pt>
              </c:numCache>
            </c:numRef>
          </c:cat>
          <c:val>
            <c:numRef>
              <c:f>Sheet1!$B$2:$B$3</c:f>
              <c:numCache>
                <c:formatCode>0.0%</c:formatCode>
                <c:ptCount val="2"/>
                <c:pt idx="0">
                  <c:v>0.109</c:v>
                </c:pt>
                <c:pt idx="1">
                  <c:v>0.111</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min val="0"/>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c:v>
                </c:pt>
                <c:pt idx="1">
                  <c:v>2016</c:v>
                </c:pt>
                <c:pt idx="2">
                  <c:v>2017</c:v>
                </c:pt>
                <c:pt idx="3">
                  <c:v>2018</c:v>
                </c:pt>
                <c:pt idx="4">
                  <c:v>2019</c:v>
                </c:pt>
              </c:strCache>
            </c:strRef>
          </c:cat>
          <c:val>
            <c:numRef>
              <c:f>Sheet1!$A$2:$E$2</c:f>
              <c:numCache>
                <c:formatCode>_(* #,##0_);_(* \(#,##0\);_(* "-"??_);_(@_)</c:formatCode>
                <c:ptCount val="5"/>
                <c:pt idx="0">
                  <c:v>22193</c:v>
                </c:pt>
                <c:pt idx="1">
                  <c:v>21619</c:v>
                </c:pt>
                <c:pt idx="2">
                  <c:v>20129</c:v>
                </c:pt>
                <c:pt idx="3">
                  <c:v>18612</c:v>
                </c:pt>
                <c:pt idx="4">
                  <c:v>18970</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Hudson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0.59499999999999997</c:v>
                </c:pt>
                <c:pt idx="1">
                  <c:v>0.14899999999999999</c:v>
                </c:pt>
                <c:pt idx="2">
                  <c:v>1.4E-2</c:v>
                </c:pt>
                <c:pt idx="3">
                  <c:v>0.17100000000000001</c:v>
                </c:pt>
                <c:pt idx="4">
                  <c:v>1E-3</c:v>
                </c:pt>
                <c:pt idx="5">
                  <c:v>0.11600000000000001</c:v>
                </c:pt>
                <c:pt idx="6">
                  <c:v>0.42699999999999999</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41691</c:v>
                </c:pt>
                <c:pt idx="1">
                  <c:v>41181</c:v>
                </c:pt>
                <c:pt idx="2">
                  <c:v>40101</c:v>
                </c:pt>
                <c:pt idx="3">
                  <c:v>39094</c:v>
                </c:pt>
                <c:pt idx="4">
                  <c:v>38432</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49140</c:v>
                </c:pt>
                <c:pt idx="1">
                  <c:v>43904</c:v>
                </c:pt>
                <c:pt idx="2">
                  <c:v>42258</c:v>
                </c:pt>
                <c:pt idx="3">
                  <c:v>37456</c:v>
                </c:pt>
                <c:pt idx="4">
                  <c:v>41546</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Hudson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825</c:v>
                </c:pt>
                <c:pt idx="1">
                  <c:v>757.75</c:v>
                </c:pt>
                <c:pt idx="2">
                  <c:v>725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8">
                  <c:v>825</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8" formatCode="&quot;$&quot;#,##0_);[Red]\(&quot;$&quot;#,##0\)">
                  <c:v>725</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3">
                  <c:v>36.6</c:v>
                </c:pt>
                <c:pt idx="4">
                  <c:v>36.200000000000003</c:v>
                </c:pt>
                <c:pt idx="5">
                  <c:v>36.1</c:v>
                </c:pt>
                <c:pt idx="6">
                  <c:v>34.9</c:v>
                </c:pt>
                <c:pt idx="7">
                  <c:v>34.200000000000003</c:v>
                </c:pt>
                <c:pt idx="8">
                  <c:v>33.700000000000003</c:v>
                </c:pt>
                <c:pt idx="9">
                  <c:v>32.9</c:v>
                </c:pt>
                <c:pt idx="10">
                  <c:v>32.4</c:v>
                </c:pt>
                <c:pt idx="11">
                  <c:v>32.200000000000003</c:v>
                </c:pt>
                <c:pt idx="12">
                  <c:v>30.5</c:v>
                </c:pt>
                <c:pt idx="13">
                  <c:v>30.5</c:v>
                </c:pt>
                <c:pt idx="14">
                  <c:v>29.7</c:v>
                </c:pt>
                <c:pt idx="15">
                  <c:v>29.6</c:v>
                </c:pt>
                <c:pt idx="16">
                  <c:v>29.3</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2">
                  <c:v>36.9</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35</c:v>
                </c:pt>
                <c:pt idx="1">
                  <c:v>36.5</c:v>
                </c:pt>
                <c:pt idx="2">
                  <c:v>36.700000000000003</c:v>
                </c:pt>
                <c:pt idx="3" formatCode="0.0">
                  <c:v>37.5</c:v>
                </c:pt>
                <c:pt idx="4" formatCode="0.0">
                  <c:v>36.9</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5">
                  <c:v>0.23</c:v>
                </c:pt>
                <c:pt idx="6">
                  <c:v>0.23</c:v>
                </c:pt>
                <c:pt idx="7">
                  <c:v>0.22</c:v>
                </c:pt>
                <c:pt idx="8">
                  <c:v>0.22</c:v>
                </c:pt>
                <c:pt idx="9">
                  <c:v>0.21</c:v>
                </c:pt>
                <c:pt idx="10">
                  <c:v>0.21</c:v>
                </c:pt>
                <c:pt idx="11">
                  <c:v>0.21</c:v>
                </c:pt>
                <c:pt idx="12">
                  <c:v>0.21</c:v>
                </c:pt>
                <c:pt idx="13">
                  <c:v>0.21</c:v>
                </c:pt>
                <c:pt idx="14" formatCode="General">
                  <c:v>0.19</c:v>
                </c:pt>
                <c:pt idx="15">
                  <c:v>0.18</c:v>
                </c:pt>
                <c:pt idx="16">
                  <c:v>0.18</c:v>
                </c:pt>
                <c:pt idx="17">
                  <c:v>0.18</c:v>
                </c:pt>
                <c:pt idx="18">
                  <c:v>0.17</c:v>
                </c:pt>
                <c:pt idx="19">
                  <c:v>0.15</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20">
                  <c:v>0.11</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B298-4477-B321-8DDB0CF48B7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4">
                  <c:v>1.8</c:v>
                </c:pt>
                <c:pt idx="5">
                  <c:v>2.1</c:v>
                </c:pt>
                <c:pt idx="6">
                  <c:v>2.2999999999999998</c:v>
                </c:pt>
                <c:pt idx="7">
                  <c:v>2.2999999999999998</c:v>
                </c:pt>
                <c:pt idx="8">
                  <c:v>2.7</c:v>
                </c:pt>
                <c:pt idx="9">
                  <c:v>2.7</c:v>
                </c:pt>
                <c:pt idx="10">
                  <c:v>2.8</c:v>
                </c:pt>
                <c:pt idx="11">
                  <c:v>3.3</c:v>
                </c:pt>
                <c:pt idx="12">
                  <c:v>3.8</c:v>
                </c:pt>
                <c:pt idx="13">
                  <c:v>4.0999999999999996</c:v>
                </c:pt>
                <c:pt idx="14">
                  <c:v>4.5999999999999996</c:v>
                </c:pt>
                <c:pt idx="15">
                  <c:v>5.2</c:v>
                </c:pt>
                <c:pt idx="16">
                  <c:v>6.02</c:v>
                </c:pt>
                <c:pt idx="17">
                  <c:v>6.4</c:v>
                </c:pt>
                <c:pt idx="18">
                  <c:v>6.4</c:v>
                </c:pt>
                <c:pt idx="19">
                  <c:v>7.5</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20">
                  <c:v>9.1</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2">
                  <c:v>1.4999999999999999E-2</c:v>
                </c:pt>
                <c:pt idx="3">
                  <c:v>1.9E-2</c:v>
                </c:pt>
                <c:pt idx="4">
                  <c:v>2.1999999999999999E-2</c:v>
                </c:pt>
                <c:pt idx="5">
                  <c:v>2.5000000000000001E-2</c:v>
                </c:pt>
                <c:pt idx="6">
                  <c:v>2.5000000000000001E-2</c:v>
                </c:pt>
                <c:pt idx="7">
                  <c:v>2.7E-2</c:v>
                </c:pt>
                <c:pt idx="8">
                  <c:v>2.9000000000000001E-2</c:v>
                </c:pt>
                <c:pt idx="9">
                  <c:v>2.9000000000000001E-2</c:v>
                </c:pt>
                <c:pt idx="10">
                  <c:v>0.03</c:v>
                </c:pt>
                <c:pt idx="11">
                  <c:v>3.6999999999999998E-2</c:v>
                </c:pt>
                <c:pt idx="12">
                  <c:v>3.9E-2</c:v>
                </c:pt>
                <c:pt idx="13">
                  <c:v>4.5999999999999999E-2</c:v>
                </c:pt>
                <c:pt idx="15">
                  <c:v>5.0999999999999997E-2</c:v>
                </c:pt>
                <c:pt idx="16">
                  <c:v>5.1999999999999998E-2</c:v>
                </c:pt>
                <c:pt idx="17">
                  <c:v>5.8000000000000003E-2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14" formatCode="0.0%">
                  <c:v>0.05</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5.1999999999999998E-2</c:v>
                </c:pt>
                <c:pt idx="1">
                  <c:v>6.4000000000000001E-2</c:v>
                </c:pt>
                <c:pt idx="2">
                  <c:v>4.1000000000000002E-2</c:v>
                </c:pt>
                <c:pt idx="3">
                  <c:v>4.9000000000000002E-2</c:v>
                </c:pt>
                <c:pt idx="4">
                  <c:v>0.05</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max val="0.1"/>
        </c:scaling>
        <c:delete val="1"/>
        <c:axPos val="l"/>
        <c:numFmt formatCode="0.0%" sourceLinked="1"/>
        <c:majorTickMark val="out"/>
        <c:minorTickMark val="none"/>
        <c:tickLblPos val="nextTo"/>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0.56399999999999995</c:v>
                </c:pt>
                <c:pt idx="1">
                  <c:v>0.57099999999999995</c:v>
                </c:pt>
                <c:pt idx="2">
                  <c:v>0.57099999999999995</c:v>
                </c:pt>
                <c:pt idx="3">
                  <c:v>0.56200000000000006</c:v>
                </c:pt>
                <c:pt idx="4">
                  <c:v>0.59499999999999997</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0.14000000000000001</c:v>
                </c:pt>
                <c:pt idx="1">
                  <c:v>0.13700000000000001</c:v>
                </c:pt>
                <c:pt idx="2">
                  <c:v>0.13400000000000001</c:v>
                </c:pt>
                <c:pt idx="3">
                  <c:v>0.14099999999999999</c:v>
                </c:pt>
                <c:pt idx="4">
                  <c:v>0.14899999999999999</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0.01</c:v>
                </c:pt>
                <c:pt idx="1">
                  <c:v>8.0000000000000002E-3</c:v>
                </c:pt>
                <c:pt idx="2">
                  <c:v>8.0000000000000002E-3</c:v>
                </c:pt>
                <c:pt idx="3">
                  <c:v>1.0999999999999999E-2</c:v>
                </c:pt>
                <c:pt idx="4">
                  <c:v>1.4E-2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0.16200000000000001</c:v>
                </c:pt>
                <c:pt idx="1">
                  <c:v>0.16500000000000001</c:v>
                </c:pt>
                <c:pt idx="2">
                  <c:v>0.17</c:v>
                </c:pt>
                <c:pt idx="3">
                  <c:v>0.17499999999999999</c:v>
                </c:pt>
                <c:pt idx="4">
                  <c:v>0.17100000000000001</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0.43</c:v>
                </c:pt>
                <c:pt idx="1">
                  <c:v>0.432</c:v>
                </c:pt>
                <c:pt idx="2">
                  <c:v>0.43099999999999999</c:v>
                </c:pt>
                <c:pt idx="3">
                  <c:v>0.42899999999999999</c:v>
                </c:pt>
                <c:pt idx="4">
                  <c:v>0.42699999999999999</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Guttenberg</c:v>
                </c:pt>
                <c:pt idx="1">
                  <c:v>East Newark</c:v>
                </c:pt>
                <c:pt idx="2">
                  <c:v>Kearny</c:v>
                </c:pt>
                <c:pt idx="3">
                  <c:v>Union City</c:v>
                </c:pt>
                <c:pt idx="4">
                  <c:v>Jersey City</c:v>
                </c:pt>
                <c:pt idx="5">
                  <c:v>West New York</c:v>
                </c:pt>
                <c:pt idx="6">
                  <c:v>North Bergen</c:v>
                </c:pt>
                <c:pt idx="7">
                  <c:v>Harrison</c:v>
                </c:pt>
                <c:pt idx="8">
                  <c:v>Bayonne</c:v>
                </c:pt>
                <c:pt idx="9">
                  <c:v>Weehawken</c:v>
                </c:pt>
              </c:strCache>
            </c:strRef>
          </c:cat>
          <c:val>
            <c:numRef>
              <c:f>Sheet1!$B$2:$B$11</c:f>
              <c:numCache>
                <c:formatCode>0.0%</c:formatCode>
                <c:ptCount val="10"/>
                <c:pt idx="0">
                  <c:v>0.13100000000000001</c:v>
                </c:pt>
                <c:pt idx="1">
                  <c:v>0.115</c:v>
                </c:pt>
                <c:pt idx="2">
                  <c:v>6.6000000000000003E-2</c:v>
                </c:pt>
                <c:pt idx="3">
                  <c:v>6.6000000000000003E-2</c:v>
                </c:pt>
                <c:pt idx="4">
                  <c:v>5.3999999999999999E-2</c:v>
                </c:pt>
                <c:pt idx="5">
                  <c:v>5.3999999999999999E-2</c:v>
                </c:pt>
                <c:pt idx="6">
                  <c:v>5.0999999999999997E-2</c:v>
                </c:pt>
                <c:pt idx="7">
                  <c:v>4.2000000000000003E-2</c:v>
                </c:pt>
                <c:pt idx="8">
                  <c:v>3.7999999999999999E-2</c:v>
                </c:pt>
                <c:pt idx="9">
                  <c:v>1.2999999999999999E-2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Hudson avg. 5.0%</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Guttenberg</c:v>
                </c:pt>
                <c:pt idx="1">
                  <c:v>East Newark</c:v>
                </c:pt>
                <c:pt idx="2">
                  <c:v>Kearny</c:v>
                </c:pt>
                <c:pt idx="3">
                  <c:v>Union City</c:v>
                </c:pt>
                <c:pt idx="4">
                  <c:v>Jersey City</c:v>
                </c:pt>
                <c:pt idx="5">
                  <c:v>West New York</c:v>
                </c:pt>
                <c:pt idx="6">
                  <c:v>North Bergen</c:v>
                </c:pt>
                <c:pt idx="7">
                  <c:v>Harrison</c:v>
                </c:pt>
                <c:pt idx="8">
                  <c:v>Bayonne</c:v>
                </c:pt>
                <c:pt idx="9">
                  <c:v>Weehawken</c:v>
                </c:pt>
              </c:strCache>
            </c:strRef>
          </c:cat>
          <c:val>
            <c:numRef>
              <c:f>Sheet1!$C$2:$C$11</c:f>
              <c:numCache>
                <c:formatCode>0.00%</c:formatCode>
                <c:ptCount val="10"/>
                <c:pt idx="0">
                  <c:v>0.05</c:v>
                </c:pt>
                <c:pt idx="1">
                  <c:v>0.05</c:v>
                </c:pt>
                <c:pt idx="2">
                  <c:v>0.05</c:v>
                </c:pt>
                <c:pt idx="3">
                  <c:v>0.05</c:v>
                </c:pt>
                <c:pt idx="4">
                  <c:v>0.05</c:v>
                </c:pt>
                <c:pt idx="5">
                  <c:v>0.05</c:v>
                </c:pt>
                <c:pt idx="6">
                  <c:v>0.05</c:v>
                </c:pt>
                <c:pt idx="7">
                  <c:v>0.05</c:v>
                </c:pt>
                <c:pt idx="8">
                  <c:v>0.05</c:v>
                </c:pt>
                <c:pt idx="9">
                  <c:v>0.05</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2">
                  <c:v>61218</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84025</c:v>
                </c:pt>
                <c:pt idx="1">
                  <c:v>62186</c:v>
                </c:pt>
                <c:pt idx="2">
                  <c:v>61218</c:v>
                </c:pt>
                <c:pt idx="3">
                  <c:v>58976</c:v>
                </c:pt>
                <c:pt idx="4">
                  <c:v>47663</c:v>
                </c:pt>
                <c:pt idx="5">
                  <c:v>46577</c:v>
                </c:pt>
                <c:pt idx="6">
                  <c:v>41709</c:v>
                </c:pt>
                <c:pt idx="7">
                  <c:v>33621</c:v>
                </c:pt>
                <c:pt idx="8">
                  <c:v>26396</c:v>
                </c:pt>
                <c:pt idx="9">
                  <c:v>26073</c:v>
                </c:pt>
                <c:pt idx="10">
                  <c:v>25458</c:v>
                </c:pt>
                <c:pt idx="11">
                  <c:v>20378</c:v>
                </c:pt>
                <c:pt idx="12">
                  <c:v>18977</c:v>
                </c:pt>
                <c:pt idx="13">
                  <c:v>15563</c:v>
                </c:pt>
                <c:pt idx="14">
                  <c:v>12316</c:v>
                </c:pt>
                <c:pt idx="15">
                  <c:v>10859</c:v>
                </c:pt>
                <c:pt idx="16">
                  <c:v>5731</c:v>
                </c:pt>
                <c:pt idx="17">
                  <c:v>5541</c:v>
                </c:pt>
                <c:pt idx="18">
                  <c:v>5200</c:v>
                </c:pt>
                <c:pt idx="19">
                  <c:v>4177</c:v>
                </c:pt>
                <c:pt idx="20">
                  <c:v>2577</c:v>
                </c:pt>
                <c:pt idx="21">
                  <c:v>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23026</c:v>
                </c:pt>
                <c:pt idx="1">
                  <c:v>11276</c:v>
                </c:pt>
                <c:pt idx="2">
                  <c:v>14585</c:v>
                </c:pt>
                <c:pt idx="3">
                  <c:v>13266</c:v>
                </c:pt>
                <c:pt idx="4">
                  <c:v>15010</c:v>
                </c:pt>
                <c:pt idx="5">
                  <c:v>13698</c:v>
                </c:pt>
                <c:pt idx="6">
                  <c:v>10113</c:v>
                </c:pt>
                <c:pt idx="7">
                  <c:v>9626</c:v>
                </c:pt>
                <c:pt idx="8">
                  <c:v>6243</c:v>
                </c:pt>
                <c:pt idx="9">
                  <c:v>6137</c:v>
                </c:pt>
                <c:pt idx="10">
                  <c:v>6515</c:v>
                </c:pt>
                <c:pt idx="11">
                  <c:v>6703</c:v>
                </c:pt>
                <c:pt idx="12">
                  <c:v>4349</c:v>
                </c:pt>
                <c:pt idx="13">
                  <c:v>4769</c:v>
                </c:pt>
                <c:pt idx="14">
                  <c:v>3719</c:v>
                </c:pt>
                <c:pt idx="15">
                  <c:v>2727</c:v>
                </c:pt>
                <c:pt idx="16">
                  <c:v>1575</c:v>
                </c:pt>
                <c:pt idx="17">
                  <c:v>1644</c:v>
                </c:pt>
                <c:pt idx="18">
                  <c:v>2839</c:v>
                </c:pt>
                <c:pt idx="19">
                  <c:v>1385</c:v>
                </c:pt>
                <c:pt idx="20">
                  <c:v>875</c:v>
                </c:pt>
                <c:pt idx="21">
                  <c:v>1</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2">
                  <c:v>14585</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Sheet1!$B$2:$B$22</c:f>
              <c:numCache>
                <c:formatCode>General</c:formatCode>
                <c:ptCount val="21"/>
                <c:pt idx="8">
                  <c:v>0.79010000000000002</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Sheet1!$C$2:$C$22</c:f>
              <c:numCache>
                <c:formatCode>0.00%</c:formatCode>
                <c:ptCount val="21"/>
                <c:pt idx="0">
                  <c:v>0.70079999999999998</c:v>
                </c:pt>
                <c:pt idx="1">
                  <c:v>0.81640000000000001</c:v>
                </c:pt>
                <c:pt idx="2">
                  <c:v>0.73929999999999996</c:v>
                </c:pt>
                <c:pt idx="3">
                  <c:v>0.72809999999999997</c:v>
                </c:pt>
                <c:pt idx="4">
                  <c:v>0.74750000000000005</c:v>
                </c:pt>
                <c:pt idx="5">
                  <c:v>0.60170000000000001</c:v>
                </c:pt>
                <c:pt idx="6">
                  <c:v>0.745</c:v>
                </c:pt>
                <c:pt idx="7">
                  <c:v>0.71020000000000005</c:v>
                </c:pt>
                <c:pt idx="8">
                  <c:v>0.79010000000000002</c:v>
                </c:pt>
                <c:pt idx="9">
                  <c:v>0.74760000000000004</c:v>
                </c:pt>
                <c:pt idx="10">
                  <c:v>0.76649999999999996</c:v>
                </c:pt>
                <c:pt idx="11">
                  <c:v>0.77810000000000001</c:v>
                </c:pt>
                <c:pt idx="12">
                  <c:v>0.75060000000000004</c:v>
                </c:pt>
                <c:pt idx="13">
                  <c:v>0.82840000000000003</c:v>
                </c:pt>
                <c:pt idx="14">
                  <c:v>0.61319999999999997</c:v>
                </c:pt>
                <c:pt idx="15">
                  <c:v>0.72860000000000003</c:v>
                </c:pt>
                <c:pt idx="16">
                  <c:v>0.59260000000000002</c:v>
                </c:pt>
                <c:pt idx="17">
                  <c:v>0.83440000000000003</c:v>
                </c:pt>
                <c:pt idx="18">
                  <c:v>0.67500000000000004</c:v>
                </c:pt>
                <c:pt idx="19">
                  <c:v>0.75800000000000001</c:v>
                </c:pt>
                <c:pt idx="20">
                  <c:v>0.58979999999999999</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Sheet1!$D$2:$D$22</c:f>
              <c:numCache>
                <c:formatCode>0.00%</c:formatCode>
                <c:ptCount val="21"/>
                <c:pt idx="0">
                  <c:v>0.58199999999999996</c:v>
                </c:pt>
                <c:pt idx="1">
                  <c:v>0.69289999999999996</c:v>
                </c:pt>
                <c:pt idx="2">
                  <c:v>0.62280000000000002</c:v>
                </c:pt>
                <c:pt idx="3">
                  <c:v>0.61519999999999997</c:v>
                </c:pt>
                <c:pt idx="4">
                  <c:v>0.62819999999999998</c:v>
                </c:pt>
                <c:pt idx="5">
                  <c:v>0.48920000000000002</c:v>
                </c:pt>
                <c:pt idx="6">
                  <c:v>0.63360000000000005</c:v>
                </c:pt>
                <c:pt idx="7">
                  <c:v>0.59319999999999995</c:v>
                </c:pt>
                <c:pt idx="8">
                  <c:v>0.67930000000000001</c:v>
                </c:pt>
                <c:pt idx="9">
                  <c:v>0.64</c:v>
                </c:pt>
                <c:pt idx="10">
                  <c:v>0.6492</c:v>
                </c:pt>
                <c:pt idx="11">
                  <c:v>0.67110000000000003</c:v>
                </c:pt>
                <c:pt idx="12">
                  <c:v>0.64039999999999997</c:v>
                </c:pt>
                <c:pt idx="13">
                  <c:v>0.70330000000000004</c:v>
                </c:pt>
                <c:pt idx="14">
                  <c:v>0.52159999999999995</c:v>
                </c:pt>
                <c:pt idx="15">
                  <c:v>0.62170000000000003</c:v>
                </c:pt>
                <c:pt idx="16">
                  <c:v>0.51029999999999998</c:v>
                </c:pt>
                <c:pt idx="17">
                  <c:v>0.7167</c:v>
                </c:pt>
                <c:pt idx="18">
                  <c:v>0.58919999999999995</c:v>
                </c:pt>
                <c:pt idx="19">
                  <c:v>0.65739999999999998</c:v>
                </c:pt>
                <c:pt idx="20">
                  <c:v>0.51359999999999995</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Sheet1!$E$2:$E$22</c:f>
              <c:numCache>
                <c:formatCode>General</c:formatCode>
                <c:ptCount val="21"/>
                <c:pt idx="8">
                  <c:v>0.67930000000000001</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Sheet1!$B$2:$B$22</c:f>
              <c:numCache>
                <c:formatCode>General</c:formatCode>
                <c:ptCount val="21"/>
                <c:pt idx="3">
                  <c:v>0.90200000000000002</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Sheet1!$C$2:$C$22</c:f>
              <c:numCache>
                <c:formatCode>0%</c:formatCode>
                <c:ptCount val="21"/>
                <c:pt idx="0">
                  <c:v>0.88300000000000001</c:v>
                </c:pt>
                <c:pt idx="1">
                  <c:v>0.88900000000000001</c:v>
                </c:pt>
                <c:pt idx="2">
                  <c:v>0.89100000000000001</c:v>
                </c:pt>
                <c:pt idx="4">
                  <c:v>0.90400000000000003</c:v>
                </c:pt>
                <c:pt idx="5">
                  <c:v>0.90800000000000003</c:v>
                </c:pt>
                <c:pt idx="6">
                  <c:v>0.91800000000000004</c:v>
                </c:pt>
                <c:pt idx="7">
                  <c:v>0.92800000000000005</c:v>
                </c:pt>
                <c:pt idx="8">
                  <c:v>0.93200000000000005</c:v>
                </c:pt>
                <c:pt idx="9">
                  <c:v>0.93200000000000005</c:v>
                </c:pt>
                <c:pt idx="10">
                  <c:v>0.93200000000000005</c:v>
                </c:pt>
                <c:pt idx="11">
                  <c:v>0.93799999999999994</c:v>
                </c:pt>
                <c:pt idx="12">
                  <c:v>0.93899999999999995</c:v>
                </c:pt>
                <c:pt idx="13">
                  <c:v>0.94</c:v>
                </c:pt>
                <c:pt idx="14">
                  <c:v>0.94199999999999995</c:v>
                </c:pt>
                <c:pt idx="15">
                  <c:v>0.94299999999999995</c:v>
                </c:pt>
                <c:pt idx="16">
                  <c:v>0.94799999999999995</c:v>
                </c:pt>
                <c:pt idx="17">
                  <c:v>0.94899999999999995</c:v>
                </c:pt>
                <c:pt idx="18">
                  <c:v>0.95299999999999996</c:v>
                </c:pt>
                <c:pt idx="19">
                  <c:v>0.95699999999999996</c:v>
                </c:pt>
                <c:pt idx="20">
                  <c:v>0.95899999999999996</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92.2%</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Sheet1!$D$2:$D$22</c:f>
              <c:numCache>
                <c:formatCode>0%</c:formatCode>
                <c:ptCount val="21"/>
                <c:pt idx="0">
                  <c:v>0.92200000000000004</c:v>
                </c:pt>
                <c:pt idx="1">
                  <c:v>0.92200000000000004</c:v>
                </c:pt>
                <c:pt idx="2">
                  <c:v>0.92200000000000004</c:v>
                </c:pt>
                <c:pt idx="3">
                  <c:v>0.92200000000000004</c:v>
                </c:pt>
                <c:pt idx="4">
                  <c:v>0.92200000000000004</c:v>
                </c:pt>
                <c:pt idx="5">
                  <c:v>0.92200000000000004</c:v>
                </c:pt>
                <c:pt idx="6">
                  <c:v>0.92200000000000004</c:v>
                </c:pt>
                <c:pt idx="7">
                  <c:v>0.92200000000000004</c:v>
                </c:pt>
                <c:pt idx="8">
                  <c:v>0.92200000000000004</c:v>
                </c:pt>
                <c:pt idx="9">
                  <c:v>0.92200000000000004</c:v>
                </c:pt>
                <c:pt idx="10">
                  <c:v>0.92200000000000004</c:v>
                </c:pt>
                <c:pt idx="11">
                  <c:v>0.92200000000000004</c:v>
                </c:pt>
                <c:pt idx="12">
                  <c:v>0.92200000000000004</c:v>
                </c:pt>
                <c:pt idx="13">
                  <c:v>0.92200000000000004</c:v>
                </c:pt>
                <c:pt idx="14">
                  <c:v>0.92200000000000004</c:v>
                </c:pt>
                <c:pt idx="15">
                  <c:v>0.92200000000000004</c:v>
                </c:pt>
                <c:pt idx="16">
                  <c:v>0.92200000000000004</c:v>
                </c:pt>
                <c:pt idx="17">
                  <c:v>0.92200000000000004</c:v>
                </c:pt>
                <c:pt idx="18">
                  <c:v>0.92200000000000004</c:v>
                </c:pt>
                <c:pt idx="19">
                  <c:v>0.92200000000000004</c:v>
                </c:pt>
                <c:pt idx="20">
                  <c:v>0.92200000000000004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2015-2016</c:v>
                </c:pt>
                <c:pt idx="1">
                  <c:v>2016-2017</c:v>
                </c:pt>
                <c:pt idx="2">
                  <c:v>2017-2018</c:v>
                </c:pt>
                <c:pt idx="3">
                  <c:v>2018-2019</c:v>
                </c:pt>
                <c:pt idx="4">
                  <c:v>2019-2020</c:v>
                </c:pt>
                <c:pt idx="5">
                  <c:v>2020-2021</c:v>
                </c:pt>
              </c:strCache>
            </c:strRef>
          </c:cat>
          <c:val>
            <c:numRef>
              <c:f>Sheet1!$B$2:$B$7</c:f>
              <c:numCache>
                <c:formatCode>0%</c:formatCode>
                <c:ptCount val="6"/>
                <c:pt idx="0">
                  <c:v>0.94099999999999995</c:v>
                </c:pt>
                <c:pt idx="1">
                  <c:v>0.94899999999999995</c:v>
                </c:pt>
                <c:pt idx="2">
                  <c:v>0.95199999999999996</c:v>
                </c:pt>
                <c:pt idx="3">
                  <c:v>0.92500000000000004</c:v>
                </c:pt>
                <c:pt idx="4">
                  <c:v>0.93899999999999995</c:v>
                </c:pt>
                <c:pt idx="5">
                  <c:v>0.90200000000000002</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17">
                  <c:v>596</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6">
                  <c:v>161</c:v>
                </c:pt>
                <c:pt idx="7">
                  <c:v>183</c:v>
                </c:pt>
                <c:pt idx="8">
                  <c:v>189</c:v>
                </c:pt>
                <c:pt idx="9">
                  <c:v>240</c:v>
                </c:pt>
                <c:pt idx="10">
                  <c:v>242</c:v>
                </c:pt>
                <c:pt idx="11">
                  <c:v>319</c:v>
                </c:pt>
                <c:pt idx="12">
                  <c:v>373</c:v>
                </c:pt>
                <c:pt idx="13">
                  <c:v>401</c:v>
                </c:pt>
                <c:pt idx="14">
                  <c:v>472</c:v>
                </c:pt>
                <c:pt idx="15">
                  <c:v>487</c:v>
                </c:pt>
                <c:pt idx="16">
                  <c:v>500</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Hudson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3.9274481853561409E-2"/>
                  <c:y val="-3.95397440374564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B3-42CF-B6E0-E52345D674DE}"/>
                </c:ext>
              </c:extLst>
            </c:dLbl>
            <c:dLbl>
              <c:idx val="3"/>
              <c:layout>
                <c:manualLayout>
                  <c:x val="-1.4849194497239569E-2"/>
                  <c:y val="-4.73940117084248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B3-42CF-B6E0-E52345D674DE}"/>
                </c:ext>
              </c:extLst>
            </c:dLbl>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Sheet1!$B$2:$M$2</c:f>
              <c:numCache>
                <c:formatCode>0.0%</c:formatCode>
                <c:ptCount val="12"/>
                <c:pt idx="0">
                  <c:v>9.0999999999999998E-2</c:v>
                </c:pt>
                <c:pt idx="1">
                  <c:v>8.4000000000000005E-2</c:v>
                </c:pt>
                <c:pt idx="2">
                  <c:v>0.111</c:v>
                </c:pt>
                <c:pt idx="3">
                  <c:v>8.1000000000000003E-2</c:v>
                </c:pt>
                <c:pt idx="4">
                  <c:v>8.6999999999999994E-2</c:v>
                </c:pt>
                <c:pt idx="5">
                  <c:v>8.7999999999999995E-2</c:v>
                </c:pt>
                <c:pt idx="6">
                  <c:v>8.4000000000000005E-2</c:v>
                </c:pt>
                <c:pt idx="7">
                  <c:v>7.8E-2</c:v>
                </c:pt>
                <c:pt idx="8">
                  <c:v>7.6999999999999999E-2</c:v>
                </c:pt>
                <c:pt idx="9">
                  <c:v>8.5999999999999993E-2</c:v>
                </c:pt>
                <c:pt idx="10">
                  <c:v>8.2000000000000003E-2</c:v>
                </c:pt>
                <c:pt idx="11" formatCode="0.00%">
                  <c:v>7.2999999999999995E-2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2"/>
              <c:layout>
                <c:manualLayout>
                  <c:x val="-2.3329826228618001E-2"/>
                  <c:y val="4.06721191638771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2F3-4DB9-887F-625BC49E283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Sheet1!$B$3:$M$3</c:f>
              <c:numCache>
                <c:formatCode>0.0%</c:formatCode>
                <c:ptCount val="12"/>
                <c:pt idx="0">
                  <c:v>7.6999999999999999E-2</c:v>
                </c:pt>
                <c:pt idx="1">
                  <c:v>7.0999999999999994E-2</c:v>
                </c:pt>
                <c:pt idx="2">
                  <c:v>9.6000000000000002E-2</c:v>
                </c:pt>
                <c:pt idx="3">
                  <c:v>7.1999999999999995E-2</c:v>
                </c:pt>
                <c:pt idx="4">
                  <c:v>0.08</c:v>
                </c:pt>
                <c:pt idx="5">
                  <c:v>8.2000000000000003E-2</c:v>
                </c:pt>
                <c:pt idx="6">
                  <c:v>7.8E-2</c:v>
                </c:pt>
                <c:pt idx="7">
                  <c:v>7.0999999999999994E-2</c:v>
                </c:pt>
                <c:pt idx="8">
                  <c:v>7.0000000000000007E-2</c:v>
                </c:pt>
                <c:pt idx="9">
                  <c:v>7.9000000000000001E-2</c:v>
                </c:pt>
                <c:pt idx="10">
                  <c:v>7.4999999999999997E-2</c:v>
                </c:pt>
                <c:pt idx="11" formatCode="0.00%">
                  <c:v>6.7000000000000004E-2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Sheet1!$B$2:$B$22</c:f>
              <c:numCache>
                <c:formatCode>0.0%</c:formatCode>
                <c:ptCount val="21"/>
                <c:pt idx="0">
                  <c:v>5.3999999999999999E-2</c:v>
                </c:pt>
                <c:pt idx="1">
                  <c:v>5.9499999999999997E-2</c:v>
                </c:pt>
                <c:pt idx="2">
                  <c:v>6.0499999999999998E-2</c:v>
                </c:pt>
                <c:pt idx="3">
                  <c:v>6.0999999999999999E-2</c:v>
                </c:pt>
                <c:pt idx="4">
                  <c:v>6.3500000000000001E-2</c:v>
                </c:pt>
                <c:pt idx="5">
                  <c:v>6.5500000000000003E-2</c:v>
                </c:pt>
                <c:pt idx="6">
                  <c:v>6.6500000000000004E-2</c:v>
                </c:pt>
                <c:pt idx="7">
                  <c:v>6.8500000000000005E-2</c:v>
                </c:pt>
                <c:pt idx="8">
                  <c:v>6.8500000000000005E-2</c:v>
                </c:pt>
                <c:pt idx="9">
                  <c:v>6.9000000000000006E-2</c:v>
                </c:pt>
                <c:pt idx="10">
                  <c:v>7.0999999999999994E-2</c:v>
                </c:pt>
                <c:pt idx="11">
                  <c:v>7.3499999999999996E-2</c:v>
                </c:pt>
                <c:pt idx="12">
                  <c:v>7.9000000000000001E-2</c:v>
                </c:pt>
                <c:pt idx="13">
                  <c:v>8.0500000000000002E-2</c:v>
                </c:pt>
                <c:pt idx="14">
                  <c:v>8.1500000000000003E-2</c:v>
                </c:pt>
                <c:pt idx="16">
                  <c:v>8.7499999999999994E-2</c:v>
                </c:pt>
                <c:pt idx="17">
                  <c:v>9.0999999999999998E-2</c:v>
                </c:pt>
                <c:pt idx="18">
                  <c:v>9.6000000000000002E-2</c:v>
                </c:pt>
                <c:pt idx="19">
                  <c:v>0.10050000000000001</c:v>
                </c:pt>
                <c:pt idx="20">
                  <c:v>0.112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Sheet1!$C$2:$C$22</c:f>
              <c:numCache>
                <c:formatCode>General</c:formatCode>
                <c:ptCount val="21"/>
                <c:pt idx="15" formatCode="0.0%">
                  <c:v>8.4000000000000005E-2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7.6%</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Sheet1!$D$2:$D$22</c:f>
              <c:numCache>
                <c:formatCode>0.0%</c:formatCode>
                <c:ptCount val="21"/>
                <c:pt idx="0">
                  <c:v>7.5999999999999998E-2</c:v>
                </c:pt>
                <c:pt idx="1">
                  <c:v>7.5999999999999998E-2</c:v>
                </c:pt>
                <c:pt idx="2">
                  <c:v>7.5999999999999998E-2</c:v>
                </c:pt>
                <c:pt idx="3">
                  <c:v>7.5999999999999998E-2</c:v>
                </c:pt>
                <c:pt idx="4">
                  <c:v>7.5999999999999998E-2</c:v>
                </c:pt>
                <c:pt idx="5">
                  <c:v>7.5999999999999998E-2</c:v>
                </c:pt>
                <c:pt idx="6">
                  <c:v>7.5999999999999998E-2</c:v>
                </c:pt>
                <c:pt idx="7">
                  <c:v>7.5999999999999998E-2</c:v>
                </c:pt>
                <c:pt idx="8">
                  <c:v>7.5999999999999998E-2</c:v>
                </c:pt>
                <c:pt idx="9">
                  <c:v>7.5999999999999998E-2</c:v>
                </c:pt>
                <c:pt idx="10">
                  <c:v>7.5999999999999998E-2</c:v>
                </c:pt>
                <c:pt idx="11">
                  <c:v>7.5999999999999998E-2</c:v>
                </c:pt>
                <c:pt idx="12">
                  <c:v>7.5999999999999998E-2</c:v>
                </c:pt>
                <c:pt idx="13">
                  <c:v>7.5999999999999998E-2</c:v>
                </c:pt>
                <c:pt idx="14">
                  <c:v>7.5999999999999998E-2</c:v>
                </c:pt>
                <c:pt idx="15">
                  <c:v>7.5999999999999998E-2</c:v>
                </c:pt>
                <c:pt idx="16">
                  <c:v>7.5999999999999998E-2</c:v>
                </c:pt>
                <c:pt idx="17">
                  <c:v>7.5999999999999998E-2</c:v>
                </c:pt>
                <c:pt idx="18">
                  <c:v>7.5999999999999998E-2</c:v>
                </c:pt>
                <c:pt idx="19">
                  <c:v>7.5999999999999998E-2</c:v>
                </c:pt>
                <c:pt idx="20">
                  <c:v>7.5999999999999998E-2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9269397436616977"/>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Sheet1!$B$2:$B$22</c:f>
              <c:numCache>
                <c:formatCode>0.00%</c:formatCode>
                <c:ptCount val="21"/>
                <c:pt idx="0">
                  <c:v>0.14924970000000001</c:v>
                </c:pt>
                <c:pt idx="1">
                  <c:v>9.1101699999999994E-2</c:v>
                </c:pt>
                <c:pt idx="3" formatCode="General">
                  <c:v>7.6046199999999994E-2</c:v>
                </c:pt>
                <c:pt idx="4">
                  <c:v>7.2376499999999996E-2</c:v>
                </c:pt>
                <c:pt idx="5">
                  <c:v>7.0564000000000002E-2</c:v>
                </c:pt>
                <c:pt idx="6">
                  <c:v>6.8658800000000006E-2</c:v>
                </c:pt>
                <c:pt idx="7">
                  <c:v>6.0443200000000002E-2</c:v>
                </c:pt>
                <c:pt idx="8">
                  <c:v>6.0172900000000001E-2</c:v>
                </c:pt>
                <c:pt idx="9">
                  <c:v>5.88604E-2</c:v>
                </c:pt>
                <c:pt idx="10">
                  <c:v>5.8737499999999998E-2</c:v>
                </c:pt>
                <c:pt idx="11">
                  <c:v>5.6517600000000001E-2</c:v>
                </c:pt>
                <c:pt idx="12">
                  <c:v>5.0314499999999998E-2</c:v>
                </c:pt>
                <c:pt idx="13">
                  <c:v>4.5295000000000002E-2</c:v>
                </c:pt>
                <c:pt idx="14">
                  <c:v>4.2480900000000002E-2</c:v>
                </c:pt>
                <c:pt idx="15">
                  <c:v>3.87155E-2</c:v>
                </c:pt>
                <c:pt idx="16">
                  <c:v>3.5681600000000001E-2</c:v>
                </c:pt>
                <c:pt idx="17">
                  <c:v>3.4668200000000003E-2</c:v>
                </c:pt>
                <c:pt idx="18">
                  <c:v>3.2932900000000001E-2</c:v>
                </c:pt>
                <c:pt idx="19">
                  <c:v>3.1565500000000003E-2</c:v>
                </c:pt>
                <c:pt idx="20">
                  <c:v>2.8504399999999999E-2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Sheet1!$C$2:$C$22</c:f>
              <c:numCache>
                <c:formatCode>General</c:formatCode>
                <c:ptCount val="21"/>
                <c:pt idx="2" formatCode="0.0%">
                  <c:v>7.6902100000000001E-2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377490019704913"/>
          <c:y val="0.91635153714294715"/>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7.4727399999999999E-2</c:v>
                </c:pt>
                <c:pt idx="1">
                  <c:v>7.0867299999999994E-2</c:v>
                </c:pt>
                <c:pt idx="2">
                  <c:v>7.2891399999999995E-2</c:v>
                </c:pt>
                <c:pt idx="3">
                  <c:v>7.5264700000000004E-2</c:v>
                </c:pt>
                <c:pt idx="4">
                  <c:v>7.6902100000000001E-2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0.1"/>
          <c:min val="0"/>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5.2827110312217204E-3"/>
                  <c:y val="1.12965914628345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61</c:v>
                </c:pt>
                <c:pt idx="1">
                  <c:v>60</c:v>
                </c:pt>
                <c:pt idx="2">
                  <c:v>59</c:v>
                </c:pt>
                <c:pt idx="3">
                  <c:v>60</c:v>
                </c:pt>
                <c:pt idx="4">
                  <c:v>57</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8F-4B87-A965-E0F1BB7638B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Sheet1!$B$2:$B$5</c:f>
              <c:numCache>
                <c:formatCode>0%</c:formatCode>
                <c:ptCount val="4"/>
                <c:pt idx="0">
                  <c:v>0.82668889999999995</c:v>
                </c:pt>
                <c:pt idx="1">
                  <c:v>0.85171730000000001</c:v>
                </c:pt>
                <c:pt idx="2">
                  <c:v>0.85691340000000005</c:v>
                </c:pt>
                <c:pt idx="3">
                  <c:v>0.84042050000000001</c:v>
                </c:pt>
              </c:numCache>
            </c:numRef>
          </c:val>
          <c:smooth val="0"/>
          <c:extLst>
            <c:ext xmlns:c16="http://schemas.microsoft.com/office/drawing/2014/chart" uri="{C3380CC4-5D6E-409C-BE32-E72D297353CC}">
              <c16:uniqueId val="{00000001-6B8F-4B87-A965-E0F1BB7638B2}"/>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70000000000000007"/>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Sheet1!$B$2:$B$22</c:f>
              <c:numCache>
                <c:formatCode>0%</c:formatCode>
                <c:ptCount val="21"/>
                <c:pt idx="1">
                  <c:v>0.86</c:v>
                </c:pt>
                <c:pt idx="2" formatCode="General">
                  <c:v>0.86</c:v>
                </c:pt>
                <c:pt idx="3">
                  <c:v>0.87</c:v>
                </c:pt>
                <c:pt idx="4">
                  <c:v>0.87</c:v>
                </c:pt>
                <c:pt idx="5">
                  <c:v>0.88</c:v>
                </c:pt>
                <c:pt idx="6">
                  <c:v>0.89</c:v>
                </c:pt>
                <c:pt idx="7">
                  <c:v>0.89</c:v>
                </c:pt>
                <c:pt idx="8">
                  <c:v>0.91</c:v>
                </c:pt>
                <c:pt idx="9">
                  <c:v>0.91</c:v>
                </c:pt>
                <c:pt idx="10">
                  <c:v>0.91</c:v>
                </c:pt>
                <c:pt idx="11">
                  <c:v>0.93</c:v>
                </c:pt>
                <c:pt idx="12">
                  <c:v>0.93</c:v>
                </c:pt>
                <c:pt idx="13">
                  <c:v>0.93</c:v>
                </c:pt>
                <c:pt idx="14">
                  <c:v>0.94</c:v>
                </c:pt>
                <c:pt idx="15">
                  <c:v>0.94</c:v>
                </c:pt>
                <c:pt idx="16">
                  <c:v>0.95</c:v>
                </c:pt>
                <c:pt idx="17">
                  <c:v>0.95</c:v>
                </c:pt>
                <c:pt idx="18">
                  <c:v>0.95</c:v>
                </c:pt>
                <c:pt idx="19">
                  <c:v>0.95</c:v>
                </c:pt>
                <c:pt idx="20">
                  <c:v>0.96</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Sheet1!$C$2:$C$22</c:f>
              <c:numCache>
                <c:formatCode>General</c:formatCode>
                <c:ptCount val="21"/>
                <c:pt idx="0">
                  <c:v>0.84</c:v>
                </c:pt>
              </c:numCache>
            </c:numRef>
          </c:val>
          <c:extLst>
            <c:ext xmlns:c16="http://schemas.microsoft.com/office/drawing/2014/chart" uri="{C3380CC4-5D6E-409C-BE32-E72D297353CC}">
              <c16:uniqueId val="{00000001-E871-4280-A9BF-0E926203063E}"/>
            </c:ext>
          </c:extLst>
        </c:ser>
        <c:ser>
          <c:idx val="2"/>
          <c:order val="2"/>
          <c:tx>
            <c:strRef>
              <c:f>Sheet1!$D$1</c:f>
              <c:strCache>
                <c:ptCount val="1"/>
                <c:pt idx="0">
                  <c:v>NJ avg. 91%</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Sheet1!$D$2:$D$22</c:f>
              <c:numCache>
                <c:formatCode>0%</c:formatCode>
                <c:ptCount val="21"/>
                <c:pt idx="0">
                  <c:v>0.91</c:v>
                </c:pt>
                <c:pt idx="1">
                  <c:v>0.91</c:v>
                </c:pt>
                <c:pt idx="2">
                  <c:v>0.91</c:v>
                </c:pt>
                <c:pt idx="3">
                  <c:v>0.91</c:v>
                </c:pt>
                <c:pt idx="4">
                  <c:v>0.91</c:v>
                </c:pt>
                <c:pt idx="5">
                  <c:v>0.91</c:v>
                </c:pt>
                <c:pt idx="6">
                  <c:v>0.91</c:v>
                </c:pt>
                <c:pt idx="7">
                  <c:v>0.91</c:v>
                </c:pt>
                <c:pt idx="8">
                  <c:v>0.91</c:v>
                </c:pt>
                <c:pt idx="9">
                  <c:v>0.91</c:v>
                </c:pt>
                <c:pt idx="10">
                  <c:v>0.91</c:v>
                </c:pt>
                <c:pt idx="11">
                  <c:v>0.91</c:v>
                </c:pt>
                <c:pt idx="12">
                  <c:v>0.91</c:v>
                </c:pt>
                <c:pt idx="13">
                  <c:v>0.91</c:v>
                </c:pt>
                <c:pt idx="14">
                  <c:v>0.91</c:v>
                </c:pt>
                <c:pt idx="15">
                  <c:v>0.91</c:v>
                </c:pt>
                <c:pt idx="16">
                  <c:v>0.91</c:v>
                </c:pt>
                <c:pt idx="17">
                  <c:v>0.91</c:v>
                </c:pt>
                <c:pt idx="18">
                  <c:v>0.91</c:v>
                </c:pt>
                <c:pt idx="19">
                  <c:v>0.91</c:v>
                </c:pt>
                <c:pt idx="20">
                  <c:v>0.91</c:v>
                </c:pt>
              </c:numCache>
            </c:numRef>
          </c:val>
          <c:extLst>
            <c:ext xmlns:c16="http://schemas.microsoft.com/office/drawing/2014/chart" uri="{C3380CC4-5D6E-409C-BE32-E72D297353CC}">
              <c16:uniqueId val="{00000002-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891244067493643"/>
          <c:y val="0.89713583212732617"/>
          <c:w val="0.1445775451120494"/>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0.80900000000000005</c:v>
                </c:pt>
                <c:pt idx="1">
                  <c:v>0.83099999999999996</c:v>
                </c:pt>
                <c:pt idx="2">
                  <c:v>0.874</c:v>
                </c:pt>
                <c:pt idx="3">
                  <c:v>0.88400000000000001</c:v>
                </c:pt>
                <c:pt idx="4">
                  <c:v>0.89400000000000002</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Sheet1!$B$2:$B$22</c:f>
              <c:numCache>
                <c:formatCode>0.0%</c:formatCode>
                <c:ptCount val="21"/>
                <c:pt idx="0">
                  <c:v>0.83499999999999996</c:v>
                </c:pt>
                <c:pt idx="1">
                  <c:v>0.84499999999999997</c:v>
                </c:pt>
                <c:pt idx="2">
                  <c:v>0.85399999999999998</c:v>
                </c:pt>
                <c:pt idx="3">
                  <c:v>0.86099999999999999</c:v>
                </c:pt>
                <c:pt idx="4">
                  <c:v>0.86599999999999999</c:v>
                </c:pt>
                <c:pt idx="5">
                  <c:v>0.879</c:v>
                </c:pt>
                <c:pt idx="6">
                  <c:v>0.88300000000000001</c:v>
                </c:pt>
                <c:pt idx="7">
                  <c:v>0.88900000000000001</c:v>
                </c:pt>
                <c:pt idx="8" formatCode="General">
                  <c:v>0.89</c:v>
                </c:pt>
                <c:pt idx="9">
                  <c:v>0.89200000000000002</c:v>
                </c:pt>
                <c:pt idx="10">
                  <c:v>0.89300000000000002</c:v>
                </c:pt>
                <c:pt idx="11">
                  <c:v>0.89300000000000002</c:v>
                </c:pt>
                <c:pt idx="13">
                  <c:v>0.90100000000000002</c:v>
                </c:pt>
                <c:pt idx="14">
                  <c:v>0.91700000000000004</c:v>
                </c:pt>
                <c:pt idx="15">
                  <c:v>0.91900000000000004</c:v>
                </c:pt>
                <c:pt idx="16">
                  <c:v>0.91900000000000004</c:v>
                </c:pt>
                <c:pt idx="17">
                  <c:v>0.92900000000000005</c:v>
                </c:pt>
                <c:pt idx="18">
                  <c:v>0.93200000000000005</c:v>
                </c:pt>
                <c:pt idx="19">
                  <c:v>0.93400000000000005</c:v>
                </c:pt>
                <c:pt idx="20">
                  <c:v>0.94499999999999995</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Sheet1!$C$2:$C$22</c:f>
              <c:numCache>
                <c:formatCode>General</c:formatCode>
                <c:ptCount val="21"/>
                <c:pt idx="12">
                  <c:v>0.89400000000000002</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89.4%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Sheet1!$D$2:$D$22</c:f>
              <c:numCache>
                <c:formatCode>0%</c:formatCode>
                <c:ptCount val="21"/>
                <c:pt idx="0">
                  <c:v>0.89400000000000002</c:v>
                </c:pt>
                <c:pt idx="1">
                  <c:v>0.89400000000000002</c:v>
                </c:pt>
                <c:pt idx="2">
                  <c:v>0.89400000000000002</c:v>
                </c:pt>
                <c:pt idx="3">
                  <c:v>0.89400000000000002</c:v>
                </c:pt>
                <c:pt idx="4">
                  <c:v>0.89400000000000002</c:v>
                </c:pt>
                <c:pt idx="5">
                  <c:v>0.89400000000000002</c:v>
                </c:pt>
                <c:pt idx="6">
                  <c:v>0.89400000000000002</c:v>
                </c:pt>
                <c:pt idx="7">
                  <c:v>0.89400000000000002</c:v>
                </c:pt>
                <c:pt idx="8">
                  <c:v>0.89400000000000002</c:v>
                </c:pt>
                <c:pt idx="9">
                  <c:v>0.89400000000000002</c:v>
                </c:pt>
                <c:pt idx="10">
                  <c:v>0.89400000000000002</c:v>
                </c:pt>
                <c:pt idx="11">
                  <c:v>0.89400000000000002</c:v>
                </c:pt>
                <c:pt idx="12">
                  <c:v>0.89400000000000002</c:v>
                </c:pt>
                <c:pt idx="13">
                  <c:v>0.89400000000000002</c:v>
                </c:pt>
                <c:pt idx="14">
                  <c:v>0.89400000000000002</c:v>
                </c:pt>
                <c:pt idx="15">
                  <c:v>0.89400000000000002</c:v>
                </c:pt>
                <c:pt idx="16">
                  <c:v>0.89400000000000002</c:v>
                </c:pt>
                <c:pt idx="17">
                  <c:v>0.89400000000000002</c:v>
                </c:pt>
                <c:pt idx="18">
                  <c:v>0.89400000000000002</c:v>
                </c:pt>
                <c:pt idx="19">
                  <c:v>0.89400000000000002</c:v>
                </c:pt>
                <c:pt idx="20">
                  <c:v>0.89400000000000002</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14">
                  <c:v>279.7</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dLbl>
              <c:idx val="17"/>
              <c:layout>
                <c:manualLayout>
                  <c:x val="-7.042095763186954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65-4D07-A717-B4BA75F027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5">
                  <c:v>71.400000000000006</c:v>
                </c:pt>
                <c:pt idx="6">
                  <c:v>92.7</c:v>
                </c:pt>
                <c:pt idx="7">
                  <c:v>119.9</c:v>
                </c:pt>
                <c:pt idx="8">
                  <c:v>121.4</c:v>
                </c:pt>
                <c:pt idx="9">
                  <c:v>129.69999999999999</c:v>
                </c:pt>
                <c:pt idx="10">
                  <c:v>143.1</c:v>
                </c:pt>
                <c:pt idx="11">
                  <c:v>167.9</c:v>
                </c:pt>
                <c:pt idx="12">
                  <c:v>250.5</c:v>
                </c:pt>
                <c:pt idx="13">
                  <c:v>253.3</c:v>
                </c:pt>
                <c:pt idx="15">
                  <c:v>319.10000000000002</c:v>
                </c:pt>
                <c:pt idx="16">
                  <c:v>323.7</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6.9243617275113337E-3"/>
                  <c:y val="0.16962559627459786"/>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2.029428139664359E-2"/>
                  <c:y val="1.045436292049079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19</c:v>
                </c:pt>
                <c:pt idx="1">
                  <c:v>115</c:v>
                </c:pt>
                <c:pt idx="2">
                  <c:v>534</c:v>
                </c:pt>
                <c:pt idx="3">
                  <c:v>1262</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1010</c:v>
                </c:pt>
                <c:pt idx="1">
                  <c:v>7381</c:v>
                </c:pt>
                <c:pt idx="2">
                  <c:v>844</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Sheet1!$B$2:$B$22</c:f>
              <c:numCache>
                <c:formatCode>General</c:formatCode>
                <c:ptCount val="21"/>
                <c:pt idx="0">
                  <c:v>3.2473000000000001</c:v>
                </c:pt>
                <c:pt idx="1">
                  <c:v>3.5244399999999998</c:v>
                </c:pt>
                <c:pt idx="2">
                  <c:v>4.1375099999999998</c:v>
                </c:pt>
                <c:pt idx="3">
                  <c:v>4.7272400000000001</c:v>
                </c:pt>
                <c:pt idx="4">
                  <c:v>4.7765000000000004</c:v>
                </c:pt>
                <c:pt idx="5">
                  <c:v>5.59842</c:v>
                </c:pt>
                <c:pt idx="6">
                  <c:v>5.8228299999999997</c:v>
                </c:pt>
                <c:pt idx="7">
                  <c:v>6.2396799999999999</c:v>
                </c:pt>
                <c:pt idx="8">
                  <c:v>6.3904399999999999</c:v>
                </c:pt>
                <c:pt idx="9">
                  <c:v>7.4010699999999998</c:v>
                </c:pt>
                <c:pt idx="10">
                  <c:v>7.5027600000000003</c:v>
                </c:pt>
                <c:pt idx="12">
                  <c:v>8.2683199999999992</c:v>
                </c:pt>
                <c:pt idx="13">
                  <c:v>8.6473700000000004</c:v>
                </c:pt>
                <c:pt idx="14">
                  <c:v>12.426690000000001</c:v>
                </c:pt>
                <c:pt idx="15">
                  <c:v>12.571899999999999</c:v>
                </c:pt>
                <c:pt idx="16">
                  <c:v>12.82314</c:v>
                </c:pt>
                <c:pt idx="17">
                  <c:v>13.558529999999999</c:v>
                </c:pt>
                <c:pt idx="18">
                  <c:v>15.276210000000001</c:v>
                </c:pt>
                <c:pt idx="19">
                  <c:v>15.599220000000001</c:v>
                </c:pt>
                <c:pt idx="20">
                  <c:v>27.335419999999999</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Sheet1!$C$2:$C$22</c:f>
              <c:numCache>
                <c:formatCode>General</c:formatCode>
                <c:ptCount val="21"/>
                <c:pt idx="11">
                  <c:v>8.0386199999999999</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7.6</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Sheet1!$D$2:$D$22</c:f>
              <c:numCache>
                <c:formatCode>General</c:formatCode>
                <c:ptCount val="21"/>
                <c:pt idx="0">
                  <c:v>7.6</c:v>
                </c:pt>
                <c:pt idx="1">
                  <c:v>7.6</c:v>
                </c:pt>
                <c:pt idx="2">
                  <c:v>7.6</c:v>
                </c:pt>
                <c:pt idx="3">
                  <c:v>7.6</c:v>
                </c:pt>
                <c:pt idx="4">
                  <c:v>7.6</c:v>
                </c:pt>
                <c:pt idx="5">
                  <c:v>7.6</c:v>
                </c:pt>
                <c:pt idx="6">
                  <c:v>7.6</c:v>
                </c:pt>
                <c:pt idx="7">
                  <c:v>7.6</c:v>
                </c:pt>
                <c:pt idx="8">
                  <c:v>7.6</c:v>
                </c:pt>
                <c:pt idx="9">
                  <c:v>7.6</c:v>
                </c:pt>
                <c:pt idx="10">
                  <c:v>7.6</c:v>
                </c:pt>
                <c:pt idx="11">
                  <c:v>7.6</c:v>
                </c:pt>
                <c:pt idx="12">
                  <c:v>7.6</c:v>
                </c:pt>
                <c:pt idx="13">
                  <c:v>7.6</c:v>
                </c:pt>
                <c:pt idx="14">
                  <c:v>7.6</c:v>
                </c:pt>
                <c:pt idx="15">
                  <c:v>7.6</c:v>
                </c:pt>
                <c:pt idx="16">
                  <c:v>7.6</c:v>
                </c:pt>
                <c:pt idx="17">
                  <c:v>7.6</c:v>
                </c:pt>
                <c:pt idx="18">
                  <c:v>7.6</c:v>
                </c:pt>
                <c:pt idx="19">
                  <c:v>7.6</c:v>
                </c:pt>
                <c:pt idx="20">
                  <c:v>7.6</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6833956692913391"/>
          <c:y val="0.87893986242298117"/>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Hudson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FC8-4F10-A005-E9A5CF7CF8B7}"/>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FC8-4F10-A005-E9A5CF7CF8B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8.6586700000000008</c:v>
                </c:pt>
                <c:pt idx="1">
                  <c:v>8.6767400000000006</c:v>
                </c:pt>
                <c:pt idx="2">
                  <c:v>7.9894100000000003</c:v>
                </c:pt>
                <c:pt idx="3">
                  <c:v>7.6530199999999997</c:v>
                </c:pt>
                <c:pt idx="4">
                  <c:v>8.0386199999999999</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FC8-4F10-A005-E9A5CF7CF8B7}"/>
                </c:ext>
              </c:extLst>
            </c:dLbl>
            <c:dLbl>
              <c:idx val="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FC8-4F10-A005-E9A5CF7CF8B7}"/>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General</c:formatCode>
                <c:ptCount val="5"/>
                <c:pt idx="0">
                  <c:v>11.1</c:v>
                </c:pt>
                <c:pt idx="1">
                  <c:v>10.5</c:v>
                </c:pt>
                <c:pt idx="2">
                  <c:v>9.3191199999999998</c:v>
                </c:pt>
                <c:pt idx="3">
                  <c:v>7.4523599999999997</c:v>
                </c:pt>
                <c:pt idx="4">
                  <c:v>7.5911299999999997</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Sheet1!$B$2:$B$22</c:f>
              <c:numCache>
                <c:formatCode>General</c:formatCode>
                <c:ptCount val="21"/>
                <c:pt idx="8">
                  <c:v>47</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Sheet1!$C$2:$C$22</c:f>
              <c:numCache>
                <c:formatCode>General</c:formatCode>
                <c:ptCount val="21"/>
                <c:pt idx="0">
                  <c:v>10</c:v>
                </c:pt>
                <c:pt idx="1">
                  <c:v>11</c:v>
                </c:pt>
                <c:pt idx="2">
                  <c:v>16</c:v>
                </c:pt>
                <c:pt idx="3">
                  <c:v>16</c:v>
                </c:pt>
                <c:pt idx="4">
                  <c:v>19</c:v>
                </c:pt>
                <c:pt idx="5">
                  <c:v>39</c:v>
                </c:pt>
                <c:pt idx="6">
                  <c:v>40</c:v>
                </c:pt>
                <c:pt idx="7">
                  <c:v>43</c:v>
                </c:pt>
                <c:pt idx="8">
                  <c:v>47</c:v>
                </c:pt>
                <c:pt idx="9">
                  <c:v>51</c:v>
                </c:pt>
                <c:pt idx="10">
                  <c:v>55</c:v>
                </c:pt>
                <c:pt idx="11">
                  <c:v>59</c:v>
                </c:pt>
                <c:pt idx="12">
                  <c:v>65</c:v>
                </c:pt>
                <c:pt idx="13">
                  <c:v>71</c:v>
                </c:pt>
                <c:pt idx="14">
                  <c:v>76</c:v>
                </c:pt>
                <c:pt idx="15">
                  <c:v>81</c:v>
                </c:pt>
                <c:pt idx="16">
                  <c:v>82</c:v>
                </c:pt>
                <c:pt idx="17">
                  <c:v>88</c:v>
                </c:pt>
                <c:pt idx="18">
                  <c:v>94</c:v>
                </c:pt>
                <c:pt idx="19">
                  <c:v>100</c:v>
                </c:pt>
                <c:pt idx="20">
                  <c:v>210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Sheet1!$D$2:$D$22</c:f>
              <c:numCache>
                <c:formatCode>General</c:formatCode>
                <c:ptCount val="21"/>
                <c:pt idx="0">
                  <c:v>52</c:v>
                </c:pt>
                <c:pt idx="1">
                  <c:v>46</c:v>
                </c:pt>
                <c:pt idx="2">
                  <c:v>69</c:v>
                </c:pt>
                <c:pt idx="3">
                  <c:v>78</c:v>
                </c:pt>
                <c:pt idx="4">
                  <c:v>84</c:v>
                </c:pt>
                <c:pt idx="5">
                  <c:v>457</c:v>
                </c:pt>
                <c:pt idx="6">
                  <c:v>215</c:v>
                </c:pt>
                <c:pt idx="7">
                  <c:v>433</c:v>
                </c:pt>
                <c:pt idx="8">
                  <c:v>267</c:v>
                </c:pt>
                <c:pt idx="9">
                  <c:v>345</c:v>
                </c:pt>
                <c:pt idx="10">
                  <c:v>528</c:v>
                </c:pt>
                <c:pt idx="11">
                  <c:v>229</c:v>
                </c:pt>
                <c:pt idx="12">
                  <c:v>473</c:v>
                </c:pt>
                <c:pt idx="13">
                  <c:v>360</c:v>
                </c:pt>
                <c:pt idx="14">
                  <c:v>735</c:v>
                </c:pt>
                <c:pt idx="15">
                  <c:v>353</c:v>
                </c:pt>
                <c:pt idx="16">
                  <c:v>472</c:v>
                </c:pt>
                <c:pt idx="17">
                  <c:v>696</c:v>
                </c:pt>
                <c:pt idx="18">
                  <c:v>622</c:v>
                </c:pt>
                <c:pt idx="19">
                  <c:v>585</c:v>
                </c:pt>
                <c:pt idx="20">
                  <c:v>1439</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Sheet1!$E$2:$E$22</c:f>
              <c:numCache>
                <c:formatCode>General</c:formatCode>
                <c:ptCount val="21"/>
                <c:pt idx="8">
                  <c:v>267</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Sheet1!$B$2:$B$22</c:f>
              <c:numCache>
                <c:formatCode>General</c:formatCode>
                <c:ptCount val="21"/>
                <c:pt idx="0">
                  <c:v>74</c:v>
                </c:pt>
                <c:pt idx="1">
                  <c:v>63</c:v>
                </c:pt>
                <c:pt idx="2">
                  <c:v>62</c:v>
                </c:pt>
                <c:pt idx="3">
                  <c:v>61</c:v>
                </c:pt>
                <c:pt idx="4">
                  <c:v>61</c:v>
                </c:pt>
                <c:pt idx="5">
                  <c:v>58</c:v>
                </c:pt>
                <c:pt idx="7">
                  <c:v>57</c:v>
                </c:pt>
                <c:pt idx="8">
                  <c:v>56</c:v>
                </c:pt>
                <c:pt idx="9">
                  <c:v>55</c:v>
                </c:pt>
                <c:pt idx="10">
                  <c:v>55</c:v>
                </c:pt>
                <c:pt idx="11">
                  <c:v>55</c:v>
                </c:pt>
                <c:pt idx="12">
                  <c:v>52</c:v>
                </c:pt>
                <c:pt idx="13">
                  <c:v>52</c:v>
                </c:pt>
                <c:pt idx="14">
                  <c:v>50</c:v>
                </c:pt>
                <c:pt idx="15">
                  <c:v>49</c:v>
                </c:pt>
                <c:pt idx="16">
                  <c:v>45</c:v>
                </c:pt>
                <c:pt idx="17">
                  <c:v>39</c:v>
                </c:pt>
                <c:pt idx="18">
                  <c:v>39</c:v>
                </c:pt>
                <c:pt idx="19">
                  <c:v>35</c:v>
                </c:pt>
                <c:pt idx="20">
                  <c:v>30</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Sheet1!$C$2:$C$22</c:f>
              <c:numCache>
                <c:formatCode>General</c:formatCode>
                <c:ptCount val="21"/>
                <c:pt idx="6" formatCode="0.00">
                  <c:v>57</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62</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Sheet1!$D$2:$D$22</c:f>
              <c:numCache>
                <c:formatCode>0</c:formatCode>
                <c:ptCount val="21"/>
                <c:pt idx="0">
                  <c:v>62</c:v>
                </c:pt>
                <c:pt idx="1">
                  <c:v>62</c:v>
                </c:pt>
                <c:pt idx="2">
                  <c:v>62</c:v>
                </c:pt>
                <c:pt idx="3">
                  <c:v>62</c:v>
                </c:pt>
                <c:pt idx="4">
                  <c:v>62</c:v>
                </c:pt>
                <c:pt idx="5">
                  <c:v>62</c:v>
                </c:pt>
                <c:pt idx="6">
                  <c:v>62</c:v>
                </c:pt>
                <c:pt idx="7">
                  <c:v>62</c:v>
                </c:pt>
                <c:pt idx="8">
                  <c:v>62</c:v>
                </c:pt>
                <c:pt idx="9">
                  <c:v>62</c:v>
                </c:pt>
                <c:pt idx="10">
                  <c:v>62</c:v>
                </c:pt>
                <c:pt idx="11">
                  <c:v>62</c:v>
                </c:pt>
                <c:pt idx="12">
                  <c:v>62</c:v>
                </c:pt>
                <c:pt idx="13">
                  <c:v>62</c:v>
                </c:pt>
                <c:pt idx="14">
                  <c:v>62</c:v>
                </c:pt>
                <c:pt idx="15">
                  <c:v>62</c:v>
                </c:pt>
                <c:pt idx="16">
                  <c:v>62</c:v>
                </c:pt>
                <c:pt idx="17">
                  <c:v>62</c:v>
                </c:pt>
                <c:pt idx="18">
                  <c:v>62</c:v>
                </c:pt>
                <c:pt idx="19">
                  <c:v>62</c:v>
                </c:pt>
                <c:pt idx="20">
                  <c:v>62</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4.8</c:v>
                </c:pt>
                <c:pt idx="1">
                  <c:v>4.7</c:v>
                </c:pt>
                <c:pt idx="2">
                  <c:v>4.7</c:v>
                </c:pt>
                <c:pt idx="3">
                  <c:v>5</c:v>
                </c:pt>
                <c:pt idx="4">
                  <c:v>5.4</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1"/>
        <c:axPos val="l"/>
        <c:numFmt formatCode="0.0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Sheet1!$B$2:$B$22</c:f>
              <c:numCache>
                <c:formatCode>General</c:formatCode>
                <c:ptCount val="21"/>
                <c:pt idx="20">
                  <c:v>5.4</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Sheet1!$C$2:$C$22</c:f>
              <c:numCache>
                <c:formatCode>General</c:formatCode>
                <c:ptCount val="21"/>
                <c:pt idx="0">
                  <c:v>13.7</c:v>
                </c:pt>
                <c:pt idx="1">
                  <c:v>12.5</c:v>
                </c:pt>
                <c:pt idx="2">
                  <c:v>11.5</c:v>
                </c:pt>
                <c:pt idx="3">
                  <c:v>11</c:v>
                </c:pt>
                <c:pt idx="4">
                  <c:v>10.1</c:v>
                </c:pt>
                <c:pt idx="5">
                  <c:v>10.1</c:v>
                </c:pt>
                <c:pt idx="6">
                  <c:v>10</c:v>
                </c:pt>
                <c:pt idx="7">
                  <c:v>9.9</c:v>
                </c:pt>
                <c:pt idx="8">
                  <c:v>9.5</c:v>
                </c:pt>
                <c:pt idx="9">
                  <c:v>9.4</c:v>
                </c:pt>
                <c:pt idx="10">
                  <c:v>8.9</c:v>
                </c:pt>
                <c:pt idx="11">
                  <c:v>8.6999999999999993</c:v>
                </c:pt>
                <c:pt idx="12">
                  <c:v>8.6</c:v>
                </c:pt>
                <c:pt idx="13">
                  <c:v>8.3000000000000007</c:v>
                </c:pt>
                <c:pt idx="14">
                  <c:v>8.3000000000000007</c:v>
                </c:pt>
                <c:pt idx="15">
                  <c:v>8.1</c:v>
                </c:pt>
                <c:pt idx="16">
                  <c:v>8.1</c:v>
                </c:pt>
                <c:pt idx="17">
                  <c:v>7.4</c:v>
                </c:pt>
                <c:pt idx="18">
                  <c:v>7.3</c:v>
                </c:pt>
                <c:pt idx="19">
                  <c:v>6.7</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8.7</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Sheet1!$D$2:$D$22</c:f>
              <c:numCache>
                <c:formatCode>General</c:formatCode>
                <c:ptCount val="21"/>
                <c:pt idx="0">
                  <c:v>8.6999999999999993</c:v>
                </c:pt>
                <c:pt idx="1">
                  <c:v>8.6999999999999993</c:v>
                </c:pt>
                <c:pt idx="2">
                  <c:v>8.6999999999999993</c:v>
                </c:pt>
                <c:pt idx="3">
                  <c:v>8.6999999999999993</c:v>
                </c:pt>
                <c:pt idx="4">
                  <c:v>8.6999999999999993</c:v>
                </c:pt>
                <c:pt idx="5">
                  <c:v>8.6999999999999993</c:v>
                </c:pt>
                <c:pt idx="6">
                  <c:v>8.6999999999999993</c:v>
                </c:pt>
                <c:pt idx="7">
                  <c:v>8.6999999999999993</c:v>
                </c:pt>
                <c:pt idx="8">
                  <c:v>8.6999999999999993</c:v>
                </c:pt>
                <c:pt idx="9">
                  <c:v>8.6999999999999993</c:v>
                </c:pt>
                <c:pt idx="10">
                  <c:v>8.6999999999999993</c:v>
                </c:pt>
                <c:pt idx="11">
                  <c:v>8.6999999999999993</c:v>
                </c:pt>
                <c:pt idx="12">
                  <c:v>8.6999999999999993</c:v>
                </c:pt>
                <c:pt idx="13">
                  <c:v>8.6999999999999993</c:v>
                </c:pt>
                <c:pt idx="14">
                  <c:v>8.6999999999999993</c:v>
                </c:pt>
                <c:pt idx="15">
                  <c:v>8.6999999999999993</c:v>
                </c:pt>
                <c:pt idx="16">
                  <c:v>8.6999999999999993</c:v>
                </c:pt>
                <c:pt idx="17">
                  <c:v>8.6999999999999993</c:v>
                </c:pt>
                <c:pt idx="18">
                  <c:v>8.6999999999999993</c:v>
                </c:pt>
                <c:pt idx="19">
                  <c:v>8.6999999999999993</c:v>
                </c:pt>
                <c:pt idx="20">
                  <c:v>8.6999999999999993</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76039645315396"/>
          <c:y val="0.87962459137687043"/>
          <c:w val="0.1879283189268843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4" formatCode="#,##0">
                  <c:v>1339</c:v>
                </c:pt>
                <c:pt idx="5" formatCode="#,##0">
                  <c:v>1802</c:v>
                </c:pt>
                <c:pt idx="6" formatCode="#,##0">
                  <c:v>1840</c:v>
                </c:pt>
                <c:pt idx="7" formatCode="#,##0">
                  <c:v>2139</c:v>
                </c:pt>
                <c:pt idx="8" formatCode="#,##0">
                  <c:v>2417</c:v>
                </c:pt>
                <c:pt idx="9" formatCode="#,##0">
                  <c:v>2451</c:v>
                </c:pt>
                <c:pt idx="10">
                  <c:v>2510</c:v>
                </c:pt>
                <c:pt idx="12" formatCode="#,##0">
                  <c:v>3054</c:v>
                </c:pt>
                <c:pt idx="13" formatCode="#,##0">
                  <c:v>3187</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11">
                  <c:v>2656</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3327</c:v>
                </c:pt>
                <c:pt idx="1">
                  <c:v>3441</c:v>
                </c:pt>
                <c:pt idx="2">
                  <c:v>3091</c:v>
                </c:pt>
                <c:pt idx="3">
                  <c:v>2806</c:v>
                </c:pt>
                <c:pt idx="4">
                  <c:v>2656</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2.9666152974612545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Contempt of Court</c:v>
                </c:pt>
                <c:pt idx="4">
                  <c:v>Terroristic Threats</c:v>
                </c:pt>
                <c:pt idx="5">
                  <c:v>Robbery</c:v>
                </c:pt>
                <c:pt idx="6">
                  <c:v>Other</c:v>
                </c:pt>
              </c:strCache>
            </c:strRef>
          </c:cat>
          <c:val>
            <c:numRef>
              <c:f>Sheet1!$B$2:$B$8</c:f>
              <c:numCache>
                <c:formatCode>General</c:formatCode>
                <c:ptCount val="7"/>
                <c:pt idx="0">
                  <c:v>1437</c:v>
                </c:pt>
                <c:pt idx="1">
                  <c:v>741</c:v>
                </c:pt>
                <c:pt idx="2">
                  <c:v>130</c:v>
                </c:pt>
                <c:pt idx="3">
                  <c:v>112</c:v>
                </c:pt>
                <c:pt idx="4" formatCode="#,##0">
                  <c:v>106</c:v>
                </c:pt>
                <c:pt idx="5">
                  <c:v>54</c:v>
                </c:pt>
                <c:pt idx="6">
                  <c:v>115</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7">
                  <c:v>61826</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7">
                  <c:v>53860</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51724</c:v>
                </c:pt>
                <c:pt idx="1">
                  <c:v>54060</c:v>
                </c:pt>
                <c:pt idx="2">
                  <c:v>56310</c:v>
                </c:pt>
                <c:pt idx="3">
                  <c:v>60686</c:v>
                </c:pt>
                <c:pt idx="4">
                  <c:v>61826</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49406</c:v>
                </c:pt>
                <c:pt idx="1">
                  <c:v>51072</c:v>
                </c:pt>
                <c:pt idx="2">
                  <c:v>50322</c:v>
                </c:pt>
                <c:pt idx="3">
                  <c:v>51958</c:v>
                </c:pt>
                <c:pt idx="4">
                  <c:v>53860</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Sheet1!$B$2:$B$22</c:f>
              <c:numCache>
                <c:formatCode>General</c:formatCode>
                <c:ptCount val="21"/>
                <c:pt idx="0">
                  <c:v>25</c:v>
                </c:pt>
                <c:pt idx="1">
                  <c:v>39</c:v>
                </c:pt>
                <c:pt idx="2">
                  <c:v>47</c:v>
                </c:pt>
                <c:pt idx="3">
                  <c:v>51</c:v>
                </c:pt>
                <c:pt idx="4">
                  <c:v>80</c:v>
                </c:pt>
                <c:pt idx="5">
                  <c:v>105</c:v>
                </c:pt>
                <c:pt idx="6">
                  <c:v>110</c:v>
                </c:pt>
                <c:pt idx="7">
                  <c:v>139</c:v>
                </c:pt>
                <c:pt idx="8">
                  <c:v>144</c:v>
                </c:pt>
                <c:pt idx="9">
                  <c:v>169</c:v>
                </c:pt>
                <c:pt idx="10">
                  <c:v>174</c:v>
                </c:pt>
                <c:pt idx="11">
                  <c:v>180</c:v>
                </c:pt>
                <c:pt idx="12">
                  <c:v>182</c:v>
                </c:pt>
                <c:pt idx="14">
                  <c:v>260</c:v>
                </c:pt>
                <c:pt idx="15">
                  <c:v>271</c:v>
                </c:pt>
                <c:pt idx="16">
                  <c:v>275</c:v>
                </c:pt>
                <c:pt idx="17">
                  <c:v>297</c:v>
                </c:pt>
                <c:pt idx="18">
                  <c:v>304</c:v>
                </c:pt>
                <c:pt idx="19">
                  <c:v>323</c:v>
                </c:pt>
                <c:pt idx="20">
                  <c:v>454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Sheet1!$C$2:$C$22</c:f>
              <c:numCache>
                <c:formatCode>General</c:formatCode>
                <c:ptCount val="21"/>
                <c:pt idx="13">
                  <c:v>203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107</c:v>
                </c:pt>
                <c:pt idx="1">
                  <c:v>127</c:v>
                </c:pt>
                <c:pt idx="2">
                  <c:v>141</c:v>
                </c:pt>
                <c:pt idx="3">
                  <c:v>174</c:v>
                </c:pt>
                <c:pt idx="4">
                  <c:v>179</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Sheet1!$B$2:$B$22</c:f>
              <c:numCache>
                <c:formatCode>0%</c:formatCode>
                <c:ptCount val="21"/>
                <c:pt idx="0">
                  <c:v>0.38709677419354799</c:v>
                </c:pt>
                <c:pt idx="1">
                  <c:v>0.372093023255814</c:v>
                </c:pt>
                <c:pt idx="2">
                  <c:v>0.20588235294117599</c:v>
                </c:pt>
                <c:pt idx="3">
                  <c:v>0.16304347826087001</c:v>
                </c:pt>
                <c:pt idx="4">
                  <c:v>0.14893617021276601</c:v>
                </c:pt>
                <c:pt idx="5">
                  <c:v>6.5217391304347797E-2</c:v>
                </c:pt>
                <c:pt idx="6">
                  <c:v>3.97553516819572E-2</c:v>
                </c:pt>
                <c:pt idx="7">
                  <c:v>3.1446540880503103E-2</c:v>
                </c:pt>
                <c:pt idx="9">
                  <c:v>9.8039215686274508E-3</c:v>
                </c:pt>
                <c:pt idx="10">
                  <c:v>-2.27272727272727E-2</c:v>
                </c:pt>
                <c:pt idx="11">
                  <c:v>-4.1666666666666699E-2</c:v>
                </c:pt>
                <c:pt idx="12">
                  <c:v>-5.2631578947368397E-2</c:v>
                </c:pt>
                <c:pt idx="13">
                  <c:v>-0.06</c:v>
                </c:pt>
                <c:pt idx="14">
                  <c:v>-6.0439560439560398E-2</c:v>
                </c:pt>
                <c:pt idx="15">
                  <c:v>-6.8493150684931503E-2</c:v>
                </c:pt>
                <c:pt idx="16">
                  <c:v>-0.13023255813953499</c:v>
                </c:pt>
                <c:pt idx="17">
                  <c:v>-0.16666666666666699</c:v>
                </c:pt>
                <c:pt idx="18">
                  <c:v>-0.1875</c:v>
                </c:pt>
                <c:pt idx="19">
                  <c:v>-0.31578947368421101</c:v>
                </c:pt>
                <c:pt idx="20">
                  <c:v>-0.33333333333333298</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Sheet1!$C$2:$C$22</c:f>
              <c:numCache>
                <c:formatCode>General</c:formatCode>
                <c:ptCount val="21"/>
                <c:pt idx="8">
                  <c:v>2.8735632183908E-2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Sheet1!$D$2:$D$22</c:f>
              <c:numCache>
                <c:formatCode>0%</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0.42199999999999999</c:v>
                </c:pt>
                <c:pt idx="1">
                  <c:v>0.443</c:v>
                </c:pt>
                <c:pt idx="2">
                  <c:v>0.436</c:v>
                </c:pt>
                <c:pt idx="3">
                  <c:v>0.42799999999999999</c:v>
                </c:pt>
                <c:pt idx="4">
                  <c:v>0.44600000000000001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Hudson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0.26</c:v>
                </c:pt>
                <c:pt idx="1">
                  <c:v>0.39</c:v>
                </c:pt>
                <c:pt idx="2">
                  <c:v>0.05</c:v>
                </c:pt>
                <c:pt idx="3">
                  <c:v>0.05</c:v>
                </c:pt>
                <c:pt idx="4">
                  <c:v>0.19</c:v>
                </c:pt>
                <c:pt idx="5">
                  <c:v>0.06</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Community Support Services</c:v>
                </c:pt>
                <c:pt idx="19">
                  <c:v>Systems Advocacy</c:v>
                </c:pt>
                <c:pt idx="20">
                  <c:v>Primary Screening Services</c:v>
                </c:pt>
              </c:strCache>
            </c:strRef>
          </c:cat>
          <c:val>
            <c:numRef>
              <c:f>Sheet1!$B$2:$B$22</c:f>
              <c:numCache>
                <c:formatCode>General</c:formatCode>
                <c:ptCount val="21"/>
                <c:pt idx="0">
                  <c:v>1</c:v>
                </c:pt>
                <c:pt idx="1">
                  <c:v>1</c:v>
                </c:pt>
                <c:pt idx="2">
                  <c:v>4</c:v>
                </c:pt>
                <c:pt idx="3">
                  <c:v>1</c:v>
                </c:pt>
                <c:pt idx="4">
                  <c:v>1</c:v>
                </c:pt>
                <c:pt idx="5">
                  <c:v>1</c:v>
                </c:pt>
                <c:pt idx="6">
                  <c:v>1</c:v>
                </c:pt>
                <c:pt idx="7">
                  <c:v>1</c:v>
                </c:pt>
                <c:pt idx="8">
                  <c:v>1</c:v>
                </c:pt>
                <c:pt idx="9">
                  <c:v>7</c:v>
                </c:pt>
                <c:pt idx="10">
                  <c:v>4</c:v>
                </c:pt>
                <c:pt idx="11">
                  <c:v>1</c:v>
                </c:pt>
                <c:pt idx="12">
                  <c:v>1</c:v>
                </c:pt>
                <c:pt idx="13">
                  <c:v>3</c:v>
                </c:pt>
                <c:pt idx="14">
                  <c:v>1</c:v>
                </c:pt>
                <c:pt idx="15">
                  <c:v>1</c:v>
                </c:pt>
                <c:pt idx="16">
                  <c:v>1</c:v>
                </c:pt>
                <c:pt idx="17">
                  <c:v>1</c:v>
                </c:pt>
                <c:pt idx="18">
                  <c:v>4</c:v>
                </c:pt>
                <c:pt idx="19">
                  <c:v>3</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Sheet1!$B$2:$B$22</c:f>
              <c:numCache>
                <c:formatCode>0.0%</c:formatCode>
                <c:ptCount val="21"/>
                <c:pt idx="0">
                  <c:v>0.03</c:v>
                </c:pt>
                <c:pt idx="1">
                  <c:v>7.0999999999999994E-2</c:v>
                </c:pt>
                <c:pt idx="2">
                  <c:v>7.0999999999999994E-2</c:v>
                </c:pt>
                <c:pt idx="3">
                  <c:v>7.3999999999999996E-2</c:v>
                </c:pt>
                <c:pt idx="4">
                  <c:v>7.4999999999999997E-2</c:v>
                </c:pt>
                <c:pt idx="5">
                  <c:v>0.113</c:v>
                </c:pt>
                <c:pt idx="6">
                  <c:v>0.11600000000000001</c:v>
                </c:pt>
                <c:pt idx="7">
                  <c:v>0.11600000000000001</c:v>
                </c:pt>
                <c:pt idx="9">
                  <c:v>0.128</c:v>
                </c:pt>
                <c:pt idx="10">
                  <c:v>0.13</c:v>
                </c:pt>
                <c:pt idx="11">
                  <c:v>0.13200000000000001</c:v>
                </c:pt>
                <c:pt idx="12">
                  <c:v>0.13900000000000001</c:v>
                </c:pt>
                <c:pt idx="13">
                  <c:v>0.14000000000000001</c:v>
                </c:pt>
                <c:pt idx="14">
                  <c:v>0.14799999999999999</c:v>
                </c:pt>
                <c:pt idx="15">
                  <c:v>0.16200000000000001</c:v>
                </c:pt>
                <c:pt idx="16">
                  <c:v>0.17199999999999999</c:v>
                </c:pt>
                <c:pt idx="17">
                  <c:v>0.17399999999999999</c:v>
                </c:pt>
                <c:pt idx="18">
                  <c:v>0.184</c:v>
                </c:pt>
                <c:pt idx="19">
                  <c:v>0.22</c:v>
                </c:pt>
                <c:pt idx="20">
                  <c:v>0.25</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Sheet1!$C$2:$C$22</c:f>
              <c:numCache>
                <c:formatCode>General</c:formatCode>
                <c:ptCount val="21"/>
                <c:pt idx="8">
                  <c:v>0.121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11.5%</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Sheet1!$D$2:$D$22</c:f>
              <c:numCache>
                <c:formatCode>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4740423815935889"/>
          <c:y val="0.90997193159519263"/>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9.7000000000000003E-2</c:v>
                </c:pt>
                <c:pt idx="1">
                  <c:v>0.11600000000000001</c:v>
                </c:pt>
                <c:pt idx="2">
                  <c:v>0.104</c:v>
                </c:pt>
                <c:pt idx="3">
                  <c:v>0.113</c:v>
                </c:pt>
                <c:pt idx="4">
                  <c:v>0.121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1"/>
        <c:axPos val="l"/>
        <c:numFmt formatCode="0.0%" sourceLinked="1"/>
        <c:majorTickMark val="none"/>
        <c:minorTickMark val="none"/>
        <c:tickLblPos val="nextTo"/>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General"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0.05</c:v>
                </c:pt>
                <c:pt idx="1">
                  <c:v>0.18099999999999999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Sheet1!$B$2:$B$22</c:f>
              <c:numCache>
                <c:formatCode>0.0%</c:formatCode>
                <c:ptCount val="21"/>
                <c:pt idx="0">
                  <c:v>6.9000000000000006E-2</c:v>
                </c:pt>
                <c:pt idx="1">
                  <c:v>7.0999999999999994E-2</c:v>
                </c:pt>
                <c:pt idx="2">
                  <c:v>7.5999999999999998E-2</c:v>
                </c:pt>
                <c:pt idx="4">
                  <c:v>8.6999999999999994E-2</c:v>
                </c:pt>
                <c:pt idx="5">
                  <c:v>9.4E-2</c:v>
                </c:pt>
                <c:pt idx="6">
                  <c:v>0.106</c:v>
                </c:pt>
                <c:pt idx="7">
                  <c:v>0.123</c:v>
                </c:pt>
                <c:pt idx="8">
                  <c:v>0.124</c:v>
                </c:pt>
                <c:pt idx="9">
                  <c:v>0.125</c:v>
                </c:pt>
                <c:pt idx="10">
                  <c:v>0.13100000000000001</c:v>
                </c:pt>
                <c:pt idx="11">
                  <c:v>0.14299999999999999</c:v>
                </c:pt>
                <c:pt idx="12">
                  <c:v>0.14699999999999999</c:v>
                </c:pt>
                <c:pt idx="13">
                  <c:v>0.159</c:v>
                </c:pt>
                <c:pt idx="14">
                  <c:v>0.16500000000000001</c:v>
                </c:pt>
                <c:pt idx="15">
                  <c:v>0.186</c:v>
                </c:pt>
                <c:pt idx="16">
                  <c:v>0.20200000000000001</c:v>
                </c:pt>
                <c:pt idx="17">
                  <c:v>0.22</c:v>
                </c:pt>
                <c:pt idx="18">
                  <c:v>0.23699999999999999</c:v>
                </c:pt>
                <c:pt idx="19">
                  <c:v>0.25800000000000001</c:v>
                </c:pt>
                <c:pt idx="20">
                  <c:v>0.313</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Sheet1!$C$2:$C$22</c:f>
              <c:numCache>
                <c:formatCode>General</c:formatCode>
                <c:ptCount val="21"/>
                <c:pt idx="3">
                  <c:v>8.6999999999999994E-2</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11.7%</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Sheet1!$D$2:$D$22</c:f>
              <c:numCache>
                <c:formatCode>0.0%</c:formatCode>
                <c:ptCount val="21"/>
                <c:pt idx="0">
                  <c:v>0.11700000000000001</c:v>
                </c:pt>
                <c:pt idx="1">
                  <c:v>0.11700000000000001</c:v>
                </c:pt>
                <c:pt idx="2">
                  <c:v>0.11700000000000001</c:v>
                </c:pt>
                <c:pt idx="3">
                  <c:v>0.11700000000000001</c:v>
                </c:pt>
                <c:pt idx="4">
                  <c:v>0.11700000000000001</c:v>
                </c:pt>
                <c:pt idx="5">
                  <c:v>0.11700000000000001</c:v>
                </c:pt>
                <c:pt idx="6">
                  <c:v>0.11700000000000001</c:v>
                </c:pt>
                <c:pt idx="7">
                  <c:v>0.11700000000000001</c:v>
                </c:pt>
                <c:pt idx="8">
                  <c:v>0.11700000000000001</c:v>
                </c:pt>
                <c:pt idx="9">
                  <c:v>0.11700000000000001</c:v>
                </c:pt>
                <c:pt idx="10">
                  <c:v>0.11700000000000001</c:v>
                </c:pt>
                <c:pt idx="11">
                  <c:v>0.11700000000000001</c:v>
                </c:pt>
                <c:pt idx="12">
                  <c:v>0.11700000000000001</c:v>
                </c:pt>
                <c:pt idx="13">
                  <c:v>0.11700000000000001</c:v>
                </c:pt>
                <c:pt idx="14">
                  <c:v>0.11700000000000001</c:v>
                </c:pt>
                <c:pt idx="15">
                  <c:v>0.11700000000000001</c:v>
                </c:pt>
                <c:pt idx="16">
                  <c:v>0.11700000000000001</c:v>
                </c:pt>
                <c:pt idx="17">
                  <c:v>0.11700000000000001</c:v>
                </c:pt>
                <c:pt idx="18">
                  <c:v>0.11700000000000001</c:v>
                </c:pt>
                <c:pt idx="19">
                  <c:v>0.11700000000000001</c:v>
                </c:pt>
                <c:pt idx="20">
                  <c:v>0.11700000000000001</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27413202141694"/>
          <c:y val="0.90466614173228344"/>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087163851615423E-2"/>
          <c:y val="7.1850645292856952E-2"/>
          <c:w val="0.92080723832585309"/>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4"/>
              <c:layout>
                <c:manualLayout>
                  <c:x val="-4.2016455710587361E-2"/>
                  <c:y val="-0.105179675473728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CB5-4801-9C35-4042202C53F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0.123</c:v>
                </c:pt>
                <c:pt idx="1">
                  <c:v>9.9000000000000005E-2</c:v>
                </c:pt>
                <c:pt idx="2">
                  <c:v>0.115</c:v>
                </c:pt>
                <c:pt idx="3">
                  <c:v>0.192</c:v>
                </c:pt>
                <c:pt idx="4">
                  <c:v>8.6999999999999994E-2</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1"/>
        <c:axPos val="l"/>
        <c:numFmt formatCode="0.0%" sourceLinked="1"/>
        <c:majorTickMark val="out"/>
        <c:minorTickMark val="none"/>
        <c:tickLblPos val="nextTo"/>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6.0999999999999999E-2</c:v>
                </c:pt>
                <c:pt idx="1">
                  <c:v>0.109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4">
                  <c:v>7.9000000000000001E-2</c:v>
                </c:pt>
                <c:pt idx="5">
                  <c:v>9.2999999999999999E-2</c:v>
                </c:pt>
                <c:pt idx="6">
                  <c:v>0.10199999999999999</c:v>
                </c:pt>
                <c:pt idx="7">
                  <c:v>0.106</c:v>
                </c:pt>
                <c:pt idx="8">
                  <c:v>0.11700000000000001</c:v>
                </c:pt>
                <c:pt idx="9">
                  <c:v>0.122</c:v>
                </c:pt>
                <c:pt idx="10">
                  <c:v>0.13700000000000001</c:v>
                </c:pt>
                <c:pt idx="11">
                  <c:v>0.16300000000000001</c:v>
                </c:pt>
                <c:pt idx="12">
                  <c:v>0.20599999999999999</c:v>
                </c:pt>
                <c:pt idx="13">
                  <c:v>0.24199999999999999</c:v>
                </c:pt>
                <c:pt idx="14" formatCode="General">
                  <c:v>0.26100000000000001</c:v>
                </c:pt>
                <c:pt idx="15">
                  <c:v>0.28999999999999998</c:v>
                </c:pt>
                <c:pt idx="16">
                  <c:v>0.315</c:v>
                </c:pt>
                <c:pt idx="17">
                  <c:v>0.32</c:v>
                </c:pt>
                <c:pt idx="18">
                  <c:v>0.33600000000000002</c:v>
                </c:pt>
                <c:pt idx="19" formatCode="General">
                  <c:v>0.34200000000000003</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20">
                  <c:v>0.44600000000000001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23.4%</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103801673228347"/>
          <c:y val="0.92860015203001034"/>
          <c:w val="0.151089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Sheet1!$B$2:$B$22</c:f>
              <c:numCache>
                <c:formatCode>General</c:formatCode>
                <c:ptCount val="21"/>
                <c:pt idx="0">
                  <c:v>6.2</c:v>
                </c:pt>
                <c:pt idx="1">
                  <c:v>6.5</c:v>
                </c:pt>
                <c:pt idx="3">
                  <c:v>6.9</c:v>
                </c:pt>
                <c:pt idx="4">
                  <c:v>7.2</c:v>
                </c:pt>
                <c:pt idx="5">
                  <c:v>7.6</c:v>
                </c:pt>
                <c:pt idx="6">
                  <c:v>7.6</c:v>
                </c:pt>
                <c:pt idx="7">
                  <c:v>7.6</c:v>
                </c:pt>
                <c:pt idx="8">
                  <c:v>7.9</c:v>
                </c:pt>
                <c:pt idx="9">
                  <c:v>8</c:v>
                </c:pt>
                <c:pt idx="10">
                  <c:v>8.6999999999999993</c:v>
                </c:pt>
                <c:pt idx="11">
                  <c:v>9.6</c:v>
                </c:pt>
                <c:pt idx="12">
                  <c:v>10.1</c:v>
                </c:pt>
                <c:pt idx="13">
                  <c:v>10.4</c:v>
                </c:pt>
                <c:pt idx="14">
                  <c:v>10.4</c:v>
                </c:pt>
                <c:pt idx="15">
                  <c:v>10.6</c:v>
                </c:pt>
                <c:pt idx="16">
                  <c:v>10.8</c:v>
                </c:pt>
                <c:pt idx="17">
                  <c:v>10.9</c:v>
                </c:pt>
                <c:pt idx="18">
                  <c:v>11.1</c:v>
                </c:pt>
                <c:pt idx="19">
                  <c:v>11.1</c:v>
                </c:pt>
                <c:pt idx="20">
                  <c:v>12.8</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Sheet1!$C$2:$C$22</c:f>
              <c:numCache>
                <c:formatCode>General</c:formatCode>
                <c:ptCount val="21"/>
                <c:pt idx="2">
                  <c:v>6.8</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8.3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Sheet1!$D$2:$D$22</c:f>
              <c:numCache>
                <c:formatCode>General</c:formatCode>
                <c:ptCount val="21"/>
                <c:pt idx="0">
                  <c:v>8.3000000000000007</c:v>
                </c:pt>
                <c:pt idx="1">
                  <c:v>8.3000000000000007</c:v>
                </c:pt>
                <c:pt idx="2">
                  <c:v>8.3000000000000007</c:v>
                </c:pt>
                <c:pt idx="3">
                  <c:v>8.3000000000000007</c:v>
                </c:pt>
                <c:pt idx="4">
                  <c:v>8.3000000000000007</c:v>
                </c:pt>
                <c:pt idx="5">
                  <c:v>8.3000000000000007</c:v>
                </c:pt>
                <c:pt idx="6">
                  <c:v>8.3000000000000007</c:v>
                </c:pt>
                <c:pt idx="7">
                  <c:v>8.3000000000000007</c:v>
                </c:pt>
                <c:pt idx="8">
                  <c:v>8.3000000000000007</c:v>
                </c:pt>
                <c:pt idx="9">
                  <c:v>8.3000000000000007</c:v>
                </c:pt>
                <c:pt idx="10">
                  <c:v>8.3000000000000007</c:v>
                </c:pt>
                <c:pt idx="11">
                  <c:v>8.3000000000000007</c:v>
                </c:pt>
                <c:pt idx="12">
                  <c:v>8.3000000000000007</c:v>
                </c:pt>
                <c:pt idx="13">
                  <c:v>8.3000000000000007</c:v>
                </c:pt>
                <c:pt idx="14">
                  <c:v>8.3000000000000007</c:v>
                </c:pt>
                <c:pt idx="15">
                  <c:v>8.3000000000000007</c:v>
                </c:pt>
                <c:pt idx="16">
                  <c:v>8.3000000000000007</c:v>
                </c:pt>
                <c:pt idx="17">
                  <c:v>8.3000000000000007</c:v>
                </c:pt>
                <c:pt idx="18">
                  <c:v>8.3000000000000007</c:v>
                </c:pt>
                <c:pt idx="19">
                  <c:v>8.3000000000000007</c:v>
                </c:pt>
                <c:pt idx="20">
                  <c:v>8.3000000000000007</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10" formatCode="0">
                  <c:v>12496</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2019</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2056</c:v>
                </c:pt>
                <c:pt idx="1">
                  <c:v>2359</c:v>
                </c:pt>
                <c:pt idx="2" formatCode="General">
                  <c:v>2936</c:v>
                </c:pt>
                <c:pt idx="3">
                  <c:v>3529</c:v>
                </c:pt>
                <c:pt idx="4">
                  <c:v>4177</c:v>
                </c:pt>
                <c:pt idx="5">
                  <c:v>4995</c:v>
                </c:pt>
                <c:pt idx="6">
                  <c:v>7577</c:v>
                </c:pt>
                <c:pt idx="7">
                  <c:v>9004</c:v>
                </c:pt>
                <c:pt idx="8">
                  <c:v>8896</c:v>
                </c:pt>
                <c:pt idx="9">
                  <c:v>9860</c:v>
                </c:pt>
                <c:pt idx="10">
                  <c:v>12496</c:v>
                </c:pt>
                <c:pt idx="11">
                  <c:v>13101</c:v>
                </c:pt>
                <c:pt idx="12">
                  <c:v>13284</c:v>
                </c:pt>
                <c:pt idx="13" formatCode="General">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2020</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14224</c:v>
                </c:pt>
                <c:pt idx="15">
                  <c:v>14498</c:v>
                </c:pt>
                <c:pt idx="16">
                  <c:v>14532</c:v>
                </c:pt>
                <c:pt idx="17">
                  <c:v>16104</c:v>
                </c:pt>
                <c:pt idx="18">
                  <c:v>18120</c:v>
                </c:pt>
                <c:pt idx="19">
                  <c:v>22101</c:v>
                </c:pt>
                <c:pt idx="20">
                  <c:v>22961</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10">
                  <c:v>12064</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Sheet1!$B$2:$B$22</c:f>
              <c:numCache>
                <c:formatCode>General</c:formatCode>
                <c:ptCount val="21"/>
                <c:pt idx="0">
                  <c:v>80</c:v>
                </c:pt>
                <c:pt idx="1">
                  <c:v>94</c:v>
                </c:pt>
                <c:pt idx="2">
                  <c:v>106</c:v>
                </c:pt>
                <c:pt idx="3">
                  <c:v>130</c:v>
                </c:pt>
                <c:pt idx="4">
                  <c:v>220</c:v>
                </c:pt>
                <c:pt idx="5">
                  <c:v>225</c:v>
                </c:pt>
                <c:pt idx="6">
                  <c:v>370</c:v>
                </c:pt>
                <c:pt idx="7">
                  <c:v>406</c:v>
                </c:pt>
                <c:pt idx="8">
                  <c:v>409</c:v>
                </c:pt>
                <c:pt idx="9">
                  <c:v>487</c:v>
                </c:pt>
                <c:pt idx="10">
                  <c:v>596</c:v>
                </c:pt>
                <c:pt idx="11">
                  <c:v>749</c:v>
                </c:pt>
                <c:pt idx="12">
                  <c:v>777</c:v>
                </c:pt>
                <c:pt idx="13">
                  <c:v>951</c:v>
                </c:pt>
                <c:pt idx="14">
                  <c:v>1056</c:v>
                </c:pt>
                <c:pt idx="16">
                  <c:v>1179</c:v>
                </c:pt>
                <c:pt idx="17">
                  <c:v>1356</c:v>
                </c:pt>
                <c:pt idx="18">
                  <c:v>1411</c:v>
                </c:pt>
                <c:pt idx="19">
                  <c:v>1684</c:v>
                </c:pt>
                <c:pt idx="20">
                  <c:v>1696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Sheet1!$C$2:$C$22</c:f>
              <c:numCache>
                <c:formatCode>General</c:formatCode>
                <c:ptCount val="21"/>
                <c:pt idx="15">
                  <c:v>1150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46</c:v>
                </c:pt>
                <c:pt idx="1">
                  <c:v>131</c:v>
                </c:pt>
                <c:pt idx="2">
                  <c:v>142</c:v>
                </c:pt>
                <c:pt idx="3">
                  <c:v>148</c:v>
                </c:pt>
                <c:pt idx="4">
                  <c:v>181</c:v>
                </c:pt>
                <c:pt idx="5">
                  <c:v>200</c:v>
                </c:pt>
                <c:pt idx="6">
                  <c:v>419</c:v>
                </c:pt>
                <c:pt idx="7">
                  <c:v>461</c:v>
                </c:pt>
                <c:pt idx="8">
                  <c:v>487</c:v>
                </c:pt>
                <c:pt idx="9">
                  <c:v>496</c:v>
                </c:pt>
                <c:pt idx="10">
                  <c:v>606</c:v>
                </c:pt>
                <c:pt idx="11">
                  <c:v>746</c:v>
                </c:pt>
                <c:pt idx="13">
                  <c:v>779</c:v>
                </c:pt>
                <c:pt idx="14">
                  <c:v>803</c:v>
                </c:pt>
                <c:pt idx="15">
                  <c:v>932</c:v>
                </c:pt>
                <c:pt idx="16">
                  <c:v>937</c:v>
                </c:pt>
                <c:pt idx="17" formatCode="#,##0">
                  <c:v>1008</c:v>
                </c:pt>
                <c:pt idx="18" formatCode="#,##0">
                  <c:v>1051</c:v>
                </c:pt>
                <c:pt idx="19" formatCode="#,##0">
                  <c:v>1125</c:v>
                </c:pt>
                <c:pt idx="20" formatCode="#,##0">
                  <c:v>1268</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12">
                  <c:v>751</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5.5804953560371448E-2"/>
                  <c:y val="3.76226252859878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726-42DE-8B28-C7878B99064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730</c:v>
                </c:pt>
                <c:pt idx="1">
                  <c:v>717</c:v>
                </c:pt>
                <c:pt idx="2">
                  <c:v>688</c:v>
                </c:pt>
                <c:pt idx="3">
                  <c:v>739</c:v>
                </c:pt>
                <c:pt idx="4">
                  <c:v>751</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dLbl>
              <c:idx val="5"/>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57F-494D-9462-F1225A966A6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Sheet1!$B$2:$B$22</c:f>
              <c:numCache>
                <c:formatCode>0.0%</c:formatCode>
                <c:ptCount val="21"/>
                <c:pt idx="0">
                  <c:v>7.5999999999999998E-2</c:v>
                </c:pt>
                <c:pt idx="1">
                  <c:v>0.04</c:v>
                </c:pt>
                <c:pt idx="2">
                  <c:v>3.6999999999999998E-2</c:v>
                </c:pt>
                <c:pt idx="3">
                  <c:v>3.5999999999999997E-2</c:v>
                </c:pt>
                <c:pt idx="4">
                  <c:v>0.03</c:v>
                </c:pt>
                <c:pt idx="5" formatCode="General">
                  <c:v>2.8000000000000001E-2</c:v>
                </c:pt>
                <c:pt idx="6">
                  <c:v>2.7E-2</c:v>
                </c:pt>
                <c:pt idx="7">
                  <c:v>2.5000000000000001E-2</c:v>
                </c:pt>
                <c:pt idx="8">
                  <c:v>2.5000000000000001E-2</c:v>
                </c:pt>
                <c:pt idx="9">
                  <c:v>2.3E-2</c:v>
                </c:pt>
                <c:pt idx="10">
                  <c:v>2.3E-2</c:v>
                </c:pt>
                <c:pt idx="12">
                  <c:v>0.02</c:v>
                </c:pt>
                <c:pt idx="13">
                  <c:v>1.9E-2</c:v>
                </c:pt>
                <c:pt idx="14">
                  <c:v>1.7000000000000001E-2</c:v>
                </c:pt>
                <c:pt idx="15">
                  <c:v>1.6E-2</c:v>
                </c:pt>
                <c:pt idx="16">
                  <c:v>1.2E-2</c:v>
                </c:pt>
                <c:pt idx="17">
                  <c:v>1.0999999999999999E-2</c:v>
                </c:pt>
                <c:pt idx="18">
                  <c:v>8.9999999999999993E-3</c:v>
                </c:pt>
                <c:pt idx="19">
                  <c:v>5.0000000000000001E-3</c:v>
                </c:pt>
                <c:pt idx="20">
                  <c:v>4.0000000000000001E-3</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Sheet1!$C$2:$C$22</c:f>
              <c:numCache>
                <c:formatCode>General</c:formatCode>
                <c:ptCount val="21"/>
                <c:pt idx="11">
                  <c:v>2.1000000000000001E-2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Sheet1!$D$2:$D$22</c:f>
              <c:numCache>
                <c:formatCode>0.00%</c:formatCode>
                <c:ptCount val="21"/>
                <c:pt idx="0">
                  <c:v>2.3E-2</c:v>
                </c:pt>
                <c:pt idx="1">
                  <c:v>2.3E-2</c:v>
                </c:pt>
                <c:pt idx="2">
                  <c:v>2.3E-2</c:v>
                </c:pt>
                <c:pt idx="3">
                  <c:v>2.3E-2</c:v>
                </c:pt>
                <c:pt idx="4">
                  <c:v>2.3E-2</c:v>
                </c:pt>
                <c:pt idx="5">
                  <c:v>2.3E-2</c:v>
                </c:pt>
                <c:pt idx="6">
                  <c:v>2.3E-2</c:v>
                </c:pt>
                <c:pt idx="7">
                  <c:v>2.3E-2</c:v>
                </c:pt>
                <c:pt idx="8">
                  <c:v>2.3E-2</c:v>
                </c:pt>
                <c:pt idx="9">
                  <c:v>2.3E-2</c:v>
                </c:pt>
                <c:pt idx="10">
                  <c:v>2.3E-2</c:v>
                </c:pt>
                <c:pt idx="11">
                  <c:v>2.3E-2</c:v>
                </c:pt>
                <c:pt idx="12">
                  <c:v>2.3E-2</c:v>
                </c:pt>
                <c:pt idx="13">
                  <c:v>2.3E-2</c:v>
                </c:pt>
                <c:pt idx="14">
                  <c:v>2.3E-2</c:v>
                </c:pt>
                <c:pt idx="15">
                  <c:v>2.3E-2</c:v>
                </c:pt>
                <c:pt idx="16">
                  <c:v>2.3E-2</c:v>
                </c:pt>
                <c:pt idx="17">
                  <c:v>2.3E-2</c:v>
                </c:pt>
                <c:pt idx="18">
                  <c:v>2.3E-2</c:v>
                </c:pt>
                <c:pt idx="19">
                  <c:v>2.3E-2</c:v>
                </c:pt>
                <c:pt idx="20">
                  <c:v>2.3E-2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29082030181640101"/>
          <c:y val="0.9065650283689487"/>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Sheet1!$B$2:$B$22</c:f>
              <c:numCache>
                <c:formatCode>General</c:formatCode>
                <c:ptCount val="21"/>
                <c:pt idx="0">
                  <c:v>26</c:v>
                </c:pt>
                <c:pt idx="1">
                  <c:v>49</c:v>
                </c:pt>
                <c:pt idx="2">
                  <c:v>51</c:v>
                </c:pt>
                <c:pt idx="3">
                  <c:v>87</c:v>
                </c:pt>
                <c:pt idx="4">
                  <c:v>108</c:v>
                </c:pt>
                <c:pt idx="5">
                  <c:v>109</c:v>
                </c:pt>
                <c:pt idx="7">
                  <c:v>185</c:v>
                </c:pt>
                <c:pt idx="8">
                  <c:v>190</c:v>
                </c:pt>
                <c:pt idx="9">
                  <c:v>201</c:v>
                </c:pt>
                <c:pt idx="10">
                  <c:v>233</c:v>
                </c:pt>
                <c:pt idx="11">
                  <c:v>234</c:v>
                </c:pt>
                <c:pt idx="12">
                  <c:v>258</c:v>
                </c:pt>
                <c:pt idx="13">
                  <c:v>270</c:v>
                </c:pt>
                <c:pt idx="14">
                  <c:v>277</c:v>
                </c:pt>
                <c:pt idx="15">
                  <c:v>291</c:v>
                </c:pt>
                <c:pt idx="16">
                  <c:v>323</c:v>
                </c:pt>
                <c:pt idx="17">
                  <c:v>348</c:v>
                </c:pt>
                <c:pt idx="18">
                  <c:v>354</c:v>
                </c:pt>
                <c:pt idx="19">
                  <c:v>414</c:v>
                </c:pt>
                <c:pt idx="20">
                  <c:v>439</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Sheet1!$C$2:$C$22</c:f>
              <c:numCache>
                <c:formatCode>General</c:formatCode>
                <c:ptCount val="21"/>
                <c:pt idx="6">
                  <c:v>178</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Sheet1!$C$2:$C$22</c:f>
              <c:numCache>
                <c:formatCode>General</c:formatCode>
                <c:ptCount val="21"/>
                <c:pt idx="0">
                  <c:v>208</c:v>
                </c:pt>
                <c:pt idx="1">
                  <c:v>290</c:v>
                </c:pt>
                <c:pt idx="2">
                  <c:v>384</c:v>
                </c:pt>
                <c:pt idx="3">
                  <c:v>505</c:v>
                </c:pt>
                <c:pt idx="4">
                  <c:v>520</c:v>
                </c:pt>
                <c:pt idx="5">
                  <c:v>542</c:v>
                </c:pt>
                <c:pt idx="6">
                  <c:v>642</c:v>
                </c:pt>
                <c:pt idx="7">
                  <c:v>987</c:v>
                </c:pt>
                <c:pt idx="8">
                  <c:v>1036</c:v>
                </c:pt>
                <c:pt idx="9">
                  <c:v>1046</c:v>
                </c:pt>
                <c:pt idx="10">
                  <c:v>1142</c:v>
                </c:pt>
                <c:pt idx="11">
                  <c:v>1143</c:v>
                </c:pt>
                <c:pt idx="12">
                  <c:v>1280</c:v>
                </c:pt>
                <c:pt idx="13">
                  <c:v>1297</c:v>
                </c:pt>
                <c:pt idx="14">
                  <c:v>1383</c:v>
                </c:pt>
                <c:pt idx="15">
                  <c:v>1527</c:v>
                </c:pt>
                <c:pt idx="16">
                  <c:v>1614</c:v>
                </c:pt>
                <c:pt idx="17">
                  <c:v>1950</c:v>
                </c:pt>
                <c:pt idx="18">
                  <c:v>2103</c:v>
                </c:pt>
                <c:pt idx="19">
                  <c:v>2435</c:v>
                </c:pt>
                <c:pt idx="20">
                  <c:v>2928</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Sheet1!$D$2:$D$22</c:f>
              <c:numCache>
                <c:formatCode>General</c:formatCode>
                <c:ptCount val="21"/>
                <c:pt idx="0">
                  <c:v>13</c:v>
                </c:pt>
                <c:pt idx="1">
                  <c:v>34</c:v>
                </c:pt>
                <c:pt idx="2">
                  <c:v>58</c:v>
                </c:pt>
                <c:pt idx="3">
                  <c:v>29</c:v>
                </c:pt>
                <c:pt idx="4">
                  <c:v>82</c:v>
                </c:pt>
                <c:pt idx="5">
                  <c:v>47</c:v>
                </c:pt>
                <c:pt idx="6">
                  <c:v>68</c:v>
                </c:pt>
                <c:pt idx="7">
                  <c:v>265</c:v>
                </c:pt>
                <c:pt idx="8">
                  <c:v>108</c:v>
                </c:pt>
                <c:pt idx="9">
                  <c:v>151</c:v>
                </c:pt>
                <c:pt idx="10">
                  <c:v>159</c:v>
                </c:pt>
                <c:pt idx="11">
                  <c:v>223</c:v>
                </c:pt>
                <c:pt idx="12">
                  <c:v>203</c:v>
                </c:pt>
                <c:pt idx="13">
                  <c:v>160</c:v>
                </c:pt>
                <c:pt idx="14">
                  <c:v>240</c:v>
                </c:pt>
                <c:pt idx="15">
                  <c:v>205</c:v>
                </c:pt>
                <c:pt idx="16">
                  <c:v>196</c:v>
                </c:pt>
                <c:pt idx="17">
                  <c:v>224</c:v>
                </c:pt>
                <c:pt idx="18">
                  <c:v>184</c:v>
                </c:pt>
                <c:pt idx="19">
                  <c:v>596</c:v>
                </c:pt>
                <c:pt idx="20">
                  <c:v>468</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Sheet1!$E$2:$E$22</c:f>
              <c:numCache>
                <c:formatCode>General</c:formatCode>
                <c:ptCount val="21"/>
                <c:pt idx="0">
                  <c:v>221</c:v>
                </c:pt>
                <c:pt idx="1">
                  <c:v>324</c:v>
                </c:pt>
                <c:pt idx="2">
                  <c:v>442</c:v>
                </c:pt>
                <c:pt idx="3">
                  <c:v>534</c:v>
                </c:pt>
                <c:pt idx="4">
                  <c:v>602</c:v>
                </c:pt>
                <c:pt idx="5">
                  <c:v>589</c:v>
                </c:pt>
                <c:pt idx="6">
                  <c:v>710</c:v>
                </c:pt>
                <c:pt idx="7">
                  <c:v>1252</c:v>
                </c:pt>
                <c:pt idx="8">
                  <c:v>1144</c:v>
                </c:pt>
                <c:pt idx="9">
                  <c:v>1197</c:v>
                </c:pt>
                <c:pt idx="10">
                  <c:v>1301</c:v>
                </c:pt>
                <c:pt idx="11">
                  <c:v>1366</c:v>
                </c:pt>
                <c:pt idx="12">
                  <c:v>1483</c:v>
                </c:pt>
                <c:pt idx="13">
                  <c:v>1457</c:v>
                </c:pt>
                <c:pt idx="14">
                  <c:v>1623</c:v>
                </c:pt>
                <c:pt idx="15">
                  <c:v>1732</c:v>
                </c:pt>
                <c:pt idx="16">
                  <c:v>1810</c:v>
                </c:pt>
                <c:pt idx="17">
                  <c:v>2174</c:v>
                </c:pt>
                <c:pt idx="18">
                  <c:v>2287</c:v>
                </c:pt>
                <c:pt idx="19">
                  <c:v>3031</c:v>
                </c:pt>
                <c:pt idx="20">
                  <c:v>3396</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Sheet1!$B$2:$B$22</c:f>
              <c:numCache>
                <c:formatCode>General</c:formatCode>
                <c:ptCount val="21"/>
                <c:pt idx="17">
                  <c:v>2174</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Sheet1!$F$2:$F$22</c:f>
              <c:numCache>
                <c:formatCode>General</c:formatCode>
                <c:ptCount val="21"/>
                <c:pt idx="17">
                  <c:v>2174</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238</c:v>
                </c:pt>
                <c:pt idx="1">
                  <c:v>246</c:v>
                </c:pt>
                <c:pt idx="2">
                  <c:v>212</c:v>
                </c:pt>
                <c:pt idx="3">
                  <c:v>177</c:v>
                </c:pt>
                <c:pt idx="4">
                  <c:v>118</c:v>
                </c:pt>
                <c:pt idx="5">
                  <c:v>120</c:v>
                </c:pt>
                <c:pt idx="6">
                  <c:v>120</c:v>
                </c:pt>
                <c:pt idx="7">
                  <c:v>119</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Sheet1!$C$2:$C$9</c:f>
              <c:numCache>
                <c:formatCode>General</c:formatCode>
                <c:ptCount val="8"/>
                <c:pt idx="0">
                  <c:v>350</c:v>
                </c:pt>
                <c:pt idx="1">
                  <c:v>319</c:v>
                </c:pt>
                <c:pt idx="2">
                  <c:v>312</c:v>
                </c:pt>
                <c:pt idx="3">
                  <c:v>268</c:v>
                </c:pt>
                <c:pt idx="4">
                  <c:v>211</c:v>
                </c:pt>
                <c:pt idx="5">
                  <c:v>168</c:v>
                </c:pt>
                <c:pt idx="6">
                  <c:v>131</c:v>
                </c:pt>
                <c:pt idx="7">
                  <c:v>105</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Sheet1!$B$2:$B$22</c:f>
              <c:numCache>
                <c:formatCode>General</c:formatCode>
                <c:ptCount val="21"/>
                <c:pt idx="0">
                  <c:v>138</c:v>
                </c:pt>
                <c:pt idx="1">
                  <c:v>411</c:v>
                </c:pt>
                <c:pt idx="2">
                  <c:v>456</c:v>
                </c:pt>
                <c:pt idx="3">
                  <c:v>682</c:v>
                </c:pt>
                <c:pt idx="4">
                  <c:v>778</c:v>
                </c:pt>
                <c:pt idx="5" formatCode="#,##0">
                  <c:v>1060</c:v>
                </c:pt>
                <c:pt idx="6" formatCode="#,##0">
                  <c:v>1084</c:v>
                </c:pt>
                <c:pt idx="7" formatCode="#,##0">
                  <c:v>1127</c:v>
                </c:pt>
                <c:pt idx="8" formatCode="#,##0">
                  <c:v>2061</c:v>
                </c:pt>
                <c:pt idx="9" formatCode="#,##0">
                  <c:v>2131</c:v>
                </c:pt>
                <c:pt idx="10" formatCode="#,##0">
                  <c:v>2204</c:v>
                </c:pt>
                <c:pt idx="11" formatCode="#,##0">
                  <c:v>2238</c:v>
                </c:pt>
                <c:pt idx="12" formatCode="#,##0">
                  <c:v>2736</c:v>
                </c:pt>
                <c:pt idx="13">
                  <c:v>2736</c:v>
                </c:pt>
                <c:pt idx="14" formatCode="#,##0">
                  <c:v>2947</c:v>
                </c:pt>
                <c:pt idx="15" formatCode="#,##0">
                  <c:v>3021</c:v>
                </c:pt>
                <c:pt idx="16" formatCode="#,##0">
                  <c:v>3029</c:v>
                </c:pt>
                <c:pt idx="18" formatCode="#,##0">
                  <c:v>3703</c:v>
                </c:pt>
                <c:pt idx="19" formatCode="#,##0">
                  <c:v>4146</c:v>
                </c:pt>
                <c:pt idx="20" formatCode="#,##0">
                  <c:v>4944</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Sheet1!$C$2:$C$22</c:f>
              <c:numCache>
                <c:formatCode>General</c:formatCode>
                <c:ptCount val="21"/>
                <c:pt idx="17">
                  <c:v>3600</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West New York </c:v>
                </c:pt>
                <c:pt idx="1">
                  <c:v>Union City </c:v>
                </c:pt>
                <c:pt idx="2">
                  <c:v>East Newark </c:v>
                </c:pt>
                <c:pt idx="3">
                  <c:v>Guttenberg </c:v>
                </c:pt>
                <c:pt idx="4">
                  <c:v>Harrison </c:v>
                </c:pt>
                <c:pt idx="5">
                  <c:v>North Bergen</c:v>
                </c:pt>
                <c:pt idx="6">
                  <c:v>Kearny </c:v>
                </c:pt>
                <c:pt idx="7">
                  <c:v>Jersey City </c:v>
                </c:pt>
                <c:pt idx="8">
                  <c:v>Weehawken</c:v>
                </c:pt>
                <c:pt idx="9">
                  <c:v>Secaucus </c:v>
                </c:pt>
              </c:strCache>
            </c:strRef>
          </c:cat>
          <c:val>
            <c:numRef>
              <c:f>Sheet1!$B$2:$B$11</c:f>
              <c:numCache>
                <c:formatCode>0.00%</c:formatCode>
                <c:ptCount val="10"/>
                <c:pt idx="0">
                  <c:v>0.61</c:v>
                </c:pt>
                <c:pt idx="1">
                  <c:v>0.57999999999999996</c:v>
                </c:pt>
                <c:pt idx="2">
                  <c:v>0.56699999999999995</c:v>
                </c:pt>
                <c:pt idx="3">
                  <c:v>0.54500000000000004</c:v>
                </c:pt>
                <c:pt idx="4">
                  <c:v>0.53800000000000003</c:v>
                </c:pt>
                <c:pt idx="5">
                  <c:v>0.497</c:v>
                </c:pt>
                <c:pt idx="6">
                  <c:v>0.46</c:v>
                </c:pt>
                <c:pt idx="7">
                  <c:v>0.41799999999999998</c:v>
                </c:pt>
                <c:pt idx="8">
                  <c:v>0.36599999999999999</c:v>
                </c:pt>
                <c:pt idx="9">
                  <c:v>0.34699999999999998</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Hudson avg. 43.2%</c:v>
                </c:pt>
              </c:strCache>
            </c:strRef>
          </c:tx>
          <c:spPr>
            <a:noFill/>
            <a:ln>
              <a:noFill/>
            </a:ln>
            <a:effectLst/>
          </c:spPr>
          <c:invertIfNegative val="0"/>
          <c:trendline>
            <c:name>Passaic avg 29%</c:name>
            <c:spPr>
              <a:ln w="19050" cap="rnd">
                <a:solidFill>
                  <a:schemeClr val="bg1">
                    <a:lumMod val="50000"/>
                  </a:schemeClr>
                </a:solidFill>
                <a:prstDash val="sysDot"/>
              </a:ln>
              <a:effectLst/>
            </c:spPr>
            <c:trendlineType val="linear"/>
            <c:dispRSqr val="0"/>
            <c:dispEq val="0"/>
          </c:trendline>
          <c:cat>
            <c:strRef>
              <c:f>Sheet1!$A$2:$A$11</c:f>
              <c:strCache>
                <c:ptCount val="10"/>
                <c:pt idx="0">
                  <c:v>West New York </c:v>
                </c:pt>
                <c:pt idx="1">
                  <c:v>Union City </c:v>
                </c:pt>
                <c:pt idx="2">
                  <c:v>East Newark </c:v>
                </c:pt>
                <c:pt idx="3">
                  <c:v>Guttenberg </c:v>
                </c:pt>
                <c:pt idx="4">
                  <c:v>Harrison </c:v>
                </c:pt>
                <c:pt idx="5">
                  <c:v>North Bergen</c:v>
                </c:pt>
                <c:pt idx="6">
                  <c:v>Kearny </c:v>
                </c:pt>
                <c:pt idx="7">
                  <c:v>Jersey City </c:v>
                </c:pt>
                <c:pt idx="8">
                  <c:v>Weehawken</c:v>
                </c:pt>
                <c:pt idx="9">
                  <c:v>Secaucus </c:v>
                </c:pt>
              </c:strCache>
            </c:strRef>
          </c:cat>
          <c:val>
            <c:numRef>
              <c:f>Sheet1!$C$2:$C$11</c:f>
              <c:numCache>
                <c:formatCode>0%</c:formatCode>
                <c:ptCount val="10"/>
                <c:pt idx="0">
                  <c:v>0.432</c:v>
                </c:pt>
                <c:pt idx="1">
                  <c:v>0.432</c:v>
                </c:pt>
                <c:pt idx="2">
                  <c:v>0.432</c:v>
                </c:pt>
                <c:pt idx="3">
                  <c:v>0.432</c:v>
                </c:pt>
                <c:pt idx="4">
                  <c:v>0.432</c:v>
                </c:pt>
                <c:pt idx="5">
                  <c:v>0.432</c:v>
                </c:pt>
                <c:pt idx="6">
                  <c:v>0.432</c:v>
                </c:pt>
                <c:pt idx="7">
                  <c:v>0.432</c:v>
                </c:pt>
                <c:pt idx="8">
                  <c:v>0.432</c:v>
                </c:pt>
                <c:pt idx="9">
                  <c:v>0.432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42525073818897635"/>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6">
                  <c:v>4.33</c:v>
                </c:pt>
                <c:pt idx="7">
                  <c:v>4.41</c:v>
                </c:pt>
                <c:pt idx="8">
                  <c:v>4.5199999999999996</c:v>
                </c:pt>
                <c:pt idx="9">
                  <c:v>4.87</c:v>
                </c:pt>
                <c:pt idx="10">
                  <c:v>4.91</c:v>
                </c:pt>
                <c:pt idx="11">
                  <c:v>4.91</c:v>
                </c:pt>
                <c:pt idx="12">
                  <c:v>5.16</c:v>
                </c:pt>
                <c:pt idx="13">
                  <c:v>5.47</c:v>
                </c:pt>
                <c:pt idx="14">
                  <c:v>5.68</c:v>
                </c:pt>
                <c:pt idx="15">
                  <c:v>5.93</c:v>
                </c:pt>
                <c:pt idx="16">
                  <c:v>6.06</c:v>
                </c:pt>
                <c:pt idx="17">
                  <c:v>7.43</c:v>
                </c:pt>
                <c:pt idx="18">
                  <c:v>7.83</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19">
                  <c:v>8.4600000000000009</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0.8193</cdr:y>
    </cdr:to>
    <cdr:sp macro="" textlink="">
      <cdr:nvSpPr>
        <cdr:cNvPr id="2" name="TextBox 5"/>
        <cdr:cNvSpPr txBox="1"/>
      </cdr:nvSpPr>
      <cdr:spPr>
        <a:xfrm xmlns:a="http://schemas.openxmlformats.org/drawingml/2006/main">
          <a:off x="3038313" y="4631427"/>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11/30/2021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11/30/2021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s://njarch.org/" TargetMode="External"/><Relationship Id="rId3" Type="http://schemas.openxmlformats.org/officeDocument/2006/relationships/hyperlink" Target="https://hudsonservicenetwork.org/home.asp?uri=1000" TargetMode="External"/><Relationship Id="rId7" Type="http://schemas.openxmlformats.org/officeDocument/2006/relationships/hyperlink" Target="https://www.wafaaorganization.org/"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careplusnj.org/" TargetMode="External"/><Relationship Id="rId5" Type="http://schemas.openxmlformats.org/officeDocument/2006/relationships/hyperlink" Target="http://www.ulohc.org/" TargetMode="External"/><Relationship Id="rId4" Type="http://schemas.openxmlformats.org/officeDocument/2006/relationships/hyperlink" Target="https://www.hudsoncountycasa.org/" TargetMode="External"/><Relationship Id="rId9" Type="http://schemas.openxmlformats.org/officeDocument/2006/relationships/hyperlink" Target="https://preventionlinks.org/family-success/palisades-family-success-center/"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11/30/2021</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West New York and Union City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(Note that total county population size has not been accounted for in this indicator).</a:t>
            </a:r>
          </a:p>
          <a:p>
            <a:pPr marL="285750" marR="0" lvl="0" indent="-285750">
              <a:lnSpc>
                <a:spcPct val="107000"/>
              </a:lnSpc>
              <a:spcBef>
                <a:spcPts val="0"/>
              </a:spcBef>
              <a:spcAft>
                <a:spcPts val="0"/>
              </a:spcAft>
              <a:buFont typeface="Arial" panose="020B0604020202020204" pitchFamily="34" charset="0"/>
              <a:buChar cha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 children in the &lt;6 years old is the largest group.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1.12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Jersey City and Union City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costliest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 care.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 </a:t>
            </a:r>
            <a:r>
              <a:rPr lang="en-US" sz="1800" dirty="0">
                <a:effectLst/>
                <a:latin typeface="Calibri" panose="020F0502020204030204" pitchFamily="34" charset="0"/>
                <a:ea typeface="Calibri" panose="020F0502020204030204" pitchFamily="34" charset="0"/>
                <a:cs typeface="Calibri" panose="020F0502020204030204" pitchFamily="34" charset="0"/>
              </a:rPr>
              <a:t>.</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monthly cost of living budget estimates how much income a family is likely to need (across 7 components) to attain a modest yet adequate standard of living.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Union City and West New York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decrease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Union City and West New York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higher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fairly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higher than the U.S. national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county’s food insecurity rates have stayed about the same over the two years shown.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endParaRPr lang="en-US" sz="1800" kern="1200" dirty="0">
              <a:solidFill>
                <a:schemeClr val="tx1"/>
              </a:solidFill>
              <a:effectLst/>
              <a:latin typeface="Calibri" panose="020F0502020204030204" pitchFamily="34" charset="0"/>
              <a:ea typeface="+mn-ea"/>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0000"/>
                </a:highlight>
                <a:latin typeface="Calibri" panose="020F0502020204030204" pitchFamily="34" charset="0"/>
                <a:ea typeface="Calibri" panose="020F0502020204030204" pitchFamily="34" charset="0"/>
                <a:cs typeface="Calibri" panose="020F0502020204030204" pitchFamily="34" charset="0"/>
              </a:rPr>
              <a:t>T</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decreased for most counties from 2015-2017.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decrease between 2015 and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decrease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2016 and 2020.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low side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lower than expected for infant, toddler, and PreK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33.1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increase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highest AllTransit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higher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7.3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Guttenberg and East Newark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NJ Family Care Medicaid Participation by children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79.01% of Hudson County’s population has received at least one dose of the COVID-19 vaccination.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67.93% of Hudson County’s population has been fully vaccinated against COVID-19.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highlight>
                <a:srgbClr val="FFFF00"/>
              </a:highlight>
              <a:latin typeface="Calibri" panose="020F0502020204030204" pitchFamily="34" charset="0"/>
              <a:ea typeface="Calibri" panose="020F0502020204030204" pitchFamily="34" charset="0"/>
            </a:endParaRPr>
          </a:p>
          <a:p>
            <a:r>
              <a:rPr lang="en-US" sz="1800" dirty="0">
                <a:effectLst/>
                <a:highlight>
                  <a:srgbClr val="FFFF00"/>
                </a:highlight>
                <a:latin typeface="Calibri" panose="020F0502020204030204" pitchFamily="34" charset="0"/>
                <a:ea typeface="Calibri" panose="020F0502020204030204" pitchFamily="34" charset="0"/>
              </a:rPr>
              <a:t>Per the CDC, in general, people are considered fully vaccinated against COVID-19 two weeks after their second dose in a two-dose series, such as Pfizer-BioNTech or Moderna vaccines, or two weeks after a single-dose vaccine, such as Johnson &amp; Johnson</a:t>
            </a: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4078544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t>
            </a:r>
            <a:r>
              <a:rPr lang="en-US" sz="1200" kern="1200">
                <a:solidFill>
                  <a:schemeClr val="tx1"/>
                </a:solidFill>
                <a:effectLst/>
                <a:latin typeface="+mn-lt"/>
                <a:ea typeface="+mn-ea"/>
                <a:cs typeface="+mn-cs"/>
              </a:rPr>
              <a:t>are combined under </a:t>
            </a:r>
            <a:r>
              <a:rPr lang="en-US" sz="1200" kern="1200" dirty="0">
                <a:solidFill>
                  <a:schemeClr val="tx1"/>
                </a:solidFill>
                <a:effectLst/>
                <a:latin typeface="+mn-lt"/>
                <a:ea typeface="+mn-ea"/>
                <a:cs typeface="+mn-cs"/>
              </a:rPr>
              <a:t>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higher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remain fairly stable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This county has the lowest high school graduation rate of the NJ counties.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highlight>
                  <a:srgbClr val="FFFF00"/>
                </a:highlight>
                <a:latin typeface="Calibri" panose="020F0502020204030204" pitchFamily="34" charset="0"/>
                <a:ea typeface="Calibri" panose="020F0502020204030204" pitchFamily="34" charset="0"/>
              </a:rPr>
              <a:t>In this county, the high school graduation rate has tended to vary over time.</a:t>
            </a:r>
            <a:r>
              <a:rPr lang="en-US" sz="1800" dirty="0">
                <a:effectLst/>
                <a:latin typeface="Calibri" panose="020F0502020204030204" pitchFamily="34" charset="0"/>
                <a:ea typeface="Calibri" panose="020F0502020204030204" pitchFamily="34" charset="0"/>
              </a:rPr>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similar to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increase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decrease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t>
            </a:r>
            <a:r>
              <a:rPr lang="en-US" sz="1800" dirty="0">
                <a:effectLst/>
                <a:highlight>
                  <a:srgbClr val="FFFF00"/>
                </a:highlight>
                <a:latin typeface="Calibri" panose="020F0502020204030204" pitchFamily="34" charset="0"/>
                <a:ea typeface="Calibri" panose="020F0502020204030204" pitchFamily="34" charset="0"/>
              </a:rPr>
              <a:t>assault and harassment.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each NJ county, except for Cape May, men tend to have higher annual incomes than women.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varied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a:t>
            </a:r>
            <a:r>
              <a:rPr lang="en-US" sz="1800" dirty="0">
                <a:effectLst/>
                <a:highlight>
                  <a:srgbClr val="FFFF00"/>
                </a:highlight>
                <a:latin typeface="Calibri" panose="020F0502020204030204" pitchFamily="34" charset="0"/>
                <a:ea typeface="Calibri" panose="020F0502020204030204" pitchFamily="34" charset="0"/>
              </a:rPr>
              <a:t>earn</a:t>
            </a:r>
            <a:r>
              <a:rPr lang="en-US" sz="1200" kern="1200" dirty="0">
                <a:solidFill>
                  <a:schemeClr val="tx1"/>
                </a:solidFill>
                <a:effectLst/>
                <a:latin typeface="+mn-lt"/>
                <a:ea typeface="+mn-ea"/>
                <a:cs typeface="+mn-cs"/>
              </a:rPr>
              <a:t> about $6K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(2018 to 2019), 10 counties experienced an increase in the percentage of suspected opioid deaths (positive percentages), while the remaining 11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2.87% change indicates an increase in suspected overdose deaths across 2018 to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2015 and 2019, the number of suspected opioid deaths in this county has tended to increase.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pPr marL="0" marR="0">
              <a:lnSpc>
                <a:spcPct val="107000"/>
              </a:lnSpc>
              <a:spcBef>
                <a:spcPts val="0"/>
              </a:spcBef>
              <a:spcAft>
                <a:spcPts val="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Data in chart is in terms of county residents not treatment sites.</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statewide Substance Abuse Overview provides statistics on substance abuse treatment in New Jersey for calendar year 2020. In 2020, there were 82,254 treatment admissions and 83,994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July 2021 NJSAMS download data.</a:t>
            </a:r>
            <a:r>
              <a:rPr lang="en-US" sz="1800" b="1" dirty="0">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outpatient.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a:t>
            </a:r>
            <a:r>
              <a:rPr lang="en-US" sz="1200" kern="1200">
                <a:solidFill>
                  <a:schemeClr val="tx1"/>
                </a:solidFill>
                <a:effectLst/>
                <a:latin typeface="+mn-lt"/>
                <a:ea typeface="+mn-ea"/>
                <a:cs typeface="+mn-cs"/>
              </a:rPr>
              <a:t>, no data is available </a:t>
            </a:r>
            <a:r>
              <a:rPr lang="en-US" sz="1200" kern="1200" dirty="0">
                <a:solidFill>
                  <a:schemeClr val="tx1"/>
                </a:solidFill>
                <a:effectLst/>
                <a:latin typeface="+mn-lt"/>
                <a:ea typeface="+mn-ea"/>
                <a:cs typeface="+mn-cs"/>
              </a:rPr>
              <a:t>by race/ethnicity.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 no data is available by race/ethnicity.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Diagnosed depression was reported by Women at a higher rate as compared to Men.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Asian, “Other” minority, and Hispanic/Latino residents, and lower proportions of White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At the point in time of December 31, 2020, this county had the 4</a:t>
            </a:r>
            <a:r>
              <a:rPr lang="en-US" sz="1200" baseline="300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a:t>
            </a: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highest number of children served by CP&amp;P of NJ counties. (Note that county population size has not been accounted for in this indicator).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The number of children served (from workbook and the data table behind graph 14.1):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228600" algn="l"/>
                <a:tab pos="9144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In-home:  1950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228600" algn="l"/>
                <a:tab pos="9144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Out-of-home placement: 224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NJ, the numbers of children served: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27,332 (in-home); 3,717 (out-of-home placement); 31,049 (total)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As this data is from a single point-in-time (last day of the 2020 calendar year) the number of children served in total across the full year by CP&amp;P would be higher.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2020 as compared to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2019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200" kern="1200" dirty="0">
                <a:solidFill>
                  <a:schemeClr val="tx1"/>
                </a:solidFill>
                <a:effectLst/>
                <a:latin typeface="+mn-lt"/>
                <a:ea typeface="+mn-ea"/>
                <a:cs typeface="+mn-cs"/>
              </a:rPr>
              <a:t> </a:t>
            </a:r>
          </a:p>
          <a:p>
            <a:pPr defTabSz="904046">
              <a:defRPr/>
            </a:pPr>
            <a:r>
              <a:rPr lang="en-US" sz="1800" b="1" dirty="0"/>
              <a:t>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https://hudsonservicenetwork.org/home.asp?uri=1000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https://www.hudsoncountycasa.org/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http://www.ulohc.org/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https://careplusnj.org/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https://www.wafaaorganization.org/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https://njarch.org/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https://preventionlinks.org/family-success/palisades-family-success-center/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5113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Black/African American, and Asian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rate (per 1,000 households) of same sex couples in this county is the highest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pPr defTabSz="904046">
              <a:defRPr/>
            </a:pP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930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Arial" panose="020B0604020202020204" pitchFamily="34" charset="0"/>
              <a:buChar char="•"/>
            </a:pPr>
            <a:r>
              <a:rPr lang="en-US" sz="1800" kern="1200" dirty="0">
                <a:effectLst/>
                <a:latin typeface="Calibri" panose="020F0502020204030204" pitchFamily="34" charset="0"/>
                <a:ea typeface="Calibri" panose="020F0502020204030204" pitchFamily="34" charset="0"/>
                <a:cs typeface="Calibri" panose="020F0502020204030204" pitchFamily="34" charset="0"/>
              </a:rPr>
              <a:t>This county has the 7</a:t>
            </a:r>
            <a:r>
              <a:rPr lang="en-US" sz="1800" kern="1200" baseline="30000" dirty="0">
                <a:effectLst/>
                <a:latin typeface="Calibri" panose="020F0502020204030204" pitchFamily="34" charset="0"/>
                <a:ea typeface="Calibri" panose="020F0502020204030204" pitchFamily="34" charset="0"/>
                <a:cs typeface="Calibri" panose="020F0502020204030204" pitchFamily="34" charset="0"/>
              </a:rPr>
              <a:t>th</a:t>
            </a:r>
            <a:r>
              <a:rPr lang="en-US" sz="1800" kern="1200" dirty="0">
                <a:effectLst/>
                <a:latin typeface="Calibri" panose="020F0502020204030204" pitchFamily="34" charset="0"/>
                <a:ea typeface="Calibri" panose="020F0502020204030204" pitchFamily="34" charset="0"/>
                <a:cs typeface="Calibri" panose="020F0502020204030204" pitchFamily="34" charset="0"/>
              </a:rPr>
              <a:t> highest index of Black/White residential segregation of the NJ counties.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The Black/White residential segregation index in this county tended to vary over time.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fairly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Hudson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173883BF-63E3-49B9-95C6-BDEB77566C32}"/>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E50A227A-C6E6-4709-8383-840A9F96A9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9201" y="0"/>
            <a:ext cx="546408" cy="1034760"/>
          </a:xfrm>
          <a:prstGeom prst="rect">
            <a:avLst/>
          </a:prstGeom>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11" name="TextBox 14">
            <a:extLst>
              <a:ext uri="{FF2B5EF4-FFF2-40B4-BE49-F238E27FC236}">
                <a16:creationId xmlns:a16="http://schemas.microsoft.com/office/drawing/2014/main" id="{F6232C2F-D906-430E-9231-44DA25B45AD9}"/>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12" name="Picture 11">
            <a:extLst>
              <a:ext uri="{FF2B5EF4-FFF2-40B4-BE49-F238E27FC236}">
                <a16:creationId xmlns:a16="http://schemas.microsoft.com/office/drawing/2014/main" id="{C512A731-A326-47A3-80A1-D809A3DAA5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9201" y="0"/>
            <a:ext cx="546408" cy="1034760"/>
          </a:xfrm>
          <a:prstGeom prst="rect">
            <a:avLst/>
          </a:prstGeom>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8" name="Picture 7">
            <a:extLst>
              <a:ext uri="{FF2B5EF4-FFF2-40B4-BE49-F238E27FC236}">
                <a16:creationId xmlns:a16="http://schemas.microsoft.com/office/drawing/2014/main" id="{A2ACF71E-5E1A-4FCE-B8F6-8EFDD0F9771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5970" y="882684"/>
            <a:ext cx="851208" cy="1611975"/>
          </a:xfrm>
          <a:prstGeom prst="rect">
            <a:avLst/>
          </a:prstGeom>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10" name="Picture 9">
            <a:extLst>
              <a:ext uri="{FF2B5EF4-FFF2-40B4-BE49-F238E27FC236}">
                <a16:creationId xmlns:a16="http://schemas.microsoft.com/office/drawing/2014/main" id="{3535BA89-30E2-46A5-B5DF-2ED6C780E42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454861" y="4387884"/>
            <a:ext cx="851208" cy="1611975"/>
          </a:xfrm>
          <a:prstGeom prst="rect">
            <a:avLst/>
          </a:prstGeom>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8" name="Picture 7">
            <a:extLst>
              <a:ext uri="{FF2B5EF4-FFF2-40B4-BE49-F238E27FC236}">
                <a16:creationId xmlns:a16="http://schemas.microsoft.com/office/drawing/2014/main" id="{B5949070-5A64-4765-89EF-F364528C2A1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4641" y="425484"/>
            <a:ext cx="851208" cy="1611975"/>
          </a:xfrm>
          <a:prstGeom prst="rect">
            <a:avLst/>
          </a:prstGeom>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8" name="Picture 7">
            <a:extLst>
              <a:ext uri="{FF2B5EF4-FFF2-40B4-BE49-F238E27FC236}">
                <a16:creationId xmlns:a16="http://schemas.microsoft.com/office/drawing/2014/main" id="{F3EA0057-944B-4A99-92F0-60D2B5D009B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5546" y="425484"/>
            <a:ext cx="851208" cy="1611975"/>
          </a:xfrm>
          <a:prstGeom prst="rect">
            <a:avLst/>
          </a:prstGeom>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8">
            <a:extLst>
              <a:ext uri="{FF2B5EF4-FFF2-40B4-BE49-F238E27FC236}">
                <a16:creationId xmlns:a16="http://schemas.microsoft.com/office/drawing/2014/main" id="{1F6EAD19-9D06-4F03-A50A-54EC2B7C3B7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137576" y="2623011"/>
            <a:ext cx="851208" cy="1611975"/>
          </a:xfrm>
          <a:prstGeom prst="rect">
            <a:avLst/>
          </a:prstGeom>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7F8981E9-FC9E-48DE-9CAF-B2FC885F8C8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65646" y="501684"/>
            <a:ext cx="851208" cy="1611975"/>
          </a:xfrm>
          <a:prstGeom prst="rect">
            <a:avLst/>
          </a:prstGeom>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a:extLst>
              <a:ext uri="{FF2B5EF4-FFF2-40B4-BE49-F238E27FC236}">
                <a16:creationId xmlns:a16="http://schemas.microsoft.com/office/drawing/2014/main" id="{9E007A03-B0C4-41E8-9ECB-46284E2D1D3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33400" y="351213"/>
            <a:ext cx="800590" cy="1516118"/>
          </a:xfrm>
          <a:prstGeom prst="rect">
            <a:avLst/>
          </a:prstGeom>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7" name="Picture 6">
            <a:extLst>
              <a:ext uri="{FF2B5EF4-FFF2-40B4-BE49-F238E27FC236}">
                <a16:creationId xmlns:a16="http://schemas.microsoft.com/office/drawing/2014/main" id="{D2B182E1-DA90-4F00-9CC4-26AD0A09F8B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12918" y="4845083"/>
            <a:ext cx="851208" cy="1611975"/>
          </a:xfrm>
          <a:prstGeom prst="rect">
            <a:avLst/>
          </a:prstGeom>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9" name="Picture 8">
            <a:extLst>
              <a:ext uri="{FF2B5EF4-FFF2-40B4-BE49-F238E27FC236}">
                <a16:creationId xmlns:a16="http://schemas.microsoft.com/office/drawing/2014/main" id="{66AD6F0F-DE8F-42D3-9AFB-CB527885864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9201" y="0"/>
            <a:ext cx="546408" cy="1034760"/>
          </a:xfrm>
          <a:prstGeom prst="rect">
            <a:avLst/>
          </a:prstGeom>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a:extLst>
              <a:ext uri="{FF2B5EF4-FFF2-40B4-BE49-F238E27FC236}">
                <a16:creationId xmlns:a16="http://schemas.microsoft.com/office/drawing/2014/main" id="{05A73AD6-C743-43F1-9617-35BCABC5D58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8731" y="4762522"/>
            <a:ext cx="851208" cy="1611975"/>
          </a:xfrm>
          <a:prstGeom prst="rect">
            <a:avLst/>
          </a:prstGeom>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3" name="Picture 12">
            <a:extLst>
              <a:ext uri="{FF2B5EF4-FFF2-40B4-BE49-F238E27FC236}">
                <a16:creationId xmlns:a16="http://schemas.microsoft.com/office/drawing/2014/main" id="{9AE0999C-69A6-435B-A4DE-3EC859FA50F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833714" y="349284"/>
            <a:ext cx="851208" cy="1611975"/>
          </a:xfrm>
          <a:prstGeom prst="rect">
            <a:avLst/>
          </a:prstGeom>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8">
            <a:extLst>
              <a:ext uri="{FF2B5EF4-FFF2-40B4-BE49-F238E27FC236}">
                <a16:creationId xmlns:a16="http://schemas.microsoft.com/office/drawing/2014/main" id="{A053FC48-52AB-436D-9D04-F76CBE0E3D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573814" y="382606"/>
            <a:ext cx="706199" cy="1337364"/>
          </a:xfrm>
          <a:prstGeom prst="rect">
            <a:avLst/>
          </a:prstGeom>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1" name="Picture 10">
            <a:extLst>
              <a:ext uri="{FF2B5EF4-FFF2-40B4-BE49-F238E27FC236}">
                <a16:creationId xmlns:a16="http://schemas.microsoft.com/office/drawing/2014/main" id="{9789BF28-B04F-4773-B0ED-47BB5CEFB48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03515" y="365155"/>
            <a:ext cx="851208" cy="1611975"/>
          </a:xfrm>
          <a:prstGeom prst="rect">
            <a:avLst/>
          </a:prstGeom>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2" name="Picture 11">
            <a:extLst>
              <a:ext uri="{FF2B5EF4-FFF2-40B4-BE49-F238E27FC236}">
                <a16:creationId xmlns:a16="http://schemas.microsoft.com/office/drawing/2014/main" id="{80DA833D-0A57-4177-B16D-25B2A3363E1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66291" y="712614"/>
            <a:ext cx="851208" cy="1611975"/>
          </a:xfrm>
          <a:prstGeom prst="rect">
            <a:avLst/>
          </a:prstGeom>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4" name="Picture 13">
            <a:extLst>
              <a:ext uri="{FF2B5EF4-FFF2-40B4-BE49-F238E27FC236}">
                <a16:creationId xmlns:a16="http://schemas.microsoft.com/office/drawing/2014/main" id="{3AFA0073-44BC-4DCC-A3B9-ED026CCA1CA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93914" y="425635"/>
            <a:ext cx="851208" cy="1611975"/>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8">
            <a:extLst>
              <a:ext uri="{FF2B5EF4-FFF2-40B4-BE49-F238E27FC236}">
                <a16:creationId xmlns:a16="http://schemas.microsoft.com/office/drawing/2014/main" id="{2C75E93D-0827-469A-B4E5-09D2A7616AE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46921" y="278041"/>
            <a:ext cx="851208" cy="1611975"/>
          </a:xfrm>
          <a:prstGeom prst="rect">
            <a:avLst/>
          </a:prstGeom>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8">
            <a:extLst>
              <a:ext uri="{FF2B5EF4-FFF2-40B4-BE49-F238E27FC236}">
                <a16:creationId xmlns:a16="http://schemas.microsoft.com/office/drawing/2014/main" id="{92232B8D-66B7-4728-88C4-0222147ADB3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31990" y="338243"/>
            <a:ext cx="851208" cy="1611975"/>
          </a:xfrm>
          <a:prstGeom prst="rect">
            <a:avLst/>
          </a:prstGeom>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0" name="Picture 9">
            <a:extLst>
              <a:ext uri="{FF2B5EF4-FFF2-40B4-BE49-F238E27FC236}">
                <a16:creationId xmlns:a16="http://schemas.microsoft.com/office/drawing/2014/main" id="{9874C67C-BAEB-49BF-B1E3-303C67B0128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29735" y="291047"/>
            <a:ext cx="786937" cy="1490262"/>
          </a:xfrm>
          <a:prstGeom prst="rect">
            <a:avLst/>
          </a:prstGeom>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9" name="Picture 8">
            <a:extLst>
              <a:ext uri="{FF2B5EF4-FFF2-40B4-BE49-F238E27FC236}">
                <a16:creationId xmlns:a16="http://schemas.microsoft.com/office/drawing/2014/main" id="{50699851-9FB4-43E9-A524-B1122174AF7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5970" y="882684"/>
            <a:ext cx="851208" cy="1611975"/>
          </a:xfrm>
          <a:prstGeom prst="rect">
            <a:avLst/>
          </a:prstGeom>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278642"/>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Median monthly childcare cost </a:t>
            </a:r>
            <a:r>
              <a:rPr lang="en-US" sz="1400" b="1" dirty="0">
                <a:ea typeface="+mn-lt"/>
                <a:cs typeface="+mn-lt"/>
              </a:rPr>
              <a:t>($) </a:t>
            </a:r>
            <a:r>
              <a:rPr lang="en-US" sz="1400" b="1" dirty="0"/>
              <a:t>of center-based care by age of child </a:t>
            </a:r>
            <a:endParaRPr lang="en-US" sz="1400" dirty="0"/>
          </a:p>
          <a:p>
            <a:pPr lvl="1"/>
            <a:r>
              <a:rPr lang="en-US" sz="1400" dirty="0"/>
              <a:t>5.2: </a:t>
            </a:r>
            <a:r>
              <a:rPr lang="en-US" sz="1400" b="1" dirty="0">
                <a:ea typeface="+mn-lt"/>
                <a:cs typeface="+mn-lt"/>
              </a:rPr>
              <a:t>Median monthly childcare cost ($) compared with average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A212D6A6-3713-4FA7-81E5-DD08D6699EB6}"/>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11" name="Picture 10">
            <a:extLst>
              <a:ext uri="{FF2B5EF4-FFF2-40B4-BE49-F238E27FC236}">
                <a16:creationId xmlns:a16="http://schemas.microsoft.com/office/drawing/2014/main" id="{6F0ABBA7-C794-4AB5-8F17-3E5708C48F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9201" y="0"/>
            <a:ext cx="546408" cy="1034760"/>
          </a:xfrm>
          <a:prstGeom prst="rect">
            <a:avLst/>
          </a:prstGeom>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a:t>AllTransit™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unemployment rate from Sept 2020-Aug</a:t>
            </a:r>
            <a:r>
              <a:rPr lang="en-US" sz="1200" b="1" baseline="0" dirty="0"/>
              <a:t> 2021</a:t>
            </a:r>
            <a:r>
              <a:rPr lang="en-US" sz="1200" b="1" dirty="0"/>
              <a:t>: state and county comparison (unadjusted)</a:t>
            </a:r>
          </a:p>
          <a:p>
            <a:pPr lvl="1"/>
            <a:r>
              <a:rPr lang="en-US" sz="1200" dirty="0"/>
              <a:t>8.2: </a:t>
            </a:r>
            <a:r>
              <a:rPr lang="en-US" sz="1200" b="1" dirty="0"/>
              <a:t>Median unemployment rates,</a:t>
            </a:r>
            <a:r>
              <a:rPr lang="en-US" sz="1200" b="1" baseline="0" dirty="0"/>
              <a:t> Sept 2020-Aug 2021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graduation rates (by county)</a:t>
            </a:r>
          </a:p>
          <a:p>
            <a:pPr lvl="1"/>
            <a:r>
              <a:rPr lang="en-US" sz="1200" dirty="0">
                <a:cs typeface="Calibri"/>
              </a:rPr>
              <a:t>8.6: </a:t>
            </a:r>
            <a:r>
              <a:rPr lang="en-US" sz="1200" b="1" dirty="0">
                <a:cs typeface="Calibri"/>
              </a:rPr>
              <a:t>High school graduation rates, over time, in county</a:t>
            </a:r>
            <a:endParaRPr lang="en-US" sz="1400" b="1" dirty="0">
              <a:solidFill>
                <a:srgbClr val="C00000"/>
              </a:solidFill>
            </a:endParaRPr>
          </a:p>
          <a:p>
            <a:pPr lvl="1"/>
            <a:r>
              <a:rPr lang="en-US" sz="1400" b="1" dirty="0">
                <a:solidFill>
                  <a:srgbClr val="C00000"/>
                </a:solidFill>
              </a:rPr>
              <a:t>Broadband Access</a:t>
            </a:r>
            <a:endParaRPr lang="en-US" sz="1400" b="1" dirty="0">
              <a:cs typeface="Calibri"/>
            </a:endParaRPr>
          </a:p>
          <a:p>
            <a:pPr lvl="1"/>
            <a:r>
              <a:rPr lang="en-US" sz="1200" dirty="0">
                <a:cs typeface="Calibri"/>
              </a:rPr>
              <a:t>8.7: </a:t>
            </a:r>
            <a:r>
              <a:rPr lang="en-US" sz="1200" b="1" dirty="0">
                <a:cs typeface="Calibri"/>
              </a:rPr>
              <a:t>Percentage of households with broadband access (by county)</a:t>
            </a:r>
          </a:p>
          <a:p>
            <a:pPr lvl="1"/>
            <a:r>
              <a:rPr lang="en-US" sz="1200" dirty="0">
                <a:cs typeface="Calibri"/>
              </a:rPr>
              <a:t>8.8: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10" name="TextBox 14">
            <a:extLst>
              <a:ext uri="{FF2B5EF4-FFF2-40B4-BE49-F238E27FC236}">
                <a16:creationId xmlns:a16="http://schemas.microsoft.com/office/drawing/2014/main" id="{9FCABCB4-8F12-4900-86C7-54328761AA41}"/>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11" name="Picture 10">
            <a:extLst>
              <a:ext uri="{FF2B5EF4-FFF2-40B4-BE49-F238E27FC236}">
                <a16:creationId xmlns:a16="http://schemas.microsoft.com/office/drawing/2014/main" id="{B2FE9E3D-F846-4B23-B2DB-3BD934C789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9201" y="0"/>
            <a:ext cx="546408" cy="1034760"/>
          </a:xfrm>
          <a:prstGeom prst="rect">
            <a:avLst/>
          </a:prstGeom>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CC453E69-2F0A-427E-B118-102F63EA4F01}"/>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11" name="Picture 10">
            <a:extLst>
              <a:ext uri="{FF2B5EF4-FFF2-40B4-BE49-F238E27FC236}">
                <a16:creationId xmlns:a16="http://schemas.microsoft.com/office/drawing/2014/main" id="{1EADC7A9-A697-4DAE-9437-810F75D8DF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9201" y="0"/>
            <a:ext cx="546408" cy="1034760"/>
          </a:xfrm>
          <a:prstGeom prst="rect">
            <a:avLst/>
          </a:prstGeom>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
        <p:nvSpPr>
          <p:cNvPr id="9" name="TextBox 14">
            <a:extLst>
              <a:ext uri="{FF2B5EF4-FFF2-40B4-BE49-F238E27FC236}">
                <a16:creationId xmlns:a16="http://schemas.microsoft.com/office/drawing/2014/main" id="{9BD42222-0D6B-4434-B3FD-78DD83E3D279}"/>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11" name="Picture 10">
            <a:extLst>
              <a:ext uri="{FF2B5EF4-FFF2-40B4-BE49-F238E27FC236}">
                <a16:creationId xmlns:a16="http://schemas.microsoft.com/office/drawing/2014/main" id="{4B2F0252-9708-4A50-BA75-EED064D7C7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9201" y="0"/>
            <a:ext cx="546408" cy="1034760"/>
          </a:xfrm>
          <a:prstGeom prst="rect">
            <a:avLst/>
          </a:prstGeom>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14">
            <a:extLst>
              <a:ext uri="{FF2B5EF4-FFF2-40B4-BE49-F238E27FC236}">
                <a16:creationId xmlns:a16="http://schemas.microsoft.com/office/drawing/2014/main" id="{DDD19841-4EAD-4A41-B92B-42C56F7B4FB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10" name="Picture 9">
            <a:extLst>
              <a:ext uri="{FF2B5EF4-FFF2-40B4-BE49-F238E27FC236}">
                <a16:creationId xmlns:a16="http://schemas.microsoft.com/office/drawing/2014/main" id="{54783E7A-459F-4702-B7A7-7AFBFA18AA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9201" y="0"/>
            <a:ext cx="546408" cy="1034760"/>
          </a:xfrm>
          <a:prstGeom prst="rect">
            <a:avLst/>
          </a:prstGeom>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Box 14">
            <a:extLst>
              <a:ext uri="{FF2B5EF4-FFF2-40B4-BE49-F238E27FC236}">
                <a16:creationId xmlns:a16="http://schemas.microsoft.com/office/drawing/2014/main" id="{7C3BB2AA-2D10-4887-8092-26E0B0A5124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684F5F2D-9BFD-41E5-BCD9-8E973B02A1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9201" y="0"/>
            <a:ext cx="546408" cy="1034760"/>
          </a:xfrm>
          <a:prstGeom prst="rect">
            <a:avLst/>
          </a:prstGeom>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9BC0D368-3D2D-4E64-A750-DA1E4E608CA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Hudson</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9C4949B2-E658-4410-96A6-A890EAF13C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9201" y="0"/>
            <a:ext cx="546408" cy="1034760"/>
          </a:xfrm>
          <a:prstGeom prst="rect">
            <a:avLst/>
          </a:prstGeom>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1.xml"/><Relationship Id="rId7" Type="http://schemas.openxmlformats.org/officeDocument/2006/relationships/slideLayout" Target="../slideLayouts/slideLayout9.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7.xml"/><Relationship Id="rId7" Type="http://schemas.openxmlformats.org/officeDocument/2006/relationships/slideLayout" Target="../slideLayouts/slideLayout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chart" Target="../charts/chart6.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chart" Target="../charts/chart5.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notesSlide" Target="../notesSlides/notesSlide8.xml"/><Relationship Id="rId5" Type="http://schemas.openxmlformats.org/officeDocument/2006/relationships/tags" Target="../tags/tag35.xml"/><Relationship Id="rId10" Type="http://schemas.openxmlformats.org/officeDocument/2006/relationships/slideLayout" Target="../slideLayouts/slideLayout9.xml"/><Relationship Id="rId4" Type="http://schemas.openxmlformats.org/officeDocument/2006/relationships/tags" Target="../tags/tag34.xml"/><Relationship Id="rId9" Type="http://schemas.openxmlformats.org/officeDocument/2006/relationships/tags" Target="../tags/tag39.xml"/></Relationships>
</file>

<file path=ppt/slides/_rels/slide14.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chart" Target="../charts/chart8.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chart" Target="../charts/chart7.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9.xml"/><Relationship Id="rId5" Type="http://schemas.openxmlformats.org/officeDocument/2006/relationships/tags" Target="../tags/tag44.xml"/><Relationship Id="rId10" Type="http://schemas.openxmlformats.org/officeDocument/2006/relationships/slideLayout" Target="../slideLayouts/slideLayout9.xml"/><Relationship Id="rId4" Type="http://schemas.openxmlformats.org/officeDocument/2006/relationships/tags" Target="../tags/tag43.xml"/><Relationship Id="rId9" Type="http://schemas.openxmlformats.org/officeDocument/2006/relationships/tags" Target="../tags/tag4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51.xml"/><Relationship Id="rId7" Type="http://schemas.openxmlformats.org/officeDocument/2006/relationships/slideLayout" Target="../slideLayouts/slideLayout9.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chart" Target="../charts/chart10.xml"/><Relationship Id="rId5" Type="http://schemas.openxmlformats.org/officeDocument/2006/relationships/tags" Target="../tags/tag59.xml"/><Relationship Id="rId10" Type="http://schemas.openxmlformats.org/officeDocument/2006/relationships/notesSlide" Target="../notesSlides/notesSlide11.xml"/><Relationship Id="rId4" Type="http://schemas.openxmlformats.org/officeDocument/2006/relationships/tags" Target="../tags/tag58.xml"/><Relationship Id="rId9"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chart" Target="../charts/chart13.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chart" Target="../charts/chart1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notesSlide" Target="../notesSlides/notesSlide12.xml"/><Relationship Id="rId5" Type="http://schemas.openxmlformats.org/officeDocument/2006/relationships/tags" Target="../tags/tag67.xml"/><Relationship Id="rId10" Type="http://schemas.openxmlformats.org/officeDocument/2006/relationships/slideLayout" Target="../slideLayouts/slideLayout9.xml"/><Relationship Id="rId4" Type="http://schemas.openxmlformats.org/officeDocument/2006/relationships/tags" Target="../tags/tag66.xml"/><Relationship Id="rId9" Type="http://schemas.openxmlformats.org/officeDocument/2006/relationships/tags" Target="../tags/tag71.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4.xml"/><Relationship Id="rId7" Type="http://schemas.openxmlformats.org/officeDocument/2006/relationships/slideLayout" Target="../slideLayouts/slideLayout9.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chart" Target="../charts/chart16.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chart" Target="../charts/chart15.xml"/><Relationship Id="rId5" Type="http://schemas.openxmlformats.org/officeDocument/2006/relationships/tags" Target="../tags/tag82.xml"/><Relationship Id="rId10" Type="http://schemas.openxmlformats.org/officeDocument/2006/relationships/notesSlide" Target="../notesSlides/notesSlide14.xml"/><Relationship Id="rId4" Type="http://schemas.openxmlformats.org/officeDocument/2006/relationships/tags" Target="../tags/tag81.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chart" Target="../charts/chart17.xml"/><Relationship Id="rId4" Type="http://schemas.openxmlformats.org/officeDocument/2006/relationships/tags" Target="../tags/tag89.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5.xml"/><Relationship Id="rId7" Type="http://schemas.openxmlformats.org/officeDocument/2006/relationships/slideLayout" Target="../slideLayouts/slideLayout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chart" Target="../charts/chart20.xm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chart" Target="../charts/chart19.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notesSlide" Target="../notesSlides/notesSlide17.xml"/><Relationship Id="rId5" Type="http://schemas.openxmlformats.org/officeDocument/2006/relationships/tags" Target="../tags/tag103.xml"/><Relationship Id="rId10" Type="http://schemas.openxmlformats.org/officeDocument/2006/relationships/slideLayout" Target="../slideLayouts/slideLayout9.xml"/><Relationship Id="rId4" Type="http://schemas.openxmlformats.org/officeDocument/2006/relationships/tags" Target="../tags/tag102.xml"/><Relationship Id="rId9" Type="http://schemas.openxmlformats.org/officeDocument/2006/relationships/tags" Target="../tags/tag107.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3.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chart" Target="../charts/chart2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notesSlide" Target="../notesSlides/notesSlide19.xml"/><Relationship Id="rId5" Type="http://schemas.openxmlformats.org/officeDocument/2006/relationships/tags" Target="../tags/tag118.xml"/><Relationship Id="rId10" Type="http://schemas.openxmlformats.org/officeDocument/2006/relationships/slideLayout" Target="../slideLayouts/slideLayout9.xml"/><Relationship Id="rId4" Type="http://schemas.openxmlformats.org/officeDocument/2006/relationships/tags" Target="../tags/tag117.xml"/><Relationship Id="rId9" Type="http://schemas.openxmlformats.org/officeDocument/2006/relationships/tags" Target="../tags/tag122.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5.xml"/><Relationship Id="rId7" Type="http://schemas.openxmlformats.org/officeDocument/2006/relationships/slideLayout" Target="../slideLayouts/slideLayout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1.xml"/><Relationship Id="rId7" Type="http://schemas.openxmlformats.org/officeDocument/2006/relationships/notesSlide" Target="../notesSlides/notesSlide2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9.xml"/><Relationship Id="rId5" Type="http://schemas.openxmlformats.org/officeDocument/2006/relationships/tags" Target="../tags/tag133.xml"/><Relationship Id="rId4" Type="http://schemas.openxmlformats.org/officeDocument/2006/relationships/tags" Target="../tags/tag132.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6.xml"/><Relationship Id="rId7" Type="http://schemas.openxmlformats.org/officeDocument/2006/relationships/notesSlide" Target="../notesSlides/notesSlide22.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Layout" Target="../slideLayouts/slideLayout9.xml"/><Relationship Id="rId5" Type="http://schemas.openxmlformats.org/officeDocument/2006/relationships/tags" Target="../tags/tag138.xml"/><Relationship Id="rId4" Type="http://schemas.openxmlformats.org/officeDocument/2006/relationships/tags" Target="../tags/tag13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6.xml"/><Relationship Id="rId3" Type="http://schemas.openxmlformats.org/officeDocument/2006/relationships/tags" Target="../tags/tag141.xml"/><Relationship Id="rId7" Type="http://schemas.openxmlformats.org/officeDocument/2006/relationships/tags" Target="../tags/tag145.xml"/><Relationship Id="rId12" Type="http://schemas.openxmlformats.org/officeDocument/2006/relationships/chart" Target="../charts/chart2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chart" Target="../charts/chart27.xml"/><Relationship Id="rId5" Type="http://schemas.openxmlformats.org/officeDocument/2006/relationships/tags" Target="../tags/tag143.xml"/><Relationship Id="rId10" Type="http://schemas.openxmlformats.org/officeDocument/2006/relationships/notesSlide" Target="../notesSlides/notesSlide23.xml"/><Relationship Id="rId4" Type="http://schemas.openxmlformats.org/officeDocument/2006/relationships/tags" Target="../tags/tag142.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notesSlide" Target="../notesSlides/notesSlide24.xml"/><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slideLayout" Target="../slideLayouts/slideLayout9.xml"/><Relationship Id="rId2" Type="http://schemas.openxmlformats.org/officeDocument/2006/relationships/tags" Target="../tags/tag148.xml"/><Relationship Id="rId16" Type="http://schemas.openxmlformats.org/officeDocument/2006/relationships/chart" Target="../charts/chart31.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5" Type="http://schemas.openxmlformats.org/officeDocument/2006/relationships/tags" Target="../tags/tag151.xml"/><Relationship Id="rId15" Type="http://schemas.openxmlformats.org/officeDocument/2006/relationships/chart" Target="../charts/chart30.xml"/><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0.xml"/><Relationship Id="rId7" Type="http://schemas.openxmlformats.org/officeDocument/2006/relationships/notesSlide" Target="../notesSlides/notesSlide25.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Layout" Target="../slideLayouts/slideLayout9.xml"/><Relationship Id="rId5" Type="http://schemas.openxmlformats.org/officeDocument/2006/relationships/tags" Target="../tags/tag162.xml"/><Relationship Id="rId4" Type="http://schemas.openxmlformats.org/officeDocument/2006/relationships/tags" Target="../tags/tag161.xml"/></Relationships>
</file>

<file path=ppt/slides/_rels/slide35.xml.rels><?xml version="1.0" encoding="UTF-8" standalone="yes"?>
<Relationships xmlns="http://schemas.openxmlformats.org/package/2006/relationships"><Relationship Id="rId3" Type="http://schemas.openxmlformats.org/officeDocument/2006/relationships/tags" Target="../tags/tag165.xml"/><Relationship Id="rId7" Type="http://schemas.openxmlformats.org/officeDocument/2006/relationships/chart" Target="../charts/chart33.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chart" Target="../charts/chart35.xml"/><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chart" Target="../charts/chart34.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notesSlide" Target="../notesSlides/notesSlide27.xml"/><Relationship Id="rId5" Type="http://schemas.openxmlformats.org/officeDocument/2006/relationships/tags" Target="../tags/tag171.xml"/><Relationship Id="rId10" Type="http://schemas.openxmlformats.org/officeDocument/2006/relationships/slideLayout" Target="../slideLayouts/slideLayout9.xml"/><Relationship Id="rId4" Type="http://schemas.openxmlformats.org/officeDocument/2006/relationships/tags" Target="../tags/tag170.xml"/><Relationship Id="rId9" Type="http://schemas.openxmlformats.org/officeDocument/2006/relationships/tags" Target="../tags/tag17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78.xml"/><Relationship Id="rId7" Type="http://schemas.openxmlformats.org/officeDocument/2006/relationships/notesSlide" Target="../notesSlides/notesSlide2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Layout" Target="../slideLayouts/slideLayout9.xml"/><Relationship Id="rId5" Type="http://schemas.openxmlformats.org/officeDocument/2006/relationships/tags" Target="../tags/tag180.xml"/><Relationship Id="rId4" Type="http://schemas.openxmlformats.org/officeDocument/2006/relationships/tags" Target="../tags/tag179.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3.xml"/><Relationship Id="rId7" Type="http://schemas.openxmlformats.org/officeDocument/2006/relationships/notesSlide" Target="../notesSlides/notesSlide29.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Layout" Target="../slideLayouts/slideLayout9.xml"/><Relationship Id="rId5" Type="http://schemas.openxmlformats.org/officeDocument/2006/relationships/tags" Target="../tags/tag185.xml"/><Relationship Id="rId4" Type="http://schemas.openxmlformats.org/officeDocument/2006/relationships/tags" Target="../tags/tag18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chart" Target="../charts/chart39.xml"/><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chart" Target="../charts/chart38.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notesSlide" Target="../notesSlides/notesSlide30.xml"/><Relationship Id="rId5" Type="http://schemas.openxmlformats.org/officeDocument/2006/relationships/tags" Target="../tags/tag190.xml"/><Relationship Id="rId10" Type="http://schemas.openxmlformats.org/officeDocument/2006/relationships/slideLayout" Target="../slideLayouts/slideLayout9.xml"/><Relationship Id="rId4" Type="http://schemas.openxmlformats.org/officeDocument/2006/relationships/tags" Target="../tags/tag189.xml"/><Relationship Id="rId9" Type="http://schemas.openxmlformats.org/officeDocument/2006/relationships/tags" Target="../tags/tag194.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7.xml"/><Relationship Id="rId7" Type="http://schemas.openxmlformats.org/officeDocument/2006/relationships/slideLayout" Target="../slideLayouts/slideLayout9.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3.xml"/><Relationship Id="rId7" Type="http://schemas.openxmlformats.org/officeDocument/2006/relationships/slideLayout" Target="../slideLayouts/slideLayout9.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09.xml"/><Relationship Id="rId7" Type="http://schemas.openxmlformats.org/officeDocument/2006/relationships/notesSlide" Target="../notesSlides/notesSlide33.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slideLayout" Target="../slideLayouts/slideLayout9.xml"/><Relationship Id="rId5" Type="http://schemas.openxmlformats.org/officeDocument/2006/relationships/tags" Target="../tags/tag211.xml"/><Relationship Id="rId4" Type="http://schemas.openxmlformats.org/officeDocument/2006/relationships/tags" Target="../tags/tag210.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4.xml"/><Relationship Id="rId7" Type="http://schemas.openxmlformats.org/officeDocument/2006/relationships/slideLayout" Target="../slideLayouts/slideLayout9.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0.xml"/><Relationship Id="rId7" Type="http://schemas.openxmlformats.org/officeDocument/2006/relationships/slideLayout" Target="../slideLayouts/slideLayout9.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6.xml"/><Relationship Id="rId7" Type="http://schemas.openxmlformats.org/officeDocument/2006/relationships/slideLayout" Target="../slideLayouts/slideLayout9.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2.xml"/><Relationship Id="rId7" Type="http://schemas.openxmlformats.org/officeDocument/2006/relationships/slideLayout" Target="../slideLayouts/slideLayout9.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38.xml"/><Relationship Id="rId7" Type="http://schemas.openxmlformats.org/officeDocument/2006/relationships/slideLayout" Target="../slideLayouts/slideLayout9.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chart" Target="../charts/chart49.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chart" Target="../charts/chart48.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notesSlide" Target="../notesSlides/notesSlide39.xml"/><Relationship Id="rId5" Type="http://schemas.openxmlformats.org/officeDocument/2006/relationships/tags" Target="../tags/tag246.xml"/><Relationship Id="rId10" Type="http://schemas.openxmlformats.org/officeDocument/2006/relationships/slideLayout" Target="../slideLayouts/slideLayout9.xml"/><Relationship Id="rId4" Type="http://schemas.openxmlformats.org/officeDocument/2006/relationships/tags" Target="../tags/tag245.xml"/><Relationship Id="rId9" Type="http://schemas.openxmlformats.org/officeDocument/2006/relationships/tags" Target="../tags/tag250.xml"/></Relationships>
</file>

<file path=ppt/slides/_rels/slide52.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chart" Target="../charts/chart51.xml"/><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chart" Target="../charts/chart50.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notesSlide" Target="../notesSlides/notesSlide40.xml"/><Relationship Id="rId5" Type="http://schemas.openxmlformats.org/officeDocument/2006/relationships/tags" Target="../tags/tag255.xml"/><Relationship Id="rId10" Type="http://schemas.openxmlformats.org/officeDocument/2006/relationships/slideLayout" Target="../slideLayouts/slideLayout9.xml"/><Relationship Id="rId4" Type="http://schemas.openxmlformats.org/officeDocument/2006/relationships/tags" Target="../tags/tag254.xml"/><Relationship Id="rId9" Type="http://schemas.openxmlformats.org/officeDocument/2006/relationships/tags" Target="../tags/tag259.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3.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chart" Target="../charts/chart52.xml"/><Relationship Id="rId5" Type="http://schemas.openxmlformats.org/officeDocument/2006/relationships/tags" Target="../tags/tag264.xml"/><Relationship Id="rId10" Type="http://schemas.openxmlformats.org/officeDocument/2006/relationships/notesSlide" Target="../notesSlides/notesSlide41.xml"/><Relationship Id="rId4" Type="http://schemas.openxmlformats.org/officeDocument/2006/relationships/tags" Target="../tags/tag263.xml"/><Relationship Id="rId9"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0.xml"/><Relationship Id="rId7" Type="http://schemas.openxmlformats.org/officeDocument/2006/relationships/slideLayout" Target="../slideLayouts/slideLayout9.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1.xml"/><Relationship Id="rId3" Type="http://schemas.openxmlformats.org/officeDocument/2006/relationships/tags" Target="../tags/tag276.xml"/><Relationship Id="rId7" Type="http://schemas.openxmlformats.org/officeDocument/2006/relationships/tags" Target="../tags/tag280.xml"/><Relationship Id="rId12" Type="http://schemas.openxmlformats.org/officeDocument/2006/relationships/chart" Target="../charts/chart56.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chart" Target="../charts/chart55.xml"/><Relationship Id="rId5" Type="http://schemas.openxmlformats.org/officeDocument/2006/relationships/tags" Target="../tags/tag278.xml"/><Relationship Id="rId10" Type="http://schemas.openxmlformats.org/officeDocument/2006/relationships/notesSlide" Target="../notesSlides/notesSlide43.xml"/><Relationship Id="rId4" Type="http://schemas.openxmlformats.org/officeDocument/2006/relationships/tags" Target="../tags/tag277.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chart" Target="../charts/chart58.xml"/><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chart" Target="../charts/chart57.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notesSlide" Target="../notesSlides/notesSlide44.xml"/><Relationship Id="rId5" Type="http://schemas.openxmlformats.org/officeDocument/2006/relationships/tags" Target="../tags/tag286.xml"/><Relationship Id="rId10" Type="http://schemas.openxmlformats.org/officeDocument/2006/relationships/slideLayout" Target="../slideLayouts/slideLayout9.xml"/><Relationship Id="rId4" Type="http://schemas.openxmlformats.org/officeDocument/2006/relationships/tags" Target="../tags/tag285.xml"/><Relationship Id="rId9" Type="http://schemas.openxmlformats.org/officeDocument/2006/relationships/tags" Target="../tags/tag290.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3.xml"/><Relationship Id="rId7" Type="http://schemas.openxmlformats.org/officeDocument/2006/relationships/slideLayout" Target="../slideLayouts/slideLayout9.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4.xml"/><Relationship Id="rId13" Type="http://schemas.openxmlformats.org/officeDocument/2006/relationships/chart" Target="../charts/chart61.xml"/><Relationship Id="rId3" Type="http://schemas.openxmlformats.org/officeDocument/2006/relationships/tags" Target="../tags/tag299.xml"/><Relationship Id="rId7" Type="http://schemas.openxmlformats.org/officeDocument/2006/relationships/tags" Target="../tags/tag303.xml"/><Relationship Id="rId12" Type="http://schemas.openxmlformats.org/officeDocument/2006/relationships/chart" Target="../charts/chart60.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notesSlide" Target="../notesSlides/notesSlide46.xml"/><Relationship Id="rId5" Type="http://schemas.openxmlformats.org/officeDocument/2006/relationships/tags" Target="../tags/tag301.xml"/><Relationship Id="rId10" Type="http://schemas.openxmlformats.org/officeDocument/2006/relationships/slideLayout" Target="../slideLayouts/slideLayout9.xml"/><Relationship Id="rId4" Type="http://schemas.openxmlformats.org/officeDocument/2006/relationships/tags" Target="../tags/tag300.xml"/><Relationship Id="rId9" Type="http://schemas.openxmlformats.org/officeDocument/2006/relationships/tags" Target="../tags/tag30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8.xml"/><Relationship Id="rId7" Type="http://schemas.openxmlformats.org/officeDocument/2006/relationships/notesSlide" Target="../notesSlides/notesSlide47.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Layout" Target="../slideLayouts/slideLayout10.xml"/><Relationship Id="rId5" Type="http://schemas.openxmlformats.org/officeDocument/2006/relationships/tags" Target="../tags/tag310.xml"/><Relationship Id="rId4" Type="http://schemas.openxmlformats.org/officeDocument/2006/relationships/tags" Target="../tags/tag309.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3.xml"/><Relationship Id="rId7" Type="http://schemas.openxmlformats.org/officeDocument/2006/relationships/notesSlide" Target="../notesSlides/notesSlide48.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Layout" Target="../slideLayouts/slideLayout10.xml"/><Relationship Id="rId5" Type="http://schemas.openxmlformats.org/officeDocument/2006/relationships/tags" Target="../tags/tag315.xml"/><Relationship Id="rId4" Type="http://schemas.openxmlformats.org/officeDocument/2006/relationships/tags" Target="../tags/tag314.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8.xml"/><Relationship Id="rId7" Type="http://schemas.openxmlformats.org/officeDocument/2006/relationships/notesSlide" Target="../notesSlides/notesSlide49.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Layout" Target="../slideLayouts/slideLayout10.xml"/><Relationship Id="rId5" Type="http://schemas.openxmlformats.org/officeDocument/2006/relationships/tags" Target="../tags/tag320.xml"/><Relationship Id="rId4" Type="http://schemas.openxmlformats.org/officeDocument/2006/relationships/tags" Target="../tags/tag319.xml"/></Relationships>
</file>

<file path=ppt/slides/_rels/slide64.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3.xml"/><Relationship Id="rId7" Type="http://schemas.openxmlformats.org/officeDocument/2006/relationships/notesSlide" Target="../notesSlides/notesSlide50.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slideLayout" Target="../slideLayouts/slideLayout9.xml"/><Relationship Id="rId5" Type="http://schemas.openxmlformats.org/officeDocument/2006/relationships/tags" Target="../tags/tag325.xml"/><Relationship Id="rId4" Type="http://schemas.openxmlformats.org/officeDocument/2006/relationships/tags" Target="../tags/tag324.xml"/></Relationships>
</file>

<file path=ppt/slides/_rels/slide65.xml.rels><?xml version="1.0" encoding="UTF-8" standalone="yes"?>
<Relationships xmlns="http://schemas.openxmlformats.org/package/2006/relationships"><Relationship Id="rId3" Type="http://schemas.openxmlformats.org/officeDocument/2006/relationships/tags" Target="../tags/tag328.xml"/><Relationship Id="rId7" Type="http://schemas.openxmlformats.org/officeDocument/2006/relationships/chart" Target="../charts/chart66.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notesSlide" Target="../notesSlides/notesSlide51.xml"/><Relationship Id="rId5" Type="http://schemas.openxmlformats.org/officeDocument/2006/relationships/slideLayout" Target="../slideLayouts/slideLayout9.xml"/><Relationship Id="rId4" Type="http://schemas.openxmlformats.org/officeDocument/2006/relationships/tags" Target="../tags/tag3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10.xml"/><Relationship Id="rId5" Type="http://schemas.openxmlformats.org/officeDocument/2006/relationships/tags" Target="../tags/tag334.xml"/><Relationship Id="rId4" Type="http://schemas.openxmlformats.org/officeDocument/2006/relationships/tags" Target="../tags/tag333.xml"/></Relationships>
</file>

<file path=ppt/slides/_rels/slide68.xml.rels><?xml version="1.0" encoding="UTF-8" standalone="yes"?>
<Relationships xmlns="http://schemas.openxmlformats.org/package/2006/relationships"><Relationship Id="rId8" Type="http://schemas.openxmlformats.org/officeDocument/2006/relationships/tags" Target="../tags/tag342.xml"/><Relationship Id="rId3" Type="http://schemas.openxmlformats.org/officeDocument/2006/relationships/tags" Target="../tags/tag337.xml"/><Relationship Id="rId7" Type="http://schemas.openxmlformats.org/officeDocument/2006/relationships/tags" Target="../tags/tag341.xml"/><Relationship Id="rId12" Type="http://schemas.openxmlformats.org/officeDocument/2006/relationships/chart" Target="../charts/chart69.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chart" Target="../charts/chart68.xml"/><Relationship Id="rId5" Type="http://schemas.openxmlformats.org/officeDocument/2006/relationships/tags" Target="../tags/tag339.xml"/><Relationship Id="rId10" Type="http://schemas.openxmlformats.org/officeDocument/2006/relationships/notesSlide" Target="../notesSlides/notesSlide53.xml"/><Relationship Id="rId4" Type="http://schemas.openxmlformats.org/officeDocument/2006/relationships/tags" Target="../tags/tag338.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5.xml"/><Relationship Id="rId7" Type="http://schemas.openxmlformats.org/officeDocument/2006/relationships/chart" Target="../charts/chart70.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49.xml"/><Relationship Id="rId7" Type="http://schemas.openxmlformats.org/officeDocument/2006/relationships/slideLayout" Target="../slideLayouts/slideLayout10.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 Id="rId9" Type="http://schemas.openxmlformats.org/officeDocument/2006/relationships/chart" Target="../charts/chart71.xml"/></Relationships>
</file>

<file path=ppt/slides/_rels/slide72.xml.rels><?xml version="1.0" encoding="UTF-8" standalone="yes"?>
<Relationships xmlns="http://schemas.openxmlformats.org/package/2006/relationships"><Relationship Id="rId8" Type="http://schemas.openxmlformats.org/officeDocument/2006/relationships/tags" Target="../tags/tag360.xml"/><Relationship Id="rId3" Type="http://schemas.openxmlformats.org/officeDocument/2006/relationships/tags" Target="../tags/tag355.xml"/><Relationship Id="rId7" Type="http://schemas.openxmlformats.org/officeDocument/2006/relationships/tags" Target="../tags/tag359.xml"/><Relationship Id="rId12" Type="http://schemas.openxmlformats.org/officeDocument/2006/relationships/chart" Target="../charts/chart73.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chart" Target="../charts/chart72.xml"/><Relationship Id="rId5" Type="http://schemas.openxmlformats.org/officeDocument/2006/relationships/tags" Target="../tags/tag357.xml"/><Relationship Id="rId10" Type="http://schemas.openxmlformats.org/officeDocument/2006/relationships/notesSlide" Target="../notesSlides/notesSlide56.xml"/><Relationship Id="rId4" Type="http://schemas.openxmlformats.org/officeDocument/2006/relationships/tags" Target="../tags/tag356.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68.xml"/><Relationship Id="rId13" Type="http://schemas.openxmlformats.org/officeDocument/2006/relationships/chart" Target="../charts/chart74.xml"/><Relationship Id="rId3" Type="http://schemas.openxmlformats.org/officeDocument/2006/relationships/tags" Target="../tags/tag363.xml"/><Relationship Id="rId7" Type="http://schemas.openxmlformats.org/officeDocument/2006/relationships/tags" Target="../tags/tag367.xml"/><Relationship Id="rId12" Type="http://schemas.openxmlformats.org/officeDocument/2006/relationships/notesSlide" Target="../notesSlides/notesSlide57.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slideLayout" Target="../slideLayouts/slideLayout10.xml"/><Relationship Id="rId5" Type="http://schemas.openxmlformats.org/officeDocument/2006/relationships/tags" Target="../tags/tag365.xml"/><Relationship Id="rId10" Type="http://schemas.openxmlformats.org/officeDocument/2006/relationships/tags" Target="../tags/tag370.xml"/><Relationship Id="rId4" Type="http://schemas.openxmlformats.org/officeDocument/2006/relationships/tags" Target="../tags/tag364.xml"/><Relationship Id="rId9" Type="http://schemas.openxmlformats.org/officeDocument/2006/relationships/tags" Target="../tags/tag369.xml"/><Relationship Id="rId14" Type="http://schemas.openxmlformats.org/officeDocument/2006/relationships/chart" Target="../charts/chart75.xml"/></Relationships>
</file>

<file path=ppt/slides/_rels/slide74.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chart" Target="../charts/chart77.xml"/><Relationship Id="rId3" Type="http://schemas.openxmlformats.org/officeDocument/2006/relationships/tags" Target="../tags/tag373.xml"/><Relationship Id="rId7" Type="http://schemas.openxmlformats.org/officeDocument/2006/relationships/tags" Target="../tags/tag377.xml"/><Relationship Id="rId12" Type="http://schemas.openxmlformats.org/officeDocument/2006/relationships/chart" Target="../charts/chart76.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notesSlide" Target="../notesSlides/notesSlide58.xml"/><Relationship Id="rId5" Type="http://schemas.openxmlformats.org/officeDocument/2006/relationships/tags" Target="../tags/tag375.xml"/><Relationship Id="rId10" Type="http://schemas.openxmlformats.org/officeDocument/2006/relationships/slideLayout" Target="../slideLayouts/slideLayout10.xml"/><Relationship Id="rId4" Type="http://schemas.openxmlformats.org/officeDocument/2006/relationships/tags" Target="../tags/tag374.xml"/><Relationship Id="rId9" Type="http://schemas.openxmlformats.org/officeDocument/2006/relationships/tags" Target="../tags/tag379.xml"/></Relationships>
</file>

<file path=ppt/slides/_rels/slide75.xml.rels><?xml version="1.0" encoding="UTF-8" standalone="yes"?>
<Relationships xmlns="http://schemas.openxmlformats.org/package/2006/relationships"><Relationship Id="rId8" Type="http://schemas.openxmlformats.org/officeDocument/2006/relationships/tags" Target="../tags/tag387.xml"/><Relationship Id="rId13" Type="http://schemas.openxmlformats.org/officeDocument/2006/relationships/chart" Target="../charts/chart78.xml"/><Relationship Id="rId3" Type="http://schemas.openxmlformats.org/officeDocument/2006/relationships/tags" Target="../tags/tag382.xml"/><Relationship Id="rId7" Type="http://schemas.openxmlformats.org/officeDocument/2006/relationships/tags" Target="../tags/tag386.xml"/><Relationship Id="rId12" Type="http://schemas.openxmlformats.org/officeDocument/2006/relationships/notesSlide" Target="../notesSlides/notesSlide59.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slideLayout" Target="../slideLayouts/slideLayout10.xml"/><Relationship Id="rId5" Type="http://schemas.openxmlformats.org/officeDocument/2006/relationships/tags" Target="../tags/tag384.xml"/><Relationship Id="rId10" Type="http://schemas.openxmlformats.org/officeDocument/2006/relationships/tags" Target="../tags/tag389.xml"/><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chart" Target="../charts/chart79.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2.xml"/><Relationship Id="rId7" Type="http://schemas.openxmlformats.org/officeDocument/2006/relationships/slideLayout" Target="../slideLayouts/slideLayout10.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 Id="rId9" Type="http://schemas.openxmlformats.org/officeDocument/2006/relationships/chart" Target="../charts/chart8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398.xml"/><Relationship Id="rId7" Type="http://schemas.openxmlformats.org/officeDocument/2006/relationships/notesSlide" Target="../notesSlides/notesSlide61.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slideLayout" Target="../slideLayouts/slideLayout10.xml"/><Relationship Id="rId5" Type="http://schemas.openxmlformats.org/officeDocument/2006/relationships/tags" Target="../tags/tag400.xml"/><Relationship Id="rId4" Type="http://schemas.openxmlformats.org/officeDocument/2006/relationships/tags" Target="../tags/tag399.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9.xml"/><Relationship Id="rId7" Type="http://schemas.openxmlformats.org/officeDocument/2006/relationships/slideLayout" Target="../slideLayouts/slideLayout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3.xml"/><Relationship Id="rId3" Type="http://schemas.openxmlformats.org/officeDocument/2006/relationships/tags" Target="../tags/tag408.xml"/><Relationship Id="rId7" Type="http://schemas.openxmlformats.org/officeDocument/2006/relationships/tags" Target="../tags/tag412.xml"/><Relationship Id="rId12" Type="http://schemas.openxmlformats.org/officeDocument/2006/relationships/chart" Target="../charts/chart84.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11" Type="http://schemas.openxmlformats.org/officeDocument/2006/relationships/chart" Target="../charts/chart83.xml"/><Relationship Id="rId5" Type="http://schemas.openxmlformats.org/officeDocument/2006/relationships/tags" Target="../tags/tag410.xml"/><Relationship Id="rId10" Type="http://schemas.openxmlformats.org/officeDocument/2006/relationships/notesSlide" Target="../notesSlides/notesSlide63.xml"/><Relationship Id="rId4" Type="http://schemas.openxmlformats.org/officeDocument/2006/relationships/tags" Target="../tags/tag409.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16.xml"/><Relationship Id="rId7" Type="http://schemas.openxmlformats.org/officeDocument/2006/relationships/notesSlide" Target="../notesSlides/notesSlide64.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slideLayout" Target="../slideLayouts/slideLayout10.xml"/><Relationship Id="rId5" Type="http://schemas.openxmlformats.org/officeDocument/2006/relationships/tags" Target="../tags/tag418.xml"/><Relationship Id="rId4" Type="http://schemas.openxmlformats.org/officeDocument/2006/relationships/tags" Target="../tags/tag417.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9.xml"/><Relationship Id="rId5" Type="http://schemas.openxmlformats.org/officeDocument/2006/relationships/tags" Target="../tags/tag428.xml"/><Relationship Id="rId4" Type="http://schemas.openxmlformats.org/officeDocument/2006/relationships/tags" Target="../tags/tag4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4.xml"/><Relationship Id="rId7" Type="http://schemas.openxmlformats.org/officeDocument/2006/relationships/notesSlide" Target="../notesSlides/notesSlide70.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slideLayout" Target="../slideLayouts/slideLayout9.xml"/><Relationship Id="rId5" Type="http://schemas.openxmlformats.org/officeDocument/2006/relationships/tags" Target="../tags/tag446.xml"/><Relationship Id="rId4" Type="http://schemas.openxmlformats.org/officeDocument/2006/relationships/tags" Target="../tags/tag445.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5.xml"/><Relationship Id="rId7" Type="http://schemas.openxmlformats.org/officeDocument/2006/relationships/slideLayout" Target="../slideLayouts/slideLayout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CE87E7A-6063-43FD-913D-676E8EF28F7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 y="-333344"/>
            <a:ext cx="13732877" cy="7724744"/>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Franklin Gothic Medium Cond" panose="020B0606030402020204" pitchFamily="34" charset="0"/>
                </a:rPr>
                <a:t>Hudson County</a:t>
              </a: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November 2021</a:t>
              </a:r>
            </a:p>
          </p:txBody>
        </p:sp>
      </p:grpSp>
      <p:pic>
        <p:nvPicPr>
          <p:cNvPr id="11" name="Picture 10">
            <a:extLst>
              <a:ext uri="{FF2B5EF4-FFF2-40B4-BE49-F238E27FC236}">
                <a16:creationId xmlns:a16="http://schemas.microsoft.com/office/drawing/2014/main" id="{F06D7162-494D-416D-9B1E-2A45E7CDCC1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90370" y="4896397"/>
            <a:ext cx="732737" cy="1387620"/>
          </a:xfrm>
          <a:prstGeom prst="rect">
            <a:avLst/>
          </a:prstGeom>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965864049"/>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a:latin typeface="Franklin Gothic Medium" panose="020B0603020102020204" pitchFamily="34" charset="0"/>
              </a:rPr>
              <a:t>1.1: Racial/ethnic demographics (%) </a:t>
            </a: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a:t>
            </a: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2015-19 </a:t>
            </a: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7479262"/>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3211771853"/>
              </p:ext>
            </p:extLst>
          </p:nvPr>
        </p:nvGraphicFramePr>
        <p:xfrm>
          <a:off x="8755010" y="4203971"/>
          <a:ext cx="3011129"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275039552"/>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1.3: Residential segregation – Black/White (by county)</a:t>
            </a:r>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dirty="0">
                <a:latin typeface="Franklin Gothic Medium" panose="020B0603020102020204" pitchFamily="34" charset="0"/>
              </a:rPr>
              <a:t>Source: County Health Rankings and Roadmaps, Residential Segregation - Black/White, 2021 </a:t>
            </a: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dirty="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dirty="0"/>
              <a:t>1.4: Residential segregation – Black/White, over time, in county</a:t>
            </a:r>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dirty="0">
                <a:latin typeface="Franklin Gothic Medium" panose="020B0603020102020204" pitchFamily="34" charset="0"/>
              </a:rPr>
              <a:t>Source: County Health Rankings and Roadmaps, Residential Segregation - Black/White, 2017-2021 </a:t>
            </a: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1.5: Population (%) foreign-born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a:t>1.6: Population (%) foreign-born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991619639"/>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764286631"/>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a:latin typeface="Franklin Gothic Book" panose="020B0503020102020204" pitchFamily="34" charset="0"/>
              </a:rPr>
              <a:t>Foreign-born refers to those who were not a US citizen at birth</a:t>
            </a: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1.7: Population (%) foreign-born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a:latin typeface="Franklin Gothic Book" panose="020B0503020102020204" pitchFamily="34" charset="0"/>
              </a:rPr>
              <a:t>Note: The 10 municipalities with the highest percentage of foreign born are displayed</a:t>
            </a:r>
          </a:p>
          <a:p>
            <a:r>
              <a:rPr lang="en-US" sz="1000" dirty="0">
                <a:latin typeface="Franklin Gothic Book" panose="020B0503020102020204" pitchFamily="34" charset="0"/>
              </a:rPr>
              <a:t>Foreign-born refers to those who were not a US citizen at birth</a:t>
            </a: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3520791162"/>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1.8: Population (%) English-only speakers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a:latin typeface="Franklin Gothic Medium" panose="020B0603020102020204" pitchFamily="34" charset="0"/>
              </a:rPr>
              <a:t>1.9: Population (%) English only speakers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34752342"/>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Language</a:t>
            </a: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2554822930"/>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a:latin typeface="Franklin Gothic Medium"/>
              </a:rPr>
              <a:t>1.10: Children (#) under age 18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617073557"/>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 The number of children estimated to be in group settings across the state (6,253 or 0.32% of total youth population) is not included above. </a:t>
            </a: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873678373"/>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1.11: Children (%) per age category, in county</a:t>
            </a:r>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2019 </a:t>
            </a: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Total children (#)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853194013"/>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1.14: Children (%) in single-parent households, over time, in county</a:t>
            </a:r>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Children in Single-parent households, 2017-2021</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3407042120"/>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530108803"/>
              </p:ext>
            </p:extLst>
          </p:nvPr>
        </p:nvGraphicFramePr>
        <p:xfrm>
          <a:off x="3478078" y="581799"/>
          <a:ext cx="7844043" cy="62762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1.13: Children (%) in single-parent households (by county)</a:t>
            </a:r>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Children in Single-parent households, 2021 </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Demographics</a:t>
            </a: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C3B158-E982-4CE2-B34D-57F00E788E10}"/>
              </a:ext>
            </a:extLst>
          </p:cNvPr>
          <p:cNvPicPr>
            <a:picLocks noChangeAspect="1"/>
          </p:cNvPicPr>
          <p:nvPr/>
        </p:nvPicPr>
        <p:blipFill>
          <a:blip r:embed="rId2" cstate="email">
            <a:duotone>
              <a:prstClr val="black"/>
              <a:schemeClr val="accent2">
                <a:lumMod val="75000"/>
                <a:tint val="45000"/>
                <a:satMod val="400000"/>
              </a:schemeClr>
            </a:duotone>
            <a:extLst>
              <a:ext uri="{28A0092B-C50C-407E-A947-70E740481C1C}">
                <a14:useLocalDpi xmlns:a14="http://schemas.microsoft.com/office/drawing/2010/main"/>
              </a:ext>
            </a:extLst>
          </a:blip>
          <a:stretch>
            <a:fillRect/>
          </a:stretch>
        </p:blipFill>
        <p:spPr>
          <a:xfrm>
            <a:off x="5191293" y="446842"/>
            <a:ext cx="4876834" cy="5818695"/>
          </a:xfrm>
          <a:prstGeom prst="rect">
            <a:avLst/>
          </a:prstGeom>
        </p:spPr>
      </p:pic>
      <p:pic>
        <p:nvPicPr>
          <p:cNvPr id="5" name="Picture 4">
            <a:extLst>
              <a:ext uri="{FF2B5EF4-FFF2-40B4-BE49-F238E27FC236}">
                <a16:creationId xmlns:a16="http://schemas.microsoft.com/office/drawing/2014/main" id="{F79E3FA0-D786-4F80-AA97-A2016E33DC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 y="482701"/>
            <a:ext cx="2176395" cy="4121548"/>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2.1: Monthly cost of living budget ($), in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992524994"/>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2.2: Annual cost of living estimates ($) in NJ (by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p:cNvGraphicFramePr/>
          <p:nvPr>
            <p:custDataLst>
              <p:tags r:id="rId4"/>
            </p:custDataLst>
            <p:extLst>
              <p:ext uri="{D42A27DB-BD31-4B8C-83A1-F6EECF244321}">
                <p14:modId xmlns:p14="http://schemas.microsoft.com/office/powerpoint/2010/main" val="3605678246"/>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2.3: Median household income ($) in NJ (by county)</a:t>
            </a:r>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 inflation adjusted dollars</a:t>
            </a:r>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24200" y="6278880"/>
            <a:ext cx="9067800" cy="57912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54050" y="3626461"/>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2.4: Median household income ($) over time, in county </a:t>
            </a:r>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98129" y="4089350"/>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2015-2019 inflation adjusted dollars</a:t>
            </a: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892933825"/>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115418236"/>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2.5: Median household income ($) by municipality</a:t>
            </a:r>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income in past 12 months, 2019 inflation adjusted dollars</a:t>
            </a:r>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22604679"/>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2.6: NJ families (%) with children under the age of 18 living in poverty (by county)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24200" y="6391175"/>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601931156"/>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4269963119"/>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2.8: Families (%) with children under the age of 18 living in poverty by municipality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a:latin typeface="Franklin Gothic Book" panose="020B0503020102020204" pitchFamily="34" charset="0"/>
              </a:rPr>
              <a:t> (up to 10 municipalities). Dashed line represents % of families in poverty across the county</a:t>
            </a:r>
          </a:p>
          <a:p>
            <a:pPr algn="just"/>
            <a:r>
              <a:rPr lang="en-US" sz="1000" dirty="0">
                <a:latin typeface="Franklin Gothic Book" panose="020B0503020102020204" pitchFamily="34" charset="0"/>
              </a:rPr>
              <a:t>Projection errors may reduce the accuracy of some forecasts</a:t>
            </a:r>
          </a:p>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1993366337"/>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2712251153"/>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3.1: Households (%) with severe cost burden for housing (by county)</a:t>
            </a:r>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the American Community Survey 2015-2019 data.</a:t>
            </a:r>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3.2: Households (%) with severe housing problems* over time, in county</a:t>
            </a:r>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dirty="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2702497200"/>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Comprehensive Housing Affordability Strategy (CHAS), 2008-2017 data.</a:t>
            </a:r>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4.1: Food insecurity (%) in NJ (by county)</a:t>
            </a:r>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https://map.feedingamerica.org/county/2019/overall/new-jersey/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4080084624"/>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4.2: Food insecurity (%) over time, in county</a:t>
            </a:r>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900" dirty="0">
                <a:solidFill>
                  <a:schemeClr val="tx1">
                    <a:lumMod val="95000"/>
                    <a:lumOff val="5000"/>
                  </a:schemeClr>
                </a:solidFill>
                <a:latin typeface="Franklin Gothic Medium" panose="020B0603020102020204" pitchFamily="34" charset="0"/>
              </a:rPr>
              <a:t>Source: https://map.feedingamerica.org/county/2019/overall/new-jersey/</a:t>
            </a:r>
            <a:endParaRPr lang="en-US" sz="800" dirty="0">
              <a:solidFill>
                <a:schemeClr val="tx1">
                  <a:lumMod val="95000"/>
                  <a:lumOff val="5000"/>
                </a:schemeClr>
              </a:solidFill>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722298508"/>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4.3: Individuals (#) enrolled in WIC nutrition program, in county </a:t>
            </a:r>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dirty="0"/>
              <a:t>Source: New Jersey Department of Health and Senior Services via Annie E Casey Kids Count</a:t>
            </a:r>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4.4: Children (#) receiving free or reduced lunch, in county</a:t>
            </a:r>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4.5: Children (#) receiving NJ SNAP supplemental nutrition assistance, in county</a:t>
            </a:r>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dirty="0"/>
              <a:t>Source: NJ Department of Agriculture via Advocates for Children of New Jersey</a:t>
            </a:r>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291932643"/>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487201222"/>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808780326"/>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5.1: Median monthly childcare cost ($) of center-based care by age of child </a:t>
            </a:r>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a:t>
            </a:r>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740771785"/>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5.2: Median monthly child care cost ($) of center-based care by age of child compared with median household income (by county) </a:t>
            </a:r>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 Median household income is sourced from ACS, Income in the past 12 months (in 2019 inflation adjusted dollars), 1-yr estimates.</a:t>
            </a:r>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457702756"/>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6.1: Average commute (minutes) in NJ (by county)</a:t>
            </a:r>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6.2: Average commute (minutes) over time, in county</a:t>
            </a:r>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3339366147"/>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3035700704"/>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33.1</a:t>
            </a: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27.6</a:t>
            </a: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Housing and Transportation Affordability Index from Center for Neighborhood Technology, 2017, https://htaindex.cnt.org/map</a:t>
            </a:r>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dirty="0">
                <a:latin typeface="Franklin Gothic Book"/>
              </a:rPr>
              <a:t>Note. % calculated from a “typical regional” family profile.</a:t>
            </a: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6.3: Cost of transportation as a percentage of income (%) in NJ (by county)</a:t>
            </a:r>
          </a:p>
        </p:txBody>
      </p:sp>
      <p:graphicFrame>
        <p:nvGraphicFramePr>
          <p:cNvPr id="9" name="Chart 8"/>
          <p:cNvGraphicFramePr/>
          <p:nvPr>
            <p:custDataLst>
              <p:tags r:id="rId5"/>
            </p:custDataLst>
            <p:extLst>
              <p:ext uri="{D42A27DB-BD31-4B8C-83A1-F6EECF244321}">
                <p14:modId xmlns:p14="http://schemas.microsoft.com/office/powerpoint/2010/main" val="782437621"/>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AllTransit™ Rankings, 2021. https://alltransit.cnt.org/rankings/</a:t>
            </a:r>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6.4: AllTransit™ Performance Score (by county)</a:t>
            </a:r>
          </a:p>
        </p:txBody>
      </p:sp>
      <p:graphicFrame>
        <p:nvGraphicFramePr>
          <p:cNvPr id="6" name="Chart 5"/>
          <p:cNvGraphicFramePr/>
          <p:nvPr>
            <p:custDataLst>
              <p:tags r:id="rId4"/>
            </p:custDataLst>
            <p:extLst>
              <p:ext uri="{D42A27DB-BD31-4B8C-83A1-F6EECF244321}">
                <p14:modId xmlns:p14="http://schemas.microsoft.com/office/powerpoint/2010/main" val="808106072"/>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dirty="0">
                <a:latin typeface="Franklin Gothic Book"/>
              </a:rPr>
              <a:t>Note: The AllTransitTM Performance Score (with values from 0 to 10) is a weighted sum of transit connectivity, access to land area and jobs, and frequency of service, where the higher the number the better the transit service.</a:t>
            </a: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7.2: Children without health insurance (%) over time, in county</a:t>
            </a:r>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7.1: Children under the age of 18 (%) without health insurance in NJ (by county)</a:t>
            </a:r>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000318167"/>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2306230111"/>
              </p:ext>
            </p:extLst>
          </p:nvPr>
        </p:nvGraphicFramePr>
        <p:xfrm>
          <a:off x="8473641" y="5053356"/>
          <a:ext cx="3581400" cy="1608197"/>
        </p:xfrm>
        <a:graphic>
          <a:graphicData uri="http://schemas.openxmlformats.org/drawingml/2006/chart">
            <c:chart xmlns:c="http://schemas.openxmlformats.org/drawingml/2006/chart" xmlns:r="http://schemas.openxmlformats.org/officeDocument/2006/relationships" r:id="rId13"/>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5.7%</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7.3: Children (%) without health insurance by municipality</a:t>
            </a:r>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a:t>
            </a:r>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873627365"/>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a:latin typeface="Franklin Gothic Book" panose="020B0503020102020204" pitchFamily="34" charset="0"/>
              </a:rPr>
              <a:t>Note: Up to the 10 municipalities with the highest percentage of children without health insurance are displayed</a:t>
            </a: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New Jersey Department of Human Services, September 2021</a:t>
            </a: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7.4: NJ Family Care Medicaid participation (#) in NJ (by county)</a:t>
            </a:r>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dirty="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3162786563"/>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Medicaid Participation</a:t>
            </a: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Reno Gazette Journal per the Centers for Disease Control and Prevention (CDC) and state health departments, October 23, 2021</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1886501172"/>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7.6: Children meeting all immunization requirements (%) in NJ (by county)</a:t>
            </a:r>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The New Jersey Annual Immunization Status Reports, 2020-2021</a:t>
            </a:r>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3348864471"/>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County immunization rates (%) (all grade types), over time, in county</a:t>
            </a:r>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Annual Immunization Status Reports, 2015-2016 through 2020-2021</a:t>
            </a:r>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221882944"/>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7.8: Late or lack of prenatal care reports (#)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dirty="0">
                <a:latin typeface="Franklin Gothic Medium" panose="020B0603020102020204" pitchFamily="34" charset="0"/>
              </a:rPr>
              <a:t>Source: Center for Disease Control and Prevention (2018-2019)</a:t>
            </a: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dirty="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3999042708"/>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Prenatal Care</a:t>
            </a: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8.1: Monthly unemployment rate from Sept 2020-Aug 2021: state and county comparison (unadjusted)</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3801629258"/>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8.2: Median unemployment rates, Sept 2020-Aug 2021 in NJ (by county)</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3307832278"/>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8.3: Percentage of disconnected youth between 16 and 19 years of age (by county) </a:t>
            </a:r>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FRED Economic Data, 2019 (Based on American Community Survey 5-year estimates data, 2019); NJ average sourced from ACNJ Kids Count Data Dashboard, 2020</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3135518040"/>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dirty="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FRED Economic Data, 2015-2019 (Based on American Community Survey 5-year estimates data, 2015-2019)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4177182152"/>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Disconnected youth is defined as the percentage of youth in a county who are between the ages of 16 and 19 years old, who are not enrolled in school and not working</a:t>
            </a: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3214274773"/>
              </p:ext>
            </p:extLst>
          </p:nvPr>
        </p:nvGraphicFramePr>
        <p:xfrm>
          <a:off x="8702400" y="4393513"/>
          <a:ext cx="3291477" cy="1926771"/>
        </p:xfrm>
        <a:graphic>
          <a:graphicData uri="http://schemas.openxmlformats.org/drawingml/2006/chart">
            <c:chart xmlns:c="http://schemas.openxmlformats.org/drawingml/2006/chart" xmlns:r="http://schemas.openxmlformats.org/officeDocument/2006/relationships" r:id="rId12"/>
          </a:graphicData>
        </a:graphic>
      </p:graphicFrame>
      <p:sp>
        <p:nvSpPr>
          <p:cNvPr id="3" name="TextBox 2">
            <a:extLst>
              <a:ext uri="{FF2B5EF4-FFF2-40B4-BE49-F238E27FC236}">
                <a16:creationId xmlns:a16="http://schemas.microsoft.com/office/drawing/2014/main" id="{2CBA865F-FB5C-42A6-B459-D3BF0E7C9CCE}"/>
              </a:ext>
            </a:extLst>
          </p:cNvPr>
          <p:cNvSpPr txBox="1"/>
          <p:nvPr>
            <p:custDataLst>
              <p:tags r:id="rId2"/>
            </p:custDataLst>
          </p:nvPr>
        </p:nvSpPr>
        <p:spPr>
          <a:xfrm>
            <a:off x="8487009" y="3711713"/>
            <a:ext cx="3854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8.6: High school graduation rates over time, in county </a:t>
            </a:r>
            <a:endParaRPr kumimoji="0" lang="en-US" sz="14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4" name="TextBox 3">
            <a:extLst>
              <a:ext uri="{FF2B5EF4-FFF2-40B4-BE49-F238E27FC236}">
                <a16:creationId xmlns:a16="http://schemas.microsoft.com/office/drawing/2014/main" id="{CDBEDB54-7C21-4AD7-BF97-6D45B5AD2E2D}"/>
              </a:ext>
            </a:extLst>
          </p:cNvPr>
          <p:cNvSpPr txBox="1"/>
          <p:nvPr>
            <p:custDataLst>
              <p:tags r:id="rId3"/>
            </p:custDataLst>
          </p:nvPr>
        </p:nvSpPr>
        <p:spPr>
          <a:xfrm>
            <a:off x="8487009" y="4162681"/>
            <a:ext cx="3722260"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Annie E. Casey Foundation, Kids Count Data Center, 2016-2019</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5" name="TextBox 4">
            <a:extLst>
              <a:ext uri="{FF2B5EF4-FFF2-40B4-BE49-F238E27FC236}">
                <a16:creationId xmlns:a16="http://schemas.microsoft.com/office/drawing/2014/main" id="{2CBA865F-FB5C-42A6-B459-D3BF0E7C9CCE}"/>
              </a:ext>
            </a:extLst>
          </p:cNvPr>
          <p:cNvSpPr txBox="1"/>
          <p:nvPr>
            <p:custDataLst>
              <p:tags r:id="rId4"/>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8.5: High school graduation rates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5"/>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Annie E. Casey Foundation, Kids Count Data Center, 2019</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6"/>
            </p:custDataLst>
            <p:extLst>
              <p:ext uri="{D42A27DB-BD31-4B8C-83A1-F6EECF244321}">
                <p14:modId xmlns:p14="http://schemas.microsoft.com/office/powerpoint/2010/main" val="1021056896"/>
              </p:ext>
            </p:extLst>
          </p:nvPr>
        </p:nvGraphicFramePr>
        <p:xfrm>
          <a:off x="3144347" y="612485"/>
          <a:ext cx="6981872" cy="570779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0" y="393184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New Jersey measures and reports on 4-year and 5-year adjusted cohort graduation rates and will begin reporting on 6-year adjusted cohort graduation rates beginning with 2021. The 4-year adjusted cohort graduation rate measures the percentage of students in the adjusted cohort who graduate by the end of 4 years. This includes students who graduate in less than 4 years. 5-year adjusted cohort graduation rates are not included in this chart.</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8.8: Percentage of households with broadband access, over time, in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2015-2019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410124081"/>
              </p:ext>
            </p:extLst>
          </p:nvPr>
        </p:nvGraphicFramePr>
        <p:xfrm>
          <a:off x="8327571" y="4620984"/>
          <a:ext cx="3699692" cy="204478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4087621008"/>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8.7: Percentage of households with broadband access (by county)</a:t>
            </a: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American Community Survey, 1-Year Estimates, 2019 </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Broadband Access</a:t>
            </a: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509604958"/>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9.1: Violent crime rates (per 100,000) in NJ (by county)</a:t>
            </a:r>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9.2: Crimes by type (# and %), in county </a:t>
            </a:r>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Violent Crimes</a:t>
            </a: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Nonviolent Crimes</a:t>
            </a: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1517022704"/>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2928168972"/>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9.3: Juvenile arrest rates (per 1,000) in NJ (by county)</a:t>
            </a:r>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Advocates for Children of New Jersey using raw data from NJ Department of Law and Public Safety, Division of NJ State Police, Uniform Crime Reports, 2019</a:t>
            </a:r>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9.4: Juvenile arrest rates (per 1,000) over time </a:t>
            </a:r>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Advocates for Children of New Jersey using raw data from NJ Department of Law and Public Safety, Division of NJ State Police, Uniform Crime Reports, 2015-2019. </a:t>
            </a:r>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63074678"/>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818771968"/>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702932940"/>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9.5: Vandalism and violence offenses in schools (# reported incidents) in NJ (by county)</a:t>
            </a:r>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9.6: Rate (per 10,000) of social associations (by county)</a:t>
            </a:r>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Social Associations, 2021 </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543507860"/>
              </p:ext>
            </p:extLst>
          </p:nvPr>
        </p:nvGraphicFramePr>
        <p:xfrm>
          <a:off x="8591502" y="3989614"/>
          <a:ext cx="342767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9.7: Rate of social associations, over time, in county</a:t>
            </a:r>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Social Associations, 2017-2021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4208005184"/>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Social</a:t>
            </a: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 reported)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2019</a:t>
            </a:r>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1757364475"/>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2015-2019</a:t>
            </a:r>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dirty="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2290602379"/>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10.3: Domestic violence offenses by type (#) in County </a:t>
            </a:r>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Policy annual domestic violence reports, 2019</a:t>
            </a:r>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2526412331"/>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dirty="0"/>
              <a:t>Source: American Community Survey. Selected economic characteristics. 2019, American Community Survey, 1-yr estimates.</a:t>
            </a:r>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1463240096"/>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10.4: Median income ($) by sex in NJ (by county)</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10.5: Median income ($) by sex, over time, in county</a:t>
            </a:r>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for median earnings for full-time, year-round workers, 2015-19 </a:t>
            </a:r>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403840862"/>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7"/>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11.1: Substance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30322887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Change (%) in suspected opioid overdose deaths in NJ (by county) between 2018 and 2019 </a:t>
            </a:r>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Cares - Office of the Attorney General</a:t>
            </a:r>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11.3: Number of (#) suspected opioid deaths over time, in county</a:t>
            </a:r>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Cares - Office of the </a:t>
            </a:r>
            <a:r>
              <a:rPr lang="en-US" sz="900"/>
              <a:t>Attorney General, 2015-2019</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4276300334"/>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691864459"/>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11.4: Types of substances (%) identified at treatment center admissions, in county</a:t>
            </a:r>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Department of Health Division of Mental Health and Addiction Services Office of Planning, Research, Evaluation and Prevention, 2020 Report. </a:t>
            </a:r>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813108237"/>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Programs</a:t>
            </a: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 Types of mental health programs (#), in county</a:t>
            </a:r>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Human Services, Directory of Mental Health Services, 2021</a:t>
            </a:r>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079549216"/>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These services are DMHAS Contracted Providers Only. </a:t>
            </a: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12.2: Frequency (%) of mental health distress in NJ (by county) – age adjusted</a:t>
            </a:r>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1603744765"/>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12.3: Frequency (%) of mental health distress over time - age adjusted, in county</a:t>
            </a:r>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1426033950"/>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Frequency (%) of mental health distress by race/ethnicity  - age adjusted, in county </a:t>
            </a:r>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Frequency (%) of mental health distress by sex – age adjusted, in county</a:t>
            </a:r>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Mental health distress = % of respondents who indicated that 14 or more of the past 30 days were “not good”.</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426490085"/>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832038972"/>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12.6: Frequency of diagnosed depression (%) in NJ (by county)  - age adjusted</a:t>
            </a:r>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12.7: Frequency (%) of depression over time, in county</a:t>
            </a:r>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dirty="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1200661366"/>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2598662378"/>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12.8: Diagnosed depression by race/ethnicity, in county</a:t>
            </a:r>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12.9: Diagnosed depression by sex, in county  </a:t>
            </a:r>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2964258506"/>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3058258251"/>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12.10: Suicide Death Rate (per 100,000 population) – age adjusted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NJSHAD, New Jersey State Health Assessment Data, 2017-2019</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Includes both youth and adults </a:t>
            </a: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1625378612"/>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Suicide Rate</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13.1: Children (#) enrolled in special education services in NJ (by county)</a:t>
            </a:r>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New Jersey Department of Education Office of Special Education Programs, 2020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2062665245"/>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13.2: Children (#) receiving early intervention services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Early Intervention System,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754029702"/>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Hudson County Basic Needs</a:t>
            </a: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459520865"/>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dirty="0">
                          <a:latin typeface="Franklin Gothic Book" panose="020B0503020102020204" pitchFamily="34" charset="0"/>
                        </a:rPr>
                        <a:t>2.3</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a:latin typeface="Franklin Gothic Book" panose="020B0503020102020204" pitchFamily="34" charset="0"/>
                        </a:rPr>
                        <a:t>Median household income</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dirty="0">
                          <a:latin typeface="Franklin Gothic Book" panose="020B0503020102020204" pitchFamily="34" charset="0"/>
                        </a:rPr>
                        <a:t>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Families with children under the age of 18 living in poverty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dirty="0">
                          <a:latin typeface="Franklin Gothic Book" panose="020B0503020102020204" pitchFamily="34" charset="0"/>
                        </a:rPr>
                        <a:t>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Household income spent on housing</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dirty="0">
                          <a:latin typeface="Franklin Gothic Book" panose="020B0503020102020204" pitchFamily="34" charset="0"/>
                        </a:rPr>
                        <a:t>4.1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dirty="0">
                          <a:latin typeface="Franklin Gothic Book" panose="020B0503020102020204" pitchFamily="34" charset="0"/>
                        </a:rPr>
                        <a:t>6.3</a:t>
                      </a: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dirty="0">
                          <a:latin typeface="Franklin Gothic Book" panose="020B0503020102020204" pitchFamily="34" charset="0"/>
                        </a:rPr>
                        <a:t>Cost of transportation as a percentage of income in NJ</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dirty="0">
                          <a:latin typeface="Franklin Gothic Book" panose="020B0503020102020204" pitchFamily="34" charset="0"/>
                        </a:rPr>
                        <a:t>6.4</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dirty="0">
                          <a:latin typeface="Franklin Gothic Book" panose="020B0503020102020204" pitchFamily="34" charset="0"/>
                        </a:rPr>
                        <a:t>AllTransit™ Performance Score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dirty="0">
                          <a:latin typeface="Franklin Gothic Book" panose="020B0503020102020204" pitchFamily="34" charset="0"/>
                        </a:rPr>
                        <a:t>7.1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dirty="0">
                          <a:latin typeface="Franklin Gothic Book" panose="020B0503020102020204" pitchFamily="34" charset="0"/>
                        </a:rPr>
                        <a:t>7.6</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dirty="0">
                          <a:latin typeface="Franklin Gothic Book" panose="020B0503020102020204" pitchFamily="34" charset="0"/>
                        </a:rPr>
                        <a:t>7.8</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dirty="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dirty="0">
                          <a:latin typeface="Franklin Gothic Book" panose="020B0503020102020204" pitchFamily="34" charset="0"/>
                        </a:rPr>
                        <a:t>8.2</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529820752"/>
              </p:ext>
            </p:extLst>
          </p:nvPr>
        </p:nvGraphicFramePr>
        <p:xfrm>
          <a:off x="7543800" y="921909"/>
          <a:ext cx="4800599" cy="607952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13.3: # of developmental disabilities eligible youth (by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dirty="0"/>
              <a:t>Source: New Jersey Child Welfare Data Hub, CSOC Developmental Disabilities Eligible Youth Report, 2020</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887477709"/>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dirty="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13.4: # of developmental disabilities eligible youth, over time, in county</a:t>
            </a:r>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New Jersey Child Welfare Data Hub, CSOC Developmental Disabilities Eligible Youth Report, 2016-2020</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732340935"/>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13.5: Children (% &lt;6 Years) tested for lead with blood lead levels greater than or equal to 5 micrograms/deciliter</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Health Lead Prevention Report, 2019 (Based on State Fiscal Year July 1, 2018 through June 30, 2019)</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78584575"/>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Lead exposure has been linked to developmental delays, learning disabilities, and poor mental health.</a:t>
            </a: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13.6: Harassment, intimidation, bullying (HIB)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3916990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dirty="0">
                <a:latin typeface="Franklin Gothic Book" panose="020B0503020102020204" pitchFamily="34" charset="0"/>
              </a:rPr>
              <a:t>Being bullied can be a depression trigger for youth</a:t>
            </a:r>
          </a:p>
          <a:p>
            <a:r>
              <a:rPr lang="en-US" sz="1000" dirty="0">
                <a:latin typeface="Franklin Gothic Book" panose="020B0503020102020204" pitchFamily="34" charset="0"/>
              </a:rPr>
              <a:t>Note that total county population has not been accounted for in this indicator</a:t>
            </a: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2329472064"/>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295418"/>
            <a:ext cx="9084627" cy="562582"/>
          </a:xfrm>
          <a:prstGeom prst="rect">
            <a:avLst/>
          </a:prstGeom>
          <a:noFill/>
        </p:spPr>
        <p:txBody>
          <a:bodyPr wrap="square" rtlCol="0" anchor="ctr" anchorCtr="0">
            <a:noAutofit/>
          </a:bodyPr>
          <a:lstStyle/>
          <a:p>
            <a:r>
              <a:rPr lang="en-US" sz="1000" dirty="0">
                <a:latin typeface="Franklin Gothic Medium" panose="020B0603020102020204" pitchFamily="34" charset="0"/>
              </a:rPr>
              <a:t>Note: A kinship legal guardian is a relative or close family friend who is appointed by the court to raise a child when the parents are unable to do so.</a:t>
            </a:r>
            <a:br>
              <a:rPr lang="en-US" sz="1000" dirty="0">
                <a:latin typeface="Franklin Gothic Medium" panose="020B0603020102020204" pitchFamily="34" charset="0"/>
              </a:rPr>
            </a:br>
            <a:r>
              <a:rPr lang="en-US" sz="1000" dirty="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4225381083"/>
              </p:ext>
            </p:extLst>
          </p:nvPr>
        </p:nvGraphicFramePr>
        <p:xfrm>
          <a:off x="3208972" y="990153"/>
          <a:ext cx="8830628" cy="548684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14.3: Grandparents (#) responsible for own grandchildren under 18 years</a:t>
            </a:r>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2354114188"/>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panose="020B0603020102020204" pitchFamily="34" charset="0"/>
              </a:rPr>
              <a:t>Source: 5-yr American Community Survey, estimates 2019 </a:t>
            </a: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Hudson County CASA</a:t>
            </a:r>
          </a:p>
          <a:p>
            <a:endParaRPr lang="en-US" sz="1600" dirty="0">
              <a:latin typeface="Franklin Gothic Medium" panose="020B0603020102020204" pitchFamily="34" charset="0"/>
            </a:endParaRPr>
          </a:p>
          <a:p>
            <a:r>
              <a:rPr lang="en-US" sz="1600" dirty="0">
                <a:latin typeface="Franklin Gothic Medium" panose="020B0603020102020204" pitchFamily="34" charset="0"/>
              </a:rPr>
              <a:t>Urban League of Hudson County </a:t>
            </a:r>
            <a:r>
              <a:rPr lang="en-US" sz="1200" dirty="0">
                <a:solidFill>
                  <a:srgbClr val="C00000"/>
                </a:solidFill>
                <a:latin typeface="Franklin Gothic Medium" panose="020B0603020102020204" pitchFamily="34" charset="0"/>
              </a:rPr>
              <a:t>[Childcare]</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CarePlus NJ </a:t>
            </a:r>
            <a:r>
              <a:rPr lang="en-US" sz="1200" dirty="0">
                <a:solidFill>
                  <a:srgbClr val="C00000"/>
                </a:solidFill>
                <a:latin typeface="Franklin Gothic Medium" panose="020B0603020102020204" pitchFamily="34" charset="0"/>
              </a:rPr>
              <a:t>[Wraparound and kinship legal guardianship services to non-DCP&amp;P involved relative caregivers]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Women and Family Ascending Association </a:t>
            </a:r>
          </a:p>
          <a:p>
            <a:endParaRPr lang="en-US" sz="1600" dirty="0">
              <a:latin typeface="Franklin Gothic Medium" panose="020B0603020102020204" pitchFamily="34" charset="0"/>
            </a:endParaRPr>
          </a:p>
          <a:p>
            <a:r>
              <a:rPr lang="en-US" sz="1600" dirty="0">
                <a:latin typeface="Franklin Gothic Medium" panose="020B0603020102020204" pitchFamily="34" charset="0"/>
              </a:rPr>
              <a:t>NJ Kinship Legal Guardian Resource Center</a:t>
            </a:r>
          </a:p>
          <a:p>
            <a:endParaRPr lang="en-US" sz="1600" dirty="0">
              <a:latin typeface="Franklin Gothic Medium" panose="020B0603020102020204" pitchFamily="34" charset="0"/>
            </a:endParaRPr>
          </a:p>
          <a:p>
            <a:r>
              <a:rPr lang="en-US" sz="1600" dirty="0">
                <a:latin typeface="Franklin Gothic Medium" panose="020B0603020102020204" pitchFamily="34" charset="0"/>
              </a:rPr>
              <a:t>NJ Adoption Resource Clearing House </a:t>
            </a:r>
          </a:p>
          <a:p>
            <a:endParaRPr lang="en-US" sz="1600" dirty="0">
              <a:latin typeface="Franklin Gothic Medium" panose="020B0603020102020204" pitchFamily="34" charset="0"/>
            </a:endParaRPr>
          </a:p>
          <a:p>
            <a:r>
              <a:rPr lang="en-US" sz="1600" dirty="0">
                <a:latin typeface="Franklin Gothic Medium" panose="020B0603020102020204" pitchFamily="34" charset="0"/>
              </a:rPr>
              <a:t>Liberty and Palisades Family Success Centers</a:t>
            </a:r>
          </a:p>
          <a:p>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www.hudsonservicenetwork.org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23074840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15.1: Same sex couples (per 1,000 households), by county</a:t>
            </a:r>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758131537"/>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Hudson County Support/Services</a:t>
            </a: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035494605"/>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dirty="0">
                          <a:latin typeface="Franklin Gothic Book" panose="020B0503020102020204" pitchFamily="34" charset="0"/>
                        </a:rPr>
                        <a:t>9.1</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Violent Crime Rate (per 100,000)</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dirty="0">
                          <a:latin typeface="Franklin Gothic Book" panose="020B0503020102020204" pitchFamily="34" charset="0"/>
                        </a:rPr>
                        <a:t>9.3</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dirty="0">
                          <a:latin typeface="Franklin Gothic Book" panose="020B0503020102020204" pitchFamily="34" charset="0"/>
                        </a:rPr>
                        <a:t>10.1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dirty="0">
                          <a:latin typeface="Franklin Gothic Book" panose="020B0503020102020204" pitchFamily="34" charset="0"/>
                        </a:rPr>
                        <a:t>11.2</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dirty="0">
                          <a:latin typeface="Franklin Gothic Book" panose="020B0503020102020204" pitchFamily="34" charset="0"/>
                        </a:rPr>
                        <a:t>12.2</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Age adjusted frequency of mental health distress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dirty="0">
                          <a:latin typeface="Franklin Gothic Book" panose="020B0503020102020204" pitchFamily="34" charset="0"/>
                        </a:rPr>
                        <a:t>12.6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dirty="0">
                          <a:latin typeface="Franklin Gothic Book" panose="020B0503020102020204" pitchFamily="34" charset="0"/>
                        </a:rPr>
                        <a:t>13.1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dirty="0">
                          <a:latin typeface="Franklin Gothic Book" panose="020B0503020102020204" pitchFamily="34" charset="0"/>
                        </a:rPr>
                        <a:t>13.2</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 special education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dirty="0">
                          <a:latin typeface="Franklin Gothic Book" panose="020B0503020102020204" pitchFamily="34" charset="0"/>
                        </a:rPr>
                        <a:t>14.1</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1049243463"/>
              </p:ext>
            </p:extLst>
          </p:nvPr>
        </p:nvGraphicFramePr>
        <p:xfrm>
          <a:off x="7021266" y="1143256"/>
          <a:ext cx="5323134" cy="5943344"/>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15.2: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Northeast NJ Legal Services </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Volunteer Lawyers for Justice</a:t>
            </a:r>
          </a:p>
          <a:p>
            <a:r>
              <a:rPr lang="en-US" sz="1400" spc="-20" dirty="0">
                <a:latin typeface="Franklin Gothic Medium" panose="020B0603020102020204" pitchFamily="34" charset="0"/>
              </a:rPr>
              <a:t>  ACLU of New Jersey</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Human Rights First</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Manavi </a:t>
            </a:r>
          </a:p>
          <a:p>
            <a:r>
              <a:rPr lang="en-US" sz="1400" spc="-20" dirty="0">
                <a:latin typeface="Franklin Gothic Medium" panose="020B0603020102020204" pitchFamily="34" charset="0"/>
              </a:rPr>
              <a:t>  Partners for Women and Justice</a:t>
            </a:r>
            <a:endParaRPr lang="en-US" sz="1400" dirty="0">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21995758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1a6d51241354356f81a85d9&quot;,&quot;SmartGridHorizontal&quot;:0,&quot;LinkedExcelSources&quot;:{&quot;618a971e383938345c058b52&quot;:&quot;{{Desktop}}\\County Workbooks\\Hudson_County_11.08.21 (with Engage).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htg4vd7YNHhO0WliNl_1636454607&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P336UDE5OAMqSvhDJE_163645461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bYEJnofJT0IuaDU4B6Q_163645461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K5aLuyYJ5NE0r6XwH0_163645461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zzwsl2riu5b6Zbpdml_163645461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akagClIyXfwpkHdOOc_1636454618&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xrAl3fc0gnYY8Go5sTp_1636454618&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S0wDys9MBmWulLaqW1a_1636454619&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c85zOG6rqXSYfU3Eq7_1636454619&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WtbcRZJZoFcTmR6Yphh_1636454619&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SKLRl14Hy3Y2Cs4Jc2_1636454620&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JpaSlWu8EP5PTMQUjV8_1636454607&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Xc2c43U64DTa584P19V_1636454620&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1IBuqpk5m0DYHVJT15j_1636454620&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5NTnKTIEC38FNPROqi_1636454620&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INk2h78eU2WjWSUUGZl_1636454620&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2rYTbmwwfswI0Rghht_1636454620&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gJYaWiMjPFlv7iagXa_1636454620&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nyc27OSMjlFIs3Hhzqd_1636454620&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YHV5xqmxZE04rlZN8T_1636454620&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qREOjAx94kIlJUt7WMe_1636454620&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4Omb6PYXTaaWwNer4E_1636454620&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SWnGOszmfriYyjNWN17_1636454607&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Mene55GILboKqEsjvv_1636454621&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ybqGO4BYFMw9kcE6iS_1636454621&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pQ2JxcQtZB7bmTMDZw6_1636454622&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3JPLlsqP8VJbf4TWCSG_1636454622&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VhNx1dGV21JbRS9Sgmd_1636454622&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RJ4Zuj4QS0uvmTn388E_1636454622&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VhSRyzER8xgeHYEDcf_1636454622&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mCbMyJnD83STASVnmJ_1636454622&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fa2nbUyjaRi9jHMKh9A_1636454622&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Y5VSDWEF8FpZErqNilo_1636454622&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MeRFMq5Rg4K7WO8NN0d_1636454607&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igP8dBP8u8YXUJQUB0e_1636454622&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95NPtWD7RUUqptueW0O_1636454622&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mcVPIwtctWXcyAYoLFh_1636454623&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ikARhgswHNupbvsXtd7_163645462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abds8ajiu5F6MhLRIN_163645462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dcgEtDMyzi2Y4iZmCIe_163645462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y512uFKR5xO3cPMbWN_163645462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8qOmI2EP6mgOd8YvWkR_163645462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tfDJ2r9ufMW8puEk8Dg_1636454624&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ffmoNSiLMTCMslz5fDM_1636454624&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6G23j7l1t5MIZutYlZv_1636454607&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ECzZctCL8OvieOT12B7_163645462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40luW4hae0uteaHxuf_163645462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LFEhFdMhpsSH5hXZqsR_163645462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RocdnIJ4EOVs0lZfZ9_163645462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TR55CMxr51SSUbr4KPN_1636454625&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YzFT5Pp0MDWRu5uecS_1636454625&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dCsYHmvE2gWaFMOwTR7_1636454625&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yMBv3uqZ8cnmGvbc9iS_1636454625&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OjR3l9iQt9bUZKdPn_1636454625&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8ozx7oEsIbvlxAlRuJZ_1636454625&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4kueL4X1IFUKNyg5Kde_1636454607&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BABmXn6axH9uvPgp9R_1636454625&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uwF5mexBJPZpJO6B658_1636454625&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d3rg7nDHjlh9ZbjFvL_1636454625&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AAymkC3uFzQl3gKiH25_1636454625&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FmIDcShawkzweDyRMJ_1636454625&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KCQLp2UPkgVq1noFuEf_1636454626&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4IBdE2udpKH3Ecv3VX_1636454626&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NDIkSx9jZxPWu25XU4_1636454626&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W8hkF6pV3OyCAzn8gz_1636454626&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g6ZAP1E0cQ1guhsUVyA_1636454626&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6hnKg4ZT7UfY1AWHmE_1636454607&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Is6j0Oo4HxjB2zC2hp_1636454626&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0YdaVbkQIFsrp9bCSZ_1636454626&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200UjCzEed2UOeUTcSp_1636454626&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ReYvfr7SmJMxgcmWBx7_1636454626&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QsRTctWhThviTw7JUtQ_1636454626&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TEZhw2kokqpuT9ns1Q6_1636454626&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HRk6i69KmGMiFwkc9W_1636454627&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HRiuEQwykbaFWVPj0Gt_1636454628&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ajxFFkYu1c2K7AdmRyI_1636454628&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LJmTAoOdAm5p9qOieLG_1636454628&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K3hyF01As6Tt1oFKsi_1636454608&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o8OdJ0G35pb9MZG4VfN_1636454628&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wdAAMyJzAsAiHmZS1Dk_163645462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gmv5wDuZEbE1B0AbTi_163645462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8RPVnWidZhQ69FpvB0M_1636454629&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WhK9bp8vOMHlCM8HlYv_163645462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eRN78F80TfY9kKQdDK_1636454629&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xWRG7E3q1HlcDYf259_1636454629&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4XYVG8Q0Amh4Jjz7QPe_1636454630&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4rYCfmROCboMYhDaP3p_1636454630&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xMMtyzqO6XM4R0CbFCY_1636454630&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DU5BAlZCAd0QpNBqjf_1636454608&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ciz6K69dCgyHGmzCWx2_1636454630&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NJNwe3KZ6KE86uhmDYg_1636454630&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7o5sel2iiBOJfT6qc99_1636454631&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ORgp6HEZUPyTmg38m7_1636454631&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oXwrSVxbQZhI6zjyCb_1636454631&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9BU2wgUII2pfbm3yXJc_1636454631&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XjGl8Ecf0cMk6XLoViJ_1636454631&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raqXR9Ro0czjWaleyc_1636454631&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PDKos5pmDEze1i9U3N_1636454632&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iFfk0y6kylYnhQ3Yt9z_1636454632&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ZQCAH2mc33Ly9oUzv6u_1636454608&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7s1kZiHJEy5wjhP1zEy_1636454632&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Z8ItpushWiiJQzNYld4_1636454632&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5W2yqkHHOODxTN1sr8m_1636454633&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qVkK2wS5LKhtWfRguZU_1636454633&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wpEdDH34UPfELnMxfs_1636454633&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rn4hJtcvx1z7P5EwrA_1636454633&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t0TQfv3RmmRyeUiVnh5_1636454633&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mlc6TBl1dhyEAZkrIKH_1636454633&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jBA8LfJThPKkjg16O4p_1636454633&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7NAVU9akrdnI1RhUzXP_1636454633&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1eQ8Qtr9dvQJcjb1T2_1636454606&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f0xTp6FFqYrZXmK19Fz_1636454608&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0trlxqWdORa9tF1MGq1_1636454633&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uSAQ8uerZyvsBLwK2gM_1636454633&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x2OvASr7yMOnkA4hoVm_1636454634&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9obIIzYK1TFO2lCaaC7_1636454634&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xeGHxN23VODiD4AXKuo_1636454634&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kgtOnfVu3QKRgzfk0C_1636454634&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SF0oN1N7uixcYKOgliH_1636454635&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hyHKwIimQ8ERyRuyMj_1636454635&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fnimeEvtU2H38pBwlZ_1636454635&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xHbLwVV3fH2ANMIzE2F_1636454636&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xWdBjMS4Azi7dckV4OX_1636454608&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53OyzlFnlBuSDgRtgr2_1636454636&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0uVcLUuqHWVUq5px50_1636454636&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dKMnlqIk315dBre25ei_1636454636&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31hOdUKxEjoRi0cYGbC_1636454636&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ezoCpV4smnuLryxUfhN_1636454636&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wIWEYOYjHaPSqUNSzJ_1636454636&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oezT8QbIN8Zk9pciNKf_1636454636&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ObKt8dQ1hahjumPEf9_1636454637&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uwWbuVD27166cw8Wxw0_1636454637&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U9gAjV2iS1HiHNwSDrP_1636454637&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dBgeBQptPEJOt9DdiW_1636454608&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D1xTdJg7EJN9vZypqfX_1636454637&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UaC9mHS8xdHELkCdas_1636454637&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kcwaQXEpo96qL3XMsdX_1636454637&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5UtmvZaMpM0dAuauB4A_1636454637&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5ArxjJCLvKV6FdWQ41x_1636454637&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GpFy3n1oebv1wSze1bV_1636454637&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489BY94KBAHKPzVc0Ua_1636454637&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rojqov3X89Dm9MshKMI_1636454637&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OBtiHjR7jVcUe2dZe2_1636454638&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bIzSvGXjEHfKQ9SKgNy_163645463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64nnhuh69MoJ7sR5NCY_1636454608&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mdyq0KXOXNgCzxmHcPl_163645463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CE9QL8ZEpQcllR7gOyR_1636454638&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eTIDgQFH1L0JaQhcVlv_163645463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0ujnbIR8GszdJ54tMX_163645463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5b6K2yWLWllcoNKQCn_163645463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WRTtPji8InD5pFzKgrE_163645463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VNRc5RuD43kSoaYJGNi_163645463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HNquvNHKCKWPoeClbi2_163645463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x8zeTMaifd4YKhKjrB_1636454639&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QT8Dx4XjsmIaPqUBf9_1636454639&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JHRa0yryJVzK5Ww16U_1636454608&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iTf2oGTh3qgiFPZm5yR_1636454639&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JWTGagNBzyDGK5sgSRU_1636454640&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x5mgwaMctulsNQC6g6U_1636454640&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3OGDLLpBdsj8zHrgXQd_1636454640&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x0PSeaorZQhhSs7uTQ_1636454640&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PiiWxSjfTWXTArY1wty_1636454641&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qTCLSsAtKcyvZO0RXo5_1636454641&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2nYJAIpRzJ0ms3E1aPj_1636454641&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5g9EKQ7irPGns4OC9q4_1636454641&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3IRnaOit66QWobGQFVu_1636454641&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pfUaLO7xTAlUkJgcC_1636454608&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nrQDdEgkOb5d3n6R0Th_1636454641&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GrbfGaPhNkgLKx71HoG_1636454642&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7UUl3agcKfbWwMjzsZp_1636454642&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YfIeYb1WHJka1J1AZgQ_1636454642&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EXQTvciNVqLduLQGO5k_1636454642&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u0AEuBBFYdjkfenz2T9_1636454642&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Xx0Cw16L35f6uWcAlXB_1636454642&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klEj8H6B2AKuKOonOA_1636454643&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2kkPotF6PWaVR4nmihG_1636454643&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qcJCBJ7gb909EQTSSf_1636454643&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2fAzghuYYLMNM1Qu6kI_1636454608&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OdWyaHUQgTmMWjt5ccA_163645464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cIbzEUcCp37TunOIX9Y_1636454643&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c0rnCn7f9HkFzok8zbg_1636454643&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9qGs0xOBWGUFsr64BMb_1636454643&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pvLNajX1HbHGNaEU27O_1636454644&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mbRGVG4etkDyQVNJV5Q_163645464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tIg9NXJUYl0tzW0xYD_163645464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2UqQwNrL3FuQBD9tzA_163645464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coP1PCAphVmdDSZk82f_163645464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jtB14M4gqJm4mULaXuw_163645464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a7PDwx5Wi2W4UTPqrn_1636454609&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vKflQLR6xGYbhgxxshZ_1636454644&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4a4vfDcBQf0YpWTqMWN_163645464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20tuF5OjgvqLHQnQgSQ_1636454645&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NjQ3FpoLEmp6MITUj5S_1636454645&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qUj29RxKgalJjpEYkkp_1636454645&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uuxU3ViJX4xgx1yNGWI_1636454645&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U4Nv3WoFYI707gO9v0T_1636454645&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Rn27HEaIvW5HazhFxD6_1636454645&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GVQXwOLhMOzmMHDubIw_1636454645&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95UDPJu8lP3HOUgvon_1636454645&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cFUu0UX7SyndgQ9MQLE_1636454609&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xQ7Yae2zOJoPV6gPSnw_1636454646&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k2N5Ht23hWYz3Pcz95T_1636454646&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1JHmw9rUxO85A0yBzC_1636454646&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pn3PhQG4Qc1xEp1AOQ_1636454646&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R5maFk5wipvplNSjfY_1636454646&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HZnBKszl0qrkmF2NAH1_1636454646&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QrRb8mIERk70fG2BGRH_1636454646&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uYU8rxvG9dcxnhvFo15_1636454646&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69Uz4AtkxJisGXy7SdE_1636454647&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xsrrIjG2MY0kp8HJv8_1636454647&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ZIFjHRMoc8HSooMTE84_1636454609&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fpGPMvYjEVde9p9tPlq_1636454647&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WZj4qDuPaFHFNgo7YFw_1636454647&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m7TzfTvaETO3mebY1xE_1636454648&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00ErguYwDLBlOUMssfn_1636454648&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0XxKqOplR85npeVQBkG_1636454648&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BntD9h3IHy1mFo64fg_1636454648&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eX23ZrD1MEpsaboW3uG_1636454648&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2EjKcPsJlleBl7v5gZI_1636454648&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0LlX77ECgY4FxnFLYsb_163645464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UX5fAEVepsVM2JoXgLT_1636454606&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rbBXF88F3wRK0iM8QX5_1636454609&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hdwwbfk0OrcfRmI6lOe_1636454649&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nGHi1mojguuavO45pW0_1636454649&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FhggJ92hiB74KzDKkRa_1636454649&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tfGFusSkxHOSfm1pJJN_1636454649&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hb8EJEfPPSNo62JVX2N_1636454650&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CsAHJtH3g9wX6SIcxu_1636454650&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9an9enWxsl5RQ4eI4RK_1636454650&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2L84m78b0h7JBNqkeMP_1636454650&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LkoE2UL5GQTC6e4z9w_1636454650&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BumdQJQQrh1sRAoN2uM_1636454650&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rlFZ9zA5NBGvtfq9xRE_1636454609&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VrcnUMZlOXRIT6HpCj0_1636454650&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6cy4JSoAAlIjx1k4tz_1636454651&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KrlzGRysMiCN0E1IRYG_1636454651&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jwfsIJ1fS8dkNzLuoEa_1636454651&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Ii1WiGkHzpm9hgM1Sj_1636454651&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ZGYz35x32VYKIk5sVCx_1636454651&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aTAAhiWa4DdhpGxCe_1636454651&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A1ONjjSbtUejY7kOOW_1636454651&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UREdWqpP8eeWsNnWgQq_1636454651&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JJ0aOm5hcpUykuaUov_1636454651&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ojrHcQcGjhiejKWXoC7_1636454609&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fBtUCHnMIezfhmwWVR_163645465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HtjvYUZmEhCUo81yF8P_163645465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gkJxmBeM1qpBSQK012_1636454651&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vmKbFsFymjFZSvtax6_1636454652&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pE1FgMt63ZJXjxyO1m_1636454652&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IuXtdtcDcGJcQCm4cY_1636454653&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Kuxdoi6uD7Np3RT2KB_1636454653&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5FhTcLeYMMl6aVAyZiI_1636454653&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TKA0Ux2alyXH78rxNH9_1636454653&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A0CW40E7dxzVSrFh8GM_1636454610&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p1QotQ4vg8Q5VxorvDF_1636454653&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p0mX81WK4hBFcYmLxeW_1636454653&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K8XdQax8OHqVhnxUMn2_1636454653&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oWKyxm0NtIWLBZ6f0ul_1636454654&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hIFYudgSFYYuGrqQQet_1636454654&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EkYld9UXU1j8y7oOHc_163645465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G1gIgcRMHD9oAlRkTWH_1636454654&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61aFuiUI0lHx6FkAjj_1636454654&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wR7DbBQsosH9JaXtT5u_1636454654&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3dJLZEbeztCPlJIK8b_1636454654&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waqtddOcQgVnjOIrDJG_1636454610&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ICSti58OOdfY4EPtyX_1636454654&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2NIaJXmn0n04dTjQ4Iv_1636454654&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od9FUwG7HFnZPaFsr6C_163645465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h6wZnan11LpEczR7gEH_1636454655&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e5Hx4yhL9t2rasGyL7_1636454655&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JQqpnxH8BcWopgjDNyh_1636454655&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ICkaGSbTmd0vEMx7dH_1636454655&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4BgUFu65UCWnu9yxvp_163645465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MMNjv4ctT0KWyoKIwrW_163645465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dqXbIkZrvl1YEYBHWI0_1636454656&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p1HJTQgdtfTI9jrOe1d_1636454610&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fRlFOqznCmR4YGnxGD7_163645465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J68p83rW6t0plIsveOV_1636454656&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ombHL2FbzghakOBhfoG_1636454656&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tYWvAkXCcjtlmS7jRwe_1636454656&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A4Myym1gGmf5GTpsx5_1636454656&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3ZVoBIKm1GZLU79RJzC_1636454656&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Jn9LApHgiVWGUD0jxQ_1636454656&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MMNWdanAkB9qHAuqjMt_1636454657&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2g1CVATl9Fxz7IYixUD_1636454657&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TFlqL6pNhqqmCAHTSeD_163645465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ZUd1rZBkxHavNmpwLb_1636454610&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HF4i8KK5wi1FFma3HIh_1636454658&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7PUHO9y3i5XxDuW8jt_1636454658&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k92zCsCMn0pd6zOhXx4_163645465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htaDJcGgjZy1DdIzZmw_163645465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WciuYzRNrr4zezrrSZh_163645465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Gi9cDFLF7hnGkqz3cxi_163645465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coysG4MfT8Is3vj468n_163645465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j9Q1BJgpAyewpdTNUy_163645465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4x9LdTzrOC0Me87NGUV_1636454658&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UqV9SFUi8VNspMUdsD_1636454658&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mh5as2cQKVASzPB9Qa3_1636454610&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vZTfBh3ZwvNbXcJNaWB_1636454658&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I6xf0aagVO3N0GYJUke_163645465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cuc1eD70j6fFB6LJUEg_1636454659&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1fpoByqDMt3O4If6p9Y_1636454659&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pLmObxJbgnWfHuFlQi_1636454659&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l1ReXh3WLtbZglPEhw_1636454659&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MUufcfEBvgEv18osOe_1636454659&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6nKwmnxyDBXBGiG9AL7_163645466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w4gdTUanB3nI2sAbLpF_163645466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NnJKvxJvKfuKwa2Xvy_1636454660&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u3yjf9ksZ7zfzFj3MXO_1636454610&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naLYEchMnxHVEDvqpR9_1636454660&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4WQPiU3PUkWxOMeKDol_1636454660&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moPmsxLUuJKFYVyanmE_1636454660&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5foy1ZJFs6esdQKb77q_1636454660&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WG0Ian68HSr6FQbgiRs_1636454660&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pmV1GVLsabGsa4j1erE_1636454661&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PzVFoGu4GED6DvSl9Bi_1636454661&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zY7dDFEJFE81qGrIMB_1636454661&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N1Y9rTb2eIWz5yLkRDO_1636454661&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mxtQVAEMRfazQpFa0Aa_1636454661&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pelW82jtMuGxhoeElAO_1636454610&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DJVNZM2H3oZWneukPI_1636454661&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WLPaN1WrCRWIRDb3NOn_1636454661&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2O63HO6HTFxf7RUGNft_1636454661&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ftQS7Kp65NEbyGODFMT_1636454661&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6JijBMKL0kawKewJ321_1636454662&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EQzjIPi3N04VWcXmlb_163645466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qbhZt4vDiCRaqw0y5sH_1636454662&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O1HarLj79dCMv19ljI_1636454662&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XQ07cTaeI7o5WLxwwuU_1636454662&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McN3f5u9ukrBEdj3qW_1636454662&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eGxLBqeYckJEovhRHTY_1636454606&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4w51IB6V617rH6BCpJm_163645461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YGiOA5hUBcR7NPAzLxp_1636454662&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wskqsg6Cya7tPuAeciK_1636454663&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fkWQkJNJ3nc7OA4d2eD_163645466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rjxaYSQJSTrEcbMwPOi_1636454664&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gO7qlG3LRIKoyJUXaM_1636454664&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riWr0waqShwpFvYpfB5_1636454664&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FcKkFAW5Y1gNItLH8rF_1636454664&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ODXatos7f49Si8QXp5z_1636454664&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3uCFdwbYZ6fSvR4Tvoj_1636454664&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JKAjg4MNvEbOgUtJZWz_1636454665&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GTAZgFbuZohPIlX6bCm_163645461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fdvjj8rg62HDhVKDo41_1636454665&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BJdIAeHs01NzNdqyuX_1636454665&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zbm8tiGXPcBURd6kTMl_1636454665&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BTvPuUVTxcZIiRARpH_1636454665&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f7b46EMgLMYpzKzDwZY_1636454665&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IUVuLoOWfJyFkAg9IGt_1636454665&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sE4QDfPM0REQkM3ABLm_1636454666&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Ii84yZnCRCKNYqPRx8p_1636454666&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t4FnO6HgMYS8LyYUog_1636454667&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yTAHekTHxErFY4LhalR_1636454667&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JB54d0KDwMfewt4ttxh_1636454610&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2ueHTVWqeSKLtv6sXoe_1636454667&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gX0PnZb5ZVsnlFYjRk_1636454667&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RKSLfcNaWica1bHa1wy_1636454667&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oxJmT4GpoxrnZ58lRPn_1636454667&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goGGBZjwHDSbrfapeo_1636454668&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95djittWtbhMBcjN1Wn_1636454668&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ONERExnsqgdOW7aTO2D_1636454668&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du7pqd98e9coWrwpCf_1636454668&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7UwUCgW0u06ERe70NIk_1636454669&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eVjtkzqncaXZYqI8gZ_1636454669&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gP47wJaOmD4Zv9L6wjE_1636454610&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3ZwK8pZe63cg8hCHdag_1636454669&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cNqhcd3jPuNlxcqFvEt_1636454669&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3zz2w0ODNz6zf9lN1CO_1636454669&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dhRsRK6dAWS6Jm7Dmgg_1636454670&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CWdTRgYHOQTinQMcCeL_1636454670&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8rQpyd11Nw6GLvHXj6s_1636454670&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GYdHNSrPuDzX0zDbDTM_1636454670&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g2KUsqYyYsZp4yvROEl_1636454670&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LzkDjnfQwoGZGgiyUf_1636454670&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xOOXvtEmxOC9QACB6yR_1636454610&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e6M38A0Wv6gZbIGaYa_1636454671&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rElF5OPdeHCxowdCO1w_1636454671&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N8cIu1zWTOdsznkEONJ_1636454671&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DPVIjqGobzpKRfelu4Z_1636454672&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HGuY3LN7rTB15c5KpZY_1636454672&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H5tJkSZkv5Q7XwdsHFg_1636454610&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7nzP1nl2jrpH7035d8S_16364546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gsg9FA0pgjyIFxdB4n2_16364546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SBhlFQotAGCJStclm8_16364546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8bfg64GTwB68o43Cwk_16364546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bGaMvrBdjkyInsRp1Z_1636454607&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ecdPGaMaH7lrXZu0w_16364546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ejGqE49RW8ud2b3TRR_16364546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LQIPyMQyAjr5fSjE8kZ_16364546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HgNvklxnFSNhJik8cW_1636454612&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vYOzxb5yrNbcgOqInJY_1636454612&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hai90auTNRoEA0tePoE_1636454612&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8oD3pNScp4zDN89W3d_1636454612&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ggICu7dqisYIiOtfk0u_1636454612&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zVAew8FNpOHntdce1wb_1636454612&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BukRFnOUhNfwVvygYMp_1636454612&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9XPyjNQ1fvCqmLANFCX_1636454607&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iZ9S3X11JbFWJThDnH_1636454612&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oECfwWGKSLu9AIFs7I_1636454613&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0i6o8tGqOo1aq4WRDjb_1636454613&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ICtRJZpP9bevTWsbMU_1636454614&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XV1cNmAVtitUIUyryGl_1636454614&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bdgYPa5fn2albbHpwxa_1636454614&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OnxR5LhDTFZYxDpGpJ_1636454614&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F9t4y4WxkEQS3As6hY_1636454614&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UKTiBwARfqzqeKgmt9V_1636454614&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Ir5OoH14dd9daoXU8K_1636454614&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7j48FsoGZb0D2QliP0F_1636454607&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jBFEXAaiPwoOda5bqka_1636454614&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ztxCH2SKA3yw6PvJPTD_1636454614&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9bh8ogqL72OU0R90xLZ_1636454615&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WMOoPqVDJIEP1WZId0i_1636454615&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wP2M0RSkl7yEojhPTB_1636454615&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8gxJUjOmQi7j8cByp0r_1636454615&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e0gDgC22BBciosvLNy_1636454615&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l2Sbz1V9MuLtMpiD7Ey_1636454615&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KHPjya0ikyMulPwteqY_1636454615&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dVA814OdZTpCT3JBurS_1636454615&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9Yq9wCrrnyQGfRXx5Gz_1636454607&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1WteJV5y8dg2TFRRsNT_1636454615&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0gQL4hJ8QAbDy7JtuhF_1636454615&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1gCYEnklR1hq4aznwyR_1636454616&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uaOFV5ykTdVOkBas4N_1636454616&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iIHK0V1zOQnG8rcvnL6_1636454616&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LKCsT4mqBfvdIBHyeK_1636454616&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5pkBSNrDX7wGKLjaeA_1636454616&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7RX3zkbl9CUDVPqnYkg_1636454616&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bHFvJQab85kzrNDPMAL_1636454616&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1JaTcD3LNifmAUovUrV_1636454617&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aoUHDoRYS1l8lZfQH1_1636454607&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lNpfCVZceSbbBex8AJ_1636454617&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7Cbo9j2tvXQHJ3e3Up_1636454617&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DnxBYmKHieVwk4EUq6_1636454617&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Bui3Sx61V0oyPM4nhF2_1636454617&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suQetfPqZIv5P9hVKs_1636454617&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JtHdMpnD4QqtPJYnlE_1636454617&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c7QiZSG7qmomwMUVMb_1636454617&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l41FSmIVWh1BlltCCUl_163645461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B3WGWYQfj5ZVlSXPIDv_163645461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85g0Z6PtqTXxbT64pKg_163645461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24988</TotalTime>
  <Words>9949</Words>
  <Application>Microsoft Office PowerPoint</Application>
  <PresentationFormat>Widescreen</PresentationFormat>
  <Paragraphs>853</Paragraphs>
  <Slides>90</Slides>
  <Notes>71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90</vt:i4>
      </vt:variant>
    </vt:vector>
  </HeadingPairs>
  <TitlesOfParts>
    <vt:vector size="99" baseType="lpstr">
      <vt:lpstr>Arial</vt:lpstr>
      <vt:lpstr>Calibri</vt:lpstr>
      <vt:lpstr>Franklin Gothic Book</vt:lpstr>
      <vt:lpstr>Franklin Gothic Demi</vt:lpstr>
      <vt:lpstr>Franklin Gothic Medium</vt:lpstr>
      <vt:lpstr>Franklin Gothic Medium Cond</vt:lpstr>
      <vt:lpstr>Symbol</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1684</cp:revision>
  <dcterms:created xsi:type="dcterms:W3CDTF">2006-08-16T00:00:00Z</dcterms:created>
  <dcterms:modified xsi:type="dcterms:W3CDTF">2021-12-01T01:51:14Z</dcterms:modified>
</cp:coreProperties>
</file>