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xml" ContentType="application/vnd.openxmlformats-officedocument.drawingml.chartshape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1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13.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14.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15.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16.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17.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18.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19.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20.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21.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22.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23.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24.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25.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notesSlides/notesSlide26.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notesSlides/notesSlide27.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notesSlides/notesSlide28.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29.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30.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31.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notesSlides/notesSlide32.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33.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2.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34.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notesSlides/notesSlide35.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notesSlides/notesSlide36.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37.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notesSlides/notesSlide38.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notesSlides/notesSlide39.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40.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41.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notesSlides/notesSlide42.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notesSlides/notesSlide43.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notesSlides/notesSlide44.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notesSlides/notesSlide45.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46.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7.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notesSlides/notesSlide48.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notesSlides/notesSlide49.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50.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51.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notesSlides/notesSlide52.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notesSlides/notesSlide53.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notesSlides/notesSlide54.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notesSlides/notesSlide55.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notesSlides/notesSlide56.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notesSlides/notesSlide57.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notesSlides/notesSlide58.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notesSlides/notesSlide59.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60.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notesSlides/notesSlide61.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notesSlides/notesSlide62.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notesSlides/notesSlide63.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notesSlides/notesSlide64.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5.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notesSlides/notesSlide66.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notesSlides/notesSlide67.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467" r:id="rId4"/>
    <p:sldId id="454" r:id="rId5"/>
    <p:sldId id="455" r:id="rId6"/>
    <p:sldId id="456" r:id="rId7"/>
    <p:sldId id="457" r:id="rId8"/>
    <p:sldId id="458" r:id="rId9"/>
    <p:sldId id="258" r:id="rId10"/>
    <p:sldId id="459" r:id="rId11"/>
    <p:sldId id="379" r:id="rId12"/>
    <p:sldId id="259" r:id="rId13"/>
    <p:sldId id="364" r:id="rId14"/>
    <p:sldId id="365" r:id="rId15"/>
    <p:sldId id="366" r:id="rId16"/>
    <p:sldId id="367" r:id="rId17"/>
    <p:sldId id="368" r:id="rId18"/>
    <p:sldId id="370" r:id="rId19"/>
    <p:sldId id="371" r:id="rId20"/>
    <p:sldId id="372" r:id="rId21"/>
    <p:sldId id="373" r:id="rId22"/>
    <p:sldId id="374" r:id="rId23"/>
    <p:sldId id="460" r:id="rId24"/>
    <p:sldId id="380" r:id="rId25"/>
    <p:sldId id="375" r:id="rId26"/>
    <p:sldId id="378" r:id="rId27"/>
    <p:sldId id="376" r:id="rId28"/>
    <p:sldId id="465" r:id="rId29"/>
    <p:sldId id="461" r:id="rId30"/>
    <p:sldId id="390" r:id="rId31"/>
    <p:sldId id="381" r:id="rId32"/>
    <p:sldId id="382" r:id="rId33"/>
    <p:sldId id="383" r:id="rId34"/>
    <p:sldId id="393" r:id="rId35"/>
    <p:sldId id="418" r:id="rId36"/>
    <p:sldId id="388" r:id="rId37"/>
    <p:sldId id="389" r:id="rId38"/>
    <p:sldId id="386" r:id="rId39"/>
    <p:sldId id="387" r:id="rId40"/>
    <p:sldId id="396" r:id="rId41"/>
    <p:sldId id="394" r:id="rId42"/>
    <p:sldId id="395" r:id="rId43"/>
    <p:sldId id="397" r:id="rId44"/>
    <p:sldId id="401" r:id="rId45"/>
    <p:sldId id="417" r:id="rId46"/>
    <p:sldId id="415" r:id="rId47"/>
    <p:sldId id="416" r:id="rId48"/>
    <p:sldId id="402" r:id="rId49"/>
    <p:sldId id="403" r:id="rId50"/>
    <p:sldId id="404" r:id="rId51"/>
    <p:sldId id="405" r:id="rId52"/>
    <p:sldId id="406" r:id="rId53"/>
    <p:sldId id="407" r:id="rId54"/>
    <p:sldId id="408" r:id="rId55"/>
    <p:sldId id="409" r:id="rId56"/>
    <p:sldId id="410" r:id="rId57"/>
    <p:sldId id="411" r:id="rId58"/>
    <p:sldId id="412" r:id="rId59"/>
    <p:sldId id="462" r:id="rId60"/>
    <p:sldId id="425" r:id="rId61"/>
    <p:sldId id="419" r:id="rId62"/>
    <p:sldId id="420" r:id="rId63"/>
    <p:sldId id="422" r:id="rId64"/>
    <p:sldId id="423" r:id="rId65"/>
    <p:sldId id="424" r:id="rId66"/>
    <p:sldId id="426" r:id="rId67"/>
    <p:sldId id="427" r:id="rId68"/>
    <p:sldId id="429" r:id="rId69"/>
    <p:sldId id="430" r:id="rId70"/>
    <p:sldId id="431" r:id="rId71"/>
    <p:sldId id="436" r:id="rId72"/>
    <p:sldId id="437" r:id="rId73"/>
    <p:sldId id="438" r:id="rId74"/>
    <p:sldId id="440" r:id="rId75"/>
    <p:sldId id="441" r:id="rId76"/>
    <p:sldId id="432" r:id="rId77"/>
    <p:sldId id="442" r:id="rId78"/>
    <p:sldId id="443" r:id="rId79"/>
    <p:sldId id="466" r:id="rId80"/>
    <p:sldId id="433" r:id="rId81"/>
    <p:sldId id="445" r:id="rId82"/>
    <p:sldId id="446" r:id="rId83"/>
    <p:sldId id="447" r:id="rId84"/>
    <p:sldId id="448" r:id="rId85"/>
    <p:sldId id="463" r:id="rId86"/>
    <p:sldId id="434" r:id="rId87"/>
    <p:sldId id="449" r:id="rId88"/>
    <p:sldId id="451" r:id="rId89"/>
    <p:sldId id="452" r:id="rId90"/>
    <p:sldId id="435" r:id="rId91"/>
    <p:sldId id="464"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80581" autoAdjust="0"/>
  </p:normalViewPr>
  <p:slideViewPr>
    <p:cSldViewPr>
      <p:cViewPr varScale="1">
        <p:scale>
          <a:sx n="97" d="100"/>
          <a:sy n="97" d="100"/>
        </p:scale>
        <p:origin x="1140" y="84"/>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2.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3.xml"/><Relationship Id="rId1" Type="http://schemas.microsoft.com/office/2011/relationships/chartStyle" Target="style83.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Hudson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0.57899999999999996</c:v>
                </c:pt>
                <c:pt idx="1">
                  <c:v>0.13800000000000001</c:v>
                </c:pt>
                <c:pt idx="2">
                  <c:v>8.0000000000000002E-3</c:v>
                </c:pt>
                <c:pt idx="3">
                  <c:v>0.16200000000000001</c:v>
                </c:pt>
                <c:pt idx="4">
                  <c:v>2E-3</c:v>
                </c:pt>
                <c:pt idx="5">
                  <c:v>0.14599999999999999</c:v>
                </c:pt>
                <c:pt idx="6">
                  <c:v>0.432</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0.69899999999999995</c:v>
                </c:pt>
                <c:pt idx="1">
                  <c:v>0.14799999999999999</c:v>
                </c:pt>
                <c:pt idx="2">
                  <c:v>7.0000000000000001E-3</c:v>
                </c:pt>
                <c:pt idx="3">
                  <c:v>0.10299999999999999</c:v>
                </c:pt>
                <c:pt idx="4">
                  <c:v>1E-3</c:v>
                </c:pt>
                <c:pt idx="5">
                  <c:v>7.0000000000000007E-2</c:v>
                </c:pt>
                <c:pt idx="6">
                  <c:v>0.19700000000000001</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711831864"/>
        <c:axId val="711831472"/>
      </c:barChart>
      <c:catAx>
        <c:axId val="71183186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1831472"/>
        <c:crosses val="autoZero"/>
        <c:auto val="1"/>
        <c:lblAlgn val="ctr"/>
        <c:lblOffset val="100"/>
        <c:noMultiLvlLbl val="0"/>
      </c:catAx>
      <c:valAx>
        <c:axId val="711831472"/>
        <c:scaling>
          <c:orientation val="minMax"/>
          <c:max val="1"/>
        </c:scaling>
        <c:delete val="1"/>
        <c:axPos val="l"/>
        <c:numFmt formatCode="0%" sourceLinked="1"/>
        <c:majorTickMark val="none"/>
        <c:minorTickMark val="none"/>
        <c:tickLblPos val="nextTo"/>
        <c:crossAx val="711831864"/>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6.5803961191207138E-3"/>
          <c:w val="0.87045976632280841"/>
          <c:h val="0.92716589593129439"/>
        </c:manualLayout>
      </c:layout>
      <c:barChart>
        <c:barDir val="bar"/>
        <c:grouping val="clustered"/>
        <c:varyColors val="0"/>
        <c:ser>
          <c:idx val="0"/>
          <c:order val="0"/>
          <c:tx>
            <c:strRef>
              <c:f>Sheet1!$B$1</c:f>
              <c:strCache>
                <c:ptCount val="1"/>
                <c:pt idx="0">
                  <c:v>Population_Under18_2017</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Union</c:v>
                </c:pt>
                <c:pt idx="15">
                  <c:v>Monmouth</c:v>
                </c:pt>
                <c:pt idx="16">
                  <c:v>Hudson</c:v>
                </c:pt>
                <c:pt idx="17">
                  <c:v>Ocean</c:v>
                </c:pt>
                <c:pt idx="18">
                  <c:v>Middlesex</c:v>
                </c:pt>
                <c:pt idx="19">
                  <c:v>Essex</c:v>
                </c:pt>
                <c:pt idx="20">
                  <c:v>Bergen</c:v>
                </c:pt>
              </c:strCache>
            </c:strRef>
          </c:cat>
          <c:val>
            <c:numRef>
              <c:f>Sheet1!$B$2:$B$22</c:f>
              <c:numCache>
                <c:formatCode>General</c:formatCode>
                <c:ptCount val="21"/>
                <c:pt idx="0">
                  <c:v>13537</c:v>
                </c:pt>
                <c:pt idx="1">
                  <c:v>16226</c:v>
                </c:pt>
                <c:pt idx="2">
                  <c:v>21574</c:v>
                </c:pt>
                <c:pt idx="3">
                  <c:v>25185</c:v>
                </c:pt>
                <c:pt idx="4">
                  <c:v>27726</c:v>
                </c:pt>
                <c:pt idx="5">
                  <c:v>35909</c:v>
                </c:pt>
                <c:pt idx="6">
                  <c:v>58004</c:v>
                </c:pt>
                <c:pt idx="7">
                  <c:v>64660</c:v>
                </c:pt>
                <c:pt idx="8">
                  <c:v>74088</c:v>
                </c:pt>
                <c:pt idx="9">
                  <c:v>79885</c:v>
                </c:pt>
                <c:pt idx="10">
                  <c:v>93897</c:v>
                </c:pt>
                <c:pt idx="11">
                  <c:v>107093</c:v>
                </c:pt>
                <c:pt idx="12">
                  <c:v>116574</c:v>
                </c:pt>
                <c:pt idx="13">
                  <c:v>122793</c:v>
                </c:pt>
                <c:pt idx="14">
                  <c:v>131375</c:v>
                </c:pt>
                <c:pt idx="15">
                  <c:v>133950</c:v>
                </c:pt>
                <c:pt idx="17">
                  <c:v>141981</c:v>
                </c:pt>
                <c:pt idx="18">
                  <c:v>182068</c:v>
                </c:pt>
                <c:pt idx="19">
                  <c:v>190780</c:v>
                </c:pt>
                <c:pt idx="20">
                  <c:v>201470</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Union</c:v>
                </c:pt>
                <c:pt idx="15">
                  <c:v>Monmouth</c:v>
                </c:pt>
                <c:pt idx="16">
                  <c:v>Hudson</c:v>
                </c:pt>
                <c:pt idx="17">
                  <c:v>Ocean</c:v>
                </c:pt>
                <c:pt idx="18">
                  <c:v>Middlesex</c:v>
                </c:pt>
                <c:pt idx="19">
                  <c:v>Essex</c:v>
                </c:pt>
                <c:pt idx="20">
                  <c:v>Bergen</c:v>
                </c:pt>
              </c:strCache>
            </c:strRef>
          </c:cat>
          <c:val>
            <c:numRef>
              <c:f>Sheet1!$C$2:$C$22</c:f>
              <c:numCache>
                <c:formatCode>General</c:formatCode>
                <c:ptCount val="21"/>
                <c:pt idx="16">
                  <c:v>140021</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711830688"/>
        <c:axId val="711831080"/>
      </c:barChart>
      <c:catAx>
        <c:axId val="7118306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1831080"/>
        <c:crosses val="autoZero"/>
        <c:auto val="1"/>
        <c:lblAlgn val="ctr"/>
        <c:lblOffset val="100"/>
        <c:noMultiLvlLbl val="0"/>
      </c:catAx>
      <c:valAx>
        <c:axId val="711831080"/>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7118306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1.5625E-2"/>
          <c:y val="2.406814748657559E-2"/>
          <c:w val="0.96562499999999996"/>
          <c:h val="0.90350223418565934"/>
        </c:manualLayout>
      </c:layout>
      <c:barChart>
        <c:barDir val="bar"/>
        <c:grouping val="percentStacked"/>
        <c:varyColors val="0"/>
        <c:ser>
          <c:idx val="1"/>
          <c:order val="1"/>
          <c:tx>
            <c:strRef>
              <c:f>Sheet1!$C$1</c:f>
              <c:strCache>
                <c:ptCount val="1"/>
                <c:pt idx="0">
                  <c:v># &lt;18 who are &lt;6</c:v>
                </c:pt>
              </c:strCache>
            </c:strRef>
          </c:tx>
          <c:spPr>
            <a:solidFill>
              <a:schemeClr val="dk1">
                <a:tint val="5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Sheet1!$C$2:$C$23</c:f>
              <c:numCache>
                <c:formatCode>#,##0</c:formatCode>
                <c:ptCount val="22"/>
                <c:pt idx="0">
                  <c:v>18611</c:v>
                </c:pt>
                <c:pt idx="1">
                  <c:v>61212</c:v>
                </c:pt>
                <c:pt idx="2">
                  <c:v>28408</c:v>
                </c:pt>
                <c:pt idx="3">
                  <c:v>38601</c:v>
                </c:pt>
                <c:pt idx="4">
                  <c:v>5269</c:v>
                </c:pt>
                <c:pt idx="5">
                  <c:v>12200</c:v>
                </c:pt>
                <c:pt idx="6">
                  <c:v>63390</c:v>
                </c:pt>
                <c:pt idx="7">
                  <c:v>19414</c:v>
                </c:pt>
                <c:pt idx="8">
                  <c:v>55224</c:v>
                </c:pt>
                <c:pt idx="9">
                  <c:v>5817</c:v>
                </c:pt>
                <c:pt idx="10">
                  <c:v>25369</c:v>
                </c:pt>
                <c:pt idx="11">
                  <c:v>58587</c:v>
                </c:pt>
                <c:pt idx="12">
                  <c:v>38909</c:v>
                </c:pt>
                <c:pt idx="13">
                  <c:v>30381</c:v>
                </c:pt>
                <c:pt idx="14">
                  <c:v>47891</c:v>
                </c:pt>
                <c:pt idx="15">
                  <c:v>41961</c:v>
                </c:pt>
                <c:pt idx="16">
                  <c:v>4304</c:v>
                </c:pt>
                <c:pt idx="17">
                  <c:v>21264</c:v>
                </c:pt>
                <c:pt idx="18">
                  <c:v>8385</c:v>
                </c:pt>
                <c:pt idx="19">
                  <c:v>42604</c:v>
                </c:pt>
                <c:pt idx="20">
                  <c:v>6187</c:v>
                </c:pt>
                <c:pt idx="21">
                  <c:v>633988</c:v>
                </c:pt>
              </c:numCache>
            </c:numRef>
          </c:val>
          <c:extLst>
            <c:ext xmlns:c16="http://schemas.microsoft.com/office/drawing/2014/chart" uri="{C3380CC4-5D6E-409C-BE32-E72D297353CC}">
              <c16:uniqueId val="{00000001-E1BA-475B-8D05-6FF6AB4D6188}"/>
            </c:ext>
          </c:extLst>
        </c:ser>
        <c:ser>
          <c:idx val="2"/>
          <c:order val="2"/>
          <c:tx>
            <c:strRef>
              <c:f>Sheet1!$D$1</c:f>
              <c:strCache>
                <c:ptCount val="1"/>
                <c:pt idx="0">
                  <c:v># &lt;18 who are between 6 &amp; 11</c:v>
                </c:pt>
              </c:strCache>
            </c:strRef>
          </c:tx>
          <c:spPr>
            <a:pattFill prst="ltDnDiag">
              <a:fgClr>
                <a:schemeClr val="tx1"/>
              </a:fgClr>
              <a:bgClr>
                <a:schemeClr val="bg1"/>
              </a:bgClr>
            </a:pattFill>
            <a:ln>
              <a:solidFill>
                <a:schemeClr val="tx1"/>
              </a:solidFill>
            </a:ln>
            <a:effectLst/>
          </c:spPr>
          <c:invertIfNegative val="0"/>
          <c:dLbls>
            <c:spPr>
              <a:solidFill>
                <a:schemeClr val="bg1"/>
              </a:solidFill>
              <a:ln>
                <a:solidFill>
                  <a:schemeClr val="bg1">
                    <a:lumMod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Sheet1!$D$2:$D$23</c:f>
              <c:numCache>
                <c:formatCode>#,##0</c:formatCode>
                <c:ptCount val="22"/>
                <c:pt idx="0">
                  <c:v>19498</c:v>
                </c:pt>
                <c:pt idx="1">
                  <c:v>68055</c:v>
                </c:pt>
                <c:pt idx="2">
                  <c:v>32885</c:v>
                </c:pt>
                <c:pt idx="3">
                  <c:v>38964</c:v>
                </c:pt>
                <c:pt idx="4">
                  <c:v>6019</c:v>
                </c:pt>
                <c:pt idx="5">
                  <c:v>12947</c:v>
                </c:pt>
                <c:pt idx="6">
                  <c:v>63512</c:v>
                </c:pt>
                <c:pt idx="7">
                  <c:v>22761</c:v>
                </c:pt>
                <c:pt idx="8">
                  <c:v>42839</c:v>
                </c:pt>
                <c:pt idx="9">
                  <c:v>8803</c:v>
                </c:pt>
                <c:pt idx="10">
                  <c:v>26076</c:v>
                </c:pt>
                <c:pt idx="11">
                  <c:v>61764</c:v>
                </c:pt>
                <c:pt idx="12">
                  <c:v>47478</c:v>
                </c:pt>
                <c:pt idx="13">
                  <c:v>37167</c:v>
                </c:pt>
                <c:pt idx="14">
                  <c:v>45608</c:v>
                </c:pt>
                <c:pt idx="15">
                  <c:v>39106</c:v>
                </c:pt>
                <c:pt idx="16">
                  <c:v>4917</c:v>
                </c:pt>
                <c:pt idx="17">
                  <c:v>26060</c:v>
                </c:pt>
                <c:pt idx="18">
                  <c:v>9984</c:v>
                </c:pt>
                <c:pt idx="19">
                  <c:v>43651</c:v>
                </c:pt>
                <c:pt idx="20">
                  <c:v>7310</c:v>
                </c:pt>
                <c:pt idx="21">
                  <c:v>665404</c:v>
                </c:pt>
              </c:numCache>
            </c:numRef>
          </c:val>
          <c:extLst>
            <c:ext xmlns:c16="http://schemas.microsoft.com/office/drawing/2014/chart" uri="{C3380CC4-5D6E-409C-BE32-E72D297353CC}">
              <c16:uniqueId val="{00000000-C27A-4A4F-A7C6-7A298A78E64A}"/>
            </c:ext>
          </c:extLst>
        </c:ser>
        <c:ser>
          <c:idx val="3"/>
          <c:order val="3"/>
          <c:tx>
            <c:strRef>
              <c:f>Sheet1!$E$1</c:f>
              <c:strCache>
                <c:ptCount val="1"/>
                <c:pt idx="0">
                  <c:v># &lt;18 who are between 12 and 17</c:v>
                </c:pt>
              </c:strCache>
            </c:strRef>
          </c:tx>
          <c:spPr>
            <a:solidFill>
              <a:srgbClr val="C00000"/>
            </a:solidFill>
            <a:ln>
              <a:noFill/>
            </a:ln>
            <a:effectLst/>
          </c:spPr>
          <c:invertIfNegative val="0"/>
          <c:dLbls>
            <c:spPr>
              <a:solidFill>
                <a:schemeClr val="bg1"/>
              </a:solidFill>
              <a:ln>
                <a:solidFill>
                  <a:schemeClr val="dk1">
                    <a:lumMod val="25000"/>
                    <a:lumOff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Sheet1!$E$2:$E$23</c:f>
              <c:numCache>
                <c:formatCode>#,##0</c:formatCode>
                <c:ptCount val="22"/>
                <c:pt idx="0">
                  <c:v>21503</c:v>
                </c:pt>
                <c:pt idx="1">
                  <c:v>72532</c:v>
                </c:pt>
                <c:pt idx="2">
                  <c:v>33987</c:v>
                </c:pt>
                <c:pt idx="3">
                  <c:v>40227</c:v>
                </c:pt>
                <c:pt idx="4">
                  <c:v>5541</c:v>
                </c:pt>
                <c:pt idx="5">
                  <c:v>11543</c:v>
                </c:pt>
                <c:pt idx="6">
                  <c:v>63773</c:v>
                </c:pt>
                <c:pt idx="7">
                  <c:v>23896</c:v>
                </c:pt>
                <c:pt idx="8">
                  <c:v>40571</c:v>
                </c:pt>
                <c:pt idx="9">
                  <c:v>10521</c:v>
                </c:pt>
                <c:pt idx="10">
                  <c:v>28810</c:v>
                </c:pt>
                <c:pt idx="11">
                  <c:v>62837</c:v>
                </c:pt>
                <c:pt idx="12">
                  <c:v>51336</c:v>
                </c:pt>
                <c:pt idx="13">
                  <c:v>41776</c:v>
                </c:pt>
                <c:pt idx="14">
                  <c:v>45527</c:v>
                </c:pt>
                <c:pt idx="15">
                  <c:v>41837</c:v>
                </c:pt>
                <c:pt idx="16">
                  <c:v>4762</c:v>
                </c:pt>
                <c:pt idx="17">
                  <c:v>28301</c:v>
                </c:pt>
                <c:pt idx="18">
                  <c:v>11694</c:v>
                </c:pt>
                <c:pt idx="19">
                  <c:v>44975</c:v>
                </c:pt>
                <c:pt idx="20">
                  <c:v>8850</c:v>
                </c:pt>
                <c:pt idx="21">
                  <c:v>694799</c:v>
                </c:pt>
              </c:numCache>
            </c:numRef>
          </c:val>
          <c:extLst>
            <c:ext xmlns:c16="http://schemas.microsoft.com/office/drawing/2014/chart" uri="{C3380CC4-5D6E-409C-BE32-E72D297353CC}">
              <c16:uniqueId val="{00000000-6385-469E-91DA-42A65CB3B71D}"/>
            </c:ext>
          </c:extLst>
        </c:ser>
        <c:dLbls>
          <c:showLegendKey val="0"/>
          <c:showVal val="0"/>
          <c:showCatName val="0"/>
          <c:showSerName val="0"/>
          <c:showPercent val="0"/>
          <c:showBubbleSize val="0"/>
        </c:dLbls>
        <c:gapWidth val="150"/>
        <c:overlap val="100"/>
        <c:axId val="711833432"/>
        <c:axId val="711833040"/>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Sheet1!$B$2:$B$23</c:f>
              <c:numCache>
                <c:formatCode>General</c:formatCode>
                <c:ptCount val="22"/>
                <c:pt idx="8">
                  <c:v>1</c:v>
                </c:pt>
              </c:numCache>
            </c:numRef>
          </c:val>
          <c:extLst>
            <c:ext xmlns:c16="http://schemas.microsoft.com/office/drawing/2014/chart" uri="{C3380CC4-5D6E-409C-BE32-E72D297353CC}">
              <c16:uniqueId val="{00000000-E1BA-475B-8D05-6FF6AB4D6188}"/>
            </c:ext>
          </c:extLst>
        </c:ser>
        <c:ser>
          <c:idx val="4"/>
          <c:order val="4"/>
          <c:tx>
            <c:strRef>
              <c:f>Sheet1!$F$1</c:f>
              <c:strCache>
                <c:ptCount val="1"/>
                <c:pt idx="0">
                  <c:v>Copy County 2</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Sheet1!$F$2:$F$23</c:f>
              <c:numCache>
                <c:formatCode>General</c:formatCode>
                <c:ptCount val="22"/>
                <c:pt idx="8">
                  <c:v>1</c:v>
                </c:pt>
              </c:numCache>
            </c:numRef>
          </c:val>
          <c:extLst>
            <c:ext xmlns:c16="http://schemas.microsoft.com/office/drawing/2014/chart" uri="{C3380CC4-5D6E-409C-BE32-E72D297353CC}">
              <c16:uniqueId val="{00000001-6385-469E-91DA-42A65CB3B71D}"/>
            </c:ext>
          </c:extLst>
        </c:ser>
        <c:dLbls>
          <c:showLegendKey val="0"/>
          <c:showVal val="0"/>
          <c:showCatName val="0"/>
          <c:showSerName val="0"/>
          <c:showPercent val="0"/>
          <c:showBubbleSize val="0"/>
        </c:dLbls>
        <c:gapWidth val="100"/>
        <c:overlap val="-100"/>
        <c:axId val="711834216"/>
        <c:axId val="711833824"/>
      </c:barChart>
      <c:valAx>
        <c:axId val="711833040"/>
        <c:scaling>
          <c:orientation val="minMax"/>
        </c:scaling>
        <c:delete val="0"/>
        <c:axPos val="t"/>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711833432"/>
        <c:crosses val="max"/>
        <c:crossBetween val="between"/>
      </c:valAx>
      <c:catAx>
        <c:axId val="711833432"/>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711833040"/>
        <c:crosses val="autoZero"/>
        <c:auto val="1"/>
        <c:lblAlgn val="ctr"/>
        <c:lblOffset val="100"/>
        <c:noMultiLvlLbl val="0"/>
      </c:catAx>
      <c:valAx>
        <c:axId val="711833824"/>
        <c:scaling>
          <c:orientation val="minMax"/>
          <c:max val="1"/>
        </c:scaling>
        <c:delete val="1"/>
        <c:axPos val="b"/>
        <c:numFmt formatCode="General" sourceLinked="1"/>
        <c:majorTickMark val="out"/>
        <c:minorTickMark val="none"/>
        <c:tickLblPos val="nextTo"/>
        <c:crossAx val="711834216"/>
        <c:crosses val="autoZero"/>
        <c:crossBetween val="between"/>
      </c:valAx>
      <c:catAx>
        <c:axId val="711834216"/>
        <c:scaling>
          <c:orientation val="minMax"/>
        </c:scaling>
        <c:delete val="1"/>
        <c:axPos val="r"/>
        <c:numFmt formatCode="General" sourceLinked="1"/>
        <c:majorTickMark val="out"/>
        <c:minorTickMark val="none"/>
        <c:tickLblPos val="nextTo"/>
        <c:crossAx val="711833824"/>
        <c:crosses val="max"/>
        <c:auto val="1"/>
        <c:lblAlgn val="ctr"/>
        <c:lblOffset val="100"/>
        <c:noMultiLvlLbl val="0"/>
      </c:catAx>
      <c:spPr>
        <a:noFill/>
        <a:ln>
          <a:noFill/>
        </a:ln>
        <a:effectLst/>
      </c:spPr>
    </c:plotArea>
    <c:legend>
      <c:legendPos val="b"/>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prstDash val="soli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&lt; 6 years</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New Jersey</c:v>
                </c:pt>
                <c:pt idx="1">
                  <c:v>Jersey City</c:v>
                </c:pt>
                <c:pt idx="2">
                  <c:v>Union City</c:v>
                </c:pt>
                <c:pt idx="3">
                  <c:v>Bayonne</c:v>
                </c:pt>
                <c:pt idx="4">
                  <c:v>North Bergen</c:v>
                </c:pt>
                <c:pt idx="5">
                  <c:v>West New York</c:v>
                </c:pt>
                <c:pt idx="6">
                  <c:v>Kearny</c:v>
                </c:pt>
                <c:pt idx="7">
                  <c:v>Hoboken</c:v>
                </c:pt>
              </c:strCache>
            </c:strRef>
          </c:cat>
          <c:val>
            <c:numRef>
              <c:f>Sheet1!$B$2:$B$9</c:f>
              <c:numCache>
                <c:formatCode>0%</c:formatCode>
                <c:ptCount val="8"/>
                <c:pt idx="0">
                  <c:v>0.318</c:v>
                </c:pt>
                <c:pt idx="1">
                  <c:v>0.42699999999999999</c:v>
                </c:pt>
                <c:pt idx="2">
                  <c:v>0.33500000000000002</c:v>
                </c:pt>
                <c:pt idx="3">
                  <c:v>0.34</c:v>
                </c:pt>
                <c:pt idx="4">
                  <c:v>0.36299999999999999</c:v>
                </c:pt>
                <c:pt idx="5">
                  <c:v>0.433</c:v>
                </c:pt>
                <c:pt idx="6">
                  <c:v>0.315</c:v>
                </c:pt>
                <c:pt idx="7">
                  <c:v>0.60799999999999998</c:v>
                </c:pt>
              </c:numCache>
            </c:numRef>
          </c:val>
          <c:extLst>
            <c:ext xmlns:c16="http://schemas.microsoft.com/office/drawing/2014/chart" uri="{C3380CC4-5D6E-409C-BE32-E72D297353CC}">
              <c16:uniqueId val="{00000000-6482-4CBC-BB12-35CB246AF4A0}"/>
            </c:ext>
          </c:extLst>
        </c:ser>
        <c:ser>
          <c:idx val="1"/>
          <c:order val="1"/>
          <c:tx>
            <c:strRef>
              <c:f>Sheet1!$C$1</c:f>
              <c:strCache>
                <c:ptCount val="1"/>
                <c:pt idx="0">
                  <c:v>6 - 11 years</c:v>
                </c:pt>
              </c:strCache>
            </c:strRef>
          </c:tx>
          <c:spPr>
            <a:pattFill prst="ltDnDiag">
              <a:fgClr>
                <a:schemeClr val="tx1"/>
              </a:fgClr>
              <a:bgClr>
                <a:schemeClr val="bg1"/>
              </a:bgClr>
            </a:pattFill>
            <a:ln>
              <a:solidFill>
                <a:schemeClr val="tx1"/>
              </a:solid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New Jersey</c:v>
                </c:pt>
                <c:pt idx="1">
                  <c:v>Jersey City</c:v>
                </c:pt>
                <c:pt idx="2">
                  <c:v>Union City</c:v>
                </c:pt>
                <c:pt idx="3">
                  <c:v>Bayonne</c:v>
                </c:pt>
                <c:pt idx="4">
                  <c:v>North Bergen</c:v>
                </c:pt>
                <c:pt idx="5">
                  <c:v>West New York</c:v>
                </c:pt>
                <c:pt idx="6">
                  <c:v>Kearny</c:v>
                </c:pt>
                <c:pt idx="7">
                  <c:v>Hoboken</c:v>
                </c:pt>
              </c:strCache>
            </c:strRef>
          </c:cat>
          <c:val>
            <c:numRef>
              <c:f>Sheet1!$C$2:$C$9</c:f>
              <c:numCache>
                <c:formatCode>0%</c:formatCode>
                <c:ptCount val="8"/>
                <c:pt idx="0">
                  <c:v>0.33400000000000002</c:v>
                </c:pt>
                <c:pt idx="1">
                  <c:v>0.29799999999999999</c:v>
                </c:pt>
                <c:pt idx="2">
                  <c:v>0.32400000000000001</c:v>
                </c:pt>
                <c:pt idx="3">
                  <c:v>0.30299999999999999</c:v>
                </c:pt>
                <c:pt idx="4">
                  <c:v>0.33800000000000002</c:v>
                </c:pt>
                <c:pt idx="5">
                  <c:v>0.32100000000000001</c:v>
                </c:pt>
                <c:pt idx="6">
                  <c:v>0.36599999999999999</c:v>
                </c:pt>
                <c:pt idx="7">
                  <c:v>0.23599999999999999</c:v>
                </c:pt>
              </c:numCache>
            </c:numRef>
          </c:val>
          <c:extLst>
            <c:ext xmlns:c16="http://schemas.microsoft.com/office/drawing/2014/chart" uri="{C3380CC4-5D6E-409C-BE32-E72D297353CC}">
              <c16:uniqueId val="{00000001-6482-4CBC-BB12-35CB246AF4A0}"/>
            </c:ext>
          </c:extLst>
        </c:ser>
        <c:ser>
          <c:idx val="2"/>
          <c:order val="2"/>
          <c:tx>
            <c:strRef>
              <c:f>Sheet1!$D$1</c:f>
              <c:strCache>
                <c:ptCount val="1"/>
                <c:pt idx="0">
                  <c:v>12 - 17 years</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New Jersey</c:v>
                </c:pt>
                <c:pt idx="1">
                  <c:v>Jersey City</c:v>
                </c:pt>
                <c:pt idx="2">
                  <c:v>Union City</c:v>
                </c:pt>
                <c:pt idx="3">
                  <c:v>Bayonne</c:v>
                </c:pt>
                <c:pt idx="4">
                  <c:v>North Bergen</c:v>
                </c:pt>
                <c:pt idx="5">
                  <c:v>West New York</c:v>
                </c:pt>
                <c:pt idx="6">
                  <c:v>Kearny</c:v>
                </c:pt>
                <c:pt idx="7">
                  <c:v>Hoboken</c:v>
                </c:pt>
              </c:strCache>
            </c:strRef>
          </c:cat>
          <c:val>
            <c:numRef>
              <c:f>Sheet1!$D$2:$D$9</c:f>
              <c:numCache>
                <c:formatCode>0%</c:formatCode>
                <c:ptCount val="8"/>
                <c:pt idx="0">
                  <c:v>0.34799999999999998</c:v>
                </c:pt>
                <c:pt idx="1">
                  <c:v>0.27500000000000002</c:v>
                </c:pt>
                <c:pt idx="2">
                  <c:v>0.34100000000000003</c:v>
                </c:pt>
                <c:pt idx="3">
                  <c:v>0.35699999999999998</c:v>
                </c:pt>
                <c:pt idx="4">
                  <c:v>0.29899999999999999</c:v>
                </c:pt>
                <c:pt idx="5">
                  <c:v>0.246</c:v>
                </c:pt>
                <c:pt idx="6">
                  <c:v>0.31900000000000001</c:v>
                </c:pt>
                <c:pt idx="7">
                  <c:v>0.156</c:v>
                </c:pt>
              </c:numCache>
            </c:numRef>
          </c:val>
          <c:extLst>
            <c:ext xmlns:c16="http://schemas.microsoft.com/office/drawing/2014/chart" uri="{C3380CC4-5D6E-409C-BE32-E72D297353CC}">
              <c16:uniqueId val="{00000002-6482-4CBC-BB12-35CB246AF4A0}"/>
            </c:ext>
          </c:extLst>
        </c:ser>
        <c:dLbls>
          <c:showLegendKey val="0"/>
          <c:showVal val="0"/>
          <c:showCatName val="0"/>
          <c:showSerName val="0"/>
          <c:showPercent val="0"/>
          <c:showBubbleSize val="0"/>
        </c:dLbls>
        <c:gapWidth val="150"/>
        <c:overlap val="100"/>
        <c:axId val="711835000"/>
        <c:axId val="711835392"/>
      </c:barChart>
      <c:catAx>
        <c:axId val="7118350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1835392"/>
        <c:crosses val="autoZero"/>
        <c:auto val="1"/>
        <c:lblAlgn val="ctr"/>
        <c:lblOffset val="100"/>
        <c:noMultiLvlLbl val="0"/>
      </c:catAx>
      <c:valAx>
        <c:axId val="711835392"/>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1835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Sheet1!$C$2:$C$22</c:f>
              <c:numCache>
                <c:formatCode>General</c:formatCode>
                <c:ptCount val="21"/>
                <c:pt idx="0">
                  <c:v>295</c:v>
                </c:pt>
                <c:pt idx="1">
                  <c:v>460</c:v>
                </c:pt>
                <c:pt idx="2">
                  <c:v>538</c:v>
                </c:pt>
                <c:pt idx="3">
                  <c:v>583</c:v>
                </c:pt>
                <c:pt idx="4">
                  <c:v>700</c:v>
                </c:pt>
                <c:pt idx="5">
                  <c:v>947</c:v>
                </c:pt>
                <c:pt idx="6">
                  <c:v>1247</c:v>
                </c:pt>
                <c:pt idx="7">
                  <c:v>1498</c:v>
                </c:pt>
                <c:pt idx="8">
                  <c:v>1540</c:v>
                </c:pt>
                <c:pt idx="9">
                  <c:v>1739</c:v>
                </c:pt>
                <c:pt idx="10">
                  <c:v>1803</c:v>
                </c:pt>
                <c:pt idx="11">
                  <c:v>1837</c:v>
                </c:pt>
                <c:pt idx="12">
                  <c:v>1799</c:v>
                </c:pt>
                <c:pt idx="13">
                  <c:v>1768</c:v>
                </c:pt>
                <c:pt idx="14">
                  <c:v>2113</c:v>
                </c:pt>
                <c:pt idx="15">
                  <c:v>2442</c:v>
                </c:pt>
                <c:pt idx="16">
                  <c:v>2575</c:v>
                </c:pt>
                <c:pt idx="17">
                  <c:v>3034</c:v>
                </c:pt>
                <c:pt idx="18">
                  <c:v>3128</c:v>
                </c:pt>
                <c:pt idx="19">
                  <c:v>4801</c:v>
                </c:pt>
                <c:pt idx="20">
                  <c:v>4980</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Sheet1!$D$2:$D$22</c:f>
              <c:numCache>
                <c:formatCode>General</c:formatCode>
                <c:ptCount val="21"/>
                <c:pt idx="0">
                  <c:v>29</c:v>
                </c:pt>
                <c:pt idx="1">
                  <c:v>45</c:v>
                </c:pt>
                <c:pt idx="2">
                  <c:v>117</c:v>
                </c:pt>
                <c:pt idx="3">
                  <c:v>159</c:v>
                </c:pt>
                <c:pt idx="4">
                  <c:v>79</c:v>
                </c:pt>
                <c:pt idx="5">
                  <c:v>71</c:v>
                </c:pt>
                <c:pt idx="6">
                  <c:v>95</c:v>
                </c:pt>
                <c:pt idx="7">
                  <c:v>305</c:v>
                </c:pt>
                <c:pt idx="8">
                  <c:v>321</c:v>
                </c:pt>
                <c:pt idx="9">
                  <c:v>261</c:v>
                </c:pt>
                <c:pt idx="10">
                  <c:v>233</c:v>
                </c:pt>
                <c:pt idx="11">
                  <c:v>212</c:v>
                </c:pt>
                <c:pt idx="12">
                  <c:v>259</c:v>
                </c:pt>
                <c:pt idx="13">
                  <c:v>315</c:v>
                </c:pt>
                <c:pt idx="14">
                  <c:v>266</c:v>
                </c:pt>
                <c:pt idx="15">
                  <c:v>243</c:v>
                </c:pt>
                <c:pt idx="16">
                  <c:v>359</c:v>
                </c:pt>
                <c:pt idx="17">
                  <c:v>288</c:v>
                </c:pt>
                <c:pt idx="18">
                  <c:v>210</c:v>
                </c:pt>
                <c:pt idx="19">
                  <c:v>658</c:v>
                </c:pt>
                <c:pt idx="20">
                  <c:v>1004</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Sheet1!$E$2:$E$22</c:f>
              <c:numCache>
                <c:formatCode>General</c:formatCode>
                <c:ptCount val="21"/>
                <c:pt idx="0">
                  <c:v>324</c:v>
                </c:pt>
                <c:pt idx="1">
                  <c:v>505</c:v>
                </c:pt>
                <c:pt idx="2">
                  <c:v>655</c:v>
                </c:pt>
                <c:pt idx="3">
                  <c:v>742</c:v>
                </c:pt>
                <c:pt idx="4">
                  <c:v>779</c:v>
                </c:pt>
                <c:pt idx="5">
                  <c:v>1018</c:v>
                </c:pt>
                <c:pt idx="6">
                  <c:v>1342</c:v>
                </c:pt>
                <c:pt idx="7">
                  <c:v>1803</c:v>
                </c:pt>
                <c:pt idx="8">
                  <c:v>1861</c:v>
                </c:pt>
                <c:pt idx="9">
                  <c:v>2000</c:v>
                </c:pt>
                <c:pt idx="10">
                  <c:v>2036</c:v>
                </c:pt>
                <c:pt idx="11">
                  <c:v>2049</c:v>
                </c:pt>
                <c:pt idx="12">
                  <c:v>2058</c:v>
                </c:pt>
                <c:pt idx="13">
                  <c:v>2083</c:v>
                </c:pt>
                <c:pt idx="14">
                  <c:v>2379</c:v>
                </c:pt>
                <c:pt idx="15">
                  <c:v>2685</c:v>
                </c:pt>
                <c:pt idx="16">
                  <c:v>2934</c:v>
                </c:pt>
                <c:pt idx="17">
                  <c:v>3322</c:v>
                </c:pt>
                <c:pt idx="18">
                  <c:v>3338</c:v>
                </c:pt>
                <c:pt idx="19">
                  <c:v>5459</c:v>
                </c:pt>
                <c:pt idx="20">
                  <c:v>5984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711836176"/>
        <c:axId val="711836568"/>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Sheet1!$B$2:$B$22</c:f>
              <c:numCache>
                <c:formatCode>General</c:formatCode>
                <c:ptCount val="21"/>
                <c:pt idx="17">
                  <c:v>3322</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Sheet1!$F$2:$F$22</c:f>
              <c:numCache>
                <c:formatCode>General</c:formatCode>
                <c:ptCount val="21"/>
                <c:pt idx="17">
                  <c:v>3322</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517794296"/>
        <c:axId val="711836960"/>
      </c:barChart>
      <c:catAx>
        <c:axId val="7118361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1836568"/>
        <c:crosses val="autoZero"/>
        <c:auto val="1"/>
        <c:lblAlgn val="ctr"/>
        <c:lblOffset val="100"/>
        <c:noMultiLvlLbl val="0"/>
      </c:catAx>
      <c:valAx>
        <c:axId val="711836568"/>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1836176"/>
        <c:crosses val="autoZero"/>
        <c:crossBetween val="between"/>
      </c:valAx>
      <c:valAx>
        <c:axId val="711836960"/>
        <c:scaling>
          <c:orientation val="minMax"/>
          <c:max val="7000"/>
        </c:scaling>
        <c:delete val="1"/>
        <c:axPos val="t"/>
        <c:numFmt formatCode="General" sourceLinked="1"/>
        <c:majorTickMark val="out"/>
        <c:minorTickMark val="none"/>
        <c:tickLblPos val="nextTo"/>
        <c:crossAx val="517794296"/>
        <c:crosses val="max"/>
        <c:crossBetween val="between"/>
      </c:valAx>
      <c:catAx>
        <c:axId val="517794296"/>
        <c:scaling>
          <c:orientation val="minMax"/>
        </c:scaling>
        <c:delete val="1"/>
        <c:axPos val="l"/>
        <c:numFmt formatCode="General" sourceLinked="1"/>
        <c:majorTickMark val="out"/>
        <c:minorTickMark val="none"/>
        <c:tickLblPos val="nextTo"/>
        <c:crossAx val="711836960"/>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Sheet1!$B$2:$B$9</c:f>
              <c:numCache>
                <c:formatCode>General</c:formatCode>
                <c:ptCount val="8"/>
                <c:pt idx="0">
                  <c:v>287</c:v>
                </c:pt>
                <c:pt idx="1">
                  <c:v>240</c:v>
                </c:pt>
                <c:pt idx="2">
                  <c:v>238</c:v>
                </c:pt>
                <c:pt idx="3">
                  <c:v>246</c:v>
                </c:pt>
                <c:pt idx="4">
                  <c:v>212</c:v>
                </c:pt>
                <c:pt idx="5">
                  <c:v>177</c:v>
                </c:pt>
                <c:pt idx="6">
                  <c:v>118</c:v>
                </c:pt>
                <c:pt idx="7">
                  <c:v>120</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Sheet1!$C$2:$C$9</c:f>
              <c:numCache>
                <c:formatCode>General</c:formatCode>
                <c:ptCount val="8"/>
                <c:pt idx="0">
                  <c:v>344</c:v>
                </c:pt>
                <c:pt idx="1">
                  <c:v>309</c:v>
                </c:pt>
                <c:pt idx="2">
                  <c:v>350</c:v>
                </c:pt>
                <c:pt idx="3">
                  <c:v>319</c:v>
                </c:pt>
                <c:pt idx="4">
                  <c:v>312</c:v>
                </c:pt>
                <c:pt idx="5">
                  <c:v>268</c:v>
                </c:pt>
                <c:pt idx="6">
                  <c:v>211</c:v>
                </c:pt>
                <c:pt idx="7">
                  <c:v>168</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517795080"/>
        <c:axId val="517795472"/>
      </c:barChart>
      <c:catAx>
        <c:axId val="517795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7795472"/>
        <c:crosses val="autoZero"/>
        <c:auto val="1"/>
        <c:lblAlgn val="ctr"/>
        <c:lblOffset val="100"/>
        <c:noMultiLvlLbl val="0"/>
      </c:catAx>
      <c:valAx>
        <c:axId val="517795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7795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Sheet1!$B$2:$B$22</c:f>
              <c:numCache>
                <c:formatCode>0%</c:formatCode>
                <c:ptCount val="21"/>
                <c:pt idx="0">
                  <c:v>3.9E-2</c:v>
                </c:pt>
                <c:pt idx="1">
                  <c:v>4.1000000000000002E-2</c:v>
                </c:pt>
                <c:pt idx="2">
                  <c:v>4.2000000000000003E-2</c:v>
                </c:pt>
                <c:pt idx="3">
                  <c:v>5.7000000000000002E-2</c:v>
                </c:pt>
                <c:pt idx="4">
                  <c:v>7.0000000000000007E-2</c:v>
                </c:pt>
                <c:pt idx="5">
                  <c:v>7.5999999999999998E-2</c:v>
                </c:pt>
                <c:pt idx="6">
                  <c:v>8.1000000000000003E-2</c:v>
                </c:pt>
                <c:pt idx="7">
                  <c:v>8.5999999999999993E-2</c:v>
                </c:pt>
                <c:pt idx="8">
                  <c:v>8.7999999999999995E-2</c:v>
                </c:pt>
                <c:pt idx="9">
                  <c:v>0.10299999999999999</c:v>
                </c:pt>
                <c:pt idx="10">
                  <c:v>0.115</c:v>
                </c:pt>
                <c:pt idx="11">
                  <c:v>0.124</c:v>
                </c:pt>
                <c:pt idx="12">
                  <c:v>0.127</c:v>
                </c:pt>
                <c:pt idx="13">
                  <c:v>0.13600000000000001</c:v>
                </c:pt>
                <c:pt idx="14">
                  <c:v>0.155</c:v>
                </c:pt>
                <c:pt idx="15">
                  <c:v>0.19600000000000001</c:v>
                </c:pt>
                <c:pt idx="16">
                  <c:v>0.19900000000000001</c:v>
                </c:pt>
                <c:pt idx="17">
                  <c:v>0.20200000000000001</c:v>
                </c:pt>
                <c:pt idx="19">
                  <c:v>0.218</c:v>
                </c:pt>
                <c:pt idx="20">
                  <c:v>0.219</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Sheet1!$C$2:$C$22</c:f>
              <c:numCache>
                <c:formatCode>General</c:formatCode>
                <c:ptCount val="21"/>
                <c:pt idx="18" formatCode="0%">
                  <c:v>0.20799999999999999</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17%</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Sheet1!$D$2:$D$22</c:f>
              <c:numCache>
                <c:formatCode>0%</c:formatCode>
                <c:ptCount val="21"/>
                <c:pt idx="0">
                  <c:v>0.16700000000000001</c:v>
                </c:pt>
                <c:pt idx="1">
                  <c:v>0.16700000000000001</c:v>
                </c:pt>
                <c:pt idx="2">
                  <c:v>0.16700000000000001</c:v>
                </c:pt>
                <c:pt idx="3">
                  <c:v>0.16700000000000001</c:v>
                </c:pt>
                <c:pt idx="4">
                  <c:v>0.16700000000000001</c:v>
                </c:pt>
                <c:pt idx="5">
                  <c:v>0.16700000000000001</c:v>
                </c:pt>
                <c:pt idx="6">
                  <c:v>0.16700000000000001</c:v>
                </c:pt>
                <c:pt idx="7">
                  <c:v>0.16700000000000001</c:v>
                </c:pt>
                <c:pt idx="8">
                  <c:v>0.16700000000000001</c:v>
                </c:pt>
                <c:pt idx="9">
                  <c:v>0.16700000000000001</c:v>
                </c:pt>
                <c:pt idx="10">
                  <c:v>0.16700000000000001</c:v>
                </c:pt>
                <c:pt idx="11">
                  <c:v>0.16700000000000001</c:v>
                </c:pt>
                <c:pt idx="12">
                  <c:v>0.16700000000000001</c:v>
                </c:pt>
                <c:pt idx="13">
                  <c:v>0.16700000000000001</c:v>
                </c:pt>
                <c:pt idx="14">
                  <c:v>0.16700000000000001</c:v>
                </c:pt>
                <c:pt idx="15">
                  <c:v>0.16700000000000001</c:v>
                </c:pt>
                <c:pt idx="16">
                  <c:v>0.16700000000000001</c:v>
                </c:pt>
                <c:pt idx="17">
                  <c:v>0.16700000000000001</c:v>
                </c:pt>
                <c:pt idx="18">
                  <c:v>0.16700000000000001</c:v>
                </c:pt>
                <c:pt idx="19">
                  <c:v>0.16700000000000001</c:v>
                </c:pt>
                <c:pt idx="20">
                  <c:v>0.16700000000000001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12%</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Sheet1!$E$2:$E$22</c:f>
              <c:numCache>
                <c:formatCode>0%</c:formatCode>
                <c:ptCount val="21"/>
                <c:pt idx="0">
                  <c:v>0.123</c:v>
                </c:pt>
                <c:pt idx="1">
                  <c:v>0.123</c:v>
                </c:pt>
                <c:pt idx="2">
                  <c:v>0.123</c:v>
                </c:pt>
                <c:pt idx="3">
                  <c:v>0.123</c:v>
                </c:pt>
                <c:pt idx="4">
                  <c:v>0.123</c:v>
                </c:pt>
                <c:pt idx="5">
                  <c:v>0.123</c:v>
                </c:pt>
                <c:pt idx="6">
                  <c:v>0.123</c:v>
                </c:pt>
                <c:pt idx="7">
                  <c:v>0.123</c:v>
                </c:pt>
                <c:pt idx="8">
                  <c:v>0.123</c:v>
                </c:pt>
                <c:pt idx="9">
                  <c:v>0.123</c:v>
                </c:pt>
                <c:pt idx="10">
                  <c:v>0.123</c:v>
                </c:pt>
                <c:pt idx="11">
                  <c:v>0.123</c:v>
                </c:pt>
                <c:pt idx="12">
                  <c:v>0.123</c:v>
                </c:pt>
                <c:pt idx="13">
                  <c:v>0.123</c:v>
                </c:pt>
                <c:pt idx="14">
                  <c:v>0.123</c:v>
                </c:pt>
                <c:pt idx="15">
                  <c:v>0.123</c:v>
                </c:pt>
                <c:pt idx="16">
                  <c:v>0.123</c:v>
                </c:pt>
                <c:pt idx="17">
                  <c:v>0.123</c:v>
                </c:pt>
                <c:pt idx="18">
                  <c:v>0.123</c:v>
                </c:pt>
                <c:pt idx="19">
                  <c:v>0.123</c:v>
                </c:pt>
                <c:pt idx="20">
                  <c:v>0.123</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517796256"/>
        <c:axId val="517796648"/>
      </c:barChart>
      <c:catAx>
        <c:axId val="5177962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7796648"/>
        <c:crosses val="autoZero"/>
        <c:auto val="1"/>
        <c:lblAlgn val="ctr"/>
        <c:lblOffset val="100"/>
        <c:noMultiLvlLbl val="0"/>
      </c:catAx>
      <c:valAx>
        <c:axId val="517796648"/>
        <c:scaling>
          <c:orientation val="minMax"/>
          <c:max val="0.25"/>
          <c:min val="0"/>
        </c:scaling>
        <c:delete val="1"/>
        <c:axPos val="b"/>
        <c:numFmt formatCode="0%" sourceLinked="1"/>
        <c:majorTickMark val="out"/>
        <c:minorTickMark val="none"/>
        <c:tickLblPos val="nextTo"/>
        <c:crossAx val="517796256"/>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7880170257641116"/>
          <c:y val="0.8143581293631708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0.214</c:v>
                </c:pt>
                <c:pt idx="1">
                  <c:v>0.221</c:v>
                </c:pt>
                <c:pt idx="2">
                  <c:v>0.221</c:v>
                </c:pt>
                <c:pt idx="3">
                  <c:v>0.217</c:v>
                </c:pt>
                <c:pt idx="4">
                  <c:v>0.20799999999999999</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517797432"/>
        <c:axId val="517797824"/>
      </c:lineChart>
      <c:catAx>
        <c:axId val="517797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7797824"/>
        <c:crosses val="autoZero"/>
        <c:auto val="1"/>
        <c:lblAlgn val="ctr"/>
        <c:lblOffset val="100"/>
        <c:noMultiLvlLbl val="0"/>
      </c:catAx>
      <c:valAx>
        <c:axId val="517797824"/>
        <c:scaling>
          <c:orientation val="minMax"/>
          <c:max val="1"/>
          <c:min val="0"/>
        </c:scaling>
        <c:delete val="1"/>
        <c:axPos val="l"/>
        <c:numFmt formatCode="0%" sourceLinked="1"/>
        <c:majorTickMark val="out"/>
        <c:minorTickMark val="none"/>
        <c:tickLblPos val="nextTo"/>
        <c:crossAx val="5177974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Union City (city)</c:v>
                </c:pt>
                <c:pt idx="1">
                  <c:v>West New York (town)</c:v>
                </c:pt>
                <c:pt idx="2">
                  <c:v>Guttenberg (town)</c:v>
                </c:pt>
                <c:pt idx="3">
                  <c:v>Jersey City (city)</c:v>
                </c:pt>
                <c:pt idx="4">
                  <c:v>North Bergen (township)</c:v>
                </c:pt>
                <c:pt idx="5">
                  <c:v>East Newark (borough)</c:v>
                </c:pt>
                <c:pt idx="6">
                  <c:v>Bayonne (city)</c:v>
                </c:pt>
                <c:pt idx="7">
                  <c:v>Harrison (town)</c:v>
                </c:pt>
                <c:pt idx="8">
                  <c:v>Kearny (town)</c:v>
                </c:pt>
                <c:pt idx="9">
                  <c:v>Weehawken</c:v>
                </c:pt>
              </c:strCache>
            </c:strRef>
          </c:cat>
          <c:val>
            <c:numRef>
              <c:f>Sheet1!$B$2:$B$11</c:f>
              <c:numCache>
                <c:formatCode>0%</c:formatCode>
                <c:ptCount val="10"/>
                <c:pt idx="0">
                  <c:v>0.28999999999999998</c:v>
                </c:pt>
                <c:pt idx="1">
                  <c:v>0.25700000000000001</c:v>
                </c:pt>
                <c:pt idx="2">
                  <c:v>0.24399999999999999</c:v>
                </c:pt>
                <c:pt idx="3">
                  <c:v>0.223</c:v>
                </c:pt>
                <c:pt idx="4">
                  <c:v>0.21</c:v>
                </c:pt>
                <c:pt idx="5">
                  <c:v>0.20300000000000001</c:v>
                </c:pt>
                <c:pt idx="6">
                  <c:v>0.191</c:v>
                </c:pt>
                <c:pt idx="7">
                  <c:v>0.17199999999999999</c:v>
                </c:pt>
                <c:pt idx="8">
                  <c:v>0.129</c:v>
                </c:pt>
                <c:pt idx="9">
                  <c:v>0.121</c:v>
                </c:pt>
              </c:numCache>
            </c:numRef>
          </c:val>
          <c:extLst>
            <c:ext xmlns:c16="http://schemas.microsoft.com/office/drawing/2014/chart" uri="{C3380CC4-5D6E-409C-BE32-E72D297353CC}">
              <c16:uniqueId val="{00000000-9387-42DF-8A2C-FECD6E8874E8}"/>
            </c:ext>
          </c:extLst>
        </c:ser>
        <c:ser>
          <c:idx val="3"/>
          <c:order val="1"/>
          <c:tx>
            <c:strRef>
              <c:f>Sheet1!$C$1</c:f>
              <c:strCache>
                <c:ptCount val="1"/>
                <c:pt idx="0">
                  <c:v>NJ 12%</c:v>
                </c:pt>
              </c:strCache>
            </c:strRef>
          </c:tx>
          <c:spPr>
            <a:solidFill>
              <a:schemeClr val="bg1"/>
            </a:solidFill>
            <a:ln w="19050">
              <a:noFill/>
              <a:prstDash val="sysDot"/>
            </a:ln>
            <a:effectLst/>
          </c:spPr>
          <c:invertIfNegative val="0"/>
          <c:cat>
            <c:strRef>
              <c:f>Sheet1!$A$2:$A$11</c:f>
              <c:strCache>
                <c:ptCount val="10"/>
                <c:pt idx="0">
                  <c:v>Union City (city)</c:v>
                </c:pt>
                <c:pt idx="1">
                  <c:v>West New York (town)</c:v>
                </c:pt>
                <c:pt idx="2">
                  <c:v>Guttenberg (town)</c:v>
                </c:pt>
                <c:pt idx="3">
                  <c:v>Jersey City (city)</c:v>
                </c:pt>
                <c:pt idx="4">
                  <c:v>North Bergen (township)</c:v>
                </c:pt>
                <c:pt idx="5">
                  <c:v>East Newark (borough)</c:v>
                </c:pt>
                <c:pt idx="6">
                  <c:v>Bayonne (city)</c:v>
                </c:pt>
                <c:pt idx="7">
                  <c:v>Harrison (town)</c:v>
                </c:pt>
                <c:pt idx="8">
                  <c:v>Kearny (town)</c:v>
                </c:pt>
                <c:pt idx="9">
                  <c:v>Weehawken</c:v>
                </c:pt>
              </c:strCache>
            </c:strRef>
          </c:cat>
          <c:val>
            <c:numRef>
              <c:f>Sheet1!$C$2:$C$11</c:f>
              <c:numCache>
                <c:formatCode>0%</c:formatCode>
                <c:ptCount val="10"/>
                <c:pt idx="0">
                  <c:v>0.12</c:v>
                </c:pt>
                <c:pt idx="1">
                  <c:v>0.12</c:v>
                </c:pt>
                <c:pt idx="2">
                  <c:v>0.12</c:v>
                </c:pt>
                <c:pt idx="3">
                  <c:v>0.12</c:v>
                </c:pt>
                <c:pt idx="4">
                  <c:v>0.12</c:v>
                </c:pt>
                <c:pt idx="5">
                  <c:v>0.12</c:v>
                </c:pt>
                <c:pt idx="6">
                  <c:v>0.12</c:v>
                </c:pt>
                <c:pt idx="7">
                  <c:v>0.12</c:v>
                </c:pt>
                <c:pt idx="8">
                  <c:v>0.12</c:v>
                </c:pt>
                <c:pt idx="9">
                  <c:v>0.12</c:v>
                </c:pt>
              </c:numCache>
            </c:numRef>
          </c:val>
          <c:extLst>
            <c:ext xmlns:c16="http://schemas.microsoft.com/office/drawing/2014/chart" uri="{C3380CC4-5D6E-409C-BE32-E72D297353CC}">
              <c16:uniqueId val="{00000003-9387-42DF-8A2C-FECD6E8874E8}"/>
            </c:ext>
          </c:extLst>
        </c:ser>
        <c:ser>
          <c:idx val="2"/>
          <c:order val="2"/>
          <c:tx>
            <c:strRef>
              <c:f>Sheet1!$D$1</c:f>
              <c:strCache>
                <c:ptCount val="1"/>
                <c:pt idx="0">
                  <c:v>US 17%</c:v>
                </c:pt>
              </c:strCache>
            </c:strRef>
          </c:tx>
          <c:spPr>
            <a:solidFill>
              <a:schemeClr val="bg1"/>
            </a:solidFill>
            <a:ln w="19050">
              <a:noFill/>
              <a:prstDash val="sysDot"/>
            </a:ln>
            <a:effectLst/>
          </c:spPr>
          <c:invertIfNegative val="0"/>
          <c:cat>
            <c:strRef>
              <c:f>Sheet1!$A$2:$A$11</c:f>
              <c:strCache>
                <c:ptCount val="10"/>
                <c:pt idx="0">
                  <c:v>Union City (city)</c:v>
                </c:pt>
                <c:pt idx="1">
                  <c:v>West New York (town)</c:v>
                </c:pt>
                <c:pt idx="2">
                  <c:v>Guttenberg (town)</c:v>
                </c:pt>
                <c:pt idx="3">
                  <c:v>Jersey City (city)</c:v>
                </c:pt>
                <c:pt idx="4">
                  <c:v>North Bergen (township)</c:v>
                </c:pt>
                <c:pt idx="5">
                  <c:v>East Newark (borough)</c:v>
                </c:pt>
                <c:pt idx="6">
                  <c:v>Bayonne (city)</c:v>
                </c:pt>
                <c:pt idx="7">
                  <c:v>Harrison (town)</c:v>
                </c:pt>
                <c:pt idx="8">
                  <c:v>Kearny (town)</c:v>
                </c:pt>
                <c:pt idx="9">
                  <c:v>Weehawken</c:v>
                </c:pt>
              </c:strCache>
            </c:strRef>
          </c:cat>
          <c:val>
            <c:numRef>
              <c:f>Sheet1!$D$2:$D$11</c:f>
              <c:numCache>
                <c:formatCode>0%</c:formatCode>
                <c:ptCount val="10"/>
                <c:pt idx="0">
                  <c:v>0.17</c:v>
                </c:pt>
                <c:pt idx="1">
                  <c:v>0.17</c:v>
                </c:pt>
                <c:pt idx="2">
                  <c:v>0.17</c:v>
                </c:pt>
                <c:pt idx="3">
                  <c:v>0.17</c:v>
                </c:pt>
                <c:pt idx="4">
                  <c:v>0.17</c:v>
                </c:pt>
                <c:pt idx="5">
                  <c:v>0.17</c:v>
                </c:pt>
                <c:pt idx="6">
                  <c:v>0.17</c:v>
                </c:pt>
                <c:pt idx="7">
                  <c:v>0.17</c:v>
                </c:pt>
                <c:pt idx="8">
                  <c:v>0.17</c:v>
                </c:pt>
                <c:pt idx="9">
                  <c:v>0.17</c:v>
                </c:pt>
              </c:numCache>
            </c:numRef>
          </c:val>
          <c:extLst>
            <c:ext xmlns:c16="http://schemas.microsoft.com/office/drawing/2014/chart" uri="{C3380CC4-5D6E-409C-BE32-E72D297353CC}">
              <c16:uniqueId val="{00000002-9387-42DF-8A2C-FECD6E8874E8}"/>
            </c:ext>
          </c:extLst>
        </c:ser>
        <c:ser>
          <c:idx val="1"/>
          <c:order val="3"/>
          <c:tx>
            <c:strRef>
              <c:f>Sheet1!$E$1</c:f>
              <c:strCache>
                <c:ptCount val="1"/>
                <c:pt idx="0">
                  <c:v>Hudson avg. 20.80%</c:v>
                </c:pt>
              </c:strCache>
            </c:strRef>
          </c:tx>
          <c:spPr>
            <a:solidFill>
              <a:schemeClr val="bg1"/>
            </a:solidFill>
            <a:ln w="19050">
              <a:noFill/>
              <a:prstDash val="sysDot"/>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Union City (city)</c:v>
                </c:pt>
                <c:pt idx="1">
                  <c:v>West New York (town)</c:v>
                </c:pt>
                <c:pt idx="2">
                  <c:v>Guttenberg (town)</c:v>
                </c:pt>
                <c:pt idx="3">
                  <c:v>Jersey City (city)</c:v>
                </c:pt>
                <c:pt idx="4">
                  <c:v>North Bergen (township)</c:v>
                </c:pt>
                <c:pt idx="5">
                  <c:v>East Newark (borough)</c:v>
                </c:pt>
                <c:pt idx="6">
                  <c:v>Bayonne (city)</c:v>
                </c:pt>
                <c:pt idx="7">
                  <c:v>Harrison (town)</c:v>
                </c:pt>
                <c:pt idx="8">
                  <c:v>Kearny (town)</c:v>
                </c:pt>
                <c:pt idx="9">
                  <c:v>Weehawken</c:v>
                </c:pt>
              </c:strCache>
            </c:strRef>
          </c:cat>
          <c:val>
            <c:numRef>
              <c:f>Sheet1!$E$2:$E$11</c:f>
              <c:numCache>
                <c:formatCode>0%</c:formatCode>
                <c:ptCount val="10"/>
                <c:pt idx="0">
                  <c:v>0.20799999999999999</c:v>
                </c:pt>
                <c:pt idx="1">
                  <c:v>0.20799999999999999</c:v>
                </c:pt>
                <c:pt idx="2">
                  <c:v>0.20799999999999999</c:v>
                </c:pt>
                <c:pt idx="3">
                  <c:v>0.20799999999999999</c:v>
                </c:pt>
                <c:pt idx="4">
                  <c:v>0.20799999999999999</c:v>
                </c:pt>
                <c:pt idx="5">
                  <c:v>0.20799999999999999</c:v>
                </c:pt>
                <c:pt idx="6">
                  <c:v>0.20799999999999999</c:v>
                </c:pt>
                <c:pt idx="7">
                  <c:v>0.20799999999999999</c:v>
                </c:pt>
                <c:pt idx="8">
                  <c:v>0.20799999999999999</c:v>
                </c:pt>
                <c:pt idx="9">
                  <c:v>0.20799999999999999</c:v>
                </c:pt>
              </c:numCache>
            </c:numRef>
          </c:val>
          <c:extLst>
            <c:ext xmlns:c16="http://schemas.microsoft.com/office/drawing/2014/chart" uri="{C3380CC4-5D6E-409C-BE32-E72D297353CC}">
              <c16:uniqueId val="{00000001-9387-42DF-8A2C-FECD6E8874E8}"/>
            </c:ext>
          </c:extLst>
        </c:ser>
        <c:dLbls>
          <c:showLegendKey val="0"/>
          <c:showVal val="0"/>
          <c:showCatName val="0"/>
          <c:showSerName val="0"/>
          <c:showPercent val="0"/>
          <c:showBubbleSize val="0"/>
        </c:dLbls>
        <c:gapWidth val="182"/>
        <c:axId val="517799392"/>
        <c:axId val="517799784"/>
      </c:barChart>
      <c:catAx>
        <c:axId val="5177993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7799784"/>
        <c:crosses val="autoZero"/>
        <c:auto val="1"/>
        <c:lblAlgn val="ctr"/>
        <c:lblOffset val="100"/>
        <c:noMultiLvlLbl val="0"/>
      </c:catAx>
      <c:valAx>
        <c:axId val="517799784"/>
        <c:scaling>
          <c:orientation val="minMax"/>
          <c:max val="0.8"/>
        </c:scaling>
        <c:delete val="1"/>
        <c:axPos val="b"/>
        <c:numFmt formatCode="0%" sourceLinked="1"/>
        <c:majorTickMark val="out"/>
        <c:minorTickMark val="none"/>
        <c:tickLblPos val="nextTo"/>
        <c:crossAx val="517799392"/>
        <c:crosses val="autoZero"/>
        <c:crossBetween val="between"/>
      </c:valAx>
      <c:spPr>
        <a:noFill/>
        <a:ln>
          <a:noFill/>
        </a:ln>
        <a:effectLst/>
      </c:spPr>
    </c:plotArea>
    <c:legend>
      <c:legendPos val="r"/>
      <c:legendEntry>
        <c:idx val="1"/>
        <c:delete val="1"/>
      </c:legendEntry>
      <c:legendEntry>
        <c:idx val="2"/>
        <c:delete val="1"/>
      </c:legendEntry>
      <c:legendEntry>
        <c:idx val="3"/>
        <c:delete val="1"/>
      </c:legendEntry>
      <c:legendEntry>
        <c:idx val="4"/>
        <c:delete val="1"/>
      </c:legendEntry>
      <c:layout>
        <c:manualLayout>
          <c:xMode val="edge"/>
          <c:yMode val="edge"/>
          <c:x val="0.19463097014934128"/>
          <c:y val="0.89218205678835605"/>
          <c:w val="0.24198564068283859"/>
          <c:h val="7.422174500914657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Hudson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3"/>
              <c:layout>
                <c:manualLayout>
                  <c:x val="-4.0160642570281858E-3"/>
                  <c:y val="8.687259347525248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71D-4CBD-B4A3-29AB7ABBFF98}"/>
                </c:ext>
              </c:extLst>
            </c:dLbl>
            <c:dLbl>
              <c:idx val="5"/>
              <c:layout>
                <c:manualLayout>
                  <c:x val="-2.008032128514056E-3"/>
                  <c:y val="6.370656854851851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71D-4CBD-B4A3-29AB7ABBFF98}"/>
                </c:ext>
              </c:extLst>
            </c:dLbl>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1614</c:v>
                </c:pt>
                <c:pt idx="1">
                  <c:v>802</c:v>
                </c:pt>
                <c:pt idx="2">
                  <c:v>1635</c:v>
                </c:pt>
                <c:pt idx="3">
                  <c:v>653</c:v>
                </c:pt>
                <c:pt idx="4">
                  <c:v>1125</c:v>
                </c:pt>
                <c:pt idx="5">
                  <c:v>975</c:v>
                </c:pt>
                <c:pt idx="6">
                  <c:v>1075</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4">
                  <c:v>91949</c:v>
                </c:pt>
                <c:pt idx="5">
                  <c:v>92286</c:v>
                </c:pt>
                <c:pt idx="6">
                  <c:v>92937</c:v>
                </c:pt>
                <c:pt idx="7">
                  <c:v>93158</c:v>
                </c:pt>
                <c:pt idx="8">
                  <c:v>94171</c:v>
                </c:pt>
                <c:pt idx="10">
                  <c:v>94960</c:v>
                </c:pt>
                <c:pt idx="11">
                  <c:v>95493</c:v>
                </c:pt>
                <c:pt idx="12">
                  <c:v>97494</c:v>
                </c:pt>
                <c:pt idx="13">
                  <c:v>98043</c:v>
                </c:pt>
                <c:pt idx="14">
                  <c:v>100814</c:v>
                </c:pt>
                <c:pt idx="15">
                  <c:v>101370</c:v>
                </c:pt>
                <c:pt idx="16">
                  <c:v>101927</c:v>
                </c:pt>
                <c:pt idx="17">
                  <c:v>104121</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9">
                  <c:v>94533</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517800960"/>
        <c:axId val="517801352"/>
      </c:barChart>
      <c:catAx>
        <c:axId val="5178009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7801352"/>
        <c:crosses val="autoZero"/>
        <c:auto val="1"/>
        <c:lblAlgn val="ctr"/>
        <c:lblOffset val="100"/>
        <c:noMultiLvlLbl val="0"/>
      </c:catAx>
      <c:valAx>
        <c:axId val="517801352"/>
        <c:scaling>
          <c:orientation val="minMax"/>
        </c:scaling>
        <c:delete val="1"/>
        <c:axPos val="b"/>
        <c:numFmt formatCode="&quot;$&quot;#,##0_);[Red]\(&quot;$&quot;#,##0\)" sourceLinked="1"/>
        <c:majorTickMark val="none"/>
        <c:minorTickMark val="none"/>
        <c:tickLblPos val="nextTo"/>
        <c:crossAx val="5178009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0.57799999999999996</c:v>
                </c:pt>
                <c:pt idx="1">
                  <c:v>0.57499999999999996</c:v>
                </c:pt>
                <c:pt idx="2">
                  <c:v>0.57899999999999996</c:v>
                </c:pt>
                <c:pt idx="3">
                  <c:v>0.57899999999999996</c:v>
                </c:pt>
                <c:pt idx="4">
                  <c:v>0.57899999999999996</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0%</c:formatCode>
                <c:ptCount val="5"/>
                <c:pt idx="0">
                  <c:v>0.14399999999999999</c:v>
                </c:pt>
                <c:pt idx="1">
                  <c:v>0.14099999999999999</c:v>
                </c:pt>
                <c:pt idx="2">
                  <c:v>0.14000000000000001</c:v>
                </c:pt>
                <c:pt idx="3">
                  <c:v>0.14099999999999999</c:v>
                </c:pt>
                <c:pt idx="4">
                  <c:v>0.13800000000000001</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Sheet1!$D$2:$D$6</c:f>
              <c:numCache>
                <c:formatCode>0%</c:formatCode>
                <c:ptCount val="5"/>
                <c:pt idx="0">
                  <c:v>8.9999999999999993E-3</c:v>
                </c:pt>
                <c:pt idx="1">
                  <c:v>8.0000000000000002E-3</c:v>
                </c:pt>
                <c:pt idx="2">
                  <c:v>8.9999999999999993E-3</c:v>
                </c:pt>
                <c:pt idx="3">
                  <c:v>8.0000000000000002E-3</c:v>
                </c:pt>
                <c:pt idx="4">
                  <c:v>8.0000000000000002E-3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Sheet1!$E$2:$E$6</c:f>
              <c:numCache>
                <c:formatCode>0%</c:formatCode>
                <c:ptCount val="5"/>
                <c:pt idx="0">
                  <c:v>0.14799999999999999</c:v>
                </c:pt>
                <c:pt idx="1">
                  <c:v>0.152</c:v>
                </c:pt>
                <c:pt idx="2">
                  <c:v>0.155</c:v>
                </c:pt>
                <c:pt idx="3">
                  <c:v>0.159</c:v>
                </c:pt>
                <c:pt idx="4">
                  <c:v>0.16200000000000001</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Sheet1!$F$2:$F$6</c:f>
              <c:numCache>
                <c:formatCode>0%</c:formatCode>
                <c:ptCount val="5"/>
                <c:pt idx="0">
                  <c:v>0.42399999999999999</c:v>
                </c:pt>
                <c:pt idx="1">
                  <c:v>0.42699999999999999</c:v>
                </c:pt>
                <c:pt idx="2">
                  <c:v>0.42799999999999999</c:v>
                </c:pt>
                <c:pt idx="3">
                  <c:v>0.43099999999999999</c:v>
                </c:pt>
                <c:pt idx="4">
                  <c:v>0.432</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639535208"/>
        <c:axId val="639535600"/>
      </c:lineChart>
      <c:catAx>
        <c:axId val="639535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9535600"/>
        <c:crosses val="autoZero"/>
        <c:auto val="1"/>
        <c:lblAlgn val="ctr"/>
        <c:lblOffset val="100"/>
        <c:noMultiLvlLbl val="0"/>
      </c:catAx>
      <c:valAx>
        <c:axId val="639535600"/>
        <c:scaling>
          <c:orientation val="minMax"/>
        </c:scaling>
        <c:delete val="1"/>
        <c:axPos val="l"/>
        <c:numFmt formatCode="0%" sourceLinked="1"/>
        <c:majorTickMark val="none"/>
        <c:minorTickMark val="none"/>
        <c:tickLblPos val="nextTo"/>
        <c:crossAx val="63953520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_("$"* #,##0_);_("$"* \(#,##0\);_("$"* "-"??_);_(@_)</c:formatCode>
                <c:ptCount val="5"/>
                <c:pt idx="0">
                  <c:v>58442</c:v>
                </c:pt>
                <c:pt idx="1">
                  <c:v>58973</c:v>
                </c:pt>
                <c:pt idx="2">
                  <c:v>59741</c:v>
                </c:pt>
                <c:pt idx="3">
                  <c:v>60894</c:v>
                </c:pt>
                <c:pt idx="4">
                  <c:v>62681</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517802136"/>
        <c:axId val="517802528"/>
      </c:lineChart>
      <c:catAx>
        <c:axId val="517802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7802528"/>
        <c:crosses val="autoZero"/>
        <c:auto val="1"/>
        <c:lblAlgn val="ctr"/>
        <c:lblOffset val="100"/>
        <c:noMultiLvlLbl val="0"/>
      </c:catAx>
      <c:valAx>
        <c:axId val="517802528"/>
        <c:scaling>
          <c:orientation val="minMax"/>
        </c:scaling>
        <c:delete val="1"/>
        <c:axPos val="l"/>
        <c:numFmt formatCode="_(&quot;$&quot;* #,##0_);_(&quot;$&quot;* \(#,##0\);_(&quot;$&quot;* &quot;-&quot;??_);_(@_)" sourceLinked="1"/>
        <c:majorTickMark val="out"/>
        <c:minorTickMark val="none"/>
        <c:tickLblPos val="nextTo"/>
        <c:crossAx val="5178021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Sheet1!$B$2:$B$22</c:f>
              <c:numCache>
                <c:formatCode>_("$"* #,##0_);_("$"* \(#,##0\);_("$"* "-"??_);_(@_)</c:formatCode>
                <c:ptCount val="21"/>
                <c:pt idx="0">
                  <c:v>50000</c:v>
                </c:pt>
                <c:pt idx="1">
                  <c:v>57365</c:v>
                </c:pt>
                <c:pt idx="2">
                  <c:v>57514</c:v>
                </c:pt>
                <c:pt idx="3">
                  <c:v>62332</c:v>
                </c:pt>
                <c:pt idx="5">
                  <c:v>63339</c:v>
                </c:pt>
                <c:pt idx="6">
                  <c:v>63934</c:v>
                </c:pt>
                <c:pt idx="7">
                  <c:v>65037</c:v>
                </c:pt>
                <c:pt idx="8">
                  <c:v>65771</c:v>
                </c:pt>
                <c:pt idx="9">
                  <c:v>73376</c:v>
                </c:pt>
                <c:pt idx="10">
                  <c:v>75500</c:v>
                </c:pt>
                <c:pt idx="11">
                  <c:v>77027</c:v>
                </c:pt>
                <c:pt idx="12">
                  <c:v>81489</c:v>
                </c:pt>
                <c:pt idx="13">
                  <c:v>82839</c:v>
                </c:pt>
                <c:pt idx="14">
                  <c:v>83133</c:v>
                </c:pt>
                <c:pt idx="15">
                  <c:v>89238</c:v>
                </c:pt>
                <c:pt idx="16">
                  <c:v>91572</c:v>
                </c:pt>
                <c:pt idx="17">
                  <c:v>91807</c:v>
                </c:pt>
                <c:pt idx="18">
                  <c:v>106046</c:v>
                </c:pt>
                <c:pt idx="19">
                  <c:v>107034</c:v>
                </c:pt>
                <c:pt idx="20">
                  <c:v>110969</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Sheet1!$C$2:$C$22</c:f>
              <c:numCache>
                <c:formatCode>General</c:formatCode>
                <c:ptCount val="21"/>
                <c:pt idx="4" formatCode="_(&quot;$&quot;* #,##0_);_(&quot;$&quot;* \(#,##0\);_(&quot;$&quot;* &quot;-&quot;??_);_(@_)">
                  <c:v>62681</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$76,475</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Sheet1!$D$2:$D$22</c:f>
              <c:numCache>
                <c:formatCode>_("$"* #,##0_);_("$"* \(#,##0\);_("$"* "-"??_);_(@_)</c:formatCode>
                <c:ptCount val="21"/>
                <c:pt idx="0">
                  <c:v>76475</c:v>
                </c:pt>
                <c:pt idx="1">
                  <c:v>76475</c:v>
                </c:pt>
                <c:pt idx="2">
                  <c:v>76475</c:v>
                </c:pt>
                <c:pt idx="3">
                  <c:v>76475</c:v>
                </c:pt>
                <c:pt idx="4">
                  <c:v>76475</c:v>
                </c:pt>
                <c:pt idx="5">
                  <c:v>76475</c:v>
                </c:pt>
                <c:pt idx="6">
                  <c:v>76475</c:v>
                </c:pt>
                <c:pt idx="7">
                  <c:v>76475</c:v>
                </c:pt>
                <c:pt idx="8">
                  <c:v>76475</c:v>
                </c:pt>
                <c:pt idx="9">
                  <c:v>76475</c:v>
                </c:pt>
                <c:pt idx="10">
                  <c:v>76475</c:v>
                </c:pt>
                <c:pt idx="11">
                  <c:v>76475</c:v>
                </c:pt>
                <c:pt idx="12">
                  <c:v>76475</c:v>
                </c:pt>
                <c:pt idx="13">
                  <c:v>76475</c:v>
                </c:pt>
                <c:pt idx="14">
                  <c:v>76475</c:v>
                </c:pt>
                <c:pt idx="15">
                  <c:v>76475</c:v>
                </c:pt>
                <c:pt idx="16">
                  <c:v>76475</c:v>
                </c:pt>
                <c:pt idx="17">
                  <c:v>76475</c:v>
                </c:pt>
                <c:pt idx="18">
                  <c:v>76475</c:v>
                </c:pt>
                <c:pt idx="19">
                  <c:v>76475</c:v>
                </c:pt>
                <c:pt idx="20">
                  <c:v>76475</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$57,652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Sheet1!$E$2:$E$22</c:f>
              <c:numCache>
                <c:formatCode>_("$"* #,##0_);_("$"* \(#,##0\);_("$"* "-"??_);_(@_)</c:formatCode>
                <c:ptCount val="21"/>
                <c:pt idx="0">
                  <c:v>57652</c:v>
                </c:pt>
                <c:pt idx="1">
                  <c:v>57652</c:v>
                </c:pt>
                <c:pt idx="2">
                  <c:v>57652</c:v>
                </c:pt>
                <c:pt idx="3">
                  <c:v>57652</c:v>
                </c:pt>
                <c:pt idx="4">
                  <c:v>57652</c:v>
                </c:pt>
                <c:pt idx="5">
                  <c:v>57652</c:v>
                </c:pt>
                <c:pt idx="6">
                  <c:v>57652</c:v>
                </c:pt>
                <c:pt idx="7">
                  <c:v>57652</c:v>
                </c:pt>
                <c:pt idx="8">
                  <c:v>57652</c:v>
                </c:pt>
                <c:pt idx="9">
                  <c:v>57652</c:v>
                </c:pt>
                <c:pt idx="10">
                  <c:v>57652</c:v>
                </c:pt>
                <c:pt idx="11">
                  <c:v>57652</c:v>
                </c:pt>
                <c:pt idx="12">
                  <c:v>57652</c:v>
                </c:pt>
                <c:pt idx="13">
                  <c:v>57652</c:v>
                </c:pt>
                <c:pt idx="14">
                  <c:v>57652</c:v>
                </c:pt>
                <c:pt idx="15">
                  <c:v>57652</c:v>
                </c:pt>
                <c:pt idx="16">
                  <c:v>57652</c:v>
                </c:pt>
                <c:pt idx="17">
                  <c:v>57652</c:v>
                </c:pt>
                <c:pt idx="18">
                  <c:v>57652</c:v>
                </c:pt>
                <c:pt idx="19">
                  <c:v>57652</c:v>
                </c:pt>
                <c:pt idx="20">
                  <c:v>57652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517803312"/>
        <c:axId val="517803704"/>
      </c:barChart>
      <c:catAx>
        <c:axId val="5178033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7803704"/>
        <c:crosses val="autoZero"/>
        <c:auto val="1"/>
        <c:lblAlgn val="ctr"/>
        <c:lblOffset val="100"/>
        <c:noMultiLvlLbl val="0"/>
      </c:catAx>
      <c:valAx>
        <c:axId val="517803704"/>
        <c:scaling>
          <c:orientation val="minMax"/>
        </c:scaling>
        <c:delete val="1"/>
        <c:axPos val="b"/>
        <c:numFmt formatCode="_(&quot;$&quot;* #,##0_);_(&quot;$&quot;* \(#,##0\);_(&quot;$&quot;* &quot;-&quot;??_);_(@_)" sourceLinked="1"/>
        <c:majorTickMark val="none"/>
        <c:minorTickMark val="none"/>
        <c:tickLblPos val="nextTo"/>
        <c:crossAx val="517803312"/>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50865062154859086"/>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Union City</c:v>
                </c:pt>
                <c:pt idx="1">
                  <c:v>West New York</c:v>
                </c:pt>
                <c:pt idx="2">
                  <c:v>Guttenberg</c:v>
                </c:pt>
                <c:pt idx="3">
                  <c:v>Bayonne</c:v>
                </c:pt>
                <c:pt idx="4">
                  <c:v>North Bergen</c:v>
                </c:pt>
                <c:pt idx="5">
                  <c:v>East Newark</c:v>
                </c:pt>
                <c:pt idx="6">
                  <c:v>Harrison</c:v>
                </c:pt>
                <c:pt idx="7">
                  <c:v>Jersey City</c:v>
                </c:pt>
                <c:pt idx="8">
                  <c:v>Kearny</c:v>
                </c:pt>
                <c:pt idx="9">
                  <c:v>Weehawken</c:v>
                </c:pt>
              </c:strCache>
            </c:strRef>
          </c:cat>
          <c:val>
            <c:numRef>
              <c:f>Sheet1!$B$2:$B$11</c:f>
              <c:numCache>
                <c:formatCode>_("$"* #,##0_);_("$"* \(#,##0\);_("$"* "-"??_);_(@_)</c:formatCode>
                <c:ptCount val="10"/>
                <c:pt idx="0">
                  <c:v>43424</c:v>
                </c:pt>
                <c:pt idx="1">
                  <c:v>50477</c:v>
                </c:pt>
                <c:pt idx="2">
                  <c:v>54471</c:v>
                </c:pt>
                <c:pt idx="3">
                  <c:v>56701</c:v>
                </c:pt>
                <c:pt idx="4">
                  <c:v>57269</c:v>
                </c:pt>
                <c:pt idx="5">
                  <c:v>59313</c:v>
                </c:pt>
                <c:pt idx="6">
                  <c:v>61168</c:v>
                </c:pt>
                <c:pt idx="7">
                  <c:v>62739</c:v>
                </c:pt>
                <c:pt idx="8">
                  <c:v>63271</c:v>
                </c:pt>
                <c:pt idx="9">
                  <c:v>84841</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Hudson median $62,681</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Union City</c:v>
                </c:pt>
                <c:pt idx="1">
                  <c:v>West New York</c:v>
                </c:pt>
                <c:pt idx="2">
                  <c:v>Guttenberg</c:v>
                </c:pt>
                <c:pt idx="3">
                  <c:v>Bayonne</c:v>
                </c:pt>
                <c:pt idx="4">
                  <c:v>North Bergen</c:v>
                </c:pt>
                <c:pt idx="5">
                  <c:v>East Newark</c:v>
                </c:pt>
                <c:pt idx="6">
                  <c:v>Harrison</c:v>
                </c:pt>
                <c:pt idx="7">
                  <c:v>Jersey City</c:v>
                </c:pt>
                <c:pt idx="8">
                  <c:v>Kearny</c:v>
                </c:pt>
                <c:pt idx="9">
                  <c:v>Weehawken</c:v>
                </c:pt>
              </c:strCache>
            </c:strRef>
          </c:cat>
          <c:val>
            <c:numRef>
              <c:f>Sheet1!$C$2:$C$11</c:f>
              <c:numCache>
                <c:formatCode>"$"#,##0</c:formatCode>
                <c:ptCount val="10"/>
                <c:pt idx="0">
                  <c:v>62681</c:v>
                </c:pt>
                <c:pt idx="1">
                  <c:v>62681</c:v>
                </c:pt>
                <c:pt idx="2">
                  <c:v>62681</c:v>
                </c:pt>
                <c:pt idx="3">
                  <c:v>62681</c:v>
                </c:pt>
                <c:pt idx="4">
                  <c:v>62681</c:v>
                </c:pt>
                <c:pt idx="5">
                  <c:v>62681</c:v>
                </c:pt>
                <c:pt idx="6">
                  <c:v>62681</c:v>
                </c:pt>
                <c:pt idx="7">
                  <c:v>62681</c:v>
                </c:pt>
                <c:pt idx="8">
                  <c:v>62681</c:v>
                </c:pt>
                <c:pt idx="9">
                  <c:v>62681</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517804488"/>
        <c:axId val="517804880"/>
      </c:barChart>
      <c:catAx>
        <c:axId val="5178044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7804880"/>
        <c:crosses val="autoZero"/>
        <c:auto val="1"/>
        <c:lblAlgn val="ctr"/>
        <c:lblOffset val="100"/>
        <c:noMultiLvlLbl val="0"/>
      </c:catAx>
      <c:valAx>
        <c:axId val="517804880"/>
        <c:scaling>
          <c:orientation val="minMax"/>
        </c:scaling>
        <c:delete val="1"/>
        <c:axPos val="b"/>
        <c:numFmt formatCode="_(&quot;$&quot;* #,##0_);_(&quot;$&quot;* \(#,##0\);_(&quot;$&quot;* &quot;-&quot;??_);_(@_)" sourceLinked="1"/>
        <c:majorTickMark val="none"/>
        <c:minorTickMark val="none"/>
        <c:tickLblPos val="nextTo"/>
        <c:crossAx val="5178044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217785430312577"/>
          <c:y val="0.9608046931091585"/>
          <c:w val="0.1585102738643621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Sheet1!$B$2:$B$22</c:f>
              <c:numCache>
                <c:formatCode>0%</c:formatCode>
                <c:ptCount val="21"/>
                <c:pt idx="0">
                  <c:v>0.13</c:v>
                </c:pt>
                <c:pt idx="1">
                  <c:v>0.14000000000000001</c:v>
                </c:pt>
                <c:pt idx="2">
                  <c:v>0.14000000000000001</c:v>
                </c:pt>
                <c:pt idx="3">
                  <c:v>0.14000000000000001</c:v>
                </c:pt>
                <c:pt idx="4">
                  <c:v>0.15</c:v>
                </c:pt>
                <c:pt idx="5">
                  <c:v>0.15</c:v>
                </c:pt>
                <c:pt idx="6">
                  <c:v>0.15</c:v>
                </c:pt>
                <c:pt idx="7">
                  <c:v>0.16</c:v>
                </c:pt>
                <c:pt idx="8">
                  <c:v>0.17</c:v>
                </c:pt>
                <c:pt idx="9">
                  <c:v>0.17</c:v>
                </c:pt>
                <c:pt idx="10">
                  <c:v>0.18</c:v>
                </c:pt>
                <c:pt idx="11">
                  <c:v>0.19</c:v>
                </c:pt>
                <c:pt idx="12">
                  <c:v>0.19</c:v>
                </c:pt>
                <c:pt idx="13">
                  <c:v>0.2</c:v>
                </c:pt>
                <c:pt idx="14">
                  <c:v>0.2</c:v>
                </c:pt>
                <c:pt idx="15">
                  <c:v>0.21</c:v>
                </c:pt>
                <c:pt idx="16">
                  <c:v>0.22</c:v>
                </c:pt>
                <c:pt idx="17">
                  <c:v>0.23</c:v>
                </c:pt>
                <c:pt idx="19">
                  <c:v>0.25</c:v>
                </c:pt>
                <c:pt idx="20">
                  <c:v>0.26</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Sheet1!$C$2:$C$22</c:f>
              <c:numCache>
                <c:formatCode>General</c:formatCode>
                <c:ptCount val="21"/>
                <c:pt idx="18">
                  <c:v>0.23</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19%</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Sheet1!$D$2:$D$22</c:f>
              <c:numCache>
                <c:formatCode>0%</c:formatCode>
                <c:ptCount val="21"/>
                <c:pt idx="0">
                  <c:v>0.19</c:v>
                </c:pt>
                <c:pt idx="1">
                  <c:v>0.19</c:v>
                </c:pt>
                <c:pt idx="2">
                  <c:v>0.19</c:v>
                </c:pt>
                <c:pt idx="3">
                  <c:v>0.19</c:v>
                </c:pt>
                <c:pt idx="4">
                  <c:v>0.19</c:v>
                </c:pt>
                <c:pt idx="5">
                  <c:v>0.19</c:v>
                </c:pt>
                <c:pt idx="6">
                  <c:v>0.19</c:v>
                </c:pt>
                <c:pt idx="7">
                  <c:v>0.19</c:v>
                </c:pt>
                <c:pt idx="8">
                  <c:v>0.19</c:v>
                </c:pt>
                <c:pt idx="9">
                  <c:v>0.19</c:v>
                </c:pt>
                <c:pt idx="10">
                  <c:v>0.19</c:v>
                </c:pt>
                <c:pt idx="11">
                  <c:v>0.19</c:v>
                </c:pt>
                <c:pt idx="12">
                  <c:v>0.19</c:v>
                </c:pt>
                <c:pt idx="13">
                  <c:v>0.19</c:v>
                </c:pt>
                <c:pt idx="14">
                  <c:v>0.19</c:v>
                </c:pt>
                <c:pt idx="15">
                  <c:v>0.19</c:v>
                </c:pt>
                <c:pt idx="16">
                  <c:v>0.19</c:v>
                </c:pt>
                <c:pt idx="17">
                  <c:v>0.19</c:v>
                </c:pt>
                <c:pt idx="18">
                  <c:v>0.19</c:v>
                </c:pt>
                <c:pt idx="19">
                  <c:v>0.19</c:v>
                </c:pt>
                <c:pt idx="20">
                  <c:v>0.19</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517805664"/>
        <c:axId val="517806056"/>
      </c:barChart>
      <c:catAx>
        <c:axId val="5178056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7806056"/>
        <c:crosses val="autoZero"/>
        <c:auto val="1"/>
        <c:lblAlgn val="ctr"/>
        <c:lblOffset val="100"/>
        <c:noMultiLvlLbl val="0"/>
      </c:catAx>
      <c:valAx>
        <c:axId val="517806056"/>
        <c:scaling>
          <c:orientation val="minMax"/>
        </c:scaling>
        <c:delete val="1"/>
        <c:axPos val="b"/>
        <c:numFmt formatCode="0%" sourceLinked="1"/>
        <c:majorTickMark val="none"/>
        <c:minorTickMark val="none"/>
        <c:tickLblPos val="nextTo"/>
        <c:crossAx val="51780566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291301673228347"/>
          <c:y val="0.926747717032635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0%</c:formatCode>
                <c:ptCount val="6"/>
                <c:pt idx="0">
                  <c:v>0.28000000000000003</c:v>
                </c:pt>
                <c:pt idx="1">
                  <c:v>0.28000000000000003</c:v>
                </c:pt>
                <c:pt idx="2">
                  <c:v>0.28999999999999998</c:v>
                </c:pt>
                <c:pt idx="3">
                  <c:v>0.28999999999999998</c:v>
                </c:pt>
                <c:pt idx="4">
                  <c:v>0.28999999999999998</c:v>
                </c:pt>
                <c:pt idx="5">
                  <c:v>0.28999999999999998</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517806840"/>
        <c:axId val="517807232"/>
      </c:lineChart>
      <c:catAx>
        <c:axId val="517806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7807232"/>
        <c:crosses val="autoZero"/>
        <c:auto val="1"/>
        <c:lblAlgn val="ctr"/>
        <c:lblOffset val="100"/>
        <c:noMultiLvlLbl val="0"/>
      </c:catAx>
      <c:valAx>
        <c:axId val="517807232"/>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78068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021161417322831E-2"/>
          <c:y val="0.12151509031098547"/>
          <c:w val="0.90879133858267713"/>
          <c:h val="0.74781404912978777"/>
        </c:manualLayout>
      </c:layout>
      <c:lineChart>
        <c:grouping val="standard"/>
        <c:varyColors val="0"/>
        <c:ser>
          <c:idx val="0"/>
          <c:order val="0"/>
          <c:tx>
            <c:strRef>
              <c:f>Sheet1!$A$2</c:f>
              <c:strCache>
                <c:ptCount val="1"/>
                <c:pt idx="0">
                  <c:v>United States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Sheet1!$B$2:$D$2</c:f>
              <c:numCache>
                <c:formatCode>0.0%</c:formatCode>
                <c:ptCount val="3"/>
                <c:pt idx="0">
                  <c:v>0.13400000000000001</c:v>
                </c:pt>
                <c:pt idx="1">
                  <c:v>0.129</c:v>
                </c:pt>
                <c:pt idx="2">
                  <c:v>0.125</c:v>
                </c:pt>
              </c:numCache>
            </c:numRef>
          </c:val>
          <c:smooth val="0"/>
          <c:extLst>
            <c:ext xmlns:c16="http://schemas.microsoft.com/office/drawing/2014/chart" uri="{C3380CC4-5D6E-409C-BE32-E72D297353CC}">
              <c16:uniqueId val="{00000000-7AB3-43F2-9DD7-B891C4188A27}"/>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dLbl>
              <c:idx val="1"/>
              <c:layout>
                <c:manualLayout>
                  <c:x val="-3.5898499015748091E-2"/>
                  <c:y val="3.05474570236976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411-49A9-839A-1955B0C685C7}"/>
                </c:ext>
              </c:extLst>
            </c:dLbl>
            <c:dLbl>
              <c:idx val="2"/>
              <c:layout>
                <c:manualLayout>
                  <c:x val="-3.3335999015748144E-2"/>
                  <c:y val="2.10735268364924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411-49A9-839A-1955B0C685C7}"/>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Sheet1!$B$3:$D$3</c:f>
              <c:numCache>
                <c:formatCode>0.0%</c:formatCode>
                <c:ptCount val="3"/>
                <c:pt idx="0">
                  <c:v>0.108</c:v>
                </c:pt>
                <c:pt idx="1">
                  <c:v>0.10299999999999999</c:v>
                </c:pt>
                <c:pt idx="2">
                  <c:v>9.6000000000000002E-2</c:v>
                </c:pt>
              </c:numCache>
            </c:numRef>
          </c:val>
          <c:smooth val="0"/>
          <c:extLst>
            <c:ext xmlns:c16="http://schemas.microsoft.com/office/drawing/2014/chart" uri="{C3380CC4-5D6E-409C-BE32-E72D297353CC}">
              <c16:uniqueId val="{00000001-7AB3-43F2-9DD7-B891C4188A27}"/>
            </c:ext>
          </c:extLst>
        </c:ser>
        <c:ser>
          <c:idx val="2"/>
          <c:order val="2"/>
          <c:tx>
            <c:strRef>
              <c:f>Sheet1!$A$4</c:f>
              <c:strCache>
                <c:ptCount val="1"/>
                <c:pt idx="0">
                  <c:v>Hudson</c:v>
                </c:pt>
              </c:strCache>
            </c:strRef>
          </c:tx>
          <c:spPr>
            <a:ln w="28575" cap="rnd">
              <a:solidFill>
                <a:srgbClr val="C00000"/>
              </a:solidFill>
              <a:prstDash val="sysDash"/>
              <a:round/>
            </a:ln>
            <a:effectLst/>
          </c:spPr>
          <c:marker>
            <c:symbol val="diamond"/>
            <c:size val="6"/>
            <c:spPr>
              <a:solidFill>
                <a:srgbClr val="C00000"/>
              </a:solidFill>
              <a:ln w="9525">
                <a:solidFill>
                  <a:srgbClr val="C00000"/>
                </a:solidFill>
              </a:ln>
              <a:effectLst/>
            </c:spPr>
          </c:marker>
          <c:dLbls>
            <c:dLbl>
              <c:idx val="1"/>
              <c:layout>
                <c:manualLayout>
                  <c:x val="-3.6679749015748088E-2"/>
                  <c:y val="-1.51523204694891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411-49A9-839A-1955B0C685C7}"/>
                </c:ext>
              </c:extLst>
            </c:dLbl>
            <c:dLbl>
              <c:idx val="2"/>
              <c:layout>
                <c:manualLayout>
                  <c:x val="-2.7304749015748146E-2"/>
                  <c:y val="-2.69947332034957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411-49A9-839A-1955B0C685C7}"/>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Sheet1!$B$4:$D$4</c:f>
              <c:numCache>
                <c:formatCode>0.0%</c:formatCode>
                <c:ptCount val="3"/>
                <c:pt idx="0">
                  <c:v>0.106</c:v>
                </c:pt>
                <c:pt idx="1">
                  <c:v>0.105</c:v>
                </c:pt>
                <c:pt idx="2">
                  <c:v>0.107</c:v>
                </c:pt>
              </c:numCache>
            </c:numRef>
          </c:val>
          <c:smooth val="0"/>
          <c:extLst>
            <c:ext xmlns:c16="http://schemas.microsoft.com/office/drawing/2014/chart" uri="{C3380CC4-5D6E-409C-BE32-E72D297353CC}">
              <c16:uniqueId val="{00000002-7AB3-43F2-9DD7-B891C4188A27}"/>
            </c:ext>
          </c:extLst>
        </c:ser>
        <c:dLbls>
          <c:showLegendKey val="0"/>
          <c:showVal val="0"/>
          <c:showCatName val="0"/>
          <c:showSerName val="0"/>
          <c:showPercent val="0"/>
          <c:showBubbleSize val="0"/>
        </c:dLbls>
        <c:marker val="1"/>
        <c:smooth val="0"/>
        <c:axId val="517808016"/>
        <c:axId val="517808408"/>
      </c:lineChart>
      <c:catAx>
        <c:axId val="517808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7808408"/>
        <c:crosses val="autoZero"/>
        <c:auto val="1"/>
        <c:lblAlgn val="ctr"/>
        <c:lblOffset val="100"/>
        <c:noMultiLvlLbl val="0"/>
      </c:catAx>
      <c:valAx>
        <c:axId val="517808408"/>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7808016"/>
        <c:crosses val="autoZero"/>
        <c:crossBetween val="between"/>
      </c:valAx>
      <c:spPr>
        <a:noFill/>
        <a:ln>
          <a:noFill/>
        </a:ln>
        <a:effectLst/>
      </c:spPr>
    </c:plotArea>
    <c:legend>
      <c:legendPos val="b"/>
      <c:layout>
        <c:manualLayout>
          <c:xMode val="edge"/>
          <c:yMode val="edge"/>
          <c:x val="0.29156963582677164"/>
          <c:y val="2.7823329105498749E-2"/>
          <c:w val="0.42623560531496058"/>
          <c:h val="4.846847764199099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2017</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Sheet1!$B$2:$B$22</c:f>
              <c:numCache>
                <c:formatCode>0.0%</c:formatCode>
                <c:ptCount val="21"/>
                <c:pt idx="0">
                  <c:v>5.6000000000000001E-2</c:v>
                </c:pt>
                <c:pt idx="1">
                  <c:v>5.6000000000000001E-2</c:v>
                </c:pt>
                <c:pt idx="2">
                  <c:v>6.2E-2</c:v>
                </c:pt>
                <c:pt idx="3">
                  <c:v>6.7000000000000004E-2</c:v>
                </c:pt>
                <c:pt idx="4">
                  <c:v>7.1999999999999995E-2</c:v>
                </c:pt>
                <c:pt idx="5">
                  <c:v>0.08</c:v>
                </c:pt>
                <c:pt idx="6">
                  <c:v>8.2000000000000003E-2</c:v>
                </c:pt>
                <c:pt idx="7">
                  <c:v>8.6999999999999994E-2</c:v>
                </c:pt>
                <c:pt idx="8">
                  <c:v>0.09</c:v>
                </c:pt>
                <c:pt idx="9">
                  <c:v>9.1999999999999998E-2</c:v>
                </c:pt>
                <c:pt idx="10">
                  <c:v>9.2999999999999999E-2</c:v>
                </c:pt>
                <c:pt idx="11">
                  <c:v>9.2999999999999999E-2</c:v>
                </c:pt>
                <c:pt idx="12" formatCode="General">
                  <c:v>9.8000000000000004E-2</c:v>
                </c:pt>
                <c:pt idx="13">
                  <c:v>0.106</c:v>
                </c:pt>
                <c:pt idx="15">
                  <c:v>0.11799999999999999</c:v>
                </c:pt>
                <c:pt idx="16">
                  <c:v>0.11899999999999999</c:v>
                </c:pt>
                <c:pt idx="17">
                  <c:v>0.127</c:v>
                </c:pt>
                <c:pt idx="18">
                  <c:v>0.127</c:v>
                </c:pt>
                <c:pt idx="19">
                  <c:v>0.129</c:v>
                </c:pt>
                <c:pt idx="20">
                  <c:v>0.16300000000000001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Sheet1!$C$2:$C$22</c:f>
              <c:numCache>
                <c:formatCode>General</c:formatCode>
                <c:ptCount val="21"/>
                <c:pt idx="14" formatCode="0.0%">
                  <c:v>0.107</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12.5%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Sheet1!$D$2:$D$22</c:f>
              <c:numCache>
                <c:formatCode>0.00%</c:formatCode>
                <c:ptCount val="21"/>
                <c:pt idx="0">
                  <c:v>0.125</c:v>
                </c:pt>
                <c:pt idx="1">
                  <c:v>0.125</c:v>
                </c:pt>
                <c:pt idx="2">
                  <c:v>0.125</c:v>
                </c:pt>
                <c:pt idx="3">
                  <c:v>0.125</c:v>
                </c:pt>
                <c:pt idx="4">
                  <c:v>0.125</c:v>
                </c:pt>
                <c:pt idx="5">
                  <c:v>0.125</c:v>
                </c:pt>
                <c:pt idx="6">
                  <c:v>0.125</c:v>
                </c:pt>
                <c:pt idx="7">
                  <c:v>0.125</c:v>
                </c:pt>
                <c:pt idx="8">
                  <c:v>0.125</c:v>
                </c:pt>
                <c:pt idx="9">
                  <c:v>0.125</c:v>
                </c:pt>
                <c:pt idx="10">
                  <c:v>0.125</c:v>
                </c:pt>
                <c:pt idx="11">
                  <c:v>0.125</c:v>
                </c:pt>
                <c:pt idx="12">
                  <c:v>0.125</c:v>
                </c:pt>
                <c:pt idx="13">
                  <c:v>0.125</c:v>
                </c:pt>
                <c:pt idx="14">
                  <c:v>0.125</c:v>
                </c:pt>
                <c:pt idx="15">
                  <c:v>0.125</c:v>
                </c:pt>
                <c:pt idx="16">
                  <c:v>0.125</c:v>
                </c:pt>
                <c:pt idx="17">
                  <c:v>0.125</c:v>
                </c:pt>
                <c:pt idx="18">
                  <c:v>0.125</c:v>
                </c:pt>
                <c:pt idx="19">
                  <c:v>0.125</c:v>
                </c:pt>
                <c:pt idx="20">
                  <c:v>0.125</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9.6%</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Sheet1!$E$2:$E$22</c:f>
              <c:numCache>
                <c:formatCode>0.00%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517809192"/>
        <c:axId val="517809584"/>
      </c:barChart>
      <c:catAx>
        <c:axId val="5178091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7809584"/>
        <c:crosses val="autoZero"/>
        <c:auto val="1"/>
        <c:lblAlgn val="ctr"/>
        <c:lblOffset val="100"/>
        <c:noMultiLvlLbl val="0"/>
      </c:catAx>
      <c:valAx>
        <c:axId val="517809584"/>
        <c:scaling>
          <c:orientation val="minMax"/>
        </c:scaling>
        <c:delete val="1"/>
        <c:axPos val="b"/>
        <c:numFmt formatCode="0.0%" sourceLinked="1"/>
        <c:majorTickMark val="none"/>
        <c:minorTickMark val="none"/>
        <c:tickLblPos val="nextTo"/>
        <c:crossAx val="517809192"/>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49325258366141739"/>
          <c:y val="0.90985015318343054"/>
          <c:w val="0.27911970964566929"/>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c:v>
                </c:pt>
                <c:pt idx="1">
                  <c:v>2014</c:v>
                </c:pt>
                <c:pt idx="2">
                  <c:v>2015</c:v>
                </c:pt>
                <c:pt idx="3">
                  <c:v>2016</c:v>
                </c:pt>
                <c:pt idx="4">
                  <c:v>2017</c:v>
                </c:pt>
              </c:strCache>
            </c:strRef>
          </c:cat>
          <c:val>
            <c:numRef>
              <c:f>Sheet1!$A$2:$E$2</c:f>
              <c:numCache>
                <c:formatCode>#,##0</c:formatCode>
                <c:ptCount val="5"/>
                <c:pt idx="0">
                  <c:v>23004</c:v>
                </c:pt>
                <c:pt idx="1">
                  <c:v>22448</c:v>
                </c:pt>
                <c:pt idx="2">
                  <c:v>22193</c:v>
                </c:pt>
                <c:pt idx="3">
                  <c:v>21619</c:v>
                </c:pt>
                <c:pt idx="4" formatCode="General">
                  <c:v>20129</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90211656"/>
        <c:axId val="390212048"/>
      </c:lineChart>
      <c:catAx>
        <c:axId val="390211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90212048"/>
        <c:crosses val="autoZero"/>
        <c:auto val="1"/>
        <c:lblAlgn val="ctr"/>
        <c:lblOffset val="100"/>
        <c:noMultiLvlLbl val="0"/>
      </c:catAx>
      <c:valAx>
        <c:axId val="390212048"/>
        <c:scaling>
          <c:orientation val="minMax"/>
          <c:max val="25000"/>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90211656"/>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2013-2014</c:v>
                </c:pt>
                <c:pt idx="1">
                  <c:v>2014-15</c:v>
                </c:pt>
                <c:pt idx="2">
                  <c:v>2015-16</c:v>
                </c:pt>
                <c:pt idx="3">
                  <c:v>2016-17</c:v>
                </c:pt>
                <c:pt idx="4">
                  <c:v>2017-18</c:v>
                </c:pt>
              </c:strCache>
            </c:strRef>
          </c:cat>
          <c:val>
            <c:numRef>
              <c:f>Sheet1!$A$2:$E$2</c:f>
              <c:numCache>
                <c:formatCode>#,##0</c:formatCode>
                <c:ptCount val="5"/>
                <c:pt idx="0">
                  <c:v>40243</c:v>
                </c:pt>
                <c:pt idx="1">
                  <c:v>41241</c:v>
                </c:pt>
                <c:pt idx="2">
                  <c:v>41691</c:v>
                </c:pt>
                <c:pt idx="3">
                  <c:v>41181</c:v>
                </c:pt>
                <c:pt idx="4">
                  <c:v>40101</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90212832"/>
        <c:axId val="390213224"/>
      </c:lineChart>
      <c:catAx>
        <c:axId val="390212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90213224"/>
        <c:crosses val="autoZero"/>
        <c:auto val="1"/>
        <c:lblAlgn val="ctr"/>
        <c:lblOffset val="100"/>
        <c:noMultiLvlLbl val="0"/>
      </c:catAx>
      <c:valAx>
        <c:axId val="39021322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902128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c:v>
                </c:pt>
                <c:pt idx="1">
                  <c:v>2014</c:v>
                </c:pt>
                <c:pt idx="2">
                  <c:v>2015</c:v>
                </c:pt>
                <c:pt idx="3">
                  <c:v>2016</c:v>
                </c:pt>
                <c:pt idx="4">
                  <c:v>2017</c:v>
                </c:pt>
              </c:strCache>
            </c:strRef>
          </c:cat>
          <c:val>
            <c:numRef>
              <c:f>Sheet1!$A$2:$E$2</c:f>
              <c:numCache>
                <c:formatCode>#,##0</c:formatCode>
                <c:ptCount val="5"/>
                <c:pt idx="0">
                  <c:v>52615</c:v>
                </c:pt>
                <c:pt idx="1">
                  <c:v>52193</c:v>
                </c:pt>
                <c:pt idx="2">
                  <c:v>50631</c:v>
                </c:pt>
                <c:pt idx="3">
                  <c:v>49140</c:v>
                </c:pt>
                <c:pt idx="4">
                  <c:v>43904</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90214008"/>
        <c:axId val="390214400"/>
      </c:lineChart>
      <c:catAx>
        <c:axId val="390214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90214400"/>
        <c:crosses val="autoZero"/>
        <c:auto val="1"/>
        <c:lblAlgn val="ctr"/>
        <c:lblOffset val="100"/>
        <c:noMultiLvlLbl val="0"/>
      </c:catAx>
      <c:valAx>
        <c:axId val="390214400"/>
        <c:scaling>
          <c:orientation val="minMax"/>
          <c:max val="150000"/>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902140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26170126332268E-2"/>
          <c:y val="5.0654580722408173E-2"/>
          <c:w val="0.91351008858267713"/>
          <c:h val="0.83590305760594685"/>
        </c:manualLayout>
      </c:layout>
      <c:barChart>
        <c:barDir val="col"/>
        <c:grouping val="clustered"/>
        <c:varyColors val="0"/>
        <c:ser>
          <c:idx val="0"/>
          <c:order val="0"/>
          <c:tx>
            <c:strRef>
              <c:f>Sheet1!$B$1</c:f>
              <c:strCache>
                <c:ptCount val="1"/>
                <c:pt idx="0">
                  <c:v>White</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Hoboken (city)</c:v>
                </c:pt>
                <c:pt idx="1">
                  <c:v>Bayonne (city)</c:v>
                </c:pt>
                <c:pt idx="2">
                  <c:v>Jersey City (city)</c:v>
                </c:pt>
              </c:strCache>
            </c:strRef>
          </c:cat>
          <c:val>
            <c:numRef>
              <c:f>Sheet1!$B$2:$B$4</c:f>
              <c:numCache>
                <c:formatCode>0%</c:formatCode>
                <c:ptCount val="3"/>
                <c:pt idx="0">
                  <c:v>0.86199999999999999</c:v>
                </c:pt>
                <c:pt idx="1">
                  <c:v>0.69</c:v>
                </c:pt>
                <c:pt idx="2">
                  <c:v>0.376</c:v>
                </c:pt>
              </c:numCache>
            </c:numRef>
          </c:val>
          <c:extLst>
            <c:ext xmlns:c16="http://schemas.microsoft.com/office/drawing/2014/chart" uri="{C3380CC4-5D6E-409C-BE32-E72D297353CC}">
              <c16:uniqueId val="{00000000-B271-4421-881E-79EF7090C540}"/>
            </c:ext>
          </c:extLst>
        </c:ser>
        <c:ser>
          <c:idx val="1"/>
          <c:order val="1"/>
          <c:tx>
            <c:strRef>
              <c:f>Sheet1!$C$1</c:f>
              <c:strCache>
                <c:ptCount val="1"/>
                <c:pt idx="0">
                  <c:v>Black/ African American</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Hoboken (city)</c:v>
                </c:pt>
                <c:pt idx="1">
                  <c:v>Bayonne (city)</c:v>
                </c:pt>
                <c:pt idx="2">
                  <c:v>Jersey City (city)</c:v>
                </c:pt>
              </c:strCache>
            </c:strRef>
          </c:cat>
          <c:val>
            <c:numRef>
              <c:f>Sheet1!$C$2:$C$4</c:f>
              <c:numCache>
                <c:formatCode>0%</c:formatCode>
                <c:ptCount val="3"/>
                <c:pt idx="0">
                  <c:v>4.2000000000000003E-2</c:v>
                </c:pt>
                <c:pt idx="1">
                  <c:v>0.13</c:v>
                </c:pt>
                <c:pt idx="2">
                  <c:v>0.254</c:v>
                </c:pt>
              </c:numCache>
            </c:numRef>
          </c:val>
          <c:extLst>
            <c:ext xmlns:c16="http://schemas.microsoft.com/office/drawing/2014/chart" uri="{C3380CC4-5D6E-409C-BE32-E72D297353CC}">
              <c16:uniqueId val="{00000001-B271-4421-881E-79EF7090C540}"/>
            </c:ext>
          </c:extLst>
        </c:ser>
        <c:ser>
          <c:idx val="2"/>
          <c:order val="2"/>
          <c:tx>
            <c:strRef>
              <c:f>Sheet1!$D$1</c:f>
              <c:strCache>
                <c:ptCount val="1"/>
                <c:pt idx="0">
                  <c:v>Asian</c:v>
                </c:pt>
              </c:strCache>
            </c:strRef>
          </c:tx>
          <c:spPr>
            <a:pattFill prst="ltDnDiag">
              <a:fgClr>
                <a:schemeClr val="tx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Hoboken (city)</c:v>
                </c:pt>
                <c:pt idx="1">
                  <c:v>Bayonne (city)</c:v>
                </c:pt>
                <c:pt idx="2">
                  <c:v>Jersey City (city)</c:v>
                </c:pt>
              </c:strCache>
            </c:strRef>
          </c:cat>
          <c:val>
            <c:numRef>
              <c:f>Sheet1!$D$2:$D$4</c:f>
              <c:numCache>
                <c:formatCode>0%</c:formatCode>
                <c:ptCount val="3"/>
                <c:pt idx="0">
                  <c:v>0.11</c:v>
                </c:pt>
                <c:pt idx="1">
                  <c:v>9.9000000000000005E-2</c:v>
                </c:pt>
                <c:pt idx="2">
                  <c:v>0.26800000000000002</c:v>
                </c:pt>
              </c:numCache>
            </c:numRef>
          </c:val>
          <c:extLst>
            <c:ext xmlns:c16="http://schemas.microsoft.com/office/drawing/2014/chart" uri="{C3380CC4-5D6E-409C-BE32-E72D297353CC}">
              <c16:uniqueId val="{00000002-B271-4421-881E-79EF7090C540}"/>
            </c:ext>
          </c:extLst>
        </c:ser>
        <c:ser>
          <c:idx val="3"/>
          <c:order val="3"/>
          <c:tx>
            <c:strRef>
              <c:f>Sheet1!$E$1</c:f>
              <c:strCache>
                <c:ptCount val="1"/>
                <c:pt idx="0">
                  <c:v>Hispanic/ Latino</c:v>
                </c:pt>
              </c:strCache>
            </c:strRef>
          </c:tx>
          <c:spPr>
            <a:solidFill>
              <a:srgbClr val="C00000"/>
            </a:solidFill>
            <a:ln>
              <a:solidFill>
                <a:schemeClr val="tx1"/>
              </a:solid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E0B-4088-AE19-C4FF4BC17644}"/>
                </c:ext>
              </c:extLst>
            </c:dLbl>
            <c:dLbl>
              <c:idx val="1"/>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E0B-4088-AE19-C4FF4BC17644}"/>
                </c:ext>
              </c:extLst>
            </c:dLbl>
            <c:dLbl>
              <c:idx val="2"/>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E0B-4088-AE19-C4FF4BC176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Hoboken (city)</c:v>
                </c:pt>
                <c:pt idx="1">
                  <c:v>Bayonne (city)</c:v>
                </c:pt>
                <c:pt idx="2">
                  <c:v>Jersey City (city)</c:v>
                </c:pt>
              </c:strCache>
            </c:strRef>
          </c:cat>
          <c:val>
            <c:numRef>
              <c:f>Sheet1!$E$2:$E$4</c:f>
              <c:numCache>
                <c:formatCode>0%</c:formatCode>
                <c:ptCount val="3"/>
                <c:pt idx="0">
                  <c:v>0.16200000000000001</c:v>
                </c:pt>
                <c:pt idx="1">
                  <c:v>0.29599999999999999</c:v>
                </c:pt>
                <c:pt idx="2">
                  <c:v>0.28799999999999998</c:v>
                </c:pt>
              </c:numCache>
            </c:numRef>
          </c:val>
          <c:extLst>
            <c:ext xmlns:c16="http://schemas.microsoft.com/office/drawing/2014/chart" uri="{C3380CC4-5D6E-409C-BE32-E72D297353CC}">
              <c16:uniqueId val="{00000000-BE0B-4088-AE19-C4FF4BC17644}"/>
            </c:ext>
          </c:extLst>
        </c:ser>
        <c:dLbls>
          <c:showLegendKey val="0"/>
          <c:showVal val="0"/>
          <c:showCatName val="0"/>
          <c:showSerName val="0"/>
          <c:showPercent val="0"/>
          <c:showBubbleSize val="0"/>
        </c:dLbls>
        <c:gapWidth val="109"/>
        <c:overlap val="-14"/>
        <c:axId val="359340664"/>
        <c:axId val="510433088"/>
      </c:barChart>
      <c:catAx>
        <c:axId val="359340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433088"/>
        <c:crosses val="autoZero"/>
        <c:auto val="1"/>
        <c:lblAlgn val="ctr"/>
        <c:lblOffset val="100"/>
        <c:noMultiLvlLbl val="0"/>
      </c:catAx>
      <c:valAx>
        <c:axId val="510433088"/>
        <c:scaling>
          <c:orientation val="minMax"/>
        </c:scaling>
        <c:delete val="1"/>
        <c:axPos val="l"/>
        <c:numFmt formatCode="0%" sourceLinked="1"/>
        <c:majorTickMark val="none"/>
        <c:minorTickMark val="none"/>
        <c:tickLblPos val="nextTo"/>
        <c:crossAx val="359340664"/>
        <c:crosses val="autoZero"/>
        <c:crossBetween val="between"/>
      </c:valAx>
      <c:spPr>
        <a:noFill/>
        <a:ln>
          <a:noFill/>
        </a:ln>
        <a:effectLst/>
      </c:spPr>
    </c:plotArea>
    <c:legend>
      <c:legendPos val="b"/>
      <c:layout>
        <c:manualLayout>
          <c:xMode val="edge"/>
          <c:yMode val="edge"/>
          <c:x val="0.44083341535433068"/>
          <c:y val="0"/>
          <c:w val="0.41930146457881806"/>
          <c:h val="4.03795667825556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Hudson</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825</c:v>
                </c:pt>
                <c:pt idx="1">
                  <c:v>757.75</c:v>
                </c:pt>
                <c:pt idx="2">
                  <c:v>725</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90215184"/>
        <c:axId val="390215576"/>
      </c:barChart>
      <c:catAx>
        <c:axId val="390215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90215576"/>
        <c:crosses val="autoZero"/>
        <c:auto val="1"/>
        <c:lblAlgn val="ctr"/>
        <c:lblOffset val="100"/>
        <c:noMultiLvlLbl val="0"/>
      </c:catAx>
      <c:valAx>
        <c:axId val="39021557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90215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Sheet1!$B$2:$B$23</c:f>
              <c:numCache>
                <c:formatCode>General</c:formatCode>
                <c:ptCount val="22"/>
                <c:pt idx="4">
                  <c:v>825</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Sheet1!$C$2:$C$23</c:f>
              <c:numCache>
                <c:formatCode>"$"#,##0_);[Red]\("$"#,##0\)</c:formatCode>
                <c:ptCount val="22"/>
                <c:pt idx="0">
                  <c:v>700</c:v>
                </c:pt>
                <c:pt idx="1">
                  <c:v>840</c:v>
                </c:pt>
                <c:pt idx="2">
                  <c:v>863.48</c:v>
                </c:pt>
                <c:pt idx="3">
                  <c:v>840</c:v>
                </c:pt>
                <c:pt idx="4">
                  <c:v>825</c:v>
                </c:pt>
                <c:pt idx="5">
                  <c:v>900</c:v>
                </c:pt>
                <c:pt idx="6">
                  <c:v>760</c:v>
                </c:pt>
                <c:pt idx="7">
                  <c:v>1040</c:v>
                </c:pt>
                <c:pt idx="8">
                  <c:v>900</c:v>
                </c:pt>
                <c:pt idx="9">
                  <c:v>1050</c:v>
                </c:pt>
                <c:pt idx="10">
                  <c:v>1125.8</c:v>
                </c:pt>
                <c:pt idx="11">
                  <c:v>1044</c:v>
                </c:pt>
                <c:pt idx="12">
                  <c:v>1384</c:v>
                </c:pt>
                <c:pt idx="13">
                  <c:v>1081</c:v>
                </c:pt>
                <c:pt idx="14">
                  <c:v>1216</c:v>
                </c:pt>
                <c:pt idx="15">
                  <c:v>1125</c:v>
                </c:pt>
                <c:pt idx="16">
                  <c:v>956.25</c:v>
                </c:pt>
                <c:pt idx="17">
                  <c:v>1270</c:v>
                </c:pt>
                <c:pt idx="18">
                  <c:v>1250</c:v>
                </c:pt>
                <c:pt idx="19">
                  <c:v>1000</c:v>
                </c:pt>
                <c:pt idx="20">
                  <c:v>1375</c:v>
                </c:pt>
                <c:pt idx="21">
                  <c:v>1420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Sheet1!$D$2:$D$23</c:f>
              <c:numCache>
                <c:formatCode>"$"#,##0_);[Red]\("$"#,##0\)</c:formatCode>
                <c:ptCount val="22"/>
                <c:pt idx="0">
                  <c:v>700</c:v>
                </c:pt>
                <c:pt idx="1">
                  <c:v>757.75</c:v>
                </c:pt>
                <c:pt idx="2">
                  <c:v>740</c:v>
                </c:pt>
                <c:pt idx="3">
                  <c:v>840</c:v>
                </c:pt>
                <c:pt idx="4">
                  <c:v>757.75</c:v>
                </c:pt>
                <c:pt idx="5">
                  <c:v>900</c:v>
                </c:pt>
                <c:pt idx="6">
                  <c:v>740</c:v>
                </c:pt>
                <c:pt idx="7">
                  <c:v>909</c:v>
                </c:pt>
                <c:pt idx="8">
                  <c:v>810</c:v>
                </c:pt>
                <c:pt idx="9">
                  <c:v>950</c:v>
                </c:pt>
                <c:pt idx="10">
                  <c:v>996</c:v>
                </c:pt>
                <c:pt idx="11">
                  <c:v>952</c:v>
                </c:pt>
                <c:pt idx="12">
                  <c:v>1184</c:v>
                </c:pt>
                <c:pt idx="13">
                  <c:v>975</c:v>
                </c:pt>
                <c:pt idx="14">
                  <c:v>1120</c:v>
                </c:pt>
                <c:pt idx="15">
                  <c:v>1020</c:v>
                </c:pt>
                <c:pt idx="16">
                  <c:v>910</c:v>
                </c:pt>
                <c:pt idx="17">
                  <c:v>1100</c:v>
                </c:pt>
                <c:pt idx="18">
                  <c:v>1020</c:v>
                </c:pt>
                <c:pt idx="19">
                  <c:v>970</c:v>
                </c:pt>
                <c:pt idx="20">
                  <c:v>1154</c:v>
                </c:pt>
                <c:pt idx="21">
                  <c:v>1443</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Sheet1!$E$2:$E$23</c:f>
              <c:numCache>
                <c:formatCode>"$"#,##0_);[Red]\("$"#,##0\)</c:formatCode>
                <c:ptCount val="22"/>
                <c:pt idx="0">
                  <c:v>700</c:v>
                </c:pt>
                <c:pt idx="1">
                  <c:v>900</c:v>
                </c:pt>
                <c:pt idx="2">
                  <c:v>720</c:v>
                </c:pt>
                <c:pt idx="3">
                  <c:v>800</c:v>
                </c:pt>
                <c:pt idx="4">
                  <c:v>725</c:v>
                </c:pt>
                <c:pt idx="5">
                  <c:v>760</c:v>
                </c:pt>
                <c:pt idx="6">
                  <c:v>700</c:v>
                </c:pt>
                <c:pt idx="7">
                  <c:v>737</c:v>
                </c:pt>
                <c:pt idx="8">
                  <c:v>723</c:v>
                </c:pt>
                <c:pt idx="9">
                  <c:v>820</c:v>
                </c:pt>
                <c:pt idx="10">
                  <c:v>775</c:v>
                </c:pt>
                <c:pt idx="11">
                  <c:v>833</c:v>
                </c:pt>
                <c:pt idx="12">
                  <c:v>1000</c:v>
                </c:pt>
                <c:pt idx="13">
                  <c:v>834</c:v>
                </c:pt>
                <c:pt idx="14">
                  <c:v>860</c:v>
                </c:pt>
                <c:pt idx="15">
                  <c:v>900</c:v>
                </c:pt>
                <c:pt idx="16">
                  <c:v>800</c:v>
                </c:pt>
                <c:pt idx="17">
                  <c:v>945</c:v>
                </c:pt>
                <c:pt idx="18">
                  <c:v>989</c:v>
                </c:pt>
                <c:pt idx="19">
                  <c:v>945</c:v>
                </c:pt>
                <c:pt idx="20">
                  <c:v>1025</c:v>
                </c:pt>
                <c:pt idx="21">
                  <c:v>835</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Sheet1!$F$2:$F$23</c:f>
              <c:numCache>
                <c:formatCode>General</c:formatCode>
                <c:ptCount val="22"/>
                <c:pt idx="4" formatCode="&quot;$&quot;#,##0_);[Red]\(&quot;$&quot;#,##0\)">
                  <c:v>725</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90216360"/>
        <c:axId val="390216752"/>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Sheet1!$G$2:$G$23</c:f>
              <c:numCache>
                <c:formatCode>"$"#,##0_);[Red]\("$"#,##0\)</c:formatCode>
                <c:ptCount val="22"/>
                <c:pt idx="0">
                  <c:v>50000</c:v>
                </c:pt>
                <c:pt idx="1">
                  <c:v>57365</c:v>
                </c:pt>
                <c:pt idx="2">
                  <c:v>57514</c:v>
                </c:pt>
                <c:pt idx="3">
                  <c:v>62332</c:v>
                </c:pt>
                <c:pt idx="4">
                  <c:v>62681</c:v>
                </c:pt>
                <c:pt idx="5">
                  <c:v>63339</c:v>
                </c:pt>
                <c:pt idx="6">
                  <c:v>63934</c:v>
                </c:pt>
                <c:pt idx="7">
                  <c:v>65037</c:v>
                </c:pt>
                <c:pt idx="8">
                  <c:v>65771</c:v>
                </c:pt>
                <c:pt idx="9">
                  <c:v>73376</c:v>
                </c:pt>
                <c:pt idx="10">
                  <c:v>75500</c:v>
                </c:pt>
                <c:pt idx="11">
                  <c:v>76475</c:v>
                </c:pt>
                <c:pt idx="12">
                  <c:v>77027</c:v>
                </c:pt>
                <c:pt idx="13">
                  <c:v>81489</c:v>
                </c:pt>
                <c:pt idx="14">
                  <c:v>82839</c:v>
                </c:pt>
                <c:pt idx="15">
                  <c:v>83133</c:v>
                </c:pt>
                <c:pt idx="16">
                  <c:v>89238</c:v>
                </c:pt>
                <c:pt idx="17">
                  <c:v>91572</c:v>
                </c:pt>
                <c:pt idx="18">
                  <c:v>91807</c:v>
                </c:pt>
                <c:pt idx="19">
                  <c:v>106046</c:v>
                </c:pt>
                <c:pt idx="20">
                  <c:v>107034</c:v>
                </c:pt>
                <c:pt idx="21">
                  <c:v>110969</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90217536"/>
        <c:axId val="390217144"/>
      </c:lineChart>
      <c:catAx>
        <c:axId val="390216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90216752"/>
        <c:crosses val="autoZero"/>
        <c:auto val="1"/>
        <c:lblAlgn val="ctr"/>
        <c:lblOffset val="100"/>
        <c:noMultiLvlLbl val="0"/>
      </c:catAx>
      <c:valAx>
        <c:axId val="39021675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90216360"/>
        <c:crosses val="autoZero"/>
        <c:crossBetween val="between"/>
      </c:valAx>
      <c:valAx>
        <c:axId val="390217144"/>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90217536"/>
        <c:crosses val="max"/>
        <c:crossBetween val="between"/>
      </c:valAx>
      <c:catAx>
        <c:axId val="390217536"/>
        <c:scaling>
          <c:orientation val="minMax"/>
        </c:scaling>
        <c:delete val="1"/>
        <c:axPos val="b"/>
        <c:numFmt formatCode="General" sourceLinked="1"/>
        <c:majorTickMark val="out"/>
        <c:minorTickMark val="none"/>
        <c:tickLblPos val="nextTo"/>
        <c:crossAx val="390217144"/>
        <c:crosses val="autoZero"/>
        <c:auto val="1"/>
        <c:lblAlgn val="ctr"/>
        <c:lblOffset val="100"/>
        <c:noMultiLvlLbl val="0"/>
      </c:catAx>
      <c:spPr>
        <a:noFill/>
        <a:ln>
          <a:noFill/>
        </a:ln>
        <a:effectLst/>
      </c:spPr>
    </c:plotArea>
    <c:legend>
      <c:legendPos val="b"/>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38.200000000000003</c:v>
                </c:pt>
                <c:pt idx="2">
                  <c:v>35.4</c:v>
                </c:pt>
                <c:pt idx="3">
                  <c:v>34.4</c:v>
                </c:pt>
                <c:pt idx="4">
                  <c:v>33.9</c:v>
                </c:pt>
                <c:pt idx="5">
                  <c:v>33.6</c:v>
                </c:pt>
                <c:pt idx="6">
                  <c:v>33.299999999999997</c:v>
                </c:pt>
                <c:pt idx="7">
                  <c:v>32.299999999999997</c:v>
                </c:pt>
                <c:pt idx="8">
                  <c:v>32</c:v>
                </c:pt>
                <c:pt idx="9">
                  <c:v>31.1</c:v>
                </c:pt>
                <c:pt idx="10">
                  <c:v>30.9</c:v>
                </c:pt>
                <c:pt idx="11">
                  <c:v>30.7</c:v>
                </c:pt>
                <c:pt idx="12">
                  <c:v>29.9</c:v>
                </c:pt>
                <c:pt idx="13">
                  <c:v>29.3</c:v>
                </c:pt>
                <c:pt idx="14">
                  <c:v>28.3</c:v>
                </c:pt>
                <c:pt idx="15">
                  <c:v>28.3</c:v>
                </c:pt>
                <c:pt idx="16">
                  <c:v>27.6</c:v>
                </c:pt>
                <c:pt idx="17">
                  <c:v>25.6</c:v>
                </c:pt>
                <c:pt idx="18">
                  <c:v>24.2</c:v>
                </c:pt>
                <c:pt idx="19">
                  <c:v>23.6</c:v>
                </c:pt>
                <c:pt idx="20">
                  <c:v>22.9</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1">
                  <c:v>35.700000000000003</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26.4</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26.4</c:v>
                </c:pt>
                <c:pt idx="1">
                  <c:v>26.4</c:v>
                </c:pt>
                <c:pt idx="2">
                  <c:v>26.4</c:v>
                </c:pt>
                <c:pt idx="3">
                  <c:v>26.4</c:v>
                </c:pt>
                <c:pt idx="4">
                  <c:v>26.4</c:v>
                </c:pt>
                <c:pt idx="5">
                  <c:v>26.4</c:v>
                </c:pt>
                <c:pt idx="6">
                  <c:v>26.4</c:v>
                </c:pt>
                <c:pt idx="7">
                  <c:v>26.4</c:v>
                </c:pt>
                <c:pt idx="8">
                  <c:v>26.4</c:v>
                </c:pt>
                <c:pt idx="9">
                  <c:v>26.4</c:v>
                </c:pt>
                <c:pt idx="10">
                  <c:v>26.4</c:v>
                </c:pt>
                <c:pt idx="11">
                  <c:v>26.4</c:v>
                </c:pt>
                <c:pt idx="12">
                  <c:v>26.4</c:v>
                </c:pt>
                <c:pt idx="13">
                  <c:v>26.4</c:v>
                </c:pt>
                <c:pt idx="14">
                  <c:v>26.4</c:v>
                </c:pt>
                <c:pt idx="15">
                  <c:v>26.4</c:v>
                </c:pt>
                <c:pt idx="16">
                  <c:v>26.4</c:v>
                </c:pt>
                <c:pt idx="17">
                  <c:v>26.4</c:v>
                </c:pt>
                <c:pt idx="18">
                  <c:v>26.4</c:v>
                </c:pt>
                <c:pt idx="19">
                  <c:v>26.4</c:v>
                </c:pt>
                <c:pt idx="20">
                  <c:v>26.4</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31.5</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31.5</c:v>
                </c:pt>
                <c:pt idx="1">
                  <c:v>31.5</c:v>
                </c:pt>
                <c:pt idx="2">
                  <c:v>31.5</c:v>
                </c:pt>
                <c:pt idx="3">
                  <c:v>31.5</c:v>
                </c:pt>
                <c:pt idx="4">
                  <c:v>31.5</c:v>
                </c:pt>
                <c:pt idx="5">
                  <c:v>31.5</c:v>
                </c:pt>
                <c:pt idx="6">
                  <c:v>31.5</c:v>
                </c:pt>
                <c:pt idx="7">
                  <c:v>31.5</c:v>
                </c:pt>
                <c:pt idx="8">
                  <c:v>31.5</c:v>
                </c:pt>
                <c:pt idx="9">
                  <c:v>31.5</c:v>
                </c:pt>
                <c:pt idx="10">
                  <c:v>31.5</c:v>
                </c:pt>
                <c:pt idx="11">
                  <c:v>31.5</c:v>
                </c:pt>
                <c:pt idx="12">
                  <c:v>31.5</c:v>
                </c:pt>
                <c:pt idx="13">
                  <c:v>31.5</c:v>
                </c:pt>
                <c:pt idx="14">
                  <c:v>31.5</c:v>
                </c:pt>
                <c:pt idx="15">
                  <c:v>31.5</c:v>
                </c:pt>
                <c:pt idx="16">
                  <c:v>31.5</c:v>
                </c:pt>
                <c:pt idx="17">
                  <c:v>31.5</c:v>
                </c:pt>
                <c:pt idx="18">
                  <c:v>31.5</c:v>
                </c:pt>
                <c:pt idx="19">
                  <c:v>31.5</c:v>
                </c:pt>
                <c:pt idx="20">
                  <c:v>31.5</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90218320"/>
        <c:axId val="390218712"/>
      </c:barChart>
      <c:catAx>
        <c:axId val="3902183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90218712"/>
        <c:crosses val="autoZero"/>
        <c:auto val="1"/>
        <c:lblAlgn val="ctr"/>
        <c:lblOffset val="100"/>
        <c:noMultiLvlLbl val="0"/>
      </c:catAx>
      <c:valAx>
        <c:axId val="390218712"/>
        <c:scaling>
          <c:orientation val="minMax"/>
        </c:scaling>
        <c:delete val="1"/>
        <c:axPos val="t"/>
        <c:numFmt formatCode="General" sourceLinked="1"/>
        <c:majorTickMark val="none"/>
        <c:minorTickMark val="none"/>
        <c:tickLblPos val="nextTo"/>
        <c:crossAx val="3902183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pt idx="0">
                  <c:v>34.200000000000003</c:v>
                </c:pt>
                <c:pt idx="1">
                  <c:v>34.5</c:v>
                </c:pt>
                <c:pt idx="2">
                  <c:v>34.9</c:v>
                </c:pt>
                <c:pt idx="3" formatCode="0.0">
                  <c:v>35.299999999999997</c:v>
                </c:pt>
                <c:pt idx="4" formatCode="0.0">
                  <c:v>35.700000000000003</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90219496"/>
        <c:axId val="390219888"/>
      </c:lineChart>
      <c:catAx>
        <c:axId val="390219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90219888"/>
        <c:crosses val="autoZero"/>
        <c:auto val="1"/>
        <c:lblAlgn val="ctr"/>
        <c:lblOffset val="100"/>
        <c:noMultiLvlLbl val="0"/>
      </c:catAx>
      <c:valAx>
        <c:axId val="390219888"/>
        <c:scaling>
          <c:orientation val="minMax"/>
          <c:max val="40"/>
          <c:min val="0"/>
        </c:scaling>
        <c:delete val="1"/>
        <c:axPos val="l"/>
        <c:numFmt formatCode="General" sourceLinked="1"/>
        <c:majorTickMark val="none"/>
        <c:minorTickMark val="none"/>
        <c:tickLblPos val="nextTo"/>
        <c:crossAx val="3902194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Hoboken (city)</c:v>
                </c:pt>
                <c:pt idx="1">
                  <c:v>Guttenberg (town)</c:v>
                </c:pt>
                <c:pt idx="2">
                  <c:v>West New York (town)</c:v>
                </c:pt>
                <c:pt idx="3">
                  <c:v>Jersey City (city)</c:v>
                </c:pt>
                <c:pt idx="4">
                  <c:v>Weehawken</c:v>
                </c:pt>
                <c:pt idx="5">
                  <c:v>Harrison (town)</c:v>
                </c:pt>
                <c:pt idx="6">
                  <c:v>Bayonne (city)</c:v>
                </c:pt>
                <c:pt idx="7">
                  <c:v>North Bergen (township)</c:v>
                </c:pt>
                <c:pt idx="8">
                  <c:v>Union City (city)</c:v>
                </c:pt>
                <c:pt idx="9">
                  <c:v>East Newark (borough)</c:v>
                </c:pt>
              </c:strCache>
            </c:strRef>
          </c:cat>
          <c:val>
            <c:numRef>
              <c:f>Sheet1!$B$2:$B$11</c:f>
              <c:numCache>
                <c:formatCode>General</c:formatCode>
                <c:ptCount val="10"/>
                <c:pt idx="0">
                  <c:v>39.4</c:v>
                </c:pt>
                <c:pt idx="1">
                  <c:v>39.200000000000003</c:v>
                </c:pt>
                <c:pt idx="2">
                  <c:v>37.200000000000003</c:v>
                </c:pt>
                <c:pt idx="3" formatCode="0.0">
                  <c:v>36.799999999999997</c:v>
                </c:pt>
                <c:pt idx="4">
                  <c:v>35.799999999999997</c:v>
                </c:pt>
                <c:pt idx="5">
                  <c:v>35.4</c:v>
                </c:pt>
                <c:pt idx="6">
                  <c:v>35.299999999999997</c:v>
                </c:pt>
                <c:pt idx="7" formatCode="0.0">
                  <c:v>33.200000000000003</c:v>
                </c:pt>
                <c:pt idx="8">
                  <c:v>33</c:v>
                </c:pt>
                <c:pt idx="9">
                  <c:v>32.700000000000003</c:v>
                </c:pt>
              </c:numCache>
            </c:numRef>
          </c:val>
          <c:extLst>
            <c:ext xmlns:c16="http://schemas.microsoft.com/office/drawing/2014/chart" uri="{C3380CC4-5D6E-409C-BE32-E72D297353CC}">
              <c16:uniqueId val="{00000000-9938-47C6-8AA8-4EC4279D8E67}"/>
            </c:ext>
          </c:extLst>
        </c:ser>
        <c:ser>
          <c:idx val="1"/>
          <c:order val="1"/>
          <c:tx>
            <c:strRef>
              <c:f>Sheet1!$C$1</c:f>
              <c:strCache>
                <c:ptCount val="1"/>
                <c:pt idx="0">
                  <c:v>Hudson avg. 35.7</c:v>
                </c:pt>
              </c:strCache>
            </c:strRef>
          </c:tx>
          <c:spPr>
            <a:solidFill>
              <a:schemeClr val="bg1"/>
            </a:solidFill>
            <a:ln>
              <a:noFill/>
            </a:ln>
            <a:effectLst/>
          </c:spPr>
          <c:invertIfNegative val="0"/>
          <c:trendline>
            <c:name>Passaic avg 27.6</c:name>
            <c:spPr>
              <a:ln w="19050" cap="rnd">
                <a:solidFill>
                  <a:schemeClr val="accent2"/>
                </a:solidFill>
                <a:prstDash val="sysDot"/>
              </a:ln>
              <a:effectLst/>
            </c:spPr>
            <c:trendlineType val="linear"/>
            <c:dispRSqr val="0"/>
            <c:dispEq val="0"/>
          </c:trendline>
          <c:cat>
            <c:strRef>
              <c:f>Sheet1!$A$2:$A$11</c:f>
              <c:strCache>
                <c:ptCount val="10"/>
                <c:pt idx="0">
                  <c:v>Hoboken (city)</c:v>
                </c:pt>
                <c:pt idx="1">
                  <c:v>Guttenberg (town)</c:v>
                </c:pt>
                <c:pt idx="2">
                  <c:v>West New York (town)</c:v>
                </c:pt>
                <c:pt idx="3">
                  <c:v>Jersey City (city)</c:v>
                </c:pt>
                <c:pt idx="4">
                  <c:v>Weehawken</c:v>
                </c:pt>
                <c:pt idx="5">
                  <c:v>Harrison (town)</c:v>
                </c:pt>
                <c:pt idx="6">
                  <c:v>Bayonne (city)</c:v>
                </c:pt>
                <c:pt idx="7">
                  <c:v>North Bergen (township)</c:v>
                </c:pt>
                <c:pt idx="8">
                  <c:v>Union City (city)</c:v>
                </c:pt>
                <c:pt idx="9">
                  <c:v>East Newark (borough)</c:v>
                </c:pt>
              </c:strCache>
            </c:strRef>
          </c:cat>
          <c:val>
            <c:numRef>
              <c:f>Sheet1!$C$2:$C$11</c:f>
              <c:numCache>
                <c:formatCode>General</c:formatCode>
                <c:ptCount val="10"/>
                <c:pt idx="0">
                  <c:v>35.700000000000003</c:v>
                </c:pt>
                <c:pt idx="1">
                  <c:v>35.700000000000003</c:v>
                </c:pt>
                <c:pt idx="2">
                  <c:v>35.700000000000003</c:v>
                </c:pt>
                <c:pt idx="3">
                  <c:v>35.700000000000003</c:v>
                </c:pt>
                <c:pt idx="4">
                  <c:v>35.700000000000003</c:v>
                </c:pt>
                <c:pt idx="5">
                  <c:v>35.700000000000003</c:v>
                </c:pt>
                <c:pt idx="6">
                  <c:v>35.700000000000003</c:v>
                </c:pt>
                <c:pt idx="7">
                  <c:v>35.700000000000003</c:v>
                </c:pt>
                <c:pt idx="8">
                  <c:v>35.700000000000003</c:v>
                </c:pt>
                <c:pt idx="9">
                  <c:v>35.700000000000003</c:v>
                </c:pt>
              </c:numCache>
            </c:numRef>
          </c:val>
          <c:extLst>
            <c:ext xmlns:c16="http://schemas.microsoft.com/office/drawing/2014/chart" uri="{C3380CC4-5D6E-409C-BE32-E72D297353CC}">
              <c16:uniqueId val="{00000001-9938-47C6-8AA8-4EC4279D8E67}"/>
            </c:ext>
          </c:extLst>
        </c:ser>
        <c:dLbls>
          <c:showLegendKey val="0"/>
          <c:showVal val="0"/>
          <c:showCatName val="0"/>
          <c:showSerName val="0"/>
          <c:showPercent val="0"/>
          <c:showBubbleSize val="0"/>
        </c:dLbls>
        <c:gapWidth val="182"/>
        <c:axId val="390220672"/>
        <c:axId val="390221064"/>
      </c:barChart>
      <c:catAx>
        <c:axId val="3902206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90221064"/>
        <c:crosses val="autoZero"/>
        <c:auto val="1"/>
        <c:lblAlgn val="ctr"/>
        <c:lblOffset val="100"/>
        <c:noMultiLvlLbl val="0"/>
      </c:catAx>
      <c:valAx>
        <c:axId val="390221064"/>
        <c:scaling>
          <c:orientation val="minMax"/>
        </c:scaling>
        <c:delete val="1"/>
        <c:axPos val="t"/>
        <c:numFmt formatCode="General" sourceLinked="1"/>
        <c:majorTickMark val="none"/>
        <c:minorTickMark val="none"/>
        <c:tickLblPos val="nextTo"/>
        <c:crossAx val="390220672"/>
        <c:crosses val="autoZero"/>
        <c:crossBetween val="between"/>
      </c:valAx>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2"/>
        <c:delete val="1"/>
      </c:legendEntry>
      <c:layout>
        <c:manualLayout>
          <c:xMode val="edge"/>
          <c:yMode val="edge"/>
          <c:x val="0.67509399606299214"/>
          <c:y val="0.87788380426403767"/>
          <c:w val="0.2529370078740157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Sheet1!$B$2:$B$22</c:f>
              <c:numCache>
                <c:formatCode>0%</c:formatCode>
                <c:ptCount val="21"/>
                <c:pt idx="1">
                  <c:v>0.15</c:v>
                </c:pt>
                <c:pt idx="2">
                  <c:v>0.17</c:v>
                </c:pt>
                <c:pt idx="3">
                  <c:v>0.18</c:v>
                </c:pt>
                <c:pt idx="4" formatCode="General">
                  <c:v>0.18</c:v>
                </c:pt>
                <c:pt idx="5">
                  <c:v>0.18</c:v>
                </c:pt>
                <c:pt idx="6">
                  <c:v>0.19</c:v>
                </c:pt>
                <c:pt idx="7">
                  <c:v>0.21</c:v>
                </c:pt>
                <c:pt idx="8">
                  <c:v>0.21</c:v>
                </c:pt>
                <c:pt idx="9">
                  <c:v>0.21</c:v>
                </c:pt>
                <c:pt idx="10">
                  <c:v>0.21</c:v>
                </c:pt>
                <c:pt idx="11">
                  <c:v>0.21</c:v>
                </c:pt>
                <c:pt idx="12">
                  <c:v>0.22</c:v>
                </c:pt>
                <c:pt idx="13">
                  <c:v>0.22</c:v>
                </c:pt>
                <c:pt idx="14" formatCode="General">
                  <c:v>0.23</c:v>
                </c:pt>
                <c:pt idx="15">
                  <c:v>0.23</c:v>
                </c:pt>
                <c:pt idx="16">
                  <c:v>0.23</c:v>
                </c:pt>
                <c:pt idx="17">
                  <c:v>0.23</c:v>
                </c:pt>
                <c:pt idx="18">
                  <c:v>0.24</c:v>
                </c:pt>
                <c:pt idx="19">
                  <c:v>0.24</c:v>
                </c:pt>
                <c:pt idx="20">
                  <c:v>0.27</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This County Copy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Sheet1!$C$2:$C$22</c:f>
              <c:numCache>
                <c:formatCode>General</c:formatCode>
                <c:ptCount val="21"/>
                <c:pt idx="0">
                  <c:v>0.11</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Sheet1!$D$2:$D$22</c:f>
              <c:numCache>
                <c:formatCode>General</c:formatCode>
                <c:ptCount val="21"/>
              </c:numCache>
            </c:numRef>
          </c:val>
          <c:extLst>
            <c:ext xmlns:c16="http://schemas.microsoft.com/office/drawing/2014/chart" uri="{C3380CC4-5D6E-409C-BE32-E72D297353CC}">
              <c16:uniqueId val="{00000003-F0B7-43ED-A3D1-798AB923E08D}"/>
            </c:ext>
          </c:extLst>
        </c:ser>
        <c:dLbls>
          <c:dLblPos val="outEnd"/>
          <c:showLegendKey val="0"/>
          <c:showVal val="1"/>
          <c:showCatName val="0"/>
          <c:showSerName val="0"/>
          <c:showPercent val="0"/>
          <c:showBubbleSize val="0"/>
        </c:dLbls>
        <c:gapWidth val="182"/>
        <c:axId val="390221848"/>
        <c:axId val="390222240"/>
      </c:barChart>
      <c:catAx>
        <c:axId val="3902218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90222240"/>
        <c:crosses val="autoZero"/>
        <c:auto val="1"/>
        <c:lblAlgn val="ctr"/>
        <c:lblOffset val="100"/>
        <c:noMultiLvlLbl val="0"/>
      </c:catAx>
      <c:valAx>
        <c:axId val="390222240"/>
        <c:scaling>
          <c:orientation val="minMax"/>
        </c:scaling>
        <c:delete val="1"/>
        <c:axPos val="b"/>
        <c:numFmt formatCode="0%" sourceLinked="1"/>
        <c:majorTickMark val="none"/>
        <c:minorTickMark val="none"/>
        <c:tickLblPos val="nextTo"/>
        <c:crossAx val="390221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 Auto Cost</c:v>
                </c:pt>
              </c:strCache>
            </c:strRef>
          </c:tx>
          <c:spPr>
            <a:solidFill>
              <a:srgbClr val="C00000"/>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Sheet1!$B$2:$B$22</c:f>
              <c:numCache>
                <c:formatCode>"$"#,##0</c:formatCode>
                <c:ptCount val="21"/>
                <c:pt idx="1">
                  <c:v>10465</c:v>
                </c:pt>
                <c:pt idx="2">
                  <c:v>11964</c:v>
                </c:pt>
                <c:pt idx="3">
                  <c:v>12054</c:v>
                </c:pt>
                <c:pt idx="4" formatCode="&quot;$&quot;#,##0_);[Red]\(&quot;$&quot;#,##0\)">
                  <c:v>12067</c:v>
                </c:pt>
                <c:pt idx="5">
                  <c:v>13115</c:v>
                </c:pt>
                <c:pt idx="6">
                  <c:v>13138</c:v>
                </c:pt>
                <c:pt idx="7">
                  <c:v>13142</c:v>
                </c:pt>
                <c:pt idx="8">
                  <c:v>13251</c:v>
                </c:pt>
                <c:pt idx="9">
                  <c:v>13307</c:v>
                </c:pt>
                <c:pt idx="10">
                  <c:v>14055</c:v>
                </c:pt>
                <c:pt idx="11">
                  <c:v>14103</c:v>
                </c:pt>
                <c:pt idx="12">
                  <c:v>14119</c:v>
                </c:pt>
                <c:pt idx="13">
                  <c:v>14191</c:v>
                </c:pt>
                <c:pt idx="14">
                  <c:v>14246</c:v>
                </c:pt>
                <c:pt idx="15">
                  <c:v>14303</c:v>
                </c:pt>
                <c:pt idx="16">
                  <c:v>14705</c:v>
                </c:pt>
                <c:pt idx="17">
                  <c:v>14858</c:v>
                </c:pt>
                <c:pt idx="18">
                  <c:v>15106</c:v>
                </c:pt>
                <c:pt idx="19">
                  <c:v>15640</c:v>
                </c:pt>
                <c:pt idx="20">
                  <c:v>15859</c:v>
                </c:pt>
              </c:numCache>
            </c:numRef>
          </c:val>
          <c:extLst>
            <c:ext xmlns:c16="http://schemas.microsoft.com/office/drawing/2014/chart" uri="{C3380CC4-5D6E-409C-BE32-E72D297353CC}">
              <c16:uniqueId val="{00000000-6C66-44D8-98E8-3426CDBA57D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name>NJ avg $10,724</c:name>
            <c:spPr>
              <a:ln w="19050" cap="rnd">
                <a:solidFill>
                  <a:schemeClr val="accent2"/>
                </a:solidFill>
                <a:prstDash val="sysDot"/>
              </a:ln>
              <a:effectLst/>
            </c:spPr>
            <c:trendlineType val="linear"/>
            <c:dispRSqr val="0"/>
            <c:dispEq val="0"/>
          </c:trendline>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Sheet1!$C$2:$C$22</c:f>
              <c:numCache>
                <c:formatCode>General</c:formatCode>
                <c:ptCount val="21"/>
                <c:pt idx="0" formatCode="&quot;$&quot;#,##0">
                  <c:v>7101</c:v>
                </c:pt>
              </c:numCache>
            </c:numRef>
          </c:val>
          <c:extLst>
            <c:ext xmlns:c16="http://schemas.microsoft.com/office/drawing/2014/chart" uri="{C3380CC4-5D6E-409C-BE32-E72D297353CC}">
              <c16:uniqueId val="{00000001-6C66-44D8-98E8-3426CDBA57DF}"/>
            </c:ext>
          </c:extLst>
        </c:ser>
        <c:ser>
          <c:idx val="2"/>
          <c:order val="2"/>
          <c:tx>
            <c:strRef>
              <c:f>Sheet1!$D$1</c:f>
              <c:strCache>
                <c:ptCount val="1"/>
                <c:pt idx="0">
                  <c:v>NJ avg $10,724</c:v>
                </c:pt>
              </c:strCache>
            </c:strRef>
          </c:tx>
          <c:spPr>
            <a:noFill/>
            <a:ln>
              <a:solidFill>
                <a:schemeClr val="bg1"/>
              </a:solidFill>
            </a:ln>
            <a:effectLst/>
          </c:spPr>
          <c:invertIfNegative val="0"/>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Sheet1!$D$2:$D$22</c:f>
              <c:numCache>
                <c:formatCode>"$"#,##0_);[Red]\("$"#,##0\)</c:formatCode>
                <c:ptCount val="21"/>
                <c:pt idx="0">
                  <c:v>10724</c:v>
                </c:pt>
                <c:pt idx="1">
                  <c:v>10724</c:v>
                </c:pt>
                <c:pt idx="2">
                  <c:v>10724</c:v>
                </c:pt>
                <c:pt idx="3">
                  <c:v>10724</c:v>
                </c:pt>
                <c:pt idx="4">
                  <c:v>10724</c:v>
                </c:pt>
                <c:pt idx="5">
                  <c:v>10724</c:v>
                </c:pt>
                <c:pt idx="6">
                  <c:v>10724</c:v>
                </c:pt>
                <c:pt idx="7">
                  <c:v>10724</c:v>
                </c:pt>
                <c:pt idx="8">
                  <c:v>10724</c:v>
                </c:pt>
                <c:pt idx="9">
                  <c:v>10724</c:v>
                </c:pt>
                <c:pt idx="10">
                  <c:v>10724</c:v>
                </c:pt>
                <c:pt idx="11">
                  <c:v>10724</c:v>
                </c:pt>
                <c:pt idx="12">
                  <c:v>10724</c:v>
                </c:pt>
                <c:pt idx="13">
                  <c:v>10724</c:v>
                </c:pt>
                <c:pt idx="14">
                  <c:v>10724</c:v>
                </c:pt>
                <c:pt idx="15">
                  <c:v>10724</c:v>
                </c:pt>
                <c:pt idx="16">
                  <c:v>10724</c:v>
                </c:pt>
                <c:pt idx="17">
                  <c:v>10724</c:v>
                </c:pt>
                <c:pt idx="18">
                  <c:v>10724</c:v>
                </c:pt>
                <c:pt idx="19">
                  <c:v>10724</c:v>
                </c:pt>
                <c:pt idx="20">
                  <c:v>10724</c:v>
                </c:pt>
              </c:numCache>
            </c:numRef>
          </c:val>
          <c:extLst>
            <c:ext xmlns:c16="http://schemas.microsoft.com/office/drawing/2014/chart" uri="{C3380CC4-5D6E-409C-BE32-E72D297353CC}">
              <c16:uniqueId val="{00000000-F07F-4B16-90AA-9C74F42E50EF}"/>
            </c:ext>
          </c:extLst>
        </c:ser>
        <c:dLbls>
          <c:showLegendKey val="0"/>
          <c:showVal val="0"/>
          <c:showCatName val="0"/>
          <c:showSerName val="0"/>
          <c:showPercent val="0"/>
          <c:showBubbleSize val="0"/>
        </c:dLbls>
        <c:gapWidth val="182"/>
        <c:axId val="390223024"/>
        <c:axId val="390223416"/>
      </c:barChart>
      <c:catAx>
        <c:axId val="3902230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90223416"/>
        <c:crosses val="autoZero"/>
        <c:auto val="1"/>
        <c:lblAlgn val="ctr"/>
        <c:lblOffset val="100"/>
        <c:noMultiLvlLbl val="0"/>
      </c:catAx>
      <c:valAx>
        <c:axId val="390223416"/>
        <c:scaling>
          <c:orientation val="minMax"/>
        </c:scaling>
        <c:delete val="1"/>
        <c:axPos val="b"/>
        <c:numFmt formatCode="&quot;$&quot;#,##0" sourceLinked="1"/>
        <c:majorTickMark val="none"/>
        <c:minorTickMark val="none"/>
        <c:tickLblPos val="nextTo"/>
        <c:crossAx val="3902230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Sheet1!$B$2:$B$22</c:f>
              <c:numCache>
                <c:formatCode>0.0%</c:formatCode>
                <c:ptCount val="21"/>
                <c:pt idx="0">
                  <c:v>2.5000000000000001E-2</c:v>
                </c:pt>
                <c:pt idx="1">
                  <c:v>2.5000000000000001E-2</c:v>
                </c:pt>
                <c:pt idx="2">
                  <c:v>2.8000000000000001E-2</c:v>
                </c:pt>
                <c:pt idx="3">
                  <c:v>2.9000000000000001E-2</c:v>
                </c:pt>
                <c:pt idx="4">
                  <c:v>3.3000000000000002E-2</c:v>
                </c:pt>
                <c:pt idx="5">
                  <c:v>3.4000000000000002E-2</c:v>
                </c:pt>
                <c:pt idx="6">
                  <c:v>3.5000000000000003E-2</c:v>
                </c:pt>
                <c:pt idx="7">
                  <c:v>3.5999999999999997E-2</c:v>
                </c:pt>
                <c:pt idx="8">
                  <c:v>3.6999999999999998E-2</c:v>
                </c:pt>
                <c:pt idx="9">
                  <c:v>3.6999999999999998E-2</c:v>
                </c:pt>
                <c:pt idx="10">
                  <c:v>3.6999999999999998E-2</c:v>
                </c:pt>
                <c:pt idx="11">
                  <c:v>3.6999999999999998E-2</c:v>
                </c:pt>
                <c:pt idx="12">
                  <c:v>3.7999999999999999E-2</c:v>
                </c:pt>
                <c:pt idx="13">
                  <c:v>0.04</c:v>
                </c:pt>
                <c:pt idx="14">
                  <c:v>5.0999999999999997E-2</c:v>
                </c:pt>
                <c:pt idx="15">
                  <c:v>5.3999999999999999E-2</c:v>
                </c:pt>
                <c:pt idx="16">
                  <c:v>5.6000000000000001E-2</c:v>
                </c:pt>
                <c:pt idx="17">
                  <c:v>5.7000000000000002E-2</c:v>
                </c:pt>
                <c:pt idx="18">
                  <c:v>5.8000000000000003E-2</c:v>
                </c:pt>
                <c:pt idx="19">
                  <c:v>6.0999999999999999E-2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Sheet1!$C$2:$C$22</c:f>
              <c:numCache>
                <c:formatCode>General</c:formatCode>
                <c:ptCount val="21"/>
                <c:pt idx="20" formatCode="0.0%">
                  <c:v>6.3E-2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4.4%</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Sheet1!$D$2:$D$22</c:f>
              <c:numCache>
                <c:formatCode>0.00%</c:formatCode>
                <c:ptCount val="21"/>
                <c:pt idx="0">
                  <c:v>4.3999999999999997E-2</c:v>
                </c:pt>
                <c:pt idx="1">
                  <c:v>4.3999999999999997E-2</c:v>
                </c:pt>
                <c:pt idx="2">
                  <c:v>4.3999999999999997E-2</c:v>
                </c:pt>
                <c:pt idx="3">
                  <c:v>4.3999999999999997E-2</c:v>
                </c:pt>
                <c:pt idx="4">
                  <c:v>4.3999999999999997E-2</c:v>
                </c:pt>
                <c:pt idx="5">
                  <c:v>4.3999999999999997E-2</c:v>
                </c:pt>
                <c:pt idx="6">
                  <c:v>4.3999999999999997E-2</c:v>
                </c:pt>
                <c:pt idx="7">
                  <c:v>4.3999999999999997E-2</c:v>
                </c:pt>
                <c:pt idx="8">
                  <c:v>4.3999999999999997E-2</c:v>
                </c:pt>
                <c:pt idx="9">
                  <c:v>4.3999999999999997E-2</c:v>
                </c:pt>
                <c:pt idx="10">
                  <c:v>4.3999999999999997E-2</c:v>
                </c:pt>
                <c:pt idx="11">
                  <c:v>4.3999999999999997E-2</c:v>
                </c:pt>
                <c:pt idx="12">
                  <c:v>4.3999999999999997E-2</c:v>
                </c:pt>
                <c:pt idx="13">
                  <c:v>4.3999999999999997E-2</c:v>
                </c:pt>
                <c:pt idx="14">
                  <c:v>4.3999999999999997E-2</c:v>
                </c:pt>
                <c:pt idx="15">
                  <c:v>4.3999999999999997E-2</c:v>
                </c:pt>
                <c:pt idx="16">
                  <c:v>4.3999999999999997E-2</c:v>
                </c:pt>
                <c:pt idx="17">
                  <c:v>4.3999999999999997E-2</c:v>
                </c:pt>
                <c:pt idx="18">
                  <c:v>4.3999999999999997E-2</c:v>
                </c:pt>
                <c:pt idx="19">
                  <c:v>4.3999999999999997E-2</c:v>
                </c:pt>
                <c:pt idx="20">
                  <c:v>4.3999999999999997E-2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90225376"/>
        <c:axId val="390225768"/>
      </c:barChart>
      <c:catAx>
        <c:axId val="390225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90225768"/>
        <c:crosses val="autoZero"/>
        <c:auto val="1"/>
        <c:lblAlgn val="ctr"/>
        <c:lblOffset val="100"/>
        <c:noMultiLvlLbl val="0"/>
      </c:catAx>
      <c:valAx>
        <c:axId val="390225768"/>
        <c:scaling>
          <c:orientation val="minMax"/>
        </c:scaling>
        <c:delete val="1"/>
        <c:axPos val="b"/>
        <c:numFmt formatCode="0.0%" sourceLinked="1"/>
        <c:majorTickMark val="none"/>
        <c:minorTickMark val="none"/>
        <c:tickLblPos val="nextTo"/>
        <c:crossAx val="390225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8.4000000000000005E-2</c:v>
                </c:pt>
                <c:pt idx="1">
                  <c:v>0.08</c:v>
                </c:pt>
                <c:pt idx="2">
                  <c:v>7.0999999999999994E-2</c:v>
                </c:pt>
                <c:pt idx="3">
                  <c:v>6.9000000000000006E-2</c:v>
                </c:pt>
                <c:pt idx="4">
                  <c:v>6.3E-2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90226552"/>
        <c:axId val="390226944"/>
      </c:lineChart>
      <c:catAx>
        <c:axId val="390226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90226944"/>
        <c:crosses val="autoZero"/>
        <c:auto val="1"/>
        <c:lblAlgn val="ctr"/>
        <c:lblOffset val="100"/>
        <c:noMultiLvlLbl val="0"/>
      </c:catAx>
      <c:valAx>
        <c:axId val="390226944"/>
        <c:scaling>
          <c:orientation val="minMax"/>
          <c:max val="0.5"/>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902265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East Newark</c:v>
                </c:pt>
                <c:pt idx="1">
                  <c:v>Kearny</c:v>
                </c:pt>
                <c:pt idx="2">
                  <c:v>North Bergen</c:v>
                </c:pt>
                <c:pt idx="3">
                  <c:v>Union City</c:v>
                </c:pt>
                <c:pt idx="4">
                  <c:v>West New York</c:v>
                </c:pt>
                <c:pt idx="5">
                  <c:v>Guttenberg</c:v>
                </c:pt>
                <c:pt idx="6">
                  <c:v>Jersey City</c:v>
                </c:pt>
                <c:pt idx="7">
                  <c:v>Bayonne</c:v>
                </c:pt>
                <c:pt idx="8">
                  <c:v>Harrison</c:v>
                </c:pt>
                <c:pt idx="9">
                  <c:v>Secaucus</c:v>
                </c:pt>
              </c:strCache>
            </c:strRef>
          </c:cat>
          <c:val>
            <c:numRef>
              <c:f>Sheet1!$B$2:$B$11</c:f>
              <c:numCache>
                <c:formatCode>0.0%</c:formatCode>
                <c:ptCount val="10"/>
                <c:pt idx="0">
                  <c:v>0.156</c:v>
                </c:pt>
                <c:pt idx="1">
                  <c:v>9.1999999999999998E-2</c:v>
                </c:pt>
                <c:pt idx="2">
                  <c:v>8.1000000000000003E-2</c:v>
                </c:pt>
                <c:pt idx="3">
                  <c:v>7.8E-2</c:v>
                </c:pt>
                <c:pt idx="4">
                  <c:v>7.3999999999999996E-2</c:v>
                </c:pt>
                <c:pt idx="5">
                  <c:v>6.6000000000000003E-2</c:v>
                </c:pt>
                <c:pt idx="6">
                  <c:v>0.06</c:v>
                </c:pt>
                <c:pt idx="7">
                  <c:v>5.2999999999999999E-2</c:v>
                </c:pt>
                <c:pt idx="8">
                  <c:v>4.8000000000000001E-2</c:v>
                </c:pt>
                <c:pt idx="9">
                  <c:v>2.7E-2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Hudson avg. 6.30%</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East Newark</c:v>
                </c:pt>
                <c:pt idx="1">
                  <c:v>Kearny</c:v>
                </c:pt>
                <c:pt idx="2">
                  <c:v>North Bergen</c:v>
                </c:pt>
                <c:pt idx="3">
                  <c:v>Union City</c:v>
                </c:pt>
                <c:pt idx="4">
                  <c:v>West New York</c:v>
                </c:pt>
                <c:pt idx="5">
                  <c:v>Guttenberg</c:v>
                </c:pt>
                <c:pt idx="6">
                  <c:v>Jersey City</c:v>
                </c:pt>
                <c:pt idx="7">
                  <c:v>Bayonne</c:v>
                </c:pt>
                <c:pt idx="8">
                  <c:v>Harrison</c:v>
                </c:pt>
                <c:pt idx="9">
                  <c:v>Secaucus</c:v>
                </c:pt>
              </c:strCache>
            </c:strRef>
          </c:cat>
          <c:val>
            <c:numRef>
              <c:f>Sheet1!$C$2:$C$11</c:f>
              <c:numCache>
                <c:formatCode>0.00%</c:formatCode>
                <c:ptCount val="10"/>
                <c:pt idx="0">
                  <c:v>6.3E-2</c:v>
                </c:pt>
                <c:pt idx="1">
                  <c:v>6.3E-2</c:v>
                </c:pt>
                <c:pt idx="2">
                  <c:v>6.3E-2</c:v>
                </c:pt>
                <c:pt idx="3">
                  <c:v>6.3E-2</c:v>
                </c:pt>
                <c:pt idx="4">
                  <c:v>6.3E-2</c:v>
                </c:pt>
                <c:pt idx="5">
                  <c:v>6.3E-2</c:v>
                </c:pt>
                <c:pt idx="6">
                  <c:v>6.3E-2</c:v>
                </c:pt>
                <c:pt idx="7">
                  <c:v>6.3E-2</c:v>
                </c:pt>
                <c:pt idx="8">
                  <c:v>6.3E-2</c:v>
                </c:pt>
                <c:pt idx="9">
                  <c:v>6.3E-2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712654776"/>
        <c:axId val="712655168"/>
      </c:barChart>
      <c:catAx>
        <c:axId val="712654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2655168"/>
        <c:crosses val="autoZero"/>
        <c:auto val="1"/>
        <c:lblAlgn val="ctr"/>
        <c:lblOffset val="100"/>
        <c:noMultiLvlLbl val="0"/>
      </c:catAx>
      <c:valAx>
        <c:axId val="712655168"/>
        <c:scaling>
          <c:orientation val="minMax"/>
          <c:max val="0.5"/>
        </c:scaling>
        <c:delete val="1"/>
        <c:axPos val="b"/>
        <c:numFmt formatCode="0.0%" sourceLinked="1"/>
        <c:majorTickMark val="none"/>
        <c:minorTickMark val="none"/>
        <c:tickLblPos val="nextTo"/>
        <c:crossAx val="712654776"/>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0.11773781988188976"/>
          <c:y val="0.90357907793587688"/>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0.41199999999999998</c:v>
                </c:pt>
                <c:pt idx="1">
                  <c:v>0.41699999999999998</c:v>
                </c:pt>
                <c:pt idx="2">
                  <c:v>0.41899999999999998</c:v>
                </c:pt>
                <c:pt idx="3">
                  <c:v>0.42699999999999999</c:v>
                </c:pt>
                <c:pt idx="4">
                  <c:v>0.43</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510433872"/>
        <c:axId val="510434264"/>
      </c:lineChart>
      <c:catAx>
        <c:axId val="510433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0434264"/>
        <c:crosses val="autoZero"/>
        <c:auto val="1"/>
        <c:lblAlgn val="ctr"/>
        <c:lblOffset val="100"/>
        <c:noMultiLvlLbl val="0"/>
      </c:catAx>
      <c:valAx>
        <c:axId val="510434264"/>
        <c:scaling>
          <c:orientation val="minMax"/>
          <c:max val="1"/>
        </c:scaling>
        <c:delete val="1"/>
        <c:axPos val="l"/>
        <c:numFmt formatCode="0%" sourceLinked="1"/>
        <c:majorTickMark val="none"/>
        <c:minorTickMark val="none"/>
        <c:tickLblPos val="nextTo"/>
        <c:crossAx val="5104338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1">
                  <c:v>54287</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Medicaid Participation (Sep, 2019) New Jersey Family Care, Non-ABD 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75674</c:v>
                </c:pt>
                <c:pt idx="1">
                  <c:v>54287</c:v>
                </c:pt>
                <c:pt idx="2">
                  <c:v>52009</c:v>
                </c:pt>
                <c:pt idx="3">
                  <c:v>51095</c:v>
                </c:pt>
                <c:pt idx="4">
                  <c:v>42324</c:v>
                </c:pt>
                <c:pt idx="5">
                  <c:v>37660</c:v>
                </c:pt>
                <c:pt idx="6">
                  <c:v>35628</c:v>
                </c:pt>
                <c:pt idx="7">
                  <c:v>27002</c:v>
                </c:pt>
                <c:pt idx="8">
                  <c:v>22697</c:v>
                </c:pt>
                <c:pt idx="9">
                  <c:v>22002</c:v>
                </c:pt>
                <c:pt idx="10">
                  <c:v>21328</c:v>
                </c:pt>
                <c:pt idx="11">
                  <c:v>16303</c:v>
                </c:pt>
                <c:pt idx="12">
                  <c:v>16220</c:v>
                </c:pt>
                <c:pt idx="13">
                  <c:v>12831</c:v>
                </c:pt>
                <c:pt idx="14">
                  <c:v>9920</c:v>
                </c:pt>
                <c:pt idx="15">
                  <c:v>8572</c:v>
                </c:pt>
                <c:pt idx="16">
                  <c:v>4971</c:v>
                </c:pt>
                <c:pt idx="17">
                  <c:v>4598</c:v>
                </c:pt>
                <c:pt idx="18">
                  <c:v>4292</c:v>
                </c:pt>
                <c:pt idx="19">
                  <c:v>3231</c:v>
                </c:pt>
                <c:pt idx="20">
                  <c:v>2185</c:v>
                </c:pt>
                <c:pt idx="21">
                  <c:v>6</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Medicaid Participation (Sep, 2019) New Jersey Family Care, Non-ABD Adults</c:v>
                </c:pt>
              </c:strCache>
            </c:strRef>
          </c:tx>
          <c:spPr>
            <a:solidFill>
              <a:schemeClr val="bg1">
                <a:lumMod val="75000"/>
              </a:schemeClr>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15104</c:v>
                </c:pt>
                <c:pt idx="1">
                  <c:v>8777</c:v>
                </c:pt>
                <c:pt idx="2">
                  <c:v>8353</c:v>
                </c:pt>
                <c:pt idx="3">
                  <c:v>7086</c:v>
                </c:pt>
                <c:pt idx="4">
                  <c:v>9722</c:v>
                </c:pt>
                <c:pt idx="5">
                  <c:v>6510</c:v>
                </c:pt>
                <c:pt idx="6">
                  <c:v>5874</c:v>
                </c:pt>
                <c:pt idx="7">
                  <c:v>4850</c:v>
                </c:pt>
                <c:pt idx="8">
                  <c:v>4001</c:v>
                </c:pt>
                <c:pt idx="9">
                  <c:v>4031</c:v>
                </c:pt>
                <c:pt idx="10">
                  <c:v>4198</c:v>
                </c:pt>
                <c:pt idx="11">
                  <c:v>4262</c:v>
                </c:pt>
                <c:pt idx="12">
                  <c:v>3194</c:v>
                </c:pt>
                <c:pt idx="13">
                  <c:v>3165</c:v>
                </c:pt>
                <c:pt idx="14">
                  <c:v>1993</c:v>
                </c:pt>
                <c:pt idx="15">
                  <c:v>1443</c:v>
                </c:pt>
                <c:pt idx="16">
                  <c:v>1054</c:v>
                </c:pt>
                <c:pt idx="17">
                  <c:v>1071</c:v>
                </c:pt>
                <c:pt idx="18">
                  <c:v>1046</c:v>
                </c:pt>
                <c:pt idx="19">
                  <c:v>831</c:v>
                </c:pt>
                <c:pt idx="20">
                  <c:v>406</c:v>
                </c:pt>
                <c:pt idx="21">
                  <c:v>2</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1">
                  <c:v>8777</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712655952"/>
        <c:axId val="712656344"/>
      </c:barChart>
      <c:catAx>
        <c:axId val="712655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2656344"/>
        <c:crosses val="autoZero"/>
        <c:auto val="1"/>
        <c:lblAlgn val="ctr"/>
        <c:lblOffset val="100"/>
        <c:noMultiLvlLbl val="0"/>
      </c:catAx>
      <c:valAx>
        <c:axId val="712656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265595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90358827524181851"/>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Sheet1!$B$2:$B$22</c:f>
              <c:numCache>
                <c:formatCode>General</c:formatCode>
                <c:ptCount val="21"/>
                <c:pt idx="2">
                  <c:v>0.92500000000000004</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Sheet1!$C$2:$C$22</c:f>
              <c:numCache>
                <c:formatCode>0%</c:formatCode>
                <c:ptCount val="21"/>
                <c:pt idx="0">
                  <c:v>0.92100000000000004</c:v>
                </c:pt>
                <c:pt idx="1">
                  <c:v>0.92300000000000004</c:v>
                </c:pt>
                <c:pt idx="3">
                  <c:v>0.92700000000000005</c:v>
                </c:pt>
                <c:pt idx="4">
                  <c:v>0.93300000000000005</c:v>
                </c:pt>
                <c:pt idx="5">
                  <c:v>0.93500000000000005</c:v>
                </c:pt>
                <c:pt idx="6">
                  <c:v>0.93799999999999994</c:v>
                </c:pt>
                <c:pt idx="7">
                  <c:v>0.93799999999999994</c:v>
                </c:pt>
                <c:pt idx="8">
                  <c:v>0.94099999999999995</c:v>
                </c:pt>
                <c:pt idx="9">
                  <c:v>0.94199999999999995</c:v>
                </c:pt>
                <c:pt idx="10">
                  <c:v>0.94299999999999995</c:v>
                </c:pt>
                <c:pt idx="11">
                  <c:v>0.94499999999999995</c:v>
                </c:pt>
                <c:pt idx="12">
                  <c:v>0.94499999999999995</c:v>
                </c:pt>
                <c:pt idx="13">
                  <c:v>0.94899999999999995</c:v>
                </c:pt>
                <c:pt idx="14">
                  <c:v>0.95099999999999996</c:v>
                </c:pt>
                <c:pt idx="15">
                  <c:v>0.95199999999999996</c:v>
                </c:pt>
                <c:pt idx="16">
                  <c:v>0.95199999999999996</c:v>
                </c:pt>
                <c:pt idx="17">
                  <c:v>0.95599999999999996</c:v>
                </c:pt>
                <c:pt idx="18">
                  <c:v>0.95699999999999996</c:v>
                </c:pt>
                <c:pt idx="19">
                  <c:v>0.95699999999999996</c:v>
                </c:pt>
                <c:pt idx="20">
                  <c:v>0.96699999999999997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94%</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Sheet1!$D$2:$D$22</c:f>
              <c:numCache>
                <c:formatCode>0%</c:formatCode>
                <c:ptCount val="21"/>
                <c:pt idx="0">
                  <c:v>0.94199999999999995</c:v>
                </c:pt>
                <c:pt idx="1">
                  <c:v>0.94199999999999995</c:v>
                </c:pt>
                <c:pt idx="2">
                  <c:v>0.94199999999999995</c:v>
                </c:pt>
                <c:pt idx="3">
                  <c:v>0.94199999999999995</c:v>
                </c:pt>
                <c:pt idx="4">
                  <c:v>0.94199999999999995</c:v>
                </c:pt>
                <c:pt idx="5">
                  <c:v>0.94199999999999995</c:v>
                </c:pt>
                <c:pt idx="6">
                  <c:v>0.94199999999999995</c:v>
                </c:pt>
                <c:pt idx="7">
                  <c:v>0.94199999999999995</c:v>
                </c:pt>
                <c:pt idx="8">
                  <c:v>0.94199999999999995</c:v>
                </c:pt>
                <c:pt idx="9">
                  <c:v>0.94199999999999995</c:v>
                </c:pt>
                <c:pt idx="10">
                  <c:v>0.94199999999999995</c:v>
                </c:pt>
                <c:pt idx="11">
                  <c:v>0.94199999999999995</c:v>
                </c:pt>
                <c:pt idx="12">
                  <c:v>0.94199999999999995</c:v>
                </c:pt>
                <c:pt idx="13">
                  <c:v>0.94199999999999995</c:v>
                </c:pt>
                <c:pt idx="14">
                  <c:v>0.94199999999999995</c:v>
                </c:pt>
                <c:pt idx="15">
                  <c:v>0.94199999999999995</c:v>
                </c:pt>
                <c:pt idx="16">
                  <c:v>0.94199999999999995</c:v>
                </c:pt>
                <c:pt idx="17">
                  <c:v>0.94199999999999995</c:v>
                </c:pt>
                <c:pt idx="18">
                  <c:v>0.94199999999999995</c:v>
                </c:pt>
                <c:pt idx="19">
                  <c:v>0.94199999999999995</c:v>
                </c:pt>
                <c:pt idx="20">
                  <c:v>0.94199999999999995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712657128"/>
        <c:axId val="712657520"/>
      </c:barChart>
      <c:catAx>
        <c:axId val="712657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2657520"/>
        <c:crosses val="autoZero"/>
        <c:auto val="1"/>
        <c:lblAlgn val="ctr"/>
        <c:lblOffset val="100"/>
        <c:noMultiLvlLbl val="0"/>
      </c:catAx>
      <c:valAx>
        <c:axId val="712657520"/>
        <c:scaling>
          <c:orientation val="minMax"/>
          <c:max val="1"/>
          <c:min val="0.8"/>
        </c:scaling>
        <c:delete val="1"/>
        <c:axPos val="l"/>
        <c:numFmt formatCode="General" sourceLinked="1"/>
        <c:majorTickMark val="out"/>
        <c:minorTickMark val="none"/>
        <c:tickLblPos val="nextTo"/>
        <c:crossAx val="712657128"/>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91271176330231452"/>
          <c:y val="0.25595775689303563"/>
          <c:w val="8.7288236697685512E-2"/>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2013-2014</c:v>
                </c:pt>
                <c:pt idx="1">
                  <c:v>2014-2015</c:v>
                </c:pt>
                <c:pt idx="2">
                  <c:v>2015-2016</c:v>
                </c:pt>
                <c:pt idx="3">
                  <c:v>2016-2017</c:v>
                </c:pt>
                <c:pt idx="4">
                  <c:v>2017-2018</c:v>
                </c:pt>
                <c:pt idx="5">
                  <c:v>2018-2019</c:v>
                </c:pt>
              </c:strCache>
            </c:strRef>
          </c:cat>
          <c:val>
            <c:numRef>
              <c:f>Sheet1!$B$2:$B$7</c:f>
              <c:numCache>
                <c:formatCode>0%</c:formatCode>
                <c:ptCount val="6"/>
                <c:pt idx="0">
                  <c:v>0.95799999999999996</c:v>
                </c:pt>
                <c:pt idx="1">
                  <c:v>0.89600000000000002</c:v>
                </c:pt>
                <c:pt idx="2">
                  <c:v>0.94099999999999995</c:v>
                </c:pt>
                <c:pt idx="3">
                  <c:v>0.94899999999999995</c:v>
                </c:pt>
                <c:pt idx="4">
                  <c:v>0.95199999999999996</c:v>
                </c:pt>
                <c:pt idx="5">
                  <c:v>0.92500000000000004</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712658304"/>
        <c:axId val="712658696"/>
      </c:lineChart>
      <c:catAx>
        <c:axId val="712658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2658696"/>
        <c:crosses val="autoZero"/>
        <c:auto val="1"/>
        <c:lblAlgn val="ctr"/>
        <c:lblOffset val="100"/>
        <c:noMultiLvlLbl val="0"/>
      </c:catAx>
      <c:valAx>
        <c:axId val="7126586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26583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c:v>
                </c:pt>
                <c:pt idx="1">
                  <c:v>Hunterdon</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Ocean</c:v>
                </c:pt>
                <c:pt idx="14">
                  <c:v>Camden</c:v>
                </c:pt>
                <c:pt idx="15">
                  <c:v>Union</c:v>
                </c:pt>
                <c:pt idx="16">
                  <c:v>Middlesex</c:v>
                </c:pt>
                <c:pt idx="17">
                  <c:v>Passaic</c:v>
                </c:pt>
                <c:pt idx="18">
                  <c:v>Hudson</c:v>
                </c:pt>
                <c:pt idx="19">
                  <c:v>Essex</c:v>
                </c:pt>
                <c:pt idx="20">
                  <c:v>Cape May</c:v>
                </c:pt>
                <c:pt idx="21">
                  <c:v>Salem</c:v>
                </c:pt>
              </c:strCache>
            </c:strRef>
          </c:cat>
          <c:val>
            <c:numRef>
              <c:f>Sheet1!$B$2:$B$23</c:f>
              <c:numCache>
                <c:formatCode>General</c:formatCode>
                <c:ptCount val="22"/>
                <c:pt idx="18">
                  <c:v>534</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2018</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c:v>
                </c:pt>
                <c:pt idx="1">
                  <c:v>Hunterdon</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Ocean</c:v>
                </c:pt>
                <c:pt idx="14">
                  <c:v>Camden</c:v>
                </c:pt>
                <c:pt idx="15">
                  <c:v>Union</c:v>
                </c:pt>
                <c:pt idx="16">
                  <c:v>Middlesex</c:v>
                </c:pt>
                <c:pt idx="17">
                  <c:v>Passaic</c:v>
                </c:pt>
                <c:pt idx="18">
                  <c:v>Hudson</c:v>
                </c:pt>
                <c:pt idx="19">
                  <c:v>Essex</c:v>
                </c:pt>
                <c:pt idx="20">
                  <c:v>Cape May</c:v>
                </c:pt>
                <c:pt idx="21">
                  <c:v>Salem</c:v>
                </c:pt>
              </c:strCache>
            </c:strRef>
          </c:cat>
          <c:val>
            <c:numRef>
              <c:f>Sheet1!$C$2:$C$23</c:f>
              <c:numCache>
                <c:formatCode>General</c:formatCode>
                <c:ptCount val="22"/>
                <c:pt idx="0">
                  <c:v>32</c:v>
                </c:pt>
                <c:pt idx="1">
                  <c:v>34</c:v>
                </c:pt>
                <c:pt idx="2">
                  <c:v>36</c:v>
                </c:pt>
                <c:pt idx="3">
                  <c:v>97</c:v>
                </c:pt>
                <c:pt idx="4">
                  <c:v>113</c:v>
                </c:pt>
                <c:pt idx="5">
                  <c:v>133</c:v>
                </c:pt>
                <c:pt idx="6">
                  <c:v>149</c:v>
                </c:pt>
                <c:pt idx="7">
                  <c:v>157</c:v>
                </c:pt>
                <c:pt idx="8">
                  <c:v>198</c:v>
                </c:pt>
                <c:pt idx="9">
                  <c:v>219</c:v>
                </c:pt>
                <c:pt idx="10">
                  <c:v>300</c:v>
                </c:pt>
                <c:pt idx="11">
                  <c:v>312</c:v>
                </c:pt>
                <c:pt idx="12">
                  <c:v>314</c:v>
                </c:pt>
                <c:pt idx="13">
                  <c:v>335</c:v>
                </c:pt>
                <c:pt idx="14">
                  <c:v>435</c:v>
                </c:pt>
                <c:pt idx="15">
                  <c:v>452</c:v>
                </c:pt>
                <c:pt idx="16">
                  <c:v>486</c:v>
                </c:pt>
                <c:pt idx="17">
                  <c:v>524</c:v>
                </c:pt>
                <c:pt idx="19">
                  <c:v>1069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712659480"/>
        <c:axId val="712659872"/>
      </c:barChart>
      <c:catAx>
        <c:axId val="712659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2659872"/>
        <c:crosses val="autoZero"/>
        <c:auto val="1"/>
        <c:lblAlgn val="ctr"/>
        <c:lblOffset val="100"/>
        <c:noMultiLvlLbl val="0"/>
      </c:catAx>
      <c:valAx>
        <c:axId val="7126598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26594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2016</c:v>
                </c:pt>
                <c:pt idx="1">
                  <c:v>2017</c:v>
                </c:pt>
                <c:pt idx="2">
                  <c:v>2018</c:v>
                </c:pt>
              </c:strCache>
            </c:strRef>
          </c:cat>
          <c:val>
            <c:numRef>
              <c:f>Sheet1!$B$2:$D$2</c:f>
              <c:numCache>
                <c:formatCode>General</c:formatCode>
                <c:ptCount val="3"/>
                <c:pt idx="0">
                  <c:v>613</c:v>
                </c:pt>
                <c:pt idx="1">
                  <c:v>586</c:v>
                </c:pt>
                <c:pt idx="2">
                  <c:v>534</c:v>
                </c:pt>
              </c:numCache>
            </c:numRef>
          </c:val>
          <c:smooth val="0"/>
          <c:extLst>
            <c:ext xmlns:c16="http://schemas.microsoft.com/office/drawing/2014/chart" uri="{C3380CC4-5D6E-409C-BE32-E72D297353CC}">
              <c16:uniqueId val="{00000000-76BB-4ED6-A3D0-587F91D78F89}"/>
            </c:ext>
          </c:extLst>
        </c:ser>
        <c:dLbls>
          <c:showLegendKey val="0"/>
          <c:showVal val="0"/>
          <c:showCatName val="0"/>
          <c:showSerName val="0"/>
          <c:showPercent val="0"/>
          <c:showBubbleSize val="0"/>
        </c:dLbls>
        <c:marker val="1"/>
        <c:smooth val="0"/>
        <c:axId val="712660656"/>
        <c:axId val="712661048"/>
      </c:lineChart>
      <c:catAx>
        <c:axId val="712660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2661048"/>
        <c:crosses val="autoZero"/>
        <c:auto val="1"/>
        <c:lblAlgn val="ctr"/>
        <c:lblOffset val="100"/>
        <c:noMultiLvlLbl val="0"/>
      </c:catAx>
      <c:valAx>
        <c:axId val="71266104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26606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16869098225247E-2"/>
          <c:y val="0.15681898341148653"/>
          <c:w val="0.90670087018190249"/>
          <c:h val="0.73031975927993908"/>
        </c:manualLayout>
      </c:layout>
      <c:lineChart>
        <c:grouping val="standard"/>
        <c:varyColors val="0"/>
        <c:ser>
          <c:idx val="1"/>
          <c:order val="0"/>
          <c:tx>
            <c:strRef>
              <c:f>Sheet1!$A$2</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Sheet1!$B$2:$E$2</c:f>
              <c:numCache>
                <c:formatCode>"$"#,##0_);[Red]\("$"#,##0\)</c:formatCode>
                <c:ptCount val="4"/>
                <c:pt idx="0">
                  <c:v>1375</c:v>
                </c:pt>
                <c:pt idx="1">
                  <c:v>1200</c:v>
                </c:pt>
                <c:pt idx="2">
                  <c:v>1182</c:v>
                </c:pt>
                <c:pt idx="3">
                  <c:v>1299</c:v>
                </c:pt>
              </c:numCache>
            </c:numRef>
          </c:val>
          <c:smooth val="0"/>
          <c:extLst>
            <c:ext xmlns:c16="http://schemas.microsoft.com/office/drawing/2014/chart" uri="{C3380CC4-5D6E-409C-BE32-E72D297353CC}">
              <c16:uniqueId val="{00000001-EECD-4994-A091-429B7976CB78}"/>
            </c:ext>
          </c:extLst>
        </c:ser>
        <c:ser>
          <c:idx val="0"/>
          <c:order val="1"/>
          <c:tx>
            <c:strRef>
              <c:f>Sheet1!$A$3</c:f>
              <c:strCache>
                <c:ptCount val="1"/>
                <c:pt idx="0">
                  <c:v>Hudson</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Sheet1!$B$3:$E$3</c:f>
              <c:numCache>
                <c:formatCode>"$"#,##0_);[Red]\("$"#,##0\)</c:formatCode>
                <c:ptCount val="4"/>
                <c:pt idx="0">
                  <c:v>1754</c:v>
                </c:pt>
                <c:pt idx="1">
                  <c:v>1408</c:v>
                </c:pt>
                <c:pt idx="2">
                  <c:v>1381</c:v>
                </c:pt>
                <c:pt idx="3">
                  <c:v>1444</c:v>
                </c:pt>
              </c:numCache>
            </c:numRef>
          </c:val>
          <c:smooth val="0"/>
          <c:extLst>
            <c:ext xmlns:c16="http://schemas.microsoft.com/office/drawing/2014/chart" uri="{C3380CC4-5D6E-409C-BE32-E72D297353CC}">
              <c16:uniqueId val="{00000000-EECD-4994-A091-429B7976CB78}"/>
            </c:ext>
          </c:extLst>
        </c:ser>
        <c:dLbls>
          <c:showLegendKey val="0"/>
          <c:showVal val="0"/>
          <c:showCatName val="0"/>
          <c:showSerName val="0"/>
          <c:showPercent val="0"/>
          <c:showBubbleSize val="0"/>
        </c:dLbls>
        <c:marker val="1"/>
        <c:smooth val="0"/>
        <c:axId val="712661832"/>
        <c:axId val="712662224"/>
      </c:lineChart>
      <c:catAx>
        <c:axId val="712661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2662224"/>
        <c:crosses val="autoZero"/>
        <c:auto val="1"/>
        <c:lblAlgn val="ctr"/>
        <c:lblOffset val="100"/>
        <c:noMultiLvlLbl val="0"/>
      </c:catAx>
      <c:valAx>
        <c:axId val="712662224"/>
        <c:scaling>
          <c:orientation val="minMax"/>
        </c:scaling>
        <c:delete val="0"/>
        <c:axPos val="l"/>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2661832"/>
        <c:crosses val="autoZero"/>
        <c:crossBetween val="between"/>
      </c:valAx>
      <c:spPr>
        <a:noFill/>
        <a:ln>
          <a:noFill/>
        </a:ln>
        <a:effectLst/>
      </c:spPr>
    </c:plotArea>
    <c:legend>
      <c:legendPos val="b"/>
      <c:layout>
        <c:manualLayout>
          <c:xMode val="edge"/>
          <c:yMode val="edge"/>
          <c:x val="0.72627986635253816"/>
          <c:y val="4.5150496553426622E-3"/>
          <c:w val="0.22584122702083204"/>
          <c:h val="7.66614823536556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44248364905912E-2"/>
          <c:y val="3.0862019123383783E-2"/>
          <c:w val="0.91565428149709804"/>
          <c:h val="0.79916303644320497"/>
        </c:manualLayout>
      </c:layout>
      <c:lineChart>
        <c:grouping val="standard"/>
        <c:varyColors val="0"/>
        <c:ser>
          <c:idx val="0"/>
          <c:order val="0"/>
          <c:tx>
            <c:strRef>
              <c:f>Sheet1!$B$1</c:f>
              <c:strCache>
                <c:ptCount val="1"/>
                <c:pt idx="0">
                  <c:v>Annual Average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2016</c:v>
                </c:pt>
                <c:pt idx="1">
                  <c:v>2017</c:v>
                </c:pt>
                <c:pt idx="2">
                  <c:v>2018</c:v>
                </c:pt>
              </c:numCache>
            </c:numRef>
          </c:cat>
          <c:val>
            <c:numRef>
              <c:f>Sheet1!$B$2:$B$4</c:f>
              <c:numCache>
                <c:formatCode>_("$"* #,##0_);_("$"* \(#,##0\);_("$"* "-"??_);_(@_)</c:formatCode>
                <c:ptCount val="3"/>
                <c:pt idx="0">
                  <c:v>1381</c:v>
                </c:pt>
                <c:pt idx="1">
                  <c:v>1442</c:v>
                </c:pt>
                <c:pt idx="2">
                  <c:v>1496</c:v>
                </c:pt>
              </c:numCache>
            </c:numRef>
          </c:val>
          <c:smooth val="0"/>
          <c:extLst>
            <c:ext xmlns:c16="http://schemas.microsoft.com/office/drawing/2014/chart" uri="{C3380CC4-5D6E-409C-BE32-E72D297353CC}">
              <c16:uniqueId val="{00000000-728D-4024-928B-CA3CD3B007C4}"/>
            </c:ext>
          </c:extLst>
        </c:ser>
        <c:dLbls>
          <c:showLegendKey val="0"/>
          <c:showVal val="0"/>
          <c:showCatName val="0"/>
          <c:showSerName val="0"/>
          <c:showPercent val="0"/>
          <c:showBubbleSize val="0"/>
        </c:dLbls>
        <c:marker val="1"/>
        <c:smooth val="0"/>
        <c:axId val="712663008"/>
        <c:axId val="712663400"/>
      </c:lineChart>
      <c:catAx>
        <c:axId val="712663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2663400"/>
        <c:crosses val="autoZero"/>
        <c:auto val="1"/>
        <c:lblAlgn val="ctr"/>
        <c:lblOffset val="100"/>
        <c:noMultiLvlLbl val="0"/>
      </c:catAx>
      <c:valAx>
        <c:axId val="712663400"/>
        <c:scaling>
          <c:orientation val="minMax"/>
          <c:min val="0"/>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26630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Hudson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Jun-20</c:v>
                </c:pt>
                <c:pt idx="1">
                  <c:v>Jul-20</c:v>
                </c:pt>
                <c:pt idx="2">
                  <c:v>Aug-20</c:v>
                </c:pt>
                <c:pt idx="3">
                  <c:v>Sep-20</c:v>
                </c:pt>
                <c:pt idx="4">
                  <c:v>Oct-20</c:v>
                </c:pt>
                <c:pt idx="5">
                  <c:v>Nov-20</c:v>
                </c:pt>
                <c:pt idx="6">
                  <c:v>Dec-20</c:v>
                </c:pt>
                <c:pt idx="7">
                  <c:v>Jan-20</c:v>
                </c:pt>
                <c:pt idx="8">
                  <c:v>Feb-20</c:v>
                </c:pt>
                <c:pt idx="9">
                  <c:v>Mar-20</c:v>
                </c:pt>
                <c:pt idx="10">
                  <c:v>Apr-20</c:v>
                </c:pt>
                <c:pt idx="11">
                  <c:v>19-May</c:v>
                </c:pt>
              </c:strCache>
            </c:strRef>
          </c:cat>
          <c:val>
            <c:numRef>
              <c:f>Sheet1!$B$2:$M$2</c:f>
              <c:numCache>
                <c:formatCode>0.0%</c:formatCode>
                <c:ptCount val="12"/>
                <c:pt idx="0">
                  <c:v>4.2999999999999997E-2</c:v>
                </c:pt>
                <c:pt idx="1">
                  <c:v>4.3999999999999997E-2</c:v>
                </c:pt>
                <c:pt idx="2">
                  <c:v>0.04</c:v>
                </c:pt>
                <c:pt idx="3">
                  <c:v>3.5999999999999997E-2</c:v>
                </c:pt>
                <c:pt idx="4">
                  <c:v>3.3000000000000002E-2</c:v>
                </c:pt>
                <c:pt idx="5">
                  <c:v>3.1E-2</c:v>
                </c:pt>
                <c:pt idx="6">
                  <c:v>3.3000000000000002E-2</c:v>
                </c:pt>
                <c:pt idx="7">
                  <c:v>0.04</c:v>
                </c:pt>
                <c:pt idx="8">
                  <c:v>4.1000000000000002E-2</c:v>
                </c:pt>
                <c:pt idx="9">
                  <c:v>3.5999999999999997E-2</c:v>
                </c:pt>
                <c:pt idx="10">
                  <c:v>2.7E-2</c:v>
                </c:pt>
                <c:pt idx="11" formatCode="0.00%">
                  <c:v>2.8000000000000001E-2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NJ</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Jun-20</c:v>
                </c:pt>
                <c:pt idx="1">
                  <c:v>Jul-20</c:v>
                </c:pt>
                <c:pt idx="2">
                  <c:v>Aug-20</c:v>
                </c:pt>
                <c:pt idx="3">
                  <c:v>Sep-20</c:v>
                </c:pt>
                <c:pt idx="4">
                  <c:v>Oct-20</c:v>
                </c:pt>
                <c:pt idx="5">
                  <c:v>Nov-20</c:v>
                </c:pt>
                <c:pt idx="6">
                  <c:v>Dec-20</c:v>
                </c:pt>
                <c:pt idx="7">
                  <c:v>Jan-20</c:v>
                </c:pt>
                <c:pt idx="8">
                  <c:v>Feb-20</c:v>
                </c:pt>
                <c:pt idx="9">
                  <c:v>Mar-20</c:v>
                </c:pt>
                <c:pt idx="10">
                  <c:v>Apr-20</c:v>
                </c:pt>
                <c:pt idx="11">
                  <c:v>19-May</c:v>
                </c:pt>
              </c:strCache>
            </c:strRef>
          </c:cat>
          <c:val>
            <c:numRef>
              <c:f>Sheet1!$B$3:$M$3</c:f>
              <c:numCache>
                <c:formatCode>0.0%</c:formatCode>
                <c:ptCount val="12"/>
                <c:pt idx="0">
                  <c:v>4.3999999999999997E-2</c:v>
                </c:pt>
                <c:pt idx="1">
                  <c:v>4.5999999999999999E-2</c:v>
                </c:pt>
                <c:pt idx="2">
                  <c:v>4.2000000000000003E-2</c:v>
                </c:pt>
                <c:pt idx="3">
                  <c:v>3.7999999999999999E-2</c:v>
                </c:pt>
                <c:pt idx="4">
                  <c:v>3.5000000000000003E-2</c:v>
                </c:pt>
                <c:pt idx="5">
                  <c:v>3.3000000000000002E-2</c:v>
                </c:pt>
                <c:pt idx="6">
                  <c:v>3.5999999999999997E-2</c:v>
                </c:pt>
                <c:pt idx="7">
                  <c:v>4.5999999999999999E-2</c:v>
                </c:pt>
                <c:pt idx="8">
                  <c:v>4.7E-2</c:v>
                </c:pt>
                <c:pt idx="9">
                  <c:v>4.1000000000000002E-2</c:v>
                </c:pt>
                <c:pt idx="10">
                  <c:v>2.9000000000000001E-2</c:v>
                </c:pt>
                <c:pt idx="11" formatCode="0.00%">
                  <c:v>0.03</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712665360"/>
        <c:axId val="712665752"/>
      </c:lineChart>
      <c:catAx>
        <c:axId val="71266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2665752"/>
        <c:crosses val="autoZero"/>
        <c:auto val="1"/>
        <c:lblAlgn val="ctr"/>
        <c:lblOffset val="100"/>
        <c:noMultiLvlLbl val="1"/>
      </c:catAx>
      <c:valAx>
        <c:axId val="71266575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2665360"/>
        <c:crosses val="autoZero"/>
        <c:crossBetween val="between"/>
      </c:valAx>
      <c:spPr>
        <a:noFill/>
        <a:ln>
          <a:noFill/>
        </a:ln>
        <a:effectLst/>
      </c:spPr>
    </c:plotArea>
    <c:legend>
      <c:legendPos val="b"/>
      <c:layout>
        <c:manualLayout>
          <c:xMode val="edge"/>
          <c:yMode val="edge"/>
          <c:x val="0.84608460041632727"/>
          <c:y val="5.4223513203556888E-3"/>
          <c:w val="0.1497848221558512"/>
          <c:h val="4.21588640049013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3.1E-2</c:v>
                </c:pt>
                <c:pt idx="1">
                  <c:v>3.2000000000000001E-2</c:v>
                </c:pt>
                <c:pt idx="2">
                  <c:v>3.2500000000000001E-2</c:v>
                </c:pt>
                <c:pt idx="3">
                  <c:v>3.3000000000000002E-2</c:v>
                </c:pt>
                <c:pt idx="4">
                  <c:v>3.4500000000000003E-2</c:v>
                </c:pt>
                <c:pt idx="5">
                  <c:v>3.4500000000000003E-2</c:v>
                </c:pt>
                <c:pt idx="6">
                  <c:v>3.5000000000000003E-2</c:v>
                </c:pt>
                <c:pt idx="8">
                  <c:v>3.5999999999999997E-2</c:v>
                </c:pt>
                <c:pt idx="9">
                  <c:v>3.6499999999999998E-2</c:v>
                </c:pt>
                <c:pt idx="10">
                  <c:v>3.6499999999999998E-2</c:v>
                </c:pt>
                <c:pt idx="11">
                  <c:v>3.95E-2</c:v>
                </c:pt>
                <c:pt idx="12">
                  <c:v>0.04</c:v>
                </c:pt>
                <c:pt idx="13">
                  <c:v>4.1500000000000002E-2</c:v>
                </c:pt>
                <c:pt idx="14">
                  <c:v>4.3999999999999997E-2</c:v>
                </c:pt>
                <c:pt idx="15">
                  <c:v>4.7500000000000001E-2</c:v>
                </c:pt>
                <c:pt idx="16">
                  <c:v>4.9000000000000002E-2</c:v>
                </c:pt>
                <c:pt idx="17">
                  <c:v>5.0999999999999997E-2</c:v>
                </c:pt>
                <c:pt idx="18">
                  <c:v>5.2499999999999998E-2</c:v>
                </c:pt>
                <c:pt idx="19">
                  <c:v>6.0499999999999998E-2</c:v>
                </c:pt>
                <c:pt idx="20">
                  <c:v>6.5000000000000002E-2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7" formatCode="0.0">
                  <c:v>3.5999999999999997E-2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0.04</c:v>
                </c:pt>
                <c:pt idx="1">
                  <c:v>0.04</c:v>
                </c:pt>
                <c:pt idx="2">
                  <c:v>0.04</c:v>
                </c:pt>
                <c:pt idx="3">
                  <c:v>0.04</c:v>
                </c:pt>
                <c:pt idx="4">
                  <c:v>0.04</c:v>
                </c:pt>
                <c:pt idx="5">
                  <c:v>0.04</c:v>
                </c:pt>
                <c:pt idx="6">
                  <c:v>0.04</c:v>
                </c:pt>
                <c:pt idx="7">
                  <c:v>0.04</c:v>
                </c:pt>
                <c:pt idx="8">
                  <c:v>0.04</c:v>
                </c:pt>
                <c:pt idx="9">
                  <c:v>0.04</c:v>
                </c:pt>
                <c:pt idx="10">
                  <c:v>0.04</c:v>
                </c:pt>
                <c:pt idx="11">
                  <c:v>0.04</c:v>
                </c:pt>
                <c:pt idx="12">
                  <c:v>0.04</c:v>
                </c:pt>
                <c:pt idx="13">
                  <c:v>0.04</c:v>
                </c:pt>
                <c:pt idx="14">
                  <c:v>0.04</c:v>
                </c:pt>
                <c:pt idx="15">
                  <c:v>0.04</c:v>
                </c:pt>
                <c:pt idx="16">
                  <c:v>0.04</c:v>
                </c:pt>
                <c:pt idx="17">
                  <c:v>0.04</c:v>
                </c:pt>
                <c:pt idx="18">
                  <c:v>0.04</c:v>
                </c:pt>
                <c:pt idx="19">
                  <c:v>0.04</c:v>
                </c:pt>
                <c:pt idx="20">
                  <c:v>0.04</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712666536"/>
        <c:axId val="712666928"/>
      </c:barChart>
      <c:catAx>
        <c:axId val="71266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2666928"/>
        <c:crosses val="autoZero"/>
        <c:auto val="1"/>
        <c:lblAlgn val="ctr"/>
        <c:lblOffset val="100"/>
        <c:noMultiLvlLbl val="0"/>
      </c:catAx>
      <c:valAx>
        <c:axId val="712666928"/>
        <c:scaling>
          <c:orientation val="minMax"/>
        </c:scaling>
        <c:delete val="1"/>
        <c:axPos val="b"/>
        <c:numFmt formatCode="0.0%" sourceLinked="1"/>
        <c:majorTickMark val="none"/>
        <c:minorTickMark val="none"/>
        <c:tickLblPos val="nextTo"/>
        <c:crossAx val="71266653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1766524781633916"/>
          <c:y val="0.92625640217418781"/>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72305610236221"/>
          <c:y val="3.2812497981514643E-2"/>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Sheet1!$B$2:$B$22</c:f>
              <c:numCache>
                <c:formatCode>General</c:formatCode>
                <c:ptCount val="21"/>
                <c:pt idx="3">
                  <c:v>53514</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dLbl>
              <c:idx val="1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8E5-4B78-A160-1AF82D68EB7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Sheet1!$C$2:$C$22</c:f>
              <c:numCache>
                <c:formatCode>"$"#,##0_);[Red]\("$"#,##0\)</c:formatCode>
                <c:ptCount val="21"/>
                <c:pt idx="0">
                  <c:v>41825</c:v>
                </c:pt>
                <c:pt idx="1">
                  <c:v>50444</c:v>
                </c:pt>
                <c:pt idx="2">
                  <c:v>51083</c:v>
                </c:pt>
                <c:pt idx="3">
                  <c:v>53514</c:v>
                </c:pt>
                <c:pt idx="4">
                  <c:v>54160</c:v>
                </c:pt>
                <c:pt idx="5">
                  <c:v>55144</c:v>
                </c:pt>
                <c:pt idx="6">
                  <c:v>55561</c:v>
                </c:pt>
                <c:pt idx="7">
                  <c:v>55880</c:v>
                </c:pt>
                <c:pt idx="8">
                  <c:v>60596</c:v>
                </c:pt>
                <c:pt idx="9">
                  <c:v>62439</c:v>
                </c:pt>
                <c:pt idx="10">
                  <c:v>63328</c:v>
                </c:pt>
                <c:pt idx="11">
                  <c:v>64865</c:v>
                </c:pt>
                <c:pt idx="12" formatCode="_(&quot;$&quot;* #,##0_);_(&quot;$&quot;* \(#,##0\);_(&quot;$&quot;* &quot;-&quot;??_);_(@_)">
                  <c:v>65435</c:v>
                </c:pt>
                <c:pt idx="13">
                  <c:v>65990</c:v>
                </c:pt>
                <c:pt idx="14">
                  <c:v>67691</c:v>
                </c:pt>
                <c:pt idx="15">
                  <c:v>70529</c:v>
                </c:pt>
                <c:pt idx="16">
                  <c:v>72347</c:v>
                </c:pt>
                <c:pt idx="17">
                  <c:v>80319</c:v>
                </c:pt>
                <c:pt idx="18">
                  <c:v>81983</c:v>
                </c:pt>
                <c:pt idx="19">
                  <c:v>86194</c:v>
                </c:pt>
                <c:pt idx="20">
                  <c:v>90147</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Sheet1!$D$2:$D$22</c:f>
              <c:numCache>
                <c:formatCode>"$"#,##0_);[Red]\("$"#,##0\)</c:formatCode>
                <c:ptCount val="21"/>
                <c:pt idx="0">
                  <c:v>37296</c:v>
                </c:pt>
                <c:pt idx="1">
                  <c:v>41163</c:v>
                </c:pt>
                <c:pt idx="2">
                  <c:v>41004</c:v>
                </c:pt>
                <c:pt idx="3">
                  <c:v>50160</c:v>
                </c:pt>
                <c:pt idx="4">
                  <c:v>46013</c:v>
                </c:pt>
                <c:pt idx="5">
                  <c:v>47694</c:v>
                </c:pt>
                <c:pt idx="6">
                  <c:v>45508</c:v>
                </c:pt>
                <c:pt idx="7">
                  <c:v>46597</c:v>
                </c:pt>
                <c:pt idx="8">
                  <c:v>44247</c:v>
                </c:pt>
                <c:pt idx="9">
                  <c:v>45174</c:v>
                </c:pt>
                <c:pt idx="10">
                  <c:v>53697</c:v>
                </c:pt>
                <c:pt idx="11">
                  <c:v>52550</c:v>
                </c:pt>
                <c:pt idx="12" formatCode="_(&quot;$&quot;* #,##0_);_(&quot;$&quot;* \(#,##0\);_(&quot;$&quot;* &quot;-&quot;??_);_(@_)">
                  <c:v>50454</c:v>
                </c:pt>
                <c:pt idx="13">
                  <c:v>51699</c:v>
                </c:pt>
                <c:pt idx="14">
                  <c:v>51933</c:v>
                </c:pt>
                <c:pt idx="15">
                  <c:v>52096</c:v>
                </c:pt>
                <c:pt idx="16">
                  <c:v>56267</c:v>
                </c:pt>
                <c:pt idx="17">
                  <c:v>54305</c:v>
                </c:pt>
                <c:pt idx="18">
                  <c:v>61808</c:v>
                </c:pt>
                <c:pt idx="19">
                  <c:v>61727</c:v>
                </c:pt>
                <c:pt idx="20">
                  <c:v>65963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Sheet1!$E$2:$E$22</c:f>
              <c:numCache>
                <c:formatCode>General</c:formatCode>
                <c:ptCount val="21"/>
                <c:pt idx="3">
                  <c:v>50160</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712667712"/>
        <c:axId val="712668104"/>
      </c:barChart>
      <c:catAx>
        <c:axId val="712667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2668104"/>
        <c:crosses val="autoZero"/>
        <c:auto val="1"/>
        <c:lblAlgn val="ctr"/>
        <c:lblOffset val="100"/>
        <c:noMultiLvlLbl val="0"/>
      </c:catAx>
      <c:valAx>
        <c:axId val="712668104"/>
        <c:scaling>
          <c:orientation val="minMax"/>
        </c:scaling>
        <c:delete val="1"/>
        <c:axPos val="b"/>
        <c:numFmt formatCode="General" sourceLinked="1"/>
        <c:majorTickMark val="none"/>
        <c:minorTickMark val="none"/>
        <c:tickLblPos val="nextTo"/>
        <c:crossAx val="712667712"/>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7599926181102363"/>
          <c:y val="3.6651080422546922E-3"/>
          <c:w val="0.13443288480501936"/>
          <c:h val="3.649956032474751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Sheet1!$B$2:$B$22</c:f>
              <c:numCache>
                <c:formatCode>0%</c:formatCode>
                <c:ptCount val="21"/>
                <c:pt idx="0">
                  <c:v>4.8000000000000001E-2</c:v>
                </c:pt>
                <c:pt idx="1">
                  <c:v>4.9000000000000002E-2</c:v>
                </c:pt>
                <c:pt idx="2">
                  <c:v>5.5E-2</c:v>
                </c:pt>
                <c:pt idx="3">
                  <c:v>0.08</c:v>
                </c:pt>
                <c:pt idx="4">
                  <c:v>0.08</c:v>
                </c:pt>
                <c:pt idx="5">
                  <c:v>8.7999999999999995E-2</c:v>
                </c:pt>
                <c:pt idx="6">
                  <c:v>9.2999999999999999E-2</c:v>
                </c:pt>
                <c:pt idx="7">
                  <c:v>9.4E-2</c:v>
                </c:pt>
                <c:pt idx="8">
                  <c:v>0.105</c:v>
                </c:pt>
                <c:pt idx="9">
                  <c:v>0.111</c:v>
                </c:pt>
                <c:pt idx="10">
                  <c:v>0.13500000000000001</c:v>
                </c:pt>
                <c:pt idx="11">
                  <c:v>0.16300000000000001</c:v>
                </c:pt>
                <c:pt idx="12">
                  <c:v>0.19</c:v>
                </c:pt>
                <c:pt idx="13">
                  <c:v>0.222</c:v>
                </c:pt>
                <c:pt idx="14" formatCode="General">
                  <c:v>0.24603679391328301</c:v>
                </c:pt>
                <c:pt idx="15">
                  <c:v>0.25850000000000001</c:v>
                </c:pt>
                <c:pt idx="16">
                  <c:v>0.29099999999999998</c:v>
                </c:pt>
                <c:pt idx="17">
                  <c:v>0.299049020311491</c:v>
                </c:pt>
                <c:pt idx="18">
                  <c:v>0.30499999999999999</c:v>
                </c:pt>
                <c:pt idx="19" formatCode="General">
                  <c:v>0.32600000000000001</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Sheet1!$C$2:$C$22</c:f>
              <c:numCache>
                <c:formatCode>General</c:formatCode>
                <c:ptCount val="21"/>
                <c:pt idx="20">
                  <c:v>0.43</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Sheet1!$D$2:$D$22</c:f>
              <c:numCache>
                <c:formatCode>0%</c:formatCode>
                <c:ptCount val="21"/>
                <c:pt idx="0">
                  <c:v>0.22</c:v>
                </c:pt>
                <c:pt idx="1">
                  <c:v>0.22</c:v>
                </c:pt>
                <c:pt idx="2">
                  <c:v>0.22</c:v>
                </c:pt>
                <c:pt idx="3">
                  <c:v>0.22</c:v>
                </c:pt>
                <c:pt idx="4">
                  <c:v>0.22</c:v>
                </c:pt>
                <c:pt idx="5">
                  <c:v>0.22</c:v>
                </c:pt>
                <c:pt idx="6">
                  <c:v>0.22</c:v>
                </c:pt>
                <c:pt idx="7">
                  <c:v>0.22</c:v>
                </c:pt>
                <c:pt idx="8">
                  <c:v>0.22</c:v>
                </c:pt>
                <c:pt idx="9">
                  <c:v>0.22</c:v>
                </c:pt>
                <c:pt idx="10">
                  <c:v>0.22</c:v>
                </c:pt>
                <c:pt idx="11">
                  <c:v>0.22</c:v>
                </c:pt>
                <c:pt idx="12">
                  <c:v>0.22</c:v>
                </c:pt>
                <c:pt idx="13">
                  <c:v>0.22</c:v>
                </c:pt>
                <c:pt idx="14">
                  <c:v>0.22</c:v>
                </c:pt>
                <c:pt idx="15">
                  <c:v>0.22</c:v>
                </c:pt>
                <c:pt idx="16">
                  <c:v>0.22</c:v>
                </c:pt>
                <c:pt idx="17">
                  <c:v>0.22</c:v>
                </c:pt>
                <c:pt idx="18">
                  <c:v>0.22</c:v>
                </c:pt>
                <c:pt idx="19" formatCode="General">
                  <c:v>0.22</c:v>
                </c:pt>
                <c:pt idx="20" formatCode="General">
                  <c:v>0.22</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510435048"/>
        <c:axId val="510435440"/>
      </c:barChart>
      <c:catAx>
        <c:axId val="5104350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435440"/>
        <c:crosses val="autoZero"/>
        <c:auto val="1"/>
        <c:lblAlgn val="ctr"/>
        <c:lblOffset val="100"/>
        <c:noMultiLvlLbl val="0"/>
      </c:catAx>
      <c:valAx>
        <c:axId val="510435440"/>
        <c:scaling>
          <c:orientation val="minMax"/>
        </c:scaling>
        <c:delete val="1"/>
        <c:axPos val="b"/>
        <c:numFmt formatCode="0%" sourceLinked="1"/>
        <c:majorTickMark val="none"/>
        <c:minorTickMark val="none"/>
        <c:tickLblPos val="nextTo"/>
        <c:crossAx val="51043504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2260051673228344"/>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5091043307086"/>
          <c:y val="2.2838022348239135E-2"/>
          <c:w val="0.85286158956692915"/>
          <c:h val="0.94297981753123106"/>
        </c:manualLayout>
      </c:layout>
      <c:barChart>
        <c:barDir val="bar"/>
        <c:grouping val="clustered"/>
        <c:varyColors val="0"/>
        <c:ser>
          <c:idx val="1"/>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Hudson</c:v>
                </c:pt>
                <c:pt idx="1">
                  <c:v>New Jersey</c:v>
                </c:pt>
                <c:pt idx="2">
                  <c:v>United States</c:v>
                </c:pt>
              </c:strCache>
            </c:strRef>
          </c:cat>
          <c:val>
            <c:numRef>
              <c:f>Sheet1!$B$2:$B$4</c:f>
              <c:numCache>
                <c:formatCode>_("$"* #,##0_);_("$"* \(#,##0\);_("$"* "-"??_);_(@_)</c:formatCode>
                <c:ptCount val="3"/>
                <c:pt idx="0">
                  <c:v>53514</c:v>
                </c:pt>
                <c:pt idx="1">
                  <c:v>63264</c:v>
                </c:pt>
                <c:pt idx="2">
                  <c:v>50859</c:v>
                </c:pt>
              </c:numCache>
            </c:numRef>
          </c:val>
          <c:extLst>
            <c:ext xmlns:c16="http://schemas.microsoft.com/office/drawing/2014/chart" uri="{C3380CC4-5D6E-409C-BE32-E72D297353CC}">
              <c16:uniqueId val="{00000001-3F04-4D28-982B-61A8D6D96226}"/>
            </c:ext>
          </c:extLst>
        </c:ser>
        <c:ser>
          <c:idx val="0"/>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Hudson</c:v>
                </c:pt>
                <c:pt idx="1">
                  <c:v>New Jersey</c:v>
                </c:pt>
                <c:pt idx="2">
                  <c:v>United States</c:v>
                </c:pt>
              </c:strCache>
            </c:strRef>
          </c:cat>
          <c:val>
            <c:numRef>
              <c:f>Sheet1!$C$2:$C$4</c:f>
              <c:numCache>
                <c:formatCode>_("$"* #,##0_);_("$"* \(#,##0\);_("$"* "-"??_);_(@_)</c:formatCode>
                <c:ptCount val="3"/>
                <c:pt idx="0">
                  <c:v>50160</c:v>
                </c:pt>
                <c:pt idx="1">
                  <c:v>51055</c:v>
                </c:pt>
                <c:pt idx="2">
                  <c:v>40760</c:v>
                </c:pt>
              </c:numCache>
            </c:numRef>
          </c:val>
          <c:extLst>
            <c:ext xmlns:c16="http://schemas.microsoft.com/office/drawing/2014/chart" uri="{C3380CC4-5D6E-409C-BE32-E72D297353CC}">
              <c16:uniqueId val="{00000000-3F04-4D28-982B-61A8D6D96226}"/>
            </c:ext>
          </c:extLst>
        </c:ser>
        <c:dLbls>
          <c:showLegendKey val="0"/>
          <c:showVal val="0"/>
          <c:showCatName val="0"/>
          <c:showSerName val="0"/>
          <c:showPercent val="0"/>
          <c:showBubbleSize val="0"/>
        </c:dLbls>
        <c:gapWidth val="182"/>
        <c:axId val="712668888"/>
        <c:axId val="712669280"/>
      </c:barChart>
      <c:catAx>
        <c:axId val="71266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2669280"/>
        <c:crosses val="autoZero"/>
        <c:auto val="1"/>
        <c:lblAlgn val="ctr"/>
        <c:lblOffset val="100"/>
        <c:noMultiLvlLbl val="0"/>
      </c:catAx>
      <c:valAx>
        <c:axId val="712669280"/>
        <c:scaling>
          <c:orientation val="minMax"/>
        </c:scaling>
        <c:delete val="1"/>
        <c:axPos val="b"/>
        <c:numFmt formatCode="_(&quot;$&quot;* #,##0_);_(&quot;$&quot;* \(#,##0\);_(&quot;$&quot;* &quot;-&quot;??_);_(@_)" sourceLinked="1"/>
        <c:majorTickMark val="none"/>
        <c:minorTickMark val="none"/>
        <c:tickLblPos val="nextTo"/>
        <c:crossAx val="712668888"/>
        <c:crosses val="autoZero"/>
        <c:crossBetween val="between"/>
      </c:valAx>
      <c:spPr>
        <a:noFill/>
        <a:ln>
          <a:noFill/>
        </a:ln>
        <a:effectLst/>
      </c:spPr>
    </c:plotArea>
    <c:legend>
      <c:legendPos val="b"/>
      <c:layout>
        <c:manualLayout>
          <c:xMode val="edge"/>
          <c:yMode val="edge"/>
          <c:x val="0.83796555118110239"/>
          <c:y val="7.9720142940822927E-3"/>
          <c:w val="0.13044347065111037"/>
          <c:h val="3.34326087070246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_("$"* #,##0_);_("$"* \(#,##0\);_("$"* "-"??_);_(@_)</c:formatCode>
                <c:ptCount val="5"/>
                <c:pt idx="0">
                  <c:v>52791</c:v>
                </c:pt>
                <c:pt idx="1">
                  <c:v>52450</c:v>
                </c:pt>
                <c:pt idx="2">
                  <c:v>52260</c:v>
                </c:pt>
                <c:pt idx="3">
                  <c:v>52546</c:v>
                </c:pt>
                <c:pt idx="4">
                  <c:v>53514</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_("$"* #,##0_);_("$"* \(#,##0\);_("$"* "-"??_);_(@_)</c:formatCode>
                <c:ptCount val="5"/>
                <c:pt idx="0">
                  <c:v>46093</c:v>
                </c:pt>
                <c:pt idx="1">
                  <c:v>46311</c:v>
                </c:pt>
                <c:pt idx="2">
                  <c:v>47626</c:v>
                </c:pt>
                <c:pt idx="3">
                  <c:v>49266</c:v>
                </c:pt>
                <c:pt idx="4">
                  <c:v>50160</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712670064"/>
        <c:axId val="712670456"/>
      </c:lineChart>
      <c:catAx>
        <c:axId val="712670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2670456"/>
        <c:crosses val="autoZero"/>
        <c:auto val="1"/>
        <c:lblAlgn val="ctr"/>
        <c:lblOffset val="100"/>
        <c:noMultiLvlLbl val="0"/>
      </c:catAx>
      <c:valAx>
        <c:axId val="712670456"/>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2670064"/>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Hoboken</c:v>
                </c:pt>
                <c:pt idx="1">
                  <c:v>Harrison</c:v>
                </c:pt>
                <c:pt idx="2">
                  <c:v>Union City</c:v>
                </c:pt>
              </c:strCache>
            </c:strRef>
          </c:cat>
          <c:val>
            <c:numRef>
              <c:f>Sheet1!$B$2:$B$4</c:f>
              <c:numCache>
                <c:formatCode>_("$"* #,##0_);_("$"* \(#,##0\);_("$"* "-"??_);_(@_)</c:formatCode>
                <c:ptCount val="3"/>
                <c:pt idx="0">
                  <c:v>100524</c:v>
                </c:pt>
                <c:pt idx="1">
                  <c:v>47385</c:v>
                </c:pt>
                <c:pt idx="2">
                  <c:v>32430</c:v>
                </c:pt>
              </c:numCache>
            </c:numRef>
          </c:val>
          <c:extLst>
            <c:ext xmlns:c16="http://schemas.microsoft.com/office/drawing/2014/chart" uri="{C3380CC4-5D6E-409C-BE32-E72D297353CC}">
              <c16:uniqueId val="{00000000-3BD3-434A-9E42-14AC776C7377}"/>
            </c:ext>
          </c:extLst>
        </c:ser>
        <c:ser>
          <c:idx val="1"/>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Hoboken</c:v>
                </c:pt>
                <c:pt idx="1">
                  <c:v>Harrison</c:v>
                </c:pt>
                <c:pt idx="2">
                  <c:v>Union City</c:v>
                </c:pt>
              </c:strCache>
            </c:strRef>
          </c:cat>
          <c:val>
            <c:numRef>
              <c:f>Sheet1!$C$2:$C$4</c:f>
              <c:numCache>
                <c:formatCode>_("$"* #,##0_);_("$"* \(#,##0\);_("$"* "-"??_);_(@_)</c:formatCode>
                <c:ptCount val="3"/>
                <c:pt idx="0">
                  <c:v>78224</c:v>
                </c:pt>
                <c:pt idx="1">
                  <c:v>40682</c:v>
                </c:pt>
                <c:pt idx="2">
                  <c:v>26922</c:v>
                </c:pt>
              </c:numCache>
            </c:numRef>
          </c:val>
          <c:extLst>
            <c:ext xmlns:c16="http://schemas.microsoft.com/office/drawing/2014/chart" uri="{C3380CC4-5D6E-409C-BE32-E72D297353CC}">
              <c16:uniqueId val="{00000001-3BD3-434A-9E42-14AC776C7377}"/>
            </c:ext>
          </c:extLst>
        </c:ser>
        <c:dLbls>
          <c:showLegendKey val="0"/>
          <c:showVal val="0"/>
          <c:showCatName val="0"/>
          <c:showSerName val="0"/>
          <c:showPercent val="0"/>
          <c:showBubbleSize val="0"/>
        </c:dLbls>
        <c:gapWidth val="219"/>
        <c:overlap val="-27"/>
        <c:axId val="517798216"/>
        <c:axId val="517798608"/>
      </c:barChart>
      <c:catAx>
        <c:axId val="517798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7798608"/>
        <c:crosses val="autoZero"/>
        <c:auto val="1"/>
        <c:lblAlgn val="ctr"/>
        <c:lblOffset val="100"/>
        <c:noMultiLvlLbl val="0"/>
      </c:catAx>
      <c:valAx>
        <c:axId val="517798608"/>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7798216"/>
        <c:crosses val="autoZero"/>
        <c:crossBetween val="between"/>
      </c:valAx>
      <c:spPr>
        <a:noFill/>
        <a:ln>
          <a:noFill/>
        </a:ln>
        <a:effectLst/>
      </c:spPr>
    </c:plotArea>
    <c:legend>
      <c:legendPos val="b"/>
      <c:layout>
        <c:manualLayout>
          <c:xMode val="edge"/>
          <c:yMode val="edge"/>
          <c:x val="0.82331721692683146"/>
          <c:y val="3.0943957250002655E-2"/>
          <c:w val="0.15161118018142469"/>
          <c:h val="4.78068946691004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Sheet1!$B$2:$B$22</c:f>
              <c:numCache>
                <c:formatCode>General</c:formatCode>
                <c:ptCount val="21"/>
                <c:pt idx="13">
                  <c:v>2236</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Crimes</c:v>
                </c:pt>
              </c:strCache>
            </c:strRef>
          </c:tx>
          <c:spPr>
            <a:solidFill>
              <a:srgbClr val="C00000"/>
            </a:solidFill>
            <a:ln>
              <a:noFill/>
            </a:ln>
            <a:effectLst/>
          </c:spPr>
          <c:invertIfNegative val="0"/>
          <c:dLbls>
            <c:dLbl>
              <c:idx val="20"/>
              <c:layout>
                <c:manualLayout>
                  <c:x val="1.1267353221098859E-2"/>
                  <c:y val="4.62963047346720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84B-42A8-99BB-00AE3CA0AEE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Sheet1!$C$2:$C$22</c:f>
              <c:numCache>
                <c:formatCode>General</c:formatCode>
                <c:ptCount val="21"/>
                <c:pt idx="0">
                  <c:v>51</c:v>
                </c:pt>
                <c:pt idx="1">
                  <c:v>81</c:v>
                </c:pt>
                <c:pt idx="2">
                  <c:v>73</c:v>
                </c:pt>
                <c:pt idx="3">
                  <c:v>226</c:v>
                </c:pt>
                <c:pt idx="4">
                  <c:v>326</c:v>
                </c:pt>
                <c:pt idx="5">
                  <c:v>804</c:v>
                </c:pt>
                <c:pt idx="6">
                  <c:v>573</c:v>
                </c:pt>
                <c:pt idx="7">
                  <c:v>337</c:v>
                </c:pt>
                <c:pt idx="8">
                  <c:v>1184</c:v>
                </c:pt>
                <c:pt idx="9">
                  <c:v>973</c:v>
                </c:pt>
                <c:pt idx="10">
                  <c:v>719</c:v>
                </c:pt>
                <c:pt idx="11">
                  <c:v>217</c:v>
                </c:pt>
                <c:pt idx="12">
                  <c:v>172</c:v>
                </c:pt>
                <c:pt idx="14">
                  <c:v>1877</c:v>
                </c:pt>
                <c:pt idx="15">
                  <c:v>984</c:v>
                </c:pt>
                <c:pt idx="16">
                  <c:v>1881</c:v>
                </c:pt>
                <c:pt idx="17">
                  <c:v>1495</c:v>
                </c:pt>
                <c:pt idx="18">
                  <c:v>2359</c:v>
                </c:pt>
                <c:pt idx="19">
                  <c:v>820</c:v>
                </c:pt>
                <c:pt idx="20">
                  <c:v>4527</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637526576"/>
        <c:axId val="637526968"/>
      </c:barChart>
      <c:lineChart>
        <c:grouping val="standard"/>
        <c:varyColors val="0"/>
        <c:ser>
          <c:idx val="2"/>
          <c:order val="2"/>
          <c:tx>
            <c:strRef>
              <c:f>Sheet1!$D$1</c:f>
              <c:strCache>
                <c:ptCount val="1"/>
                <c:pt idx="0">
                  <c:v>Violent Crime Rate per 1,000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Sheet1!$D$2:$D$22</c:f>
              <c:numCache>
                <c:formatCode>General</c:formatCode>
                <c:ptCount val="21"/>
                <c:pt idx="0">
                  <c:v>0.4</c:v>
                </c:pt>
                <c:pt idx="1">
                  <c:v>0.6</c:v>
                </c:pt>
                <c:pt idx="2">
                  <c:v>0.7</c:v>
                </c:pt>
                <c:pt idx="3">
                  <c:v>0.7</c:v>
                </c:pt>
                <c:pt idx="4">
                  <c:v>0.7</c:v>
                </c:pt>
                <c:pt idx="5">
                  <c:v>0.9</c:v>
                </c:pt>
                <c:pt idx="6">
                  <c:v>1</c:v>
                </c:pt>
                <c:pt idx="7">
                  <c:v>1.2</c:v>
                </c:pt>
                <c:pt idx="8">
                  <c:v>1.4</c:v>
                </c:pt>
                <c:pt idx="9">
                  <c:v>1.5</c:v>
                </c:pt>
                <c:pt idx="10">
                  <c:v>1.6</c:v>
                </c:pt>
                <c:pt idx="11">
                  <c:v>2.2999999999999998</c:v>
                </c:pt>
                <c:pt idx="12">
                  <c:v>2.7</c:v>
                </c:pt>
                <c:pt idx="13">
                  <c:v>3.3</c:v>
                </c:pt>
                <c:pt idx="14">
                  <c:v>3.4</c:v>
                </c:pt>
                <c:pt idx="15">
                  <c:v>3.6</c:v>
                </c:pt>
                <c:pt idx="16">
                  <c:v>3.7</c:v>
                </c:pt>
                <c:pt idx="17">
                  <c:v>4</c:v>
                </c:pt>
                <c:pt idx="18">
                  <c:v>4.5999999999999996</c:v>
                </c:pt>
                <c:pt idx="19">
                  <c:v>5.3</c:v>
                </c:pt>
                <c:pt idx="20">
                  <c:v>5.7</c:v>
                </c:pt>
              </c:numCache>
            </c:numRef>
          </c:val>
          <c:smooth val="0"/>
          <c:extLst>
            <c:ext xmlns:c16="http://schemas.microsoft.com/office/drawing/2014/chart" uri="{C3380CC4-5D6E-409C-BE32-E72D297353CC}">
              <c16:uniqueId val="{00000000-6A6B-4F7A-9D35-B0FC40E147CF}"/>
            </c:ext>
          </c:extLst>
        </c:ser>
        <c:dLbls>
          <c:showLegendKey val="0"/>
          <c:showVal val="0"/>
          <c:showCatName val="0"/>
          <c:showSerName val="0"/>
          <c:showPercent val="0"/>
          <c:showBubbleSize val="0"/>
        </c:dLbls>
        <c:marker val="1"/>
        <c:smooth val="0"/>
        <c:axId val="637527752"/>
        <c:axId val="637527360"/>
      </c:lineChart>
      <c:catAx>
        <c:axId val="637526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7526968"/>
        <c:crosses val="autoZero"/>
        <c:auto val="1"/>
        <c:lblAlgn val="ctr"/>
        <c:lblOffset val="100"/>
        <c:noMultiLvlLbl val="0"/>
      </c:catAx>
      <c:valAx>
        <c:axId val="637526968"/>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7526576"/>
        <c:crosses val="autoZero"/>
        <c:crossBetween val="between"/>
      </c:valAx>
      <c:valAx>
        <c:axId val="637527360"/>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7527752"/>
        <c:crosses val="max"/>
        <c:crossBetween val="between"/>
      </c:valAx>
      <c:catAx>
        <c:axId val="637527752"/>
        <c:scaling>
          <c:orientation val="minMax"/>
        </c:scaling>
        <c:delete val="1"/>
        <c:axPos val="b"/>
        <c:numFmt formatCode="General" sourceLinked="1"/>
        <c:majorTickMark val="out"/>
        <c:minorTickMark val="none"/>
        <c:tickLblPos val="nextTo"/>
        <c:crossAx val="637527360"/>
        <c:crosses val="autoZero"/>
        <c:auto val="1"/>
        <c:lblAlgn val="ctr"/>
        <c:lblOffset val="100"/>
        <c:noMultiLvlLbl val="0"/>
      </c:catAx>
      <c:spPr>
        <a:noFill/>
        <a:ln>
          <a:noFill/>
        </a:ln>
        <a:effectLst/>
      </c:spPr>
    </c:plotArea>
    <c:legend>
      <c:legendPos val="tr"/>
      <c:legendEntry>
        <c:idx val="0"/>
        <c:delete val="1"/>
      </c:legendEntry>
      <c:layout>
        <c:manualLayout>
          <c:xMode val="edge"/>
          <c:yMode val="edge"/>
          <c:x val="0.69247766657550758"/>
          <c:y val="2.1663754313166066E-2"/>
          <c:w val="0.20079876218809337"/>
          <c:h val="0.1118258077839398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4.1055409662619349E-2"/>
                  <c:y val="0.1659219304259510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6.0698416514904617E-2"/>
                  <c:y val="-0.3117679928545100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30</c:v>
                </c:pt>
                <c:pt idx="1">
                  <c:v>136</c:v>
                </c:pt>
                <c:pt idx="2">
                  <c:v>878</c:v>
                </c:pt>
                <c:pt idx="3">
                  <c:v>1192</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7.9373394880700596E-2"/>
                  <c:y val="1.111111435144775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Burglary</c:v>
                </c:pt>
                <c:pt idx="1">
                  <c:v>Larceny</c:v>
                </c:pt>
                <c:pt idx="2">
                  <c:v>Motor Vehicle Theft</c:v>
                </c:pt>
                <c:pt idx="3">
                  <c:v>Arson</c:v>
                </c:pt>
              </c:strCache>
            </c:strRef>
          </c:cat>
          <c:val>
            <c:numRef>
              <c:f>Sheet1!$B$2:$B$5</c:f>
              <c:numCache>
                <c:formatCode>General</c:formatCode>
                <c:ptCount val="4"/>
                <c:pt idx="0">
                  <c:v>1657</c:v>
                </c:pt>
                <c:pt idx="1">
                  <c:v>7859</c:v>
                </c:pt>
                <c:pt idx="2">
                  <c:v>1072</c:v>
                </c:pt>
                <c:pt idx="3">
                  <c:v>53</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7.5792886091647325E-3"/>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Sheet1!$B$2:$B$22</c:f>
              <c:numCache>
                <c:formatCode>General</c:formatCode>
                <c:ptCount val="21"/>
                <c:pt idx="0">
                  <c:v>5</c:v>
                </c:pt>
                <c:pt idx="1">
                  <c:v>6</c:v>
                </c:pt>
                <c:pt idx="2">
                  <c:v>6</c:v>
                </c:pt>
                <c:pt idx="3">
                  <c:v>6</c:v>
                </c:pt>
                <c:pt idx="4">
                  <c:v>6</c:v>
                </c:pt>
                <c:pt idx="5">
                  <c:v>7</c:v>
                </c:pt>
                <c:pt idx="6">
                  <c:v>7</c:v>
                </c:pt>
                <c:pt idx="7">
                  <c:v>8</c:v>
                </c:pt>
                <c:pt idx="8">
                  <c:v>8</c:v>
                </c:pt>
                <c:pt idx="9">
                  <c:v>9</c:v>
                </c:pt>
                <c:pt idx="11">
                  <c:v>10</c:v>
                </c:pt>
                <c:pt idx="12">
                  <c:v>10</c:v>
                </c:pt>
                <c:pt idx="13">
                  <c:v>11</c:v>
                </c:pt>
                <c:pt idx="14">
                  <c:v>12</c:v>
                </c:pt>
                <c:pt idx="15">
                  <c:v>15</c:v>
                </c:pt>
                <c:pt idx="16">
                  <c:v>15</c:v>
                </c:pt>
                <c:pt idx="17">
                  <c:v>16</c:v>
                </c:pt>
                <c:pt idx="18">
                  <c:v>17</c:v>
                </c:pt>
                <c:pt idx="19">
                  <c:v>23</c:v>
                </c:pt>
                <c:pt idx="20">
                  <c:v>31</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Sheet1!$C$2:$C$22</c:f>
              <c:numCache>
                <c:formatCode>General</c:formatCode>
                <c:ptCount val="21"/>
                <c:pt idx="10">
                  <c:v>9</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10</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Sheet1!$D$2:$D$22</c:f>
              <c:numCache>
                <c:formatCode>General</c:formatCode>
                <c:ptCount val="21"/>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637529320"/>
        <c:axId val="637529712"/>
      </c:barChart>
      <c:catAx>
        <c:axId val="637529320"/>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7529712"/>
        <c:crosses val="autoZero"/>
        <c:auto val="1"/>
        <c:lblAlgn val="ctr"/>
        <c:lblOffset val="100"/>
        <c:noMultiLvlLbl val="0"/>
      </c:catAx>
      <c:valAx>
        <c:axId val="637529712"/>
        <c:scaling>
          <c:orientation val="minMax"/>
        </c:scaling>
        <c:delete val="1"/>
        <c:axPos val="b"/>
        <c:numFmt formatCode="General" sourceLinked="1"/>
        <c:majorTickMark val="none"/>
        <c:minorTickMark val="none"/>
        <c:tickLblPos val="nextTo"/>
        <c:crossAx val="6375293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8552706692913388"/>
          <c:y val="0.924415688665161"/>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Hudson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12</c:v>
                </c:pt>
                <c:pt idx="1">
                  <c:v>10</c:v>
                </c:pt>
                <c:pt idx="2">
                  <c:v>10</c:v>
                </c:pt>
                <c:pt idx="3">
                  <c:v>9</c:v>
                </c:pt>
                <c:pt idx="4">
                  <c:v>9</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Sheet1!$C$2:$C$6</c:f>
              <c:numCache>
                <c:formatCode>General</c:formatCode>
                <c:ptCount val="5"/>
                <c:pt idx="0">
                  <c:v>15</c:v>
                </c:pt>
                <c:pt idx="1">
                  <c:v>12</c:v>
                </c:pt>
                <c:pt idx="2">
                  <c:v>12</c:v>
                </c:pt>
                <c:pt idx="3">
                  <c:v>11</c:v>
                </c:pt>
                <c:pt idx="4">
                  <c:v>10</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637530496"/>
        <c:axId val="637530888"/>
      </c:lineChart>
      <c:catAx>
        <c:axId val="637530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7530888"/>
        <c:crosses val="autoZero"/>
        <c:auto val="1"/>
        <c:lblAlgn val="ctr"/>
        <c:lblOffset val="100"/>
        <c:noMultiLvlLbl val="0"/>
      </c:catAx>
      <c:valAx>
        <c:axId val="637530888"/>
        <c:scaling>
          <c:orientation val="minMax"/>
          <c:max val="32"/>
          <c:min val="0"/>
        </c:scaling>
        <c:delete val="1"/>
        <c:axPos val="l"/>
        <c:numFmt formatCode="General" sourceLinked="1"/>
        <c:majorTickMark val="none"/>
        <c:minorTickMark val="none"/>
        <c:tickLblPos val="nextTo"/>
        <c:crossAx val="637530496"/>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Deaths per 100,000 Population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Hudson</c:v>
                </c:pt>
                <c:pt idx="1">
                  <c:v>Union</c:v>
                </c:pt>
                <c:pt idx="2">
                  <c:v>Passaic</c:v>
                </c:pt>
                <c:pt idx="3">
                  <c:v>Mercer</c:v>
                </c:pt>
                <c:pt idx="4">
                  <c:v>Camden</c:v>
                </c:pt>
                <c:pt idx="5">
                  <c:v>Essex</c:v>
                </c:pt>
              </c:strCache>
            </c:strRef>
          </c:cat>
          <c:val>
            <c:numRef>
              <c:f>Sheet1!$B$2:$B$7</c:f>
              <c:numCache>
                <c:formatCode>General</c:formatCode>
                <c:ptCount val="6"/>
                <c:pt idx="1">
                  <c:v>4</c:v>
                </c:pt>
                <c:pt idx="2">
                  <c:v>5.6</c:v>
                </c:pt>
                <c:pt idx="3">
                  <c:v>6.1</c:v>
                </c:pt>
                <c:pt idx="4">
                  <c:v>7.6</c:v>
                </c:pt>
                <c:pt idx="5">
                  <c:v>13.7</c:v>
                </c:pt>
              </c:numCache>
            </c:numRef>
          </c:val>
          <c:extLst>
            <c:ext xmlns:c16="http://schemas.microsoft.com/office/drawing/2014/chart" uri="{C3380CC4-5D6E-409C-BE32-E72D297353CC}">
              <c16:uniqueId val="{00000000-A602-4D18-B643-EB6B7BDC8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Hudson</c:v>
                </c:pt>
                <c:pt idx="1">
                  <c:v>Union</c:v>
                </c:pt>
                <c:pt idx="2">
                  <c:v>Passaic</c:v>
                </c:pt>
                <c:pt idx="3">
                  <c:v>Mercer</c:v>
                </c:pt>
                <c:pt idx="4">
                  <c:v>Camden</c:v>
                </c:pt>
                <c:pt idx="5">
                  <c:v>Essex</c:v>
                </c:pt>
              </c:strCache>
            </c:strRef>
          </c:cat>
          <c:val>
            <c:numRef>
              <c:f>Sheet1!$C$2:$C$7</c:f>
              <c:numCache>
                <c:formatCode>General</c:formatCode>
                <c:ptCount val="6"/>
                <c:pt idx="0">
                  <c:v>3.8</c:v>
                </c:pt>
              </c:numCache>
            </c:numRef>
          </c:val>
          <c:extLst>
            <c:ext xmlns:c16="http://schemas.microsoft.com/office/drawing/2014/chart" uri="{C3380CC4-5D6E-409C-BE32-E72D297353CC}">
              <c16:uniqueId val="{00000001-A602-4D18-B643-EB6B7BDC8976}"/>
            </c:ext>
          </c:extLst>
        </c:ser>
        <c:ser>
          <c:idx val="2"/>
          <c:order val="2"/>
          <c:tx>
            <c:strRef>
              <c:f>Sheet1!$D$1</c:f>
              <c:strCache>
                <c:ptCount val="1"/>
                <c:pt idx="0">
                  <c:v>NJ overall 4.1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Sheet1!$A$2:$A$7</c:f>
              <c:strCache>
                <c:ptCount val="6"/>
                <c:pt idx="0">
                  <c:v>Hudson</c:v>
                </c:pt>
                <c:pt idx="1">
                  <c:v>Union</c:v>
                </c:pt>
                <c:pt idx="2">
                  <c:v>Passaic</c:v>
                </c:pt>
                <c:pt idx="3">
                  <c:v>Mercer</c:v>
                </c:pt>
                <c:pt idx="4">
                  <c:v>Camden</c:v>
                </c:pt>
                <c:pt idx="5">
                  <c:v>Essex</c:v>
                </c:pt>
              </c:strCache>
            </c:strRef>
          </c:cat>
          <c:val>
            <c:numRef>
              <c:f>Sheet1!$D$2:$D$7</c:f>
              <c:numCache>
                <c:formatCode>General</c:formatCode>
                <c:ptCount val="6"/>
                <c:pt idx="0">
                  <c:v>4.0999999999999996</c:v>
                </c:pt>
                <c:pt idx="1">
                  <c:v>4.0999999999999996</c:v>
                </c:pt>
                <c:pt idx="2">
                  <c:v>4.0999999999999996</c:v>
                </c:pt>
                <c:pt idx="3">
                  <c:v>4.0999999999999996</c:v>
                </c:pt>
                <c:pt idx="4">
                  <c:v>4.0999999999999996</c:v>
                </c:pt>
                <c:pt idx="5">
                  <c:v>4.0999999999999996</c:v>
                </c:pt>
              </c:numCache>
            </c:numRef>
          </c:val>
          <c:extLst>
            <c:ext xmlns:c16="http://schemas.microsoft.com/office/drawing/2014/chart" uri="{C3380CC4-5D6E-409C-BE32-E72D297353CC}">
              <c16:uniqueId val="{00000002-A602-4D18-B643-EB6B7BDC8976}"/>
            </c:ext>
          </c:extLst>
        </c:ser>
        <c:dLbls>
          <c:showLegendKey val="0"/>
          <c:showVal val="0"/>
          <c:showCatName val="0"/>
          <c:showSerName val="0"/>
          <c:showPercent val="0"/>
          <c:showBubbleSize val="0"/>
        </c:dLbls>
        <c:gapWidth val="182"/>
        <c:axId val="637531672"/>
        <c:axId val="637532064"/>
      </c:barChart>
      <c:catAx>
        <c:axId val="637531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7532064"/>
        <c:crosses val="autoZero"/>
        <c:auto val="1"/>
        <c:lblAlgn val="ctr"/>
        <c:lblOffset val="100"/>
        <c:noMultiLvlLbl val="0"/>
      </c:catAx>
      <c:valAx>
        <c:axId val="637532064"/>
        <c:scaling>
          <c:orientation val="minMax"/>
        </c:scaling>
        <c:delete val="1"/>
        <c:axPos val="b"/>
        <c:numFmt formatCode="General" sourceLinked="1"/>
        <c:majorTickMark val="none"/>
        <c:minorTickMark val="none"/>
        <c:tickLblPos val="nextTo"/>
        <c:crossAx val="637531672"/>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4063791830708664"/>
          <c:y val="0.94266265116494519"/>
          <c:w val="0.13838489370046275"/>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54545454545456E-2"/>
          <c:y val="0.52298856572458963"/>
          <c:w val="0.90909090909090906"/>
          <c:h val="0.30267363871931829"/>
        </c:manualLayout>
      </c:layout>
      <c:lineChart>
        <c:grouping val="standard"/>
        <c:varyColors val="0"/>
        <c:ser>
          <c:idx val="0"/>
          <c:order val="0"/>
          <c:tx>
            <c:strRef>
              <c:f>Sheet1!$B$1</c:f>
              <c:strCache>
                <c:ptCount val="1"/>
                <c:pt idx="0">
                  <c:v>Hudson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pt idx="0">
                  <c:v>3.8</c:v>
                </c:pt>
                <c:pt idx="1">
                  <c:v>3.7</c:v>
                </c:pt>
                <c:pt idx="2">
                  <c:v>5</c:v>
                </c:pt>
                <c:pt idx="3">
                  <c:v>4.5999999999999996</c:v>
                </c:pt>
                <c:pt idx="4">
                  <c:v>3.8</c:v>
                </c:pt>
              </c:numCache>
            </c:numRef>
          </c:val>
          <c:smooth val="0"/>
          <c:extLst>
            <c:ext xmlns:c16="http://schemas.microsoft.com/office/drawing/2014/chart" uri="{C3380CC4-5D6E-409C-BE32-E72D297353CC}">
              <c16:uniqueId val="{00000000-9830-4563-B5F8-0E191FF24018}"/>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General</c:formatCode>
                <c:ptCount val="5"/>
                <c:pt idx="0">
                  <c:v>4.9000000000000004</c:v>
                </c:pt>
                <c:pt idx="1">
                  <c:v>4.4000000000000004</c:v>
                </c:pt>
                <c:pt idx="2">
                  <c:v>4.5</c:v>
                </c:pt>
                <c:pt idx="3">
                  <c:v>4.5999999999999996</c:v>
                </c:pt>
                <c:pt idx="4">
                  <c:v>4.0999999999999996</c:v>
                </c:pt>
              </c:numCache>
            </c:numRef>
          </c:val>
          <c:smooth val="0"/>
          <c:extLst>
            <c:ext xmlns:c16="http://schemas.microsoft.com/office/drawing/2014/chart" uri="{C3380CC4-5D6E-409C-BE32-E72D297353CC}">
              <c16:uniqueId val="{00000001-9830-4563-B5F8-0E191FF24018}"/>
            </c:ext>
          </c:extLst>
        </c:ser>
        <c:dLbls>
          <c:showLegendKey val="0"/>
          <c:showVal val="0"/>
          <c:showCatName val="0"/>
          <c:showSerName val="0"/>
          <c:showPercent val="0"/>
          <c:showBubbleSize val="0"/>
        </c:dLbls>
        <c:marker val="1"/>
        <c:smooth val="0"/>
        <c:axId val="637532848"/>
        <c:axId val="637533240"/>
      </c:lineChart>
      <c:catAx>
        <c:axId val="637532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7533240"/>
        <c:crosses val="autoZero"/>
        <c:auto val="1"/>
        <c:lblAlgn val="ctr"/>
        <c:lblOffset val="100"/>
        <c:noMultiLvlLbl val="0"/>
      </c:catAx>
      <c:valAx>
        <c:axId val="637533240"/>
        <c:scaling>
          <c:orientation val="minMax"/>
        </c:scaling>
        <c:delete val="1"/>
        <c:axPos val="l"/>
        <c:numFmt formatCode="General" sourceLinked="1"/>
        <c:majorTickMark val="none"/>
        <c:minorTickMark val="none"/>
        <c:tickLblPos val="nextTo"/>
        <c:crossAx val="63753284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ayout>
        <c:manualLayout>
          <c:xMode val="edge"/>
          <c:yMode val="edge"/>
          <c:x val="0.21022083691256105"/>
          <c:y val="2.3609850289105005E-2"/>
          <c:w val="0.65468042240061819"/>
          <c:h val="8.73646055163840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West New York </c:v>
                </c:pt>
                <c:pt idx="1">
                  <c:v>East Newark </c:v>
                </c:pt>
                <c:pt idx="2">
                  <c:v>Union City </c:v>
                </c:pt>
                <c:pt idx="3">
                  <c:v>Guttenberg </c:v>
                </c:pt>
                <c:pt idx="4">
                  <c:v>Harrison </c:v>
                </c:pt>
                <c:pt idx="5">
                  <c:v>North Bergen</c:v>
                </c:pt>
                <c:pt idx="6">
                  <c:v>Kearny </c:v>
                </c:pt>
                <c:pt idx="7">
                  <c:v>Jersey City </c:v>
                </c:pt>
                <c:pt idx="8">
                  <c:v>Secaucus </c:v>
                </c:pt>
                <c:pt idx="9">
                  <c:v>Weehawken</c:v>
                </c:pt>
              </c:strCache>
            </c:strRef>
          </c:cat>
          <c:val>
            <c:numRef>
              <c:f>Sheet1!$B$2:$B$11</c:f>
              <c:numCache>
                <c:formatCode>0.00%</c:formatCode>
                <c:ptCount val="10"/>
                <c:pt idx="0">
                  <c:v>0.6</c:v>
                </c:pt>
                <c:pt idx="1">
                  <c:v>0.59699999999999998</c:v>
                </c:pt>
                <c:pt idx="2">
                  <c:v>0.59</c:v>
                </c:pt>
                <c:pt idx="3">
                  <c:v>0.54</c:v>
                </c:pt>
                <c:pt idx="4">
                  <c:v>0.52600000000000002</c:v>
                </c:pt>
                <c:pt idx="5">
                  <c:v>0.52300000000000002</c:v>
                </c:pt>
                <c:pt idx="6">
                  <c:v>0.43099999999999999</c:v>
                </c:pt>
                <c:pt idx="7">
                  <c:v>0.41699999999999998</c:v>
                </c:pt>
                <c:pt idx="8">
                  <c:v>0.35699999999999998</c:v>
                </c:pt>
                <c:pt idx="9">
                  <c:v>0.34699999999999998</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Hudson avg. 43.0%</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West New York </c:v>
                </c:pt>
                <c:pt idx="1">
                  <c:v>East Newark </c:v>
                </c:pt>
                <c:pt idx="2">
                  <c:v>Union City </c:v>
                </c:pt>
                <c:pt idx="3">
                  <c:v>Guttenberg </c:v>
                </c:pt>
                <c:pt idx="4">
                  <c:v>Harrison </c:v>
                </c:pt>
                <c:pt idx="5">
                  <c:v>North Bergen</c:v>
                </c:pt>
                <c:pt idx="6">
                  <c:v>Kearny </c:v>
                </c:pt>
                <c:pt idx="7">
                  <c:v>Jersey City </c:v>
                </c:pt>
                <c:pt idx="8">
                  <c:v>Secaucus </c:v>
                </c:pt>
                <c:pt idx="9">
                  <c:v>Weehawken</c:v>
                </c:pt>
              </c:strCache>
            </c:strRef>
          </c:cat>
          <c:val>
            <c:numRef>
              <c:f>Sheet1!$C$2:$C$11</c:f>
              <c:numCache>
                <c:formatCode>0%</c:formatCode>
                <c:ptCount val="10"/>
                <c:pt idx="0">
                  <c:v>0.43</c:v>
                </c:pt>
                <c:pt idx="1">
                  <c:v>0.43</c:v>
                </c:pt>
                <c:pt idx="2">
                  <c:v>0.43</c:v>
                </c:pt>
                <c:pt idx="3">
                  <c:v>0.43</c:v>
                </c:pt>
                <c:pt idx="4">
                  <c:v>0.43</c:v>
                </c:pt>
                <c:pt idx="5">
                  <c:v>0.43</c:v>
                </c:pt>
                <c:pt idx="6">
                  <c:v>0.43</c:v>
                </c:pt>
                <c:pt idx="7">
                  <c:v>0.43</c:v>
                </c:pt>
                <c:pt idx="8">
                  <c:v>0.43</c:v>
                </c:pt>
                <c:pt idx="9">
                  <c:v>0.43</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510436224"/>
        <c:axId val="510436616"/>
      </c:barChart>
      <c:catAx>
        <c:axId val="510436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436616"/>
        <c:crosses val="autoZero"/>
        <c:auto val="1"/>
        <c:lblAlgn val="ctr"/>
        <c:lblOffset val="100"/>
        <c:noMultiLvlLbl val="0"/>
      </c:catAx>
      <c:valAx>
        <c:axId val="510436616"/>
        <c:scaling>
          <c:orientation val="minMax"/>
        </c:scaling>
        <c:delete val="1"/>
        <c:axPos val="b"/>
        <c:numFmt formatCode="0.00%" sourceLinked="1"/>
        <c:majorTickMark val="none"/>
        <c:minorTickMark val="none"/>
        <c:tickLblPos val="nextTo"/>
        <c:crossAx val="510436224"/>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41431323818897636"/>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690014263680959E-2"/>
          <c:y val="6.0872178490647973E-2"/>
          <c:w val="0.94710969118550903"/>
          <c:h val="0.79787369166755739"/>
        </c:manualLayout>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 non-Hispanic</c:v>
                </c:pt>
                <c:pt idx="2">
                  <c:v>Hispanic (any race)</c:v>
                </c:pt>
                <c:pt idx="3">
                  <c:v>Asian, non-Hispanic</c:v>
                </c:pt>
                <c:pt idx="4">
                  <c:v>Two or More Races, non-Hispanic</c:v>
                </c:pt>
              </c:strCache>
            </c:strRef>
          </c:cat>
          <c:val>
            <c:numRef>
              <c:f>Sheet1!$B$2:$B$6</c:f>
              <c:numCache>
                <c:formatCode>General</c:formatCode>
                <c:ptCount val="5"/>
                <c:pt idx="1">
                  <c:v>19.2</c:v>
                </c:pt>
                <c:pt idx="2">
                  <c:v>3</c:v>
                </c:pt>
              </c:numCache>
            </c:numRef>
          </c:val>
          <c:extLst>
            <c:ext xmlns:c16="http://schemas.microsoft.com/office/drawing/2014/chart" uri="{C3380CC4-5D6E-409C-BE32-E72D297353CC}">
              <c16:uniqueId val="{00000000-E280-418A-9FD8-37C6A7327994}"/>
            </c:ext>
          </c:extLst>
        </c:ser>
        <c:dLbls>
          <c:dLblPos val="outEnd"/>
          <c:showLegendKey val="0"/>
          <c:showVal val="1"/>
          <c:showCatName val="0"/>
          <c:showSerName val="0"/>
          <c:showPercent val="0"/>
          <c:showBubbleSize val="0"/>
        </c:dLbls>
        <c:gapWidth val="219"/>
        <c:overlap val="-27"/>
        <c:axId val="637534024"/>
        <c:axId val="637534416"/>
      </c:barChart>
      <c:catAx>
        <c:axId val="637534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7534416"/>
        <c:crosses val="autoZero"/>
        <c:auto val="1"/>
        <c:lblAlgn val="ctr"/>
        <c:lblOffset val="100"/>
        <c:noMultiLvlLbl val="0"/>
      </c:catAx>
      <c:valAx>
        <c:axId val="63753441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75340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Female</c:v>
                </c:pt>
                <c:pt idx="1">
                  <c:v>Male</c:v>
                </c:pt>
              </c:strCache>
            </c:strRef>
          </c:cat>
          <c:val>
            <c:numRef>
              <c:f>Sheet1!$B$2:$B$3</c:f>
              <c:numCache>
                <c:formatCode>General</c:formatCode>
                <c:ptCount val="2"/>
                <c:pt idx="0">
                  <c:v>1.6</c:v>
                </c:pt>
                <c:pt idx="1">
                  <c:v>6.7</c:v>
                </c:pt>
              </c:numCache>
            </c:numRef>
          </c:val>
          <c:extLst>
            <c:ext xmlns:c16="http://schemas.microsoft.com/office/drawing/2014/chart" uri="{C3380CC4-5D6E-409C-BE32-E72D297353CC}">
              <c16:uniqueId val="{00000000-8063-4BCE-9717-CE950F30A628}"/>
            </c:ext>
          </c:extLst>
        </c:ser>
        <c:dLbls>
          <c:dLblPos val="outEnd"/>
          <c:showLegendKey val="0"/>
          <c:showVal val="1"/>
          <c:showCatName val="0"/>
          <c:showSerName val="0"/>
          <c:showPercent val="0"/>
          <c:showBubbleSize val="0"/>
        </c:dLbls>
        <c:gapWidth val="219"/>
        <c:overlap val="-27"/>
        <c:axId val="637535200"/>
        <c:axId val="637535592"/>
      </c:barChart>
      <c:catAx>
        <c:axId val="637535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7535592"/>
        <c:crosses val="autoZero"/>
        <c:auto val="1"/>
        <c:lblAlgn val="ctr"/>
        <c:lblOffset val="100"/>
        <c:noMultiLvlLbl val="0"/>
      </c:catAx>
      <c:valAx>
        <c:axId val="637535592"/>
        <c:scaling>
          <c:orientation val="minMax"/>
          <c:max val="3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75352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tx1"/>
          </a:solidFill>
          <a:latin typeface="Franklin Gothic Medium" panose="020B0603020102020204" pitchFamily="34" charset="0"/>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Gloucester</c:v>
                </c:pt>
                <c:pt idx="6">
                  <c:v>Morris</c:v>
                </c:pt>
                <c:pt idx="7">
                  <c:v>Somerset</c:v>
                </c:pt>
                <c:pt idx="8">
                  <c:v>Mercer</c:v>
                </c:pt>
                <c:pt idx="9">
                  <c:v>Cumberland</c:v>
                </c:pt>
                <c:pt idx="10">
                  <c:v>Passaic</c:v>
                </c:pt>
                <c:pt idx="11">
                  <c:v>Bergen</c:v>
                </c:pt>
                <c:pt idx="12">
                  <c:v>Hudson</c:v>
                </c:pt>
                <c:pt idx="13">
                  <c:v>Burlington</c:v>
                </c:pt>
                <c:pt idx="14">
                  <c:v>Union</c:v>
                </c:pt>
                <c:pt idx="15">
                  <c:v>Ocean</c:v>
                </c:pt>
                <c:pt idx="16">
                  <c:v>Monmouth</c:v>
                </c:pt>
                <c:pt idx="17">
                  <c:v>Middlesex</c:v>
                </c:pt>
                <c:pt idx="18">
                  <c:v>Atlantic</c:v>
                </c:pt>
                <c:pt idx="19">
                  <c:v>Camden</c:v>
                </c:pt>
                <c:pt idx="20">
                  <c:v>Essex</c:v>
                </c:pt>
              </c:strCache>
            </c:strRef>
          </c:cat>
          <c:val>
            <c:numRef>
              <c:f>Sheet1!$B$2:$B$22</c:f>
              <c:numCache>
                <c:formatCode>General</c:formatCode>
                <c:ptCount val="21"/>
                <c:pt idx="0">
                  <c:v>554</c:v>
                </c:pt>
                <c:pt idx="1">
                  <c:v>735</c:v>
                </c:pt>
                <c:pt idx="2" formatCode="#,##0">
                  <c:v>1175</c:v>
                </c:pt>
                <c:pt idx="3" formatCode="#,##0">
                  <c:v>1231</c:v>
                </c:pt>
                <c:pt idx="4" formatCode="#,##0">
                  <c:v>1262</c:v>
                </c:pt>
                <c:pt idx="5" formatCode="#,##0">
                  <c:v>1986</c:v>
                </c:pt>
                <c:pt idx="6" formatCode="#,##0">
                  <c:v>2017</c:v>
                </c:pt>
                <c:pt idx="7" formatCode="#,##0">
                  <c:v>2048</c:v>
                </c:pt>
                <c:pt idx="8" formatCode="#,##0">
                  <c:v>2316</c:v>
                </c:pt>
                <c:pt idx="9" formatCode="#,##0">
                  <c:v>2676</c:v>
                </c:pt>
                <c:pt idx="10">
                  <c:v>3367</c:v>
                </c:pt>
                <c:pt idx="11" formatCode="#,##0">
                  <c:v>3391</c:v>
                </c:pt>
                <c:pt idx="13" formatCode="#,##0">
                  <c:v>3821</c:v>
                </c:pt>
                <c:pt idx="14" formatCode="#,##0">
                  <c:v>3858</c:v>
                </c:pt>
                <c:pt idx="15" formatCode="#,##0">
                  <c:v>3953</c:v>
                </c:pt>
                <c:pt idx="16" formatCode="#,##0">
                  <c:v>4206</c:v>
                </c:pt>
                <c:pt idx="17" formatCode="#,##0">
                  <c:v>4303</c:v>
                </c:pt>
                <c:pt idx="18" formatCode="#,##0">
                  <c:v>4563</c:v>
                </c:pt>
                <c:pt idx="19" formatCode="#,##0">
                  <c:v>6080</c:v>
                </c:pt>
                <c:pt idx="20" formatCode="#,##0">
                  <c:v>6437</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Gloucester</c:v>
                </c:pt>
                <c:pt idx="6">
                  <c:v>Morris</c:v>
                </c:pt>
                <c:pt idx="7">
                  <c:v>Somerset</c:v>
                </c:pt>
                <c:pt idx="8">
                  <c:v>Mercer</c:v>
                </c:pt>
                <c:pt idx="9">
                  <c:v>Cumberland</c:v>
                </c:pt>
                <c:pt idx="10">
                  <c:v>Passaic</c:v>
                </c:pt>
                <c:pt idx="11">
                  <c:v>Bergen</c:v>
                </c:pt>
                <c:pt idx="12">
                  <c:v>Hudson</c:v>
                </c:pt>
                <c:pt idx="13">
                  <c:v>Burlington</c:v>
                </c:pt>
                <c:pt idx="14">
                  <c:v>Union</c:v>
                </c:pt>
                <c:pt idx="15">
                  <c:v>Ocean</c:v>
                </c:pt>
                <c:pt idx="16">
                  <c:v>Monmouth</c:v>
                </c:pt>
                <c:pt idx="17">
                  <c:v>Middlesex</c:v>
                </c:pt>
                <c:pt idx="18">
                  <c:v>Atlantic</c:v>
                </c:pt>
                <c:pt idx="19">
                  <c:v>Camden</c:v>
                </c:pt>
                <c:pt idx="20">
                  <c:v>Essex</c:v>
                </c:pt>
              </c:strCache>
            </c:strRef>
          </c:cat>
          <c:val>
            <c:numRef>
              <c:f>Sheet1!$C$2:$C$22</c:f>
              <c:numCache>
                <c:formatCode>General</c:formatCode>
                <c:ptCount val="21"/>
                <c:pt idx="12">
                  <c:v>3441</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637536376"/>
        <c:axId val="637536768"/>
      </c:barChart>
      <c:catAx>
        <c:axId val="637536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7536768"/>
        <c:crosses val="autoZero"/>
        <c:auto val="1"/>
        <c:lblAlgn val="ctr"/>
        <c:lblOffset val="100"/>
        <c:noMultiLvlLbl val="0"/>
      </c:catAx>
      <c:valAx>
        <c:axId val="637536768"/>
        <c:scaling>
          <c:orientation val="minMax"/>
        </c:scaling>
        <c:delete val="1"/>
        <c:axPos val="b"/>
        <c:numFmt formatCode="General" sourceLinked="1"/>
        <c:majorTickMark val="none"/>
        <c:minorTickMark val="none"/>
        <c:tickLblPos val="nextTo"/>
        <c:crossAx val="637536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2"/>
              <c:layout>
                <c:manualLayout>
                  <c:x val="1.3694638694638694E-3"/>
                  <c:y val="-4.47715277576570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37-4591-BB5B-8D3EB531B1C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3443</c:v>
                </c:pt>
                <c:pt idx="1">
                  <c:v>3753</c:v>
                </c:pt>
                <c:pt idx="2">
                  <c:v>3236</c:v>
                </c:pt>
                <c:pt idx="3">
                  <c:v>3327</c:v>
                </c:pt>
                <c:pt idx="4">
                  <c:v>3441</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637537552"/>
        <c:axId val="637537944"/>
      </c:lineChart>
      <c:catAx>
        <c:axId val="637537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7537944"/>
        <c:crosses val="autoZero"/>
        <c:auto val="1"/>
        <c:lblAlgn val="ctr"/>
        <c:lblOffset val="100"/>
        <c:noMultiLvlLbl val="0"/>
      </c:catAx>
      <c:valAx>
        <c:axId val="637537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75375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Jersey City</c:v>
                </c:pt>
              </c:strCache>
            </c:strRef>
          </c:tx>
          <c:spPr>
            <a:ln w="28575" cap="rnd">
              <a:solidFill>
                <a:srgbClr val="C00000"/>
              </a:solidFill>
              <a:round/>
            </a:ln>
            <a:effectLst/>
          </c:spPr>
          <c:marker>
            <c:symbol val="triangl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Sheet1!$B$2:$H$2</c:f>
              <c:numCache>
                <c:formatCode>General</c:formatCode>
                <c:ptCount val="7"/>
                <c:pt idx="0">
                  <c:v>894</c:v>
                </c:pt>
                <c:pt idx="1">
                  <c:v>789</c:v>
                </c:pt>
                <c:pt idx="2">
                  <c:v>707</c:v>
                </c:pt>
                <c:pt idx="3">
                  <c:v>1148</c:v>
                </c:pt>
                <c:pt idx="4">
                  <c:v>976</c:v>
                </c:pt>
                <c:pt idx="5">
                  <c:v>937</c:v>
                </c:pt>
                <c:pt idx="6">
                  <c:v>948</c:v>
                </c:pt>
              </c:numCache>
            </c:numRef>
          </c:val>
          <c:smooth val="0"/>
          <c:extLst>
            <c:ext xmlns:c16="http://schemas.microsoft.com/office/drawing/2014/chart" uri="{C3380CC4-5D6E-409C-BE32-E72D297353CC}">
              <c16:uniqueId val="{00000000-DC12-400E-9C0F-86066DE46CF4}"/>
            </c:ext>
          </c:extLst>
        </c:ser>
        <c:ser>
          <c:idx val="1"/>
          <c:order val="1"/>
          <c:tx>
            <c:strRef>
              <c:f>Sheet1!$A$3</c:f>
              <c:strCache>
                <c:ptCount val="1"/>
                <c:pt idx="0">
                  <c:v>North Bergen</c:v>
                </c:pt>
              </c:strCache>
            </c:strRef>
          </c:tx>
          <c:spPr>
            <a:ln w="28575" cap="rnd">
              <a:solidFill>
                <a:srgbClr val="C00000"/>
              </a:solidFill>
              <a:prstDash val="sysDash"/>
              <a:round/>
            </a:ln>
            <a:effectLst/>
          </c:spPr>
          <c:marker>
            <c:symbol val="squar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Sheet1!$B$3:$H$3</c:f>
              <c:numCache>
                <c:formatCode>General</c:formatCode>
                <c:ptCount val="7"/>
                <c:pt idx="0">
                  <c:v>586</c:v>
                </c:pt>
                <c:pt idx="1">
                  <c:v>561</c:v>
                </c:pt>
                <c:pt idx="2">
                  <c:v>539</c:v>
                </c:pt>
                <c:pt idx="3">
                  <c:v>574</c:v>
                </c:pt>
                <c:pt idx="4">
                  <c:v>522</c:v>
                </c:pt>
                <c:pt idx="5">
                  <c:v>517</c:v>
                </c:pt>
                <c:pt idx="6">
                  <c:v>508</c:v>
                </c:pt>
              </c:numCache>
            </c:numRef>
          </c:val>
          <c:smooth val="0"/>
          <c:extLst>
            <c:ext xmlns:c16="http://schemas.microsoft.com/office/drawing/2014/chart" uri="{C3380CC4-5D6E-409C-BE32-E72D297353CC}">
              <c16:uniqueId val="{00000001-DC12-400E-9C0F-86066DE46CF4}"/>
            </c:ext>
          </c:extLst>
        </c:ser>
        <c:ser>
          <c:idx val="2"/>
          <c:order val="2"/>
          <c:tx>
            <c:strRef>
              <c:f>Sheet1!$A$4</c:f>
              <c:strCache>
                <c:ptCount val="1"/>
                <c:pt idx="0">
                  <c:v>West New York</c:v>
                </c:pt>
              </c:strCache>
            </c:strRef>
          </c:tx>
          <c:spPr>
            <a:ln w="28575" cap="rnd">
              <a:solidFill>
                <a:schemeClr val="tx1"/>
              </a:solidFill>
              <a:prstDash val="sysDash"/>
              <a:round/>
            </a:ln>
            <a:effectLst/>
          </c:spPr>
          <c:marker>
            <c:symbol val="triang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Sheet1!$B$4:$H$4</c:f>
              <c:numCache>
                <c:formatCode>General</c:formatCode>
                <c:ptCount val="7"/>
                <c:pt idx="0">
                  <c:v>403</c:v>
                </c:pt>
                <c:pt idx="1">
                  <c:v>371</c:v>
                </c:pt>
                <c:pt idx="2">
                  <c:v>427</c:v>
                </c:pt>
                <c:pt idx="3">
                  <c:v>419</c:v>
                </c:pt>
                <c:pt idx="4">
                  <c:v>404</c:v>
                </c:pt>
                <c:pt idx="5">
                  <c:v>508</c:v>
                </c:pt>
                <c:pt idx="6">
                  <c:v>438</c:v>
                </c:pt>
              </c:numCache>
            </c:numRef>
          </c:val>
          <c:smooth val="0"/>
          <c:extLst>
            <c:ext xmlns:c16="http://schemas.microsoft.com/office/drawing/2014/chart" uri="{C3380CC4-5D6E-409C-BE32-E72D297353CC}">
              <c16:uniqueId val="{00000002-DC12-400E-9C0F-86066DE46CF4}"/>
            </c:ext>
          </c:extLst>
        </c:ser>
        <c:ser>
          <c:idx val="3"/>
          <c:order val="3"/>
          <c:tx>
            <c:strRef>
              <c:f>Sheet1!$A$5</c:f>
              <c:strCache>
                <c:ptCount val="1"/>
                <c:pt idx="0">
                  <c:v>Union City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Sheet1!$B$5:$H$5</c:f>
              <c:numCache>
                <c:formatCode>General</c:formatCode>
                <c:ptCount val="7"/>
                <c:pt idx="0">
                  <c:v>545</c:v>
                </c:pt>
                <c:pt idx="1">
                  <c:v>500</c:v>
                </c:pt>
                <c:pt idx="2">
                  <c:v>518</c:v>
                </c:pt>
                <c:pt idx="3">
                  <c:v>529</c:v>
                </c:pt>
                <c:pt idx="4">
                  <c:v>476</c:v>
                </c:pt>
                <c:pt idx="5">
                  <c:v>457</c:v>
                </c:pt>
                <c:pt idx="6">
                  <c:v>417</c:v>
                </c:pt>
              </c:numCache>
            </c:numRef>
          </c:val>
          <c:smooth val="0"/>
          <c:extLst>
            <c:ext xmlns:c16="http://schemas.microsoft.com/office/drawing/2014/chart" uri="{C3380CC4-5D6E-409C-BE32-E72D297353CC}">
              <c16:uniqueId val="{00000003-DC12-400E-9C0F-86066DE46CF4}"/>
            </c:ext>
          </c:extLst>
        </c:ser>
        <c:ser>
          <c:idx val="4"/>
          <c:order val="4"/>
          <c:tx>
            <c:strRef>
              <c:f>Sheet1!$A$6</c:f>
              <c:strCache>
                <c:ptCount val="1"/>
                <c:pt idx="0">
                  <c:v>Bayonne</c:v>
                </c:pt>
              </c:strCache>
            </c:strRef>
          </c:tx>
          <c:spPr>
            <a:ln w="28575" cap="rnd">
              <a:solidFill>
                <a:schemeClr val="bg1">
                  <a:lumMod val="75000"/>
                </a:schemeClr>
              </a:solidFill>
              <a:prstDash val="sysDot"/>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Sheet1!$B$6:$H$6</c:f>
              <c:numCache>
                <c:formatCode>General</c:formatCode>
                <c:ptCount val="7"/>
                <c:pt idx="0">
                  <c:v>349</c:v>
                </c:pt>
                <c:pt idx="1">
                  <c:v>324</c:v>
                </c:pt>
                <c:pt idx="2">
                  <c:v>365</c:v>
                </c:pt>
                <c:pt idx="3">
                  <c:v>259</c:v>
                </c:pt>
                <c:pt idx="4">
                  <c:v>300</c:v>
                </c:pt>
                <c:pt idx="5">
                  <c:v>323</c:v>
                </c:pt>
                <c:pt idx="6">
                  <c:v>282</c:v>
                </c:pt>
              </c:numCache>
            </c:numRef>
          </c:val>
          <c:smooth val="0"/>
          <c:extLst>
            <c:ext xmlns:c16="http://schemas.microsoft.com/office/drawing/2014/chart" uri="{C3380CC4-5D6E-409C-BE32-E72D297353CC}">
              <c16:uniqueId val="{00000004-DC12-400E-9C0F-86066DE46CF4}"/>
            </c:ext>
          </c:extLst>
        </c:ser>
        <c:ser>
          <c:idx val="5"/>
          <c:order val="5"/>
          <c:tx>
            <c:strRef>
              <c:f>Sheet1!$A$7</c:f>
              <c:strCache>
                <c:ptCount val="1"/>
                <c:pt idx="0">
                  <c:v>Hoboken</c:v>
                </c:pt>
              </c:strCache>
            </c:strRef>
          </c:tx>
          <c:spPr>
            <a:ln w="28575" cap="rnd">
              <a:solidFill>
                <a:schemeClr val="bg1">
                  <a:lumMod val="75000"/>
                </a:schemeClr>
              </a:solidFill>
              <a:prstDash val="dash"/>
              <a:round/>
            </a:ln>
            <a:effectLst/>
          </c:spPr>
          <c:marker>
            <c:symbol val="dash"/>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Sheet1!$B$7:$H$7</c:f>
              <c:numCache>
                <c:formatCode>General</c:formatCode>
                <c:ptCount val="7"/>
                <c:pt idx="0">
                  <c:v>214</c:v>
                </c:pt>
                <c:pt idx="1">
                  <c:v>225</c:v>
                </c:pt>
                <c:pt idx="2">
                  <c:v>245</c:v>
                </c:pt>
                <c:pt idx="3">
                  <c:v>206</c:v>
                </c:pt>
                <c:pt idx="4">
                  <c:v>179</c:v>
                </c:pt>
                <c:pt idx="5">
                  <c:v>214</c:v>
                </c:pt>
                <c:pt idx="6">
                  <c:v>235</c:v>
                </c:pt>
              </c:numCache>
            </c:numRef>
          </c:val>
          <c:smooth val="0"/>
          <c:extLst>
            <c:ext xmlns:c16="http://schemas.microsoft.com/office/drawing/2014/chart" uri="{C3380CC4-5D6E-409C-BE32-E72D297353CC}">
              <c16:uniqueId val="{00000005-DC12-400E-9C0F-86066DE46CF4}"/>
            </c:ext>
          </c:extLst>
        </c:ser>
        <c:ser>
          <c:idx val="6"/>
          <c:order val="6"/>
          <c:tx>
            <c:strRef>
              <c:f>Sheet1!$A$8</c:f>
              <c:strCache>
                <c:ptCount val="1"/>
                <c:pt idx="0">
                  <c:v>Secaucus</c:v>
                </c:pt>
              </c:strCache>
            </c:strRef>
          </c:tx>
          <c:spPr>
            <a:ln w="28575" cap="rnd">
              <a:solidFill>
                <a:srgbClr val="C00000"/>
              </a:solidFill>
              <a:prstDash val="dashDot"/>
              <a:round/>
            </a:ln>
            <a:effectLst/>
          </c:spPr>
          <c:marker>
            <c:symbol val="circl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Sheet1!$B$8:$H$8</c:f>
              <c:numCache>
                <c:formatCode>General</c:formatCode>
                <c:ptCount val="7"/>
                <c:pt idx="0">
                  <c:v>153</c:v>
                </c:pt>
                <c:pt idx="1">
                  <c:v>218</c:v>
                </c:pt>
                <c:pt idx="2">
                  <c:v>142</c:v>
                </c:pt>
                <c:pt idx="3">
                  <c:v>161</c:v>
                </c:pt>
                <c:pt idx="4">
                  <c:v>2</c:v>
                </c:pt>
                <c:pt idx="5">
                  <c:v>1</c:v>
                </c:pt>
                <c:pt idx="6">
                  <c:v>234</c:v>
                </c:pt>
              </c:numCache>
            </c:numRef>
          </c:val>
          <c:smooth val="0"/>
          <c:extLst>
            <c:ext xmlns:c16="http://schemas.microsoft.com/office/drawing/2014/chart" uri="{C3380CC4-5D6E-409C-BE32-E72D297353CC}">
              <c16:uniqueId val="{00000006-DC12-400E-9C0F-86066DE46CF4}"/>
            </c:ext>
          </c:extLst>
        </c:ser>
        <c:ser>
          <c:idx val="7"/>
          <c:order val="7"/>
          <c:tx>
            <c:strRef>
              <c:f>Sheet1!$A$9</c:f>
              <c:strCache>
                <c:ptCount val="1"/>
                <c:pt idx="0">
                  <c:v>Kearny</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Sheet1!$B$9:$H$9</c:f>
              <c:numCache>
                <c:formatCode>General</c:formatCode>
                <c:ptCount val="7"/>
                <c:pt idx="0">
                  <c:v>235</c:v>
                </c:pt>
                <c:pt idx="1">
                  <c:v>257</c:v>
                </c:pt>
                <c:pt idx="2">
                  <c:v>231</c:v>
                </c:pt>
                <c:pt idx="3">
                  <c:v>229</c:v>
                </c:pt>
                <c:pt idx="4">
                  <c:v>185</c:v>
                </c:pt>
                <c:pt idx="5">
                  <c:v>189</c:v>
                </c:pt>
                <c:pt idx="6">
                  <c:v>189</c:v>
                </c:pt>
              </c:numCache>
            </c:numRef>
          </c:val>
          <c:smooth val="0"/>
          <c:extLst>
            <c:ext xmlns:c16="http://schemas.microsoft.com/office/drawing/2014/chart" uri="{C3380CC4-5D6E-409C-BE32-E72D297353CC}">
              <c16:uniqueId val="{00000008-EBBA-4677-A301-59B30819F665}"/>
            </c:ext>
          </c:extLst>
        </c:ser>
        <c:ser>
          <c:idx val="8"/>
          <c:order val="8"/>
          <c:tx>
            <c:strRef>
              <c:f>Sheet1!$A$10</c:f>
              <c:strCache>
                <c:ptCount val="1"/>
                <c:pt idx="0">
                  <c:v>Harrison</c:v>
                </c:pt>
              </c:strCache>
            </c:strRef>
          </c:tx>
          <c:spPr>
            <a:ln w="28575" cap="rnd">
              <a:solidFill>
                <a:schemeClr val="bg1">
                  <a:lumMod val="75000"/>
                </a:schemeClr>
              </a:solidFill>
              <a:prstDash val="lgDash"/>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Sheet1!$B$10:$H$10</c:f>
              <c:numCache>
                <c:formatCode>General</c:formatCode>
                <c:ptCount val="7"/>
                <c:pt idx="0">
                  <c:v>85</c:v>
                </c:pt>
                <c:pt idx="1">
                  <c:v>110</c:v>
                </c:pt>
                <c:pt idx="2">
                  <c:v>127</c:v>
                </c:pt>
                <c:pt idx="3">
                  <c:v>104</c:v>
                </c:pt>
                <c:pt idx="4">
                  <c:v>84</c:v>
                </c:pt>
                <c:pt idx="5">
                  <c:v>85</c:v>
                </c:pt>
                <c:pt idx="6">
                  <c:v>105</c:v>
                </c:pt>
              </c:numCache>
            </c:numRef>
          </c:val>
          <c:smooth val="0"/>
          <c:extLst>
            <c:ext xmlns:c16="http://schemas.microsoft.com/office/drawing/2014/chart" uri="{C3380CC4-5D6E-409C-BE32-E72D297353CC}">
              <c16:uniqueId val="{00000009-EBBA-4677-A301-59B30819F665}"/>
            </c:ext>
          </c:extLst>
        </c:ser>
        <c:ser>
          <c:idx val="9"/>
          <c:order val="9"/>
          <c:tx>
            <c:strRef>
              <c:f>Sheet1!$A$11</c:f>
              <c:strCache>
                <c:ptCount val="1"/>
                <c:pt idx="0">
                  <c:v>Weehawken</c:v>
                </c:pt>
              </c:strCache>
            </c:strRef>
          </c:tx>
          <c:spPr>
            <a:ln w="28575" cap="rnd">
              <a:solidFill>
                <a:schemeClr val="tx1"/>
              </a:solidFill>
              <a:prstDash val="sysDot"/>
              <a:round/>
            </a:ln>
            <a:effectLst/>
          </c:spPr>
          <c:marker>
            <c:symbol val="circ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Sheet1!$B$11:$H$11</c:f>
              <c:numCache>
                <c:formatCode>General</c:formatCode>
                <c:ptCount val="7"/>
                <c:pt idx="0">
                  <c:v>36</c:v>
                </c:pt>
                <c:pt idx="1">
                  <c:v>50</c:v>
                </c:pt>
                <c:pt idx="2">
                  <c:v>52</c:v>
                </c:pt>
                <c:pt idx="3">
                  <c:v>58</c:v>
                </c:pt>
                <c:pt idx="4">
                  <c:v>49</c:v>
                </c:pt>
                <c:pt idx="5">
                  <c:v>56</c:v>
                </c:pt>
                <c:pt idx="6">
                  <c:v>45</c:v>
                </c:pt>
              </c:numCache>
            </c:numRef>
          </c:val>
          <c:smooth val="0"/>
          <c:extLst>
            <c:ext xmlns:c16="http://schemas.microsoft.com/office/drawing/2014/chart" uri="{C3380CC4-5D6E-409C-BE32-E72D297353CC}">
              <c16:uniqueId val="{0000000A-EBBA-4677-A301-59B30819F665}"/>
            </c:ext>
          </c:extLst>
        </c:ser>
        <c:dLbls>
          <c:showLegendKey val="0"/>
          <c:showVal val="0"/>
          <c:showCatName val="0"/>
          <c:showSerName val="0"/>
          <c:showPercent val="0"/>
          <c:showBubbleSize val="0"/>
        </c:dLbls>
        <c:marker val="1"/>
        <c:smooth val="0"/>
        <c:axId val="637538728"/>
        <c:axId val="637539120"/>
      </c:lineChart>
      <c:catAx>
        <c:axId val="637538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7539120"/>
        <c:crosses val="autoZero"/>
        <c:auto val="1"/>
        <c:lblAlgn val="ctr"/>
        <c:lblOffset val="100"/>
        <c:noMultiLvlLbl val="0"/>
      </c:catAx>
      <c:valAx>
        <c:axId val="6375391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753872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dTable>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8958329232283461"/>
          <c:y val="4.6874997116449491E-3"/>
          <c:w val="0.61302103838582678"/>
          <c:h val="0.85499270466031752"/>
        </c:manualLayout>
      </c:layout>
      <c:doughnutChart>
        <c:varyColors val="1"/>
        <c:ser>
          <c:idx val="0"/>
          <c:order val="0"/>
          <c:tx>
            <c:strRef>
              <c:f>Sheet1!$B$1</c:f>
              <c:strCache>
                <c:ptCount val="1"/>
                <c:pt idx="0">
                  <c:v>Column1</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4-D320-4A31-BCFD-13DA331548F2}"/>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9A81-4FD8-AC5D-DB8C459DCEE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A-D320-4A31-BCFD-13DA331548F2}"/>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C-D320-4A31-BCFD-13DA331548F2}"/>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B-D320-4A31-BCFD-13DA331548F2}"/>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9-D320-4A31-BCFD-13DA331548F2}"/>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8-D320-4A31-BCFD-13DA331548F2}"/>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7-D320-4A31-BCFD-13DA331548F2}"/>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6-D320-4A31-BCFD-13DA331548F2}"/>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D320-4A31-BCFD-13DA331548F2}"/>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2-D320-4A31-BCFD-13DA331548F2}"/>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1-D320-4A31-BCFD-13DA331548F2}"/>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19-9A81-4FD8-AC5D-DB8C459DCEE9}"/>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3-D320-4A31-BCFD-13DA331548F2}"/>
              </c:ext>
            </c:extLst>
          </c:dPt>
          <c:dLbls>
            <c:dLbl>
              <c:idx val="0"/>
              <c:layout>
                <c:manualLayout>
                  <c:x val="0.18437500000000001"/>
                  <c:y val="-8.717000020419744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20-4A31-BCFD-13DA331548F2}"/>
                </c:ext>
              </c:extLst>
            </c:dLbl>
            <c:dLbl>
              <c:idx val="1"/>
              <c:layout>
                <c:manualLayout>
                  <c:x val="9.6875000000000003E-2"/>
                  <c:y val="-1.52547500357345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81-4FD8-AC5D-DB8C459DCEE9}"/>
                </c:ext>
              </c:extLst>
            </c:dLbl>
            <c:dLbl>
              <c:idx val="2"/>
              <c:layout>
                <c:manualLayout>
                  <c:x val="0.24531249999999999"/>
                  <c:y val="0.1569060003675553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320-4A31-BCFD-13DA331548F2}"/>
                </c:ext>
              </c:extLst>
            </c:dLbl>
            <c:dLbl>
              <c:idx val="3"/>
              <c:layout>
                <c:manualLayout>
                  <c:x val="-4.0625000000000001E-2"/>
                  <c:y val="0.128575750301191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320-4A31-BCFD-13DA331548F2}"/>
                </c:ext>
              </c:extLst>
            </c:dLbl>
            <c:dLbl>
              <c:idx val="4"/>
              <c:layout>
                <c:manualLayout>
                  <c:x val="0.24531249999999999"/>
                  <c:y val="0.2070287504849689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320-4A31-BCFD-13DA331548F2}"/>
                </c:ext>
              </c:extLst>
            </c:dLbl>
            <c:dLbl>
              <c:idx val="5"/>
              <c:layout>
                <c:manualLayout>
                  <c:x val="0.25624999999999998"/>
                  <c:y val="2.179250005104936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320-4A31-BCFD-13DA331548F2}"/>
                </c:ext>
              </c:extLst>
            </c:dLbl>
            <c:dLbl>
              <c:idx val="6"/>
              <c:layout>
                <c:manualLayout>
                  <c:x val="0.19218750000000001"/>
                  <c:y val="7.19152501684628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320-4A31-BCFD-13DA331548F2}"/>
                </c:ext>
              </c:extLst>
            </c:dLbl>
            <c:dLbl>
              <c:idx val="7"/>
              <c:layout>
                <c:manualLayout>
                  <c:x val="0.12343749999999988"/>
                  <c:y val="0.146009750342030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320-4A31-BCFD-13DA331548F2}"/>
                </c:ext>
              </c:extLst>
            </c:dLbl>
            <c:dLbl>
              <c:idx val="8"/>
              <c:layout>
                <c:manualLayout>
                  <c:x val="5.3124999999999999E-2"/>
                  <c:y val="0.187415500439024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320-4A31-BCFD-13DA331548F2}"/>
                </c:ext>
              </c:extLst>
            </c:dLbl>
            <c:dLbl>
              <c:idx val="9"/>
              <c:layout>
                <c:manualLayout>
                  <c:x val="-7.3437500000000003E-2"/>
                  <c:y val="0.202670250474759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320-4A31-BCFD-13DA331548F2}"/>
                </c:ext>
              </c:extLst>
            </c:dLbl>
            <c:dLbl>
              <c:idx val="10"/>
              <c:layout>
                <c:manualLayout>
                  <c:x val="-0.14687500000000006"/>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20-4A31-BCFD-13DA331548F2}"/>
                </c:ext>
              </c:extLst>
            </c:dLbl>
            <c:dLbl>
              <c:idx val="11"/>
              <c:layout>
                <c:manualLayout>
                  <c:x val="-0.22187499999999999"/>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20-4A31-BCFD-13DA331548F2}"/>
                </c:ext>
              </c:extLst>
            </c:dLbl>
            <c:dLbl>
              <c:idx val="12"/>
              <c:layout>
                <c:manualLayout>
                  <c:x val="-0.121875"/>
                  <c:y val="-5.012275011741353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9-9A81-4FD8-AC5D-DB8C459DCEE9}"/>
                </c:ext>
              </c:extLst>
            </c:dLbl>
            <c:dLbl>
              <c:idx val="13"/>
              <c:layout>
                <c:manualLayout>
                  <c:x val="-0.21250000000000002"/>
                  <c:y val="-8.934925020930238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20-4A31-BCFD-13DA331548F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Sheet1!$A$2:$A$15</c:f>
              <c:strCache>
                <c:ptCount val="14"/>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strCache>
            </c:strRef>
          </c:cat>
          <c:val>
            <c:numRef>
              <c:f>Sheet1!$B$2:$B$15</c:f>
              <c:numCache>
                <c:formatCode>#,##0</c:formatCode>
                <c:ptCount val="14"/>
                <c:pt idx="0" formatCode="General">
                  <c:v>52</c:v>
                </c:pt>
                <c:pt idx="1">
                  <c:v>27222</c:v>
                </c:pt>
                <c:pt idx="2">
                  <c:v>2442</c:v>
                </c:pt>
                <c:pt idx="3" formatCode="General">
                  <c:v>13</c:v>
                </c:pt>
                <c:pt idx="4" formatCode="General">
                  <c:v>123</c:v>
                </c:pt>
                <c:pt idx="5" formatCode="General">
                  <c:v>44</c:v>
                </c:pt>
                <c:pt idx="6" formatCode="General">
                  <c:v>223</c:v>
                </c:pt>
                <c:pt idx="7" formatCode="General">
                  <c:v>38</c:v>
                </c:pt>
                <c:pt idx="8" formatCode="General">
                  <c:v>3</c:v>
                </c:pt>
                <c:pt idx="9">
                  <c:v>4849</c:v>
                </c:pt>
                <c:pt idx="10" formatCode="General">
                  <c:v>571</c:v>
                </c:pt>
                <c:pt idx="11" formatCode="General">
                  <c:v>330</c:v>
                </c:pt>
                <c:pt idx="12">
                  <c:v>27256</c:v>
                </c:pt>
                <c:pt idx="13" formatCode="General">
                  <c:v>254</c:v>
                </c:pt>
              </c:numCache>
            </c:numRef>
          </c:val>
          <c:extLst>
            <c:ext xmlns:c16="http://schemas.microsoft.com/office/drawing/2014/chart" uri="{C3380CC4-5D6E-409C-BE32-E72D297353CC}">
              <c16:uniqueId val="{00000000-D320-4A31-BCFD-13DA331548F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FDA-461A-863D-0289773ABB37}"/>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0781250000000001"/>
                  <c:y val="7.499999538631910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9.8437499999999997E-2"/>
                  <c:y val="0.1406249913493484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5937499999999999"/>
                  <c:y val="4.453124726062701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5"/>
                  <c:y val="-8.5936501967686754E-1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0.140625"/>
                  <c:y val="-3.04687481256922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0.171875"/>
                  <c:y val="0.1476562409168159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0.13750000000000001"/>
                  <c:y val="-8.2031244953786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0.1640625"/>
                  <c:y val="0.11015624322365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0.12812500000000002"/>
                  <c:y val="-6.328124610720685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3593750000000002"/>
                  <c:y val="-4.687499711644949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0.11875000000000001"/>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8.59375E-2"/>
                  <c:y val="-9.140624437707650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1.2500000000000058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Sheet1!$A$2:$A$15</c:f>
              <c:strCache>
                <c:ptCount val="14"/>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strCache>
            </c:strRef>
          </c:cat>
          <c:val>
            <c:numRef>
              <c:f>Sheet1!$B$2:$B$15</c:f>
              <c:numCache>
                <c:formatCode>#,##0</c:formatCode>
                <c:ptCount val="14"/>
                <c:pt idx="0" formatCode="General">
                  <c:v>40</c:v>
                </c:pt>
                <c:pt idx="1">
                  <c:v>13705</c:v>
                </c:pt>
                <c:pt idx="2" formatCode="General">
                  <c:v>792</c:v>
                </c:pt>
                <c:pt idx="3" formatCode="General">
                  <c:v>8</c:v>
                </c:pt>
                <c:pt idx="4" formatCode="General">
                  <c:v>52</c:v>
                </c:pt>
                <c:pt idx="5" formatCode="General">
                  <c:v>25</c:v>
                </c:pt>
                <c:pt idx="6" formatCode="General">
                  <c:v>47</c:v>
                </c:pt>
                <c:pt idx="7" formatCode="General">
                  <c:v>10</c:v>
                </c:pt>
                <c:pt idx="8" formatCode="General">
                  <c:v>2</c:v>
                </c:pt>
                <c:pt idx="9">
                  <c:v>1438</c:v>
                </c:pt>
                <c:pt idx="10" formatCode="General">
                  <c:v>218</c:v>
                </c:pt>
                <c:pt idx="11" formatCode="General">
                  <c:v>114</c:v>
                </c:pt>
                <c:pt idx="12">
                  <c:v>2949</c:v>
                </c:pt>
                <c:pt idx="13" formatCode="General">
                  <c:v>72</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64</c:v>
                </c:pt>
                <c:pt idx="1">
                  <c:v>107</c:v>
                </c:pt>
                <c:pt idx="2">
                  <c:v>127</c:v>
                </c:pt>
                <c:pt idx="3">
                  <c:v>141</c:v>
                </c:pt>
                <c:pt idx="4">
                  <c:v>184</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637541080"/>
        <c:axId val="637541472"/>
      </c:lineChart>
      <c:catAx>
        <c:axId val="637541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7541472"/>
        <c:crosses val="autoZero"/>
        <c:auto val="1"/>
        <c:lblAlgn val="ctr"/>
        <c:lblOffset val="100"/>
        <c:noMultiLvlLbl val="0"/>
      </c:catAx>
      <c:valAx>
        <c:axId val="63754147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75410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Sheet1!$B$2:$B$22</c:f>
              <c:numCache>
                <c:formatCode>0%</c:formatCode>
                <c:ptCount val="21"/>
                <c:pt idx="0">
                  <c:v>0.63157894736842102</c:v>
                </c:pt>
                <c:pt idx="1">
                  <c:v>0.50666666666666704</c:v>
                </c:pt>
                <c:pt idx="2">
                  <c:v>0.49618320610687</c:v>
                </c:pt>
                <c:pt idx="3">
                  <c:v>0.38679245283018898</c:v>
                </c:pt>
                <c:pt idx="5">
                  <c:v>0.28488372093023301</c:v>
                </c:pt>
                <c:pt idx="6">
                  <c:v>0.217054263565891</c:v>
                </c:pt>
                <c:pt idx="7">
                  <c:v>0.17886178861788599</c:v>
                </c:pt>
                <c:pt idx="8">
                  <c:v>0.148148148148148</c:v>
                </c:pt>
                <c:pt idx="9">
                  <c:v>0.14503816793893101</c:v>
                </c:pt>
                <c:pt idx="10">
                  <c:v>0.124260355029586</c:v>
                </c:pt>
                <c:pt idx="11">
                  <c:v>8.0536912751677805E-2</c:v>
                </c:pt>
                <c:pt idx="12">
                  <c:v>7.1661237785016305E-2</c:v>
                </c:pt>
                <c:pt idx="13">
                  <c:v>6.1224489795918401E-2</c:v>
                </c:pt>
                <c:pt idx="14">
                  <c:v>5.6179775280898903E-2</c:v>
                </c:pt>
                <c:pt idx="15">
                  <c:v>5.4054054054054099E-2</c:v>
                </c:pt>
                <c:pt idx="16">
                  <c:v>-2.7777777777777801E-2</c:v>
                </c:pt>
                <c:pt idx="17">
                  <c:v>-9.0909090909090898E-2</c:v>
                </c:pt>
                <c:pt idx="18">
                  <c:v>-0.11063829787234</c:v>
                </c:pt>
                <c:pt idx="19">
                  <c:v>-0.16666666666666699</c:v>
                </c:pt>
                <c:pt idx="20">
                  <c:v>-0.20338983050847501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Sheet1!$C$2:$C$22</c:f>
              <c:numCache>
                <c:formatCode>General</c:formatCode>
                <c:ptCount val="21"/>
                <c:pt idx="4">
                  <c:v>0.30496453900709197</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14% change </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Sheet1!$D$2:$D$22</c:f>
              <c:numCache>
                <c:formatCode>0%</c:formatCode>
                <c:ptCount val="21"/>
                <c:pt idx="0">
                  <c:v>0.14000000000000001</c:v>
                </c:pt>
                <c:pt idx="1">
                  <c:v>0.14000000000000001</c:v>
                </c:pt>
                <c:pt idx="2">
                  <c:v>0.14000000000000001</c:v>
                </c:pt>
                <c:pt idx="3">
                  <c:v>0.14000000000000001</c:v>
                </c:pt>
                <c:pt idx="4">
                  <c:v>0.14000000000000001</c:v>
                </c:pt>
                <c:pt idx="5">
                  <c:v>0.14000000000000001</c:v>
                </c:pt>
                <c:pt idx="6">
                  <c:v>0.14000000000000001</c:v>
                </c:pt>
                <c:pt idx="7">
                  <c:v>0.14000000000000001</c:v>
                </c:pt>
                <c:pt idx="8">
                  <c:v>0.14000000000000001</c:v>
                </c:pt>
                <c:pt idx="9">
                  <c:v>0.14000000000000001</c:v>
                </c:pt>
                <c:pt idx="10">
                  <c:v>0.14000000000000001</c:v>
                </c:pt>
                <c:pt idx="11">
                  <c:v>0.14000000000000001</c:v>
                </c:pt>
                <c:pt idx="12">
                  <c:v>0.14000000000000001</c:v>
                </c:pt>
                <c:pt idx="13">
                  <c:v>0.14000000000000001</c:v>
                </c:pt>
                <c:pt idx="14">
                  <c:v>0.14000000000000001</c:v>
                </c:pt>
                <c:pt idx="15">
                  <c:v>0.14000000000000001</c:v>
                </c:pt>
                <c:pt idx="16">
                  <c:v>0.14000000000000001</c:v>
                </c:pt>
                <c:pt idx="17">
                  <c:v>0.14000000000000001</c:v>
                </c:pt>
                <c:pt idx="18">
                  <c:v>0.14000000000000001</c:v>
                </c:pt>
                <c:pt idx="19">
                  <c:v>0.14000000000000001</c:v>
                </c:pt>
                <c:pt idx="20">
                  <c:v>0.14000000000000001</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90223808"/>
        <c:axId val="390224200"/>
      </c:barChart>
      <c:catAx>
        <c:axId val="390223808"/>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90224200"/>
        <c:crosses val="autoZero"/>
        <c:auto val="1"/>
        <c:lblAlgn val="ctr"/>
        <c:lblOffset val="100"/>
        <c:noMultiLvlLbl val="0"/>
      </c:catAx>
      <c:valAx>
        <c:axId val="390224200"/>
        <c:scaling>
          <c:orientation val="minMax"/>
        </c:scaling>
        <c:delete val="1"/>
        <c:axPos val="t"/>
        <c:numFmt formatCode="0%" sourceLinked="1"/>
        <c:majorTickMark val="none"/>
        <c:minorTickMark val="none"/>
        <c:tickLblPos val="nextTo"/>
        <c:crossAx val="390223808"/>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1071538077666386"/>
          <c:y val="0.88904297508930297"/>
          <c:w val="0.2411884199212489"/>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890501728762449"/>
          <c:y val="3.7115972069500389E-2"/>
          <c:w val="0.7419938552172296"/>
          <c:h val="0.9208898262051914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Sheet1!$B$2:$B$22</c:f>
              <c:numCache>
                <c:formatCode>0%</c:formatCode>
                <c:ptCount val="21"/>
                <c:pt idx="0">
                  <c:v>0.246991766941102</c:v>
                </c:pt>
                <c:pt idx="1">
                  <c:v>0.19891193471608301</c:v>
                </c:pt>
                <c:pt idx="2">
                  <c:v>0.12720045428733701</c:v>
                </c:pt>
                <c:pt idx="3">
                  <c:v>0.100794351279788</c:v>
                </c:pt>
                <c:pt idx="4">
                  <c:v>2.5752167261601198E-2</c:v>
                </c:pt>
                <c:pt idx="5">
                  <c:v>-4.6490004649000501E-2</c:v>
                </c:pt>
                <c:pt idx="6">
                  <c:v>-5.3124437241130897E-2</c:v>
                </c:pt>
                <c:pt idx="7">
                  <c:v>-5.63046377241073E-2</c:v>
                </c:pt>
                <c:pt idx="8">
                  <c:v>-6.5494238932686494E-2</c:v>
                </c:pt>
                <c:pt idx="9">
                  <c:v>-7.4297188755020102E-2</c:v>
                </c:pt>
                <c:pt idx="10">
                  <c:v>-0.113578680203046</c:v>
                </c:pt>
                <c:pt idx="11">
                  <c:v>-0.119961916851793</c:v>
                </c:pt>
                <c:pt idx="12">
                  <c:v>-0.140679140679141</c:v>
                </c:pt>
                <c:pt idx="13">
                  <c:v>-0.150105708245243</c:v>
                </c:pt>
                <c:pt idx="14">
                  <c:v>-0.175625259085256</c:v>
                </c:pt>
                <c:pt idx="15">
                  <c:v>-0.22277501381979001</c:v>
                </c:pt>
                <c:pt idx="17">
                  <c:v>-0.27638769053781997</c:v>
                </c:pt>
                <c:pt idx="18" formatCode="General">
                  <c:v>-0.33211963589076698</c:v>
                </c:pt>
                <c:pt idx="19">
                  <c:v>-0.33959466139396899</c:v>
                </c:pt>
                <c:pt idx="20">
                  <c:v>-0.389174478379196</c:v>
                </c:pt>
              </c:numCache>
            </c:numRef>
          </c:val>
          <c:extLst>
            <c:ext xmlns:c16="http://schemas.microsoft.com/office/drawing/2014/chart" uri="{C3380CC4-5D6E-409C-BE32-E72D297353CC}">
              <c16:uniqueId val="{00000000-8BE7-430E-9687-D96D4C848B5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Sheet1!$C$2:$C$22</c:f>
              <c:numCache>
                <c:formatCode>General</c:formatCode>
                <c:ptCount val="21"/>
                <c:pt idx="16">
                  <c:v>-0.230092204526404</c:v>
                </c:pt>
              </c:numCache>
            </c:numRef>
          </c:val>
          <c:extLst>
            <c:ext xmlns:c16="http://schemas.microsoft.com/office/drawing/2014/chart" uri="{C3380CC4-5D6E-409C-BE32-E72D297353CC}">
              <c16:uniqueId val="{00000003-8BE7-430E-9687-D96D4C848B5C}"/>
            </c:ext>
          </c:extLst>
        </c:ser>
        <c:ser>
          <c:idx val="2"/>
          <c:order val="2"/>
          <c:tx>
            <c:strRef>
              <c:f>Sheet1!$D$1</c:f>
              <c:strCache>
                <c:ptCount val="1"/>
                <c:pt idx="0">
                  <c:v>NJ % change -12%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Sheet1!$D$2:$D$22</c:f>
              <c:numCache>
                <c:formatCode>0%</c:formatCode>
                <c:ptCount val="21"/>
                <c:pt idx="0">
                  <c:v>-0.12</c:v>
                </c:pt>
                <c:pt idx="1">
                  <c:v>-0.12</c:v>
                </c:pt>
                <c:pt idx="2">
                  <c:v>-0.12</c:v>
                </c:pt>
                <c:pt idx="3">
                  <c:v>-0.12</c:v>
                </c:pt>
                <c:pt idx="4">
                  <c:v>-0.12</c:v>
                </c:pt>
                <c:pt idx="5">
                  <c:v>-0.12</c:v>
                </c:pt>
                <c:pt idx="6">
                  <c:v>-0.12</c:v>
                </c:pt>
                <c:pt idx="7">
                  <c:v>-0.12</c:v>
                </c:pt>
                <c:pt idx="8">
                  <c:v>-0.12</c:v>
                </c:pt>
                <c:pt idx="9">
                  <c:v>-0.12</c:v>
                </c:pt>
                <c:pt idx="10">
                  <c:v>-0.12</c:v>
                </c:pt>
                <c:pt idx="11">
                  <c:v>-0.12</c:v>
                </c:pt>
                <c:pt idx="12">
                  <c:v>-0.12</c:v>
                </c:pt>
                <c:pt idx="13">
                  <c:v>-0.12</c:v>
                </c:pt>
                <c:pt idx="14">
                  <c:v>-0.12</c:v>
                </c:pt>
                <c:pt idx="15">
                  <c:v>-0.12</c:v>
                </c:pt>
                <c:pt idx="16">
                  <c:v>-0.12</c:v>
                </c:pt>
                <c:pt idx="17">
                  <c:v>-0.12</c:v>
                </c:pt>
                <c:pt idx="18">
                  <c:v>-0.12</c:v>
                </c:pt>
                <c:pt idx="19">
                  <c:v>-0.12</c:v>
                </c:pt>
                <c:pt idx="20">
                  <c:v>-0.12</c:v>
                </c:pt>
              </c:numCache>
            </c:numRef>
          </c:val>
          <c:extLst>
            <c:ext xmlns:c16="http://schemas.microsoft.com/office/drawing/2014/chart" uri="{C3380CC4-5D6E-409C-BE32-E72D297353CC}">
              <c16:uniqueId val="{00000004-8BE7-430E-9687-D96D4C848B5C}"/>
            </c:ext>
          </c:extLst>
        </c:ser>
        <c:dLbls>
          <c:showLegendKey val="0"/>
          <c:showVal val="0"/>
          <c:showCatName val="0"/>
          <c:showSerName val="0"/>
          <c:showPercent val="0"/>
          <c:showBubbleSize val="0"/>
        </c:dLbls>
        <c:gapWidth val="182"/>
        <c:axId val="624132064"/>
        <c:axId val="624132456"/>
      </c:barChart>
      <c:catAx>
        <c:axId val="624132064"/>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4132456"/>
        <c:crosses val="autoZero"/>
        <c:auto val="1"/>
        <c:lblAlgn val="ctr"/>
        <c:lblOffset val="100"/>
        <c:noMultiLvlLbl val="0"/>
      </c:catAx>
      <c:valAx>
        <c:axId val="624132456"/>
        <c:scaling>
          <c:orientation val="minMax"/>
        </c:scaling>
        <c:delete val="1"/>
        <c:axPos val="t"/>
        <c:numFmt formatCode="0%" sourceLinked="1"/>
        <c:majorTickMark val="none"/>
        <c:minorTickMark val="none"/>
        <c:tickLblPos val="nextTo"/>
        <c:crossAx val="62413206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993424461071985"/>
          <c:y val="0"/>
          <c:w val="0.34098926132456259"/>
          <c:h val="3.73547052166206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0.40799999999999997</c:v>
                </c:pt>
                <c:pt idx="1">
                  <c:v>0.40699999999999997</c:v>
                </c:pt>
                <c:pt idx="2">
                  <c:v>0.40799999999999997</c:v>
                </c:pt>
                <c:pt idx="3">
                  <c:v>0.40600000000000003</c:v>
                </c:pt>
                <c:pt idx="4">
                  <c:v>0.40799999999999997</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510437400"/>
        <c:axId val="510437792"/>
      </c:lineChart>
      <c:catAx>
        <c:axId val="510437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0437792"/>
        <c:crosses val="autoZero"/>
        <c:auto val="1"/>
        <c:lblAlgn val="ctr"/>
        <c:lblOffset val="100"/>
        <c:noMultiLvlLbl val="0"/>
      </c:catAx>
      <c:valAx>
        <c:axId val="510437792"/>
        <c:scaling>
          <c:orientation val="minMax"/>
          <c:max val="1"/>
        </c:scaling>
        <c:delete val="1"/>
        <c:axPos val="l"/>
        <c:numFmt formatCode="0%" sourceLinked="1"/>
        <c:majorTickMark val="out"/>
        <c:minorTickMark val="none"/>
        <c:tickLblPos val="nextTo"/>
        <c:crossAx val="510437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Pop per 1 death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2"/>
              <c:layout>
                <c:manualLayout>
                  <c:x val="3.2404770798758549E-3"/>
                  <c:y val="-3.29670358195930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8AD-41CC-A0E4-9F150AB74C5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10320</c:v>
                </c:pt>
                <c:pt idx="1">
                  <c:v>6213</c:v>
                </c:pt>
                <c:pt idx="2">
                  <c:v>5267</c:v>
                </c:pt>
                <c:pt idx="3" formatCode="#,##0">
                  <c:v>4772</c:v>
                </c:pt>
                <c:pt idx="4" formatCode="#,##0">
                  <c:v>3674</c:v>
                </c:pt>
              </c:numCache>
            </c:numRef>
          </c:val>
          <c:smooth val="0"/>
          <c:extLst>
            <c:ext xmlns:c16="http://schemas.microsoft.com/office/drawing/2014/chart" uri="{C3380CC4-5D6E-409C-BE32-E72D297353CC}">
              <c16:uniqueId val="{00000000-1F9F-4529-9652-66D15CE27E6D}"/>
            </c:ext>
          </c:extLst>
        </c:ser>
        <c:dLbls>
          <c:showLegendKey val="0"/>
          <c:showVal val="0"/>
          <c:showCatName val="0"/>
          <c:showSerName val="0"/>
          <c:showPercent val="0"/>
          <c:showBubbleSize val="0"/>
        </c:dLbls>
        <c:marker val="1"/>
        <c:smooth val="0"/>
        <c:axId val="624133240"/>
        <c:axId val="624133632"/>
      </c:lineChart>
      <c:catAx>
        <c:axId val="624133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24133632"/>
        <c:crosses val="autoZero"/>
        <c:auto val="1"/>
        <c:lblAlgn val="ctr"/>
        <c:lblOffset val="100"/>
        <c:noMultiLvlLbl val="0"/>
      </c:catAx>
      <c:valAx>
        <c:axId val="624133632"/>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900" dirty="0">
                    <a:solidFill>
                      <a:schemeClr val="tx1"/>
                    </a:solidFill>
                    <a:latin typeface="Franklin Gothic Medium" panose="020B0603020102020204" pitchFamily="34" charset="0"/>
                  </a:rPr>
                  <a:t>Population for every 1 death</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241332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Hudson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0.22</c:v>
                </c:pt>
                <c:pt idx="1">
                  <c:v>0.36</c:v>
                </c:pt>
                <c:pt idx="2">
                  <c:v>0.04</c:v>
                </c:pt>
                <c:pt idx="3">
                  <c:v>0.05</c:v>
                </c:pt>
                <c:pt idx="4">
                  <c:v>0.26</c:v>
                </c:pt>
                <c:pt idx="5">
                  <c:v>0.06</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invertIfNegative val="0"/>
          <c:dPt>
            <c:idx val="0"/>
            <c:invertIfNegative val="0"/>
            <c:bubble3D val="0"/>
            <c:spPr>
              <a:solidFill>
                <a:schemeClr val="dk1">
                  <a:tint val="885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dk1">
                  <a:tint val="5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dk1">
                  <a:tint val="7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rgbClr val="C00000"/>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dk1">
                  <a:tint val="30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dk1">
                  <a:tint val="60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dk1">
                  <a:tint val="80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dk1">
                  <a:tint val="885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dk1">
                  <a:tint val="5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dk1">
                  <a:tint val="7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rgbClr val="C00000"/>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dk1">
                  <a:tint val="30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dk1">
                  <a:tint val="60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dk1">
                  <a:tint val="80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dk1">
                  <a:tint val="885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dk1">
                  <a:tint val="5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dk1">
                  <a:tint val="7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rgbClr val="C00000"/>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dk1">
                  <a:tint val="30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dk1">
                  <a:tint val="60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rgbClr val="C00000"/>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Supportive Housing</c:v>
                </c:pt>
                <c:pt idx="19">
                  <c:v>Systems Advocacy</c:v>
                </c:pt>
                <c:pt idx="20">
                  <c:v>Primary Screening Services</c:v>
                </c:pt>
              </c:strCache>
            </c:strRef>
          </c:cat>
          <c:val>
            <c:numRef>
              <c:f>Sheet1!$B$2:$B$22</c:f>
              <c:numCache>
                <c:formatCode>General</c:formatCode>
                <c:ptCount val="21"/>
                <c:pt idx="0">
                  <c:v>1</c:v>
                </c:pt>
                <c:pt idx="1">
                  <c:v>1</c:v>
                </c:pt>
                <c:pt idx="2">
                  <c:v>3</c:v>
                </c:pt>
                <c:pt idx="3">
                  <c:v>1</c:v>
                </c:pt>
                <c:pt idx="4">
                  <c:v>1</c:v>
                </c:pt>
                <c:pt idx="5">
                  <c:v>1</c:v>
                </c:pt>
                <c:pt idx="6">
                  <c:v>1</c:v>
                </c:pt>
                <c:pt idx="7">
                  <c:v>1</c:v>
                </c:pt>
                <c:pt idx="8">
                  <c:v>1</c:v>
                </c:pt>
                <c:pt idx="9">
                  <c:v>7</c:v>
                </c:pt>
                <c:pt idx="10">
                  <c:v>4</c:v>
                </c:pt>
                <c:pt idx="11">
                  <c:v>1</c:v>
                </c:pt>
                <c:pt idx="12">
                  <c:v>2</c:v>
                </c:pt>
                <c:pt idx="13">
                  <c:v>3</c:v>
                </c:pt>
                <c:pt idx="14">
                  <c:v>1</c:v>
                </c:pt>
                <c:pt idx="15">
                  <c:v>1</c:v>
                </c:pt>
                <c:pt idx="16">
                  <c:v>1</c:v>
                </c:pt>
                <c:pt idx="17">
                  <c:v>1</c:v>
                </c:pt>
                <c:pt idx="18">
                  <c:v>4</c:v>
                </c:pt>
                <c:pt idx="19">
                  <c:v>3</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624134808"/>
        <c:axId val="624135200"/>
      </c:barChart>
      <c:catAx>
        <c:axId val="6241348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24135200"/>
        <c:crosses val="autoZero"/>
        <c:auto val="1"/>
        <c:lblAlgn val="ctr"/>
        <c:lblOffset val="100"/>
        <c:noMultiLvlLbl val="0"/>
      </c:catAx>
      <c:valAx>
        <c:axId val="624135200"/>
        <c:scaling>
          <c:orientation val="minMax"/>
        </c:scaling>
        <c:delete val="1"/>
        <c:axPos val="b"/>
        <c:numFmt formatCode="General" sourceLinked="1"/>
        <c:majorTickMark val="none"/>
        <c:minorTickMark val="none"/>
        <c:tickLblPos val="nextTo"/>
        <c:crossAx val="6241348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Sheet1!$B$2:$B$22</c:f>
              <c:numCache>
                <c:formatCode>0.0%</c:formatCode>
                <c:ptCount val="21"/>
                <c:pt idx="0">
                  <c:v>6.2E-2</c:v>
                </c:pt>
                <c:pt idx="1">
                  <c:v>7.9000000000000001E-2</c:v>
                </c:pt>
                <c:pt idx="2">
                  <c:v>0.08</c:v>
                </c:pt>
                <c:pt idx="3">
                  <c:v>0.10299999999999999</c:v>
                </c:pt>
                <c:pt idx="5">
                  <c:v>0.11799999999999999</c:v>
                </c:pt>
                <c:pt idx="6">
                  <c:v>0.12</c:v>
                </c:pt>
                <c:pt idx="7">
                  <c:v>0.124</c:v>
                </c:pt>
                <c:pt idx="8">
                  <c:v>0.129</c:v>
                </c:pt>
                <c:pt idx="9">
                  <c:v>0.13300000000000001</c:v>
                </c:pt>
                <c:pt idx="10">
                  <c:v>0.13500000000000001</c:v>
                </c:pt>
                <c:pt idx="11">
                  <c:v>0.13500000000000001</c:v>
                </c:pt>
                <c:pt idx="12">
                  <c:v>0.13800000000000001</c:v>
                </c:pt>
                <c:pt idx="13">
                  <c:v>0.13900000000000001</c:v>
                </c:pt>
                <c:pt idx="14">
                  <c:v>0.14000000000000001</c:v>
                </c:pt>
                <c:pt idx="15">
                  <c:v>0.14299999999999999</c:v>
                </c:pt>
                <c:pt idx="16">
                  <c:v>0.14499999999999999</c:v>
                </c:pt>
                <c:pt idx="17">
                  <c:v>0.158</c:v>
                </c:pt>
                <c:pt idx="18">
                  <c:v>0.159</c:v>
                </c:pt>
                <c:pt idx="19">
                  <c:v>0.16800000000000001</c:v>
                </c:pt>
                <c:pt idx="20">
                  <c:v>0.17399999999999999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Sheet1!$C$2:$C$22</c:f>
              <c:numCache>
                <c:formatCode>General</c:formatCode>
                <c:ptCount val="21"/>
                <c:pt idx="4">
                  <c:v>0.113</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Sheet1!$D$2:$D$22</c:f>
              <c:numCache>
                <c:formatCode>0.0%</c:formatCode>
                <c:ptCount val="21"/>
                <c:pt idx="0">
                  <c:v>0.121</c:v>
                </c:pt>
                <c:pt idx="1">
                  <c:v>0.121</c:v>
                </c:pt>
                <c:pt idx="2">
                  <c:v>0.121</c:v>
                </c:pt>
                <c:pt idx="3">
                  <c:v>0.121</c:v>
                </c:pt>
                <c:pt idx="4">
                  <c:v>0.121</c:v>
                </c:pt>
                <c:pt idx="5">
                  <c:v>0.121</c:v>
                </c:pt>
                <c:pt idx="6">
                  <c:v>0.121</c:v>
                </c:pt>
                <c:pt idx="7">
                  <c:v>0.121</c:v>
                </c:pt>
                <c:pt idx="8">
                  <c:v>0.121</c:v>
                </c:pt>
                <c:pt idx="9">
                  <c:v>0.121</c:v>
                </c:pt>
                <c:pt idx="10">
                  <c:v>0.121</c:v>
                </c:pt>
                <c:pt idx="11">
                  <c:v>0.121</c:v>
                </c:pt>
                <c:pt idx="12">
                  <c:v>0.121</c:v>
                </c:pt>
                <c:pt idx="13">
                  <c:v>0.121</c:v>
                </c:pt>
                <c:pt idx="14">
                  <c:v>0.121</c:v>
                </c:pt>
                <c:pt idx="15">
                  <c:v>0.121</c:v>
                </c:pt>
                <c:pt idx="16">
                  <c:v>0.121</c:v>
                </c:pt>
                <c:pt idx="17">
                  <c:v>0.121</c:v>
                </c:pt>
                <c:pt idx="18">
                  <c:v>0.121</c:v>
                </c:pt>
                <c:pt idx="19">
                  <c:v>0.121</c:v>
                </c:pt>
                <c:pt idx="20">
                  <c:v>0.121</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624135984"/>
        <c:axId val="624136376"/>
      </c:barChart>
      <c:catAx>
        <c:axId val="6241359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4136376"/>
        <c:crosses val="autoZero"/>
        <c:auto val="1"/>
        <c:lblAlgn val="ctr"/>
        <c:lblOffset val="100"/>
        <c:noMultiLvlLbl val="0"/>
      </c:catAx>
      <c:valAx>
        <c:axId val="624136376"/>
        <c:scaling>
          <c:orientation val="minMax"/>
        </c:scaling>
        <c:delete val="1"/>
        <c:axPos val="b"/>
        <c:numFmt formatCode="0.0%" sourceLinked="1"/>
        <c:majorTickMark val="none"/>
        <c:minorTickMark val="none"/>
        <c:tickLblPos val="nextTo"/>
        <c:crossAx val="62413598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0.11</c:v>
                </c:pt>
                <c:pt idx="1">
                  <c:v>9.7000000000000003E-2</c:v>
                </c:pt>
                <c:pt idx="2">
                  <c:v>0.11600000000000001</c:v>
                </c:pt>
                <c:pt idx="3">
                  <c:v>0.104</c:v>
                </c:pt>
                <c:pt idx="4">
                  <c:v>0.113</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624137160"/>
        <c:axId val="624137552"/>
      </c:lineChart>
      <c:catAx>
        <c:axId val="624137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4137552"/>
        <c:crosses val="autoZero"/>
        <c:auto val="1"/>
        <c:lblAlgn val="ctr"/>
        <c:lblOffset val="100"/>
        <c:noMultiLvlLbl val="0"/>
      </c:catAx>
      <c:valAx>
        <c:axId val="624137552"/>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41371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0.158</c:v>
                </c:pt>
                <c:pt idx="1">
                  <c:v>0.16400000000000001</c:v>
                </c:pt>
                <c:pt idx="2" formatCode="0.0%">
                  <c:v>9.1999999999999998E-2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624138336"/>
        <c:axId val="386854880"/>
      </c:barChart>
      <c:catAx>
        <c:axId val="6241383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6854880"/>
        <c:crosses val="autoZero"/>
        <c:auto val="1"/>
        <c:lblAlgn val="ctr"/>
        <c:lblOffset val="100"/>
        <c:noMultiLvlLbl val="0"/>
      </c:catAx>
      <c:valAx>
        <c:axId val="386854880"/>
        <c:scaling>
          <c:orientation val="minMax"/>
          <c:max val="0.30000000000000004"/>
        </c:scaling>
        <c:delete val="1"/>
        <c:axPos val="t"/>
        <c:numFmt formatCode="0.00%" sourceLinked="1"/>
        <c:majorTickMark val="none"/>
        <c:minorTickMark val="none"/>
        <c:tickLblPos val="nextTo"/>
        <c:crossAx val="6241383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9.0999999999999998E-2</c:v>
                </c:pt>
                <c:pt idx="1">
                  <c:v>0.13500000000000001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6855664"/>
        <c:axId val="386856056"/>
      </c:barChart>
      <c:catAx>
        <c:axId val="3868556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6856056"/>
        <c:crosses val="autoZero"/>
        <c:auto val="1"/>
        <c:lblAlgn val="ctr"/>
        <c:lblOffset val="100"/>
        <c:noMultiLvlLbl val="0"/>
      </c:catAx>
      <c:valAx>
        <c:axId val="386856056"/>
        <c:scaling>
          <c:orientation val="minMax"/>
          <c:max val="0.30000000000000004"/>
          <c:min val="0"/>
        </c:scaling>
        <c:delete val="1"/>
        <c:axPos val="b"/>
        <c:numFmt formatCode="0.0%" sourceLinked="1"/>
        <c:majorTickMark val="none"/>
        <c:minorTickMark val="none"/>
        <c:tickLblPos val="nextTo"/>
        <c:crossAx val="3868556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Sheet1!$B$2:$B$22</c:f>
              <c:numCache>
                <c:formatCode>0.0%</c:formatCode>
                <c:ptCount val="21"/>
                <c:pt idx="0">
                  <c:v>8.2000000000000003E-2</c:v>
                </c:pt>
                <c:pt idx="1">
                  <c:v>0.112</c:v>
                </c:pt>
                <c:pt idx="2">
                  <c:v>0.13200000000000001</c:v>
                </c:pt>
                <c:pt idx="3">
                  <c:v>0.13600000000000001</c:v>
                </c:pt>
                <c:pt idx="4">
                  <c:v>0.13600000000000001</c:v>
                </c:pt>
                <c:pt idx="5">
                  <c:v>0.14299999999999999</c:v>
                </c:pt>
                <c:pt idx="6">
                  <c:v>0.14399999999999999</c:v>
                </c:pt>
                <c:pt idx="7">
                  <c:v>0.14699999999999999</c:v>
                </c:pt>
                <c:pt idx="8">
                  <c:v>0.14899999999999999</c:v>
                </c:pt>
                <c:pt idx="9">
                  <c:v>0.14899999999999999</c:v>
                </c:pt>
                <c:pt idx="10">
                  <c:v>0.151</c:v>
                </c:pt>
                <c:pt idx="11">
                  <c:v>0.16400000000000001</c:v>
                </c:pt>
                <c:pt idx="12">
                  <c:v>0.16600000000000001</c:v>
                </c:pt>
                <c:pt idx="13">
                  <c:v>0.18</c:v>
                </c:pt>
                <c:pt idx="14">
                  <c:v>0.185</c:v>
                </c:pt>
                <c:pt idx="15">
                  <c:v>0.187</c:v>
                </c:pt>
                <c:pt idx="16">
                  <c:v>0.19</c:v>
                </c:pt>
                <c:pt idx="18">
                  <c:v>0.19400000000000001</c:v>
                </c:pt>
                <c:pt idx="19">
                  <c:v>0.19500000000000001</c:v>
                </c:pt>
                <c:pt idx="20">
                  <c:v>0.20100000000000001</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Sheet1!$C$2:$C$22</c:f>
              <c:numCache>
                <c:formatCode>General</c:formatCode>
                <c:ptCount val="21"/>
                <c:pt idx="17">
                  <c:v>0.192</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14.8%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Sheet1!$D$2:$D$22</c:f>
              <c:numCache>
                <c:formatCode>0.0%</c:formatCode>
                <c:ptCount val="21"/>
                <c:pt idx="0">
                  <c:v>0.14799999999999999</c:v>
                </c:pt>
                <c:pt idx="1">
                  <c:v>0.14799999999999999</c:v>
                </c:pt>
                <c:pt idx="2">
                  <c:v>0.14799999999999999</c:v>
                </c:pt>
                <c:pt idx="3">
                  <c:v>0.14799999999999999</c:v>
                </c:pt>
                <c:pt idx="4">
                  <c:v>0.14799999999999999</c:v>
                </c:pt>
                <c:pt idx="5">
                  <c:v>0.14799999999999999</c:v>
                </c:pt>
                <c:pt idx="6">
                  <c:v>0.14799999999999999</c:v>
                </c:pt>
                <c:pt idx="7">
                  <c:v>0.14799999999999999</c:v>
                </c:pt>
                <c:pt idx="8">
                  <c:v>0.14799999999999999</c:v>
                </c:pt>
                <c:pt idx="9">
                  <c:v>0.14799999999999999</c:v>
                </c:pt>
                <c:pt idx="10">
                  <c:v>0.14799999999999999</c:v>
                </c:pt>
                <c:pt idx="11">
                  <c:v>0.14799999999999999</c:v>
                </c:pt>
                <c:pt idx="12">
                  <c:v>0.14799999999999999</c:v>
                </c:pt>
                <c:pt idx="13">
                  <c:v>0.14799999999999999</c:v>
                </c:pt>
                <c:pt idx="14">
                  <c:v>0.14799999999999999</c:v>
                </c:pt>
                <c:pt idx="15">
                  <c:v>0.14799999999999999</c:v>
                </c:pt>
                <c:pt idx="16">
                  <c:v>0.14799999999999999</c:v>
                </c:pt>
                <c:pt idx="17">
                  <c:v>0.14799999999999999</c:v>
                </c:pt>
                <c:pt idx="18">
                  <c:v>0.14799999999999999</c:v>
                </c:pt>
                <c:pt idx="19">
                  <c:v>0.14799999999999999</c:v>
                </c:pt>
                <c:pt idx="20">
                  <c:v>0.14799999999999999</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6856840"/>
        <c:axId val="386857232"/>
      </c:barChart>
      <c:catAx>
        <c:axId val="386856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6857232"/>
        <c:crosses val="autoZero"/>
        <c:auto val="1"/>
        <c:lblAlgn val="ctr"/>
        <c:lblOffset val="100"/>
        <c:noMultiLvlLbl val="0"/>
      </c:catAx>
      <c:valAx>
        <c:axId val="386857232"/>
        <c:scaling>
          <c:orientation val="minMax"/>
        </c:scaling>
        <c:delete val="1"/>
        <c:axPos val="b"/>
        <c:numFmt formatCode="0.0%" sourceLinked="1"/>
        <c:majorTickMark val="none"/>
        <c:minorTickMark val="none"/>
        <c:tickLblPos val="nextTo"/>
        <c:crossAx val="38685684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265376707994006"/>
          <c:y val="0.93355499226980188"/>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0.14899999999999999</c:v>
                </c:pt>
                <c:pt idx="1">
                  <c:v>0.123</c:v>
                </c:pt>
                <c:pt idx="2">
                  <c:v>9.9000000000000005E-2</c:v>
                </c:pt>
                <c:pt idx="3">
                  <c:v>0.115</c:v>
                </c:pt>
                <c:pt idx="4">
                  <c:v>0.192</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6858016"/>
        <c:axId val="386858408"/>
      </c:lineChart>
      <c:catAx>
        <c:axId val="386858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6858408"/>
        <c:crosses val="autoZero"/>
        <c:auto val="1"/>
        <c:lblAlgn val="ctr"/>
        <c:lblOffset val="100"/>
        <c:noMultiLvlLbl val="0"/>
      </c:catAx>
      <c:valAx>
        <c:axId val="38685840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68580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0.21199999999999999</c:v>
                </c:pt>
                <c:pt idx="1">
                  <c:v>0.123</c:v>
                </c:pt>
                <c:pt idx="2" formatCode="0.0%">
                  <c:v>0.215</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6859192"/>
        <c:axId val="386859584"/>
      </c:barChart>
      <c:catAx>
        <c:axId val="3868591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6859584"/>
        <c:crosses val="autoZero"/>
        <c:auto val="1"/>
        <c:lblAlgn val="ctr"/>
        <c:lblOffset val="100"/>
        <c:noMultiLvlLbl val="0"/>
      </c:catAx>
      <c:valAx>
        <c:axId val="386859584"/>
        <c:scaling>
          <c:orientation val="minMax"/>
          <c:max val="0.30000000000000004"/>
        </c:scaling>
        <c:delete val="1"/>
        <c:axPos val="t"/>
        <c:numFmt formatCode="0.00%" sourceLinked="1"/>
        <c:majorTickMark val="none"/>
        <c:minorTickMark val="none"/>
        <c:tickLblPos val="nextTo"/>
        <c:crossAx val="3868591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Sheet1!$B$2:$B$22</c:f>
              <c:numCache>
                <c:formatCode>General</c:formatCode>
                <c:ptCount val="21"/>
                <c:pt idx="1">
                  <c:v>0.51800000000000002</c:v>
                </c:pt>
                <c:pt idx="2" formatCode="0%">
                  <c:v>0.56399999999999995</c:v>
                </c:pt>
                <c:pt idx="3" formatCode="0%">
                  <c:v>0.56899999999999995</c:v>
                </c:pt>
                <c:pt idx="4" formatCode="0%">
                  <c:v>0.60099999999999998</c:v>
                </c:pt>
                <c:pt idx="5" formatCode="0%">
                  <c:v>0.65400000000000003</c:v>
                </c:pt>
                <c:pt idx="6" formatCode="0%">
                  <c:v>0.69599999999999995</c:v>
                </c:pt>
                <c:pt idx="7" formatCode="0%">
                  <c:v>0.70299999999999996</c:v>
                </c:pt>
                <c:pt idx="8" formatCode="0%">
                  <c:v>0.72</c:v>
                </c:pt>
                <c:pt idx="9" formatCode="0%">
                  <c:v>0.72799999999999998</c:v>
                </c:pt>
                <c:pt idx="10" formatCode="0%">
                  <c:v>0.75700000000000001</c:v>
                </c:pt>
                <c:pt idx="11" formatCode="0%">
                  <c:v>0.79500000000000004</c:v>
                </c:pt>
                <c:pt idx="12" formatCode="0%">
                  <c:v>0.82499999999999996</c:v>
                </c:pt>
                <c:pt idx="13" formatCode="0%">
                  <c:v>0.87</c:v>
                </c:pt>
                <c:pt idx="14" formatCode="0%">
                  <c:v>0.873</c:v>
                </c:pt>
                <c:pt idx="15" formatCode="0%">
                  <c:v>0.88500000000000001</c:v>
                </c:pt>
                <c:pt idx="16" formatCode="0%">
                  <c:v>0.89600000000000002</c:v>
                </c:pt>
                <c:pt idx="17" formatCode="0%">
                  <c:v>0.90300000000000002</c:v>
                </c:pt>
                <c:pt idx="18" formatCode="0%">
                  <c:v>0.90700000000000003</c:v>
                </c:pt>
                <c:pt idx="19">
                  <c:v>0.91200000000000003</c:v>
                </c:pt>
                <c:pt idx="20">
                  <c:v>0.91300000000000003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Sheet1!$C$2:$C$22</c:f>
              <c:numCache>
                <c:formatCode>General</c:formatCode>
                <c:ptCount val="21"/>
                <c:pt idx="0">
                  <c:v>0.40799999999999997</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69%</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Sheet1!$D$2:$D$22</c:f>
              <c:numCache>
                <c:formatCode>0%</c:formatCode>
                <c:ptCount val="21"/>
                <c:pt idx="0">
                  <c:v>0.69</c:v>
                </c:pt>
                <c:pt idx="1">
                  <c:v>0.69</c:v>
                </c:pt>
                <c:pt idx="2">
                  <c:v>0.69</c:v>
                </c:pt>
                <c:pt idx="3">
                  <c:v>0.69</c:v>
                </c:pt>
                <c:pt idx="4">
                  <c:v>0.69</c:v>
                </c:pt>
                <c:pt idx="5">
                  <c:v>0.69</c:v>
                </c:pt>
                <c:pt idx="6">
                  <c:v>0.69</c:v>
                </c:pt>
                <c:pt idx="7">
                  <c:v>0.69</c:v>
                </c:pt>
                <c:pt idx="8">
                  <c:v>0.69</c:v>
                </c:pt>
                <c:pt idx="9">
                  <c:v>0.69</c:v>
                </c:pt>
                <c:pt idx="10">
                  <c:v>0.69</c:v>
                </c:pt>
                <c:pt idx="11">
                  <c:v>0.69</c:v>
                </c:pt>
                <c:pt idx="12">
                  <c:v>0.69</c:v>
                </c:pt>
                <c:pt idx="13">
                  <c:v>0.69</c:v>
                </c:pt>
                <c:pt idx="14">
                  <c:v>0.69</c:v>
                </c:pt>
                <c:pt idx="15">
                  <c:v>0.69</c:v>
                </c:pt>
                <c:pt idx="16">
                  <c:v>0.69</c:v>
                </c:pt>
                <c:pt idx="17">
                  <c:v>0.69</c:v>
                </c:pt>
                <c:pt idx="18">
                  <c:v>0.69</c:v>
                </c:pt>
                <c:pt idx="19" formatCode="General">
                  <c:v>0.69</c:v>
                </c:pt>
                <c:pt idx="20" formatCode="General">
                  <c:v>0.69</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510438576"/>
        <c:axId val="510438968"/>
      </c:barChart>
      <c:catAx>
        <c:axId val="5104385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438968"/>
        <c:crosses val="autoZero"/>
        <c:auto val="1"/>
        <c:lblAlgn val="ctr"/>
        <c:lblOffset val="100"/>
        <c:noMultiLvlLbl val="0"/>
      </c:catAx>
      <c:valAx>
        <c:axId val="510438968"/>
        <c:scaling>
          <c:orientation val="minMax"/>
        </c:scaling>
        <c:delete val="1"/>
        <c:axPos val="b"/>
        <c:numFmt formatCode="General" sourceLinked="1"/>
        <c:majorTickMark val="none"/>
        <c:minorTickMark val="none"/>
        <c:tickLblPos val="nextTo"/>
        <c:crossAx val="51043857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0.17899999999999999</c:v>
                </c:pt>
                <c:pt idx="1">
                  <c:v>0.20699999999999999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6860368"/>
        <c:axId val="386860760"/>
      </c:barChart>
      <c:catAx>
        <c:axId val="3868603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6860760"/>
        <c:crosses val="autoZero"/>
        <c:auto val="1"/>
        <c:lblAlgn val="ctr"/>
        <c:lblOffset val="100"/>
        <c:noMultiLvlLbl val="0"/>
      </c:catAx>
      <c:valAx>
        <c:axId val="386860760"/>
        <c:scaling>
          <c:orientation val="minMax"/>
          <c:max val="0.30000000000000004"/>
          <c:min val="0"/>
        </c:scaling>
        <c:delete val="1"/>
        <c:axPos val="b"/>
        <c:numFmt formatCode="0.0%" sourceLinked="1"/>
        <c:majorTickMark val="none"/>
        <c:minorTickMark val="none"/>
        <c:tickLblPos val="nextTo"/>
        <c:crossAx val="3868603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02074758133066E-2"/>
          <c:y val="2.4261572049140711E-2"/>
          <c:w val="0.89592326285297763"/>
          <c:h val="0.90272672630115924"/>
        </c:manualLayout>
      </c:layout>
      <c:barChart>
        <c:barDir val="bar"/>
        <c:grouping val="clustered"/>
        <c:varyColors val="0"/>
        <c:ser>
          <c:idx val="1"/>
          <c:order val="0"/>
          <c:tx>
            <c:strRef>
              <c:f>Sheet1!$B$1</c:f>
              <c:strCache>
                <c:ptCount val="1"/>
                <c:pt idx="0">
                  <c:v>Copy This County 2017</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Sheet1!$B$2:$B$22</c:f>
              <c:numCache>
                <c:formatCode>General</c:formatCode>
                <c:ptCount val="21"/>
                <c:pt idx="10" formatCode="0">
                  <c:v>12608</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2017</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Sheet1!$C$2:$C$22</c:f>
              <c:numCache>
                <c:formatCode>0</c:formatCode>
                <c:ptCount val="21"/>
                <c:pt idx="0">
                  <c:v>2013</c:v>
                </c:pt>
                <c:pt idx="1">
                  <c:v>2417</c:v>
                </c:pt>
                <c:pt idx="2" formatCode="General">
                  <c:v>2961</c:v>
                </c:pt>
                <c:pt idx="3">
                  <c:v>3529</c:v>
                </c:pt>
                <c:pt idx="4">
                  <c:v>4259</c:v>
                </c:pt>
                <c:pt idx="5">
                  <c:v>4882</c:v>
                </c:pt>
                <c:pt idx="6">
                  <c:v>7630</c:v>
                </c:pt>
                <c:pt idx="7">
                  <c:v>8867</c:v>
                </c:pt>
                <c:pt idx="8">
                  <c:v>8924</c:v>
                </c:pt>
                <c:pt idx="9">
                  <c:v>10297</c:v>
                </c:pt>
                <c:pt idx="10">
                  <c:v>12608</c:v>
                </c:pt>
                <c:pt idx="11">
                  <c:v>13035</c:v>
                </c:pt>
                <c:pt idx="12">
                  <c:v>13528</c:v>
                </c:pt>
                <c:pt idx="13" formatCode="General">
                  <c:v>14056</c:v>
                </c:pt>
                <c:pt idx="14">
                  <c:v>14921</c:v>
                </c:pt>
                <c:pt idx="15">
                  <c:v>15607</c:v>
                </c:pt>
                <c:pt idx="16">
                  <c:v>16299</c:v>
                </c:pt>
                <c:pt idx="17">
                  <c:v>18126</c:v>
                </c:pt>
                <c:pt idx="18">
                  <c:v>18182</c:v>
                </c:pt>
                <c:pt idx="19">
                  <c:v>21553</c:v>
                </c:pt>
                <c:pt idx="20">
                  <c:v>24355</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2018</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Sheet1!$D$2:$D$22</c:f>
              <c:numCache>
                <c:formatCode>0</c:formatCode>
                <c:ptCount val="21"/>
                <c:pt idx="0">
                  <c:v>2059</c:v>
                </c:pt>
                <c:pt idx="1">
                  <c:v>2411</c:v>
                </c:pt>
                <c:pt idx="2" formatCode="General">
                  <c:v>2970</c:v>
                </c:pt>
                <c:pt idx="3">
                  <c:v>3500</c:v>
                </c:pt>
                <c:pt idx="4">
                  <c:v>4284</c:v>
                </c:pt>
                <c:pt idx="5">
                  <c:v>5051</c:v>
                </c:pt>
                <c:pt idx="6">
                  <c:v>7754</c:v>
                </c:pt>
                <c:pt idx="7">
                  <c:v>9004</c:v>
                </c:pt>
                <c:pt idx="8">
                  <c:v>8997</c:v>
                </c:pt>
                <c:pt idx="9">
                  <c:v>10275</c:v>
                </c:pt>
                <c:pt idx="10">
                  <c:v>12627</c:v>
                </c:pt>
                <c:pt idx="11">
                  <c:v>13311</c:v>
                </c:pt>
                <c:pt idx="12">
                  <c:v>13526</c:v>
                </c:pt>
                <c:pt idx="13" formatCode="General">
                  <c:v>14469</c:v>
                </c:pt>
                <c:pt idx="14">
                  <c:v>15217</c:v>
                </c:pt>
                <c:pt idx="15">
                  <c:v>15638</c:v>
                </c:pt>
                <c:pt idx="16">
                  <c:v>16605</c:v>
                </c:pt>
                <c:pt idx="17">
                  <c:v>18515</c:v>
                </c:pt>
                <c:pt idx="18">
                  <c:v>18203</c:v>
                </c:pt>
                <c:pt idx="19">
                  <c:v>22189</c:v>
                </c:pt>
                <c:pt idx="20">
                  <c:v>24354</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Copy This County 2018</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Sheet1!$E$2:$E$22</c:f>
              <c:numCache>
                <c:formatCode>General</c:formatCode>
                <c:ptCount val="21"/>
                <c:pt idx="10">
                  <c:v>12627</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712664576"/>
        <c:axId val="712664184"/>
      </c:barChart>
      <c:catAx>
        <c:axId val="7126645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2664184"/>
        <c:crosses val="autoZero"/>
        <c:auto val="1"/>
        <c:lblAlgn val="ctr"/>
        <c:lblOffset val="100"/>
        <c:noMultiLvlLbl val="0"/>
      </c:catAx>
      <c:valAx>
        <c:axId val="712664184"/>
        <c:scaling>
          <c:orientation val="minMax"/>
        </c:scaling>
        <c:delete val="1"/>
        <c:axPos val="b"/>
        <c:numFmt formatCode="General" sourceLinked="1"/>
        <c:majorTickMark val="none"/>
        <c:minorTickMark val="none"/>
        <c:tickLblPos val="nextTo"/>
        <c:crossAx val="712664576"/>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20464430276554E-2"/>
          <c:y val="3.1751564898555712E-2"/>
          <c:w val="0.86726899824236503"/>
          <c:h val="0.77376581417226997"/>
        </c:manualLayout>
      </c:layout>
      <c:barChart>
        <c:barDir val="col"/>
        <c:grouping val="clustered"/>
        <c:varyColors val="0"/>
        <c:ser>
          <c:idx val="1"/>
          <c:order val="0"/>
          <c:tx>
            <c:strRef>
              <c:f>Sheet1!$B$1</c:f>
              <c:strCache>
                <c:ptCount val="1"/>
                <c:pt idx="0">
                  <c:v>Copy County 2017</c:v>
                </c:pt>
              </c:strCache>
            </c:strRef>
          </c:tx>
          <c:spPr>
            <a:solidFill>
              <a:srgbClr val="FFFF00"/>
            </a:solidFill>
            <a:ln>
              <a:noFill/>
            </a:ln>
            <a:effectLst/>
          </c:spPr>
          <c:invertIfNegative val="0"/>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Sheet1!$B$2:$B$22</c:f>
              <c:numCache>
                <c:formatCode>General</c:formatCode>
                <c:ptCount val="21"/>
                <c:pt idx="0" formatCode="0.0%">
                  <c:v>0.13289999999999999</c:v>
                </c:pt>
              </c:numCache>
            </c:numRef>
          </c:val>
          <c:extLst>
            <c:ext xmlns:c16="http://schemas.microsoft.com/office/drawing/2014/chart" uri="{C3380CC4-5D6E-409C-BE32-E72D297353CC}">
              <c16:uniqueId val="{00000001-06BA-499E-A785-878D402C40D1}"/>
            </c:ext>
          </c:extLst>
        </c:ser>
        <c:ser>
          <c:idx val="0"/>
          <c:order val="1"/>
          <c:tx>
            <c:strRef>
              <c:f>Sheet1!$C$1</c:f>
              <c:strCache>
                <c:ptCount val="1"/>
                <c:pt idx="0">
                  <c:v>2017</c:v>
                </c:pt>
              </c:strCache>
            </c:strRef>
          </c:tx>
          <c:spPr>
            <a:solidFill>
              <a:schemeClr val="bg1">
                <a:lumMod val="75000"/>
              </a:schemeClr>
            </a:solidFill>
            <a:ln>
              <a:noFill/>
            </a:ln>
            <a:effectLst/>
          </c:spPr>
          <c:invertIfNegative val="0"/>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Sheet1!$C$2:$C$22</c:f>
              <c:numCache>
                <c:formatCode>0.0%</c:formatCode>
                <c:ptCount val="21"/>
                <c:pt idx="0">
                  <c:v>0.13289999999999999</c:v>
                </c:pt>
                <c:pt idx="1">
                  <c:v>0.14119999999999999</c:v>
                </c:pt>
                <c:pt idx="2">
                  <c:v>0.15079999999999999</c:v>
                </c:pt>
                <c:pt idx="3">
                  <c:v>0.1512</c:v>
                </c:pt>
                <c:pt idx="4">
                  <c:v>0.1633</c:v>
                </c:pt>
                <c:pt idx="5">
                  <c:v>0.15820000000000001</c:v>
                </c:pt>
                <c:pt idx="6">
                  <c:v>0.16500000000000001</c:v>
                </c:pt>
                <c:pt idx="7">
                  <c:v>0.1681</c:v>
                </c:pt>
                <c:pt idx="8">
                  <c:v>0.17119999999999999</c:v>
                </c:pt>
                <c:pt idx="9">
                  <c:v>0.1782</c:v>
                </c:pt>
                <c:pt idx="10">
                  <c:v>0.17860000000000001</c:v>
                </c:pt>
                <c:pt idx="11">
                  <c:v>0.17929999999999999</c:v>
                </c:pt>
                <c:pt idx="12">
                  <c:v>0.18490000000000001</c:v>
                </c:pt>
                <c:pt idx="13">
                  <c:v>0.1862</c:v>
                </c:pt>
                <c:pt idx="14">
                  <c:v>0.18609999999999999</c:v>
                </c:pt>
                <c:pt idx="15">
                  <c:v>0.187</c:v>
                </c:pt>
                <c:pt idx="16">
                  <c:v>0.18990000000000001</c:v>
                </c:pt>
                <c:pt idx="17">
                  <c:v>0.188</c:v>
                </c:pt>
                <c:pt idx="18">
                  <c:v>0.1971</c:v>
                </c:pt>
                <c:pt idx="19">
                  <c:v>0.21029999999999999</c:v>
                </c:pt>
                <c:pt idx="20">
                  <c:v>0.2339</c:v>
                </c:pt>
              </c:numCache>
            </c:numRef>
          </c:val>
          <c:extLst>
            <c:ext xmlns:c16="http://schemas.microsoft.com/office/drawing/2014/chart" uri="{C3380CC4-5D6E-409C-BE32-E72D297353CC}">
              <c16:uniqueId val="{00000000-06BA-499E-A785-878D402C40D1}"/>
            </c:ext>
          </c:extLst>
        </c:ser>
        <c:ser>
          <c:idx val="4"/>
          <c:order val="2"/>
          <c:tx>
            <c:strRef>
              <c:f>Sheet1!$D$1</c:f>
              <c:strCache>
                <c:ptCount val="1"/>
                <c:pt idx="0">
                  <c:v>2018</c:v>
                </c:pt>
              </c:strCache>
            </c:strRef>
          </c:tx>
          <c:spPr>
            <a:solidFill>
              <a:srgbClr val="C00000"/>
            </a:solidFill>
            <a:ln>
              <a:noFill/>
            </a:ln>
            <a:effectLst/>
          </c:spPr>
          <c:invertIfNegative val="0"/>
          <c:dPt>
            <c:idx val="4"/>
            <c:invertIfNegative val="0"/>
            <c:bubble3D val="0"/>
            <c:spPr>
              <a:solidFill>
                <a:srgbClr val="C00000"/>
              </a:solidFill>
              <a:ln>
                <a:noFill/>
              </a:ln>
              <a:effectLst/>
            </c:spPr>
            <c:extLst>
              <c:ext xmlns:c16="http://schemas.microsoft.com/office/drawing/2014/chart" uri="{C3380CC4-5D6E-409C-BE32-E72D297353CC}">
                <c16:uniqueId val="{00000008-06BA-499E-A785-878D402C40D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Sheet1!$D$2:$D$22</c:f>
              <c:numCache>
                <c:formatCode>0.0%</c:formatCode>
                <c:ptCount val="21"/>
                <c:pt idx="0">
                  <c:v>0.13689999999999999</c:v>
                </c:pt>
                <c:pt idx="1">
                  <c:v>0.14380000000000001</c:v>
                </c:pt>
                <c:pt idx="2">
                  <c:v>0.15340000000000001</c:v>
                </c:pt>
                <c:pt idx="3">
                  <c:v>0.15359999999999999</c:v>
                </c:pt>
                <c:pt idx="4">
                  <c:v>0.16270000000000001</c:v>
                </c:pt>
                <c:pt idx="5">
                  <c:v>0.16309999999999999</c:v>
                </c:pt>
                <c:pt idx="6">
                  <c:v>0.16819999999999999</c:v>
                </c:pt>
                <c:pt idx="7">
                  <c:v>0.17249999999999999</c:v>
                </c:pt>
                <c:pt idx="8">
                  <c:v>0.17480000000000001</c:v>
                </c:pt>
                <c:pt idx="9">
                  <c:v>0.18060000000000001</c:v>
                </c:pt>
                <c:pt idx="10">
                  <c:v>0.18090000000000001</c:v>
                </c:pt>
                <c:pt idx="11">
                  <c:v>0.1837</c:v>
                </c:pt>
                <c:pt idx="12">
                  <c:v>0.18709999999999999</c:v>
                </c:pt>
                <c:pt idx="13">
                  <c:v>0.18779999999999999</c:v>
                </c:pt>
                <c:pt idx="14">
                  <c:v>0.19170000000000001</c:v>
                </c:pt>
                <c:pt idx="15">
                  <c:v>0.1918</c:v>
                </c:pt>
                <c:pt idx="16">
                  <c:v>0.1925</c:v>
                </c:pt>
                <c:pt idx="17">
                  <c:v>0.19320000000000001</c:v>
                </c:pt>
                <c:pt idx="18">
                  <c:v>0.19489999999999999</c:v>
                </c:pt>
                <c:pt idx="19">
                  <c:v>0.215</c:v>
                </c:pt>
                <c:pt idx="20">
                  <c:v>0.2387</c:v>
                </c:pt>
              </c:numCache>
            </c:numRef>
          </c:val>
          <c:extLst>
            <c:ext xmlns:c16="http://schemas.microsoft.com/office/drawing/2014/chart" uri="{C3380CC4-5D6E-409C-BE32-E72D297353CC}">
              <c16:uniqueId val="{00000004-06BA-499E-A785-878D402C40D1}"/>
            </c:ext>
          </c:extLst>
        </c:ser>
        <c:ser>
          <c:idx val="2"/>
          <c:order val="3"/>
          <c:tx>
            <c:strRef>
              <c:f>Sheet1!$E$1</c:f>
              <c:strCache>
                <c:ptCount val="1"/>
                <c:pt idx="0">
                  <c:v>Copy County 2018</c:v>
                </c:pt>
              </c:strCache>
            </c:strRef>
          </c:tx>
          <c:spPr>
            <a:solidFill>
              <a:srgbClr val="FFFF00"/>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Sheet1!$E$2:$E$22</c:f>
              <c:numCache>
                <c:formatCode>General</c:formatCode>
                <c:ptCount val="21"/>
                <c:pt idx="0" formatCode="0.0%">
                  <c:v>0.13689999999999999</c:v>
                </c:pt>
              </c:numCache>
            </c:numRef>
          </c:val>
          <c:extLst>
            <c:ext xmlns:c16="http://schemas.microsoft.com/office/drawing/2014/chart" uri="{C3380CC4-5D6E-409C-BE32-E72D297353CC}">
              <c16:uniqueId val="{00000002-B69E-42BE-9500-14C9488DFAE5}"/>
            </c:ext>
          </c:extLst>
        </c:ser>
        <c:ser>
          <c:idx val="5"/>
          <c:order val="4"/>
          <c:tx>
            <c:strRef>
              <c:f>Sheet1!$F$1</c:f>
              <c:strCache>
                <c:ptCount val="1"/>
                <c:pt idx="0">
                  <c:v>NJ 2018 average 17.9%</c:v>
                </c:pt>
              </c:strCache>
            </c:strRef>
          </c:tx>
          <c:spPr>
            <a:noFill/>
            <a:ln>
              <a:noFill/>
            </a:ln>
            <a:effectLst/>
          </c:spPr>
          <c:invertIfNegative val="0"/>
          <c:trendline>
            <c:spPr>
              <a:ln w="19050" cap="rnd">
                <a:solidFill>
                  <a:schemeClr val="accent6"/>
                </a:solidFill>
                <a:prstDash val="sysDot"/>
              </a:ln>
              <a:effectLst/>
            </c:spPr>
            <c:trendlineType val="linear"/>
            <c:dispRSqr val="0"/>
            <c:dispEq val="0"/>
          </c:trendline>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Sheet1!$F$2:$F$22</c:f>
              <c:numCache>
                <c:formatCode>0.0%</c:formatCode>
                <c:ptCount val="21"/>
                <c:pt idx="0">
                  <c:v>0.17899999999999999</c:v>
                </c:pt>
                <c:pt idx="1">
                  <c:v>0.17899999999999999</c:v>
                </c:pt>
                <c:pt idx="2">
                  <c:v>0.17899999999999999</c:v>
                </c:pt>
                <c:pt idx="3">
                  <c:v>0.17899999999999999</c:v>
                </c:pt>
                <c:pt idx="4">
                  <c:v>0.17899999999999999</c:v>
                </c:pt>
                <c:pt idx="5">
                  <c:v>0.17899999999999999</c:v>
                </c:pt>
                <c:pt idx="6">
                  <c:v>0.17899999999999999</c:v>
                </c:pt>
                <c:pt idx="7">
                  <c:v>0.17899999999999999</c:v>
                </c:pt>
                <c:pt idx="8">
                  <c:v>0.17899999999999999</c:v>
                </c:pt>
                <c:pt idx="9">
                  <c:v>0.17899999999999999</c:v>
                </c:pt>
                <c:pt idx="10">
                  <c:v>0.17899999999999999</c:v>
                </c:pt>
                <c:pt idx="11">
                  <c:v>0.17899999999999999</c:v>
                </c:pt>
                <c:pt idx="12">
                  <c:v>0.17899999999999999</c:v>
                </c:pt>
                <c:pt idx="13">
                  <c:v>0.17899999999999999</c:v>
                </c:pt>
                <c:pt idx="14">
                  <c:v>0.17899999999999999</c:v>
                </c:pt>
                <c:pt idx="15">
                  <c:v>0.17899999999999999</c:v>
                </c:pt>
                <c:pt idx="16">
                  <c:v>0.17899999999999999</c:v>
                </c:pt>
                <c:pt idx="17">
                  <c:v>0.17899999999999999</c:v>
                </c:pt>
                <c:pt idx="18">
                  <c:v>0.17899999999999999</c:v>
                </c:pt>
                <c:pt idx="19">
                  <c:v>0.17899999999999999</c:v>
                </c:pt>
                <c:pt idx="20">
                  <c:v>0.17899999999999999</c:v>
                </c:pt>
              </c:numCache>
            </c:numRef>
          </c:val>
          <c:extLst>
            <c:ext xmlns:c16="http://schemas.microsoft.com/office/drawing/2014/chart" uri="{C3380CC4-5D6E-409C-BE32-E72D297353CC}">
              <c16:uniqueId val="{00000003-B69E-42BE-9500-14C9488DFAE5}"/>
            </c:ext>
          </c:extLst>
        </c:ser>
        <c:dLbls>
          <c:showLegendKey val="0"/>
          <c:showVal val="0"/>
          <c:showCatName val="0"/>
          <c:showSerName val="0"/>
          <c:showPercent val="0"/>
          <c:showBubbleSize val="0"/>
        </c:dLbls>
        <c:gapWidth val="0"/>
        <c:overlap val="4"/>
        <c:axId val="390224592"/>
        <c:axId val="384617760"/>
      </c:barChart>
      <c:catAx>
        <c:axId val="390224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4617760"/>
        <c:crosses val="autoZero"/>
        <c:auto val="1"/>
        <c:lblAlgn val="ctr"/>
        <c:lblOffset val="100"/>
        <c:noMultiLvlLbl val="0"/>
      </c:catAx>
      <c:valAx>
        <c:axId val="38461776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90224592"/>
        <c:crosses val="autoZero"/>
        <c:crossBetween val="between"/>
      </c:valAx>
      <c:spPr>
        <a:noFill/>
        <a:ln>
          <a:noFill/>
        </a:ln>
        <a:effectLst/>
      </c:spPr>
    </c:plotArea>
    <c:legend>
      <c:legendPos val="b"/>
      <c:legendEntry>
        <c:idx val="0"/>
        <c:delete val="1"/>
      </c:legendEntry>
      <c:legendEntry>
        <c:idx val="3"/>
        <c:delete val="1"/>
      </c:legendEntry>
      <c:legendEntry>
        <c:idx val="4"/>
        <c:delete val="1"/>
      </c:legendEntry>
      <c:legendEntry>
        <c:idx val="5"/>
        <c:delete val="1"/>
      </c:legendEntry>
      <c:legendEntry>
        <c:idx val="6"/>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2017-2018</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Union</c:v>
                </c:pt>
                <c:pt idx="14">
                  <c:v>Monmouth</c:v>
                </c:pt>
                <c:pt idx="15">
                  <c:v>Hudson</c:v>
                </c:pt>
                <c:pt idx="16">
                  <c:v>Passaic</c:v>
                </c:pt>
                <c:pt idx="17">
                  <c:v>Middlesex</c:v>
                </c:pt>
                <c:pt idx="18">
                  <c:v>Bergen</c:v>
                </c:pt>
                <c:pt idx="19">
                  <c:v>Ocean</c:v>
                </c:pt>
                <c:pt idx="20">
                  <c:v>Essex</c:v>
                </c:pt>
              </c:strCache>
            </c:strRef>
          </c:cat>
          <c:val>
            <c:numRef>
              <c:f>Sheet1!$B$2:$B$22</c:f>
              <c:numCache>
                <c:formatCode>General</c:formatCode>
                <c:ptCount val="21"/>
                <c:pt idx="0">
                  <c:v>69</c:v>
                </c:pt>
                <c:pt idx="1">
                  <c:v>101</c:v>
                </c:pt>
                <c:pt idx="2">
                  <c:v>110</c:v>
                </c:pt>
                <c:pt idx="3">
                  <c:v>116</c:v>
                </c:pt>
                <c:pt idx="4">
                  <c:v>182</c:v>
                </c:pt>
                <c:pt idx="5">
                  <c:v>207</c:v>
                </c:pt>
                <c:pt idx="6">
                  <c:v>340</c:v>
                </c:pt>
                <c:pt idx="7">
                  <c:v>365</c:v>
                </c:pt>
                <c:pt idx="8">
                  <c:v>382</c:v>
                </c:pt>
                <c:pt idx="9">
                  <c:v>461</c:v>
                </c:pt>
                <c:pt idx="10">
                  <c:v>504</c:v>
                </c:pt>
                <c:pt idx="11">
                  <c:v>644</c:v>
                </c:pt>
                <c:pt idx="12">
                  <c:v>650</c:v>
                </c:pt>
                <c:pt idx="13">
                  <c:v>856</c:v>
                </c:pt>
                <c:pt idx="14">
                  <c:v>907</c:v>
                </c:pt>
                <c:pt idx="16">
                  <c:v>1103</c:v>
                </c:pt>
                <c:pt idx="17">
                  <c:v>1269</c:v>
                </c:pt>
                <c:pt idx="18">
                  <c:v>1338</c:v>
                </c:pt>
                <c:pt idx="19">
                  <c:v>1493</c:v>
                </c:pt>
                <c:pt idx="20">
                  <c:v>1494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Union</c:v>
                </c:pt>
                <c:pt idx="14">
                  <c:v>Monmouth</c:v>
                </c:pt>
                <c:pt idx="15">
                  <c:v>Hudson</c:v>
                </c:pt>
                <c:pt idx="16">
                  <c:v>Passaic</c:v>
                </c:pt>
                <c:pt idx="17">
                  <c:v>Middlesex</c:v>
                </c:pt>
                <c:pt idx="18">
                  <c:v>Bergen</c:v>
                </c:pt>
                <c:pt idx="19">
                  <c:v>Ocean</c:v>
                </c:pt>
                <c:pt idx="20">
                  <c:v>Essex</c:v>
                </c:pt>
              </c:strCache>
            </c:strRef>
          </c:cat>
          <c:val>
            <c:numRef>
              <c:f>Sheet1!$C$2:$C$22</c:f>
              <c:numCache>
                <c:formatCode>General</c:formatCode>
                <c:ptCount val="21"/>
                <c:pt idx="15">
                  <c:v>1053</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4618544"/>
        <c:axId val="384618936"/>
      </c:barChart>
      <c:catAx>
        <c:axId val="38461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4618936"/>
        <c:crosses val="autoZero"/>
        <c:auto val="1"/>
        <c:lblAlgn val="ctr"/>
        <c:lblOffset val="100"/>
        <c:noMultiLvlLbl val="0"/>
      </c:catAx>
      <c:valAx>
        <c:axId val="38461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46185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9018208661418E-2"/>
          <c:y val="3.5156247837337118E-2"/>
          <c:w val="0.88390981791338585"/>
          <c:h val="0.89663380311061747"/>
        </c:manualLayout>
      </c:layout>
      <c:barChart>
        <c:barDir val="bar"/>
        <c:grouping val="clustered"/>
        <c:varyColors val="0"/>
        <c:ser>
          <c:idx val="1"/>
          <c:order val="1"/>
          <c:tx>
            <c:strRef>
              <c:f>Sheet1!$C$1</c:f>
              <c:strCache>
                <c:ptCount val="1"/>
                <c:pt idx="0">
                  <c:v>NJ avg 69%</c:v>
                </c:pt>
              </c:strCache>
            </c:strRef>
          </c:tx>
          <c:spPr>
            <a:solidFill>
              <a:schemeClr val="bg1"/>
            </a:solidFill>
            <a:ln>
              <a:solidFill>
                <a:schemeClr val="bg1"/>
              </a:solidFill>
            </a:ln>
            <a:effectLst/>
          </c:spPr>
          <c:invertIfNegative val="0"/>
          <c:cat>
            <c:strRef>
              <c:f>Sheet1!$A$2:$A$4</c:f>
              <c:strCache>
                <c:ptCount val="3"/>
                <c:pt idx="0">
                  <c:v>Hoboken </c:v>
                </c:pt>
                <c:pt idx="1">
                  <c:v>Kearny </c:v>
                </c:pt>
                <c:pt idx="2">
                  <c:v>Union City </c:v>
                </c:pt>
              </c:strCache>
            </c:strRef>
          </c:cat>
          <c:val>
            <c:numRef>
              <c:f>Sheet1!$C$2:$C$4</c:f>
              <c:numCache>
                <c:formatCode>0%</c:formatCode>
                <c:ptCount val="3"/>
                <c:pt idx="0">
                  <c:v>0.69</c:v>
                </c:pt>
                <c:pt idx="1">
                  <c:v>0.69</c:v>
                </c:pt>
                <c:pt idx="2">
                  <c:v>0.69</c:v>
                </c:pt>
              </c:numCache>
            </c:numRef>
          </c:val>
          <c:extLst>
            <c:ext xmlns:c16="http://schemas.microsoft.com/office/drawing/2014/chart" uri="{C3380CC4-5D6E-409C-BE32-E72D297353CC}">
              <c16:uniqueId val="{00000001-DFB7-40F8-B00C-329BFDAA0288}"/>
            </c:ext>
          </c:extLst>
        </c:ser>
        <c:ser>
          <c:idx val="2"/>
          <c:order val="2"/>
          <c:tx>
            <c:strRef>
              <c:f>Sheet1!$D$1</c:f>
              <c:strCache>
                <c:ptCount val="1"/>
                <c:pt idx="0">
                  <c:v>Hudson avg. 40.80%</c:v>
                </c:pt>
              </c:strCache>
            </c:strRef>
          </c:tx>
          <c:spPr>
            <a:solidFill>
              <a:schemeClr val="bg1"/>
            </a:solidFill>
            <a:ln>
              <a:solidFill>
                <a:schemeClr val="bg1"/>
              </a:solidFill>
            </a:ln>
            <a:effectLst/>
          </c:spPr>
          <c:invertIfNegative val="0"/>
          <c:trendline>
            <c:spPr>
              <a:ln w="19050" cap="rnd">
                <a:solidFill>
                  <a:schemeClr val="accent3"/>
                </a:solidFill>
                <a:prstDash val="sysDot"/>
              </a:ln>
              <a:effectLst/>
            </c:spPr>
            <c:trendlineType val="linear"/>
            <c:dispRSqr val="0"/>
            <c:dispEq val="0"/>
          </c:trendline>
          <c:cat>
            <c:strRef>
              <c:f>Sheet1!$A$2:$A$4</c:f>
              <c:strCache>
                <c:ptCount val="3"/>
                <c:pt idx="0">
                  <c:v>Hoboken </c:v>
                </c:pt>
                <c:pt idx="1">
                  <c:v>Kearny </c:v>
                </c:pt>
                <c:pt idx="2">
                  <c:v>Union City </c:v>
                </c:pt>
              </c:strCache>
            </c:strRef>
          </c:cat>
          <c:val>
            <c:numRef>
              <c:f>Sheet1!$D$2:$D$4</c:f>
              <c:numCache>
                <c:formatCode>0%</c:formatCode>
                <c:ptCount val="3"/>
                <c:pt idx="0">
                  <c:v>0.40799999999999997</c:v>
                </c:pt>
                <c:pt idx="1">
                  <c:v>0.40799999999999997</c:v>
                </c:pt>
                <c:pt idx="2">
                  <c:v>0.40799999999999997</c:v>
                </c:pt>
              </c:numCache>
            </c:numRef>
          </c:val>
          <c:extLst>
            <c:ext xmlns:c16="http://schemas.microsoft.com/office/drawing/2014/chart" uri="{C3380CC4-5D6E-409C-BE32-E72D297353CC}">
              <c16:uniqueId val="{00000002-DFB7-40F8-B00C-329BFDAA0288}"/>
            </c:ext>
          </c:extLst>
        </c:ser>
        <c:dLbls>
          <c:showLegendKey val="0"/>
          <c:showVal val="0"/>
          <c:showCatName val="0"/>
          <c:showSerName val="0"/>
          <c:showPercent val="0"/>
          <c:showBubbleSize val="0"/>
        </c:dLbls>
        <c:gapWidth val="500"/>
        <c:overlap val="26"/>
        <c:axId val="510439752"/>
        <c:axId val="510440144"/>
      </c:barChar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Hoboken </c:v>
                </c:pt>
                <c:pt idx="1">
                  <c:v>Kearny </c:v>
                </c:pt>
                <c:pt idx="2">
                  <c:v>Union City </c:v>
                </c:pt>
              </c:strCache>
            </c:strRef>
          </c:cat>
          <c:val>
            <c:numRef>
              <c:f>Sheet1!$B$2:$B$4</c:f>
              <c:numCache>
                <c:formatCode>0%</c:formatCode>
                <c:ptCount val="3"/>
                <c:pt idx="0">
                  <c:v>0.79</c:v>
                </c:pt>
                <c:pt idx="1">
                  <c:v>0.378</c:v>
                </c:pt>
                <c:pt idx="2">
                  <c:v>0.14399999999999999</c:v>
                </c:pt>
              </c:numCache>
            </c:numRef>
          </c:val>
          <c:extLst>
            <c:ext xmlns:c16="http://schemas.microsoft.com/office/drawing/2014/chart" uri="{C3380CC4-5D6E-409C-BE32-E72D297353CC}">
              <c16:uniqueId val="{00000000-DFB7-40F8-B00C-329BFDAA0288}"/>
            </c:ext>
          </c:extLst>
        </c:ser>
        <c:dLbls>
          <c:showLegendKey val="0"/>
          <c:showVal val="0"/>
          <c:showCatName val="0"/>
          <c:showSerName val="0"/>
          <c:showPercent val="0"/>
          <c:showBubbleSize val="0"/>
        </c:dLbls>
        <c:gapWidth val="500"/>
        <c:axId val="711829512"/>
        <c:axId val="510440536"/>
      </c:barChart>
      <c:catAx>
        <c:axId val="5104397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440144"/>
        <c:crosses val="autoZero"/>
        <c:auto val="1"/>
        <c:lblAlgn val="ctr"/>
        <c:lblOffset val="100"/>
        <c:noMultiLvlLbl val="0"/>
      </c:catAx>
      <c:valAx>
        <c:axId val="510440144"/>
        <c:scaling>
          <c:orientation val="minMax"/>
        </c:scaling>
        <c:delete val="1"/>
        <c:axPos val="b"/>
        <c:numFmt formatCode="0%" sourceLinked="1"/>
        <c:majorTickMark val="none"/>
        <c:minorTickMark val="none"/>
        <c:tickLblPos val="nextTo"/>
        <c:crossAx val="510439752"/>
        <c:crosses val="autoZero"/>
        <c:crossBetween val="between"/>
      </c:valAx>
      <c:valAx>
        <c:axId val="510440536"/>
        <c:scaling>
          <c:orientation val="minMax"/>
        </c:scaling>
        <c:delete val="1"/>
        <c:axPos val="t"/>
        <c:numFmt formatCode="0%" sourceLinked="1"/>
        <c:majorTickMark val="out"/>
        <c:minorTickMark val="none"/>
        <c:tickLblPos val="nextTo"/>
        <c:crossAx val="711829512"/>
        <c:crosses val="max"/>
        <c:crossBetween val="between"/>
      </c:valAx>
      <c:catAx>
        <c:axId val="711829512"/>
        <c:scaling>
          <c:orientation val="minMax"/>
        </c:scaling>
        <c:delete val="1"/>
        <c:axPos val="l"/>
        <c:numFmt formatCode="General" sourceLinked="1"/>
        <c:majorTickMark val="out"/>
        <c:minorTickMark val="none"/>
        <c:tickLblPos val="nextTo"/>
        <c:crossAx val="510440536"/>
        <c:crosses val="autoZero"/>
        <c:auto val="1"/>
        <c:lblAlgn val="ctr"/>
        <c:lblOffset val="100"/>
        <c:noMultiLvlLbl val="0"/>
      </c:cat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7650098425196856"/>
          <c:y val="0.82547515837382146"/>
          <c:w val="0.42042999507874013"/>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0.63635</cdr:x>
      <cdr:y>0.88822</cdr:y>
    </cdr:from>
    <cdr:to>
      <cdr:x>0.8426</cdr:x>
      <cdr:y>0.93041</cdr:y>
    </cdr:to>
    <cdr:sp macro="" textlink="">
      <cdr:nvSpPr>
        <cdr:cNvPr id="4" name="TextBox 3"/>
        <cdr:cNvSpPr txBox="1"/>
      </cdr:nvSpPr>
      <cdr:spPr>
        <a:xfrm xmlns:a="http://schemas.openxmlformats.org/drawingml/2006/main">
          <a:off x="5172255" y="4812974"/>
          <a:ext cx="1676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0.58456</cdr:x>
      <cdr:y>0.78561</cdr:y>
    </cdr:from>
    <cdr:to>
      <cdr:x>0.73876</cdr:x>
      <cdr:y>0.82451</cdr:y>
    </cdr:to>
    <cdr:sp macro="" textlink="">
      <cdr:nvSpPr>
        <cdr:cNvPr id="2" name="TextBox 5"/>
        <cdr:cNvSpPr txBox="1"/>
      </cdr:nvSpPr>
      <cdr:spPr>
        <a:xfrm xmlns:a="http://schemas.openxmlformats.org/drawingml/2006/main">
          <a:off x="3552003" y="4662347"/>
          <a:ext cx="93693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smtClean="0">
              <a:latin typeface="Franklin Gothic Medium" panose="020B0603020102020204" pitchFamily="34" charset="0"/>
            </a:rPr>
            <a:t>NJ avg. 4.4%</a:t>
          </a:r>
          <a:endParaRPr lang="en-US" sz="900" dirty="0">
            <a:latin typeface="Franklin Gothic Medium" panose="020B06030201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1/31/2020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1/31/2020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passaicresourcenet.org/community-services/family-support-services/" TargetMode="External"/><Relationship Id="rId2" Type="http://schemas.openxmlformats.org/officeDocument/2006/relationships/slide" Target="../slides/slide90.xml"/><Relationship Id="rId1" Type="http://schemas.openxmlformats.org/officeDocument/2006/relationships/notesMaster" Target="../notesMasters/notesMaster1.xml"/><Relationship Id="rId4" Type="http://schemas.openxmlformats.org/officeDocument/2006/relationships/hyperlink" Target="https://www.probononj.org/ProviderDirectory.aspx"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5F6635-16F0-4079-8275-EDBEEA357CB3}" type="slidenum">
              <a:rPr lang="en-US" smtClean="0"/>
              <a:t>2</a:t>
            </a:fld>
            <a:endParaRPr lang="en-US" dirty="0"/>
          </a:p>
        </p:txBody>
      </p:sp>
    </p:spTree>
    <p:extLst>
      <p:ext uri="{BB962C8B-B14F-4D97-AF65-F5344CB8AC3E}">
        <p14:creationId xmlns:p14="http://schemas.microsoft.com/office/powerpoint/2010/main" val="3177478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Union</a:t>
            </a:r>
            <a:r>
              <a:rPr lang="en-US" sz="1200" kern="1200" baseline="0" dirty="0" smtClean="0">
                <a:solidFill>
                  <a:schemeClr val="tx1"/>
                </a:solidFill>
                <a:effectLst/>
                <a:latin typeface="+mn-lt"/>
                <a:ea typeface="+mn-ea"/>
                <a:cs typeface="+mn-cs"/>
              </a:rPr>
              <a:t> city </a:t>
            </a:r>
            <a:r>
              <a:rPr lang="en-US" sz="1200" kern="1200" dirty="0" smtClean="0">
                <a:solidFill>
                  <a:schemeClr val="tx1"/>
                </a:solidFill>
                <a:effectLst/>
                <a:latin typeface="+mn-lt"/>
                <a:ea typeface="+mn-ea"/>
                <a:cs typeface="+mn-cs"/>
              </a:rPr>
              <a:t>has the lowest proportion of residents who speak English-only, while</a:t>
            </a:r>
            <a:r>
              <a:rPr lang="en-US" sz="1200" kern="1200" baseline="0" dirty="0" smtClean="0">
                <a:solidFill>
                  <a:schemeClr val="tx1"/>
                </a:solidFill>
                <a:effectLst/>
                <a:latin typeface="+mn-lt"/>
                <a:ea typeface="+mn-ea"/>
                <a:cs typeface="+mn-cs"/>
              </a:rPr>
              <a:t> Hoboken </a:t>
            </a:r>
            <a:r>
              <a:rPr lang="en-US" sz="1200" kern="1200" dirty="0" smtClean="0">
                <a:solidFill>
                  <a:schemeClr val="tx1"/>
                </a:solidFill>
                <a:effectLst/>
                <a:latin typeface="+mn-lt"/>
                <a:ea typeface="+mn-ea"/>
                <a:cs typeface="+mn-cs"/>
              </a:rPr>
              <a:t>has the highest proportion of residents who speak English-only.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variation of language in this county, municipalities are organized by highest, midrange, and lowest percentages of English-only language speakers.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a:p>
        </p:txBody>
      </p:sp>
    </p:spTree>
    <p:extLst>
      <p:ext uri="{BB962C8B-B14F-4D97-AF65-F5344CB8AC3E}">
        <p14:creationId xmlns:p14="http://schemas.microsoft.com/office/powerpoint/2010/main" val="2914603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total number of children in this county is the 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in NJ. (Note that total county population size has not been accounted for in this indicator).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a:p>
        </p:txBody>
      </p:sp>
    </p:spTree>
    <p:extLst>
      <p:ext uri="{BB962C8B-B14F-4D97-AF65-F5344CB8AC3E}">
        <p14:creationId xmlns:p14="http://schemas.microsoft.com/office/powerpoint/2010/main" val="461474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children less</a:t>
            </a:r>
            <a:r>
              <a:rPr lang="en-US" sz="1200" kern="1200" baseline="0" dirty="0" smtClean="0">
                <a:solidFill>
                  <a:schemeClr val="tx1"/>
                </a:solidFill>
                <a:effectLst/>
                <a:latin typeface="+mn-lt"/>
                <a:ea typeface="+mn-ea"/>
                <a:cs typeface="+mn-cs"/>
              </a:rPr>
              <a:t> than 6 </a:t>
            </a:r>
            <a:r>
              <a:rPr lang="en-US" sz="1200" kern="1200" dirty="0" smtClean="0">
                <a:solidFill>
                  <a:schemeClr val="tx1"/>
                </a:solidFill>
                <a:effectLst/>
                <a:latin typeface="+mn-lt"/>
                <a:ea typeface="+mn-ea"/>
                <a:cs typeface="+mn-cs"/>
              </a:rPr>
              <a:t>years old is the largest group.</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1.12</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19</a:t>
            </a:fld>
            <a:endParaRPr lang="en-US"/>
          </a:p>
        </p:txBody>
      </p:sp>
    </p:spTree>
    <p:extLst>
      <p:ext uri="{BB962C8B-B14F-4D97-AF65-F5344CB8AC3E}">
        <p14:creationId xmlns:p14="http://schemas.microsoft.com/office/powerpoint/2010/main" val="3459688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the percentages of children per age category vary compared to each other, and compared to the overall percentages in NJ.</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includes numbers of children in each municipality, and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20</a:t>
            </a:fld>
            <a:endParaRPr lang="en-US"/>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2018, this county had the 4</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served (from workbook and the table behind graph 1.13):</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In-home:  3034</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Out-of-home placement: 288</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NJ, the numbers of children served: </a:t>
            </a:r>
          </a:p>
          <a:p>
            <a:r>
              <a:rPr lang="en-US" sz="1200" kern="1200" dirty="0" smtClean="0">
                <a:solidFill>
                  <a:schemeClr val="tx1"/>
                </a:solidFill>
                <a:effectLst/>
                <a:latin typeface="+mn-lt"/>
                <a:ea typeface="+mn-ea"/>
                <a:cs typeface="+mn-cs"/>
              </a:rPr>
              <a:t>42,918 (in-home); 5,543 (out-of-home placement); 48,461 (total)</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2018 calendar year) the number of children served in total across the full year by CP&amp;P would be higher.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a:p>
        </p:txBody>
      </p:sp>
    </p:spTree>
    <p:extLst>
      <p:ext uri="{BB962C8B-B14F-4D97-AF65-F5344CB8AC3E}">
        <p14:creationId xmlns:p14="http://schemas.microsoft.com/office/powerpoint/2010/main" val="3225056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each year, the number of children in CP&amp;P out-of-home placements was lower in 2018</a:t>
            </a:r>
            <a:r>
              <a:rPr lang="en-US" sz="1200" kern="1200" baseline="0" dirty="0" smtClean="0">
                <a:solidFill>
                  <a:schemeClr val="tx1"/>
                </a:solidFill>
                <a:effectLst/>
                <a:latin typeface="+mn-lt"/>
                <a:ea typeface="+mn-ea"/>
                <a:cs typeface="+mn-cs"/>
              </a:rPr>
              <a:t> than previous years</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2018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a:p>
        </p:txBody>
      </p:sp>
    </p:spTree>
    <p:extLst>
      <p:ext uri="{BB962C8B-B14F-4D97-AF65-F5344CB8AC3E}">
        <p14:creationId xmlns:p14="http://schemas.microsoft.com/office/powerpoint/2010/main" val="3061147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has a higher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percentage of families living in poverty than the NJ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6 counties in NJ have higher percentages of families living in poverty than the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percentage of families living in poverty has remained steady between 2013 and 2017.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2.3.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Poverty definition</a:t>
            </a:r>
            <a:r>
              <a:rPr lang="en-US" sz="1200" kern="1200" dirty="0" smtClean="0">
                <a:solidFill>
                  <a:schemeClr val="tx1"/>
                </a:solidFill>
                <a:effectLst/>
                <a:latin typeface="+mn-lt"/>
                <a:ea typeface="+mn-ea"/>
                <a:cs typeface="+mn-cs"/>
              </a:rPr>
              <a:t>: The Census Bureau uses a set of dollar value thresholds that vary by family size and composition to determine who is in poverty.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determine a person's poverty status, </a:t>
            </a:r>
            <a:r>
              <a:rPr lang="en-US" sz="1200" kern="1200" dirty="0" smtClean="0">
                <a:solidFill>
                  <a:schemeClr val="tx1"/>
                </a:solidFill>
                <a:effectLst/>
                <a:latin typeface="+mn-lt"/>
                <a:ea typeface="+mn-ea"/>
                <a:cs typeface="+mn-cs"/>
              </a:rPr>
              <a:t>one compares the person’s total family income in the last 12 months with the poverty threshold appropriate for that person's family size and composition. If the total income of that person's family is less than the threshold appropriate for that family, then the person is considered “below the poverty level,” together with every member of his or her family. If a person is not living with anyone related by birth, marriage, or adoption, then the person's own income is compared with his or her poverty threshold. The total number of people below the poverty level is the sum of people in families and the number of unrelated individuals with incomes in the last 12 months below the poverty threshold.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a:p>
        </p:txBody>
      </p:sp>
    </p:spTree>
    <p:extLst>
      <p:ext uri="{BB962C8B-B14F-4D97-AF65-F5344CB8AC3E}">
        <p14:creationId xmlns:p14="http://schemas.microsoft.com/office/powerpoint/2010/main" val="4035730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Union City</a:t>
            </a:r>
            <a:r>
              <a:rPr lang="en-US" sz="1200" kern="1200" baseline="0" dirty="0" smtClean="0">
                <a:solidFill>
                  <a:schemeClr val="tx1"/>
                </a:solidFill>
                <a:effectLst/>
                <a:latin typeface="+mn-lt"/>
                <a:ea typeface="+mn-ea"/>
                <a:cs typeface="+mn-cs"/>
              </a:rPr>
              <a:t> and West New York </a:t>
            </a:r>
            <a:r>
              <a:rPr lang="en-US" sz="1200" kern="1200" dirty="0" smtClean="0">
                <a:solidFill>
                  <a:schemeClr val="tx1"/>
                </a:solidFill>
                <a:effectLst/>
                <a:latin typeface="+mn-lt"/>
                <a:ea typeface="+mn-ea"/>
                <a:cs typeface="+mn-cs"/>
              </a:rPr>
              <a:t>have the highest poverty rates in this county.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a:p>
        </p:txBody>
      </p:sp>
    </p:spTree>
    <p:extLst>
      <p:ext uri="{BB962C8B-B14F-4D97-AF65-F5344CB8AC3E}">
        <p14:creationId xmlns:p14="http://schemas.microsoft.com/office/powerpoint/2010/main" val="2561492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cost of living budget estimates how much income a family is likely to need (across 7 components) to attain a modest yet adequate standard of living here. The most costly component in this county tends to be child care</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An overall value for NJ is also not available.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27</a:t>
            </a:fld>
            <a:endParaRPr lang="en-US"/>
          </a:p>
        </p:txBody>
      </p:sp>
    </p:spTree>
    <p:extLst>
      <p:ext uri="{BB962C8B-B14F-4D97-AF65-F5344CB8AC3E}">
        <p14:creationId xmlns:p14="http://schemas.microsoft.com/office/powerpoint/2010/main" val="3740499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is the 12</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most expensive NJ county to live in, based on EPI’s Family Budget Calculator total annual cost of living estimates.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a:p>
        </p:txBody>
      </p:sp>
    </p:spTree>
    <p:extLst>
      <p:ext uri="{BB962C8B-B14F-4D97-AF65-F5344CB8AC3E}">
        <p14:creationId xmlns:p14="http://schemas.microsoft.com/office/powerpoint/2010/main" val="2564515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a:p>
        </p:txBody>
      </p:sp>
    </p:spTree>
    <p:extLst>
      <p:ext uri="{BB962C8B-B14F-4D97-AF65-F5344CB8AC3E}">
        <p14:creationId xmlns:p14="http://schemas.microsoft.com/office/powerpoint/2010/main" val="2768670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is lower than the state median and higher than the national median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tended</a:t>
            </a:r>
            <a:r>
              <a:rPr lang="en-US" sz="1200" kern="1200" baseline="0" dirty="0" smtClean="0">
                <a:solidFill>
                  <a:schemeClr val="tx1"/>
                </a:solidFill>
                <a:effectLst/>
                <a:latin typeface="+mn-lt"/>
                <a:ea typeface="+mn-ea"/>
                <a:cs typeface="+mn-cs"/>
              </a:rPr>
              <a:t> to increase </a:t>
            </a:r>
            <a:r>
              <a:rPr lang="en-US" sz="1200" kern="1200" dirty="0" smtClean="0">
                <a:solidFill>
                  <a:schemeClr val="tx1"/>
                </a:solidFill>
                <a:effectLst/>
                <a:latin typeface="+mn-lt"/>
                <a:ea typeface="+mn-ea"/>
                <a:cs typeface="+mn-cs"/>
              </a:rPr>
              <a:t>between 2013 and 2017.</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4.3.</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30</a:t>
            </a:fld>
            <a:endParaRPr lang="en-US"/>
          </a:p>
        </p:txBody>
      </p:sp>
    </p:spTree>
    <p:extLst>
      <p:ext uri="{BB962C8B-B14F-4D97-AF65-F5344CB8AC3E}">
        <p14:creationId xmlns:p14="http://schemas.microsoft.com/office/powerpoint/2010/main" val="4221304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Union City and West New York have the lowest median household income.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a:p>
        </p:txBody>
      </p:sp>
    </p:spTree>
    <p:extLst>
      <p:ext uri="{BB962C8B-B14F-4D97-AF65-F5344CB8AC3E}">
        <p14:creationId xmlns:p14="http://schemas.microsoft.com/office/powerpoint/2010/main" val="1861706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has a higher percentage of households experiencing severe cost burden than the NJ average.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50% of income or more spent on housing is considered severe cost burden. Household income is based on a 12-month estimate (in 2017 inflation adjusted dollars).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33</a:t>
            </a:fld>
            <a:endParaRPr lang="en-US"/>
          </a:p>
        </p:txBody>
      </p:sp>
    </p:spTree>
    <p:extLst>
      <p:ext uri="{BB962C8B-B14F-4D97-AF65-F5344CB8AC3E}">
        <p14:creationId xmlns:p14="http://schemas.microsoft.com/office/powerpoint/2010/main" val="3364086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This county’s percentage of households experiencing severe housing burden has slightly increased between 2014 and 2019. </a:t>
            </a:r>
          </a:p>
          <a:p>
            <a:endParaRPr lang="en-US" dirty="0" smtClean="0"/>
          </a:p>
          <a:p>
            <a:r>
              <a:rPr lang="en-US" dirty="0" smtClean="0"/>
              <a:t>Severe housing burden is defined as households with at least 1 of 4 housing problems including: overcrowding, high housing costs, lack of kitchen facilities, or lack of plumbing facilities. </a:t>
            </a:r>
          </a:p>
          <a:p>
            <a:endParaRPr lang="en-US" dirty="0" smtClean="0"/>
          </a:p>
          <a:p>
            <a:r>
              <a:rPr lang="en-US" dirty="0" smtClean="0"/>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endParaRPr lang="en-US" dirty="0" smtClean="0"/>
          </a:p>
          <a:p>
            <a:r>
              <a:rPr lang="en-US" dirty="0" smtClean="0"/>
              <a:t>Municipality data available? No.</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a:p>
        </p:txBody>
      </p:sp>
    </p:spTree>
    <p:extLst>
      <p:ext uri="{BB962C8B-B14F-4D97-AF65-F5344CB8AC3E}">
        <p14:creationId xmlns:p14="http://schemas.microsoft.com/office/powerpoint/2010/main" val="1736997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food insecurity rates have remained fair</a:t>
            </a:r>
            <a:r>
              <a:rPr lang="en-US" sz="1200" kern="1200" baseline="0" dirty="0" smtClean="0">
                <a:solidFill>
                  <a:schemeClr val="tx1"/>
                </a:solidFill>
                <a:effectLst/>
                <a:latin typeface="+mn-lt"/>
                <a:ea typeface="+mn-ea"/>
                <a:cs typeface="+mn-cs"/>
              </a:rPr>
              <a:t>ly steady </a:t>
            </a:r>
            <a:r>
              <a:rPr lang="en-US" sz="1200" kern="1200" dirty="0" smtClean="0">
                <a:solidFill>
                  <a:schemeClr val="tx1"/>
                </a:solidFill>
                <a:effectLst/>
                <a:latin typeface="+mn-lt"/>
                <a:ea typeface="+mn-ea"/>
                <a:cs typeface="+mn-cs"/>
              </a:rPr>
              <a:t>over time.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Nationally and in NJ, food insecurity rates have been decreasing slightly over time.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r>
              <a:rPr lang="en-US" sz="1200" kern="1200" dirty="0" smtClean="0">
                <a:solidFill>
                  <a:schemeClr val="tx1"/>
                </a:solidFill>
                <a:effectLst/>
                <a:latin typeface="+mn-lt"/>
                <a:ea typeface="+mn-ea"/>
                <a:cs typeface="+mn-cs"/>
              </a:rPr>
              <a:t>To accurately estimate the number of people who may be food insecure in every U.S. county and congressional district, Map the Meal Gap uses publicly available state and local data from the U.S. Census Bureau and Bureau of Labor Statistics on factors that research has shown to contribute to food insecurity. These factors include unemployment and poverty, as well as other demographic and household characteristics. In addition to measuring how pervasive the need is, the study also estimates the cost of a meal, and the amount of need among people who are food insecure.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No. County and state levels only.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36</a:t>
            </a:fld>
            <a:endParaRPr lang="en-US"/>
          </a:p>
        </p:txBody>
      </p:sp>
    </p:spTree>
    <p:extLst>
      <p:ext uri="{BB962C8B-B14F-4D97-AF65-F5344CB8AC3E}">
        <p14:creationId xmlns:p14="http://schemas.microsoft.com/office/powerpoint/2010/main" val="3957268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food insecurity rate is slightly</a:t>
            </a:r>
            <a:r>
              <a:rPr lang="en-US" sz="1200" kern="1200" baseline="0" dirty="0" smtClean="0">
                <a:solidFill>
                  <a:schemeClr val="tx1"/>
                </a:solidFill>
                <a:effectLst/>
                <a:latin typeface="+mn-lt"/>
                <a:ea typeface="+mn-ea"/>
                <a:cs typeface="+mn-cs"/>
              </a:rPr>
              <a:t> above</a:t>
            </a:r>
            <a:r>
              <a:rPr lang="en-US" sz="1200" kern="1200" dirty="0" smtClean="0">
                <a:solidFill>
                  <a:schemeClr val="tx1"/>
                </a:solidFill>
                <a:effectLst/>
                <a:latin typeface="+mn-lt"/>
                <a:ea typeface="+mn-ea"/>
                <a:cs typeface="+mn-cs"/>
              </a:rPr>
              <a:t> the state average less than the national average.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No. County and state levels only.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a:p>
        </p:txBody>
      </p:sp>
    </p:spTree>
    <p:extLst>
      <p:ext uri="{BB962C8B-B14F-4D97-AF65-F5344CB8AC3E}">
        <p14:creationId xmlns:p14="http://schemas.microsoft.com/office/powerpoint/2010/main" val="3607089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women, infants and children enrolled in the WIC Nutrition Program has decreased between 2013 and 2017.</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FRL has remained steady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between the school years shown.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NJ SNAP benefits (formerly food stamps) has decreased between 2013 and 2017.</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NJ SNAP</a:t>
            </a:r>
            <a:r>
              <a:rPr lang="en-US" sz="1200" kern="1200" dirty="0" smtClean="0">
                <a:solidFill>
                  <a:schemeClr val="tx1"/>
                </a:solidFill>
                <a:effectLst/>
                <a:latin typeface="+mn-lt"/>
                <a:ea typeface="+mn-ea"/>
                <a:cs typeface="+mn-cs"/>
              </a:rPr>
              <a:t>, formerly </a:t>
            </a:r>
            <a:r>
              <a:rPr lang="en-US" sz="1200" b="1" kern="1200" dirty="0" smtClean="0">
                <a:solidFill>
                  <a:schemeClr val="tx1"/>
                </a:solidFill>
                <a:effectLst/>
                <a:latin typeface="+mn-lt"/>
                <a:ea typeface="+mn-ea"/>
                <a:cs typeface="+mn-cs"/>
              </a:rPr>
              <a:t>Food Stamps</a:t>
            </a:r>
            <a:r>
              <a:rPr lang="en-US" sz="1200" kern="1200" dirty="0" smtClean="0">
                <a:solidFill>
                  <a:schemeClr val="tx1"/>
                </a:solidFill>
                <a:effectLst/>
                <a:latin typeface="+mn-lt"/>
                <a:ea typeface="+mn-ea"/>
                <a:cs typeface="+mn-cs"/>
              </a:rPr>
              <a:t>, is </a:t>
            </a:r>
            <a:r>
              <a:rPr lang="en-US" sz="1200" b="1" kern="1200" dirty="0" smtClean="0">
                <a:solidFill>
                  <a:schemeClr val="tx1"/>
                </a:solidFill>
                <a:effectLst/>
                <a:latin typeface="+mn-lt"/>
                <a:ea typeface="+mn-ea"/>
                <a:cs typeface="+mn-cs"/>
              </a:rPr>
              <a:t>New Jersey's Supplemental Nutrition Assistance Program</a:t>
            </a:r>
            <a:r>
              <a:rPr lang="en-US" sz="1200" kern="1200" dirty="0" smtClean="0">
                <a:solidFill>
                  <a:schemeClr val="tx1"/>
                </a:solidFill>
                <a:effectLst/>
                <a:latin typeface="+mn-lt"/>
                <a:ea typeface="+mn-ea"/>
                <a:cs typeface="+mn-cs"/>
              </a:rPr>
              <a:t> that can help low-income families buy the groceries they need to eat healthy. </a:t>
            </a:r>
          </a:p>
          <a:p>
            <a:r>
              <a:rPr lang="en-US" sz="1200" kern="1200" dirty="0" smtClean="0">
                <a:solidFill>
                  <a:schemeClr val="tx1"/>
                </a:solidFill>
                <a:effectLst/>
                <a:latin typeface="+mn-lt"/>
                <a:ea typeface="+mn-ea"/>
                <a:cs typeface="+mn-cs"/>
              </a:rPr>
              <a:t>Eligibility depends on several factors like income, household size, resources, etc.  Visit </a:t>
            </a:r>
            <a:r>
              <a:rPr lang="en-US" sz="1200" u="sng" kern="1200" dirty="0" smtClean="0">
                <a:solidFill>
                  <a:schemeClr val="tx1"/>
                </a:solidFill>
                <a:effectLst/>
                <a:latin typeface="+mn-lt"/>
                <a:ea typeface="+mn-ea"/>
                <a:cs typeface="+mn-cs"/>
              </a:rPr>
              <a:t>https://www.nj.gov/humanservices/dfd/programs/njsnap/</a:t>
            </a:r>
            <a:r>
              <a:rPr lang="en-US" sz="1200" kern="1200" dirty="0" smtClean="0">
                <a:solidFill>
                  <a:schemeClr val="tx1"/>
                </a:solidFill>
                <a:effectLst/>
                <a:latin typeface="+mn-lt"/>
                <a:ea typeface="+mn-ea"/>
                <a:cs typeface="+mn-cs"/>
              </a:rPr>
              <a:t>   for  information on eligibility standards and program participation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a:p>
        </p:txBody>
      </p:sp>
    </p:spTree>
    <p:extLst>
      <p:ext uri="{BB962C8B-B14F-4D97-AF65-F5344CB8AC3E}">
        <p14:creationId xmlns:p14="http://schemas.microsoft.com/office/powerpoint/2010/main" val="17542271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infant, toddler, and pre-K median monthly childcare costs in this county tend to be on the low side for the state.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a:p>
        </p:txBody>
      </p:sp>
    </p:spTree>
    <p:extLst>
      <p:ext uri="{BB962C8B-B14F-4D97-AF65-F5344CB8AC3E}">
        <p14:creationId xmlns:p14="http://schemas.microsoft.com/office/powerpoint/2010/main" val="17076783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infant, toddler and pre-K childcare costs appear slightly lower expected when compared to the county’s median household income.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a:p>
        </p:txBody>
      </p:sp>
    </p:spTree>
    <p:extLst>
      <p:ext uri="{BB962C8B-B14F-4D97-AF65-F5344CB8AC3E}">
        <p14:creationId xmlns:p14="http://schemas.microsoft.com/office/powerpoint/2010/main" val="32445047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commuters tend to have a longer commute to work than the state average of 31.5 minutes.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4 counties in NJ have estimated average commute times shorter than the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average travel time to work has tended to increase</a:t>
            </a:r>
            <a:r>
              <a:rPr lang="en-US" sz="1200" kern="1200" baseline="0" dirty="0" smtClean="0">
                <a:solidFill>
                  <a:schemeClr val="tx1"/>
                </a:solidFill>
                <a:effectLst/>
                <a:latin typeface="+mn-lt"/>
                <a:ea typeface="+mn-ea"/>
                <a:cs typeface="+mn-cs"/>
              </a:rPr>
              <a:t> slightly</a:t>
            </a:r>
            <a:r>
              <a:rPr lang="en-US" sz="1200" kern="1200" dirty="0" smtClean="0">
                <a:solidFill>
                  <a:schemeClr val="tx1"/>
                </a:solidFill>
                <a:effectLst/>
                <a:latin typeface="+mn-lt"/>
                <a:ea typeface="+mn-ea"/>
                <a:cs typeface="+mn-cs"/>
              </a:rPr>
              <a:t> over time.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8.3.</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a:p>
        </p:txBody>
      </p:sp>
    </p:spTree>
    <p:extLst>
      <p:ext uri="{BB962C8B-B14F-4D97-AF65-F5344CB8AC3E}">
        <p14:creationId xmlns:p14="http://schemas.microsoft.com/office/powerpoint/2010/main" val="1922893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a:p>
        </p:txBody>
      </p:sp>
    </p:spTree>
    <p:extLst>
      <p:ext uri="{BB962C8B-B14F-4D97-AF65-F5344CB8AC3E}">
        <p14:creationId xmlns:p14="http://schemas.microsoft.com/office/powerpoint/2010/main" val="1678913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Hoboken</a:t>
            </a:r>
            <a:r>
              <a:rPr lang="en-US" sz="1200" kern="1200" baseline="0" dirty="0" smtClean="0">
                <a:solidFill>
                  <a:schemeClr val="tx1"/>
                </a:solidFill>
                <a:effectLst/>
                <a:latin typeface="+mn-lt"/>
                <a:ea typeface="+mn-ea"/>
                <a:cs typeface="+mn-cs"/>
              </a:rPr>
              <a:t> and Guttenberg</a:t>
            </a:r>
            <a:r>
              <a:rPr lang="en-US" sz="1200" kern="1200" dirty="0" smtClean="0">
                <a:solidFill>
                  <a:schemeClr val="tx1"/>
                </a:solidFill>
                <a:effectLst/>
                <a:latin typeface="+mn-lt"/>
                <a:ea typeface="+mn-ea"/>
                <a:cs typeface="+mn-cs"/>
              </a:rPr>
              <a:t> have the longest average commute times.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a:p>
        </p:txBody>
      </p:sp>
    </p:spTree>
    <p:extLst>
      <p:ext uri="{BB962C8B-B14F-4D97-AF65-F5344CB8AC3E}">
        <p14:creationId xmlns:p14="http://schemas.microsoft.com/office/powerpoint/2010/main" val="39936281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Residents in this county spend the lowest proportion of their income on transportation as compared to other NJ counties.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based on "typical regional" family profile.</a:t>
            </a:r>
          </a:p>
          <a:p>
            <a:r>
              <a:rPr lang="en-US" sz="1200" kern="1200" dirty="0" smtClean="0">
                <a:solidFill>
                  <a:schemeClr val="tx1"/>
                </a:solidFill>
                <a:effectLst/>
                <a:latin typeface="+mn-lt"/>
                <a:ea typeface="+mn-ea"/>
                <a:cs typeface="+mn-cs"/>
              </a:rPr>
              <a:t>[The income, number of commuters and household size for the “typical regional” family profile for this county are provided in the county workbook, table 8.4].</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No. A NJ statewide estimate is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a:p>
        </p:txBody>
      </p:sp>
    </p:spTree>
    <p:extLst>
      <p:ext uri="{BB962C8B-B14F-4D97-AF65-F5344CB8AC3E}">
        <p14:creationId xmlns:p14="http://schemas.microsoft.com/office/powerpoint/2010/main" val="2162283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annual cost of car ownership in this county is estimated to be the lowest in the state.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based on "typical regional" family profile.</a:t>
            </a:r>
          </a:p>
          <a:p>
            <a:r>
              <a:rPr lang="en-US" sz="1200" kern="1200" dirty="0" smtClean="0">
                <a:solidFill>
                  <a:schemeClr val="tx1"/>
                </a:solidFill>
                <a:effectLst/>
                <a:latin typeface="+mn-lt"/>
                <a:ea typeface="+mn-ea"/>
                <a:cs typeface="+mn-cs"/>
              </a:rPr>
              <a:t>[The income, number of commuters and household size for the “typical regional” family profile for this county are provided in the county workbook, table 8.4].</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No. A NJ statewide estimate is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a:p>
        </p:txBody>
      </p:sp>
    </p:spTree>
    <p:extLst>
      <p:ext uri="{BB962C8B-B14F-4D97-AF65-F5344CB8AC3E}">
        <p14:creationId xmlns:p14="http://schemas.microsoft.com/office/powerpoint/2010/main" val="17397198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has </a:t>
            </a:r>
            <a:r>
              <a:rPr lang="en-US" sz="1200" kern="1200" baseline="0" dirty="0" smtClean="0">
                <a:solidFill>
                  <a:schemeClr val="tx1"/>
                </a:solidFill>
                <a:effectLst/>
                <a:latin typeface="+mn-lt"/>
                <a:ea typeface="+mn-ea"/>
                <a:cs typeface="+mn-cs"/>
              </a:rPr>
              <a:t>a higher</a:t>
            </a:r>
            <a:r>
              <a:rPr lang="en-US" sz="1200" kern="1200" dirty="0" smtClean="0">
                <a:solidFill>
                  <a:schemeClr val="tx1"/>
                </a:solidFill>
                <a:effectLst/>
                <a:latin typeface="+mn-lt"/>
                <a:ea typeface="+mn-ea"/>
                <a:cs typeface="+mn-cs"/>
              </a:rPr>
              <a:t> percentage of minors without insurance than the state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4 counties in NJ have higher estimated percentages of children without insurance than the national average. Hudson is one of them.</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minors without insurance has decreased over time.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9.3.</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48</a:t>
            </a:fld>
            <a:endParaRPr lang="en-US"/>
          </a:p>
        </p:txBody>
      </p:sp>
    </p:spTree>
    <p:extLst>
      <p:ext uri="{BB962C8B-B14F-4D97-AF65-F5344CB8AC3E}">
        <p14:creationId xmlns:p14="http://schemas.microsoft.com/office/powerpoint/2010/main" val="8967104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East Newark and Kearny have the largest percentages of minors without insurance in this county.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a:p>
        </p:txBody>
      </p:sp>
    </p:spTree>
    <p:extLst>
      <p:ext uri="{BB962C8B-B14F-4D97-AF65-F5344CB8AC3E}">
        <p14:creationId xmlns:p14="http://schemas.microsoft.com/office/powerpoint/2010/main" val="421781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Without accounting for population size, this county has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highest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a:p>
        </p:txBody>
      </p:sp>
    </p:spTree>
    <p:extLst>
      <p:ext uri="{BB962C8B-B14F-4D97-AF65-F5344CB8AC3E}">
        <p14:creationId xmlns:p14="http://schemas.microsoft.com/office/powerpoint/2010/main" val="27972608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51</a:t>
            </a:fld>
            <a:endParaRPr lang="en-US"/>
          </a:p>
        </p:txBody>
      </p:sp>
    </p:spTree>
    <p:extLst>
      <p:ext uri="{BB962C8B-B14F-4D97-AF65-F5344CB8AC3E}">
        <p14:creationId xmlns:p14="http://schemas.microsoft.com/office/powerpoint/2010/main" val="2234966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child immunization rates have remained mostly steady between 2013 and 2019, with some variation</a:t>
            </a:r>
            <a:r>
              <a:rPr lang="en-US" sz="1200" kern="1200" baseline="0" dirty="0" smtClean="0">
                <a:solidFill>
                  <a:schemeClr val="tx1"/>
                </a:solidFill>
                <a:effectLst/>
                <a:latin typeface="+mn-lt"/>
                <a:ea typeface="+mn-ea"/>
                <a:cs typeface="+mn-cs"/>
              </a:rPr>
              <a:t> between 2013-2014 and 2015-2016</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a:p>
        </p:txBody>
      </p:sp>
    </p:spTree>
    <p:extLst>
      <p:ext uri="{BB962C8B-B14F-4D97-AF65-F5344CB8AC3E}">
        <p14:creationId xmlns:p14="http://schemas.microsoft.com/office/powerpoint/2010/main" val="20005958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highest report of late or lack of prenatal care of the NJ counties.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percentage of births that occur to mothers who, on their child's birth certificate, reported receiving prenatal care only in the third trimester of their pregnancy, or who reported receiving no prenatal care.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53</a:t>
            </a:fld>
            <a:endParaRPr lang="en-US"/>
          </a:p>
        </p:txBody>
      </p:sp>
    </p:spTree>
    <p:extLst>
      <p:ext uri="{BB962C8B-B14F-4D97-AF65-F5344CB8AC3E}">
        <p14:creationId xmlns:p14="http://schemas.microsoft.com/office/powerpoint/2010/main" val="24562025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reports of late or lack of prenatal care has decreased between 2016</a:t>
            </a:r>
            <a:r>
              <a:rPr lang="en-US" sz="1200" kern="1200" baseline="0" dirty="0" smtClean="0">
                <a:solidFill>
                  <a:schemeClr val="tx1"/>
                </a:solidFill>
                <a:effectLst/>
                <a:latin typeface="+mn-lt"/>
                <a:ea typeface="+mn-ea"/>
                <a:cs typeface="+mn-cs"/>
              </a:rPr>
              <a:t> and 2018.</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percentage of births that occur to mothers who, on their child's birth certificate, reported receiving prenatal care only in the third trimester of their pregnancy, or who reported receiving no prenatal care.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54</a:t>
            </a:fld>
            <a:endParaRPr lang="en-US"/>
          </a:p>
        </p:txBody>
      </p:sp>
    </p:spTree>
    <p:extLst>
      <p:ext uri="{BB962C8B-B14F-4D97-AF65-F5344CB8AC3E}">
        <p14:creationId xmlns:p14="http://schemas.microsoft.com/office/powerpoint/2010/main" val="1127909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Differences between the county and the state’s demographic make-up include higher proportions of Hispanic/Latino, Asian, and “Other” minority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residents, and lower proportions of White</a:t>
            </a:r>
            <a:r>
              <a:rPr lang="en-US" sz="1200" kern="1200" baseline="0" dirty="0" smtClean="0">
                <a:solidFill>
                  <a:schemeClr val="tx1"/>
                </a:solidFill>
                <a:effectLst/>
                <a:latin typeface="+mn-lt"/>
                <a:ea typeface="+mn-ea"/>
                <a:cs typeface="+mn-cs"/>
              </a:rPr>
              <a:t> and Black/African American</a:t>
            </a:r>
            <a:r>
              <a:rPr lang="en-US" sz="1200" kern="1200" dirty="0" smtClean="0">
                <a:solidFill>
                  <a:schemeClr val="tx1"/>
                </a:solidFill>
                <a:effectLst/>
                <a:latin typeface="+mn-lt"/>
                <a:ea typeface="+mn-ea"/>
                <a:cs typeface="+mn-cs"/>
              </a:rPr>
              <a:t> residents in this county.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 Chart 1.3.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a:p>
        </p:txBody>
      </p:sp>
    </p:spTree>
    <p:extLst>
      <p:ext uri="{BB962C8B-B14F-4D97-AF65-F5344CB8AC3E}">
        <p14:creationId xmlns:p14="http://schemas.microsoft.com/office/powerpoint/2010/main" val="6664787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Employees in this county are estimated to earn a higher weekly wage than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average annual wage has increased slightly between 2016 and 2018.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a:p>
        </p:txBody>
      </p:sp>
    </p:spTree>
    <p:extLst>
      <p:ext uri="{BB962C8B-B14F-4D97-AF65-F5344CB8AC3E}">
        <p14:creationId xmlns:p14="http://schemas.microsoft.com/office/powerpoint/2010/main" val="11586163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county’s unemployment rate is generally lower than the state's rate and tended to follow similar patterns across the year.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a:p>
        </p:txBody>
      </p:sp>
    </p:spTree>
    <p:extLst>
      <p:ext uri="{BB962C8B-B14F-4D97-AF65-F5344CB8AC3E}">
        <p14:creationId xmlns:p14="http://schemas.microsoft.com/office/powerpoint/2010/main" val="3098052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unemployment rate is slightly lower than the state median.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a:p>
        </p:txBody>
      </p:sp>
    </p:spTree>
    <p:extLst>
      <p:ext uri="{BB962C8B-B14F-4D97-AF65-F5344CB8AC3E}">
        <p14:creationId xmlns:p14="http://schemas.microsoft.com/office/powerpoint/2010/main" val="32544154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as with each NJ county, men tend to have higher annual incomes than women.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10.8.</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a:p>
        </p:txBody>
      </p:sp>
    </p:spTree>
    <p:extLst>
      <p:ext uri="{BB962C8B-B14F-4D97-AF65-F5344CB8AC3E}">
        <p14:creationId xmlns:p14="http://schemas.microsoft.com/office/powerpoint/2010/main" val="1988171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males</a:t>
            </a:r>
            <a:r>
              <a:rPr lang="en-US" sz="1200" kern="1200" baseline="0" dirty="0" smtClean="0">
                <a:solidFill>
                  <a:schemeClr val="tx1"/>
                </a:solidFill>
                <a:effectLst/>
                <a:latin typeface="+mn-lt"/>
                <a:ea typeface="+mn-ea"/>
                <a:cs typeface="+mn-cs"/>
              </a:rPr>
              <a:t> have a lower median income and woman have a roughly equal median income to the state median, and both males and females have higher median income than the national median.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10.8.</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60</a:t>
            </a:fld>
            <a:endParaRPr lang="en-US"/>
          </a:p>
        </p:txBody>
      </p:sp>
    </p:spTree>
    <p:extLst>
      <p:ext uri="{BB962C8B-B14F-4D97-AF65-F5344CB8AC3E}">
        <p14:creationId xmlns:p14="http://schemas.microsoft.com/office/powerpoint/2010/main" val="32659134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median income for males has remained steady, while median income for females has risen between 2013 and 2017. Men have</a:t>
            </a:r>
            <a:r>
              <a:rPr lang="en-US" sz="1200" kern="1200" baseline="0" dirty="0" smtClean="0">
                <a:solidFill>
                  <a:schemeClr val="tx1"/>
                </a:solidFill>
                <a:effectLst/>
                <a:latin typeface="+mn-lt"/>
                <a:ea typeface="+mn-ea"/>
                <a:cs typeface="+mn-cs"/>
              </a:rPr>
              <a:t> gone from earning about $6K a year </a:t>
            </a:r>
            <a:r>
              <a:rPr lang="en-US" sz="1200" kern="1200" dirty="0" smtClean="0">
                <a:solidFill>
                  <a:schemeClr val="tx1"/>
                </a:solidFill>
                <a:effectLst/>
                <a:latin typeface="+mn-lt"/>
                <a:ea typeface="+mn-ea"/>
                <a:cs typeface="+mn-cs"/>
              </a:rPr>
              <a:t>more than women in 2013,</a:t>
            </a:r>
            <a:r>
              <a:rPr lang="en-US" sz="1200" kern="1200" baseline="0" dirty="0" smtClean="0">
                <a:solidFill>
                  <a:schemeClr val="tx1"/>
                </a:solidFill>
                <a:effectLst/>
                <a:latin typeface="+mn-lt"/>
                <a:ea typeface="+mn-ea"/>
                <a:cs typeface="+mn-cs"/>
              </a:rPr>
              <a:t> to earning $3K a year more in 2017</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10.8.</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a:p>
        </p:txBody>
      </p:sp>
    </p:spTree>
    <p:extLst>
      <p:ext uri="{BB962C8B-B14F-4D97-AF65-F5344CB8AC3E}">
        <p14:creationId xmlns:p14="http://schemas.microsoft.com/office/powerpoint/2010/main" val="13133804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Three municipalities with the highest, lowest, and a middling median income were selected to illustrate the variation of income by sex across municipalities.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a:p>
        </p:txBody>
      </p:sp>
    </p:spTree>
    <p:extLst>
      <p:ext uri="{BB962C8B-B14F-4D97-AF65-F5344CB8AC3E}">
        <p14:creationId xmlns:p14="http://schemas.microsoft.com/office/powerpoint/2010/main" val="34232175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crime rate is one of the middling ones in the state.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Info</a:t>
            </a:r>
            <a:r>
              <a:rPr lang="en-US" sz="1200" kern="1200" dirty="0" smtClean="0">
                <a:solidFill>
                  <a:schemeClr val="tx1"/>
                </a:solidFill>
                <a:effectLst/>
                <a:latin typeface="+mn-lt"/>
                <a:ea typeface="+mn-ea"/>
                <a:cs typeface="+mn-cs"/>
              </a:rPr>
              <a:t>: All crime rates are based on permanent, year-round populations and refer to instances of murder, rape, robbery and aggravated assault.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a:p>
        </p:txBody>
      </p:sp>
    </p:spTree>
    <p:extLst>
      <p:ext uri="{BB962C8B-B14F-4D97-AF65-F5344CB8AC3E}">
        <p14:creationId xmlns:p14="http://schemas.microsoft.com/office/powerpoint/2010/main" val="15253756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violent crimes were attributed to aggravated assault and robbery and most nonviolent crimes were attributed to larceny.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a:p>
        </p:txBody>
      </p:sp>
    </p:spTree>
    <p:extLst>
      <p:ext uri="{BB962C8B-B14F-4D97-AF65-F5344CB8AC3E}">
        <p14:creationId xmlns:p14="http://schemas.microsoft.com/office/powerpoint/2010/main" val="41669776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11</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juvenile arrest rate in the state.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rate has decreased slightly between 2012 and 2016, and is below the rate for NJ.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a:p>
        </p:txBody>
      </p:sp>
    </p:spTree>
    <p:extLst>
      <p:ext uri="{BB962C8B-B14F-4D97-AF65-F5344CB8AC3E}">
        <p14:creationId xmlns:p14="http://schemas.microsoft.com/office/powerpoint/2010/main" val="464859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Over the last 5 years for which we have Census data, this county’s proportion of all ethnic/racial groups has remained</a:t>
            </a:r>
            <a:r>
              <a:rPr lang="en-US" sz="1200" kern="1200" baseline="0" dirty="0" smtClean="0">
                <a:solidFill>
                  <a:schemeClr val="tx1"/>
                </a:solidFill>
                <a:effectLst/>
                <a:latin typeface="+mn-lt"/>
                <a:ea typeface="+mn-ea"/>
                <a:cs typeface="+mn-cs"/>
              </a:rPr>
              <a:t> fairly </a:t>
            </a:r>
            <a:r>
              <a:rPr lang="en-US" sz="1200" kern="1200" baseline="0" dirty="0" smtClean="0">
                <a:solidFill>
                  <a:schemeClr val="tx1"/>
                </a:solidFill>
                <a:effectLst/>
                <a:latin typeface="+mn-lt"/>
                <a:ea typeface="+mn-ea"/>
                <a:cs typeface="+mn-cs"/>
              </a:rPr>
              <a:t>steady, with</a:t>
            </a:r>
            <a:r>
              <a:rPr lang="en-US" sz="1200" kern="1200" dirty="0" smtClean="0">
                <a:solidFill>
                  <a:schemeClr val="tx1"/>
                </a:solidFill>
                <a:effectLst/>
                <a:latin typeface="+mn-lt"/>
                <a:ea typeface="+mn-ea"/>
                <a:cs typeface="+mn-cs"/>
              </a:rPr>
              <a:t> Hispanic/Latino and Asian residents increasing very slightly.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1.3.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a:p>
        </p:txBody>
      </p:sp>
    </p:spTree>
    <p:extLst>
      <p:ext uri="{BB962C8B-B14F-4D97-AF65-F5344CB8AC3E}">
        <p14:creationId xmlns:p14="http://schemas.microsoft.com/office/powerpoint/2010/main" val="32719933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deaths was too small to calculate reliable rates for most counties, and for some years.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counties with data available, this county’s homicide rate was similar</a:t>
            </a:r>
            <a:r>
              <a:rPr lang="en-US" sz="1200" kern="1200" baseline="0" dirty="0" smtClean="0">
                <a:solidFill>
                  <a:schemeClr val="tx1"/>
                </a:solidFill>
                <a:effectLst/>
                <a:latin typeface="+mn-lt"/>
                <a:ea typeface="+mn-ea"/>
                <a:cs typeface="+mn-cs"/>
              </a:rPr>
              <a:t> to the NJ average</a:t>
            </a:r>
            <a:r>
              <a:rPr lang="en-US" sz="1200" kern="1200" dirty="0" smtClean="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For years with calculated rates for this county, the homicide has varied slightly.</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County is the decedent's county of residence, not the county where the assault occurred.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a:p>
        </p:txBody>
      </p:sp>
    </p:spTree>
    <p:extLst>
      <p:ext uri="{BB962C8B-B14F-4D97-AF65-F5344CB8AC3E}">
        <p14:creationId xmlns:p14="http://schemas.microsoft.com/office/powerpoint/2010/main" val="16034906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Blanks indicate the number of deaths was too small to calculate reliable rates. Most counties will have blanks in this section.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homicide rates for Black, non-Hispanic residents was higher than for Hispanic residents.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a:t>
            </a:r>
            <a:r>
              <a:rPr lang="en-US" sz="1200" kern="1200" baseline="0" dirty="0" smtClean="0">
                <a:solidFill>
                  <a:schemeClr val="tx1"/>
                </a:solidFill>
                <a:effectLst/>
                <a:latin typeface="+mn-lt"/>
                <a:ea typeface="+mn-ea"/>
                <a:cs typeface="+mn-cs"/>
              </a:rPr>
              <a:t> county’s homicide rates for Males was higher than for Females.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County is the decedent's county of residence, not the county where the assault occurred.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a:p>
        </p:txBody>
      </p:sp>
    </p:spTree>
    <p:extLst>
      <p:ext uri="{BB962C8B-B14F-4D97-AF65-F5344CB8AC3E}">
        <p14:creationId xmlns:p14="http://schemas.microsoft.com/office/powerpoint/2010/main" val="17213930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9</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number of domestic violence incidents in NJ.</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12.3.</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a:p>
        </p:txBody>
      </p:sp>
    </p:spTree>
    <p:extLst>
      <p:ext uri="{BB962C8B-B14F-4D97-AF65-F5344CB8AC3E}">
        <p14:creationId xmlns:p14="http://schemas.microsoft.com/office/powerpoint/2010/main" val="42496615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the number of domestic violence incidents in this county has varied</a:t>
            </a:r>
            <a:r>
              <a:rPr lang="en-US" sz="1200" kern="1200" baseline="0" dirty="0" smtClean="0">
                <a:solidFill>
                  <a:schemeClr val="tx1"/>
                </a:solidFill>
                <a:effectLst/>
                <a:latin typeface="+mn-lt"/>
                <a:ea typeface="+mn-ea"/>
                <a:cs typeface="+mn-cs"/>
              </a:rPr>
              <a:t> between </a:t>
            </a:r>
            <a:r>
              <a:rPr lang="en-US" sz="1200" kern="1200" dirty="0" smtClean="0">
                <a:solidFill>
                  <a:schemeClr val="tx1"/>
                </a:solidFill>
                <a:effectLst/>
                <a:latin typeface="+mn-lt"/>
                <a:ea typeface="+mn-ea"/>
                <a:cs typeface="+mn-cs"/>
              </a:rPr>
              <a:t>2012 and 2016,</a:t>
            </a:r>
            <a:r>
              <a:rPr lang="en-US" sz="1200" kern="1200" baseline="0" dirty="0" smtClean="0">
                <a:solidFill>
                  <a:schemeClr val="tx1"/>
                </a:solidFill>
                <a:effectLst/>
                <a:latin typeface="+mn-lt"/>
                <a:ea typeface="+mn-ea"/>
                <a:cs typeface="+mn-cs"/>
              </a:rPr>
              <a:t> with 2012 and 2016 being roughly similar. </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12.3.</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a:p>
        </p:txBody>
      </p:sp>
    </p:spTree>
    <p:extLst>
      <p:ext uri="{BB962C8B-B14F-4D97-AF65-F5344CB8AC3E}">
        <p14:creationId xmlns:p14="http://schemas.microsoft.com/office/powerpoint/2010/main" val="36675061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and without accounting for population size, Jersey City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had the highest number of domestic violence incidents reported in the county.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a:p>
        </p:txBody>
      </p:sp>
    </p:spTree>
    <p:extLst>
      <p:ext uri="{BB962C8B-B14F-4D97-AF65-F5344CB8AC3E}">
        <p14:creationId xmlns:p14="http://schemas.microsoft.com/office/powerpoint/2010/main" val="10202136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Most domestic violence offenses in NJ were categorized as assault and harassment.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Municipality/County data available? </a:t>
            </a:r>
            <a:r>
              <a:rPr lang="en-US" sz="1200" kern="1200" dirty="0" smtClean="0">
                <a:solidFill>
                  <a:schemeClr val="tx1"/>
                </a:solidFill>
                <a:effectLst/>
                <a:latin typeface="+mn-lt"/>
                <a:ea typeface="+mn-ea"/>
                <a:cs typeface="+mn-cs"/>
              </a:rPr>
              <a:t>No, neither county nor municipality estimates available.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a:p>
        </p:txBody>
      </p:sp>
    </p:spTree>
    <p:extLst>
      <p:ext uri="{BB962C8B-B14F-4D97-AF65-F5344CB8AC3E}">
        <p14:creationId xmlns:p14="http://schemas.microsoft.com/office/powerpoint/2010/main" val="31161203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NJ, most domestic violence arrests were related to assault.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Municipality/County data available? </a:t>
            </a:r>
            <a:r>
              <a:rPr lang="en-US" sz="1200" kern="1200" dirty="0" smtClean="0">
                <a:solidFill>
                  <a:schemeClr val="tx1"/>
                </a:solidFill>
                <a:effectLst/>
                <a:latin typeface="+mn-lt"/>
                <a:ea typeface="+mn-ea"/>
                <a:cs typeface="+mn-cs"/>
              </a:rPr>
              <a:t>No, neither county nor municipality estimates available.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a:p>
        </p:txBody>
      </p:sp>
    </p:spTree>
    <p:extLst>
      <p:ext uri="{BB962C8B-B14F-4D97-AF65-F5344CB8AC3E}">
        <p14:creationId xmlns:p14="http://schemas.microsoft.com/office/powerpoint/2010/main" val="3404889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a two-year period (2016 to 2018), 16 counties experienced an increase in the percentage of opioid deaths, while the remaining 5 NJ counties experienced a decrease.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number of suspected overdose deaths increased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that period.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Between 2014 and 2018, the number of suspected opioid deaths in this county had increased steadily, roughly tripling in 5 years.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a:p>
        </p:txBody>
      </p:sp>
    </p:spTree>
    <p:extLst>
      <p:ext uri="{BB962C8B-B14F-4D97-AF65-F5344CB8AC3E}">
        <p14:creationId xmlns:p14="http://schemas.microsoft.com/office/powerpoint/2010/main" val="33271333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there is an increasing trend of overdose deaths as a proportion of the population from 2017 to 2018.</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decreasing line indicates that more people have been dying of overdoses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77</a:t>
            </a:fld>
            <a:endParaRPr lang="en-US"/>
          </a:p>
        </p:txBody>
      </p:sp>
    </p:spTree>
    <p:extLst>
      <p:ext uri="{BB962C8B-B14F-4D97-AF65-F5344CB8AC3E}">
        <p14:creationId xmlns:p14="http://schemas.microsoft.com/office/powerpoint/2010/main" val="20562375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treatment center admissions were due to Heroin usage.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statewide Substance Abuse Overview provides statistics on substance abuse treatment in New Jersey for calendar year 2017. In 2017, there were 82,644 treatment admissions and 79,326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May 2018 NJSAMS download data.</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a:p>
        </p:txBody>
      </p:sp>
    </p:spTree>
    <p:extLst>
      <p:ext uri="{BB962C8B-B14F-4D97-AF65-F5344CB8AC3E}">
        <p14:creationId xmlns:p14="http://schemas.microsoft.com/office/powerpoint/2010/main" val="3035079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Hoboken is composed of mostly White residents, </a:t>
            </a:r>
            <a:r>
              <a:rPr lang="en-US" sz="1200" kern="1200" dirty="0" smtClean="0">
                <a:solidFill>
                  <a:schemeClr val="tx1"/>
                </a:solidFill>
                <a:effectLst/>
                <a:latin typeface="+mn-lt"/>
                <a:ea typeface="+mn-ea"/>
                <a:cs typeface="+mn-cs"/>
              </a:rPr>
              <a:t>while </a:t>
            </a:r>
            <a:r>
              <a:rPr lang="en-US" sz="1200" kern="1200" dirty="0" smtClean="0">
                <a:solidFill>
                  <a:schemeClr val="tx1"/>
                </a:solidFill>
                <a:effectLst/>
                <a:latin typeface="+mn-lt"/>
                <a:ea typeface="+mn-ea"/>
                <a:cs typeface="+mn-cs"/>
              </a:rPr>
              <a:t>Jersey City</a:t>
            </a:r>
            <a:r>
              <a:rPr lang="en-US" sz="1200" kern="1200" baseline="0" dirty="0" smtClean="0">
                <a:solidFill>
                  <a:schemeClr val="tx1"/>
                </a:solidFill>
                <a:effectLst/>
                <a:latin typeface="+mn-lt"/>
                <a:ea typeface="+mn-ea"/>
                <a:cs typeface="+mn-cs"/>
              </a:rPr>
              <a:t> </a:t>
            </a:r>
            <a:r>
              <a:rPr lang="en-US" sz="1200" kern="1200" baseline="0" smtClean="0">
                <a:solidFill>
                  <a:schemeClr val="tx1"/>
                </a:solidFill>
                <a:effectLst/>
                <a:latin typeface="+mn-lt"/>
                <a:ea typeface="+mn-ea"/>
                <a:cs typeface="+mn-cs"/>
              </a:rPr>
              <a:t>has </a:t>
            </a:r>
            <a:r>
              <a:rPr lang="en-US" sz="1200" kern="1200" baseline="0" smtClean="0">
                <a:solidFill>
                  <a:schemeClr val="tx1"/>
                </a:solidFill>
                <a:effectLst/>
                <a:latin typeface="+mn-lt"/>
                <a:ea typeface="+mn-ea"/>
                <a:cs typeface="+mn-cs"/>
              </a:rPr>
              <a:t>similar proportions </a:t>
            </a:r>
            <a:r>
              <a:rPr lang="en-US" sz="1200" kern="1200" baseline="0" dirty="0" smtClean="0">
                <a:solidFill>
                  <a:schemeClr val="tx1"/>
                </a:solidFill>
                <a:effectLst/>
                <a:latin typeface="+mn-lt"/>
                <a:ea typeface="+mn-ea"/>
                <a:cs typeface="+mn-cs"/>
              </a:rPr>
              <a:t>of residents who are White, Black/African American, Asian, and Hispanic/Latino</a:t>
            </a:r>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range of county diversity, municipalities are organized by highest, midrange, and lowest percentages of White residents, as this is the largest racial demographic in the state (70%).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Note: Percentages within municipality do not add up to 100% as individuals can identify as more than 1 race.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a:p>
        </p:txBody>
      </p:sp>
    </p:spTree>
    <p:extLst>
      <p:ext uri="{BB962C8B-B14F-4D97-AF65-F5344CB8AC3E}">
        <p14:creationId xmlns:p14="http://schemas.microsoft.com/office/powerpoint/2010/main" val="10275843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majority of mental health programs available are Outpatient, followed by Supportive Housing and Partial Care.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a:p>
        </p:txBody>
      </p:sp>
    </p:spTree>
    <p:extLst>
      <p:ext uri="{BB962C8B-B14F-4D97-AF65-F5344CB8AC3E}">
        <p14:creationId xmlns:p14="http://schemas.microsoft.com/office/powerpoint/2010/main" val="16469367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estimated frequency of mental health distress found is slightly below</a:t>
            </a:r>
            <a:r>
              <a:rPr lang="en-US" sz="1200" kern="1200" baseline="0" dirty="0" smtClean="0">
                <a:solidFill>
                  <a:schemeClr val="tx1"/>
                </a:solidFill>
                <a:effectLst/>
                <a:latin typeface="+mn-lt"/>
                <a:ea typeface="+mn-ea"/>
                <a:cs typeface="+mn-cs"/>
              </a:rPr>
              <a:t> the state average. </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 time, the percentage of the population reporting mental health distress in this phone survey has remained steady.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a:p>
        </p:txBody>
      </p:sp>
    </p:spTree>
    <p:extLst>
      <p:ext uri="{BB962C8B-B14F-4D97-AF65-F5344CB8AC3E}">
        <p14:creationId xmlns:p14="http://schemas.microsoft.com/office/powerpoint/2010/main" val="4344377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Black/African American, non-Hispanic residents reported symptoms of mental health distress most frequently, followed by White, non-Hispanic, then Hispanic/Latino residents.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Symptoms of mental health distress were reported by Women at a</a:t>
            </a:r>
            <a:r>
              <a:rPr lang="en-US" sz="1200" kern="1200" baseline="0" dirty="0" smtClean="0">
                <a:solidFill>
                  <a:schemeClr val="tx1"/>
                </a:solidFill>
                <a:effectLst/>
                <a:latin typeface="+mn-lt"/>
                <a:ea typeface="+mn-ea"/>
                <a:cs typeface="+mn-cs"/>
              </a:rPr>
              <a:t> higher rate than</a:t>
            </a:r>
            <a:r>
              <a:rPr lang="en-US" sz="1200" kern="1200" dirty="0" smtClean="0">
                <a:solidFill>
                  <a:schemeClr val="tx1"/>
                </a:solidFill>
                <a:effectLst/>
                <a:latin typeface="+mn-lt"/>
                <a:ea typeface="+mn-ea"/>
                <a:cs typeface="+mn-cs"/>
              </a:rPr>
              <a:t> Men.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a:p>
        </p:txBody>
      </p:sp>
    </p:spTree>
    <p:extLst>
      <p:ext uri="{BB962C8B-B14F-4D97-AF65-F5344CB8AC3E}">
        <p14:creationId xmlns:p14="http://schemas.microsoft.com/office/powerpoint/2010/main" val="32873784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estimated frequency of depression is above the state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 time, the percentage of the population reporting depression in this phone survey</a:t>
            </a:r>
            <a:r>
              <a:rPr lang="en-US" sz="1200" kern="1200" baseline="0" dirty="0" smtClean="0">
                <a:solidFill>
                  <a:schemeClr val="tx1"/>
                </a:solidFill>
                <a:effectLst/>
                <a:latin typeface="+mn-lt"/>
                <a:ea typeface="+mn-ea"/>
                <a:cs typeface="+mn-cs"/>
              </a:rPr>
              <a:t> fell between 2013 and 2016 and then rose to a higher than 2013 percentage in 2017.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a:p>
        </p:txBody>
      </p:sp>
    </p:spTree>
    <p:extLst>
      <p:ext uri="{BB962C8B-B14F-4D97-AF65-F5344CB8AC3E}">
        <p14:creationId xmlns:p14="http://schemas.microsoft.com/office/powerpoint/2010/main" val="18842409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Black residents reported diagnosed depression, most frequently, followed by Hispanic/Latino residents, then by White, non-Hispanic, and Black/African</a:t>
            </a:r>
            <a:r>
              <a:rPr lang="en-US" sz="1200" kern="1200" baseline="0" dirty="0" smtClean="0">
                <a:solidFill>
                  <a:schemeClr val="tx1"/>
                </a:solidFill>
                <a:effectLst/>
                <a:latin typeface="+mn-lt"/>
                <a:ea typeface="+mn-ea"/>
                <a:cs typeface="+mn-cs"/>
              </a:rPr>
              <a:t> American, non-Hispanic</a:t>
            </a:r>
            <a:r>
              <a:rPr lang="en-US" sz="1200" kern="1200" dirty="0" smtClean="0">
                <a:solidFill>
                  <a:schemeClr val="tx1"/>
                </a:solidFill>
                <a:effectLst/>
                <a:latin typeface="+mn-lt"/>
                <a:ea typeface="+mn-ea"/>
                <a:cs typeface="+mn-cs"/>
              </a:rPr>
              <a:t> residents.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Diagnosed depression was reported more frequently by Women than by Men.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a:p>
        </p:txBody>
      </p:sp>
    </p:spTree>
    <p:extLst>
      <p:ext uri="{BB962C8B-B14F-4D97-AF65-F5344CB8AC3E}">
        <p14:creationId xmlns:p14="http://schemas.microsoft.com/office/powerpoint/2010/main" val="19027094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11</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number of children receiving Special Ed services of the NJ counties in 2018.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Yes</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Charter schools were included in the county of registered address.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a:p>
        </p:txBody>
      </p:sp>
    </p:spTree>
    <p:extLst>
      <p:ext uri="{BB962C8B-B14F-4D97-AF65-F5344CB8AC3E}">
        <p14:creationId xmlns:p14="http://schemas.microsoft.com/office/powerpoint/2010/main" val="15651144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2017 and 2018, the county’s percentage of children receiving Special Education services are below the state average.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2017 NJ Average=17.6%</a:t>
            </a:r>
          </a:p>
          <a:p>
            <a:r>
              <a:rPr lang="en-US" sz="1200" kern="1200" dirty="0" smtClean="0">
                <a:solidFill>
                  <a:schemeClr val="tx1"/>
                </a:solidFill>
                <a:effectLst/>
                <a:latin typeface="+mn-lt"/>
                <a:ea typeface="+mn-ea"/>
                <a:cs typeface="+mn-cs"/>
              </a:rPr>
              <a:t>2018 NJ Average=17.9%</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Yes</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Charter schools were included in the county of registered address.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a:p>
        </p:txBody>
      </p:sp>
    </p:spTree>
    <p:extLst>
      <p:ext uri="{BB962C8B-B14F-4D97-AF65-F5344CB8AC3E}">
        <p14:creationId xmlns:p14="http://schemas.microsoft.com/office/powerpoint/2010/main" val="16082347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6</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number of children receiving Special Ed services of the NJ counties.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a:p>
        </p:txBody>
      </p:sp>
    </p:spTree>
    <p:extLst>
      <p:ext uri="{BB962C8B-B14F-4D97-AF65-F5344CB8AC3E}">
        <p14:creationId xmlns:p14="http://schemas.microsoft.com/office/powerpoint/2010/main" val="9675170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Did not include individual counselors. Is not an exhaustive list.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Sources include:</a:t>
            </a:r>
            <a:endParaRPr lang="en-US" sz="1200" kern="1200" dirty="0" smtClean="0">
              <a:solidFill>
                <a:schemeClr val="tx1"/>
              </a:solidFill>
              <a:effectLst/>
              <a:latin typeface="+mn-lt"/>
              <a:ea typeface="+mn-ea"/>
              <a:cs typeface="+mn-cs"/>
            </a:endParaRPr>
          </a:p>
          <a:p>
            <a:pPr defTabSz="904046">
              <a:defRPr/>
            </a:pPr>
            <a:r>
              <a:rPr lang="en-US" dirty="0" smtClean="0"/>
              <a:t>16.1. </a:t>
            </a:r>
            <a:r>
              <a:rPr lang="en-US" dirty="0" smtClean="0">
                <a:hlinkClick r:id="rId3"/>
              </a:rPr>
              <a:t>https://www.Hudsonresourcenet.org/community-services/family-support-services/</a:t>
            </a:r>
            <a:endParaRPr lang="en-US" dirty="0" smtClean="0"/>
          </a:p>
          <a:p>
            <a:pPr defTabSz="904046">
              <a:defRPr/>
            </a:pPr>
            <a:endParaRPr lang="en-US" dirty="0" smtClean="0"/>
          </a:p>
          <a:p>
            <a:pPr defTabSz="904046">
              <a:defRPr/>
            </a:pPr>
            <a:r>
              <a:rPr lang="en-US" dirty="0" smtClean="0"/>
              <a:t>16.2. </a:t>
            </a:r>
            <a:r>
              <a:rPr lang="en-US" dirty="0" smtClean="0">
                <a:hlinkClick r:id="rId4"/>
              </a:rPr>
              <a:t>https://www.probononj.org/ProviderDirectory.aspx</a:t>
            </a:r>
            <a:endParaRPr lang="en-US" dirty="0" smtClean="0"/>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90</a:t>
            </a:fld>
            <a:endParaRPr lang="en-US"/>
          </a:p>
        </p:txBody>
      </p:sp>
    </p:spTree>
    <p:extLst>
      <p:ext uri="{BB962C8B-B14F-4D97-AF65-F5344CB8AC3E}">
        <p14:creationId xmlns:p14="http://schemas.microsoft.com/office/powerpoint/2010/main" val="114061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foreign-born residents is above the state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counties percentage of foreign-born residents has risen slightly over the past 5 years.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1.6.</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a:p>
        </p:txBody>
      </p:sp>
    </p:spTree>
    <p:extLst>
      <p:ext uri="{BB962C8B-B14F-4D97-AF65-F5344CB8AC3E}">
        <p14:creationId xmlns:p14="http://schemas.microsoft.com/office/powerpoint/2010/main" val="2495555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West New York and East Newark have the highest proportions of foreign-born residents.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a:p>
        </p:txBody>
      </p:sp>
    </p:spTree>
    <p:extLst>
      <p:ext uri="{BB962C8B-B14F-4D97-AF65-F5344CB8AC3E}">
        <p14:creationId xmlns:p14="http://schemas.microsoft.com/office/powerpoint/2010/main" val="3375214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proportion of residents who speak English ONLY is below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who speaks English ONLY has remained</a:t>
            </a:r>
            <a:r>
              <a:rPr lang="en-US" sz="1200" kern="1200" baseline="0" dirty="0" smtClean="0">
                <a:solidFill>
                  <a:schemeClr val="tx1"/>
                </a:solidFill>
                <a:effectLst/>
                <a:latin typeface="+mn-lt"/>
                <a:ea typeface="+mn-ea"/>
                <a:cs typeface="+mn-cs"/>
              </a:rPr>
              <a:t> steady</a:t>
            </a:r>
            <a:r>
              <a:rPr lang="en-US" sz="1200" kern="1200" dirty="0" smtClean="0">
                <a:solidFill>
                  <a:schemeClr val="tx1"/>
                </a:solidFill>
                <a:effectLst/>
                <a:latin typeface="+mn-lt"/>
                <a:ea typeface="+mn-ea"/>
                <a:cs typeface="+mn-cs"/>
              </a:rPr>
              <a:t> over the 5 years for which we have data.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1.9.</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a:p>
        </p:txBody>
      </p:sp>
    </p:spTree>
    <p:extLst>
      <p:ext uri="{BB962C8B-B14F-4D97-AF65-F5344CB8AC3E}">
        <p14:creationId xmlns:p14="http://schemas.microsoft.com/office/powerpoint/2010/main" val="1260914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9.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8" name="TextBox 7">
            <a:extLst>
              <a:ext uri="{FF2B5EF4-FFF2-40B4-BE49-F238E27FC236}">
                <a16:creationId xmlns:a16="http://schemas.microsoft.com/office/drawing/2014/main" id="{4FC3502E-998F-4187-BA0A-B415E6C52E45}"/>
              </a:ext>
            </a:extLst>
          </p:cNvPr>
          <p:cNvSpPr txBox="1"/>
          <p:nvPr userDrawn="1"/>
        </p:nvSpPr>
        <p:spPr>
          <a:xfrm>
            <a:off x="-228600" y="5638800"/>
            <a:ext cx="3454400" cy="461665"/>
          </a:xfrm>
          <a:prstGeom prst="rect">
            <a:avLst/>
          </a:prstGeom>
          <a:noFill/>
        </p:spPr>
        <p:txBody>
          <a:bodyPr wrap="square" rtlCol="0">
            <a:spAutoFit/>
          </a:bodyPr>
          <a:lstStyle/>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Rectangle 3">
            <a:extLst>
              <a:ext uri="{FF2B5EF4-FFF2-40B4-BE49-F238E27FC236}">
                <a16:creationId xmlns:a16="http://schemas.microsoft.com/office/drawing/2014/main" id="{A832EAD1-8823-4F78-A97A-6A1CEB1B4BF1}"/>
              </a:ext>
            </a:extLst>
          </p:cNvPr>
          <p:cNvSpPr/>
          <p:nvPr userDrawn="1"/>
        </p:nvSpPr>
        <p:spPr>
          <a:xfrm>
            <a:off x="3246120" y="228600"/>
            <a:ext cx="4572000" cy="6400800"/>
          </a:xfrm>
          <a:prstGeom prst="rect">
            <a:avLst/>
          </a:prstGeom>
        </p:spPr>
        <p:txBody>
          <a:bodyPr wrap="square">
            <a:noAutofit/>
          </a:bodyPr>
          <a:lstStyle/>
          <a:p>
            <a:r>
              <a:rPr lang="en-US" spc="-50" dirty="0">
                <a:latin typeface="Franklin Gothic Medium" panose="020B0603020102020204" pitchFamily="34" charset="0"/>
              </a:rPr>
              <a:t>16.1. Support for Families including Kinship</a:t>
            </a:r>
          </a:p>
          <a:p>
            <a:pPr lvl="1"/>
            <a:endParaRPr lang="en-US" sz="1100" dirty="0">
              <a:latin typeface="Franklin Gothic Medium" panose="020B0603020102020204" pitchFamily="34" charset="0"/>
            </a:endParaRPr>
          </a:p>
        </p:txBody>
      </p:sp>
      <p:sp>
        <p:nvSpPr>
          <p:cNvPr id="6" name="Rectangle 5">
            <a:extLst>
              <a:ext uri="{FF2B5EF4-FFF2-40B4-BE49-F238E27FC236}">
                <a16:creationId xmlns:a16="http://schemas.microsoft.com/office/drawing/2014/main" id="{D2972177-29B4-4859-B354-1D69B288A972}"/>
              </a:ext>
            </a:extLst>
          </p:cNvPr>
          <p:cNvSpPr/>
          <p:nvPr userDrawn="1"/>
        </p:nvSpPr>
        <p:spPr>
          <a:xfrm>
            <a:off x="8001000" y="182880"/>
            <a:ext cx="3886200" cy="822960"/>
          </a:xfrm>
          <a:prstGeom prst="rect">
            <a:avLst/>
          </a:prstGeom>
        </p:spPr>
        <p:txBody>
          <a:bodyPr anchor="t" anchorCtr="0">
            <a:noAutofit/>
          </a:bodyPr>
          <a:lstStyle/>
          <a:p>
            <a:r>
              <a:rPr lang="en-US" spc="-50" dirty="0">
                <a:latin typeface="Franklin Gothic Medium" panose="020B0603020102020204" pitchFamily="34" charset="0"/>
              </a:rPr>
              <a:t>16.2. Pro Bono Legal/Advocacy services</a:t>
            </a:r>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76200"/>
            <a:ext cx="442614" cy="838200"/>
          </a:xfrm>
          <a:prstGeom prst="rect">
            <a:avLst/>
          </a:prstGeom>
        </p:spPr>
      </p:pic>
      <p:sp>
        <p:nvSpPr>
          <p:cNvPr id="10" name="TextBox 9"/>
          <p:cNvSpPr txBox="1"/>
          <p:nvPr userDrawn="1"/>
        </p:nvSpPr>
        <p:spPr>
          <a:xfrm>
            <a:off x="609600" y="202912"/>
            <a:ext cx="883920" cy="584775"/>
          </a:xfrm>
          <a:prstGeom prst="rect">
            <a:avLst/>
          </a:prstGeom>
          <a:noFill/>
        </p:spPr>
        <p:txBody>
          <a:bodyPr wrap="square" rtlCol="0">
            <a:spAutoFit/>
          </a:bodyPr>
          <a:lstStyle/>
          <a:p>
            <a:r>
              <a:rPr lang="en-US" sz="1600" b="1" dirty="0" smtClean="0">
                <a:latin typeface="+mj-lt"/>
              </a:rPr>
              <a:t>Hudson</a:t>
            </a:r>
            <a:r>
              <a:rPr lang="en-US" sz="1600" b="1" baseline="0" dirty="0" smtClean="0">
                <a:latin typeface="+mj-lt"/>
              </a:rPr>
              <a:t> County</a:t>
            </a:r>
            <a:endParaRPr lang="en-US" sz="1600" b="1" dirty="0" smtClean="0">
              <a:latin typeface="+mj-lt"/>
            </a:endParaRPr>
          </a:p>
        </p:txBody>
      </p:sp>
    </p:spTree>
    <p:extLst>
      <p:ext uri="{BB962C8B-B14F-4D97-AF65-F5344CB8AC3E}">
        <p14:creationId xmlns:p14="http://schemas.microsoft.com/office/powerpoint/2010/main" val="282820371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C67973-11DC-495B-9F98-E6663AA161B9}" type="datetimeFigureOut">
              <a:rPr lang="en-US" smtClean="0"/>
              <a:t>1/31/2020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AC2DFF-B6D3-4067-A899-876345D37F06}" type="slidenum">
              <a:rPr lang="en-US" smtClean="0"/>
              <a:t>‹#›</a:t>
            </a:fld>
            <a:endParaRPr lang="en-US"/>
          </a:p>
        </p:txBody>
      </p:sp>
    </p:spTree>
    <p:extLst>
      <p:ext uri="{BB962C8B-B14F-4D97-AF65-F5344CB8AC3E}">
        <p14:creationId xmlns:p14="http://schemas.microsoft.com/office/powerpoint/2010/main" val="1378612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0653" y="967848"/>
            <a:ext cx="761266" cy="1441647"/>
          </a:xfrm>
          <a:prstGeom prst="rect">
            <a:avLst/>
          </a:prstGeom>
        </p:spPr>
      </p:pic>
    </p:spTree>
    <p:extLst>
      <p:ext uri="{BB962C8B-B14F-4D97-AF65-F5344CB8AC3E}">
        <p14:creationId xmlns:p14="http://schemas.microsoft.com/office/powerpoint/2010/main" val="377924465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2" name="Picture 1">
            <a:extLst>
              <a:ext uri="{FF2B5EF4-FFF2-40B4-BE49-F238E27FC236}">
                <a16:creationId xmlns:a16="http://schemas.microsoft.com/office/drawing/2014/main" id="{CB45EDF9-4D1A-43F3-8EA0-8157261630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0"/>
            <a:ext cx="12192000" cy="6857999"/>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761844" y="4593707"/>
            <a:ext cx="2903598" cy="1200329"/>
          </a:xfrm>
          <a:prstGeom prst="rect">
            <a:avLst/>
          </a:prstGeom>
          <a:noFill/>
        </p:spPr>
        <p:txBody>
          <a:bodyPr wrap="square" rtlCol="0">
            <a:spAutoFit/>
          </a:bodyPr>
          <a:lstStyle/>
          <a:p>
            <a:r>
              <a:rPr lang="en-US" sz="7200" b="1" dirty="0">
                <a:latin typeface="Franklin Gothic Medium Cond" panose="020B0606030402020204" pitchFamily="34" charset="0"/>
              </a:rPr>
              <a:t>Poverty</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05489" y="4473047"/>
            <a:ext cx="761266" cy="1441647"/>
          </a:xfrm>
          <a:prstGeom prst="rect">
            <a:avLst/>
          </a:prstGeom>
        </p:spPr>
      </p:pic>
    </p:spTree>
    <p:extLst>
      <p:ext uri="{BB962C8B-B14F-4D97-AF65-F5344CB8AC3E}">
        <p14:creationId xmlns:p14="http://schemas.microsoft.com/office/powerpoint/2010/main" val="26951318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a:latin typeface="Franklin Gothic Medium Cond" panose="020B0606030402020204" pitchFamily="34" charset="0"/>
                </a:rPr>
                <a:t>Cost of Living</a:t>
              </a:r>
            </a:p>
          </p:txBody>
        </p:sp>
      </p:gr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0517" y="510648"/>
            <a:ext cx="761266" cy="1441647"/>
          </a:xfrm>
          <a:prstGeom prst="rect">
            <a:avLst/>
          </a:prstGeom>
        </p:spPr>
      </p:pic>
    </p:spTree>
    <p:extLst>
      <p:ext uri="{BB962C8B-B14F-4D97-AF65-F5344CB8AC3E}">
        <p14:creationId xmlns:p14="http://schemas.microsoft.com/office/powerpoint/2010/main" val="40323899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600" y="510648"/>
            <a:ext cx="761266" cy="1441647"/>
          </a:xfrm>
          <a:prstGeom prst="rect">
            <a:avLst/>
          </a:prstGeom>
        </p:spPr>
      </p:pic>
    </p:spTree>
    <p:extLst>
      <p:ext uri="{BB962C8B-B14F-4D97-AF65-F5344CB8AC3E}">
        <p14:creationId xmlns:p14="http://schemas.microsoft.com/office/powerpoint/2010/main" val="424237600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68652" y="2708175"/>
            <a:ext cx="761266" cy="1441647"/>
          </a:xfrm>
          <a:prstGeom prst="rect">
            <a:avLst/>
          </a:prstGeom>
        </p:spPr>
      </p:pic>
    </p:spTree>
    <p:extLst>
      <p:ext uri="{BB962C8B-B14F-4D97-AF65-F5344CB8AC3E}">
        <p14:creationId xmlns:p14="http://schemas.microsoft.com/office/powerpoint/2010/main" val="254901003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2649" y="586848"/>
            <a:ext cx="761266" cy="1441647"/>
          </a:xfrm>
          <a:prstGeom prst="rect">
            <a:avLst/>
          </a:prstGeom>
        </p:spPr>
      </p:pic>
    </p:spTree>
    <p:extLst>
      <p:ext uri="{BB962C8B-B14F-4D97-AF65-F5344CB8AC3E}">
        <p14:creationId xmlns:p14="http://schemas.microsoft.com/office/powerpoint/2010/main" val="117642529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29202" y="397830"/>
            <a:ext cx="761266" cy="1441647"/>
          </a:xfrm>
          <a:prstGeom prst="rect">
            <a:avLst/>
          </a:prstGeom>
        </p:spPr>
      </p:pic>
    </p:spTree>
    <p:extLst>
      <p:ext uri="{BB962C8B-B14F-4D97-AF65-F5344CB8AC3E}">
        <p14:creationId xmlns:p14="http://schemas.microsoft.com/office/powerpoint/2010/main" val="2562724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70745" y="4930247"/>
            <a:ext cx="761266" cy="1441647"/>
          </a:xfrm>
          <a:prstGeom prst="rect">
            <a:avLst/>
          </a:prstGeom>
        </p:spPr>
      </p:pic>
    </p:spTree>
    <p:extLst>
      <p:ext uri="{BB962C8B-B14F-4D97-AF65-F5344CB8AC3E}">
        <p14:creationId xmlns:p14="http://schemas.microsoft.com/office/powerpoint/2010/main" val="172821423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93702"/>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Service Needs</a:t>
            </a:r>
            <a:endParaRPr lang="en-US" b="1" dirty="0"/>
          </a:p>
          <a:p>
            <a:pPr lvl="1"/>
            <a:endParaRPr lang="en-US" sz="1200" b="1" dirty="0">
              <a:solidFill>
                <a:srgbClr val="000000"/>
              </a:solidFill>
            </a:endParaRPr>
          </a:p>
          <a:p>
            <a:r>
              <a:rPr lang="en-US" sz="1400" b="1" dirty="0">
                <a:solidFill>
                  <a:srgbClr val="C00000"/>
                </a:solidFill>
              </a:rPr>
              <a:t>Demographics: 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a:t>
            </a:r>
            <a:endParaRPr lang="en-US" sz="1200" b="1" dirty="0">
              <a:cs typeface="Calibri"/>
            </a:endParaRPr>
          </a:p>
          <a:p>
            <a:pPr lvl="1"/>
            <a:r>
              <a:rPr lang="en-US" sz="1200" dirty="0"/>
              <a:t>1.3: </a:t>
            </a:r>
            <a:r>
              <a:rPr lang="en-US" sz="1200" b="1" dirty="0"/>
              <a:t>Illustration of diversity by municipality (%)</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Demographics: Nativity </a:t>
            </a:r>
            <a:endParaRPr lang="en-US" sz="1400" b="1" dirty="0">
              <a:solidFill>
                <a:srgbClr val="C00000"/>
              </a:solidFill>
              <a:cs typeface="Calibri"/>
            </a:endParaRPr>
          </a:p>
          <a:p>
            <a:pPr lvl="1"/>
            <a:r>
              <a:rPr lang="en-US" sz="1200" dirty="0"/>
              <a:t>1.4: </a:t>
            </a:r>
            <a:r>
              <a:rPr lang="en-US" sz="1200" b="1" dirty="0"/>
              <a:t>Population (%) foreign-born in NJ (by county)</a:t>
            </a:r>
            <a:endParaRPr lang="en-US" sz="1200" b="1" dirty="0">
              <a:cs typeface="Calibri"/>
            </a:endParaRPr>
          </a:p>
          <a:p>
            <a:pPr lvl="1"/>
            <a:r>
              <a:rPr lang="en-US" sz="1200" dirty="0"/>
              <a:t>1.5: </a:t>
            </a:r>
            <a:r>
              <a:rPr lang="en-US" sz="1200" b="1" dirty="0"/>
              <a:t>Population (%) foreign-born over time </a:t>
            </a:r>
            <a:endParaRPr lang="en-US" sz="1200" b="1" dirty="0">
              <a:cs typeface="Calibri"/>
            </a:endParaRPr>
          </a:p>
          <a:p>
            <a:pPr lvl="1"/>
            <a:r>
              <a:rPr lang="en-US" sz="1200" dirty="0"/>
              <a:t>1.6: </a:t>
            </a:r>
            <a:r>
              <a:rPr lang="en-US" sz="1200" b="1" dirty="0"/>
              <a:t>Population (%) foreign-born by municipality</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Demographics: Language </a:t>
            </a:r>
            <a:endParaRPr lang="en-US" sz="1400" b="1" dirty="0">
              <a:solidFill>
                <a:srgbClr val="C00000"/>
              </a:solidFill>
              <a:cs typeface="Calibri"/>
            </a:endParaRPr>
          </a:p>
          <a:p>
            <a:pPr lvl="1"/>
            <a:r>
              <a:rPr lang="en-US" sz="1200" dirty="0"/>
              <a:t>1.7: </a:t>
            </a:r>
            <a:r>
              <a:rPr lang="en-US" sz="1200" b="1" dirty="0"/>
              <a:t>Population (%) English-only speakers in NJ (by county)</a:t>
            </a:r>
            <a:endParaRPr lang="en-US" sz="1200" b="1" dirty="0">
              <a:cs typeface="Calibri"/>
            </a:endParaRPr>
          </a:p>
          <a:p>
            <a:pPr lvl="1"/>
            <a:r>
              <a:rPr lang="en-US" sz="1200" dirty="0"/>
              <a:t>1.8: </a:t>
            </a:r>
            <a:r>
              <a:rPr lang="en-US" sz="1200" b="1" dirty="0"/>
              <a:t>Population (%) English-only speakers over time</a:t>
            </a:r>
            <a:endParaRPr lang="en-US" sz="1200" b="1" dirty="0">
              <a:cs typeface="Calibri"/>
            </a:endParaRPr>
          </a:p>
          <a:p>
            <a:pPr lvl="1"/>
            <a:r>
              <a:rPr lang="en-US" sz="1200" dirty="0"/>
              <a:t>1.9: </a:t>
            </a:r>
            <a:r>
              <a:rPr lang="en-US" sz="1200" b="1" dirty="0"/>
              <a:t>Population (%) English-only speakers by municipality</a:t>
            </a:r>
            <a:endParaRPr lang="en-US" sz="1200" b="1" dirty="0">
              <a:cs typeface="Calibri"/>
            </a:endParaRPr>
          </a:p>
          <a:p>
            <a:endParaRPr lang="en-US" sz="1300" b="1" dirty="0">
              <a:solidFill>
                <a:schemeClr val="accent1">
                  <a:lumMod val="75000"/>
                </a:schemeClr>
              </a:solidFill>
            </a:endParaRPr>
          </a:p>
          <a:p>
            <a:r>
              <a:rPr lang="en-US" sz="1400" b="1" dirty="0">
                <a:solidFill>
                  <a:srgbClr val="C00000"/>
                </a:solidFill>
              </a:rPr>
              <a:t>Demographics: 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(by county)</a:t>
            </a:r>
            <a:endParaRPr lang="en-US" sz="1200" b="1" dirty="0">
              <a:cs typeface="Calibri"/>
            </a:endParaRPr>
          </a:p>
          <a:p>
            <a:pPr lvl="1"/>
            <a:r>
              <a:rPr lang="en-US" sz="1200" dirty="0"/>
              <a:t>1.12: </a:t>
            </a:r>
            <a:r>
              <a:rPr lang="en-US" sz="1200" b="1" dirty="0"/>
              <a:t>Children (%) per age category by municipality</a:t>
            </a:r>
            <a:endParaRPr lang="en-US" sz="1200" b="1" dirty="0">
              <a:cs typeface="Calibri"/>
            </a:endParaRPr>
          </a:p>
          <a:p>
            <a:pPr lvl="1"/>
            <a:r>
              <a:rPr lang="en-US" sz="1200" dirty="0"/>
              <a:t>1.13</a:t>
            </a:r>
            <a:r>
              <a:rPr lang="en-US" sz="1200" b="1" dirty="0"/>
              <a:t>:  Children (#)  in the care of CP&amp;P – in and out-of-home placements</a:t>
            </a:r>
            <a:endParaRPr lang="en-US" sz="1200" b="1" dirty="0">
              <a:cs typeface="Calibri"/>
            </a:endParaRPr>
          </a:p>
          <a:p>
            <a:pPr lvl="1"/>
            <a:r>
              <a:rPr lang="en-US" sz="1200" dirty="0"/>
              <a:t>1.14</a:t>
            </a:r>
            <a:r>
              <a:rPr lang="en-US" sz="1200" b="1" dirty="0"/>
              <a:t>:  Children (#) in CP&amp;P out-of-home placement – kin and non-kin placements</a:t>
            </a:r>
            <a:endParaRPr lang="en-US" sz="1200" b="1" dirty="0">
              <a:cs typeface="Calibri"/>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76200"/>
            <a:ext cx="442614" cy="838200"/>
          </a:xfrm>
          <a:prstGeom prst="rect">
            <a:avLst/>
          </a:prstGeom>
        </p:spPr>
      </p:pic>
      <p:sp>
        <p:nvSpPr>
          <p:cNvPr id="8" name="TextBox 7"/>
          <p:cNvSpPr txBox="1"/>
          <p:nvPr userDrawn="1"/>
        </p:nvSpPr>
        <p:spPr>
          <a:xfrm>
            <a:off x="609600" y="202912"/>
            <a:ext cx="883920" cy="584775"/>
          </a:xfrm>
          <a:prstGeom prst="rect">
            <a:avLst/>
          </a:prstGeom>
          <a:noFill/>
        </p:spPr>
        <p:txBody>
          <a:bodyPr wrap="square" rtlCol="0">
            <a:spAutoFit/>
          </a:bodyPr>
          <a:lstStyle/>
          <a:p>
            <a:r>
              <a:rPr lang="en-US" sz="1600" b="1" dirty="0" smtClean="0">
                <a:latin typeface="+mj-lt"/>
              </a:rPr>
              <a:t>Hudson</a:t>
            </a:r>
            <a:r>
              <a:rPr lang="en-US" sz="1600" b="1" baseline="0" dirty="0" smtClean="0">
                <a:latin typeface="+mj-lt"/>
              </a:rPr>
              <a:t> County</a:t>
            </a:r>
            <a:endParaRPr lang="en-US" sz="1600" b="1" dirty="0" smtClean="0">
              <a:latin typeface="+mj-lt"/>
            </a:endParaRPr>
          </a:p>
        </p:txBody>
      </p:sp>
    </p:spTree>
    <p:extLst>
      <p:ext uri="{BB962C8B-B14F-4D97-AF65-F5344CB8AC3E}">
        <p14:creationId xmlns:p14="http://schemas.microsoft.com/office/powerpoint/2010/main" val="123711913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2156" y="4854048"/>
            <a:ext cx="761266" cy="1441647"/>
          </a:xfrm>
          <a:prstGeom prst="rect">
            <a:avLst/>
          </a:prstGeom>
        </p:spPr>
      </p:pic>
    </p:spTree>
    <p:extLst>
      <p:ext uri="{BB962C8B-B14F-4D97-AF65-F5344CB8AC3E}">
        <p14:creationId xmlns:p14="http://schemas.microsoft.com/office/powerpoint/2010/main" val="21303533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rgbClr val="FF0000"/>
                </a:solidFill>
                <a:latin typeface="Franklin Gothic Medium Cond"/>
              </a:rPr>
              <a:t>(HSAC Basic Needs Assessment Category)</a:t>
            </a:r>
            <a:endParaRPr lang="en-US" sz="150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5281868" y="994764"/>
            <a:ext cx="2903598" cy="769441"/>
          </a:xfrm>
          <a:prstGeom prst="rect">
            <a:avLst/>
          </a:prstGeom>
          <a:noFill/>
        </p:spPr>
        <p:txBody>
          <a:bodyPr wrap="square" rtlCol="0">
            <a:spAutoFit/>
          </a:bodyPr>
          <a:lstStyle/>
          <a:p>
            <a:r>
              <a:rPr lang="en-US" sz="4400" b="1" dirty="0">
                <a:latin typeface="Franklin Gothic Medium Cond" panose="020B0606030402020204" pitchFamily="34" charset="0"/>
              </a:rPr>
              <a:t>Employment</a:t>
            </a: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62400" y="270943"/>
            <a:ext cx="863899" cy="1636008"/>
          </a:xfrm>
          <a:prstGeom prst="rect">
            <a:avLst/>
          </a:prstGeom>
        </p:spPr>
      </p:pic>
    </p:spTree>
    <p:extLst>
      <p:ext uri="{BB962C8B-B14F-4D97-AF65-F5344CB8AC3E}">
        <p14:creationId xmlns:p14="http://schemas.microsoft.com/office/powerpoint/2010/main" val="324902771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811248" y="772850"/>
            <a:ext cx="1928731" cy="1077218"/>
          </a:xfrm>
          <a:prstGeom prst="rect">
            <a:avLst/>
          </a:prstGeom>
          <a:noFill/>
        </p:spPr>
        <p:txBody>
          <a:bodyPr wrap="square" rtlCol="0">
            <a:spAutoFit/>
          </a:bodyPr>
          <a:lstStyle/>
          <a:p>
            <a:r>
              <a:rPr lang="en-US" sz="3200" b="1" dirty="0">
                <a:latin typeface="Franklin Gothic Medium Cond" panose="020B0606030402020204" pitchFamily="34" charset="0"/>
              </a:rPr>
              <a:t>Community Safety</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77891" y="276623"/>
            <a:ext cx="761266" cy="1441647"/>
          </a:xfrm>
          <a:prstGeom prst="rect">
            <a:avLst/>
          </a:prstGeom>
        </p:spPr>
      </p:pic>
    </p:spTree>
    <p:extLst>
      <p:ext uri="{BB962C8B-B14F-4D97-AF65-F5344CB8AC3E}">
        <p14:creationId xmlns:p14="http://schemas.microsoft.com/office/powerpoint/2010/main" val="236337049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sp>
        <p:nvSpPr>
          <p:cNvPr id="11" name="TextBox 10">
            <a:extLst>
              <a:ext uri="{FF2B5EF4-FFF2-40B4-BE49-F238E27FC236}">
                <a16:creationId xmlns:a16="http://schemas.microsoft.com/office/drawing/2014/main" id="{4A4B456B-58D3-46EE-A8F9-BA110B4ED4BE}"/>
              </a:ext>
            </a:extLst>
          </p:cNvPr>
          <p:cNvSpPr txBox="1"/>
          <p:nvPr userDrawn="1"/>
        </p:nvSpPr>
        <p:spPr>
          <a:xfrm>
            <a:off x="8153401" y="1965437"/>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19754" y="409490"/>
            <a:ext cx="761266" cy="1441647"/>
          </a:xfrm>
          <a:prstGeom prst="rect">
            <a:avLst/>
          </a:prstGeom>
        </p:spPr>
      </p:pic>
    </p:spTree>
    <p:extLst>
      <p:ext uri="{BB962C8B-B14F-4D97-AF65-F5344CB8AC3E}">
        <p14:creationId xmlns:p14="http://schemas.microsoft.com/office/powerpoint/2010/main" val="365320107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008883" y="2320161"/>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11262" y="878514"/>
            <a:ext cx="761266" cy="1441647"/>
          </a:xfrm>
          <a:prstGeom prst="rect">
            <a:avLst/>
          </a:prstGeom>
        </p:spPr>
      </p:pic>
    </p:spTree>
    <p:extLst>
      <p:ext uri="{BB962C8B-B14F-4D97-AF65-F5344CB8AC3E}">
        <p14:creationId xmlns:p14="http://schemas.microsoft.com/office/powerpoint/2010/main" val="167655288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9663327" y="615026"/>
            <a:ext cx="2028295" cy="1559347"/>
          </a:xfrm>
          <a:prstGeom prst="rect">
            <a:avLst/>
          </a:prstGeom>
          <a:noFill/>
        </p:spPr>
        <p:txBody>
          <a:bodyPr wrap="square" rtlCol="0">
            <a:spAutoFit/>
          </a:bodyPr>
          <a:lstStyle/>
          <a:p>
            <a:r>
              <a:rPr lang="en-US" sz="4400" b="1" dirty="0">
                <a:latin typeface="Franklin Gothic Medium Cond" panose="020B0606030402020204" pitchFamily="34" charset="0"/>
              </a:rPr>
              <a:t>Mental</a:t>
            </a:r>
          </a:p>
          <a:p>
            <a:r>
              <a:rPr lang="en-US" sz="4400" b="1" dirty="0">
                <a:latin typeface="Franklin Gothic Medium Cond" panose="020B0606030402020204" pitchFamily="34" charset="0"/>
              </a:rPr>
              <a:t>Health</a:t>
            </a:r>
          </a:p>
        </p:txBody>
      </p:sp>
      <p:sp>
        <p:nvSpPr>
          <p:cNvPr id="14" name="TextBox 13">
            <a:extLst>
              <a:ext uri="{FF2B5EF4-FFF2-40B4-BE49-F238E27FC236}">
                <a16:creationId xmlns:a16="http://schemas.microsoft.com/office/drawing/2014/main" id="{2F1F8581-4B41-458F-BB9B-0979B04F7D76}"/>
              </a:ext>
            </a:extLst>
          </p:cNvPr>
          <p:cNvSpPr txBox="1"/>
          <p:nvPr userDrawn="1"/>
        </p:nvSpPr>
        <p:spPr>
          <a:xfrm>
            <a:off x="7943193" y="2031126"/>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74017" y="572850"/>
            <a:ext cx="761266" cy="1441647"/>
          </a:xfrm>
          <a:prstGeom prst="rect">
            <a:avLst/>
          </a:prstGeom>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0808DD12-6064-4859-8CCF-DA9B660139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909" y="0"/>
            <a:ext cx="12243818" cy="6858000"/>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9093200" y="465303"/>
            <a:ext cx="2403822" cy="769441"/>
          </a:xfrm>
          <a:prstGeom prst="rect">
            <a:avLst/>
          </a:prstGeom>
          <a:noFill/>
        </p:spPr>
        <p:txBody>
          <a:bodyPr wrap="square" rtlCol="0">
            <a:spAutoFit/>
          </a:bodyPr>
          <a:lstStyle/>
          <a:p>
            <a:r>
              <a:rPr lang="en-US" sz="4400" b="1" dirty="0">
                <a:latin typeface="Franklin Gothic Medium Cond" panose="020B0606030402020204" pitchFamily="34" charset="0"/>
              </a:rPr>
              <a:t>Education</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79516" y="409357"/>
            <a:ext cx="761266" cy="1441647"/>
          </a:xfrm>
          <a:prstGeom prst="rect">
            <a:avLst/>
          </a:prstGeom>
        </p:spPr>
      </p:pic>
    </p:spTree>
    <p:extLst>
      <p:ext uri="{BB962C8B-B14F-4D97-AF65-F5344CB8AC3E}">
        <p14:creationId xmlns:p14="http://schemas.microsoft.com/office/powerpoint/2010/main" val="5845187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200" y="888568"/>
            <a:ext cx="809547" cy="1533079"/>
          </a:xfrm>
          <a:prstGeom prst="rect">
            <a:avLst/>
          </a:prstGeom>
        </p:spPr>
      </p:pic>
    </p:spTree>
    <p:extLst>
      <p:ext uri="{BB962C8B-B14F-4D97-AF65-F5344CB8AC3E}">
        <p14:creationId xmlns:p14="http://schemas.microsoft.com/office/powerpoint/2010/main" val="39454205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708981"/>
          </a:xfrm>
          <a:prstGeom prst="rect">
            <a:avLst/>
          </a:prstGeom>
          <a:noFill/>
        </p:spPr>
        <p:txBody>
          <a:bodyPr wrap="square" rtlCol="0">
            <a:spAutoFit/>
          </a:bodyPr>
          <a:lstStyle/>
          <a:p>
            <a:r>
              <a:rPr lang="en-US" sz="1400" b="1" dirty="0">
                <a:solidFill>
                  <a:srgbClr val="C00000"/>
                </a:solidFill>
              </a:rPr>
              <a:t>Poverty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2.1: </a:t>
            </a:r>
            <a:r>
              <a:rPr lang="en-US" sz="1200" b="1" dirty="0"/>
              <a:t>NJ</a:t>
            </a:r>
            <a:r>
              <a:rPr lang="en-US" sz="1200" dirty="0"/>
              <a:t> f</a:t>
            </a:r>
            <a:r>
              <a:rPr lang="en-US" sz="1200" b="1" dirty="0"/>
              <a:t>amilies (%) with children under the age of 18 living in poverty (by county)</a:t>
            </a:r>
            <a:endParaRPr lang="en-US" sz="1200" b="1" dirty="0">
              <a:cs typeface="Calibri"/>
            </a:endParaRPr>
          </a:p>
          <a:p>
            <a:pPr lvl="1"/>
            <a:r>
              <a:rPr lang="en-US" sz="1200" dirty="0"/>
              <a:t>2.2: </a:t>
            </a:r>
            <a:r>
              <a:rPr lang="en-US" sz="1200" b="1" dirty="0"/>
              <a:t>Families (%) with children under the age of 18 living in poverty over time</a:t>
            </a:r>
            <a:endParaRPr lang="en-US" sz="1200" b="1" dirty="0">
              <a:cs typeface="Calibri"/>
            </a:endParaRPr>
          </a:p>
          <a:p>
            <a:pPr lvl="1"/>
            <a:r>
              <a:rPr lang="en-US" sz="1200" dirty="0"/>
              <a:t>2.3: </a:t>
            </a:r>
            <a:r>
              <a:rPr lang="en-US" sz="1200" b="1" dirty="0"/>
              <a:t>Families (%) with children under the age of 18 living in poverty by municipality</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Cost of Living</a:t>
            </a:r>
            <a:endParaRPr lang="en-US" sz="1400" b="1" dirty="0">
              <a:solidFill>
                <a:srgbClr val="C00000"/>
              </a:solidFill>
              <a:cs typeface="Calibri"/>
            </a:endParaRPr>
          </a:p>
          <a:p>
            <a:pPr lvl="1"/>
            <a:r>
              <a:rPr lang="en-US" sz="1200" dirty="0"/>
              <a:t>3.1: </a:t>
            </a:r>
            <a:r>
              <a:rPr lang="en-US" sz="1200" b="1" dirty="0"/>
              <a:t>Monthly cost of living budget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3.2: </a:t>
            </a:r>
            <a:r>
              <a:rPr lang="en-US" sz="1200" b="1" dirty="0"/>
              <a:t>Annual cost of living estimates in NJ (by county</a:t>
            </a:r>
            <a:r>
              <a:rPr lang="en-US" sz="1200" b="1" dirty="0" smtClean="0"/>
              <a:t>)($)</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376092"/>
              </a:solidFill>
              <a:cs typeface="Calibri"/>
            </a:endParaRPr>
          </a:p>
          <a:p>
            <a:r>
              <a:rPr lang="en-US" sz="1400" b="1" dirty="0">
                <a:solidFill>
                  <a:srgbClr val="C00000"/>
                </a:solidFill>
              </a:rPr>
              <a:t>Income</a:t>
            </a:r>
            <a:endParaRPr lang="en-US" sz="1400" b="1" dirty="0">
              <a:solidFill>
                <a:srgbClr val="C00000"/>
              </a:solidFill>
              <a:cs typeface="Calibri"/>
            </a:endParaRPr>
          </a:p>
          <a:p>
            <a:pPr lvl="1"/>
            <a:r>
              <a:rPr lang="en-US" sz="1200" dirty="0">
                <a:ea typeface="+mn-lt"/>
                <a:cs typeface="+mn-lt"/>
              </a:rPr>
              <a:t>4.1:</a:t>
            </a:r>
            <a:r>
              <a:rPr lang="en-US" sz="1200" b="1" dirty="0">
                <a:ea typeface="+mn-lt"/>
                <a:cs typeface="+mn-lt"/>
              </a:rPr>
              <a:t> Median household income ($) </a:t>
            </a:r>
            <a:r>
              <a:rPr lang="en-US" sz="1200" b="1" dirty="0"/>
              <a:t>in NJ (by county)</a:t>
            </a:r>
            <a:endParaRPr lang="en-US" sz="1200" b="1" dirty="0">
              <a:cs typeface="Calibri"/>
            </a:endParaRPr>
          </a:p>
          <a:p>
            <a:pPr lvl="1"/>
            <a:r>
              <a:rPr lang="en-US" sz="1200" dirty="0">
                <a:ea typeface="+mn-lt"/>
                <a:cs typeface="+mn-lt"/>
              </a:rPr>
              <a:t>4.2: </a:t>
            </a:r>
            <a:r>
              <a:rPr lang="en-US" sz="1200" b="1" dirty="0">
                <a:ea typeface="+mn-lt"/>
                <a:cs typeface="+mn-lt"/>
              </a:rPr>
              <a:t>Median household income ($) over time</a:t>
            </a:r>
            <a:endParaRPr lang="en-US" sz="1400" b="1" dirty="0">
              <a:solidFill>
                <a:srgbClr val="C00000"/>
              </a:solidFill>
            </a:endParaRPr>
          </a:p>
          <a:p>
            <a:pPr lvl="1"/>
            <a:r>
              <a:rPr lang="en-US" sz="1200" dirty="0">
                <a:solidFill>
                  <a:srgbClr val="000000"/>
                </a:solidFill>
                <a:cs typeface="Calibri"/>
              </a:rPr>
              <a:t>4.3: </a:t>
            </a:r>
            <a:r>
              <a:rPr lang="en-US" sz="1200" b="1" dirty="0">
                <a:solidFill>
                  <a:srgbClr val="000000"/>
                </a:solidFill>
                <a:cs typeface="Calibri"/>
              </a:rPr>
              <a:t>Median household income </a:t>
            </a:r>
            <a:r>
              <a:rPr lang="en-US" sz="1200" b="1" dirty="0">
                <a:ea typeface="+mn-lt"/>
                <a:cs typeface="+mn-lt"/>
              </a:rPr>
              <a:t>($) </a:t>
            </a:r>
            <a:r>
              <a:rPr lang="en-US" sz="1200" b="1" dirty="0">
                <a:solidFill>
                  <a:srgbClr val="000000"/>
                </a:solidFill>
                <a:cs typeface="Calibri"/>
              </a:rPr>
              <a:t>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200" dirty="0">
                <a:ea typeface="+mn-lt"/>
                <a:cs typeface="+mn-lt"/>
              </a:rPr>
              <a:t>5.1: </a:t>
            </a:r>
            <a:r>
              <a:rPr lang="en-US" sz="1200" b="1" dirty="0" smtClean="0">
                <a:ea typeface="+mn-lt"/>
                <a:cs typeface="+mn-lt"/>
              </a:rPr>
              <a:t>Households</a:t>
            </a:r>
            <a:r>
              <a:rPr lang="en-US" sz="1200" b="1" baseline="0" dirty="0" smtClean="0">
                <a:ea typeface="+mn-lt"/>
                <a:cs typeface="+mn-lt"/>
              </a:rPr>
              <a:t> </a:t>
            </a:r>
            <a:r>
              <a:rPr lang="en-US" sz="1200" b="1" dirty="0" smtClean="0">
                <a:ea typeface="+mn-lt"/>
                <a:cs typeface="+mn-lt"/>
              </a:rPr>
              <a:t>(%) with severe cost burden</a:t>
            </a:r>
            <a:r>
              <a:rPr lang="en-US" sz="1200" b="1" baseline="0" dirty="0" smtClean="0">
                <a:ea typeface="+mn-lt"/>
                <a:cs typeface="+mn-lt"/>
              </a:rPr>
              <a:t> for housing </a:t>
            </a:r>
            <a:r>
              <a:rPr lang="en-US" sz="1200" b="1" dirty="0" smtClean="0"/>
              <a:t>(by </a:t>
            </a:r>
            <a:r>
              <a:rPr lang="en-US" sz="1200" b="1" dirty="0"/>
              <a:t>county)</a:t>
            </a:r>
            <a:endParaRPr lang="en-US" sz="1200" b="1" dirty="0">
              <a:cs typeface="Calibri"/>
            </a:endParaRPr>
          </a:p>
          <a:p>
            <a:pPr lvl="1"/>
            <a:r>
              <a:rPr lang="en-US" sz="1200" dirty="0">
                <a:ea typeface="+mn-lt"/>
                <a:cs typeface="+mn-lt"/>
              </a:rPr>
              <a:t>5.2: </a:t>
            </a:r>
            <a:r>
              <a:rPr lang="en-US" sz="1200" b="1" dirty="0">
                <a:ea typeface="+mn-lt"/>
                <a:cs typeface="+mn-lt"/>
              </a:rPr>
              <a:t>H</a:t>
            </a:r>
            <a:r>
              <a:rPr lang="en-US" sz="1200" b="1" dirty="0"/>
              <a:t>ouseholds (%) with severe housing problems over time</a:t>
            </a:r>
            <a:endParaRPr lang="en-US" dirty="0">
              <a:solidFill>
                <a:srgbClr val="000000"/>
              </a:solidFill>
              <a:cs typeface="Calibri"/>
            </a:endParaRPr>
          </a:p>
          <a:p>
            <a:endParaRPr lang="en-US" sz="1200" b="1" dirty="0">
              <a:solidFill>
                <a:schemeClr val="accent1">
                  <a:lumMod val="75000"/>
                </a:schemeClr>
              </a:solidFill>
              <a:cs typeface="Calibri"/>
            </a:endParaRPr>
          </a:p>
          <a:p>
            <a:r>
              <a:rPr lang="en-US" sz="1400" b="1" dirty="0">
                <a:solidFill>
                  <a:srgbClr val="C00000"/>
                </a:solidFill>
              </a:rPr>
              <a:t>Food &amp; Nutrition </a:t>
            </a:r>
            <a:endParaRPr lang="en-US" sz="1400" b="1" dirty="0">
              <a:solidFill>
                <a:srgbClr val="C00000"/>
              </a:solidFill>
              <a:cs typeface="Calibri"/>
            </a:endParaRPr>
          </a:p>
          <a:p>
            <a:pPr lvl="1"/>
            <a:r>
              <a:rPr lang="en-US" sz="1200" dirty="0"/>
              <a:t>6.1: </a:t>
            </a:r>
            <a:r>
              <a:rPr lang="en-US" sz="1200" b="1" dirty="0"/>
              <a:t>Food insecurity rates over time: county, state, and national comparisons </a:t>
            </a:r>
          </a:p>
          <a:p>
            <a:pPr lvl="1"/>
            <a:r>
              <a:rPr lang="en-US" sz="1200" dirty="0">
                <a:cs typeface="Calibri"/>
              </a:rPr>
              <a:t>6.2: </a:t>
            </a:r>
            <a:r>
              <a:rPr lang="en-US" sz="1200" b="1" dirty="0">
                <a:cs typeface="Calibri"/>
              </a:rPr>
              <a:t>Food insecurity (%) </a:t>
            </a:r>
            <a:r>
              <a:rPr lang="en-US" sz="1200" b="1" dirty="0"/>
              <a:t>in NJ (by county)</a:t>
            </a:r>
            <a:endParaRPr lang="en-US" sz="1200" b="1" dirty="0">
              <a:cs typeface="Calibri"/>
            </a:endParaRPr>
          </a:p>
          <a:p>
            <a:pPr lvl="1"/>
            <a:r>
              <a:rPr lang="en-US" sz="1200" dirty="0"/>
              <a:t>6.3: </a:t>
            </a:r>
            <a:r>
              <a:rPr lang="en-US" sz="1200" b="1" dirty="0"/>
              <a:t>Individuals (#) enrolled in WIC nutrition program </a:t>
            </a:r>
            <a:endParaRPr lang="en-US" sz="1200" b="1" dirty="0">
              <a:cs typeface="Calibri"/>
            </a:endParaRPr>
          </a:p>
          <a:p>
            <a:pPr lvl="1"/>
            <a:r>
              <a:rPr lang="en-US" sz="1200" dirty="0"/>
              <a:t>6.4: </a:t>
            </a:r>
            <a:r>
              <a:rPr lang="en-US" sz="1200" b="1" dirty="0"/>
              <a:t>Children (#) receiving free or reduced lunch</a:t>
            </a:r>
            <a:endParaRPr lang="en-US" sz="1200" dirty="0"/>
          </a:p>
          <a:p>
            <a:pPr lvl="1"/>
            <a:r>
              <a:rPr lang="en-US" sz="1200" dirty="0"/>
              <a:t>6.5: </a:t>
            </a:r>
            <a:r>
              <a:rPr lang="en-US" sz="1200" b="1" dirty="0"/>
              <a:t>Children (#) receiving NJ SNAP supplemental nutrition assistance</a:t>
            </a:r>
            <a:endParaRPr lang="en-US" sz="1200" b="1" dirty="0">
              <a:cs typeface="Calibri"/>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76200"/>
            <a:ext cx="442614" cy="838200"/>
          </a:xfrm>
          <a:prstGeom prst="rect">
            <a:avLst/>
          </a:prstGeom>
        </p:spPr>
      </p:pic>
      <p:sp>
        <p:nvSpPr>
          <p:cNvPr id="8" name="TextBox 7"/>
          <p:cNvSpPr txBox="1"/>
          <p:nvPr userDrawn="1"/>
        </p:nvSpPr>
        <p:spPr>
          <a:xfrm>
            <a:off x="609600" y="202912"/>
            <a:ext cx="883920" cy="584775"/>
          </a:xfrm>
          <a:prstGeom prst="rect">
            <a:avLst/>
          </a:prstGeom>
          <a:noFill/>
        </p:spPr>
        <p:txBody>
          <a:bodyPr wrap="square" rtlCol="0">
            <a:spAutoFit/>
          </a:bodyPr>
          <a:lstStyle/>
          <a:p>
            <a:r>
              <a:rPr lang="en-US" sz="1600" b="1" dirty="0" smtClean="0">
                <a:latin typeface="+mj-lt"/>
              </a:rPr>
              <a:t>Hudson</a:t>
            </a:r>
            <a:r>
              <a:rPr lang="en-US" sz="1600" b="1" baseline="0" dirty="0" smtClean="0">
                <a:latin typeface="+mj-lt"/>
              </a:rPr>
              <a:t> County</a:t>
            </a:r>
            <a:endParaRPr lang="en-US" sz="1600" b="1" dirty="0" smtClean="0">
              <a:latin typeface="+mj-lt"/>
            </a:endParaRPr>
          </a:p>
        </p:txBody>
      </p:sp>
    </p:spTree>
    <p:extLst>
      <p:ext uri="{BB962C8B-B14F-4D97-AF65-F5344CB8AC3E}">
        <p14:creationId xmlns:p14="http://schemas.microsoft.com/office/powerpoint/2010/main" val="21963352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3877985"/>
          </a:xfrm>
          <a:prstGeom prst="rect">
            <a:avLst/>
          </a:prstGeom>
          <a:noFill/>
        </p:spPr>
        <p:txBody>
          <a:bodyPr wrap="square" rtlCol="0">
            <a:spAutoFit/>
          </a:bodyPr>
          <a:lstStyle/>
          <a:p>
            <a:r>
              <a:rPr lang="en-US" sz="1400" b="1" dirty="0">
                <a:solidFill>
                  <a:srgbClr val="C00000"/>
                </a:solidFill>
              </a:rPr>
              <a:t>Child Care</a:t>
            </a:r>
            <a:endParaRPr lang="en-US" sz="1400" b="1" dirty="0">
              <a:solidFill>
                <a:srgbClr val="C00000"/>
              </a:solidFill>
              <a:cs typeface="Calibri"/>
            </a:endParaRPr>
          </a:p>
          <a:p>
            <a:pPr lvl="1"/>
            <a:r>
              <a:rPr lang="en-US" sz="1200" dirty="0"/>
              <a:t>7.1: </a:t>
            </a:r>
            <a:r>
              <a:rPr lang="en-US" sz="1200" b="1" dirty="0"/>
              <a:t>Median monthly childcare cost </a:t>
            </a:r>
            <a:r>
              <a:rPr lang="en-US" sz="1200" b="1" dirty="0">
                <a:ea typeface="+mn-lt"/>
                <a:cs typeface="+mn-lt"/>
              </a:rPr>
              <a:t>($) </a:t>
            </a:r>
            <a:r>
              <a:rPr lang="en-US" sz="1200" b="1" dirty="0"/>
              <a:t>of center-based care by age of child </a:t>
            </a:r>
            <a:endParaRPr lang="en-US" sz="1200" dirty="0"/>
          </a:p>
          <a:p>
            <a:pPr lvl="1"/>
            <a:r>
              <a:rPr lang="en-US" sz="1200" dirty="0"/>
              <a:t>7.2: </a:t>
            </a:r>
            <a:r>
              <a:rPr lang="en-US" sz="1200" b="1" dirty="0">
                <a:ea typeface="+mn-lt"/>
                <a:cs typeface="+mn-lt"/>
              </a:rPr>
              <a:t>Median monthly childcare cost ($) compared with average household income </a:t>
            </a:r>
            <a:r>
              <a:rPr lang="en-US" sz="1200" b="1" dirty="0" smtClean="0">
                <a:ea typeface="+mn-lt"/>
                <a:cs typeface="+mn-lt"/>
              </a:rPr>
              <a:t>(by county)</a:t>
            </a:r>
            <a:endParaRPr lang="en-US" sz="1200" b="1" dirty="0">
              <a:cs typeface="Calibri"/>
            </a:endParaRPr>
          </a:p>
          <a:p>
            <a:pPr lvl="1"/>
            <a:endParaRPr lang="en-US" sz="1200" b="1" dirty="0">
              <a:solidFill>
                <a:srgbClr val="000000"/>
              </a:solidFill>
            </a:endParaRPr>
          </a:p>
          <a:p>
            <a:r>
              <a:rPr lang="en-US" sz="1400" b="1" dirty="0">
                <a:solidFill>
                  <a:srgbClr val="C00000"/>
                </a:solidFill>
              </a:rPr>
              <a:t>Transportation &amp; Commute</a:t>
            </a:r>
            <a:endParaRPr lang="en-US" sz="1400" b="1" dirty="0">
              <a:solidFill>
                <a:srgbClr val="C00000"/>
              </a:solidFill>
              <a:cs typeface="Calibri"/>
            </a:endParaRPr>
          </a:p>
          <a:p>
            <a:pPr lvl="1"/>
            <a:r>
              <a:rPr lang="en-US" sz="1200" dirty="0"/>
              <a:t>8.1: </a:t>
            </a:r>
            <a:r>
              <a:rPr lang="en-US" sz="1200" b="1" dirty="0"/>
              <a:t>Average commute (min) in NJ (by county)</a:t>
            </a:r>
            <a:endParaRPr lang="en-US" sz="1200" b="1" dirty="0">
              <a:cs typeface="Calibri"/>
            </a:endParaRPr>
          </a:p>
          <a:p>
            <a:pPr lvl="1"/>
            <a:r>
              <a:rPr lang="en-US" sz="1200" dirty="0"/>
              <a:t>8.2: </a:t>
            </a:r>
            <a:r>
              <a:rPr lang="en-US" sz="1200" b="1" dirty="0"/>
              <a:t>Average commute (min) over time</a:t>
            </a:r>
            <a:endParaRPr lang="en-US" sz="1200" b="1" dirty="0">
              <a:cs typeface="Calibri"/>
            </a:endParaRPr>
          </a:p>
          <a:p>
            <a:pPr lvl="1"/>
            <a:r>
              <a:rPr lang="en-US" sz="1200" dirty="0"/>
              <a:t>8.3</a:t>
            </a:r>
            <a:r>
              <a:rPr lang="en-US" sz="1200" b="1" dirty="0"/>
              <a:t>: Average commute (min) by municipality </a:t>
            </a:r>
            <a:endParaRPr lang="en-US" sz="1200" b="1" dirty="0">
              <a:cs typeface="Calibri"/>
            </a:endParaRPr>
          </a:p>
          <a:p>
            <a:pPr lvl="1"/>
            <a:r>
              <a:rPr lang="en-US" sz="1200" dirty="0"/>
              <a:t>8.4: </a:t>
            </a:r>
            <a:r>
              <a:rPr lang="en-US" sz="1200" b="1" dirty="0"/>
              <a:t>Cost of transportation as a percentage of income (%) in NJ (by county)</a:t>
            </a:r>
            <a:endParaRPr lang="en-US" sz="1200" b="1" dirty="0">
              <a:cs typeface="Calibri"/>
            </a:endParaRPr>
          </a:p>
          <a:p>
            <a:pPr lvl="1"/>
            <a:r>
              <a:rPr lang="en-US" sz="1200" dirty="0"/>
              <a:t>8.5: </a:t>
            </a:r>
            <a:r>
              <a:rPr lang="en-US" sz="1200" b="1" dirty="0"/>
              <a:t>Annual cost of car ownership ($) in NJ (by county)</a:t>
            </a:r>
            <a:endParaRPr lang="en-US" sz="1200" b="1" dirty="0">
              <a:cs typeface="Calibri"/>
            </a:endParaRPr>
          </a:p>
          <a:p>
            <a:endParaRPr lang="en-US" sz="1200" b="1" dirty="0">
              <a:solidFill>
                <a:srgbClr val="C00000"/>
              </a:solidFill>
            </a:endParaRPr>
          </a:p>
          <a:p>
            <a:r>
              <a:rPr lang="en-US" sz="1400" b="1" dirty="0">
                <a:solidFill>
                  <a:srgbClr val="C00000"/>
                </a:solidFill>
              </a:rPr>
              <a:t>Health Care &amp; Health Insurance</a:t>
            </a:r>
            <a:endParaRPr lang="en-US" sz="1400" b="1" dirty="0">
              <a:solidFill>
                <a:srgbClr val="C00000"/>
              </a:solidFill>
              <a:cs typeface="Calibri"/>
            </a:endParaRPr>
          </a:p>
          <a:p>
            <a:pPr lvl="1"/>
            <a:r>
              <a:rPr lang="en-US" sz="1200" dirty="0"/>
              <a:t>9.1: </a:t>
            </a:r>
            <a:r>
              <a:rPr lang="en-US" sz="1200" b="1" dirty="0"/>
              <a:t>Children under the age of 18 (%) without health insurance in NJ (by county)</a:t>
            </a:r>
            <a:endParaRPr lang="en-US" sz="1200" b="1" dirty="0">
              <a:cs typeface="Calibri"/>
            </a:endParaRPr>
          </a:p>
          <a:p>
            <a:pPr lvl="1"/>
            <a:r>
              <a:rPr lang="en-US" sz="1200" dirty="0"/>
              <a:t>9.2: </a:t>
            </a:r>
            <a:r>
              <a:rPr lang="en-US" sz="1200" b="1" dirty="0"/>
              <a:t>Children without health insurance (%) over time</a:t>
            </a:r>
            <a:endParaRPr lang="en-US" sz="1200" b="1" dirty="0">
              <a:cs typeface="Calibri"/>
            </a:endParaRPr>
          </a:p>
          <a:p>
            <a:pPr lvl="1"/>
            <a:r>
              <a:rPr lang="en-US" sz="1200" dirty="0"/>
              <a:t>9.3: </a:t>
            </a:r>
            <a:r>
              <a:rPr lang="en-US" sz="1200" b="1" dirty="0"/>
              <a:t>Children (%) without health insurance by municipality</a:t>
            </a:r>
            <a:endParaRPr lang="en-US" sz="1200" b="1" dirty="0">
              <a:cs typeface="Calibri"/>
            </a:endParaRPr>
          </a:p>
          <a:p>
            <a:pPr lvl="1"/>
            <a:r>
              <a:rPr lang="en-US" sz="1200" dirty="0"/>
              <a:t>9.4: </a:t>
            </a:r>
            <a:r>
              <a:rPr lang="en-US" sz="1200" b="1" dirty="0"/>
              <a:t>NJ Family Care Medicaid participation (#) in NJ (by county)</a:t>
            </a:r>
            <a:endParaRPr lang="en-US" sz="1200" b="1" dirty="0">
              <a:cs typeface="Calibri"/>
            </a:endParaRPr>
          </a:p>
          <a:p>
            <a:pPr lvl="1"/>
            <a:r>
              <a:rPr lang="en-US" sz="1200" dirty="0"/>
              <a:t>9.5: </a:t>
            </a:r>
            <a:r>
              <a:rPr lang="en-US" sz="1200" b="1" dirty="0"/>
              <a:t>Children meeting all immunization requirements (%) in NJ (by county)</a:t>
            </a:r>
            <a:endParaRPr lang="en-US" sz="1200" b="1" dirty="0">
              <a:cs typeface="Calibri"/>
            </a:endParaRPr>
          </a:p>
          <a:p>
            <a:pPr lvl="1"/>
            <a:r>
              <a:rPr lang="en-US" sz="1200" dirty="0"/>
              <a:t>9.6: </a:t>
            </a:r>
            <a:r>
              <a:rPr lang="en-US" sz="1200" b="1" dirty="0"/>
              <a:t>County immunization rates (%) (all grade types)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9.7: L</a:t>
            </a:r>
            <a:r>
              <a:rPr lang="en-US" sz="1200" b="1" dirty="0"/>
              <a:t>ate or lack of prenatal care reports (#) in NJ (by county)</a:t>
            </a:r>
            <a:endParaRPr lang="en-US" sz="1200" b="1" dirty="0">
              <a:cs typeface="Calibri"/>
            </a:endParaRPr>
          </a:p>
          <a:p>
            <a:pPr lvl="1"/>
            <a:r>
              <a:rPr lang="en-US" sz="1200" dirty="0"/>
              <a:t>9.8: </a:t>
            </a:r>
            <a:r>
              <a:rPr lang="en-US" sz="1200" b="1" dirty="0"/>
              <a:t>Late or lack of prenatal care reports (#) over time</a:t>
            </a:r>
            <a:endParaRPr lang="en-US" sz="1200" b="1" dirty="0">
              <a:cs typeface="Calibri"/>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76200"/>
            <a:ext cx="442614" cy="838200"/>
          </a:xfrm>
          <a:prstGeom prst="rect">
            <a:avLst/>
          </a:prstGeom>
        </p:spPr>
      </p:pic>
      <p:sp>
        <p:nvSpPr>
          <p:cNvPr id="8" name="TextBox 7"/>
          <p:cNvSpPr txBox="1"/>
          <p:nvPr userDrawn="1"/>
        </p:nvSpPr>
        <p:spPr>
          <a:xfrm>
            <a:off x="609600" y="202912"/>
            <a:ext cx="883920" cy="584775"/>
          </a:xfrm>
          <a:prstGeom prst="rect">
            <a:avLst/>
          </a:prstGeom>
          <a:noFill/>
        </p:spPr>
        <p:txBody>
          <a:bodyPr wrap="square" rtlCol="0">
            <a:spAutoFit/>
          </a:bodyPr>
          <a:lstStyle/>
          <a:p>
            <a:r>
              <a:rPr lang="en-US" sz="1600" b="1" dirty="0" smtClean="0">
                <a:latin typeface="+mj-lt"/>
              </a:rPr>
              <a:t>Hudson</a:t>
            </a:r>
            <a:r>
              <a:rPr lang="en-US" sz="1600" b="1" baseline="0" dirty="0" smtClean="0">
                <a:latin typeface="+mj-lt"/>
              </a:rPr>
              <a:t> County</a:t>
            </a:r>
            <a:endParaRPr lang="en-US" sz="1600" b="1" dirty="0" smtClean="0">
              <a:latin typeface="+mj-lt"/>
            </a:endParaRPr>
          </a:p>
        </p:txBody>
      </p:sp>
    </p:spTree>
    <p:extLst>
      <p:ext uri="{BB962C8B-B14F-4D97-AF65-F5344CB8AC3E}">
        <p14:creationId xmlns:p14="http://schemas.microsoft.com/office/powerpoint/2010/main" val="13510597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201424"/>
          </a:xfrm>
          <a:prstGeom prst="rect">
            <a:avLst/>
          </a:prstGeom>
          <a:noFill/>
        </p:spPr>
        <p:txBody>
          <a:bodyPr wrap="square" rtlCol="0">
            <a:spAutoFit/>
          </a:bodyPr>
          <a:lstStyle/>
          <a:p>
            <a:r>
              <a:rPr lang="en-US" sz="1400" b="1" dirty="0">
                <a:solidFill>
                  <a:srgbClr val="C00000"/>
                </a:solidFill>
              </a:rPr>
              <a:t>Employment </a:t>
            </a:r>
          </a:p>
          <a:p>
            <a:pPr lvl="1"/>
            <a:r>
              <a:rPr lang="en-US" sz="1200" dirty="0"/>
              <a:t>10.1: </a:t>
            </a:r>
            <a:r>
              <a:rPr lang="en-US" sz="1200" b="1" dirty="0"/>
              <a:t>Weekly wages ($ avg) by quarter: state and county comparison </a:t>
            </a:r>
            <a:endParaRPr lang="en-US" sz="1200" b="1" dirty="0">
              <a:cs typeface="Calibri"/>
            </a:endParaRPr>
          </a:p>
          <a:p>
            <a:pPr lvl="1"/>
            <a:r>
              <a:rPr lang="en-US" sz="1200" dirty="0"/>
              <a:t>10.2: </a:t>
            </a:r>
            <a:r>
              <a:rPr lang="en-US" sz="1200" b="1" dirty="0"/>
              <a:t>Weekly wages ($ avg) over time </a:t>
            </a:r>
            <a:endParaRPr lang="en-US" sz="1200" b="1" dirty="0">
              <a:cs typeface="Calibri"/>
            </a:endParaRPr>
          </a:p>
          <a:p>
            <a:pPr lvl="1"/>
            <a:r>
              <a:rPr lang="en-US" sz="1200" dirty="0"/>
              <a:t>10.3: </a:t>
            </a:r>
            <a:r>
              <a:rPr lang="en-US" sz="1200" b="1" dirty="0"/>
              <a:t>Monthly unemployment rate from June 2018-May 2019: state and county comparison (unadjusted)</a:t>
            </a:r>
          </a:p>
          <a:p>
            <a:pPr lvl="1"/>
            <a:r>
              <a:rPr lang="en-US" sz="1200" dirty="0"/>
              <a:t>10.4: </a:t>
            </a:r>
            <a:r>
              <a:rPr lang="en-US" sz="1200" b="1" dirty="0"/>
              <a:t>Median unemployment rates, June 2018-May 2019 in NJ (by county)</a:t>
            </a:r>
            <a:endParaRPr lang="en-US" sz="1200" b="1" dirty="0">
              <a:cs typeface="Calibri"/>
            </a:endParaRPr>
          </a:p>
          <a:p>
            <a:pPr lvl="1"/>
            <a:r>
              <a:rPr lang="en-US" sz="1200" dirty="0"/>
              <a:t>10.5: </a:t>
            </a:r>
            <a:r>
              <a:rPr lang="en-US" sz="1200" b="1" dirty="0"/>
              <a:t>Median income ($) by sex in NJ (by county)</a:t>
            </a:r>
            <a:endParaRPr lang="en-US" sz="1200" b="1" dirty="0">
              <a:cs typeface="Calibri"/>
            </a:endParaRPr>
          </a:p>
          <a:p>
            <a:pPr lvl="1"/>
            <a:r>
              <a:rPr lang="en-US" sz="1200" dirty="0"/>
              <a:t>10.6: </a:t>
            </a:r>
            <a:r>
              <a:rPr lang="en-US" sz="1200" b="1" dirty="0"/>
              <a:t>Median income ($) by sex: national, state and county comparison</a:t>
            </a:r>
            <a:endParaRPr lang="en-US" sz="1200" b="1" dirty="0">
              <a:cs typeface="Calibri"/>
            </a:endParaRPr>
          </a:p>
          <a:p>
            <a:pPr lvl="1"/>
            <a:r>
              <a:rPr lang="en-US" sz="1200" dirty="0"/>
              <a:t>10.7: </a:t>
            </a:r>
            <a:r>
              <a:rPr lang="en-US" sz="1200" b="1" dirty="0"/>
              <a:t>Median income ($) by sex over time </a:t>
            </a:r>
            <a:endParaRPr lang="en-US" sz="1200" b="1" dirty="0">
              <a:cs typeface="Calibri"/>
            </a:endParaRPr>
          </a:p>
          <a:p>
            <a:pPr lvl="1"/>
            <a:r>
              <a:rPr lang="en-US" sz="1200" dirty="0"/>
              <a:t>10.8: </a:t>
            </a:r>
            <a:r>
              <a:rPr lang="en-US" sz="1200" b="1" dirty="0"/>
              <a:t>Median income ($) by sex by municipality</a:t>
            </a:r>
            <a:endParaRPr lang="en-US" sz="1200" b="1" dirty="0">
              <a:cs typeface="Calibri"/>
            </a:endParaRPr>
          </a:p>
          <a:p>
            <a:endParaRPr lang="en-US" sz="1200" b="1" dirty="0">
              <a:solidFill>
                <a:srgbClr val="C00000"/>
              </a:solidFill>
            </a:endParaRPr>
          </a:p>
          <a:p>
            <a:r>
              <a:rPr lang="en-US" sz="1400" b="1" dirty="0">
                <a:solidFill>
                  <a:srgbClr val="C00000"/>
                </a:solidFill>
              </a:rPr>
              <a:t>Community Safety </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11.2: </a:t>
            </a:r>
            <a:r>
              <a:rPr lang="en-US" sz="1200" b="1" dirty="0"/>
              <a:t>Crimes by type (#) </a:t>
            </a:r>
            <a:endParaRPr lang="en-US" sz="1200" b="1" dirty="0">
              <a:cs typeface="Calibri"/>
            </a:endParaRPr>
          </a:p>
          <a:p>
            <a:pPr lvl="1"/>
            <a:r>
              <a:rPr lang="en-US" sz="1200" dirty="0"/>
              <a:t>11.3:</a:t>
            </a:r>
            <a:r>
              <a:rPr lang="en-US" sz="1200" b="1" dirty="0"/>
              <a:t> Juvenile arrest rates (per 1,000) in NJ (by county)</a:t>
            </a:r>
            <a:endParaRPr lang="en-US" sz="1200" b="1" dirty="0">
              <a:cs typeface="Calibri"/>
            </a:endParaRPr>
          </a:p>
          <a:p>
            <a:pPr lvl="1"/>
            <a:r>
              <a:rPr lang="en-US" sz="1200" dirty="0"/>
              <a:t>11.4: </a:t>
            </a:r>
            <a:r>
              <a:rPr lang="en-US" sz="1200" b="1" dirty="0"/>
              <a:t>Juvenile arrest rates (per 1,000) over time </a:t>
            </a:r>
            <a:endParaRPr lang="en-US" sz="1200" b="1" dirty="0">
              <a:cs typeface="Calibri"/>
            </a:endParaRPr>
          </a:p>
          <a:p>
            <a:pPr lvl="1"/>
            <a:r>
              <a:rPr lang="en-US" sz="1200" dirty="0"/>
              <a:t>11.5: </a:t>
            </a:r>
            <a:r>
              <a:rPr lang="en-US" sz="1200" b="1" dirty="0"/>
              <a:t>Homicide rates (deaths per 100K) in NJ (by county)</a:t>
            </a:r>
            <a:endParaRPr lang="en-US" sz="1200" b="1" dirty="0">
              <a:cs typeface="Calibri"/>
            </a:endParaRPr>
          </a:p>
          <a:p>
            <a:pPr lvl="1"/>
            <a:r>
              <a:rPr lang="en-US" sz="1200" dirty="0"/>
              <a:t>11.6: </a:t>
            </a:r>
            <a:r>
              <a:rPr lang="en-US" sz="1200" b="1" dirty="0"/>
              <a:t>Homicide rates (deaths per 100K) over time </a:t>
            </a:r>
            <a:endParaRPr lang="en-US" sz="1200" b="1" dirty="0">
              <a:cs typeface="Calibri"/>
            </a:endParaRPr>
          </a:p>
          <a:p>
            <a:pPr lvl="1"/>
            <a:r>
              <a:rPr lang="en-US" sz="1200" dirty="0"/>
              <a:t>11.7:</a:t>
            </a:r>
            <a:r>
              <a:rPr lang="en-US" sz="1200" b="1" dirty="0"/>
              <a:t> Homicide rates (deaths per 100K) by racial/ethnic group</a:t>
            </a:r>
            <a:endParaRPr lang="en-US" sz="1200" b="1" dirty="0">
              <a:cs typeface="Calibri"/>
            </a:endParaRPr>
          </a:p>
          <a:p>
            <a:pPr lvl="1"/>
            <a:r>
              <a:rPr lang="en-US" sz="1200" dirty="0"/>
              <a:t>11.8:</a:t>
            </a:r>
            <a:r>
              <a:rPr lang="en-US" sz="1200" b="1" dirty="0"/>
              <a:t> Homicide rates (deaths per 100K) by sex</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Domestic Violence </a:t>
            </a:r>
            <a:endParaRPr lang="en-US" sz="1400" b="1" dirty="0">
              <a:solidFill>
                <a:srgbClr val="C00000"/>
              </a:solidFill>
              <a:cs typeface="Calibri"/>
            </a:endParaRPr>
          </a:p>
          <a:p>
            <a:pPr lvl="1"/>
            <a:r>
              <a:rPr lang="en-US" sz="1200" dirty="0"/>
              <a:t>12.1: </a:t>
            </a:r>
            <a:r>
              <a:rPr lang="en-US" sz="1200" b="1" dirty="0"/>
              <a:t>Domestic violence incidents (# reported) in NJ (by county)</a:t>
            </a:r>
            <a:endParaRPr lang="en-US" sz="1200" b="1" dirty="0">
              <a:cs typeface="Calibri"/>
            </a:endParaRPr>
          </a:p>
          <a:p>
            <a:pPr lvl="1"/>
            <a:r>
              <a:rPr lang="en-US" sz="1200" dirty="0"/>
              <a:t>12.2: </a:t>
            </a:r>
            <a:r>
              <a:rPr lang="en-US" sz="1200" b="1" dirty="0"/>
              <a:t>Domestic violence incidents (# reported) over time </a:t>
            </a:r>
            <a:endParaRPr lang="en-US" sz="1200" b="1" dirty="0">
              <a:cs typeface="Calibri"/>
            </a:endParaRPr>
          </a:p>
          <a:p>
            <a:pPr lvl="1"/>
            <a:r>
              <a:rPr lang="en-US" sz="1200" dirty="0"/>
              <a:t>12.3: </a:t>
            </a:r>
            <a:r>
              <a:rPr lang="en-US" sz="1200" b="1" dirty="0"/>
              <a:t>Domestic violence incidents (# reported) by municipality</a:t>
            </a:r>
            <a:endParaRPr lang="en-US" sz="1200" b="1" dirty="0">
              <a:cs typeface="Calibri"/>
            </a:endParaRPr>
          </a:p>
          <a:p>
            <a:pPr lvl="1"/>
            <a:r>
              <a:rPr lang="en-US" sz="1200" dirty="0"/>
              <a:t>12.4: </a:t>
            </a:r>
            <a:r>
              <a:rPr lang="en-US" sz="1200" b="1" dirty="0"/>
              <a:t>Domestic violence offenses by type (%) in NJ </a:t>
            </a:r>
            <a:endParaRPr lang="en-US" sz="1200" b="1" dirty="0">
              <a:cs typeface="Calibri"/>
            </a:endParaRPr>
          </a:p>
          <a:p>
            <a:pPr lvl="1"/>
            <a:r>
              <a:rPr lang="en-US" sz="1200" dirty="0"/>
              <a:t>12.5: </a:t>
            </a:r>
            <a:r>
              <a:rPr lang="en-US" sz="1200" b="1" dirty="0"/>
              <a:t>Domestic violence arrests by offense (%) in NJ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76200"/>
            <a:ext cx="442614" cy="838200"/>
          </a:xfrm>
          <a:prstGeom prst="rect">
            <a:avLst/>
          </a:prstGeom>
        </p:spPr>
      </p:pic>
      <p:sp>
        <p:nvSpPr>
          <p:cNvPr id="8" name="TextBox 7"/>
          <p:cNvSpPr txBox="1"/>
          <p:nvPr userDrawn="1"/>
        </p:nvSpPr>
        <p:spPr>
          <a:xfrm>
            <a:off x="609600" y="202912"/>
            <a:ext cx="883920" cy="584775"/>
          </a:xfrm>
          <a:prstGeom prst="rect">
            <a:avLst/>
          </a:prstGeom>
          <a:noFill/>
        </p:spPr>
        <p:txBody>
          <a:bodyPr wrap="square" rtlCol="0">
            <a:spAutoFit/>
          </a:bodyPr>
          <a:lstStyle/>
          <a:p>
            <a:r>
              <a:rPr lang="en-US" sz="1600" b="1" dirty="0" smtClean="0">
                <a:latin typeface="+mj-lt"/>
              </a:rPr>
              <a:t>Hudson</a:t>
            </a:r>
            <a:r>
              <a:rPr lang="en-US" sz="1600" b="1" baseline="0" dirty="0" smtClean="0">
                <a:latin typeface="+mj-lt"/>
              </a:rPr>
              <a:t> County</a:t>
            </a:r>
            <a:endParaRPr lang="en-US" sz="1600" b="1" dirty="0" smtClean="0">
              <a:latin typeface="+mj-lt"/>
            </a:endParaRPr>
          </a:p>
        </p:txBody>
      </p:sp>
    </p:spTree>
    <p:extLst>
      <p:ext uri="{BB962C8B-B14F-4D97-AF65-F5344CB8AC3E}">
        <p14:creationId xmlns:p14="http://schemas.microsoft.com/office/powerpoint/2010/main" val="32603655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78313"/>
          </a:xfrm>
          <a:prstGeom prst="rect">
            <a:avLst/>
          </a:prstGeom>
          <a:noFill/>
        </p:spPr>
        <p:txBody>
          <a:bodyPr wrap="square" rtlCol="0">
            <a:spAutoFit/>
          </a:bodyPr>
          <a:lstStyle/>
          <a:p>
            <a:r>
              <a:rPr lang="en-US" sz="1200" b="1" dirty="0">
                <a:solidFill>
                  <a:srgbClr val="C00000"/>
                </a:solidFill>
              </a:rPr>
              <a:t>Substance Abuse Treatments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 </a:t>
            </a:r>
            <a:r>
              <a:rPr lang="en-US" sz="1200" b="1" dirty="0"/>
              <a:t>Change (%) in suspected opioid overdose deaths in NJ (by county) between 2016 and 2018 </a:t>
            </a:r>
            <a:endParaRPr lang="en-US" sz="1200" b="1" dirty="0">
              <a:cs typeface="Calibri"/>
            </a:endParaRPr>
          </a:p>
          <a:p>
            <a:pPr lvl="1"/>
            <a:r>
              <a:rPr lang="en-US" sz="1200" dirty="0"/>
              <a:t>13.2: </a:t>
            </a:r>
            <a:r>
              <a:rPr lang="en-US" sz="1200" b="1" dirty="0"/>
              <a:t>Number of (#) suspected opioid deaths over time </a:t>
            </a:r>
            <a:endParaRPr lang="en-US" sz="1200" b="1" dirty="0">
              <a:cs typeface="Calibri"/>
            </a:endParaRPr>
          </a:p>
          <a:p>
            <a:pPr lvl="1"/>
            <a:r>
              <a:rPr lang="en-US" sz="1200" dirty="0"/>
              <a:t>13.3: </a:t>
            </a:r>
            <a:r>
              <a:rPr lang="en-US" sz="1200" b="1" dirty="0"/>
              <a:t>% change in population for every overdose death</a:t>
            </a:r>
            <a:endParaRPr lang="en-US" sz="1200" b="1" dirty="0">
              <a:cs typeface="Calibri"/>
            </a:endParaRPr>
          </a:p>
          <a:p>
            <a:pPr lvl="1"/>
            <a:r>
              <a:rPr lang="en-US" sz="1200" dirty="0"/>
              <a:t>13.4: </a:t>
            </a:r>
            <a:r>
              <a:rPr lang="en-US" sz="1200" b="1" dirty="0"/>
              <a:t>Population for every 1 overdose death over time</a:t>
            </a:r>
            <a:endParaRPr lang="en-US" sz="1200" b="1" dirty="0">
              <a:cs typeface="Calibri"/>
            </a:endParaRPr>
          </a:p>
          <a:p>
            <a:pPr lvl="1"/>
            <a:r>
              <a:rPr lang="en-US" sz="1200" dirty="0"/>
              <a:t>13.5: </a:t>
            </a:r>
            <a:r>
              <a:rPr lang="en-US" sz="1200" b="1" dirty="0"/>
              <a:t>Types of substances (%) identified at treatment center admissions</a:t>
            </a:r>
            <a:endParaRPr lang="en-US" sz="1200" b="1" dirty="0">
              <a:solidFill>
                <a:schemeClr val="accent1">
                  <a:lumMod val="75000"/>
                </a:schemeClr>
              </a:solidFill>
            </a:endParaRPr>
          </a:p>
          <a:p>
            <a:endParaRPr lang="en-US" sz="1200" b="1" dirty="0">
              <a:solidFill>
                <a:srgbClr val="CC0000"/>
              </a:solidFill>
            </a:endParaRPr>
          </a:p>
          <a:p>
            <a:r>
              <a:rPr lang="en-US" sz="1200" b="1" dirty="0">
                <a:solidFill>
                  <a:srgbClr val="CC0000"/>
                </a:solidFill>
              </a:rPr>
              <a:t>Mental Health </a:t>
            </a:r>
          </a:p>
          <a:p>
            <a:pPr lvl="1"/>
            <a:r>
              <a:rPr lang="en-US" sz="1200" dirty="0"/>
              <a:t>14.1: </a:t>
            </a:r>
            <a:r>
              <a:rPr lang="en-US" sz="1200" b="1" dirty="0"/>
              <a:t>Types of mental health programs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14.2: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14.3: </a:t>
            </a:r>
            <a:r>
              <a:rPr lang="en-US" sz="1200" b="1" dirty="0"/>
              <a:t>Frequency (%) of mental health distress over time - age adjusted</a:t>
            </a:r>
            <a:endParaRPr lang="en-US" sz="1200" b="1" dirty="0">
              <a:cs typeface="Calibri"/>
            </a:endParaRPr>
          </a:p>
          <a:p>
            <a:pPr lvl="1"/>
            <a:r>
              <a:rPr lang="en-US" sz="1200" dirty="0"/>
              <a:t>14.4: </a:t>
            </a:r>
            <a:r>
              <a:rPr lang="en-US" sz="1200" b="1" dirty="0"/>
              <a:t>Frequency (%) of mental health distress by race/ethnicity  - age adjusted</a:t>
            </a:r>
            <a:endParaRPr lang="en-US" sz="1200" b="1" dirty="0">
              <a:cs typeface="Calibri"/>
            </a:endParaRPr>
          </a:p>
          <a:p>
            <a:pPr lvl="1"/>
            <a:r>
              <a:rPr lang="en-US" sz="1200" dirty="0"/>
              <a:t>14.5: </a:t>
            </a:r>
            <a:r>
              <a:rPr lang="en-US" sz="1200" b="1" dirty="0"/>
              <a:t>Frequency (%) of mental health distress by sex – age adjusted</a:t>
            </a:r>
            <a:endParaRPr lang="en-US" sz="1200" b="1" dirty="0">
              <a:cs typeface="Calibri"/>
            </a:endParaRPr>
          </a:p>
          <a:p>
            <a:pPr lvl="1"/>
            <a:r>
              <a:rPr lang="en-US" sz="1200" dirty="0"/>
              <a:t>14.6: </a:t>
            </a:r>
            <a:r>
              <a:rPr lang="en-US" sz="1200" b="1" dirty="0"/>
              <a:t>Frequency of depression (%) in NJ (by county) </a:t>
            </a:r>
            <a:endParaRPr lang="en-US" sz="1200" b="1" dirty="0">
              <a:cs typeface="Calibri"/>
            </a:endParaRPr>
          </a:p>
          <a:p>
            <a:pPr lvl="1"/>
            <a:r>
              <a:rPr lang="en-US" sz="1200" dirty="0"/>
              <a:t>14.7: </a:t>
            </a:r>
            <a:r>
              <a:rPr lang="en-US" sz="1200" b="1" dirty="0"/>
              <a:t>Frequency of depression (%) over time </a:t>
            </a:r>
            <a:endParaRPr lang="en-US" sz="1200" b="1" dirty="0">
              <a:cs typeface="Calibri"/>
            </a:endParaRPr>
          </a:p>
          <a:p>
            <a:pPr lvl="1"/>
            <a:r>
              <a:rPr lang="en-US" sz="1200" dirty="0"/>
              <a:t>14.8: </a:t>
            </a:r>
            <a:r>
              <a:rPr lang="en-US" sz="1200" b="1" dirty="0"/>
              <a:t>Diagnosed depression by race/ethnicity</a:t>
            </a:r>
            <a:endParaRPr lang="en-US" sz="1200" b="1" dirty="0">
              <a:cs typeface="Calibri"/>
            </a:endParaRPr>
          </a:p>
          <a:p>
            <a:pPr lvl="1"/>
            <a:r>
              <a:rPr lang="en-US" sz="1200" dirty="0">
                <a:solidFill>
                  <a:srgbClr val="000000"/>
                </a:solidFill>
                <a:cs typeface="Calibri"/>
              </a:rPr>
              <a:t>14.9: </a:t>
            </a:r>
            <a:r>
              <a:rPr lang="en-US" sz="1200" b="1" dirty="0">
                <a:solidFill>
                  <a:srgbClr val="000000"/>
                </a:solidFill>
                <a:cs typeface="Calibri"/>
              </a:rPr>
              <a:t>Diagnosed depression by sex </a:t>
            </a:r>
            <a:endParaRPr lang="en-US" sz="1200" dirty="0">
              <a:solidFill>
                <a:srgbClr val="000000"/>
              </a:solidFill>
              <a:cs typeface="Calibri"/>
            </a:endParaRPr>
          </a:p>
          <a:p>
            <a:endParaRPr lang="en-US" sz="1200" b="1" dirty="0">
              <a:solidFill>
                <a:srgbClr val="CC0000"/>
              </a:solidFill>
            </a:endParaRPr>
          </a:p>
          <a:p>
            <a:r>
              <a:rPr lang="en-US" sz="1200" b="1" dirty="0">
                <a:solidFill>
                  <a:srgbClr val="CC0000"/>
                </a:solidFill>
              </a:rPr>
              <a:t>Education Resources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C</a:t>
            </a:r>
            <a:r>
              <a:rPr lang="en-US" sz="1200" b="1" dirty="0"/>
              <a:t>hildren (%) classified special education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a:t>
            </a:r>
            <a:r>
              <a:rPr lang="en-US" sz="1200" b="1" dirty="0"/>
              <a:t> Children (#) receiving early intervention services in NJ (by county)</a:t>
            </a:r>
            <a:endParaRPr lang="en-US" sz="1200" b="1" dirty="0">
              <a:cs typeface="Calibri"/>
            </a:endParaRPr>
          </a:p>
          <a:p>
            <a:endParaRPr lang="en-US" sz="1200" b="1" dirty="0">
              <a:solidFill>
                <a:srgbClr val="376092"/>
              </a:solidFill>
              <a:cs typeface="Calibri"/>
            </a:endParaRPr>
          </a:p>
          <a:p>
            <a:r>
              <a:rPr lang="en-US" sz="1200" b="1" dirty="0">
                <a:solidFill>
                  <a:srgbClr val="C00000"/>
                </a:solidFill>
              </a:rPr>
              <a:t>Resources</a:t>
            </a:r>
          </a:p>
          <a:p>
            <a:pPr lvl="1"/>
            <a:r>
              <a:rPr lang="en-US" sz="1200" dirty="0"/>
              <a:t>16.1: </a:t>
            </a:r>
            <a:r>
              <a:rPr lang="en-US" sz="1200" b="1" dirty="0"/>
              <a:t>Support for families including kinship </a:t>
            </a:r>
            <a:endParaRPr lang="en-US" sz="1200" b="1" dirty="0">
              <a:cs typeface="Calibri"/>
            </a:endParaRPr>
          </a:p>
          <a:p>
            <a:pPr lvl="1"/>
            <a:r>
              <a:rPr lang="en-US" sz="1200" dirty="0"/>
              <a:t>16.2: </a:t>
            </a:r>
            <a:r>
              <a:rPr lang="en-US" sz="1200" b="1" dirty="0"/>
              <a:t>Pro Bono legal/advocacy services</a:t>
            </a:r>
            <a:endParaRPr lang="en-US" sz="1200" b="1" dirty="0">
              <a:cs typeface="Calibri"/>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76200"/>
            <a:ext cx="442614" cy="838200"/>
          </a:xfrm>
          <a:prstGeom prst="rect">
            <a:avLst/>
          </a:prstGeom>
        </p:spPr>
      </p:pic>
      <p:sp>
        <p:nvSpPr>
          <p:cNvPr id="8" name="TextBox 7"/>
          <p:cNvSpPr txBox="1"/>
          <p:nvPr userDrawn="1"/>
        </p:nvSpPr>
        <p:spPr>
          <a:xfrm>
            <a:off x="609600" y="202912"/>
            <a:ext cx="883920" cy="584775"/>
          </a:xfrm>
          <a:prstGeom prst="rect">
            <a:avLst/>
          </a:prstGeom>
          <a:noFill/>
        </p:spPr>
        <p:txBody>
          <a:bodyPr wrap="square" rtlCol="0">
            <a:spAutoFit/>
          </a:bodyPr>
          <a:lstStyle/>
          <a:p>
            <a:r>
              <a:rPr lang="en-US" sz="1600" b="1" dirty="0" smtClean="0">
                <a:latin typeface="+mj-lt"/>
              </a:rPr>
              <a:t>Hudson</a:t>
            </a:r>
            <a:r>
              <a:rPr lang="en-US" sz="1600" b="1" baseline="0" dirty="0" smtClean="0">
                <a:latin typeface="+mj-lt"/>
              </a:rPr>
              <a:t> County</a:t>
            </a:r>
            <a:endParaRPr lang="en-US" sz="1600" b="1" dirty="0" smtClean="0">
              <a:latin typeface="+mj-lt"/>
            </a:endParaRPr>
          </a:p>
        </p:txBody>
      </p:sp>
    </p:spTree>
    <p:extLst>
      <p:ext uri="{BB962C8B-B14F-4D97-AF65-F5344CB8AC3E}">
        <p14:creationId xmlns:p14="http://schemas.microsoft.com/office/powerpoint/2010/main" val="155875392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 name="TextBox 2">
            <a:extLst>
              <a:ext uri="{FF2B5EF4-FFF2-40B4-BE49-F238E27FC236}">
                <a16:creationId xmlns:a16="http://schemas.microsoft.com/office/drawing/2014/main" id="{04C31D9B-6F70-4401-8D69-777939ED0DDC}"/>
              </a:ext>
            </a:extLst>
          </p:cNvPr>
          <p:cNvSpPr txBox="1"/>
          <p:nvPr userDrawn="1"/>
        </p:nvSpPr>
        <p:spPr>
          <a:xfrm>
            <a:off x="228600" y="5730451"/>
            <a:ext cx="2667000" cy="830997"/>
          </a:xfrm>
          <a:prstGeom prst="rect">
            <a:avLst/>
          </a:prstGeom>
          <a:solidFill>
            <a:schemeClr val="bg1"/>
          </a:solidFill>
        </p:spPr>
        <p:txBody>
          <a:bodyPr wrap="square" rtlCol="0">
            <a:spAutoFit/>
          </a:bodyPr>
          <a:lstStyle/>
          <a:p>
            <a:pPr algn="ctr"/>
            <a:r>
              <a:rPr lang="en-US" sz="1600" dirty="0"/>
              <a:t>Charts with an (*) correspond to possible focus group discussion topics</a:t>
            </a:r>
          </a:p>
        </p:txBody>
      </p:sp>
      <p:sp>
        <p:nvSpPr>
          <p:cNvPr id="4" name="TextBox 3">
            <a:extLst>
              <a:ext uri="{FF2B5EF4-FFF2-40B4-BE49-F238E27FC236}">
                <a16:creationId xmlns:a16="http://schemas.microsoft.com/office/drawing/2014/main" id="{29BA42A2-266A-403E-9C23-CC5751A92D5E}"/>
              </a:ext>
            </a:extLst>
          </p:cNvPr>
          <p:cNvSpPr txBox="1"/>
          <p:nvPr userDrawn="1"/>
        </p:nvSpPr>
        <p:spPr>
          <a:xfrm>
            <a:off x="533400" y="2590800"/>
            <a:ext cx="2057400" cy="1692771"/>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2400" dirty="0">
                <a:solidFill>
                  <a:schemeClr val="bg1"/>
                </a:solidFill>
                <a:latin typeface="Franklin Gothic Demi" panose="020B0703020102020204" pitchFamily="34" charset="0"/>
              </a:rPr>
              <a:t>Basic Needs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76200"/>
            <a:ext cx="442614" cy="838200"/>
          </a:xfrm>
          <a:prstGeom prst="rect">
            <a:avLst/>
          </a:prstGeom>
        </p:spPr>
      </p:pic>
      <p:sp>
        <p:nvSpPr>
          <p:cNvPr id="7" name="TextBox 6"/>
          <p:cNvSpPr txBox="1"/>
          <p:nvPr userDrawn="1"/>
        </p:nvSpPr>
        <p:spPr>
          <a:xfrm>
            <a:off x="609600" y="202912"/>
            <a:ext cx="883920" cy="584775"/>
          </a:xfrm>
          <a:prstGeom prst="rect">
            <a:avLst/>
          </a:prstGeom>
          <a:noFill/>
        </p:spPr>
        <p:txBody>
          <a:bodyPr wrap="square" rtlCol="0">
            <a:spAutoFit/>
          </a:bodyPr>
          <a:lstStyle/>
          <a:p>
            <a:r>
              <a:rPr lang="en-US" sz="1600" b="1" dirty="0" smtClean="0">
                <a:latin typeface="+mj-lt"/>
              </a:rPr>
              <a:t>Hudson</a:t>
            </a:r>
            <a:r>
              <a:rPr lang="en-US" sz="1600" b="1" baseline="0" dirty="0" smtClean="0">
                <a:latin typeface="+mj-lt"/>
              </a:rPr>
              <a:t> County</a:t>
            </a:r>
            <a:endParaRPr lang="en-US" sz="1600" b="1" dirty="0" smtClean="0">
              <a:latin typeface="+mj-lt"/>
            </a:endParaRPr>
          </a:p>
        </p:txBody>
      </p:sp>
    </p:spTree>
    <p:extLst>
      <p:ext uri="{BB962C8B-B14F-4D97-AF65-F5344CB8AC3E}">
        <p14:creationId xmlns:p14="http://schemas.microsoft.com/office/powerpoint/2010/main" val="350944463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76200"/>
            <a:ext cx="442614" cy="838200"/>
          </a:xfrm>
          <a:prstGeom prst="rect">
            <a:avLst/>
          </a:prstGeom>
        </p:spPr>
      </p:pic>
      <p:sp>
        <p:nvSpPr>
          <p:cNvPr id="6" name="TextBox 5"/>
          <p:cNvSpPr txBox="1"/>
          <p:nvPr userDrawn="1"/>
        </p:nvSpPr>
        <p:spPr>
          <a:xfrm>
            <a:off x="609600" y="202912"/>
            <a:ext cx="883920" cy="584775"/>
          </a:xfrm>
          <a:prstGeom prst="rect">
            <a:avLst/>
          </a:prstGeom>
          <a:noFill/>
        </p:spPr>
        <p:txBody>
          <a:bodyPr wrap="square" rtlCol="0">
            <a:spAutoFit/>
          </a:bodyPr>
          <a:lstStyle/>
          <a:p>
            <a:r>
              <a:rPr lang="en-US" sz="1600" b="1" dirty="0" smtClean="0">
                <a:latin typeface="+mj-lt"/>
              </a:rPr>
              <a:t>Hudson</a:t>
            </a:r>
            <a:r>
              <a:rPr lang="en-US" sz="1600" b="1" baseline="0" dirty="0" smtClean="0">
                <a:latin typeface="+mj-lt"/>
              </a:rPr>
              <a:t> County</a:t>
            </a:r>
            <a:endParaRPr lang="en-US" sz="1600" b="1" dirty="0" smtClean="0">
              <a:latin typeface="+mj-lt"/>
            </a:endParaRPr>
          </a:p>
        </p:txBody>
      </p:sp>
    </p:spTree>
    <p:extLst>
      <p:ext uri="{BB962C8B-B14F-4D97-AF65-F5344CB8AC3E}">
        <p14:creationId xmlns:p14="http://schemas.microsoft.com/office/powerpoint/2010/main" val="369390128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76200"/>
            <a:ext cx="442614" cy="838200"/>
          </a:xfrm>
          <a:prstGeom prst="rect">
            <a:avLst/>
          </a:prstGeom>
        </p:spPr>
      </p:pic>
      <p:sp>
        <p:nvSpPr>
          <p:cNvPr id="6" name="TextBox 5"/>
          <p:cNvSpPr txBox="1"/>
          <p:nvPr userDrawn="1"/>
        </p:nvSpPr>
        <p:spPr>
          <a:xfrm>
            <a:off x="609600" y="202912"/>
            <a:ext cx="883920" cy="584775"/>
          </a:xfrm>
          <a:prstGeom prst="rect">
            <a:avLst/>
          </a:prstGeom>
          <a:noFill/>
        </p:spPr>
        <p:txBody>
          <a:bodyPr wrap="square" rtlCol="0">
            <a:spAutoFit/>
          </a:bodyPr>
          <a:lstStyle/>
          <a:p>
            <a:r>
              <a:rPr lang="en-US" sz="1600" b="1" dirty="0" smtClean="0">
                <a:latin typeface="+mj-lt"/>
              </a:rPr>
              <a:t>Hudson</a:t>
            </a:r>
            <a:r>
              <a:rPr lang="en-US" sz="1600" b="1" baseline="0" dirty="0" smtClean="0">
                <a:latin typeface="+mj-lt"/>
              </a:rPr>
              <a:t> County</a:t>
            </a:r>
            <a:endParaRPr lang="en-US" sz="1600" b="1" dirty="0" smtClean="0">
              <a:latin typeface="+mj-lt"/>
            </a:endParaRPr>
          </a:p>
        </p:txBody>
      </p:sp>
    </p:spTree>
    <p:extLst>
      <p:ext uri="{BB962C8B-B14F-4D97-AF65-F5344CB8AC3E}">
        <p14:creationId xmlns:p14="http://schemas.microsoft.com/office/powerpoint/2010/main" val="79365796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59" r:id="rId7"/>
    <p:sldLayoutId id="2147483658" r:id="rId8"/>
    <p:sldLayoutId id="2147483676" r:id="rId9"/>
    <p:sldLayoutId id="2147483690" r:id="rId10"/>
    <p:sldLayoutId id="21474836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7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8.xml"/><Relationship Id="rId7" Type="http://schemas.openxmlformats.org/officeDocument/2006/relationships/image" Target="../media/image23.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2.jpeg"/><Relationship Id="rId5" Type="http://schemas.openxmlformats.org/officeDocument/2006/relationships/image" Target="../media/image3.png"/><Relationship Id="rId4" Type="http://schemas.openxmlformats.org/officeDocument/2006/relationships/image" Target="../media/image2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1.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9.xml"/><Relationship Id="rId7" Type="http://schemas.openxmlformats.org/officeDocument/2006/relationships/slideLayout" Target="../slideLayouts/slideLayout8.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2.xml"/></Relationships>
</file>

<file path=ppt/slides/_rels/slide13.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chart" Target="../charts/chart3.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notesSlide" Target="../notesSlides/notesSlide6.xml"/><Relationship Id="rId5" Type="http://schemas.openxmlformats.org/officeDocument/2006/relationships/tags" Target="../tags/tag27.xml"/><Relationship Id="rId10" Type="http://schemas.openxmlformats.org/officeDocument/2006/relationships/slideLayout" Target="../slideLayouts/slideLayout8.xml"/><Relationship Id="rId4" Type="http://schemas.openxmlformats.org/officeDocument/2006/relationships/tags" Target="../tags/tag26.xml"/><Relationship Id="rId9" Type="http://schemas.openxmlformats.org/officeDocument/2006/relationships/tags" Target="../tags/tag31.xml"/></Relationships>
</file>

<file path=ppt/slides/_rels/slide14.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chart" Target="../charts/chart5.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chart" Target="../charts/chart4.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notesSlide" Target="../notesSlides/notesSlide7.xml"/><Relationship Id="rId5" Type="http://schemas.openxmlformats.org/officeDocument/2006/relationships/tags" Target="../tags/tag36.xml"/><Relationship Id="rId10" Type="http://schemas.openxmlformats.org/officeDocument/2006/relationships/slideLayout" Target="../slideLayouts/slideLayout8.xml"/><Relationship Id="rId4" Type="http://schemas.openxmlformats.org/officeDocument/2006/relationships/tags" Target="../tags/tag35.xml"/><Relationship Id="rId9" Type="http://schemas.openxmlformats.org/officeDocument/2006/relationships/tags" Target="../tags/tag40.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43.xml"/><Relationship Id="rId7" Type="http://schemas.openxmlformats.org/officeDocument/2006/relationships/slideLayout" Target="../slideLayouts/slideLayout8.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chart" Target="../charts/chart6.xml"/></Relationships>
</file>

<file path=ppt/slides/_rels/slide16.xml.rels><?xml version="1.0" encoding="UTF-8" standalone="yes"?>
<Relationships xmlns="http://schemas.openxmlformats.org/package/2006/relationships"><Relationship Id="rId8" Type="http://schemas.openxmlformats.org/officeDocument/2006/relationships/tags" Target="../tags/tag54.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chart" Target="../charts/chart8.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chart" Target="../charts/chart7.xml"/><Relationship Id="rId5" Type="http://schemas.openxmlformats.org/officeDocument/2006/relationships/tags" Target="../tags/tag51.xml"/><Relationship Id="rId10" Type="http://schemas.openxmlformats.org/officeDocument/2006/relationships/notesSlide" Target="../notesSlides/notesSlide9.xml"/><Relationship Id="rId4" Type="http://schemas.openxmlformats.org/officeDocument/2006/relationships/tags" Target="../tags/tag50.xml"/><Relationship Id="rId9"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9.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notesSlide" Target="../notesSlides/notesSlide10.xml"/><Relationship Id="rId5" Type="http://schemas.openxmlformats.org/officeDocument/2006/relationships/tags" Target="../tags/tag59.xml"/><Relationship Id="rId10" Type="http://schemas.openxmlformats.org/officeDocument/2006/relationships/slideLayout" Target="../slideLayouts/slideLayout8.xml"/><Relationship Id="rId4" Type="http://schemas.openxmlformats.org/officeDocument/2006/relationships/tags" Target="../tags/tag58.xml"/><Relationship Id="rId9" Type="http://schemas.openxmlformats.org/officeDocument/2006/relationships/tags" Target="../tags/tag63.xml"/></Relationships>
</file>

<file path=ppt/slides/_rels/slide18.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tags" Target="../tags/tag66.xml"/><Relationship Id="rId7" Type="http://schemas.openxmlformats.org/officeDocument/2006/relationships/notesSlide" Target="../notesSlides/notesSlide11.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Layout" Target="../slideLayouts/slideLayout8.xml"/><Relationship Id="rId5" Type="http://schemas.openxmlformats.org/officeDocument/2006/relationships/tags" Target="../tags/tag68.xml"/><Relationship Id="rId4" Type="http://schemas.openxmlformats.org/officeDocument/2006/relationships/tags" Target="../tags/tag67.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71.xml"/><Relationship Id="rId7" Type="http://schemas.openxmlformats.org/officeDocument/2006/relationships/slideLayout" Target="../slideLayouts/slideLayout8.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9" Type="http://schemas.openxmlformats.org/officeDocument/2006/relationships/chart" Target="../charts/chart11.xml"/></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27.png"/><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8" Type="http://schemas.openxmlformats.org/officeDocument/2006/relationships/tags" Target="../tags/tag82.xml"/><Relationship Id="rId3" Type="http://schemas.openxmlformats.org/officeDocument/2006/relationships/tags" Target="../tags/tag77.xml"/><Relationship Id="rId7" Type="http://schemas.openxmlformats.org/officeDocument/2006/relationships/tags" Target="../tags/tag81.xml"/><Relationship Id="rId12" Type="http://schemas.openxmlformats.org/officeDocument/2006/relationships/chart" Target="../charts/chart12.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tags" Target="../tags/tag80.xml"/><Relationship Id="rId11" Type="http://schemas.openxmlformats.org/officeDocument/2006/relationships/notesSlide" Target="../notesSlides/notesSlide13.xml"/><Relationship Id="rId5" Type="http://schemas.openxmlformats.org/officeDocument/2006/relationships/tags" Target="../tags/tag79.xml"/><Relationship Id="rId10" Type="http://schemas.openxmlformats.org/officeDocument/2006/relationships/slideLayout" Target="../slideLayouts/slideLayout8.xml"/><Relationship Id="rId4" Type="http://schemas.openxmlformats.org/officeDocument/2006/relationships/tags" Target="../tags/tag78.xml"/><Relationship Id="rId9" Type="http://schemas.openxmlformats.org/officeDocument/2006/relationships/tags" Target="../tags/tag83.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86.xml"/><Relationship Id="rId7" Type="http://schemas.openxmlformats.org/officeDocument/2006/relationships/slideLayout" Target="../slideLayouts/slideLayout8.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9" Type="http://schemas.openxmlformats.org/officeDocument/2006/relationships/chart" Target="../charts/chart13.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92.xml"/><Relationship Id="rId7" Type="http://schemas.openxmlformats.org/officeDocument/2006/relationships/slideLayout" Target="../slideLayouts/slideLayout8.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9" Type="http://schemas.openxmlformats.org/officeDocument/2006/relationships/chart" Target="../charts/char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tags" Target="../tags/tag103.xml"/><Relationship Id="rId3" Type="http://schemas.openxmlformats.org/officeDocument/2006/relationships/tags" Target="../tags/tag98.xml"/><Relationship Id="rId7" Type="http://schemas.openxmlformats.org/officeDocument/2006/relationships/tags" Target="../tags/tag102.xml"/><Relationship Id="rId12" Type="http://schemas.openxmlformats.org/officeDocument/2006/relationships/chart" Target="../charts/chart16.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chart" Target="../charts/chart15.xml"/><Relationship Id="rId5" Type="http://schemas.openxmlformats.org/officeDocument/2006/relationships/tags" Target="../tags/tag100.xml"/><Relationship Id="rId10" Type="http://schemas.openxmlformats.org/officeDocument/2006/relationships/notesSlide" Target="../notesSlides/notesSlide16.xml"/><Relationship Id="rId4" Type="http://schemas.openxmlformats.org/officeDocument/2006/relationships/tags" Target="../tags/tag99.xml"/><Relationship Id="rId9"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chart" Target="../charts/chart17.xml"/><Relationship Id="rId3" Type="http://schemas.openxmlformats.org/officeDocument/2006/relationships/tags" Target="../tags/tag106.xml"/><Relationship Id="rId7" Type="http://schemas.openxmlformats.org/officeDocument/2006/relationships/notesSlide" Target="../notesSlides/notesSlide17.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slideLayout" Target="../slideLayouts/slideLayout8.xml"/><Relationship Id="rId5" Type="http://schemas.openxmlformats.org/officeDocument/2006/relationships/tags" Target="../tags/tag108.xml"/><Relationship Id="rId4" Type="http://schemas.openxmlformats.org/officeDocument/2006/relationships/tags" Target="../tags/tag10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1.xml"/><Relationship Id="rId7" Type="http://schemas.openxmlformats.org/officeDocument/2006/relationships/slideLayout" Target="../slideLayouts/slideLayout8.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tags" Target="../tags/tag112.xml"/><Relationship Id="rId9" Type="http://schemas.openxmlformats.org/officeDocument/2006/relationships/chart" Target="../charts/chart18.xml"/></Relationships>
</file>

<file path=ppt/slides/_rels/slide28.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tags" Target="../tags/tag117.xml"/><Relationship Id="rId7" Type="http://schemas.openxmlformats.org/officeDocument/2006/relationships/notesSlide" Target="../notesSlides/notesSlide19.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slideLayout" Target="../slideLayouts/slideLayout8.xml"/><Relationship Id="rId5" Type="http://schemas.openxmlformats.org/officeDocument/2006/relationships/tags" Target="../tags/tag119.xml"/><Relationship Id="rId4" Type="http://schemas.openxmlformats.org/officeDocument/2006/relationships/tags" Target="../tags/tag1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8" Type="http://schemas.openxmlformats.org/officeDocument/2006/relationships/tags" Target="../tags/tag127.xml"/><Relationship Id="rId3" Type="http://schemas.openxmlformats.org/officeDocument/2006/relationships/tags" Target="../tags/tag122.xml"/><Relationship Id="rId7" Type="http://schemas.openxmlformats.org/officeDocument/2006/relationships/tags" Target="../tags/tag126.xml"/><Relationship Id="rId12" Type="http://schemas.openxmlformats.org/officeDocument/2006/relationships/chart" Target="../charts/chart21.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tags" Target="../tags/tag125.xml"/><Relationship Id="rId11" Type="http://schemas.openxmlformats.org/officeDocument/2006/relationships/chart" Target="../charts/chart20.xml"/><Relationship Id="rId5" Type="http://schemas.openxmlformats.org/officeDocument/2006/relationships/tags" Target="../tags/tag124.xml"/><Relationship Id="rId10" Type="http://schemas.openxmlformats.org/officeDocument/2006/relationships/notesSlide" Target="../notesSlides/notesSlide20.xml"/><Relationship Id="rId4" Type="http://schemas.openxmlformats.org/officeDocument/2006/relationships/tags" Target="../tags/tag123.xml"/><Relationship Id="rId9"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chart" Target="../charts/chart22.xml"/><Relationship Id="rId3" Type="http://schemas.openxmlformats.org/officeDocument/2006/relationships/tags" Target="../tags/tag130.xml"/><Relationship Id="rId7" Type="http://schemas.openxmlformats.org/officeDocument/2006/relationships/notesSlide" Target="../notesSlides/notesSlide21.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slideLayout" Target="../slideLayouts/slideLayout8.xml"/><Relationship Id="rId5" Type="http://schemas.openxmlformats.org/officeDocument/2006/relationships/tags" Target="../tags/tag132.xml"/><Relationship Id="rId4" Type="http://schemas.openxmlformats.org/officeDocument/2006/relationships/tags" Target="../tags/tag1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35.xml"/><Relationship Id="rId7" Type="http://schemas.openxmlformats.org/officeDocument/2006/relationships/slideLayout" Target="../slideLayouts/slideLayout8.xml"/><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 Id="rId9" Type="http://schemas.openxmlformats.org/officeDocument/2006/relationships/chart" Target="../charts/chart23.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openxmlformats.org/officeDocument/2006/relationships/tags" Target="../tags/tag141.xml"/><Relationship Id="rId7" Type="http://schemas.openxmlformats.org/officeDocument/2006/relationships/slideLayout" Target="../slideLayouts/slideLayout8.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 Id="rId9" Type="http://schemas.openxmlformats.org/officeDocument/2006/relationships/chart" Target="../charts/char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47.xml"/><Relationship Id="rId7" Type="http://schemas.openxmlformats.org/officeDocument/2006/relationships/notesSlide" Target="../notesSlides/notesSlide24.xml"/><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slideLayout" Target="../slideLayouts/slideLayout8.xml"/><Relationship Id="rId5" Type="http://schemas.openxmlformats.org/officeDocument/2006/relationships/tags" Target="../tags/tag149.xml"/><Relationship Id="rId4" Type="http://schemas.openxmlformats.org/officeDocument/2006/relationships/tags" Target="../tags/tag148.xml"/></Relationships>
</file>

<file path=ppt/slides/_rels/slide37.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52.xml"/><Relationship Id="rId7" Type="http://schemas.openxmlformats.org/officeDocument/2006/relationships/notesSlide" Target="../notesSlides/notesSlide25.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slideLayout" Target="../slideLayouts/slideLayout8.xml"/><Relationship Id="rId5" Type="http://schemas.openxmlformats.org/officeDocument/2006/relationships/tags" Target="../tags/tag154.xml"/><Relationship Id="rId4" Type="http://schemas.openxmlformats.org/officeDocument/2006/relationships/tags" Target="../tags/tag153.xml"/></Relationships>
</file>

<file path=ppt/slides/_rels/slide38.xml.rels><?xml version="1.0" encoding="UTF-8" standalone="yes"?>
<Relationships xmlns="http://schemas.openxmlformats.org/package/2006/relationships"><Relationship Id="rId8" Type="http://schemas.openxmlformats.org/officeDocument/2006/relationships/tags" Target="../tags/tag162.xml"/><Relationship Id="rId13" Type="http://schemas.openxmlformats.org/officeDocument/2006/relationships/chart" Target="../charts/chart27.xml"/><Relationship Id="rId3" Type="http://schemas.openxmlformats.org/officeDocument/2006/relationships/tags" Target="../tags/tag157.xml"/><Relationship Id="rId7" Type="http://schemas.openxmlformats.org/officeDocument/2006/relationships/tags" Target="../tags/tag161.xml"/><Relationship Id="rId12" Type="http://schemas.openxmlformats.org/officeDocument/2006/relationships/notesSlide" Target="../notesSlides/notesSlide26.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tags" Target="../tags/tag160.xml"/><Relationship Id="rId11" Type="http://schemas.openxmlformats.org/officeDocument/2006/relationships/slideLayout" Target="../slideLayouts/slideLayout8.xml"/><Relationship Id="rId5" Type="http://schemas.openxmlformats.org/officeDocument/2006/relationships/tags" Target="../tags/tag159.xml"/><Relationship Id="rId15" Type="http://schemas.openxmlformats.org/officeDocument/2006/relationships/chart" Target="../charts/chart29.xml"/><Relationship Id="rId10" Type="http://schemas.openxmlformats.org/officeDocument/2006/relationships/tags" Target="../tags/tag164.xml"/><Relationship Id="rId4" Type="http://schemas.openxmlformats.org/officeDocument/2006/relationships/tags" Target="../tags/tag158.xml"/><Relationship Id="rId9" Type="http://schemas.openxmlformats.org/officeDocument/2006/relationships/tags" Target="../tags/tag163.xml"/><Relationship Id="rId14" Type="http://schemas.openxmlformats.org/officeDocument/2006/relationships/chart" Target="../charts/chart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8" Type="http://schemas.openxmlformats.org/officeDocument/2006/relationships/chart" Target="../charts/chart30.xml"/><Relationship Id="rId3" Type="http://schemas.openxmlformats.org/officeDocument/2006/relationships/tags" Target="../tags/tag167.xml"/><Relationship Id="rId7" Type="http://schemas.openxmlformats.org/officeDocument/2006/relationships/notesSlide" Target="../notesSlides/notesSlide27.xml"/><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slideLayout" Target="../slideLayouts/slideLayout8.xml"/><Relationship Id="rId5" Type="http://schemas.openxmlformats.org/officeDocument/2006/relationships/tags" Target="../tags/tag169.xml"/><Relationship Id="rId4" Type="http://schemas.openxmlformats.org/officeDocument/2006/relationships/tags" Target="../tags/tag168.xml"/></Relationships>
</file>

<file path=ppt/slides/_rels/slide41.xml.rels><?xml version="1.0" encoding="UTF-8" standalone="yes"?>
<Relationships xmlns="http://schemas.openxmlformats.org/package/2006/relationships"><Relationship Id="rId3" Type="http://schemas.openxmlformats.org/officeDocument/2006/relationships/tags" Target="../tags/tag172.xml"/><Relationship Id="rId7" Type="http://schemas.openxmlformats.org/officeDocument/2006/relationships/chart" Target="../charts/chart31.xml"/><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notesSlide" Target="../notesSlides/notesSlide28.xml"/><Relationship Id="rId5" Type="http://schemas.openxmlformats.org/officeDocument/2006/relationships/slideLayout" Target="../slideLayouts/slideLayout8.xml"/><Relationship Id="rId4" Type="http://schemas.openxmlformats.org/officeDocument/2006/relationships/tags" Target="../tags/tag17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8" Type="http://schemas.openxmlformats.org/officeDocument/2006/relationships/tags" Target="../tags/tag181.xml"/><Relationship Id="rId13" Type="http://schemas.openxmlformats.org/officeDocument/2006/relationships/chart" Target="../charts/chart32.xml"/><Relationship Id="rId3" Type="http://schemas.openxmlformats.org/officeDocument/2006/relationships/tags" Target="../tags/tag176.xml"/><Relationship Id="rId7" Type="http://schemas.openxmlformats.org/officeDocument/2006/relationships/tags" Target="../tags/tag180.xml"/><Relationship Id="rId12" Type="http://schemas.openxmlformats.org/officeDocument/2006/relationships/notesSlide" Target="../notesSlides/notesSlide29.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tags" Target="../tags/tag179.xml"/><Relationship Id="rId11" Type="http://schemas.openxmlformats.org/officeDocument/2006/relationships/slideLayout" Target="../slideLayouts/slideLayout8.xml"/><Relationship Id="rId5" Type="http://schemas.openxmlformats.org/officeDocument/2006/relationships/tags" Target="../tags/tag178.xml"/><Relationship Id="rId10" Type="http://schemas.openxmlformats.org/officeDocument/2006/relationships/tags" Target="../tags/tag183.xml"/><Relationship Id="rId4" Type="http://schemas.openxmlformats.org/officeDocument/2006/relationships/tags" Target="../tags/tag177.xml"/><Relationship Id="rId9" Type="http://schemas.openxmlformats.org/officeDocument/2006/relationships/tags" Target="../tags/tag182.xml"/><Relationship Id="rId14" Type="http://schemas.openxmlformats.org/officeDocument/2006/relationships/chart" Target="../charts/chart33.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86.xml"/><Relationship Id="rId7" Type="http://schemas.openxmlformats.org/officeDocument/2006/relationships/slideLayout" Target="../slideLayouts/slideLayout8.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9" Type="http://schemas.openxmlformats.org/officeDocument/2006/relationships/chart" Target="../charts/chart34.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2.xml"/><Relationship Id="rId7" Type="http://schemas.openxmlformats.org/officeDocument/2006/relationships/slideLayout" Target="../slideLayouts/slideLayout8.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9" Type="http://schemas.openxmlformats.org/officeDocument/2006/relationships/chart" Target="../charts/chart35.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198.xml"/><Relationship Id="rId7" Type="http://schemas.openxmlformats.org/officeDocument/2006/relationships/slideLayout" Target="../slideLayouts/slideLayout8.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tags" Target="../tags/tag201.xml"/><Relationship Id="rId5" Type="http://schemas.openxmlformats.org/officeDocument/2006/relationships/tags" Target="../tags/tag200.xml"/><Relationship Id="rId4" Type="http://schemas.openxmlformats.org/officeDocument/2006/relationships/tags" Target="../tags/tag199.xml"/><Relationship Id="rId9" Type="http://schemas.openxmlformats.org/officeDocument/2006/relationships/chart" Target="../charts/chart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8" Type="http://schemas.openxmlformats.org/officeDocument/2006/relationships/tags" Target="../tags/tag209.xml"/><Relationship Id="rId3" Type="http://schemas.openxmlformats.org/officeDocument/2006/relationships/tags" Target="../tags/tag204.xml"/><Relationship Id="rId7" Type="http://schemas.openxmlformats.org/officeDocument/2006/relationships/tags" Target="../tags/tag208.xml"/><Relationship Id="rId12" Type="http://schemas.openxmlformats.org/officeDocument/2006/relationships/chart" Target="../charts/chart38.xml"/><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tags" Target="../tags/tag207.xml"/><Relationship Id="rId11" Type="http://schemas.openxmlformats.org/officeDocument/2006/relationships/chart" Target="../charts/chart37.xml"/><Relationship Id="rId5" Type="http://schemas.openxmlformats.org/officeDocument/2006/relationships/tags" Target="../tags/tag206.xml"/><Relationship Id="rId10" Type="http://schemas.openxmlformats.org/officeDocument/2006/relationships/notesSlide" Target="../notesSlides/notesSlide33.xml"/><Relationship Id="rId4" Type="http://schemas.openxmlformats.org/officeDocument/2006/relationships/tags" Target="../tags/tag205.xml"/><Relationship Id="rId9"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8" Type="http://schemas.openxmlformats.org/officeDocument/2006/relationships/chart" Target="../charts/chart39.xml"/><Relationship Id="rId3" Type="http://schemas.openxmlformats.org/officeDocument/2006/relationships/tags" Target="../tags/tag212.xml"/><Relationship Id="rId7" Type="http://schemas.openxmlformats.org/officeDocument/2006/relationships/notesSlide" Target="../notesSlides/notesSlide34.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slideLayout" Target="../slideLayouts/slideLayout8.xml"/><Relationship Id="rId5" Type="http://schemas.openxmlformats.org/officeDocument/2006/relationships/tags" Target="../tags/tag214.xml"/><Relationship Id="rId4" Type="http://schemas.openxmlformats.org/officeDocument/2006/relationships/tags" Target="../tags/tag21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8" Type="http://schemas.openxmlformats.org/officeDocument/2006/relationships/chart" Target="../charts/chart40.xml"/><Relationship Id="rId3" Type="http://schemas.openxmlformats.org/officeDocument/2006/relationships/tags" Target="../tags/tag217.xml"/><Relationship Id="rId7" Type="http://schemas.openxmlformats.org/officeDocument/2006/relationships/notesSlide" Target="../notesSlides/notesSlide35.xml"/><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slideLayout" Target="../slideLayouts/slideLayout8.xml"/><Relationship Id="rId5" Type="http://schemas.openxmlformats.org/officeDocument/2006/relationships/tags" Target="../tags/tag219.xml"/><Relationship Id="rId4" Type="http://schemas.openxmlformats.org/officeDocument/2006/relationships/tags" Target="../tags/tag218.xml"/></Relationships>
</file>

<file path=ppt/slides/_rels/slide51.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tags" Target="../tags/tag222.xml"/><Relationship Id="rId7" Type="http://schemas.openxmlformats.org/officeDocument/2006/relationships/notesSlide" Target="../notesSlides/notesSlide36.xml"/><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slideLayout" Target="../slideLayouts/slideLayout8.xml"/><Relationship Id="rId5" Type="http://schemas.openxmlformats.org/officeDocument/2006/relationships/tags" Target="../tags/tag224.xml"/><Relationship Id="rId4" Type="http://schemas.openxmlformats.org/officeDocument/2006/relationships/tags" Target="../tags/tag223.xml"/></Relationships>
</file>

<file path=ppt/slides/_rels/slide52.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27.xml"/><Relationship Id="rId7" Type="http://schemas.openxmlformats.org/officeDocument/2006/relationships/notesSlide" Target="../notesSlides/notesSlide37.xml"/><Relationship Id="rId2" Type="http://schemas.openxmlformats.org/officeDocument/2006/relationships/tags" Target="../tags/tag226.xml"/><Relationship Id="rId1" Type="http://schemas.openxmlformats.org/officeDocument/2006/relationships/tags" Target="../tags/tag225.xml"/><Relationship Id="rId6" Type="http://schemas.openxmlformats.org/officeDocument/2006/relationships/slideLayout" Target="../slideLayouts/slideLayout8.xml"/><Relationship Id="rId5" Type="http://schemas.openxmlformats.org/officeDocument/2006/relationships/tags" Target="../tags/tag229.xml"/><Relationship Id="rId4" Type="http://schemas.openxmlformats.org/officeDocument/2006/relationships/tags" Target="../tags/tag228.xml"/></Relationships>
</file>

<file path=ppt/slides/_rels/slide53.xml.rels><?xml version="1.0" encoding="UTF-8" standalone="yes"?>
<Relationships xmlns="http://schemas.openxmlformats.org/package/2006/relationships"><Relationship Id="rId8" Type="http://schemas.openxmlformats.org/officeDocument/2006/relationships/chart" Target="../charts/chart43.xml"/><Relationship Id="rId3" Type="http://schemas.openxmlformats.org/officeDocument/2006/relationships/tags" Target="../tags/tag232.xml"/><Relationship Id="rId7" Type="http://schemas.openxmlformats.org/officeDocument/2006/relationships/notesSlide" Target="../notesSlides/notesSlide38.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slideLayout" Target="../slideLayouts/slideLayout8.xml"/><Relationship Id="rId5" Type="http://schemas.openxmlformats.org/officeDocument/2006/relationships/tags" Target="../tags/tag234.xml"/><Relationship Id="rId4" Type="http://schemas.openxmlformats.org/officeDocument/2006/relationships/tags" Target="../tags/tag233.xml"/></Relationships>
</file>

<file path=ppt/slides/_rels/slide54.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tags" Target="../tags/tag237.xml"/><Relationship Id="rId7" Type="http://schemas.openxmlformats.org/officeDocument/2006/relationships/notesSlide" Target="../notesSlides/notesSlide39.xml"/><Relationship Id="rId2" Type="http://schemas.openxmlformats.org/officeDocument/2006/relationships/tags" Target="../tags/tag236.xml"/><Relationship Id="rId1" Type="http://schemas.openxmlformats.org/officeDocument/2006/relationships/tags" Target="../tags/tag235.xml"/><Relationship Id="rId6" Type="http://schemas.openxmlformats.org/officeDocument/2006/relationships/slideLayout" Target="../slideLayouts/slideLayout8.xml"/><Relationship Id="rId5" Type="http://schemas.openxmlformats.org/officeDocument/2006/relationships/tags" Target="../tags/tag239.xml"/><Relationship Id="rId4" Type="http://schemas.openxmlformats.org/officeDocument/2006/relationships/tags" Target="../tags/tag23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8" Type="http://schemas.openxmlformats.org/officeDocument/2006/relationships/tags" Target="../tags/tag247.xml"/><Relationship Id="rId13" Type="http://schemas.openxmlformats.org/officeDocument/2006/relationships/chart" Target="../charts/chart46.xml"/><Relationship Id="rId3" Type="http://schemas.openxmlformats.org/officeDocument/2006/relationships/tags" Target="../tags/tag242.xml"/><Relationship Id="rId7" Type="http://schemas.openxmlformats.org/officeDocument/2006/relationships/tags" Target="../tags/tag246.xml"/><Relationship Id="rId12" Type="http://schemas.openxmlformats.org/officeDocument/2006/relationships/chart" Target="../charts/chart45.xml"/><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tags" Target="../tags/tag245.xml"/><Relationship Id="rId11" Type="http://schemas.openxmlformats.org/officeDocument/2006/relationships/notesSlide" Target="../notesSlides/notesSlide40.xml"/><Relationship Id="rId5" Type="http://schemas.openxmlformats.org/officeDocument/2006/relationships/tags" Target="../tags/tag244.xml"/><Relationship Id="rId10" Type="http://schemas.openxmlformats.org/officeDocument/2006/relationships/slideLayout" Target="../slideLayouts/slideLayout8.xml"/><Relationship Id="rId4" Type="http://schemas.openxmlformats.org/officeDocument/2006/relationships/tags" Target="../tags/tag243.xml"/><Relationship Id="rId9" Type="http://schemas.openxmlformats.org/officeDocument/2006/relationships/tags" Target="../tags/tag248.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251.xml"/><Relationship Id="rId7" Type="http://schemas.openxmlformats.org/officeDocument/2006/relationships/slideLayout" Target="../slideLayouts/slideLayout8.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9" Type="http://schemas.openxmlformats.org/officeDocument/2006/relationships/chart" Target="../charts/chart47.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57.xml"/><Relationship Id="rId7" Type="http://schemas.openxmlformats.org/officeDocument/2006/relationships/slideLayout" Target="../slideLayouts/slideLayout8.xml"/><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tags" Target="../tags/tag258.xml"/><Relationship Id="rId9" Type="http://schemas.openxmlformats.org/officeDocument/2006/relationships/chart" Target="../charts/chart48.xml"/></Relationships>
</file>

<file path=ppt/slides/_rels/slide59.xml.rels><?xml version="1.0" encoding="UTF-8" standalone="yes"?>
<Relationships xmlns="http://schemas.openxmlformats.org/package/2006/relationships"><Relationship Id="rId8" Type="http://schemas.openxmlformats.org/officeDocument/2006/relationships/notesSlide" Target="../notesSlides/notesSlide43.xml"/><Relationship Id="rId3" Type="http://schemas.openxmlformats.org/officeDocument/2006/relationships/tags" Target="../tags/tag263.xml"/><Relationship Id="rId7" Type="http://schemas.openxmlformats.org/officeDocument/2006/relationships/slideLayout" Target="../slideLayouts/slideLayout8.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tags" Target="../tags/tag266.xml"/><Relationship Id="rId5" Type="http://schemas.openxmlformats.org/officeDocument/2006/relationships/tags" Target="../tags/tag265.xml"/><Relationship Id="rId4" Type="http://schemas.openxmlformats.org/officeDocument/2006/relationships/tags" Target="../tags/tag264.xml"/><Relationship Id="rId9" Type="http://schemas.openxmlformats.org/officeDocument/2006/relationships/chart" Target="../charts/chart4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8" Type="http://schemas.openxmlformats.org/officeDocument/2006/relationships/chart" Target="../charts/chart50.xml"/><Relationship Id="rId3" Type="http://schemas.openxmlformats.org/officeDocument/2006/relationships/tags" Target="../tags/tag269.xml"/><Relationship Id="rId7" Type="http://schemas.openxmlformats.org/officeDocument/2006/relationships/notesSlide" Target="../notesSlides/notesSlide44.xml"/><Relationship Id="rId2" Type="http://schemas.openxmlformats.org/officeDocument/2006/relationships/tags" Target="../tags/tag268.xml"/><Relationship Id="rId1" Type="http://schemas.openxmlformats.org/officeDocument/2006/relationships/tags" Target="../tags/tag267.xml"/><Relationship Id="rId6" Type="http://schemas.openxmlformats.org/officeDocument/2006/relationships/slideLayout" Target="../slideLayouts/slideLayout8.xml"/><Relationship Id="rId5" Type="http://schemas.openxmlformats.org/officeDocument/2006/relationships/tags" Target="../tags/tag271.xml"/><Relationship Id="rId4" Type="http://schemas.openxmlformats.org/officeDocument/2006/relationships/tags" Target="../tags/tag270.xml"/></Relationships>
</file>

<file path=ppt/slides/_rels/slide61.xml.rels><?xml version="1.0" encoding="UTF-8" standalone="yes"?>
<Relationships xmlns="http://schemas.openxmlformats.org/package/2006/relationships"><Relationship Id="rId8" Type="http://schemas.openxmlformats.org/officeDocument/2006/relationships/chart" Target="../charts/chart51.xml"/><Relationship Id="rId3" Type="http://schemas.openxmlformats.org/officeDocument/2006/relationships/tags" Target="../tags/tag274.xml"/><Relationship Id="rId7" Type="http://schemas.openxmlformats.org/officeDocument/2006/relationships/notesSlide" Target="../notesSlides/notesSlide45.xml"/><Relationship Id="rId2" Type="http://schemas.openxmlformats.org/officeDocument/2006/relationships/tags" Target="../tags/tag273.xml"/><Relationship Id="rId1" Type="http://schemas.openxmlformats.org/officeDocument/2006/relationships/tags" Target="../tags/tag272.xml"/><Relationship Id="rId6" Type="http://schemas.openxmlformats.org/officeDocument/2006/relationships/slideLayout" Target="../slideLayouts/slideLayout8.xml"/><Relationship Id="rId5" Type="http://schemas.openxmlformats.org/officeDocument/2006/relationships/tags" Target="../tags/tag276.xml"/><Relationship Id="rId4" Type="http://schemas.openxmlformats.org/officeDocument/2006/relationships/tags" Target="../tags/tag275.xml"/></Relationships>
</file>

<file path=ppt/slides/_rels/slide62.xml.rels><?xml version="1.0" encoding="UTF-8" standalone="yes"?>
<Relationships xmlns="http://schemas.openxmlformats.org/package/2006/relationships"><Relationship Id="rId8" Type="http://schemas.openxmlformats.org/officeDocument/2006/relationships/tags" Target="../tags/tag284.xml"/><Relationship Id="rId3" Type="http://schemas.openxmlformats.org/officeDocument/2006/relationships/tags" Target="../tags/tag279.xml"/><Relationship Id="rId7" Type="http://schemas.openxmlformats.org/officeDocument/2006/relationships/tags" Target="../tags/tag283.xml"/><Relationship Id="rId12" Type="http://schemas.openxmlformats.org/officeDocument/2006/relationships/chart" Target="../charts/chart52.xml"/><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tags" Target="../tags/tag282.xml"/><Relationship Id="rId11" Type="http://schemas.openxmlformats.org/officeDocument/2006/relationships/notesSlide" Target="../notesSlides/notesSlide46.xml"/><Relationship Id="rId5" Type="http://schemas.openxmlformats.org/officeDocument/2006/relationships/tags" Target="../tags/tag281.xml"/><Relationship Id="rId10" Type="http://schemas.openxmlformats.org/officeDocument/2006/relationships/slideLayout" Target="../slideLayouts/slideLayout8.xml"/><Relationship Id="rId4" Type="http://schemas.openxmlformats.org/officeDocument/2006/relationships/tags" Target="../tags/tag280.xml"/><Relationship Id="rId9" Type="http://schemas.openxmlformats.org/officeDocument/2006/relationships/tags" Target="../tags/tag28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8" Type="http://schemas.openxmlformats.org/officeDocument/2006/relationships/notesSlide" Target="../notesSlides/notesSlide47.xml"/><Relationship Id="rId3" Type="http://schemas.openxmlformats.org/officeDocument/2006/relationships/tags" Target="../tags/tag288.xml"/><Relationship Id="rId7" Type="http://schemas.openxmlformats.org/officeDocument/2006/relationships/slideLayout" Target="../slideLayouts/slideLayout8.xml"/><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tags" Target="../tags/tag291.xml"/><Relationship Id="rId5" Type="http://schemas.openxmlformats.org/officeDocument/2006/relationships/tags" Target="../tags/tag290.xml"/><Relationship Id="rId4" Type="http://schemas.openxmlformats.org/officeDocument/2006/relationships/tags" Target="../tags/tag289.xml"/><Relationship Id="rId9" Type="http://schemas.openxmlformats.org/officeDocument/2006/relationships/chart" Target="../charts/chart53.xml"/></Relationships>
</file>

<file path=ppt/slides/_rels/slide65.xml.rels><?xml version="1.0" encoding="UTF-8" standalone="yes"?>
<Relationships xmlns="http://schemas.openxmlformats.org/package/2006/relationships"><Relationship Id="rId8" Type="http://schemas.openxmlformats.org/officeDocument/2006/relationships/tags" Target="../tags/tag299.xml"/><Relationship Id="rId3" Type="http://schemas.openxmlformats.org/officeDocument/2006/relationships/tags" Target="../tags/tag294.xml"/><Relationship Id="rId7" Type="http://schemas.openxmlformats.org/officeDocument/2006/relationships/tags" Target="../tags/tag298.xml"/><Relationship Id="rId12" Type="http://schemas.openxmlformats.org/officeDocument/2006/relationships/chart" Target="../charts/chart55.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11" Type="http://schemas.openxmlformats.org/officeDocument/2006/relationships/chart" Target="../charts/chart54.xml"/><Relationship Id="rId5" Type="http://schemas.openxmlformats.org/officeDocument/2006/relationships/tags" Target="../tags/tag296.xml"/><Relationship Id="rId10" Type="http://schemas.openxmlformats.org/officeDocument/2006/relationships/notesSlide" Target="../notesSlides/notesSlide48.xml"/><Relationship Id="rId4" Type="http://schemas.openxmlformats.org/officeDocument/2006/relationships/tags" Target="../tags/tag295.xml"/><Relationship Id="rId9"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8" Type="http://schemas.openxmlformats.org/officeDocument/2006/relationships/tags" Target="../tags/tag307.xml"/><Relationship Id="rId13" Type="http://schemas.openxmlformats.org/officeDocument/2006/relationships/chart" Target="../charts/chart57.xml"/><Relationship Id="rId3" Type="http://schemas.openxmlformats.org/officeDocument/2006/relationships/tags" Target="../tags/tag302.xml"/><Relationship Id="rId7" Type="http://schemas.openxmlformats.org/officeDocument/2006/relationships/tags" Target="../tags/tag306.xml"/><Relationship Id="rId12" Type="http://schemas.openxmlformats.org/officeDocument/2006/relationships/chart" Target="../charts/chart56.xml"/><Relationship Id="rId2" Type="http://schemas.openxmlformats.org/officeDocument/2006/relationships/tags" Target="../tags/tag301.xml"/><Relationship Id="rId1" Type="http://schemas.openxmlformats.org/officeDocument/2006/relationships/tags" Target="../tags/tag300.xml"/><Relationship Id="rId6" Type="http://schemas.openxmlformats.org/officeDocument/2006/relationships/tags" Target="../tags/tag305.xml"/><Relationship Id="rId11" Type="http://schemas.openxmlformats.org/officeDocument/2006/relationships/notesSlide" Target="../notesSlides/notesSlide49.xml"/><Relationship Id="rId5" Type="http://schemas.openxmlformats.org/officeDocument/2006/relationships/tags" Target="../tags/tag304.xml"/><Relationship Id="rId10" Type="http://schemas.openxmlformats.org/officeDocument/2006/relationships/slideLayout" Target="../slideLayouts/slideLayout8.xml"/><Relationship Id="rId4" Type="http://schemas.openxmlformats.org/officeDocument/2006/relationships/tags" Target="../tags/tag303.xml"/><Relationship Id="rId9" Type="http://schemas.openxmlformats.org/officeDocument/2006/relationships/tags" Target="../tags/tag308.xml"/></Relationships>
</file>

<file path=ppt/slides/_rels/slide67.xml.rels><?xml version="1.0" encoding="UTF-8" standalone="yes"?>
<Relationships xmlns="http://schemas.openxmlformats.org/package/2006/relationships"><Relationship Id="rId8" Type="http://schemas.openxmlformats.org/officeDocument/2006/relationships/tags" Target="../tags/tag316.xml"/><Relationship Id="rId3" Type="http://schemas.openxmlformats.org/officeDocument/2006/relationships/tags" Target="../tags/tag311.xml"/><Relationship Id="rId7" Type="http://schemas.openxmlformats.org/officeDocument/2006/relationships/tags" Target="../tags/tag315.xml"/><Relationship Id="rId12" Type="http://schemas.openxmlformats.org/officeDocument/2006/relationships/chart" Target="../charts/chart59.xml"/><Relationship Id="rId2" Type="http://schemas.openxmlformats.org/officeDocument/2006/relationships/tags" Target="../tags/tag310.xml"/><Relationship Id="rId1" Type="http://schemas.openxmlformats.org/officeDocument/2006/relationships/tags" Target="../tags/tag309.xml"/><Relationship Id="rId6" Type="http://schemas.openxmlformats.org/officeDocument/2006/relationships/tags" Target="../tags/tag314.xml"/><Relationship Id="rId11" Type="http://schemas.openxmlformats.org/officeDocument/2006/relationships/chart" Target="../charts/chart58.xml"/><Relationship Id="rId5" Type="http://schemas.openxmlformats.org/officeDocument/2006/relationships/tags" Target="../tags/tag313.xml"/><Relationship Id="rId10" Type="http://schemas.openxmlformats.org/officeDocument/2006/relationships/notesSlide" Target="../notesSlides/notesSlide50.xml"/><Relationship Id="rId4" Type="http://schemas.openxmlformats.org/officeDocument/2006/relationships/tags" Target="../tags/tag312.xml"/><Relationship Id="rId9"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8" Type="http://schemas.openxmlformats.org/officeDocument/2006/relationships/tags" Target="../tags/tag324.xml"/><Relationship Id="rId13" Type="http://schemas.openxmlformats.org/officeDocument/2006/relationships/chart" Target="../charts/chart61.xml"/><Relationship Id="rId3" Type="http://schemas.openxmlformats.org/officeDocument/2006/relationships/tags" Target="../tags/tag319.xml"/><Relationship Id="rId7" Type="http://schemas.openxmlformats.org/officeDocument/2006/relationships/tags" Target="../tags/tag323.xml"/><Relationship Id="rId12" Type="http://schemas.openxmlformats.org/officeDocument/2006/relationships/chart" Target="../charts/chart60.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tags" Target="../tags/tag322.xml"/><Relationship Id="rId11" Type="http://schemas.openxmlformats.org/officeDocument/2006/relationships/notesSlide" Target="../notesSlides/notesSlide51.xml"/><Relationship Id="rId5" Type="http://schemas.openxmlformats.org/officeDocument/2006/relationships/tags" Target="../tags/tag321.xml"/><Relationship Id="rId10" Type="http://schemas.openxmlformats.org/officeDocument/2006/relationships/slideLayout" Target="../slideLayouts/slideLayout8.xml"/><Relationship Id="rId4" Type="http://schemas.openxmlformats.org/officeDocument/2006/relationships/tags" Target="../tags/tag320.xml"/><Relationship Id="rId9" Type="http://schemas.openxmlformats.org/officeDocument/2006/relationships/tags" Target="../tags/tag3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28.xml"/><Relationship Id="rId7" Type="http://schemas.openxmlformats.org/officeDocument/2006/relationships/notesSlide" Target="../notesSlides/notesSlide52.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slideLayout" Target="../slideLayouts/slideLayout9.xml"/><Relationship Id="rId5" Type="http://schemas.openxmlformats.org/officeDocument/2006/relationships/tags" Target="../tags/tag330.xml"/><Relationship Id="rId4" Type="http://schemas.openxmlformats.org/officeDocument/2006/relationships/tags" Target="../tags/tag329.xml"/></Relationships>
</file>

<file path=ppt/slides/_rels/slide71.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33.xml"/><Relationship Id="rId7" Type="http://schemas.openxmlformats.org/officeDocument/2006/relationships/notesSlide" Target="../notesSlides/notesSlide53.xml"/><Relationship Id="rId2" Type="http://schemas.openxmlformats.org/officeDocument/2006/relationships/tags" Target="../tags/tag332.xml"/><Relationship Id="rId1" Type="http://schemas.openxmlformats.org/officeDocument/2006/relationships/tags" Target="../tags/tag331.xml"/><Relationship Id="rId6" Type="http://schemas.openxmlformats.org/officeDocument/2006/relationships/slideLayout" Target="../slideLayouts/slideLayout9.xml"/><Relationship Id="rId5" Type="http://schemas.openxmlformats.org/officeDocument/2006/relationships/tags" Target="../tags/tag335.xml"/><Relationship Id="rId4" Type="http://schemas.openxmlformats.org/officeDocument/2006/relationships/tags" Target="../tags/tag334.xml"/></Relationships>
</file>

<file path=ppt/slides/_rels/slide72.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38.xml"/><Relationship Id="rId7" Type="http://schemas.openxmlformats.org/officeDocument/2006/relationships/notesSlide" Target="../notesSlides/notesSlide54.xml"/><Relationship Id="rId2" Type="http://schemas.openxmlformats.org/officeDocument/2006/relationships/tags" Target="../tags/tag337.xml"/><Relationship Id="rId1" Type="http://schemas.openxmlformats.org/officeDocument/2006/relationships/tags" Target="../tags/tag336.xml"/><Relationship Id="rId6" Type="http://schemas.openxmlformats.org/officeDocument/2006/relationships/slideLayout" Target="../slideLayouts/slideLayout9.xml"/><Relationship Id="rId5" Type="http://schemas.openxmlformats.org/officeDocument/2006/relationships/tags" Target="../tags/tag340.xml"/><Relationship Id="rId4" Type="http://schemas.openxmlformats.org/officeDocument/2006/relationships/tags" Target="../tags/tag339.xml"/></Relationships>
</file>

<file path=ppt/slides/_rels/slide73.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43.xml"/><Relationship Id="rId7" Type="http://schemas.openxmlformats.org/officeDocument/2006/relationships/notesSlide" Target="../notesSlides/notesSlide55.xml"/><Relationship Id="rId2" Type="http://schemas.openxmlformats.org/officeDocument/2006/relationships/tags" Target="../tags/tag342.xml"/><Relationship Id="rId1" Type="http://schemas.openxmlformats.org/officeDocument/2006/relationships/tags" Target="../tags/tag341.xml"/><Relationship Id="rId6" Type="http://schemas.openxmlformats.org/officeDocument/2006/relationships/slideLayout" Target="../slideLayouts/slideLayout9.xml"/><Relationship Id="rId5" Type="http://schemas.openxmlformats.org/officeDocument/2006/relationships/tags" Target="../tags/tag345.xml"/><Relationship Id="rId4" Type="http://schemas.openxmlformats.org/officeDocument/2006/relationships/tags" Target="../tags/tag344.xml"/></Relationships>
</file>

<file path=ppt/slides/_rels/slide74.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48.xml"/><Relationship Id="rId7" Type="http://schemas.openxmlformats.org/officeDocument/2006/relationships/notesSlide" Target="../notesSlides/notesSlide56.xml"/><Relationship Id="rId2" Type="http://schemas.openxmlformats.org/officeDocument/2006/relationships/tags" Target="../tags/tag347.xml"/><Relationship Id="rId1" Type="http://schemas.openxmlformats.org/officeDocument/2006/relationships/tags" Target="../tags/tag346.xml"/><Relationship Id="rId6" Type="http://schemas.openxmlformats.org/officeDocument/2006/relationships/slideLayout" Target="../slideLayouts/slideLayout9.xml"/><Relationship Id="rId5" Type="http://schemas.openxmlformats.org/officeDocument/2006/relationships/tags" Target="../tags/tag350.xml"/><Relationship Id="rId4" Type="http://schemas.openxmlformats.org/officeDocument/2006/relationships/tags" Target="../tags/tag34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8" Type="http://schemas.openxmlformats.org/officeDocument/2006/relationships/tags" Target="../tags/tag358.xml"/><Relationship Id="rId3" Type="http://schemas.openxmlformats.org/officeDocument/2006/relationships/tags" Target="../tags/tag353.xml"/><Relationship Id="rId7" Type="http://schemas.openxmlformats.org/officeDocument/2006/relationships/tags" Target="../tags/tag357.xml"/><Relationship Id="rId12" Type="http://schemas.openxmlformats.org/officeDocument/2006/relationships/chart" Target="../charts/chart68.xml"/><Relationship Id="rId2" Type="http://schemas.openxmlformats.org/officeDocument/2006/relationships/tags" Target="../tags/tag352.xml"/><Relationship Id="rId1" Type="http://schemas.openxmlformats.org/officeDocument/2006/relationships/tags" Target="../tags/tag351.xml"/><Relationship Id="rId6" Type="http://schemas.openxmlformats.org/officeDocument/2006/relationships/tags" Target="../tags/tag356.xml"/><Relationship Id="rId11" Type="http://schemas.openxmlformats.org/officeDocument/2006/relationships/chart" Target="../charts/chart67.xml"/><Relationship Id="rId5" Type="http://schemas.openxmlformats.org/officeDocument/2006/relationships/tags" Target="../tags/tag355.xml"/><Relationship Id="rId10" Type="http://schemas.openxmlformats.org/officeDocument/2006/relationships/notesSlide" Target="../notesSlides/notesSlide57.xml"/><Relationship Id="rId4" Type="http://schemas.openxmlformats.org/officeDocument/2006/relationships/tags" Target="../tags/tag354.xml"/><Relationship Id="rId9"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8" Type="http://schemas.openxmlformats.org/officeDocument/2006/relationships/tags" Target="../tags/tag366.xml"/><Relationship Id="rId3" Type="http://schemas.openxmlformats.org/officeDocument/2006/relationships/tags" Target="../tags/tag361.xml"/><Relationship Id="rId7" Type="http://schemas.openxmlformats.org/officeDocument/2006/relationships/tags" Target="../tags/tag365.xml"/><Relationship Id="rId12" Type="http://schemas.openxmlformats.org/officeDocument/2006/relationships/chart" Target="../charts/chart70.xml"/><Relationship Id="rId2" Type="http://schemas.openxmlformats.org/officeDocument/2006/relationships/tags" Target="../tags/tag360.xml"/><Relationship Id="rId1" Type="http://schemas.openxmlformats.org/officeDocument/2006/relationships/tags" Target="../tags/tag359.xml"/><Relationship Id="rId6" Type="http://schemas.openxmlformats.org/officeDocument/2006/relationships/tags" Target="../tags/tag364.xml"/><Relationship Id="rId11" Type="http://schemas.openxmlformats.org/officeDocument/2006/relationships/chart" Target="../charts/chart69.xml"/><Relationship Id="rId5" Type="http://schemas.openxmlformats.org/officeDocument/2006/relationships/tags" Target="../tags/tag363.xml"/><Relationship Id="rId10" Type="http://schemas.openxmlformats.org/officeDocument/2006/relationships/notesSlide" Target="../notesSlides/notesSlide58.xml"/><Relationship Id="rId4" Type="http://schemas.openxmlformats.org/officeDocument/2006/relationships/tags" Target="../tags/tag362.xml"/><Relationship Id="rId9"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tags" Target="../tags/tag369.xml"/><Relationship Id="rId7" Type="http://schemas.openxmlformats.org/officeDocument/2006/relationships/chart" Target="../charts/chart71.xml"/><Relationship Id="rId2" Type="http://schemas.openxmlformats.org/officeDocument/2006/relationships/tags" Target="../tags/tag368.xml"/><Relationship Id="rId1" Type="http://schemas.openxmlformats.org/officeDocument/2006/relationships/tags" Target="../tags/tag367.xml"/><Relationship Id="rId6" Type="http://schemas.openxmlformats.org/officeDocument/2006/relationships/notesSlide" Target="../notesSlides/notesSlide59.xml"/><Relationship Id="rId5" Type="http://schemas.openxmlformats.org/officeDocument/2006/relationships/slideLayout" Target="../slideLayouts/slideLayout9.xml"/><Relationship Id="rId4" Type="http://schemas.openxmlformats.org/officeDocument/2006/relationships/tags" Target="../tags/tag37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29.png"/><Relationship Id="rId4" Type="http://schemas.openxmlformats.org/officeDocument/2006/relationships/image" Target="../media/image28.png"/></Relationships>
</file>

<file path=ppt/slides/_rels/slide80.xml.rels><?xml version="1.0" encoding="UTF-8" standalone="yes"?>
<Relationships xmlns="http://schemas.openxmlformats.org/package/2006/relationships"><Relationship Id="rId8" Type="http://schemas.openxmlformats.org/officeDocument/2006/relationships/chart" Target="../charts/chart72.xml"/><Relationship Id="rId3" Type="http://schemas.openxmlformats.org/officeDocument/2006/relationships/tags" Target="../tags/tag373.xml"/><Relationship Id="rId7" Type="http://schemas.openxmlformats.org/officeDocument/2006/relationships/notesSlide" Target="../notesSlides/notesSlide60.xml"/><Relationship Id="rId2" Type="http://schemas.openxmlformats.org/officeDocument/2006/relationships/tags" Target="../tags/tag372.xml"/><Relationship Id="rId1" Type="http://schemas.openxmlformats.org/officeDocument/2006/relationships/tags" Target="../tags/tag371.xml"/><Relationship Id="rId6" Type="http://schemas.openxmlformats.org/officeDocument/2006/relationships/slideLayout" Target="../slideLayouts/slideLayout9.xml"/><Relationship Id="rId5" Type="http://schemas.openxmlformats.org/officeDocument/2006/relationships/tags" Target="../tags/tag375.xml"/><Relationship Id="rId4" Type="http://schemas.openxmlformats.org/officeDocument/2006/relationships/tags" Target="../tags/tag374.xml"/></Relationships>
</file>

<file path=ppt/slides/_rels/slide81.xml.rels><?xml version="1.0" encoding="UTF-8" standalone="yes"?>
<Relationships xmlns="http://schemas.openxmlformats.org/package/2006/relationships"><Relationship Id="rId8" Type="http://schemas.openxmlformats.org/officeDocument/2006/relationships/tags" Target="../tags/tag383.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4.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chart" Target="../charts/chart73.xml"/><Relationship Id="rId5" Type="http://schemas.openxmlformats.org/officeDocument/2006/relationships/tags" Target="../tags/tag380.xml"/><Relationship Id="rId10" Type="http://schemas.openxmlformats.org/officeDocument/2006/relationships/notesSlide" Target="../notesSlides/notesSlide61.xml"/><Relationship Id="rId4" Type="http://schemas.openxmlformats.org/officeDocument/2006/relationships/tags" Target="../tags/tag379.xml"/><Relationship Id="rId9"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8" Type="http://schemas.openxmlformats.org/officeDocument/2006/relationships/tags" Target="../tags/tag391.xml"/><Relationship Id="rId13" Type="http://schemas.openxmlformats.org/officeDocument/2006/relationships/chart" Target="../charts/chart75.xml"/><Relationship Id="rId3" Type="http://schemas.openxmlformats.org/officeDocument/2006/relationships/tags" Target="../tags/tag386.xml"/><Relationship Id="rId7" Type="http://schemas.openxmlformats.org/officeDocument/2006/relationships/tags" Target="../tags/tag390.xml"/><Relationship Id="rId12" Type="http://schemas.openxmlformats.org/officeDocument/2006/relationships/notesSlide" Target="../notesSlides/notesSlide62.xml"/><Relationship Id="rId2" Type="http://schemas.openxmlformats.org/officeDocument/2006/relationships/tags" Target="../tags/tag385.xml"/><Relationship Id="rId1" Type="http://schemas.openxmlformats.org/officeDocument/2006/relationships/tags" Target="../tags/tag384.xml"/><Relationship Id="rId6" Type="http://schemas.openxmlformats.org/officeDocument/2006/relationships/tags" Target="../tags/tag389.xml"/><Relationship Id="rId11" Type="http://schemas.openxmlformats.org/officeDocument/2006/relationships/slideLayout" Target="../slideLayouts/slideLayout9.xml"/><Relationship Id="rId5" Type="http://schemas.openxmlformats.org/officeDocument/2006/relationships/tags" Target="../tags/tag388.xml"/><Relationship Id="rId10" Type="http://schemas.openxmlformats.org/officeDocument/2006/relationships/tags" Target="../tags/tag393.xml"/><Relationship Id="rId4" Type="http://schemas.openxmlformats.org/officeDocument/2006/relationships/tags" Target="../tags/tag387.xml"/><Relationship Id="rId9" Type="http://schemas.openxmlformats.org/officeDocument/2006/relationships/tags" Target="../tags/tag392.xml"/><Relationship Id="rId14" Type="http://schemas.openxmlformats.org/officeDocument/2006/relationships/chart" Target="../charts/chart76.xml"/></Relationships>
</file>

<file path=ppt/slides/_rels/slide83.xml.rels><?xml version="1.0" encoding="UTF-8" standalone="yes"?>
<Relationships xmlns="http://schemas.openxmlformats.org/package/2006/relationships"><Relationship Id="rId8" Type="http://schemas.openxmlformats.org/officeDocument/2006/relationships/tags" Target="../tags/tag401.xml"/><Relationship Id="rId13" Type="http://schemas.openxmlformats.org/officeDocument/2006/relationships/chart" Target="../charts/chart78.xml"/><Relationship Id="rId3" Type="http://schemas.openxmlformats.org/officeDocument/2006/relationships/tags" Target="../tags/tag396.xml"/><Relationship Id="rId7" Type="http://schemas.openxmlformats.org/officeDocument/2006/relationships/tags" Target="../tags/tag400.xml"/><Relationship Id="rId12" Type="http://schemas.openxmlformats.org/officeDocument/2006/relationships/chart" Target="../charts/chart77.xml"/><Relationship Id="rId2" Type="http://schemas.openxmlformats.org/officeDocument/2006/relationships/tags" Target="../tags/tag395.xml"/><Relationship Id="rId1" Type="http://schemas.openxmlformats.org/officeDocument/2006/relationships/tags" Target="../tags/tag394.xml"/><Relationship Id="rId6" Type="http://schemas.openxmlformats.org/officeDocument/2006/relationships/tags" Target="../tags/tag399.xml"/><Relationship Id="rId11" Type="http://schemas.openxmlformats.org/officeDocument/2006/relationships/notesSlide" Target="../notesSlides/notesSlide63.xml"/><Relationship Id="rId5" Type="http://schemas.openxmlformats.org/officeDocument/2006/relationships/tags" Target="../tags/tag398.xml"/><Relationship Id="rId10" Type="http://schemas.openxmlformats.org/officeDocument/2006/relationships/slideLayout" Target="../slideLayouts/slideLayout9.xml"/><Relationship Id="rId4" Type="http://schemas.openxmlformats.org/officeDocument/2006/relationships/tags" Target="../tags/tag397.xml"/><Relationship Id="rId9" Type="http://schemas.openxmlformats.org/officeDocument/2006/relationships/tags" Target="../tags/tag402.xml"/></Relationships>
</file>

<file path=ppt/slides/_rels/slide84.xml.rels><?xml version="1.0" encoding="UTF-8" standalone="yes"?>
<Relationships xmlns="http://schemas.openxmlformats.org/package/2006/relationships"><Relationship Id="rId8" Type="http://schemas.openxmlformats.org/officeDocument/2006/relationships/tags" Target="../tags/tag410.xml"/><Relationship Id="rId13" Type="http://schemas.openxmlformats.org/officeDocument/2006/relationships/chart" Target="../charts/chart79.xml"/><Relationship Id="rId3" Type="http://schemas.openxmlformats.org/officeDocument/2006/relationships/tags" Target="../tags/tag405.xml"/><Relationship Id="rId7" Type="http://schemas.openxmlformats.org/officeDocument/2006/relationships/tags" Target="../tags/tag409.xml"/><Relationship Id="rId12" Type="http://schemas.openxmlformats.org/officeDocument/2006/relationships/notesSlide" Target="../notesSlides/notesSlide64.xml"/><Relationship Id="rId2" Type="http://schemas.openxmlformats.org/officeDocument/2006/relationships/tags" Target="../tags/tag404.xml"/><Relationship Id="rId1" Type="http://schemas.openxmlformats.org/officeDocument/2006/relationships/tags" Target="../tags/tag403.xml"/><Relationship Id="rId6" Type="http://schemas.openxmlformats.org/officeDocument/2006/relationships/tags" Target="../tags/tag408.xml"/><Relationship Id="rId11" Type="http://schemas.openxmlformats.org/officeDocument/2006/relationships/slideLayout" Target="../slideLayouts/slideLayout9.xml"/><Relationship Id="rId5" Type="http://schemas.openxmlformats.org/officeDocument/2006/relationships/tags" Target="../tags/tag407.xml"/><Relationship Id="rId10" Type="http://schemas.openxmlformats.org/officeDocument/2006/relationships/tags" Target="../tags/tag412.xml"/><Relationship Id="rId4" Type="http://schemas.openxmlformats.org/officeDocument/2006/relationships/tags" Target="../tags/tag406.xml"/><Relationship Id="rId9" Type="http://schemas.openxmlformats.org/officeDocument/2006/relationships/tags" Target="../tags/tag411.xml"/><Relationship Id="rId14" Type="http://schemas.openxmlformats.org/officeDocument/2006/relationships/chart" Target="../charts/chart8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8" Type="http://schemas.openxmlformats.org/officeDocument/2006/relationships/notesSlide" Target="../notesSlides/notesSlide65.xml"/><Relationship Id="rId3" Type="http://schemas.openxmlformats.org/officeDocument/2006/relationships/tags" Target="../tags/tag415.xml"/><Relationship Id="rId7" Type="http://schemas.openxmlformats.org/officeDocument/2006/relationships/slideLayout" Target="../slideLayouts/slideLayout9.xml"/><Relationship Id="rId2" Type="http://schemas.openxmlformats.org/officeDocument/2006/relationships/tags" Target="../tags/tag414.xml"/><Relationship Id="rId1" Type="http://schemas.openxmlformats.org/officeDocument/2006/relationships/tags" Target="../tags/tag413.xml"/><Relationship Id="rId6" Type="http://schemas.openxmlformats.org/officeDocument/2006/relationships/tags" Target="../tags/tag418.xml"/><Relationship Id="rId5" Type="http://schemas.openxmlformats.org/officeDocument/2006/relationships/tags" Target="../tags/tag417.xml"/><Relationship Id="rId4" Type="http://schemas.openxmlformats.org/officeDocument/2006/relationships/tags" Target="../tags/tag416.xml"/><Relationship Id="rId9" Type="http://schemas.openxmlformats.org/officeDocument/2006/relationships/chart" Target="../charts/chart81.xml"/></Relationships>
</file>

<file path=ppt/slides/_rels/slide87.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421.xml"/><Relationship Id="rId7" Type="http://schemas.openxmlformats.org/officeDocument/2006/relationships/tags" Target="../tags/tag42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tags" Target="../tags/tag424.xml"/><Relationship Id="rId5" Type="http://schemas.openxmlformats.org/officeDocument/2006/relationships/tags" Target="../tags/tag423.xml"/><Relationship Id="rId10" Type="http://schemas.openxmlformats.org/officeDocument/2006/relationships/chart" Target="../charts/chart82.xml"/><Relationship Id="rId4" Type="http://schemas.openxmlformats.org/officeDocument/2006/relationships/tags" Target="../tags/tag422.xml"/><Relationship Id="rId9" Type="http://schemas.openxmlformats.org/officeDocument/2006/relationships/notesSlide" Target="../notesSlides/notesSlide66.xml"/></Relationships>
</file>

<file path=ppt/slides/_rels/slide88.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28.xml"/><Relationship Id="rId7" Type="http://schemas.openxmlformats.org/officeDocument/2006/relationships/notesSlide" Target="../notesSlides/notesSlide67.xml"/><Relationship Id="rId2" Type="http://schemas.openxmlformats.org/officeDocument/2006/relationships/tags" Target="../tags/tag427.xml"/><Relationship Id="rId1" Type="http://schemas.openxmlformats.org/officeDocument/2006/relationships/tags" Target="../tags/tag426.xml"/><Relationship Id="rId6" Type="http://schemas.openxmlformats.org/officeDocument/2006/relationships/slideLayout" Target="../slideLayouts/slideLayout9.xml"/><Relationship Id="rId5" Type="http://schemas.openxmlformats.org/officeDocument/2006/relationships/tags" Target="../tags/tag430.xml"/><Relationship Id="rId4" Type="http://schemas.openxmlformats.org/officeDocument/2006/relationships/tags" Target="../tags/tag42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1.png"/><Relationship Id="rId4" Type="http://schemas.openxmlformats.org/officeDocument/2006/relationships/image" Target="../media/image30.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33344"/>
            <a:ext cx="13732877" cy="7724744"/>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53345"/>
            <a:chOff x="4908061" y="1905000"/>
            <a:chExt cx="5181600" cy="1853345"/>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latin typeface="Franklin Gothic Medium Cond" panose="020B0606030402020204" pitchFamily="34" charset="0"/>
                </a:rPr>
                <a:t>Hudson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6007747" y="3203932"/>
              <a:ext cx="4069080" cy="369332"/>
            </a:xfrm>
            <a:prstGeom prst="rect">
              <a:avLst/>
            </a:prstGeom>
            <a:noFill/>
          </p:spPr>
          <p:txBody>
            <a:bodyPr wrap="square" rtlCol="0">
              <a:spAutoFit/>
            </a:bodyPr>
            <a:lstStyle/>
            <a:p>
              <a:r>
                <a:rPr lang="en-US" b="1" smtClean="0">
                  <a:solidFill>
                    <a:srgbClr val="C00000"/>
                  </a:solidFill>
                  <a:latin typeface="Franklin Gothic Medium Cond" panose="020B0606030402020204" pitchFamily="34" charset="0"/>
                </a:rPr>
                <a:t>A Profile of Family and Community Indicators</a:t>
              </a:r>
              <a:endParaRPr lang="en-US" b="1" dirty="0">
                <a:solidFill>
                  <a:srgbClr val="C00000"/>
                </a:solidFill>
                <a:latin typeface="Franklin Gothic Medium Cond" panose="020B0606030402020204" pitchFamily="34" charset="0"/>
              </a:endParaRPr>
            </a:p>
          </p:txBody>
        </p:sp>
      </p:gr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89815" y="4755834"/>
            <a:ext cx="881186" cy="1668746"/>
          </a:xfrm>
          <a:prstGeom prst="rect">
            <a:avLst/>
          </a:prstGeom>
        </p:spPr>
      </p:pic>
    </p:spTree>
    <p:extLst>
      <p:ext uri="{BB962C8B-B14F-4D97-AF65-F5344CB8AC3E}">
        <p14:creationId xmlns:p14="http://schemas.microsoft.com/office/powerpoint/2010/main" val="1644116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smtClean="0">
                <a:latin typeface="Franklin Gothic Book"/>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1623502541"/>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smtClean="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smtClean="0">
                <a:latin typeface="Franklin Gothic Book"/>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2013-17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2190034348"/>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4263" y="6324600"/>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Three municipalities were selected to illustrate how diversity ranges within the county</a:t>
            </a:r>
          </a:p>
          <a:p>
            <a:pPr algn="just"/>
            <a:r>
              <a:rPr lang="en-US" sz="1000" smtClean="0">
                <a:latin typeface="Franklin Gothic Book" panose="020B0503020102020204" pitchFamily="34" charset="0"/>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11502"/>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 Illustration of diversity by municipality (%)</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7316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CC9F58E5-24ED-4C67-9993-BEB81437903B}"/>
              </a:ext>
            </a:extLst>
          </p:cNvPr>
          <p:cNvSpPr txBox="1"/>
          <p:nvPr>
            <p:custDataLst>
              <p:tags r:id="rId5"/>
            </p:custDataLst>
          </p:nvPr>
        </p:nvSpPr>
        <p:spPr>
          <a:xfrm>
            <a:off x="4419600"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Highest percentage of white residents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4FD4BB8-FA38-4951-909A-1549BE46DACE}"/>
              </a:ext>
            </a:extLst>
          </p:cNvPr>
          <p:cNvSpPr txBox="1"/>
          <p:nvPr>
            <p:custDataLst>
              <p:tags r:id="rId6"/>
            </p:custDataLst>
          </p:nvPr>
        </p:nvSpPr>
        <p:spPr>
          <a:xfrm>
            <a:off x="7002468"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Middling percentage of white residents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551DA22E-DF73-4F6C-BBA2-C4112399BD55}"/>
              </a:ext>
            </a:extLst>
          </p:cNvPr>
          <p:cNvSpPr txBox="1"/>
          <p:nvPr>
            <p:custDataLst>
              <p:tags r:id="rId7"/>
            </p:custDataLst>
          </p:nvPr>
        </p:nvSpPr>
        <p:spPr>
          <a:xfrm>
            <a:off x="9900728" y="5609554"/>
            <a:ext cx="1371600" cy="457200"/>
          </a:xfrm>
          <a:prstGeom prst="rect">
            <a:avLst/>
          </a:prstGeom>
          <a:noFill/>
        </p:spPr>
        <p:txBody>
          <a:bodyPr wrap="square" rtlCol="0">
            <a:noAutofit/>
          </a:bodyPr>
          <a:lstStyle/>
          <a:p>
            <a:pPr algn="ctr"/>
            <a:r>
              <a:rPr lang="en-US" sz="900" smtClean="0">
                <a:latin typeface="Franklin Gothic Medium" panose="020B0603020102020204" pitchFamily="34" charset="0"/>
              </a:rPr>
              <a:t>Lowest percentage of white residents</a:t>
            </a:r>
            <a:endParaRPr lang="en-US" sz="9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DA75C4A1-479D-41F5-842D-2D22B91D27C6}"/>
              </a:ext>
            </a:extLst>
          </p:cNvPr>
          <p:cNvGraphicFramePr/>
          <p:nvPr>
            <p:custDataLst>
              <p:tags r:id="rId8"/>
            </p:custDataLst>
            <p:extLst>
              <p:ext uri="{D42A27DB-BD31-4B8C-83A1-F6EECF244321}">
                <p14:modId xmlns:p14="http://schemas.microsoft.com/office/powerpoint/2010/main" val="3097502373"/>
              </p:ext>
            </p:extLst>
          </p:nvPr>
        </p:nvGraphicFramePr>
        <p:xfrm>
          <a:off x="3400964" y="896692"/>
          <a:ext cx="8534399" cy="5064616"/>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Box 11">
            <a:extLst>
              <a:ext uri="{FF2B5EF4-FFF2-40B4-BE49-F238E27FC236}">
                <a16:creationId xmlns:a16="http://schemas.microsoft.com/office/drawing/2014/main" id="{7AE17516-CBA9-4259-9D58-EAD0C6ED9602}"/>
              </a:ext>
            </a:extLst>
          </p:cNvPr>
          <p:cNvSpPr txBox="1"/>
          <p:nvPr>
            <p:custDataLst>
              <p:tags r:id="rId9"/>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2045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smtClean="0"/>
              <a:t>1.4.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smtClean="0"/>
              <a:t>1.5.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smtClean="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996117851"/>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4161944805"/>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1.6.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smtClean="0">
                <a:latin typeface="Franklin Gothic Book" panose="020B0503020102020204" pitchFamily="34" charset="0"/>
              </a:rPr>
              <a:t>Note: The 10 municipalities with the highest percentage of foreign born are displayed</a:t>
            </a:r>
          </a:p>
          <a:p>
            <a:r>
              <a:rPr lang="en-US" sz="100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616444093"/>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1.7.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smtClean="0">
                <a:latin typeface="Franklin Gothic Medium" panose="020B0603020102020204" pitchFamily="34" charset="0"/>
              </a:rPr>
              <a:t>1.8.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smtClean="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4293548242"/>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1837622850"/>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1.9  Illustration of English-only speakers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100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124200" y="6553200"/>
            <a:ext cx="9067800" cy="246221"/>
          </a:xfrm>
          <a:prstGeom prst="rect">
            <a:avLst/>
          </a:prstGeom>
          <a:noFill/>
        </p:spPr>
        <p:txBody>
          <a:bodyPr wrap="square" rtlCol="0">
            <a:spAutoFit/>
          </a:bodyPr>
          <a:lstStyle/>
          <a:p>
            <a:pPr algn="just"/>
            <a:r>
              <a:rPr lang="en-US" sz="1000" smtClean="0">
                <a:latin typeface="Franklin Gothic Book" panose="020B0503020102020204" pitchFamily="34" charset="0"/>
              </a:rPr>
              <a:t>Note: Three municipalities were selected to illustrate how diversity ranges within the county</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3C601884-37CE-4709-B9A2-AA661DC25FDC}"/>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575A8066-233A-42C7-B1CD-AC6325CE8C7D}"/>
              </a:ext>
            </a:extLst>
          </p:cNvPr>
          <p:cNvGraphicFramePr/>
          <p:nvPr>
            <p:custDataLst>
              <p:tags r:id="rId6"/>
            </p:custDataLst>
            <p:extLst>
              <p:ext uri="{D42A27DB-BD31-4B8C-83A1-F6EECF244321}">
                <p14:modId xmlns:p14="http://schemas.microsoft.com/office/powerpoint/2010/main" val="2520993099"/>
              </p:ext>
            </p:extLst>
          </p:nvPr>
        </p:nvGraphicFramePr>
        <p:xfrm>
          <a:off x="3463745" y="415591"/>
          <a:ext cx="8128000" cy="5418667"/>
        </p:xfrm>
        <a:graphic>
          <a:graphicData uri="http://schemas.openxmlformats.org/drawingml/2006/chart">
            <c:chart xmlns:c="http://schemas.openxmlformats.org/drawingml/2006/chart" xmlns:r="http://schemas.openxmlformats.org/officeDocument/2006/relationships" r:id="rId12"/>
          </a:graphicData>
        </a:graphic>
      </p:graphicFrame>
      <p:sp>
        <p:nvSpPr>
          <p:cNvPr id="9" name="TextBox 8">
            <a:extLst>
              <a:ext uri="{FF2B5EF4-FFF2-40B4-BE49-F238E27FC236}">
                <a16:creationId xmlns:a16="http://schemas.microsoft.com/office/drawing/2014/main" id="{B2608317-8663-47E1-A39F-639DCDECBEDC}"/>
              </a:ext>
            </a:extLst>
          </p:cNvPr>
          <p:cNvSpPr txBox="1"/>
          <p:nvPr>
            <p:custDataLst>
              <p:tags r:id="rId7"/>
            </p:custDataLst>
          </p:nvPr>
        </p:nvSpPr>
        <p:spPr>
          <a:xfrm>
            <a:off x="3161145" y="4811860"/>
            <a:ext cx="142748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 of English-Only speakers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B7C67ADB-AAC2-42A8-A1B2-54B04EACD87A}"/>
              </a:ext>
            </a:extLst>
          </p:cNvPr>
          <p:cNvSpPr txBox="1"/>
          <p:nvPr>
            <p:custDataLst>
              <p:tags r:id="rId8"/>
            </p:custDataLst>
          </p:nvPr>
        </p:nvSpPr>
        <p:spPr>
          <a:xfrm>
            <a:off x="3141980" y="3289050"/>
            <a:ext cx="146812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 of English-Only speakers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D5B1D83-9F6E-4C35-AB54-98DB96A97484}"/>
              </a:ext>
            </a:extLst>
          </p:cNvPr>
          <p:cNvSpPr txBox="1"/>
          <p:nvPr>
            <p:custDataLst>
              <p:tags r:id="rId9"/>
            </p:custDataLst>
          </p:nvPr>
        </p:nvSpPr>
        <p:spPr>
          <a:xfrm>
            <a:off x="3147060" y="1593767"/>
            <a:ext cx="146304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 of English-Only speakers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62103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smtClean="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3991379460"/>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8"/>
          </a:graphicData>
        </a:graphic>
      </p:graphicFrame>
      <p:sp>
        <p:nvSpPr>
          <p:cNvPr id="2" name="TextBox 1"/>
          <p:cNvSpPr txBox="1"/>
          <p:nvPr/>
        </p:nvSpPr>
        <p:spPr>
          <a:xfrm>
            <a:off x="3208973" y="6393212"/>
            <a:ext cx="7315200" cy="253916"/>
          </a:xfrm>
          <a:prstGeom prst="rect">
            <a:avLst/>
          </a:prstGeom>
          <a:noFill/>
        </p:spPr>
        <p:txBody>
          <a:bodyPr wrap="square" rtlCol="0">
            <a:spAutoFit/>
          </a:bodyPr>
          <a:lstStyle/>
          <a:p>
            <a:r>
              <a:rPr lang="en-US" sz="1000" dirty="0" smtClean="0">
                <a:latin typeface="Franklin Gothic Book" panose="020B0503020102020204" pitchFamily="34" charset="0"/>
              </a:rPr>
              <a:t>Note that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348D46-854C-4916-9B52-1BB44CE9C1B4}"/>
              </a:ext>
            </a:extLst>
          </p:cNvPr>
          <p:cNvSpPr/>
          <p:nvPr/>
        </p:nvSpPr>
        <p:spPr>
          <a:xfrm>
            <a:off x="3438345" y="797701"/>
            <a:ext cx="7949428" cy="3048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60943"/>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latin typeface="Franklin Gothic Medium" panose="020B0603020102020204" pitchFamily="34" charset="0"/>
              </a:rPr>
              <a:t>1.11 Children (# and relative percentages) per age category in NJ (by county)</a:t>
            </a:r>
            <a:endParaRPr lang="en-US" sz="2000" spc="-5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AA1D4207-D81B-4F5B-B848-57CA126796FD}"/>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smtClean="0">
                <a:latin typeface="Franklin Gothic Book"/>
              </a:rPr>
              <a:t>Note. The number of children estimated to be in group settings across the state (5,630 or 0.28% of total youth population)  is not included above.</a:t>
            </a:r>
            <a:endParaRPr lang="en-US" sz="1000" dirty="0">
              <a:latin typeface="Franklin Gothic Book"/>
            </a:endParaRPr>
          </a:p>
        </p:txBody>
      </p:sp>
      <p:sp>
        <p:nvSpPr>
          <p:cNvPr id="8" name="TextBox 7">
            <a:extLst>
              <a:ext uri="{FF2B5EF4-FFF2-40B4-BE49-F238E27FC236}">
                <a16:creationId xmlns:a16="http://schemas.microsoft.com/office/drawing/2014/main" id="{5F33EA43-50DB-4E7F-A06E-C341E3D531B0}"/>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623E41E-85D4-44FF-8D6A-724773842090}"/>
              </a:ext>
            </a:extLst>
          </p:cNvPr>
          <p:cNvGraphicFramePr/>
          <p:nvPr>
            <p:custDataLst>
              <p:tags r:id="rId6"/>
            </p:custDataLst>
            <p:extLst>
              <p:ext uri="{D42A27DB-BD31-4B8C-83A1-F6EECF244321}">
                <p14:modId xmlns:p14="http://schemas.microsoft.com/office/powerpoint/2010/main" val="1671110311"/>
              </p:ext>
            </p:extLst>
          </p:nvPr>
        </p:nvGraphicFramePr>
        <p:xfrm>
          <a:off x="3436758" y="610981"/>
          <a:ext cx="8128000" cy="580435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4124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F6BC93-5B06-4F5E-9885-2404D6E2A376}"/>
              </a:ext>
            </a:extLst>
          </p:cNvPr>
          <p:cNvSpPr/>
          <p:nvPr/>
        </p:nvSpPr>
        <p:spPr>
          <a:xfrm>
            <a:off x="3259824" y="0"/>
            <a:ext cx="893217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24946" r="11173"/>
          <a:stretch/>
        </p:blipFill>
        <p:spPr>
          <a:xfrm rot="5400000">
            <a:off x="-899544" y="901669"/>
            <a:ext cx="3429000" cy="1629911"/>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24946" r="11173"/>
          <a:stretch/>
        </p:blipFill>
        <p:spPr>
          <a:xfrm rot="16200000" flipV="1">
            <a:off x="-899544" y="4328544"/>
            <a:ext cx="3429000" cy="1629911"/>
          </a:xfrm>
          <a:prstGeom prst="rect">
            <a:avLst/>
          </a:prstGeom>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t="24946" r="11173"/>
          <a:stretch/>
        </p:blipFill>
        <p:spPr>
          <a:xfrm rot="16200000" flipH="1">
            <a:off x="730368" y="899545"/>
            <a:ext cx="3429000" cy="1629911"/>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t="24946" r="11173"/>
          <a:stretch/>
        </p:blipFill>
        <p:spPr>
          <a:xfrm rot="5400000" flipH="1" flipV="1">
            <a:off x="730369" y="4328544"/>
            <a:ext cx="3429000" cy="1629911"/>
          </a:xfrm>
          <a:prstGeom prst="rect">
            <a:avLst/>
          </a:prstGeom>
        </p:spPr>
      </p:pic>
      <p:sp>
        <p:nvSpPr>
          <p:cNvPr id="7" name="Title 1">
            <a:extLst>
              <a:ext uri="{FF2B5EF4-FFF2-40B4-BE49-F238E27FC236}">
                <a16:creationId xmlns:a16="http://schemas.microsoft.com/office/drawing/2014/main" id="{B174D015-0C4B-4048-9105-5C80F75BB3C9}"/>
              </a:ext>
            </a:extLst>
          </p:cNvPr>
          <p:cNvSpPr txBox="1">
            <a:spLocks/>
          </p:cNvSpPr>
          <p:nvPr/>
        </p:nvSpPr>
        <p:spPr>
          <a:xfrm>
            <a:off x="-67911" y="3884076"/>
            <a:ext cx="3246120" cy="29718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Hudson County</a:t>
            </a:r>
          </a:p>
          <a:p>
            <a:pPr>
              <a:lnSpc>
                <a:spcPct val="90000"/>
              </a:lnSpc>
              <a:spcBef>
                <a:spcPts val="600"/>
              </a:spcBef>
            </a:pPr>
            <a:r>
              <a:rPr lang="en-US" sz="2400" spc="-100" dirty="0">
                <a:solidFill>
                  <a:schemeClr val="bg1"/>
                </a:solidFill>
                <a:latin typeface="Franklin Gothic Demi" panose="020B0703020102020204" pitchFamily="34" charset="0"/>
              </a:rPr>
              <a:t>New Jersey</a:t>
            </a:r>
          </a:p>
          <a:p>
            <a:pPr>
              <a:lnSpc>
                <a:spcPct val="90000"/>
              </a:lnSpc>
            </a:pPr>
            <a:endParaRPr lang="en-US" sz="3200" spc="-200" dirty="0">
              <a:solidFill>
                <a:schemeClr val="bg1"/>
              </a:solidFill>
              <a:latin typeface="Franklin Gothic Demi" panose="020B0703020102020204" pitchFamily="34" charset="0"/>
            </a:endParaRPr>
          </a:p>
        </p:txBody>
      </p:sp>
      <p:sp>
        <p:nvSpPr>
          <p:cNvPr id="2" name="Rectangle 1"/>
          <p:cNvSpPr/>
          <p:nvPr/>
        </p:nvSpPr>
        <p:spPr>
          <a:xfrm>
            <a:off x="5977217" y="3244334"/>
            <a:ext cx="237566" cy="369332"/>
          </a:xfrm>
          <a:prstGeom prst="rect">
            <a:avLst/>
          </a:prstGeom>
        </p:spPr>
        <p:txBody>
          <a:bodyPr wrap="none">
            <a:spAutoFit/>
          </a:bodyPr>
          <a:lstStyle/>
          <a:p>
            <a:r>
              <a:rPr lang="en-US" dirty="0"/>
              <a:t> </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713" y="156229"/>
            <a:ext cx="2176395" cy="4121548"/>
          </a:xfrm>
          <a:prstGeom prst="rect">
            <a:avLst/>
          </a:prstGeom>
        </p:spPr>
      </p:pic>
      <p:pic>
        <p:nvPicPr>
          <p:cNvPr id="9" name="Picture 8"/>
          <p:cNvPicPr>
            <a:picLocks noChangeAspect="1"/>
          </p:cNvPicPr>
          <p:nvPr/>
        </p:nvPicPr>
        <p:blipFill>
          <a:blip r:embed="rId5">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a:off x="5191293" y="446842"/>
            <a:ext cx="4876834" cy="5818695"/>
          </a:xfrm>
          <a:prstGeom prst="rect">
            <a:avLst/>
          </a:prstGeom>
        </p:spPr>
      </p:pic>
    </p:spTree>
    <p:extLst>
      <p:ext uri="{BB962C8B-B14F-4D97-AF65-F5344CB8AC3E}">
        <p14:creationId xmlns:p14="http://schemas.microsoft.com/office/powerpoint/2010/main" val="3739433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914BA7-2CEB-44F8-9416-E0C06983D10E}"/>
              </a:ext>
            </a:extLst>
          </p:cNvPr>
          <p:cNvSpPr/>
          <p:nvPr/>
        </p:nvSpPr>
        <p:spPr>
          <a:xfrm>
            <a:off x="3721740" y="4673409"/>
            <a:ext cx="7811298" cy="535334"/>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1.12 Children (%) per age category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Note: Data shown are limited to the municipalities with available data or the 10 municipalities with the highest percentage of children aged &lt;6. Within each municipality, age categories are presented as percentages and will add up to approximately 100%</a:t>
            </a:r>
            <a:endParaRPr lang="en-US" sz="1000" dirty="0">
              <a:latin typeface="Franklin Gothic Book" panose="020B0503020102020204" pitchFamily="34" charset="0"/>
            </a:endParaRPr>
          </a:p>
        </p:txBody>
      </p:sp>
      <p:sp>
        <p:nvSpPr>
          <p:cNvPr id="9" name="TextBox 8">
            <a:extLst>
              <a:ext uri="{FF2B5EF4-FFF2-40B4-BE49-F238E27FC236}">
                <a16:creationId xmlns:a16="http://schemas.microsoft.com/office/drawing/2014/main" id="{10F6E6B4-3FC2-4A26-9D6A-F9A7AAC4D932}"/>
              </a:ext>
            </a:extLst>
          </p:cNvPr>
          <p:cNvSpPr txBox="1"/>
          <p:nvPr>
            <p:custDataLst>
              <p:tags r:id="rId5"/>
            </p:custDataLst>
          </p:nvPr>
        </p:nvSpPr>
        <p:spPr>
          <a:xfrm>
            <a:off x="4572000" y="6035040"/>
            <a:ext cx="1828800" cy="365760"/>
          </a:xfrm>
          <a:prstGeom prst="rect">
            <a:avLst/>
          </a:prstGeom>
          <a:noFill/>
        </p:spPr>
        <p:txBody>
          <a:bodyPr wrap="square" rtlCol="0" anchor="ctr" anchorCtr="0">
            <a:noAutofit/>
          </a:bodyPr>
          <a:lstStyle/>
          <a:p>
            <a:pPr algn="ctr"/>
            <a:r>
              <a:rPr lang="en-US" sz="900" smtClean="0">
                <a:latin typeface="Franklin Gothic Medium" panose="020B0603020102020204" pitchFamily="34" charset="0"/>
              </a:rPr>
              <a:t># aged &lt;6 / total # of children per municipality * 100</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AFAE2D1C-54E7-45CE-B63C-37CB01D89D37}"/>
              </a:ext>
            </a:extLst>
          </p:cNvPr>
          <p:cNvSpPr txBox="1"/>
          <p:nvPr>
            <p:custDataLst>
              <p:tags r:id="rId6"/>
            </p:custDataLst>
          </p:nvPr>
        </p:nvSpPr>
        <p:spPr>
          <a:xfrm>
            <a:off x="6537960" y="6035040"/>
            <a:ext cx="1828800" cy="369332"/>
          </a:xfrm>
          <a:prstGeom prst="rect">
            <a:avLst/>
          </a:prstGeom>
          <a:noFill/>
        </p:spPr>
        <p:txBody>
          <a:bodyPr wrap="square" rtlCol="0" anchor="ctr" anchorCtr="0">
            <a:noAutofit/>
          </a:bodyPr>
          <a:lstStyle/>
          <a:p>
            <a:pPr algn="ctr"/>
            <a:r>
              <a:rPr lang="en-US" sz="900" smtClean="0">
                <a:latin typeface="Franklin Gothic Medium" panose="020B0603020102020204" pitchFamily="34" charset="0"/>
              </a:rPr>
              <a:t># aged 6-11 / total # of children per municipality * 100</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1C135C3E-F2BB-4491-AF56-7866215528EE}"/>
              </a:ext>
            </a:extLst>
          </p:cNvPr>
          <p:cNvSpPr txBox="1"/>
          <p:nvPr>
            <p:custDataLst>
              <p:tags r:id="rId7"/>
            </p:custDataLst>
          </p:nvPr>
        </p:nvSpPr>
        <p:spPr>
          <a:xfrm>
            <a:off x="8686800" y="6035040"/>
            <a:ext cx="1828800" cy="369332"/>
          </a:xfrm>
          <a:prstGeom prst="rect">
            <a:avLst/>
          </a:prstGeom>
          <a:noFill/>
        </p:spPr>
        <p:txBody>
          <a:bodyPr wrap="square" rtlCol="0" anchor="ctr" anchorCtr="0">
            <a:noAutofit/>
          </a:bodyPr>
          <a:lstStyle/>
          <a:p>
            <a:pPr algn="ctr"/>
            <a:r>
              <a:rPr lang="en-US" sz="900" smtClean="0">
                <a:latin typeface="Franklin Gothic Medium" panose="020B0603020102020204" pitchFamily="34" charset="0"/>
              </a:rPr>
              <a:t># aged 12-17 / total # of children per municipality * 100</a:t>
            </a:r>
            <a:endParaRPr lang="en-US" sz="9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9"/>
            </p:custDataLst>
            <p:extLst>
              <p:ext uri="{D42A27DB-BD31-4B8C-83A1-F6EECF244321}">
                <p14:modId xmlns:p14="http://schemas.microsoft.com/office/powerpoint/2010/main" val="2493443464"/>
              </p:ext>
            </p:extLst>
          </p:nvPr>
        </p:nvGraphicFramePr>
        <p:xfrm>
          <a:off x="3487189" y="375346"/>
          <a:ext cx="8128000" cy="541866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829498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1.13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2018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5"/>
            </p:custDataLst>
            <p:extLst>
              <p:ext uri="{D42A27DB-BD31-4B8C-83A1-F6EECF244321}">
                <p14:modId xmlns:p14="http://schemas.microsoft.com/office/powerpoint/2010/main" val="3512174747"/>
              </p:ext>
            </p:extLst>
          </p:nvPr>
        </p:nvGraphicFramePr>
        <p:xfrm>
          <a:off x="3173413" y="728148"/>
          <a:ext cx="8942387"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6"/>
            </p:custDataLst>
          </p:nvPr>
        </p:nvSpPr>
        <p:spPr>
          <a:xfrm>
            <a:off x="3124201" y="6364222"/>
            <a:ext cx="9067800" cy="493777"/>
          </a:xfrm>
          <a:prstGeom prst="rect">
            <a:avLst/>
          </a:prstGeom>
          <a:noFill/>
        </p:spPr>
        <p:txBody>
          <a:bodyPr wrap="square" rtlCol="0" anchor="ctr" anchorCtr="0">
            <a:noAutofit/>
          </a:bodyPr>
          <a:lstStyle/>
          <a:p>
            <a:r>
              <a:rPr lang="en-US" sz="1000" smtClean="0">
                <a:latin typeface="Franklin Gothic Book"/>
              </a:rPr>
              <a:t>Note. A total of 48,461 children were being served by New Jersey CP&amp;P on December 31,2018. This includes 3,105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277577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199" y="-5138"/>
            <a:ext cx="9067799" cy="64633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1.14 Children (#) in CP&amp;P out-of-home placement – kin and non-kin, in county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07372" y="54387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2018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5"/>
            </p:custDataLst>
          </p:nvPr>
        </p:nvSpPr>
        <p:spPr>
          <a:xfrm>
            <a:off x="3107372" y="6295418"/>
            <a:ext cx="9084627" cy="562582"/>
          </a:xfrm>
          <a:prstGeom prst="rect">
            <a:avLst/>
          </a:prstGeom>
          <a:noFill/>
        </p:spPr>
        <p:txBody>
          <a:bodyPr wrap="square" rtlCol="0" anchor="ctr" anchorCtr="0">
            <a:noAutofit/>
          </a:bodyPr>
          <a:lstStyle/>
          <a:p>
            <a:pPr algn="just"/>
            <a:r>
              <a:rPr lang="en-US" sz="1000" smtClean="0">
                <a:latin typeface="Franklin Gothic Book"/>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6"/>
            </p:custDataLst>
            <p:extLst>
              <p:ext uri="{D42A27DB-BD31-4B8C-83A1-F6EECF244321}">
                <p14:modId xmlns:p14="http://schemas.microsoft.com/office/powerpoint/2010/main" val="2521573027"/>
              </p:ext>
            </p:extLst>
          </p:nvPr>
        </p:nvGraphicFramePr>
        <p:xfrm>
          <a:off x="3208972" y="740395"/>
          <a:ext cx="8830628"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8876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2.1.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9497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124200" y="6391175"/>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5"/>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2.2.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6"/>
            </p:custDataLst>
          </p:nvPr>
        </p:nvSpPr>
        <p:spPr>
          <a:xfrm>
            <a:off x="8534400" y="4769824"/>
            <a:ext cx="3657600" cy="230832"/>
          </a:xfrm>
          <a:prstGeom prst="rect">
            <a:avLst/>
          </a:prstGeom>
          <a:noFill/>
        </p:spPr>
        <p:txBody>
          <a:bodyPr wrap="square" rtlCol="0">
            <a:spAutoFit/>
          </a:bodyPr>
          <a:lstStyle/>
          <a:p>
            <a:r>
              <a:rPr lang="en-US" sz="900" smtClean="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7"/>
            </p:custDataLst>
            <p:extLst>
              <p:ext uri="{D42A27DB-BD31-4B8C-83A1-F6EECF244321}">
                <p14:modId xmlns:p14="http://schemas.microsoft.com/office/powerpoint/2010/main" val="3079410332"/>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8"/>
            </p:custDataLst>
            <p:extLst>
              <p:ext uri="{D42A27DB-BD31-4B8C-83A1-F6EECF244321}">
                <p14:modId xmlns:p14="http://schemas.microsoft.com/office/powerpoint/2010/main" val="3506388360"/>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369450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2.3.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 </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201122" y="5791200"/>
            <a:ext cx="8990878" cy="1081097"/>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Note: The municipalities with the highest percentage of families with children under the age of 18 living in poverty are displayed</a:t>
            </a:r>
          </a:p>
          <a:p>
            <a:pPr algn="just"/>
            <a:r>
              <a:rPr lang="en-US" sz="1000" smtClean="0">
                <a:latin typeface="Franklin Gothic Book" panose="020B0503020102020204" pitchFamily="34" charset="0"/>
              </a:rPr>
              <a:t> (up to 10 municipalities). Dashed line represents % of families in poverty across the county</a:t>
            </a:r>
          </a:p>
          <a:p>
            <a:pPr algn="just"/>
            <a:r>
              <a:rPr lang="en-US" sz="1000" smtClean="0">
                <a:latin typeface="Franklin Gothic Book" panose="020B0503020102020204" pitchFamily="34" charset="0"/>
              </a:rPr>
              <a:t>Projection errors may reduce the accuracy of some forecasts</a:t>
            </a:r>
          </a:p>
          <a:p>
            <a:pPr algn="just"/>
            <a:r>
              <a:rPr lang="en-US" sz="1000" smtClean="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5"/>
            </p:custDataLst>
            <p:extLst>
              <p:ext uri="{D42A27DB-BD31-4B8C-83A1-F6EECF244321}">
                <p14:modId xmlns:p14="http://schemas.microsoft.com/office/powerpoint/2010/main" val="2179940264"/>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546148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3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3.1  Monthly cost of living budget ($),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84006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4112871998"/>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058114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4"/>
            </p:custDataLst>
          </p:nvPr>
        </p:nvSpPr>
        <p:spPr>
          <a:xfrm>
            <a:off x="3098901" y="6383785"/>
            <a:ext cx="9067800"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5"/>
            </p:custDataLst>
            <p:extLst>
              <p:ext uri="{D42A27DB-BD31-4B8C-83A1-F6EECF244321}">
                <p14:modId xmlns:p14="http://schemas.microsoft.com/office/powerpoint/2010/main" val="3414639577"/>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24735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85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A0533-0D56-417A-AD4B-5BFAD35C92CE}"/>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E5AC2AA-A4D0-4DA0-A964-6950A77A0FE9}"/>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4.1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4"/>
            </p:custDataLst>
          </p:nvPr>
        </p:nvSpPr>
        <p:spPr>
          <a:xfrm>
            <a:off x="3124200" y="6278880"/>
            <a:ext cx="9067800" cy="57912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5"/>
            </p:custDataLst>
          </p:nvPr>
        </p:nvSpPr>
        <p:spPr>
          <a:xfrm>
            <a:off x="8754050" y="362101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4.2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6"/>
            </p:custDataLst>
          </p:nvPr>
        </p:nvSpPr>
        <p:spPr>
          <a:xfrm>
            <a:off x="8798129" y="4083907"/>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5-yr American Community Survey estimates, 2017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7"/>
            </p:custDataLst>
            <p:extLst>
              <p:ext uri="{D42A27DB-BD31-4B8C-83A1-F6EECF244321}">
                <p14:modId xmlns:p14="http://schemas.microsoft.com/office/powerpoint/2010/main" val="132317372"/>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8"/>
            </p:custDataLst>
            <p:extLst>
              <p:ext uri="{D42A27DB-BD31-4B8C-83A1-F6EECF244321}">
                <p14:modId xmlns:p14="http://schemas.microsoft.com/office/powerpoint/2010/main" val="218158298"/>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051842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360519-4E8F-45DC-8ED6-511ED061A17A}"/>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E1BA681-76A4-4419-9053-F8AC62612D4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4.3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income in past 12 months, 2017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4"/>
            </p:custDataLst>
          </p:nvPr>
        </p:nvSpPr>
        <p:spPr>
          <a:xfrm>
            <a:off x="3124200" y="6081242"/>
            <a:ext cx="9067800" cy="776758"/>
          </a:xfrm>
          <a:prstGeom prst="rect">
            <a:avLst/>
          </a:prstGeom>
          <a:noFill/>
        </p:spPr>
        <p:txBody>
          <a:bodyPr wrap="square" rtlCol="0" anchor="ctr" anchorCtr="0">
            <a:noAutofit/>
          </a:bodyPr>
          <a:lstStyle/>
          <a:p>
            <a:pPr algn="just"/>
            <a:r>
              <a:rPr lang="en-US" sz="1000" smtClean="0">
                <a:latin typeface="Franklin Gothic Book"/>
              </a:rPr>
              <a:t>Note: The municipalities with the lowest median income are displayed (up to 10 municipalities). </a:t>
            </a:r>
          </a:p>
          <a:p>
            <a:pPr algn="just"/>
            <a:r>
              <a:rPr lang="en-US" sz="1000" smtClean="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5"/>
            </p:custDataLst>
            <p:extLst>
              <p:ext uri="{D42A27DB-BD31-4B8C-83A1-F6EECF244321}">
                <p14:modId xmlns:p14="http://schemas.microsoft.com/office/powerpoint/2010/main" val="914588448"/>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486980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Burden/Problems</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3"/>
            </p:custDataLst>
          </p:nvPr>
        </p:nvSpPr>
        <p:spPr>
          <a:xfrm>
            <a:off x="3124200" y="6184256"/>
            <a:ext cx="9067800" cy="673744"/>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2586045821"/>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American Community Survey (US Census), 2017 data via the Robert Wood Johnson Foundation</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Burden/Problems</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5.2 Households (%) with severe housing problems* over time, in county</a:t>
            </a:r>
            <a:endParaRPr lang="en-US" sz="2000" spc="-50" dirty="0"/>
          </a:p>
        </p:txBody>
      </p:sp>
      <p:sp>
        <p:nvSpPr>
          <p:cNvPr id="6" name="TextBox 5">
            <a:extLst>
              <a:ext uri="{FF2B5EF4-FFF2-40B4-BE49-F238E27FC236}">
                <a16:creationId xmlns:a16="http://schemas.microsoft.com/office/drawing/2014/main" id="{A6068CEE-7A20-409D-BAF6-9DCD2C2864AC}"/>
              </a:ext>
            </a:extLst>
          </p:cNvPr>
          <p:cNvSpPr txBox="1"/>
          <p:nvPr>
            <p:custDataLst>
              <p:tags r:id="rId4"/>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Comprehensive Housing Affordability Strategy data compiled by HUD</a:t>
            </a:r>
            <a:endParaRPr lang="en-US" sz="1200" dirty="0"/>
          </a:p>
        </p:txBody>
      </p:sp>
      <p:sp>
        <p:nvSpPr>
          <p:cNvPr id="7" name="TextBox 6">
            <a:extLst>
              <a:ext uri="{FF2B5EF4-FFF2-40B4-BE49-F238E27FC236}">
                <a16:creationId xmlns:a16="http://schemas.microsoft.com/office/drawing/2014/main" id="{FFA22E4B-0402-4197-A9F4-9F6F34E99BE1}"/>
              </a:ext>
            </a:extLst>
          </p:cNvPr>
          <p:cNvSpPr txBox="1"/>
          <p:nvPr>
            <p:custDataLst>
              <p:tags r:id="rId5"/>
            </p:custDataLst>
          </p:nvPr>
        </p:nvSpPr>
        <p:spPr>
          <a:xfrm>
            <a:off x="3137598" y="6277839"/>
            <a:ext cx="9067800" cy="548640"/>
          </a:xfrm>
          <a:prstGeom prst="rect">
            <a:avLst/>
          </a:prstGeom>
          <a:noFill/>
        </p:spPr>
        <p:txBody>
          <a:bodyPr wrap="square" rtlCol="0" anchor="ctr" anchorCtr="0">
            <a:noAutofit/>
          </a:bodyPr>
          <a:lstStyle/>
          <a:p>
            <a:pPr algn="just"/>
            <a:r>
              <a:rPr lang="en-US" sz="1000" smtClean="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6"/>
            </p:custDataLst>
            <p:extLst>
              <p:ext uri="{D42A27DB-BD31-4B8C-83A1-F6EECF244321}">
                <p14:modId xmlns:p14="http://schemas.microsoft.com/office/powerpoint/2010/main" val="3907032683"/>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58008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B7947-42DE-4C75-A741-7336848E1CA8}"/>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009A79D-D2A1-48F4-9398-17F29059D27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t>6.1 Food insecurity rates over time: county, state, and national comparisons </a:t>
            </a:r>
            <a:endParaRPr lang="en-US" sz="2000" spc="-50" dirty="0"/>
          </a:p>
        </p:txBody>
      </p:sp>
      <p:sp>
        <p:nvSpPr>
          <p:cNvPr id="4" name="TextBox 3">
            <a:extLst>
              <a:ext uri="{FF2B5EF4-FFF2-40B4-BE49-F238E27FC236}">
                <a16:creationId xmlns:a16="http://schemas.microsoft.com/office/drawing/2014/main" id="{4CDD76C5-4E62-481B-88EC-4C5BC999ED8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https://map.feedingamerica.org/county/2015/overall</a:t>
            </a:r>
            <a:endParaRPr lang="en-US" sz="1200" dirty="0" smtClean="0"/>
          </a:p>
        </p:txBody>
      </p:sp>
      <p:sp>
        <p:nvSpPr>
          <p:cNvPr id="5" name="TextBox 4">
            <a:extLst>
              <a:ext uri="{FF2B5EF4-FFF2-40B4-BE49-F238E27FC236}">
                <a16:creationId xmlns:a16="http://schemas.microsoft.com/office/drawing/2014/main" id="{52BCEB66-EAE9-4095-803F-1AF77FB694FB}"/>
              </a:ext>
            </a:extLst>
          </p:cNvPr>
          <p:cNvSpPr txBox="1"/>
          <p:nvPr>
            <p:custDataLst>
              <p:tags r:id="rId4"/>
            </p:custDataLst>
          </p:nvPr>
        </p:nvSpPr>
        <p:spPr>
          <a:xfrm>
            <a:off x="3124200" y="6199495"/>
            <a:ext cx="9067800" cy="536812"/>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dirty="0">
              <a:latin typeface="Franklin Gothic Book" panose="020B0503020102020204" pitchFamily="34" charset="0"/>
              <a:cs typeface="Calibri"/>
            </a:endParaRPr>
          </a:p>
        </p:txBody>
      </p:sp>
      <p:graphicFrame>
        <p:nvGraphicFramePr>
          <p:cNvPr id="8" name="Chart 7">
            <a:extLst>
              <a:ext uri="{FF2B5EF4-FFF2-40B4-BE49-F238E27FC236}">
                <a16:creationId xmlns:a16="http://schemas.microsoft.com/office/drawing/2014/main" id="{34F234C2-F767-4774-A76A-1A947D874605}"/>
              </a:ext>
            </a:extLst>
          </p:cNvPr>
          <p:cNvGraphicFramePr/>
          <p:nvPr>
            <p:custDataLst>
              <p:tags r:id="rId5"/>
            </p:custDataLst>
            <p:extLst>
              <p:ext uri="{D42A27DB-BD31-4B8C-83A1-F6EECF244321}">
                <p14:modId xmlns:p14="http://schemas.microsoft.com/office/powerpoint/2010/main" val="629339355"/>
              </p:ext>
            </p:extLst>
          </p:nvPr>
        </p:nvGraphicFramePr>
        <p:xfrm>
          <a:off x="3588466" y="1077219"/>
          <a:ext cx="8128000" cy="536208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697767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6.2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400110"/>
            <a:ext cx="8915400" cy="461665"/>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U.S. Census Bureau Current Population Survey and the U.S. Department of Agricultural Economic Research Service (2015-2017). </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166621978"/>
              </p:ext>
            </p:extLst>
          </p:nvPr>
        </p:nvGraphicFramePr>
        <p:xfrm>
          <a:off x="3527732" y="1143000"/>
          <a:ext cx="8128000" cy="499533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915447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Health and Senior Services via Annie E Casey Kids Count</a:t>
            </a:r>
            <a:endParaRPr lang="en-US" sz="12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461665"/>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200" smtClean="0"/>
              <a:t>Sources: New Jersey Department of Agriculture via Annie E Casey Kids Count; American Community Survey 2012-17 Five-Year Estimates</a:t>
            </a:r>
            <a:endParaRPr lang="en-US" sz="12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069924" y="4803877"/>
            <a:ext cx="8429551"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Human Services, Division of Family Development via Annie E Casey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2802273735"/>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4087824044"/>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1625003634"/>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5"/>
          </a:graphicData>
        </a:graphic>
      </p:graphicFrame>
      <p:sp>
        <p:nvSpPr>
          <p:cNvPr id="9" name="TextBox 8"/>
          <p:cNvSpPr txBox="1"/>
          <p:nvPr/>
        </p:nvSpPr>
        <p:spPr>
          <a:xfrm>
            <a:off x="3142673" y="6541859"/>
            <a:ext cx="6659880" cy="400110"/>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7.1: Median monthly childcare cost ($) of center-based care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2118683418"/>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7.2: Median monthly child care cost ($) of center-based care by age of child compared with median household income (by county) </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3875002807"/>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4"/>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8.2: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5"/>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6"/>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5-yr American Community Survey estimates, 2013-17 </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7"/>
            </p:custDataLst>
            <p:extLst>
              <p:ext uri="{D42A27DB-BD31-4B8C-83A1-F6EECF244321}">
                <p14:modId xmlns:p14="http://schemas.microsoft.com/office/powerpoint/2010/main" val="1390002814"/>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8"/>
            </p:custDataLst>
            <p:extLst>
              <p:ext uri="{D42A27DB-BD31-4B8C-83A1-F6EECF244321}">
                <p14:modId xmlns:p14="http://schemas.microsoft.com/office/powerpoint/2010/main" val="3797987941"/>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9"/>
            </p:custDataLst>
          </p:nvPr>
        </p:nvSpPr>
        <p:spPr>
          <a:xfrm>
            <a:off x="7772400" y="6236644"/>
            <a:ext cx="1524000" cy="230832"/>
          </a:xfrm>
          <a:prstGeom prst="rect">
            <a:avLst/>
          </a:prstGeom>
          <a:noFill/>
        </p:spPr>
        <p:txBody>
          <a:bodyPr wrap="square" rtlCol="0">
            <a:spAutoFit/>
          </a:bodyPr>
          <a:lstStyle/>
          <a:p>
            <a:r>
              <a:rPr lang="en-US" sz="900" smtClean="0">
                <a:latin typeface="Franklin Gothic Medium" panose="020B0603020102020204" pitchFamily="34" charset="0"/>
              </a:rPr>
              <a:t>NJ avg 31.5</a:t>
            </a:r>
            <a:endParaRPr lang="en-US" sz="900" dirty="0">
              <a:latin typeface="Franklin Gothic Medium" panose="020B0603020102020204" pitchFamily="34" charset="0"/>
            </a:endParaRPr>
          </a:p>
        </p:txBody>
      </p:sp>
      <p:sp>
        <p:nvSpPr>
          <p:cNvPr id="12" name="TextBox 11"/>
          <p:cNvSpPr txBox="1"/>
          <p:nvPr>
            <p:custDataLst>
              <p:tags r:id="rId10"/>
            </p:custDataLst>
          </p:nvPr>
        </p:nvSpPr>
        <p:spPr>
          <a:xfrm>
            <a:off x="7010400" y="6236644"/>
            <a:ext cx="1524000" cy="230832"/>
          </a:xfrm>
          <a:prstGeom prst="rect">
            <a:avLst/>
          </a:prstGeom>
          <a:noFill/>
        </p:spPr>
        <p:txBody>
          <a:bodyPr wrap="square" rtlCol="0">
            <a:spAutoFit/>
          </a:bodyPr>
          <a:lstStyle/>
          <a:p>
            <a:r>
              <a:rPr lang="en-US" sz="900" smtClean="0">
                <a:latin typeface="Franklin Gothic Medium" panose="020B0603020102020204" pitchFamily="34" charset="0"/>
              </a:rPr>
              <a:t>US avg 26.4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74B5CBB0-7B0E-4EB1-9764-1B378AC2458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8.3: Average commute (minutes) by municipality </a:t>
            </a:r>
            <a:endParaRPr lang="en-US" sz="2000" spc="-50" dirty="0"/>
          </a:p>
        </p:txBody>
      </p:sp>
      <p:sp>
        <p:nvSpPr>
          <p:cNvPr id="5" name="TextBox 4">
            <a:extLst>
              <a:ext uri="{FF2B5EF4-FFF2-40B4-BE49-F238E27FC236}">
                <a16:creationId xmlns:a16="http://schemas.microsoft.com/office/drawing/2014/main" id="{B5111BD3-756E-49EE-B140-0AB7211D1D5D}"/>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graphicFrame>
        <p:nvGraphicFramePr>
          <p:cNvPr id="8" name="Chart 7">
            <a:extLst>
              <a:ext uri="{FF2B5EF4-FFF2-40B4-BE49-F238E27FC236}">
                <a16:creationId xmlns:a16="http://schemas.microsoft.com/office/drawing/2014/main" id="{8F415636-26D9-43DD-BBAD-4EB1FB4A0CC2}"/>
              </a:ext>
            </a:extLst>
          </p:cNvPr>
          <p:cNvGraphicFramePr/>
          <p:nvPr>
            <p:custDataLst>
              <p:tags r:id="rId5"/>
            </p:custDataLst>
            <p:extLst>
              <p:ext uri="{D42A27DB-BD31-4B8C-83A1-F6EECF244321}">
                <p14:modId xmlns:p14="http://schemas.microsoft.com/office/powerpoint/2010/main" val="12213453"/>
              </p:ext>
            </p:extLst>
          </p:nvPr>
        </p:nvGraphicFramePr>
        <p:xfrm>
          <a:off x="3486030" y="66172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Rectangle 5"/>
          <p:cNvSpPr/>
          <p:nvPr>
            <p:custDataLst>
              <p:tags r:id="rId6"/>
            </p:custDataLst>
          </p:nvPr>
        </p:nvSpPr>
        <p:spPr>
          <a:xfrm>
            <a:off x="3139440" y="6477000"/>
            <a:ext cx="6096000" cy="230832"/>
          </a:xfrm>
          <a:prstGeom prst="rect">
            <a:avLst/>
          </a:prstGeom>
        </p:spPr>
        <p:txBody>
          <a:bodyPr>
            <a:spAutoFit/>
          </a:bodyPr>
          <a:lstStyle/>
          <a:p>
            <a:r>
              <a:rPr lang="en-US" sz="900" smtClean="0">
                <a:latin typeface="Franklin Gothic Medium" panose="020B0603020102020204" pitchFamily="34" charset="0"/>
              </a:rPr>
              <a:t>Note: The 10 municipalities with the longest commute are displayed (up to 10 municipalities)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2920825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3"/>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2019,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4"/>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5"/>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8.4 Cost of transportation as a percentage of income (%) in NJ (by county)</a:t>
            </a:r>
            <a:endParaRPr lang="en-US" sz="2000" spc="-50" dirty="0"/>
          </a:p>
        </p:txBody>
      </p:sp>
      <p:graphicFrame>
        <p:nvGraphicFramePr>
          <p:cNvPr id="9" name="Chart 8"/>
          <p:cNvGraphicFramePr/>
          <p:nvPr>
            <p:custDataLst>
              <p:tags r:id="rId6"/>
            </p:custDataLst>
            <p:extLst>
              <p:ext uri="{D42A27DB-BD31-4B8C-83A1-F6EECF244321}">
                <p14:modId xmlns:p14="http://schemas.microsoft.com/office/powerpoint/2010/main" val="1736863533"/>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106058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90EF0E1-8996-4F11-8951-3B71F6E12DD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8.5 Annual Total Auto Cost ($) in NJ (by county)</a:t>
            </a:r>
            <a:endParaRPr lang="en-US" sz="2000" spc="-50" dirty="0"/>
          </a:p>
        </p:txBody>
      </p:sp>
      <p:sp>
        <p:nvSpPr>
          <p:cNvPr id="5" name="TextBox 4">
            <a:extLst>
              <a:ext uri="{FF2B5EF4-FFF2-40B4-BE49-F238E27FC236}">
                <a16:creationId xmlns:a16="http://schemas.microsoft.com/office/drawing/2014/main" id="{BB383137-AE11-45EB-945F-9B3D6ED3203A}"/>
              </a:ext>
            </a:extLst>
          </p:cNvPr>
          <p:cNvSpPr txBox="1"/>
          <p:nvPr>
            <p:custDataLst>
              <p:tags r:id="rId4"/>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2019, https://htaindex.cnt.org/total-driving-costs/</a:t>
            </a:r>
            <a:endParaRPr lang="en-US" sz="1200" dirty="0"/>
          </a:p>
        </p:txBody>
      </p:sp>
      <p:sp>
        <p:nvSpPr>
          <p:cNvPr id="6" name="TextBox 5">
            <a:extLst>
              <a:ext uri="{FF2B5EF4-FFF2-40B4-BE49-F238E27FC236}">
                <a16:creationId xmlns:a16="http://schemas.microsoft.com/office/drawing/2014/main" id="{EE411A7E-1B29-4E83-BB33-C7ECD092E327}"/>
              </a:ext>
            </a:extLst>
          </p:cNvPr>
          <p:cNvSpPr txBox="1"/>
          <p:nvPr>
            <p:custDataLst>
              <p:tags r:id="rId5"/>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"Total Auto Cost" is the sum of "Annual Auto Ownership Cost" and "Annual Gas Cost".</a:t>
            </a:r>
            <a:endParaRPr lang="en-US" sz="1000" dirty="0">
              <a:latin typeface="Franklin Gothic Book"/>
            </a:endParaRPr>
          </a:p>
        </p:txBody>
      </p:sp>
      <p:graphicFrame>
        <p:nvGraphicFramePr>
          <p:cNvPr id="9" name="Chart 8">
            <a:extLst>
              <a:ext uri="{FF2B5EF4-FFF2-40B4-BE49-F238E27FC236}">
                <a16:creationId xmlns:a16="http://schemas.microsoft.com/office/drawing/2014/main" id="{FD49B56F-913D-4CCA-9BEB-63EA88DC2E39}"/>
              </a:ext>
            </a:extLst>
          </p:cNvPr>
          <p:cNvGraphicFramePr/>
          <p:nvPr>
            <p:custDataLst>
              <p:tags r:id="rId6"/>
            </p:custDataLst>
            <p:extLst>
              <p:ext uri="{D42A27DB-BD31-4B8C-83A1-F6EECF244321}">
                <p14:modId xmlns:p14="http://schemas.microsoft.com/office/powerpoint/2010/main" val="1941768127"/>
              </p:ext>
            </p:extLst>
          </p:nvPr>
        </p:nvGraphicFramePr>
        <p:xfrm>
          <a:off x="3296005" y="762000"/>
          <a:ext cx="8128000" cy="553336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33879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9.2: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5-yr American Community Survey estimates, 2013-17</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2611759482"/>
              </p:ext>
            </p:extLst>
          </p:nvPr>
        </p:nvGraphicFramePr>
        <p:xfrm>
          <a:off x="3143865" y="538609"/>
          <a:ext cx="6076336" cy="593467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932566347"/>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5"/>
          <p:cNvSpPr txBox="1"/>
          <p:nvPr>
            <p:custDataLst>
              <p:tags r:id="rId8"/>
            </p:custDataLst>
          </p:nvPr>
        </p:nvSpPr>
        <p:spPr>
          <a:xfrm>
            <a:off x="7597467" y="5200956"/>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smtClean="0">
                <a:latin typeface="Franklin Gothic Medium" panose="020B0603020102020204" pitchFamily="34" charset="0"/>
              </a:rPr>
              <a:t>US avg. 5.7</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610051124"/>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8"/>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smtClean="0">
                <a:latin typeface="Franklin Gothic Book" panose="020B0503020102020204" pitchFamily="34" charset="0"/>
              </a:rPr>
              <a:t>Note: Up to the municipalities with the highest percentage of children without health insurance are displayed</a:t>
            </a:r>
            <a:endParaRPr lang="en-US" sz="900" dirty="0">
              <a:latin typeface="Franklin Gothic Book" panose="020B05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New Jersey Department of Human Services</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smtClean="0">
                <a:latin typeface="Franklin Gothic Book" panose="020B0503020102020204" pitchFamily="34" charset="0"/>
              </a:rPr>
              <a:t>Note: Non-ABD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2349473474"/>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12180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The New Jersey annual Immunization Status Reports, 2018-2019</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1110210711"/>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297904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9.6: County immunization rates (%) (all grade types),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Annual Immunization Status Reports, 2013-2019</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258732200"/>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1006600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9.7: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smtClean="0">
                <a:latin typeface="Franklin Gothic Medium" panose="020B0603020102020204" pitchFamily="34" charset="0"/>
              </a:rPr>
              <a:t>Source: Center for Disease Control and Prevention (2017-2018)</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399784"/>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smtClean="0">
                <a:latin typeface="Franklin Gothic Book" panose="020B0503020102020204" pitchFamily="34" charset="0"/>
              </a:rPr>
              <a:t>Note: Cape May and Salem County do not have any data available. For all counties with fewer than 100,000 persons are combined together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1170122875"/>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137546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AF3FCCC-F2C9-4D7D-80DD-1E419145F91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9.8: Late or lack of prenatal care reports (#) over time, in county</a:t>
            </a:r>
            <a:endParaRPr lang="en-US" sz="2000" spc="-50" dirty="0"/>
          </a:p>
        </p:txBody>
      </p:sp>
      <p:sp>
        <p:nvSpPr>
          <p:cNvPr id="4" name="TextBox 3">
            <a:extLst>
              <a:ext uri="{FF2B5EF4-FFF2-40B4-BE49-F238E27FC236}">
                <a16:creationId xmlns:a16="http://schemas.microsoft.com/office/drawing/2014/main" id="{22F5BF9B-BC2A-43FB-8C62-09502A8EFF7A}"/>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Center for Disease Control and Prevention</a:t>
            </a:r>
            <a:endParaRPr lang="en-US" sz="1200" dirty="0"/>
          </a:p>
        </p:txBody>
      </p:sp>
      <p:sp>
        <p:nvSpPr>
          <p:cNvPr id="5" name="TextBox 4">
            <a:extLst>
              <a:ext uri="{FF2B5EF4-FFF2-40B4-BE49-F238E27FC236}">
                <a16:creationId xmlns:a16="http://schemas.microsoft.com/office/drawing/2014/main" id="{1829BA43-71E5-4339-9949-516C60129AC2}"/>
              </a:ext>
            </a:extLst>
          </p:cNvPr>
          <p:cNvSpPr txBox="1"/>
          <p:nvPr>
            <p:custDataLst>
              <p:tags r:id="rId4"/>
            </p:custDataLst>
          </p:nvPr>
        </p:nvSpPr>
        <p:spPr>
          <a:xfrm>
            <a:off x="3167424" y="6460518"/>
            <a:ext cx="8229600" cy="309350"/>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 Note that total county population size has not been accounted for in this indicator</a:t>
            </a:r>
            <a:endParaRPr lang="en-US" dirty="0">
              <a:cs typeface="Calibri"/>
            </a:endParaRPr>
          </a:p>
        </p:txBody>
      </p:sp>
      <p:graphicFrame>
        <p:nvGraphicFramePr>
          <p:cNvPr id="8" name="Chart 7">
            <a:extLst>
              <a:ext uri="{FF2B5EF4-FFF2-40B4-BE49-F238E27FC236}">
                <a16:creationId xmlns:a16="http://schemas.microsoft.com/office/drawing/2014/main" id="{3B67DCD7-E1BB-4989-903F-2F41A27F8BB0}"/>
              </a:ext>
            </a:extLst>
          </p:cNvPr>
          <p:cNvGraphicFramePr/>
          <p:nvPr>
            <p:custDataLst>
              <p:tags r:id="rId5"/>
            </p:custDataLst>
            <p:extLst>
              <p:ext uri="{D42A27DB-BD31-4B8C-83A1-F6EECF244321}">
                <p14:modId xmlns:p14="http://schemas.microsoft.com/office/powerpoint/2010/main" val="968434551"/>
              </p:ext>
            </p:extLst>
          </p:nvPr>
        </p:nvGraphicFramePr>
        <p:xfrm>
          <a:off x="3476885" y="1003555"/>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0581431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2"/>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460E7E0-088E-45B4-B44C-AAD3EAD52921}"/>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10.1: Weekly wages ($ avg) by quarter: state and county comparison </a:t>
            </a:r>
            <a:endParaRPr lang="en-US" sz="2000" spc="-50" dirty="0"/>
          </a:p>
        </p:txBody>
      </p:sp>
      <p:sp>
        <p:nvSpPr>
          <p:cNvPr id="5" name="TextBox 4">
            <a:extLst>
              <a:ext uri="{FF2B5EF4-FFF2-40B4-BE49-F238E27FC236}">
                <a16:creationId xmlns:a16="http://schemas.microsoft.com/office/drawing/2014/main" id="{1C4FE151-6F3B-43D7-AE41-96411E675649}"/>
              </a:ext>
            </a:extLst>
          </p:cNvPr>
          <p:cNvSpPr txBox="1"/>
          <p:nvPr>
            <p:custDataLst>
              <p:tags r:id="rId4"/>
            </p:custDataLst>
          </p:nvPr>
        </p:nvSpPr>
        <p:spPr>
          <a:xfrm>
            <a:off x="3124200" y="33247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2018 estimates</a:t>
            </a:r>
            <a:endParaRPr lang="en-US" sz="1200" dirty="0"/>
          </a:p>
        </p:txBody>
      </p:sp>
      <p:sp>
        <p:nvSpPr>
          <p:cNvPr id="6" name="TextBox 5">
            <a:extLst>
              <a:ext uri="{FF2B5EF4-FFF2-40B4-BE49-F238E27FC236}">
                <a16:creationId xmlns:a16="http://schemas.microsoft.com/office/drawing/2014/main" id="{02B25BE0-BD5A-426E-BEBE-D2A9F8EEA019}"/>
              </a:ext>
            </a:extLst>
          </p:cNvPr>
          <p:cNvSpPr txBox="1"/>
          <p:nvPr>
            <p:custDataLst>
              <p:tags r:id="rId5"/>
            </p:custDataLst>
          </p:nvPr>
        </p:nvSpPr>
        <p:spPr>
          <a:xfrm>
            <a:off x="3124200" y="358882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10.2: Weekly wages ($ avg) over time, in county</a:t>
            </a:r>
            <a:endParaRPr lang="en-US" sz="2000" spc="-50" dirty="0"/>
          </a:p>
        </p:txBody>
      </p:sp>
      <p:sp>
        <p:nvSpPr>
          <p:cNvPr id="7" name="TextBox 6">
            <a:extLst>
              <a:ext uri="{FF2B5EF4-FFF2-40B4-BE49-F238E27FC236}">
                <a16:creationId xmlns:a16="http://schemas.microsoft.com/office/drawing/2014/main" id="{51D4E69C-92D5-47B2-8A28-E5F3CCB3AB40}"/>
              </a:ext>
            </a:extLst>
          </p:cNvPr>
          <p:cNvSpPr txBox="1"/>
          <p:nvPr>
            <p:custDataLst>
              <p:tags r:id="rId6"/>
            </p:custDataLst>
          </p:nvPr>
        </p:nvSpPr>
        <p:spPr>
          <a:xfrm>
            <a:off x="3124200" y="392129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2018 estimates</a:t>
            </a:r>
            <a:endParaRPr lang="en-US" sz="1200" dirty="0"/>
          </a:p>
        </p:txBody>
      </p:sp>
      <p:sp>
        <p:nvSpPr>
          <p:cNvPr id="9" name="TextBox 8">
            <a:extLst>
              <a:ext uri="{FF2B5EF4-FFF2-40B4-BE49-F238E27FC236}">
                <a16:creationId xmlns:a16="http://schemas.microsoft.com/office/drawing/2014/main" id="{6845E052-7AEC-4E04-A7DC-1B969472DC89}"/>
              </a:ext>
            </a:extLst>
          </p:cNvPr>
          <p:cNvSpPr txBox="1"/>
          <p:nvPr>
            <p:custDataLst>
              <p:tags r:id="rId7"/>
            </p:custDataLst>
          </p:nvPr>
        </p:nvSpPr>
        <p:spPr>
          <a:xfrm>
            <a:off x="3147848" y="6340366"/>
            <a:ext cx="8229600" cy="457200"/>
          </a:xfrm>
          <a:prstGeom prst="rect">
            <a:avLst/>
          </a:prstGeom>
          <a:noFill/>
        </p:spPr>
        <p:txBody>
          <a:bodyPr wrap="square" rtlCol="0" anchor="ctr" anchorCtr="0">
            <a:noAutofit/>
          </a:bodyPr>
          <a:lstStyle/>
          <a:p>
            <a:pPr algn="just"/>
            <a:r>
              <a:rPr lang="en-US" sz="1000" smtClean="0">
                <a:latin typeface="Franklin Gothic Book"/>
              </a:rPr>
              <a:t>Note. Average weekly wages were calculated using unrounded data. Average weekly wage in total covered all industries, for all establishment sizes in all counties.</a:t>
            </a:r>
            <a:endParaRPr lang="en-US" sz="1000" dirty="0">
              <a:latin typeface="Franklin Gothic Book"/>
            </a:endParaRPr>
          </a:p>
        </p:txBody>
      </p:sp>
      <p:graphicFrame>
        <p:nvGraphicFramePr>
          <p:cNvPr id="15" name="Chart 14">
            <a:extLst>
              <a:ext uri="{FF2B5EF4-FFF2-40B4-BE49-F238E27FC236}">
                <a16:creationId xmlns:a16="http://schemas.microsoft.com/office/drawing/2014/main" id="{CE5DD107-438B-4DB0-9C72-CE0AA18D6593}"/>
              </a:ext>
            </a:extLst>
          </p:cNvPr>
          <p:cNvGraphicFramePr/>
          <p:nvPr>
            <p:custDataLst>
              <p:tags r:id="rId8"/>
            </p:custDataLst>
            <p:extLst>
              <p:ext uri="{D42A27DB-BD31-4B8C-83A1-F6EECF244321}">
                <p14:modId xmlns:p14="http://schemas.microsoft.com/office/powerpoint/2010/main" val="1978259850"/>
              </p:ext>
            </p:extLst>
          </p:nvPr>
        </p:nvGraphicFramePr>
        <p:xfrm>
          <a:off x="3278036" y="850288"/>
          <a:ext cx="8290063" cy="266766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8" name="Chart 17">
            <a:extLst>
              <a:ext uri="{FF2B5EF4-FFF2-40B4-BE49-F238E27FC236}">
                <a16:creationId xmlns:a16="http://schemas.microsoft.com/office/drawing/2014/main" id="{CCD80C60-42CD-4381-9408-35B49E27B583}"/>
              </a:ext>
            </a:extLst>
          </p:cNvPr>
          <p:cNvGraphicFramePr/>
          <p:nvPr>
            <p:custDataLst>
              <p:tags r:id="rId9"/>
            </p:custDataLst>
            <p:extLst>
              <p:ext uri="{D42A27DB-BD31-4B8C-83A1-F6EECF244321}">
                <p14:modId xmlns:p14="http://schemas.microsoft.com/office/powerpoint/2010/main" val="2334861143"/>
              </p:ext>
            </p:extLst>
          </p:nvPr>
        </p:nvGraphicFramePr>
        <p:xfrm>
          <a:off x="3278035" y="4296471"/>
          <a:ext cx="8795977" cy="2099733"/>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1031220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10.3: Monthly unemployment rate from June 2018-May 2019: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2018-2019</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6"/>
            </p:custDataLst>
            <p:extLst>
              <p:ext uri="{D42A27DB-BD31-4B8C-83A1-F6EECF244321}">
                <p14:modId xmlns:p14="http://schemas.microsoft.com/office/powerpoint/2010/main" val="117432809"/>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73659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10.4: Median unemployment rates, June 2018-May 2019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6"/>
            </p:custDataLst>
            <p:extLst>
              <p:ext uri="{D42A27DB-BD31-4B8C-83A1-F6EECF244321}">
                <p14:modId xmlns:p14="http://schemas.microsoft.com/office/powerpoint/2010/main" val="1574387747"/>
              </p:ext>
            </p:extLst>
          </p:nvPr>
        </p:nvGraphicFramePr>
        <p:xfrm>
          <a:off x="3276600" y="795485"/>
          <a:ext cx="8463425"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7047760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CCA327D4-6867-4DA4-8249-4CEA05235026}"/>
              </a:ext>
            </a:extLst>
          </p:cNvPr>
          <p:cNvSpPr txBox="1"/>
          <p:nvPr>
            <p:custDataLst>
              <p:tags r:id="rId3"/>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smtClean="0"/>
              <a:t>Source: American Community Survey. Selected economic characteristics. 2013-17 American Survey, 5-yr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4"/>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5"/>
            </p:custDataLst>
            <p:extLst>
              <p:ext uri="{D42A27DB-BD31-4B8C-83A1-F6EECF244321}">
                <p14:modId xmlns:p14="http://schemas.microsoft.com/office/powerpoint/2010/main" val="3933884429"/>
              </p:ext>
            </p:extLst>
          </p:nvPr>
        </p:nvGraphicFramePr>
        <p:xfrm>
          <a:off x="3167424" y="645401"/>
          <a:ext cx="8948376" cy="5602999"/>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6"/>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10.5: Median income ($) by sex in NJ (by county)</a:t>
            </a:r>
            <a:endParaRPr lang="en-US" sz="2000" spc="-50" dirty="0"/>
          </a:p>
        </p:txBody>
      </p:sp>
    </p:spTree>
    <p:extLst>
      <p:ext uri="{BB962C8B-B14F-4D97-AF65-F5344CB8AC3E}">
        <p14:creationId xmlns:p14="http://schemas.microsoft.com/office/powerpoint/2010/main" val="4009652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B6B655D-E73A-4643-92F9-79EF976B0D0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10.6: Median income ($) by sex: national, state and county comparison</a:t>
            </a:r>
            <a:endParaRPr lang="en-US" sz="2000" spc="-50" dirty="0"/>
          </a:p>
        </p:txBody>
      </p:sp>
      <p:sp>
        <p:nvSpPr>
          <p:cNvPr id="5" name="TextBox 4">
            <a:extLst>
              <a:ext uri="{FF2B5EF4-FFF2-40B4-BE49-F238E27FC236}">
                <a16:creationId xmlns:a16="http://schemas.microsoft.com/office/drawing/2014/main" id="{7AB8F5B6-AB4A-4B63-B999-03F926D6F48D}"/>
              </a:ext>
            </a:extLst>
          </p:cNvPr>
          <p:cNvSpPr txBox="1"/>
          <p:nvPr>
            <p:custDataLst>
              <p:tags r:id="rId4"/>
            </p:custDataLst>
          </p:nvPr>
        </p:nvSpPr>
        <p:spPr>
          <a:xfrm>
            <a:off x="3124200" y="35777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representing median earnings in dollars for full-time, year-round workers in 2017</a:t>
            </a:r>
            <a:endParaRPr lang="en-US" sz="1200" dirty="0"/>
          </a:p>
        </p:txBody>
      </p:sp>
      <p:graphicFrame>
        <p:nvGraphicFramePr>
          <p:cNvPr id="8" name="Chart 7">
            <a:extLst>
              <a:ext uri="{FF2B5EF4-FFF2-40B4-BE49-F238E27FC236}">
                <a16:creationId xmlns:a16="http://schemas.microsoft.com/office/drawing/2014/main" id="{827C949A-3CA3-41F3-9672-91DB377BFA41}"/>
              </a:ext>
            </a:extLst>
          </p:cNvPr>
          <p:cNvGraphicFramePr/>
          <p:nvPr>
            <p:custDataLst>
              <p:tags r:id="rId5"/>
            </p:custDataLst>
            <p:extLst>
              <p:ext uri="{D42A27DB-BD31-4B8C-83A1-F6EECF244321}">
                <p14:modId xmlns:p14="http://schemas.microsoft.com/office/powerpoint/2010/main" val="4122320780"/>
              </p:ext>
            </p:extLst>
          </p:nvPr>
        </p:nvGraphicFramePr>
        <p:xfrm>
          <a:off x="3612025" y="588608"/>
          <a:ext cx="7741775" cy="611699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8637925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B31874F4-72C5-444A-A128-02C259D0204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10.7: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for median earnings for full-time, year-round workers, 2013-17 </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5"/>
            </p:custDataLst>
            <p:extLst>
              <p:ext uri="{D42A27DB-BD31-4B8C-83A1-F6EECF244321}">
                <p14:modId xmlns:p14="http://schemas.microsoft.com/office/powerpoint/2010/main" val="3230749107"/>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6041275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A695B689-92C8-40F4-801E-2D22B6289D9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10.8: Median income ($) by sex by municipality</a:t>
            </a:r>
            <a:endParaRPr lang="en-US" sz="2000" spc="-50" dirty="0"/>
          </a:p>
        </p:txBody>
      </p:sp>
      <p:sp>
        <p:nvSpPr>
          <p:cNvPr id="5" name="TextBox 4">
            <a:extLst>
              <a:ext uri="{FF2B5EF4-FFF2-40B4-BE49-F238E27FC236}">
                <a16:creationId xmlns:a16="http://schemas.microsoft.com/office/drawing/2014/main" id="{2E01F2B0-D26B-43BB-8DB9-8A16A94CFA64}"/>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for median earnings for full-time, year-round workers, 2017 </a:t>
            </a:r>
            <a:endParaRPr lang="en-US" sz="1200" dirty="0"/>
          </a:p>
        </p:txBody>
      </p:sp>
      <p:sp>
        <p:nvSpPr>
          <p:cNvPr id="7" name="TextBox 6">
            <a:extLst>
              <a:ext uri="{FF2B5EF4-FFF2-40B4-BE49-F238E27FC236}">
                <a16:creationId xmlns:a16="http://schemas.microsoft.com/office/drawing/2014/main" id="{0C452605-7654-4E2B-B9D2-6A47B7387096}"/>
              </a:ext>
            </a:extLst>
          </p:cNvPr>
          <p:cNvSpPr txBox="1"/>
          <p:nvPr>
            <p:custDataLst>
              <p:tags r:id="rId5"/>
            </p:custDataLst>
          </p:nvPr>
        </p:nvSpPr>
        <p:spPr>
          <a:xfrm>
            <a:off x="3167424" y="6400800"/>
            <a:ext cx="82296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To illustrate diversity in median income by sex, the highest, the middling, and the lowest median income municipality are provided</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B2608317-8663-47E1-A39F-639DCDECBEDC}"/>
              </a:ext>
            </a:extLst>
          </p:cNvPr>
          <p:cNvSpPr txBox="1"/>
          <p:nvPr>
            <p:custDataLst>
              <p:tags r:id="rId6"/>
            </p:custDataLst>
          </p:nvPr>
        </p:nvSpPr>
        <p:spPr>
          <a:xfrm>
            <a:off x="4495800" y="5982101"/>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median income municipality</a:t>
            </a:r>
            <a:endParaRPr lang="en-US" sz="9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B7C67ADB-AAC2-42A8-A1B2-54B04EACD87A}"/>
              </a:ext>
            </a:extLst>
          </p:cNvPr>
          <p:cNvSpPr txBox="1"/>
          <p:nvPr>
            <p:custDataLst>
              <p:tags r:id="rId7"/>
            </p:custDataLst>
          </p:nvPr>
        </p:nvSpPr>
        <p:spPr>
          <a:xfrm>
            <a:off x="7010400" y="5935860"/>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median income municipality</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ED5B1D83-9F6E-4C35-AB54-98DB96A97484}"/>
              </a:ext>
            </a:extLst>
          </p:cNvPr>
          <p:cNvSpPr txBox="1"/>
          <p:nvPr>
            <p:custDataLst>
              <p:tags r:id="rId8"/>
            </p:custDataLst>
          </p:nvPr>
        </p:nvSpPr>
        <p:spPr>
          <a:xfrm>
            <a:off x="9677400" y="5948413"/>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median income municipality</a:t>
            </a:r>
            <a:endParaRPr lang="en-US" sz="900" dirty="0">
              <a:latin typeface="Franklin Gothic Medium" panose="020B0603020102020204" pitchFamily="34" charset="0"/>
            </a:endParaRPr>
          </a:p>
        </p:txBody>
      </p:sp>
      <p:graphicFrame>
        <p:nvGraphicFramePr>
          <p:cNvPr id="13" name="Chart 12">
            <a:extLst>
              <a:ext uri="{FF2B5EF4-FFF2-40B4-BE49-F238E27FC236}">
                <a16:creationId xmlns:a16="http://schemas.microsoft.com/office/drawing/2014/main" id="{F46C91F5-D5D1-4392-B748-E50100F55CE6}"/>
              </a:ext>
            </a:extLst>
          </p:cNvPr>
          <p:cNvGraphicFramePr/>
          <p:nvPr>
            <p:custDataLst>
              <p:tags r:id="rId9"/>
            </p:custDataLst>
            <p:extLst>
              <p:ext uri="{D42A27DB-BD31-4B8C-83A1-F6EECF244321}">
                <p14:modId xmlns:p14="http://schemas.microsoft.com/office/powerpoint/2010/main" val="2720975954"/>
              </p:ext>
            </p:extLst>
          </p:nvPr>
        </p:nvGraphicFramePr>
        <p:xfrm>
          <a:off x="3276600" y="719666"/>
          <a:ext cx="8686800" cy="543628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9276363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2456926298"/>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11.1: Violent crimes (#) &amp;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Municipal County Offense and Demographic Data (2016)</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11.2: Crimes by type (#), in county </a:t>
            </a:r>
            <a:endParaRPr lang="en-US" sz="2000" spc="-50" dirty="0"/>
          </a:p>
        </p:txBody>
      </p:sp>
      <p:sp>
        <p:nvSpPr>
          <p:cNvPr id="5" name="TextBox 4">
            <a:extLst>
              <a:ext uri="{FF2B5EF4-FFF2-40B4-BE49-F238E27FC236}">
                <a16:creationId xmlns:a16="http://schemas.microsoft.com/office/drawing/2014/main" id="{2B706DCB-BC93-46C0-8C81-8A9CAC43833E}"/>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Municipal County Offense and Demographic Data, 2016</a:t>
            </a:r>
            <a:endParaRPr lang="en-US" sz="1200" dirty="0"/>
          </a:p>
        </p:txBody>
      </p:sp>
      <p:sp>
        <p:nvSpPr>
          <p:cNvPr id="6" name="TextBox 1">
            <a:extLst>
              <a:ext uri="{FF2B5EF4-FFF2-40B4-BE49-F238E27FC236}">
                <a16:creationId xmlns:a16="http://schemas.microsoft.com/office/drawing/2014/main" id="{77715F71-F82F-4E0F-8ECD-9EA16F4946A3}"/>
              </a:ext>
            </a:extLst>
          </p:cNvPr>
          <p:cNvSpPr txBox="1"/>
          <p:nvPr>
            <p:custDataLst>
              <p:tags r:id="rId5"/>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6"/>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827959022"/>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8"/>
            </p:custDataLst>
            <p:extLst>
              <p:ext uri="{D42A27DB-BD31-4B8C-83A1-F6EECF244321}">
                <p14:modId xmlns:p14="http://schemas.microsoft.com/office/powerpoint/2010/main" val="768625631"/>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nvSpPr>
        <p:spPr>
          <a:xfrm>
            <a:off x="3167424" y="6385615"/>
            <a:ext cx="6553200"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3771806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Juvenile Arrests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Annie E Casey Kids Count Data using raw data from NJ Department of Law and Public Safety, Division of NJ State Police, Uniform Crime Reports, updated 7.13.18</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5"/>
            </p:custDataLst>
          </p:nvPr>
        </p:nvSpPr>
        <p:spPr>
          <a:xfrm>
            <a:off x="8534400" y="4299304"/>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11.4: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6"/>
            </p:custDataLst>
          </p:nvPr>
        </p:nvSpPr>
        <p:spPr>
          <a:xfrm>
            <a:off x="8534400" y="4598225"/>
            <a:ext cx="3607002"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Safety, Division of NJ State Police, Uniform Crime Reports. Updated 7.13.18</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7"/>
            </p:custDataLst>
            <p:extLst>
              <p:ext uri="{D42A27DB-BD31-4B8C-83A1-F6EECF244321}">
                <p14:modId xmlns:p14="http://schemas.microsoft.com/office/powerpoint/2010/main" val="2895015237"/>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8"/>
            </p:custDataLst>
            <p:extLst>
              <p:ext uri="{D42A27DB-BD31-4B8C-83A1-F6EECF244321}">
                <p14:modId xmlns:p14="http://schemas.microsoft.com/office/powerpoint/2010/main" val="2914680861"/>
              </p:ext>
            </p:extLst>
          </p:nvPr>
        </p:nvGraphicFramePr>
        <p:xfrm>
          <a:off x="8534400" y="5056530"/>
          <a:ext cx="3429000" cy="1725270"/>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9"/>
            </p:custDataLst>
          </p:nvPr>
        </p:nvSpPr>
        <p:spPr>
          <a:xfrm>
            <a:off x="3167424" y="6475762"/>
            <a:ext cx="8229600" cy="411708"/>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8481852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Homicide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92942F3-E7F5-48C6-A02D-FF39DEFC02F2}"/>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11.5: Homicide rates (deaths per 100K) in NJ (by county) - age adjusted</a:t>
            </a:r>
            <a:endParaRPr lang="en-US" sz="2000" spc="-50" dirty="0"/>
          </a:p>
        </p:txBody>
      </p:sp>
      <p:sp>
        <p:nvSpPr>
          <p:cNvPr id="5" name="TextBox 4">
            <a:extLst>
              <a:ext uri="{FF2B5EF4-FFF2-40B4-BE49-F238E27FC236}">
                <a16:creationId xmlns:a16="http://schemas.microsoft.com/office/drawing/2014/main" id="{FA0EED93-B310-41A9-8FAB-D685D8630550}"/>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NJ DPH, Office of Vital Statistics and Registry. 2017</a:t>
            </a:r>
          </a:p>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*The number of deaths in all other counties are too small to calculate reliable rates</a:t>
            </a:r>
            <a:endParaRPr lang="en-US" sz="1200" dirty="0"/>
          </a:p>
        </p:txBody>
      </p:sp>
      <p:sp>
        <p:nvSpPr>
          <p:cNvPr id="6" name="TextBox 5">
            <a:extLst>
              <a:ext uri="{FF2B5EF4-FFF2-40B4-BE49-F238E27FC236}">
                <a16:creationId xmlns:a16="http://schemas.microsoft.com/office/drawing/2014/main" id="{926CB281-1681-4BB3-9120-6C3578DDA53A}"/>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11.6: Homicide rates (deaths per 100K) over time - age adjusted</a:t>
            </a:r>
            <a:endParaRPr lang="en-US" sz="1400" spc="-50" dirty="0"/>
          </a:p>
        </p:txBody>
      </p:sp>
      <p:sp>
        <p:nvSpPr>
          <p:cNvPr id="7" name="Rectangle 6">
            <a:extLst>
              <a:ext uri="{FF2B5EF4-FFF2-40B4-BE49-F238E27FC236}">
                <a16:creationId xmlns:a16="http://schemas.microsoft.com/office/drawing/2014/main" id="{379C6644-D98B-48B0-A18E-4DF7742328AC}"/>
              </a:ext>
            </a:extLst>
          </p:cNvPr>
          <p:cNvSpPr/>
          <p:nvPr>
            <p:custDataLst>
              <p:tags r:id="rId6"/>
            </p:custDataLst>
          </p:nvPr>
        </p:nvSpPr>
        <p:spPr>
          <a:xfrm>
            <a:off x="8534400" y="3886200"/>
            <a:ext cx="3581400" cy="6463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Calculator found here: https://www-doh.state.nj.us.doh-shad/query/result/mort/MortCntylCD10/AgeRte.html</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900" dirty="0"/>
          </a:p>
        </p:txBody>
      </p:sp>
      <p:graphicFrame>
        <p:nvGraphicFramePr>
          <p:cNvPr id="10" name="Chart 9">
            <a:extLst>
              <a:ext uri="{FF2B5EF4-FFF2-40B4-BE49-F238E27FC236}">
                <a16:creationId xmlns:a16="http://schemas.microsoft.com/office/drawing/2014/main" id="{CF824E93-3D1E-4D00-912B-6C59D6E37CBF}"/>
              </a:ext>
            </a:extLst>
          </p:cNvPr>
          <p:cNvGraphicFramePr/>
          <p:nvPr>
            <p:custDataLst>
              <p:tags r:id="rId7"/>
            </p:custDataLst>
            <p:extLst>
              <p:ext uri="{D42A27DB-BD31-4B8C-83A1-F6EECF244321}">
                <p14:modId xmlns:p14="http://schemas.microsoft.com/office/powerpoint/2010/main" val="2458443030"/>
              </p:ext>
            </p:extLst>
          </p:nvPr>
        </p:nvGraphicFramePr>
        <p:xfrm>
          <a:off x="3303761" y="677333"/>
          <a:ext cx="6754639" cy="541866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F0BD3702-B879-44F9-ABF9-0B2754526C02}"/>
              </a:ext>
            </a:extLst>
          </p:cNvPr>
          <p:cNvGraphicFramePr/>
          <p:nvPr>
            <p:custDataLst>
              <p:tags r:id="rId8"/>
            </p:custDataLst>
            <p:extLst>
              <p:ext uri="{D42A27DB-BD31-4B8C-83A1-F6EECF244321}">
                <p14:modId xmlns:p14="http://schemas.microsoft.com/office/powerpoint/2010/main" val="1688386212"/>
              </p:ext>
            </p:extLst>
          </p:nvPr>
        </p:nvGraphicFramePr>
        <p:xfrm>
          <a:off x="8561196" y="4409420"/>
          <a:ext cx="3478404" cy="2340845"/>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1104106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Homicide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D95A209-5020-458E-AF44-12AE4865565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11.7: Homicide rates (deaths per 100K) by racial/ethnic group, in county</a:t>
            </a:r>
            <a:endParaRPr lang="en-US" sz="2000" spc="-50" dirty="0"/>
          </a:p>
        </p:txBody>
      </p:sp>
      <p:sp>
        <p:nvSpPr>
          <p:cNvPr id="5" name="TextBox 4">
            <a:extLst>
              <a:ext uri="{FF2B5EF4-FFF2-40B4-BE49-F238E27FC236}">
                <a16:creationId xmlns:a16="http://schemas.microsoft.com/office/drawing/2014/main" id="{4A09F014-E8A6-40A8-8CF5-D7108D852D8E}"/>
              </a:ext>
            </a:extLst>
          </p:cNvPr>
          <p:cNvSpPr txBox="1"/>
          <p:nvPr>
            <p:custDataLst>
              <p:tags r:id="rId4"/>
            </p:custDataLst>
          </p:nvPr>
        </p:nvSpPr>
        <p:spPr>
          <a:xfrm>
            <a:off x="3121429" y="30566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NJ DPH, Office of Vital Statistics and Registry for data between 2013-2017</a:t>
            </a:r>
            <a:endParaRPr lang="en-US" sz="1200" dirty="0"/>
          </a:p>
        </p:txBody>
      </p:sp>
      <p:sp>
        <p:nvSpPr>
          <p:cNvPr id="6" name="TextBox 5">
            <a:extLst>
              <a:ext uri="{FF2B5EF4-FFF2-40B4-BE49-F238E27FC236}">
                <a16:creationId xmlns:a16="http://schemas.microsoft.com/office/drawing/2014/main" id="{D772C46B-283B-4D00-B951-3D8F01C49293}"/>
              </a:ext>
            </a:extLst>
          </p:cNvPr>
          <p:cNvSpPr txBox="1"/>
          <p:nvPr>
            <p:custDataLst>
              <p:tags r:id="rId5"/>
            </p:custDataLst>
          </p:nvPr>
        </p:nvSpPr>
        <p:spPr>
          <a:xfrm>
            <a:off x="3124200" y="3467218"/>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11.8: Homicide rates (deaths per 100K) by sex, in county</a:t>
            </a:r>
            <a:endParaRPr lang="en-US" sz="2000" spc="-50" dirty="0"/>
          </a:p>
        </p:txBody>
      </p:sp>
      <p:sp>
        <p:nvSpPr>
          <p:cNvPr id="7" name="TextBox 6">
            <a:extLst>
              <a:ext uri="{FF2B5EF4-FFF2-40B4-BE49-F238E27FC236}">
                <a16:creationId xmlns:a16="http://schemas.microsoft.com/office/drawing/2014/main" id="{FE930766-3187-4377-A6E7-A00BB638B1FB}"/>
              </a:ext>
            </a:extLst>
          </p:cNvPr>
          <p:cNvSpPr txBox="1"/>
          <p:nvPr>
            <p:custDataLst>
              <p:tags r:id="rId6"/>
            </p:custDataLst>
          </p:nvPr>
        </p:nvSpPr>
        <p:spPr>
          <a:xfrm>
            <a:off x="3124200" y="38100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NJ DPH, Office of Vital Statistics and Registry for data between 2013-2017</a:t>
            </a:r>
            <a:endParaRPr lang="en-US" sz="1200" dirty="0"/>
          </a:p>
        </p:txBody>
      </p:sp>
      <p:sp>
        <p:nvSpPr>
          <p:cNvPr id="8" name="TextBox 7">
            <a:extLst>
              <a:ext uri="{FF2B5EF4-FFF2-40B4-BE49-F238E27FC236}">
                <a16:creationId xmlns:a16="http://schemas.microsoft.com/office/drawing/2014/main" id="{5D045361-96DA-4F45-A263-7B139F478415}"/>
              </a:ext>
            </a:extLst>
          </p:cNvPr>
          <p:cNvSpPr txBox="1"/>
          <p:nvPr>
            <p:custDataLst>
              <p:tags r:id="rId7"/>
            </p:custDataLst>
          </p:nvPr>
        </p:nvSpPr>
        <p:spPr>
          <a:xfrm>
            <a:off x="3099277" y="6566478"/>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graphicFrame>
        <p:nvGraphicFramePr>
          <p:cNvPr id="11" name="Chart 10">
            <a:extLst>
              <a:ext uri="{FF2B5EF4-FFF2-40B4-BE49-F238E27FC236}">
                <a16:creationId xmlns:a16="http://schemas.microsoft.com/office/drawing/2014/main" id="{F7A3F4A6-D8D4-4043-BA35-19CF541A90E8}"/>
              </a:ext>
            </a:extLst>
          </p:cNvPr>
          <p:cNvGraphicFramePr/>
          <p:nvPr>
            <p:custDataLst>
              <p:tags r:id="rId8"/>
            </p:custDataLst>
            <p:extLst>
              <p:ext uri="{D42A27DB-BD31-4B8C-83A1-F6EECF244321}">
                <p14:modId xmlns:p14="http://schemas.microsoft.com/office/powerpoint/2010/main" val="1139307045"/>
              </p:ext>
            </p:extLst>
          </p:nvPr>
        </p:nvGraphicFramePr>
        <p:xfrm>
          <a:off x="3340100" y="942202"/>
          <a:ext cx="8623300" cy="208633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29EF6583-EDFC-47C9-94F7-3CE99C00E2C7}"/>
              </a:ext>
            </a:extLst>
          </p:cNvPr>
          <p:cNvGraphicFramePr/>
          <p:nvPr>
            <p:custDataLst>
              <p:tags r:id="rId9"/>
            </p:custDataLst>
            <p:extLst>
              <p:ext uri="{D42A27DB-BD31-4B8C-83A1-F6EECF244321}">
                <p14:modId xmlns:p14="http://schemas.microsoft.com/office/powerpoint/2010/main" val="3738031279"/>
              </p:ext>
            </p:extLst>
          </p:nvPr>
        </p:nvGraphicFramePr>
        <p:xfrm>
          <a:off x="3340100" y="4175105"/>
          <a:ext cx="8623300" cy="214515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9724094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2016</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The latest data available is 2016.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1745190313"/>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1BB69A2-1F1C-478E-BDF4-B77422B6B26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2012-2016</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4"/>
            </p:custDataLst>
          </p:nvPr>
        </p:nvSpPr>
        <p:spPr>
          <a:xfrm>
            <a:off x="3124200" y="6400800"/>
            <a:ext cx="9001962" cy="457200"/>
          </a:xfrm>
          <a:prstGeom prst="rect">
            <a:avLst/>
          </a:prstGeom>
          <a:noFill/>
        </p:spPr>
        <p:txBody>
          <a:bodyPr wrap="square" rtlCol="0" anchor="ctr" anchorCtr="0">
            <a:noAutofit/>
          </a:bodyPr>
          <a:lstStyle/>
          <a:p>
            <a:pPr algn="just"/>
            <a:r>
              <a:rPr lang="en-US" sz="1000" smtClean="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The latest data available is 2016.</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5"/>
            </p:custDataLst>
            <p:extLst>
              <p:ext uri="{D42A27DB-BD31-4B8C-83A1-F6EECF244321}">
                <p14:modId xmlns:p14="http://schemas.microsoft.com/office/powerpoint/2010/main" val="3634577142"/>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57803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A1547B99-2B53-45DC-A3E7-B629C6FCD1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12.3: Domestic violence incidents (# reported) over time, by municipality</a:t>
            </a:r>
            <a:endParaRPr lang="en-US" sz="2000" spc="-50" dirty="0"/>
          </a:p>
        </p:txBody>
      </p:sp>
      <p:sp>
        <p:nvSpPr>
          <p:cNvPr id="4" name="TextBox 3">
            <a:extLst>
              <a:ext uri="{FF2B5EF4-FFF2-40B4-BE49-F238E27FC236}">
                <a16:creationId xmlns:a16="http://schemas.microsoft.com/office/drawing/2014/main" id="{4FAACC2F-7ECE-451F-AD04-91D8232FA6D8}"/>
              </a:ext>
            </a:extLst>
          </p:cNvPr>
          <p:cNvSpPr txBox="1"/>
          <p:nvPr>
            <p:custDataLst>
              <p:tags r:id="rId3"/>
            </p:custDataLst>
          </p:nvPr>
        </p:nvSpPr>
        <p:spPr>
          <a:xfrm>
            <a:off x="3162344" y="3517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2010-2016</a:t>
            </a:r>
            <a:endParaRPr lang="en-US" sz="1200" dirty="0"/>
          </a:p>
        </p:txBody>
      </p:sp>
      <p:sp>
        <p:nvSpPr>
          <p:cNvPr id="5" name="TextBox 4">
            <a:extLst>
              <a:ext uri="{FF2B5EF4-FFF2-40B4-BE49-F238E27FC236}">
                <a16:creationId xmlns:a16="http://schemas.microsoft.com/office/drawing/2014/main" id="{AEEEC400-4BA1-4A28-8748-40749C82324F}"/>
              </a:ext>
            </a:extLst>
          </p:cNvPr>
          <p:cNvSpPr txBox="1"/>
          <p:nvPr>
            <p:custDataLst>
              <p:tags r:id="rId4"/>
            </p:custDataLst>
          </p:nvPr>
        </p:nvSpPr>
        <p:spPr>
          <a:xfrm>
            <a:off x="3164638" y="6220054"/>
            <a:ext cx="9001962"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a:t>
            </a:r>
          </a:p>
          <a:p>
            <a:pPr algn="just"/>
            <a:r>
              <a:rPr lang="en-US" sz="1000" smtClean="0">
                <a:latin typeface="Franklin Gothic Book" panose="020B0503020102020204" pitchFamily="34" charset="0"/>
              </a:rPr>
              <a:t>Note. These are the 10 municipalities (if available) with the highest rates in the county in 2016. Workbook may include more municipalities.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EC466FDC-4547-41C9-B6D8-CD24349E323B}"/>
              </a:ext>
            </a:extLst>
          </p:cNvPr>
          <p:cNvGraphicFramePr/>
          <p:nvPr>
            <p:custDataLst>
              <p:tags r:id="rId5"/>
            </p:custDataLst>
            <p:extLst>
              <p:ext uri="{D42A27DB-BD31-4B8C-83A1-F6EECF244321}">
                <p14:modId xmlns:p14="http://schemas.microsoft.com/office/powerpoint/2010/main" val="716342053"/>
              </p:ext>
            </p:extLst>
          </p:nvPr>
        </p:nvGraphicFramePr>
        <p:xfrm>
          <a:off x="3455338" y="533763"/>
          <a:ext cx="8203261" cy="568629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698661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and</a:t>
            </a:r>
          </a:p>
          <a:p>
            <a:pPr algn="ctr">
              <a:lnSpc>
                <a:spcPct val="90000"/>
              </a:lnSpc>
            </a:pPr>
            <a:r>
              <a:rPr lang="en-US" sz="2400" spc="-100" smtClean="0">
                <a:solidFill>
                  <a:schemeClr val="bg1"/>
                </a:solidFill>
                <a:latin typeface="Franklin Gothic Demi" panose="020B0703020102020204" pitchFamily="34" charset="0"/>
              </a:rPr>
              <a:t>arrests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8D86E130-38FE-44C3-B9F6-DB0AF6D4605F}"/>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12.4: Domestic violence offenses by type (#) in NJ </a:t>
            </a:r>
            <a:endParaRPr lang="en-US" sz="2000" spc="-50" dirty="0"/>
          </a:p>
        </p:txBody>
      </p:sp>
      <p:sp>
        <p:nvSpPr>
          <p:cNvPr id="5" name="TextBox 4">
            <a:extLst>
              <a:ext uri="{FF2B5EF4-FFF2-40B4-BE49-F238E27FC236}">
                <a16:creationId xmlns:a16="http://schemas.microsoft.com/office/drawing/2014/main" id="{5F4684B8-E7D8-4803-9754-410B9F1AF8CC}"/>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2016</a:t>
            </a:r>
            <a:endParaRPr lang="en-US" sz="1200" dirty="0"/>
          </a:p>
        </p:txBody>
      </p:sp>
      <p:graphicFrame>
        <p:nvGraphicFramePr>
          <p:cNvPr id="8" name="Chart 7">
            <a:extLst>
              <a:ext uri="{FF2B5EF4-FFF2-40B4-BE49-F238E27FC236}">
                <a16:creationId xmlns:a16="http://schemas.microsoft.com/office/drawing/2014/main" id="{13DE6344-CB45-4F6B-8F33-42A74FD6608E}"/>
              </a:ext>
            </a:extLst>
          </p:cNvPr>
          <p:cNvGraphicFramePr/>
          <p:nvPr>
            <p:custDataLst>
              <p:tags r:id="rId5"/>
            </p:custDataLst>
            <p:extLst>
              <p:ext uri="{D42A27DB-BD31-4B8C-83A1-F6EECF244321}">
                <p14:modId xmlns:p14="http://schemas.microsoft.com/office/powerpoint/2010/main" val="604133818"/>
              </p:ext>
            </p:extLst>
          </p:nvPr>
        </p:nvGraphicFramePr>
        <p:xfrm>
          <a:off x="3581400" y="954107"/>
          <a:ext cx="8158625" cy="5446693"/>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246120" y="6510754"/>
            <a:ext cx="7943475"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11888792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and</a:t>
            </a:r>
          </a:p>
          <a:p>
            <a:pPr algn="ctr">
              <a:lnSpc>
                <a:spcPct val="90000"/>
              </a:lnSpc>
            </a:pPr>
            <a:r>
              <a:rPr lang="en-US" sz="2400" spc="-100" smtClean="0">
                <a:solidFill>
                  <a:schemeClr val="bg1"/>
                </a:solidFill>
                <a:latin typeface="Franklin Gothic Demi" panose="020B0703020102020204" pitchFamily="34" charset="0"/>
              </a:rPr>
              <a:t>arrests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4A17D82D-1BD5-4743-BE06-CA35D8E899E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12.5: Domestic violence arrests by offense (#) in NJ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2016</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5"/>
            </p:custDataLst>
            <p:extLst>
              <p:ext uri="{D42A27DB-BD31-4B8C-83A1-F6EECF244321}">
                <p14:modId xmlns:p14="http://schemas.microsoft.com/office/powerpoint/2010/main" val="2481779977"/>
              </p:ext>
            </p:extLst>
          </p:nvPr>
        </p:nvGraphicFramePr>
        <p:xfrm>
          <a:off x="3455338" y="1219200"/>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246120" y="6453222"/>
            <a:ext cx="7746062"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0" y="4114800"/>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Suspected Opioid Deaths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13.1: Change (%) in suspected opioid overdose deaths in NJ (by county) between 2016 and 2018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4"/>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5"/>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13.2: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6"/>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Cares - Office of the Attorney General</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4112186497"/>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8"/>
            </p:custDataLst>
            <p:extLst>
              <p:ext uri="{D42A27DB-BD31-4B8C-83A1-F6EECF244321}">
                <p14:modId xmlns:p14="http://schemas.microsoft.com/office/powerpoint/2010/main" val="2937744103"/>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nvSpPr>
        <p:spPr>
          <a:xfrm>
            <a:off x="8536709" y="6355372"/>
            <a:ext cx="3617726" cy="400110"/>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8643434-6E27-4792-BCBB-CF207A083807}"/>
              </a:ext>
            </a:extLst>
          </p:cNvPr>
          <p:cNvSpPr txBox="1"/>
          <p:nvPr>
            <p:custDataLst>
              <p:tags r:id="rId2"/>
            </p:custDataLst>
          </p:nvPr>
        </p:nvSpPr>
        <p:spPr>
          <a:xfrm>
            <a:off x="31242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13.3: % change in population for every overdose death (by county)</a:t>
            </a:r>
            <a:endParaRPr lang="en-US" sz="2000" spc="-50" dirty="0"/>
          </a:p>
        </p:txBody>
      </p:sp>
      <p:sp>
        <p:nvSpPr>
          <p:cNvPr id="4" name="TextBox 3">
            <a:extLst>
              <a:ext uri="{FF2B5EF4-FFF2-40B4-BE49-F238E27FC236}">
                <a16:creationId xmlns:a16="http://schemas.microsoft.com/office/drawing/2014/main" id="{EE2B3891-F212-449A-9F8B-4FF041E115A0}"/>
              </a:ext>
            </a:extLst>
          </p:cNvPr>
          <p:cNvSpPr txBox="1"/>
          <p:nvPr>
            <p:custDataLst>
              <p:tags r:id="rId3"/>
            </p:custDataLst>
          </p:nvPr>
        </p:nvSpPr>
        <p:spPr>
          <a:xfrm>
            <a:off x="3124200" y="649069"/>
            <a:ext cx="3446736" cy="461665"/>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smtClean="0"/>
              <a:t>Source: NJ Cares - Office of the Attorney General (2017-2018)</a:t>
            </a:r>
            <a:endParaRPr lang="en-US" sz="1200" dirty="0"/>
          </a:p>
        </p:txBody>
      </p:sp>
      <p:sp>
        <p:nvSpPr>
          <p:cNvPr id="5" name="TextBox 4">
            <a:extLst>
              <a:ext uri="{FF2B5EF4-FFF2-40B4-BE49-F238E27FC236}">
                <a16:creationId xmlns:a16="http://schemas.microsoft.com/office/drawing/2014/main" id="{3808CB95-230E-45F8-9B0B-B912567ACAA8}"/>
              </a:ext>
            </a:extLst>
          </p:cNvPr>
          <p:cNvSpPr txBox="1"/>
          <p:nvPr>
            <p:custDataLst>
              <p:tags r:id="rId4"/>
            </p:custDataLst>
          </p:nvPr>
        </p:nvSpPr>
        <p:spPr>
          <a:xfrm>
            <a:off x="77724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13.4: Population for every 1 overdose death over time, in county</a:t>
            </a:r>
            <a:endParaRPr lang="en-US" sz="2000" spc="-50" dirty="0"/>
          </a:p>
        </p:txBody>
      </p:sp>
      <p:sp>
        <p:nvSpPr>
          <p:cNvPr id="6" name="TextBox 5">
            <a:extLst>
              <a:ext uri="{FF2B5EF4-FFF2-40B4-BE49-F238E27FC236}">
                <a16:creationId xmlns:a16="http://schemas.microsoft.com/office/drawing/2014/main" id="{B09B946D-6552-4189-BA88-5BF735441C01}"/>
              </a:ext>
            </a:extLst>
          </p:cNvPr>
          <p:cNvSpPr txBox="1"/>
          <p:nvPr>
            <p:custDataLst>
              <p:tags r:id="rId5"/>
            </p:custDataLst>
          </p:nvPr>
        </p:nvSpPr>
        <p:spPr>
          <a:xfrm>
            <a:off x="7772400" y="649068"/>
            <a:ext cx="3446736" cy="276999"/>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7" name="TextBox 6">
            <a:extLst>
              <a:ext uri="{FF2B5EF4-FFF2-40B4-BE49-F238E27FC236}">
                <a16:creationId xmlns:a16="http://schemas.microsoft.com/office/drawing/2014/main" id="{3EEDDB8D-B776-4711-8A2B-0741AEE608DB}"/>
              </a:ext>
            </a:extLst>
          </p:cNvPr>
          <p:cNvSpPr txBox="1"/>
          <p:nvPr>
            <p:custDataLst>
              <p:tags r:id="rId6"/>
            </p:custDataLst>
          </p:nvPr>
        </p:nvSpPr>
        <p:spPr>
          <a:xfrm>
            <a:off x="3167424" y="6400800"/>
            <a:ext cx="9024576"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Chart 13.3 indicates an increasing trend of overdose deaths for most NJ counties. In Chart 13.4, the lower the population for every 1 overdose, the more people are dying of overdoses."</a:t>
            </a:r>
            <a:endParaRPr lang="en-US" sz="1000" dirty="0">
              <a:latin typeface="Franklin Gothic Book" panose="020B0503020102020204" pitchFamily="34" charset="0"/>
            </a:endParaRPr>
          </a:p>
        </p:txBody>
      </p:sp>
      <p:graphicFrame>
        <p:nvGraphicFramePr>
          <p:cNvPr id="10" name="Chart 9">
            <a:extLst>
              <a:ext uri="{FF2B5EF4-FFF2-40B4-BE49-F238E27FC236}">
                <a16:creationId xmlns:a16="http://schemas.microsoft.com/office/drawing/2014/main" id="{91AA4964-1BE0-4CBF-B1F9-07CB8FBF53E7}"/>
              </a:ext>
            </a:extLst>
          </p:cNvPr>
          <p:cNvGraphicFramePr/>
          <p:nvPr>
            <p:custDataLst>
              <p:tags r:id="rId7"/>
            </p:custDataLst>
            <p:extLst>
              <p:ext uri="{D42A27DB-BD31-4B8C-83A1-F6EECF244321}">
                <p14:modId xmlns:p14="http://schemas.microsoft.com/office/powerpoint/2010/main" val="2459224117"/>
              </p:ext>
            </p:extLst>
          </p:nvPr>
        </p:nvGraphicFramePr>
        <p:xfrm>
          <a:off x="3246120" y="1154668"/>
          <a:ext cx="3572787" cy="547473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BEF1AF45-3DCE-4EA4-A463-7912F7A4AC72}"/>
              </a:ext>
            </a:extLst>
          </p:cNvPr>
          <p:cNvGraphicFramePr/>
          <p:nvPr>
            <p:custDataLst>
              <p:tags r:id="rId8"/>
            </p:custDataLst>
            <p:extLst>
              <p:ext uri="{D42A27DB-BD31-4B8C-83A1-F6EECF244321}">
                <p14:modId xmlns:p14="http://schemas.microsoft.com/office/powerpoint/2010/main" val="395729532"/>
              </p:ext>
            </p:extLst>
          </p:nvPr>
        </p:nvGraphicFramePr>
        <p:xfrm>
          <a:off x="7772400" y="1499827"/>
          <a:ext cx="3919176" cy="3852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2097611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13.5: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7653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Department of Health Division of Mental Health and Addiction Services Office of Planning, Research, Evaluation and Prevention, June 2012 Report.</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3429600152"/>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7669025" y="682039"/>
            <a:ext cx="4472796" cy="6157300"/>
          </a:xfrm>
          <a:prstGeom prst="rect">
            <a:avLst/>
          </a:prstGeom>
        </p:spPr>
      </p:pic>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0.1 Overview – Hudson County Basic Needs</a:t>
            </a:r>
            <a:endParaRPr lang="en-US" sz="3200" b="1" dirty="0">
              <a:latin typeface="Franklin Gothic Medium"/>
            </a:endParaRPr>
          </a:p>
        </p:txBody>
      </p:sp>
      <p:pic>
        <p:nvPicPr>
          <p:cNvPr id="3" name="table"/>
          <p:cNvPicPr>
            <a:picLocks noChangeAspect="1"/>
          </p:cNvPicPr>
          <p:nvPr/>
        </p:nvPicPr>
        <p:blipFill>
          <a:blip r:embed="rId5"/>
          <a:stretch>
            <a:fillRect/>
          </a:stretch>
        </p:blipFill>
        <p:spPr>
          <a:xfrm>
            <a:off x="3337140" y="705957"/>
            <a:ext cx="4457187" cy="5998464"/>
          </a:xfrm>
          <a:prstGeom prst="rect">
            <a:avLst/>
          </a:prstGeom>
        </p:spPr>
      </p:pic>
      <p:sp>
        <p:nvSpPr>
          <p:cNvPr id="4" name="TextBox 1"/>
          <p:cNvSpPr txBox="1"/>
          <p:nvPr/>
        </p:nvSpPr>
        <p:spPr>
          <a:xfrm>
            <a:off x="7754971" y="999051"/>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p>
        </p:txBody>
      </p:sp>
      <p:sp>
        <p:nvSpPr>
          <p:cNvPr id="5" name="TextBox 12">
            <a:extLst>
              <a:ext uri="{FF2B5EF4-FFF2-40B4-BE49-F238E27FC236}">
                <a16:creationId xmlns:a16="http://schemas.microsoft.com/office/drawing/2014/main" id="{C930BC7D-94F5-4A40-A6BB-CB148FB641CB}"/>
              </a:ext>
            </a:extLst>
          </p:cNvPr>
          <p:cNvSpPr txBox="1"/>
          <p:nvPr/>
        </p:nvSpPr>
        <p:spPr>
          <a:xfrm>
            <a:off x="7811920" y="700700"/>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a:cs typeface="Calibri"/>
            </a:endParaRPr>
          </a:p>
        </p:txBody>
      </p:sp>
      <p:sp>
        <p:nvSpPr>
          <p:cNvPr id="6" name="TextBox 6"/>
          <p:cNvSpPr txBox="1"/>
          <p:nvPr/>
        </p:nvSpPr>
        <p:spPr>
          <a:xfrm>
            <a:off x="10927469" y="972774"/>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p>
        </p:txBody>
      </p:sp>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14.1: Types of mental health programs (#)</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24200" y="4088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Department of Human Services, Directory of Mental Health Services, November 2017</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4240219538"/>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95307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5"/>
            </p:custDataLst>
            <p:extLst>
              <p:ext uri="{D42A27DB-BD31-4B8C-83A1-F6EECF244321}">
                <p14:modId xmlns:p14="http://schemas.microsoft.com/office/powerpoint/2010/main" val="909733774"/>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6"/>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7"/>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8"/>
            </p:custDataLst>
            <p:extLst>
              <p:ext uri="{D42A27DB-BD31-4B8C-83A1-F6EECF244321}">
                <p14:modId xmlns:p14="http://schemas.microsoft.com/office/powerpoint/2010/main" val="3057964378"/>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1885760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14.5: Frequency (%) of mental health distress by sex – age adjusted, in county</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2780203170"/>
              </p:ext>
            </p:extLst>
          </p:nvPr>
        </p:nvGraphicFramePr>
        <p:xfrm>
          <a:off x="3352800" y="82899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2424278317"/>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203419" y="6311195"/>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4624069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14.6: Frequency of diagnosed depression (%) in NJ (by county)  - age adjusted</a:t>
            </a:r>
            <a:endParaRPr lang="en-US" sz="2000" spc="-50" dirty="0"/>
          </a:p>
        </p:txBody>
      </p:sp>
      <p:sp>
        <p:nvSpPr>
          <p:cNvPr id="5" name="TextBox 4">
            <a:extLst>
              <a:ext uri="{FF2B5EF4-FFF2-40B4-BE49-F238E27FC236}">
                <a16:creationId xmlns:a16="http://schemas.microsoft.com/office/drawing/2014/main" id="{752B2E59-368D-4561-A5C1-DC9042BF25AB}"/>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2013-2017</a:t>
            </a:r>
            <a:endParaRPr lang="en-US" sz="1200" dirty="0"/>
          </a:p>
        </p:txBody>
      </p:sp>
      <p:sp>
        <p:nvSpPr>
          <p:cNvPr id="6" name="TextBox 5">
            <a:extLst>
              <a:ext uri="{FF2B5EF4-FFF2-40B4-BE49-F238E27FC236}">
                <a16:creationId xmlns:a16="http://schemas.microsoft.com/office/drawing/2014/main" id="{F15A34B5-6F58-4627-BDF4-701E7F24B8A7}"/>
              </a:ext>
            </a:extLst>
          </p:cNvPr>
          <p:cNvSpPr txBox="1"/>
          <p:nvPr>
            <p:custDataLst>
              <p:tags r:id="rId5"/>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6"/>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7"/>
            </p:custDataLst>
          </p:nvPr>
        </p:nvSpPr>
        <p:spPr>
          <a:xfrm>
            <a:off x="3167424" y="6339290"/>
            <a:ext cx="8495867" cy="457200"/>
          </a:xfrm>
          <a:prstGeom prst="rect">
            <a:avLst/>
          </a:prstGeom>
          <a:noFill/>
        </p:spPr>
        <p:txBody>
          <a:bodyPr wrap="square" rtlCol="0" anchor="ctr" anchorCtr="0">
            <a:noAutofit/>
          </a:bodyPr>
          <a:lstStyle/>
          <a:p>
            <a:pPr algn="just"/>
            <a:r>
              <a:rPr lang="en-US" sz="1000" smtClean="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8"/>
            </p:custDataLst>
            <p:extLst>
              <p:ext uri="{D42A27DB-BD31-4B8C-83A1-F6EECF244321}">
                <p14:modId xmlns:p14="http://schemas.microsoft.com/office/powerpoint/2010/main" val="3459648626"/>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9"/>
            </p:custDataLst>
            <p:extLst>
              <p:ext uri="{D42A27DB-BD31-4B8C-83A1-F6EECF244321}">
                <p14:modId xmlns:p14="http://schemas.microsoft.com/office/powerpoint/2010/main" val="4067052437"/>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7224175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14.8: Diagnosed depression by race/ethnicity, in county</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14.9: Diagnosed depression by sex, in county  </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2039029072"/>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2205964975"/>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194183" y="6315977"/>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1842452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latin typeface="Franklin Gothic Medium" panose="020B0603020102020204" pitchFamily="34" charset="0"/>
              </a:rPr>
              <a:t>Source: New Jersey Department of Education Office of Special Education Programs, 2018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5"/>
            </p:custDataLst>
          </p:nvPr>
        </p:nvSpPr>
        <p:spPr>
          <a:xfrm>
            <a:off x="3174798" y="6459265"/>
            <a:ext cx="9017202" cy="400110"/>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smtClean="0">
                <a:solidFill>
                  <a:schemeClr val="tx1">
                    <a:lumMod val="95000"/>
                    <a:lumOff val="5000"/>
                  </a:schemeClr>
                </a:solidFill>
                <a:latin typeface="Franklin Gothic Book" panose="020B0503020102020204" pitchFamily="34" charset="0"/>
              </a:rPr>
              <a:t>Note: Charter schools were included in the county of registered address.  Total numbers presented are from only 2018.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6"/>
            </p:custDataLst>
            <p:extLst>
              <p:ext uri="{D42A27DB-BD31-4B8C-83A1-F6EECF244321}">
                <p14:modId xmlns:p14="http://schemas.microsoft.com/office/powerpoint/2010/main" val="2413587554"/>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026646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1D08D090-C992-4C44-B708-54BFAA6441F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15.2: Children (%) classified special education in NJ (by county)</a:t>
            </a:r>
            <a:endParaRPr lang="en-US" sz="2000" spc="-50" dirty="0"/>
          </a:p>
        </p:txBody>
      </p:sp>
      <p:sp>
        <p:nvSpPr>
          <p:cNvPr id="5" name="TextBox 4">
            <a:extLst>
              <a:ext uri="{FF2B5EF4-FFF2-40B4-BE49-F238E27FC236}">
                <a16:creationId xmlns:a16="http://schemas.microsoft.com/office/drawing/2014/main" id="{98574231-F5D4-4922-89BE-377E6EDA5E80}"/>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latin typeface="Franklin Gothic Medium" panose="020B0603020102020204" pitchFamily="34" charset="0"/>
              </a:rPr>
              <a:t>Source: New Jersey Department of Education Office of Special Education Programs, 2018 Special Education Data</a:t>
            </a:r>
            <a:endParaRPr lang="en-US" sz="1200" dirty="0"/>
          </a:p>
        </p:txBody>
      </p:sp>
      <p:sp>
        <p:nvSpPr>
          <p:cNvPr id="6" name="Rectangle 5">
            <a:extLst>
              <a:ext uri="{FF2B5EF4-FFF2-40B4-BE49-F238E27FC236}">
                <a16:creationId xmlns:a16="http://schemas.microsoft.com/office/drawing/2014/main" id="{2C7C1F84-3E0B-40EC-8722-7D1D7964E205}"/>
              </a:ext>
            </a:extLst>
          </p:cNvPr>
          <p:cNvSpPr/>
          <p:nvPr>
            <p:custDataLst>
              <p:tags r:id="rId5"/>
            </p:custDataLst>
          </p:nvPr>
        </p:nvSpPr>
        <p:spPr>
          <a:xfrm>
            <a:off x="3167424" y="6519446"/>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smtClean="0">
                <a:solidFill>
                  <a:schemeClr val="tx1">
                    <a:lumMod val="95000"/>
                    <a:lumOff val="5000"/>
                  </a:schemeClr>
                </a:solidFill>
                <a:latin typeface="Franklin Gothic Book" panose="020B0503020102020204" pitchFamily="34" charset="0"/>
              </a:rPr>
              <a:t>Note: Charter schools were included in the county of registered address.</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73842A9-4512-429E-A3D9-B469182D3762}"/>
              </a:ext>
            </a:extLst>
          </p:cNvPr>
          <p:cNvGraphicFramePr/>
          <p:nvPr>
            <p:custDataLst>
              <p:tags r:id="rId6"/>
            </p:custDataLst>
            <p:extLst>
              <p:ext uri="{D42A27DB-BD31-4B8C-83A1-F6EECF244321}">
                <p14:modId xmlns:p14="http://schemas.microsoft.com/office/powerpoint/2010/main" val="758197735"/>
              </p:ext>
            </p:extLst>
          </p:nvPr>
        </p:nvGraphicFramePr>
        <p:xfrm>
          <a:off x="3246120" y="888767"/>
          <a:ext cx="8488680" cy="5599724"/>
        </p:xfrm>
        <a:graphic>
          <a:graphicData uri="http://schemas.openxmlformats.org/drawingml/2006/chart">
            <c:chart xmlns:c="http://schemas.openxmlformats.org/drawingml/2006/chart" xmlns:r="http://schemas.openxmlformats.org/officeDocument/2006/relationships" r:id="rId10"/>
          </a:graphicData>
        </a:graphic>
      </p:graphicFrame>
      <p:sp>
        <p:nvSpPr>
          <p:cNvPr id="7" name="TextBox 6"/>
          <p:cNvSpPr txBox="1"/>
          <p:nvPr>
            <p:custDataLst>
              <p:tags r:id="rId7"/>
            </p:custDataLst>
          </p:nvPr>
        </p:nvSpPr>
        <p:spPr>
          <a:xfrm>
            <a:off x="10843591" y="2743200"/>
            <a:ext cx="1371600" cy="230832"/>
          </a:xfrm>
          <a:prstGeom prst="rect">
            <a:avLst/>
          </a:prstGeom>
          <a:noFill/>
        </p:spPr>
        <p:txBody>
          <a:bodyPr wrap="square" rtlCol="0">
            <a:spAutoFit/>
          </a:bodyPr>
          <a:lstStyle/>
          <a:p>
            <a:r>
              <a:rPr lang="en-US" sz="900" smtClean="0">
                <a:latin typeface="Franklin Gothic Medium" panose="020B0603020102020204" pitchFamily="34" charset="0"/>
              </a:rPr>
              <a:t>2018 NJ Average 17.9%</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271111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2CBA865F-FB5C-42A6-B459-D3BF0E7C9CC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15.3: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Early Intervention System, 2017-2018</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1939334904"/>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319000" y="6477000"/>
            <a:ext cx="8534400"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601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7009777" y="699536"/>
            <a:ext cx="5144901" cy="5853664"/>
          </a:xfrm>
          <a:prstGeom prst="rect">
            <a:avLst/>
          </a:prstGeom>
        </p:spPr>
      </p:pic>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0.2 Overview – Hudson County Service Needs</a:t>
            </a:r>
            <a:endParaRPr lang="en-US" sz="3200" b="1" dirty="0">
              <a:latin typeface="Franklin Gothic Medium"/>
            </a:endParaRPr>
          </a:p>
        </p:txBody>
      </p:sp>
      <p:pic>
        <p:nvPicPr>
          <p:cNvPr id="3" name="table"/>
          <p:cNvPicPr>
            <a:picLocks noChangeAspect="1"/>
          </p:cNvPicPr>
          <p:nvPr/>
        </p:nvPicPr>
        <p:blipFill>
          <a:blip r:embed="rId5"/>
          <a:stretch>
            <a:fillRect/>
          </a:stretch>
        </p:blipFill>
        <p:spPr>
          <a:xfrm>
            <a:off x="3237492" y="705957"/>
            <a:ext cx="3958830" cy="5720807"/>
          </a:xfrm>
          <a:prstGeom prst="rect">
            <a:avLst/>
          </a:prstGeom>
        </p:spPr>
      </p:pic>
      <p:sp>
        <p:nvSpPr>
          <p:cNvPr id="4" name="TextBox 6"/>
          <p:cNvSpPr txBox="1"/>
          <p:nvPr/>
        </p:nvSpPr>
        <p:spPr>
          <a:xfrm>
            <a:off x="7128166" y="994576"/>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p>
        </p:txBody>
      </p:sp>
      <p:sp>
        <p:nvSpPr>
          <p:cNvPr id="5" name="TextBox 7"/>
          <p:cNvSpPr txBox="1"/>
          <p:nvPr/>
        </p:nvSpPr>
        <p:spPr>
          <a:xfrm>
            <a:off x="10932952" y="100487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p>
        </p:txBody>
      </p:sp>
      <p:sp>
        <p:nvSpPr>
          <p:cNvPr id="6" name="TextBox 3">
            <a:extLst>
              <a:ext uri="{FF2B5EF4-FFF2-40B4-BE49-F238E27FC236}">
                <a16:creationId xmlns:a16="http://schemas.microsoft.com/office/drawing/2014/main" id="{CDDCFF91-1C58-4D34-B8C7-9B82799E3EEF}"/>
              </a:ext>
            </a:extLst>
          </p:cNvPr>
          <p:cNvSpPr txBox="1"/>
          <p:nvPr/>
        </p:nvSpPr>
        <p:spPr>
          <a:xfrm>
            <a:off x="7186128" y="699536"/>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a:p>
        </p:txBody>
      </p:sp>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nvSpPr>
        <p:spPr>
          <a:xfrm>
            <a:off x="3650383" y="914400"/>
            <a:ext cx="4012920" cy="4920835"/>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Franklin Gothic Medium" panose="020B0603020102020204" pitchFamily="34" charset="0"/>
              </a:rPr>
              <a:t>Source: Hudsonresourcenet.org</a:t>
            </a:r>
          </a:p>
          <a:p>
            <a:endParaRPr lang="en-US" sz="1100" dirty="0">
              <a:latin typeface="Franklin Gothic Medium" panose="020B0603020102020204" pitchFamily="34" charset="0"/>
            </a:endParaRPr>
          </a:p>
          <a:p>
            <a:r>
              <a:rPr lang="en-US" sz="1600" spc="-20" dirty="0">
                <a:latin typeface="Franklin Gothic Medium" panose="020B0603020102020204" pitchFamily="34" charset="0"/>
              </a:rPr>
              <a:t>Hudson County CASA</a:t>
            </a: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Urban League of Hudson County</a:t>
            </a:r>
          </a:p>
          <a:p>
            <a:r>
              <a:rPr lang="en-US" sz="1200" dirty="0">
                <a:solidFill>
                  <a:srgbClr val="C00000"/>
                </a:solidFill>
                <a:latin typeface="Franklin Gothic Medium" panose="020B0603020102020204" pitchFamily="34" charset="0"/>
              </a:rPr>
              <a:t>[Childcare]</a:t>
            </a:r>
          </a:p>
          <a:p>
            <a:endParaRPr lang="en-US" sz="1200" dirty="0">
              <a:latin typeface="Franklin Gothic Medium" panose="020B0603020102020204" pitchFamily="34" charset="0"/>
            </a:endParaRPr>
          </a:p>
          <a:p>
            <a:r>
              <a:rPr lang="en-US" sz="1600" spc="-20" dirty="0" err="1">
                <a:latin typeface="Franklin Gothic Medium" panose="020B0603020102020204" pitchFamily="34" charset="0"/>
              </a:rPr>
              <a:t>CarePlus</a:t>
            </a:r>
            <a:r>
              <a:rPr lang="en-US" sz="1600" spc="-20" dirty="0">
                <a:latin typeface="Franklin Gothic Medium" panose="020B0603020102020204" pitchFamily="34" charset="0"/>
              </a:rPr>
              <a:t> NJ</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[Wraparound and kinship legal guardianship services to non-DCP&amp;P involved relative caregivers]</a:t>
            </a: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Women and Family Ascending Association </a:t>
            </a:r>
          </a:p>
          <a:p>
            <a:endParaRPr lang="en-US" sz="1600" spc="-20" dirty="0">
              <a:latin typeface="Franklin Gothic Medium" panose="020B0603020102020204" pitchFamily="34" charset="0"/>
            </a:endParaRPr>
          </a:p>
          <a:p>
            <a:r>
              <a:rPr lang="en-US" sz="1600" spc="-20" dirty="0">
                <a:latin typeface="Franklin Gothic Medium" panose="020B0603020102020204" pitchFamily="34" charset="0"/>
              </a:rPr>
              <a:t>NJ Kinship Legal Guardian Resource Center</a:t>
            </a:r>
          </a:p>
          <a:p>
            <a:endParaRPr lang="en-US" sz="1600" spc="-20" dirty="0">
              <a:latin typeface="Franklin Gothic Medium" panose="020B0603020102020204" pitchFamily="34" charset="0"/>
            </a:endParaRPr>
          </a:p>
          <a:p>
            <a:r>
              <a:rPr lang="en-US" sz="1600" spc="-20" dirty="0">
                <a:latin typeface="Franklin Gothic Medium" panose="020B0603020102020204" pitchFamily="34" charset="0"/>
              </a:rPr>
              <a:t>NJ Adoption Resource Clearing House</a:t>
            </a:r>
            <a:r>
              <a:rPr lang="en-US" dirty="0"/>
              <a:t> </a:t>
            </a:r>
          </a:p>
          <a:p>
            <a:endParaRPr lang="en-US" sz="1600" spc="-20" dirty="0">
              <a:latin typeface="Franklin Gothic Medium" panose="020B0603020102020204" pitchFamily="34" charset="0"/>
            </a:endParaRPr>
          </a:p>
          <a:p>
            <a:r>
              <a:rPr lang="en-US" sz="1600" spc="-20" dirty="0">
                <a:latin typeface="Franklin Gothic Medium" panose="020B0603020102020204" pitchFamily="34" charset="0"/>
              </a:rPr>
              <a:t>Liberty and Palisades Family Success Centers</a:t>
            </a:r>
          </a:p>
          <a:p>
            <a:pPr lvl="1"/>
            <a:endParaRPr lang="en-US" sz="1600" spc="-20" dirty="0">
              <a:latin typeface="Franklin Gothic Medium" panose="020B0603020102020204" pitchFamily="34" charset="0"/>
            </a:endParaRPr>
          </a:p>
          <a:p>
            <a:endParaRPr lang="en-US" sz="1600" spc="-20" dirty="0">
              <a:latin typeface="Franklin Gothic Medium" panose="020B0603020102020204" pitchFamily="34" charset="0"/>
            </a:endParaRPr>
          </a:p>
          <a:p>
            <a:endParaRPr lang="en-US" sz="1600" spc="-20" dirty="0">
              <a:latin typeface="Franklin Gothic Medium" panose="020B0603020102020204" pitchFamily="34" charset="0"/>
            </a:endParaRPr>
          </a:p>
        </p:txBody>
      </p:sp>
      <p:sp>
        <p:nvSpPr>
          <p:cNvPr id="3" name="Rectangle 2">
            <a:extLst>
              <a:ext uri="{FF2B5EF4-FFF2-40B4-BE49-F238E27FC236}">
                <a16:creationId xmlns:a16="http://schemas.microsoft.com/office/drawing/2014/main" id="{C4C8D5A1-FD7A-47F2-82EE-68F312D0283E}"/>
              </a:ext>
            </a:extLst>
          </p:cNvPr>
          <p:cNvSpPr/>
          <p:nvPr/>
        </p:nvSpPr>
        <p:spPr>
          <a:xfrm>
            <a:off x="8172122" y="914400"/>
            <a:ext cx="4044760" cy="508173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C00000"/>
                </a:solidFill>
                <a:latin typeface="Franklin Gothic Medium" panose="020B0603020102020204" pitchFamily="34" charset="0"/>
              </a:rPr>
              <a:t>General</a:t>
            </a:r>
          </a:p>
          <a:p>
            <a:r>
              <a:rPr lang="en-US" sz="1400" spc="-20" dirty="0">
                <a:latin typeface="Franklin Gothic Medium" panose="020B0603020102020204" pitchFamily="34" charset="0"/>
              </a:rPr>
              <a:t>  Northeast NJ Legal Services</a:t>
            </a:r>
          </a:p>
          <a:p>
            <a:r>
              <a:rPr lang="en-US" sz="1400" spc="-20" dirty="0">
                <a:latin typeface="Franklin Gothic Medium" panose="020B0603020102020204" pitchFamily="34" charset="0"/>
              </a:rPr>
              <a:t>  Legal Services of NJ</a:t>
            </a:r>
          </a:p>
          <a:p>
            <a:r>
              <a:rPr lang="en-US" sz="1400" spc="-20" dirty="0">
                <a:latin typeface="Franklin Gothic Medium" panose="020B0603020102020204" pitchFamily="34" charset="0"/>
              </a:rPr>
              <a:t>  ACLU of NJ</a:t>
            </a:r>
          </a:p>
          <a:p>
            <a:r>
              <a:rPr lang="en-US" sz="11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1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Disability Rights NJ</a:t>
            </a:r>
          </a:p>
          <a:p>
            <a:r>
              <a:rPr lang="en-US" sz="1600" dirty="0"/>
              <a:t>  </a:t>
            </a:r>
            <a:r>
              <a:rPr lang="en-US" sz="1400" spc="-20" dirty="0">
                <a:latin typeface="Franklin Gothic Medium" panose="020B0603020102020204" pitchFamily="34" charset="0"/>
              </a:rPr>
              <a:t>Community Health Law Project</a:t>
            </a:r>
          </a:p>
          <a:p>
            <a:r>
              <a:rPr lang="en-US" sz="1100" dirty="0">
                <a:solidFill>
                  <a:srgbClr val="C00000"/>
                </a:solidFill>
                <a:latin typeface="Franklin Gothic Medium" panose="020B0603020102020204" pitchFamily="34" charset="0"/>
              </a:rPr>
              <a:t>Education</a:t>
            </a:r>
          </a:p>
          <a:p>
            <a:r>
              <a:rPr lang="en-US" sz="1400" spc="-20" dirty="0">
                <a:latin typeface="Franklin Gothic Medium" panose="020B0603020102020204" pitchFamily="34" charset="0"/>
              </a:rPr>
              <a:t>  Education Law Center</a:t>
            </a:r>
          </a:p>
          <a:p>
            <a:pPr fontAlgn="base"/>
            <a:r>
              <a:rPr lang="en-US" sz="1400" spc="-20" dirty="0">
                <a:latin typeface="Franklin Gothic Medium" panose="020B0603020102020204" pitchFamily="34" charset="0"/>
              </a:rPr>
              <a:t>  Rutgers School of Law Special Education Clinic</a:t>
            </a:r>
          </a:p>
          <a:p>
            <a:pPr fontAlgn="base"/>
            <a:r>
              <a:rPr lang="en-US" sz="1400" spc="-20" dirty="0">
                <a:latin typeface="Franklin Gothic Medium" panose="020B0603020102020204" pitchFamily="34" charset="0"/>
              </a:rPr>
              <a:t>  SPAN Parent Advocacy Network</a:t>
            </a:r>
          </a:p>
          <a:p>
            <a:r>
              <a:rPr lang="en-US" sz="11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a:t>
            </a:r>
            <a:r>
              <a:rPr lang="en-US" sz="1400" spc="-20" dirty="0" err="1">
                <a:latin typeface="Franklin Gothic Medium" panose="020B0603020102020204" pitchFamily="34" charset="0"/>
              </a:rPr>
              <a:t>Manavi</a:t>
            </a:r>
            <a:r>
              <a:rPr lang="en-US" sz="1100" dirty="0">
                <a:latin typeface="Franklin Gothic Medium" panose="020B0603020102020204" pitchFamily="34" charset="0"/>
              </a:rPr>
              <a:t> </a:t>
            </a:r>
            <a:r>
              <a:rPr lang="en-US" sz="1100" dirty="0">
                <a:solidFill>
                  <a:srgbClr val="C00000"/>
                </a:solidFill>
                <a:latin typeface="Franklin Gothic Medium" panose="020B0603020102020204" pitchFamily="34" charset="0"/>
              </a:rPr>
              <a:t>[Women's Rights]</a:t>
            </a:r>
          </a:p>
          <a:p>
            <a:r>
              <a:rPr lang="en-US" sz="1400" spc="-20" dirty="0">
                <a:latin typeface="Franklin Gothic Medium" panose="020B0603020102020204" pitchFamily="34" charset="0"/>
              </a:rPr>
              <a:t>  Partners for Women &amp; Justice</a:t>
            </a:r>
          </a:p>
          <a:p>
            <a:r>
              <a:rPr lang="en-US" sz="1400" spc="-20" dirty="0">
                <a:latin typeface="Franklin Gothic Medium" panose="020B0603020102020204" pitchFamily="34" charset="0"/>
              </a:rPr>
              <a:t>  </a:t>
            </a:r>
            <a:r>
              <a:rPr lang="en-US" sz="1400" spc="-20" dirty="0" err="1">
                <a:latin typeface="Franklin Gothic Medium" panose="020B0603020102020204" pitchFamily="34" charset="0"/>
              </a:rPr>
              <a:t>Womenrising</a:t>
            </a:r>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1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1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100" dirty="0">
                <a:latin typeface="Franklin Gothic Medium" panose="020B0603020102020204" pitchFamily="34" charset="0"/>
              </a:rPr>
              <a:t> </a:t>
            </a:r>
            <a:r>
              <a:rPr lang="en-US" sz="1100" dirty="0">
                <a:solidFill>
                  <a:srgbClr val="C00000"/>
                </a:solidFill>
                <a:latin typeface="Franklin Gothic Medium" panose="020B0603020102020204" pitchFamily="34" charset="0"/>
              </a:rPr>
              <a:t>[Child Marriage]</a:t>
            </a:r>
          </a:p>
          <a:p>
            <a:pPr fontAlgn="base"/>
            <a:r>
              <a:rPr lang="en-US" sz="1400" spc="-20" dirty="0">
                <a:latin typeface="Franklin Gothic Medium" panose="020B0603020102020204" pitchFamily="34" charset="0"/>
              </a:rPr>
              <a:t>  ACNJ – Children’s Legal Resource Center</a:t>
            </a:r>
          </a:p>
          <a:p>
            <a:pPr fontAlgn="base"/>
            <a:r>
              <a:rPr lang="en-US" sz="1400" spc="-20" dirty="0">
                <a:latin typeface="Franklin Gothic Medium" panose="020B0603020102020204" pitchFamily="34" charset="0"/>
              </a:rPr>
              <a:t>  Rutgers School of Law Child Advocacy Clinic</a:t>
            </a:r>
          </a:p>
        </p:txBody>
      </p:sp>
    </p:spTree>
    <p:extLst>
      <p:ext uri="{BB962C8B-B14F-4D97-AF65-F5344CB8AC3E}">
        <p14:creationId xmlns:p14="http://schemas.microsoft.com/office/powerpoint/2010/main" val="40500850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5e339383323437218499099d&quot;,&quot;SmartGridHorizontal&quot;:0,&quot;LinkedExcelSources&quot;:{&quot;5e271508383938077ce0e0d8&quot;:&quot;{{Desktop}}\\Linked Files\\workbooks\\Hudson_QA_01-15-2020_v06 (linked).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ARHjcXnMPnvXjtYHnq_1579601594&quot;,&quot;DataType&quot;:1,&quot;ImageAutosize&quot;:1}"/>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EuhyOIZpTdPAJGyziIo_1579601618&quot;,&quot;DataType&quot;:1,&quot;ImageAutosize&quot;:1}"/>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fUuEBEJLcXaCDbJYaZn_1579601619&quot;,&quot;DataType&quot;:1,&quot;ImageAutosize&quot;:1}"/>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AK2kI3pZbhJiFMWTbCd_1579601619&quot;,&quot;DataType&quot;:1,&quot;ImageAutosize&quot;:1}"/>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XhuYwLBN9dGesgZAQio_1579601621&quot;,&quot;DataType&quot;:1,&quot;ImageAutosize&quot;:1}"/>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ZiUzJeCq2qJv4UZnZSz_1579601622&quot;,&quot;DataType&quot;:1,&quot;ImageAutosize&quot;:1}"/>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5rPjUMpMbPUa817EhpJ_1579601622&quot;,&quot;DataType&quot;:1,&quot;ImageAutosize&quot;:1}"/>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fG7cfA2yTc9vzU4BC3J_1579601622&quot;,&quot;DataType&quot;:1,&quot;ImageAutosize&quot;:1}"/>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CS1A8hxW6AZNQKyZaX1_1579601622&quot;,&quot;DataType&quot;:1,&quot;ImageAutosize&quot;:1}"/>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gsxqZXHeLMZgAHuRiIZ_1579601622&quot;,&quot;DataType&quot;:1,&quot;ImageAutosize&quot;:1}"/>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7t1mVvWsxqTo5C5m36T_1579601623&quot;,&quot;DataType&quot;:1,&quot;ImageAutosize&quot;:1}"/>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WKgguuivOuzWOX9gUgk_1579601594&quot;,&quot;DataType&quot;:1,&quot;ImageAutosize&quot;:1}"/>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LFIW2JL12n1ZBfYxDvg_1579601624&quot;,&quot;DataType&quot;:1,&quot;ImageAutosize&quot;:1}"/>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X3g69i0KaIpLwlwoH0b_1579601624&quot;,&quot;DataType&quot;:1,&quot;ImageAutosize&quot;:1}"/>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ke1TEjboucCRv4QYzxw_1579601624&quot;,&quot;DataType&quot;:1,&quot;ImageAutosize&quot;:1}"/>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OXbTTdjG0WqitehoSEz_1579601624&quot;,&quot;DataType&quot;:1,&quot;ImageAutosize&quot;:1}"/>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696uY0BwArukqcH3ez7_1579601624&quot;,&quot;DataType&quot;:1,&quot;ImageAutosize&quot;:1}"/>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tDOCUpW9BpLPZzE51Vb_1579601625&quot;,&quot;DataType&quot;:1,&quot;ImageAutosize&quot;:1}"/>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6STKq67a4eGjYzSF6xM_1579601625&quot;,&quot;DataType&quot;:1,&quot;ImageAutosize&quot;:1}"/>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2Tt4LvOLLM4zjDX54tF_1579601625&quot;,&quot;DataType&quot;:1,&quot;ImageAutosize&quot;:1}"/>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JIYYrcdxnBP4JjMARg6_1579601625&quot;,&quot;DataType&quot;:1,&quot;ImageAutosize&quot;:1}"/>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H8z8aix1aECNHVXdPVx_1579601625&quot;,&quot;DataType&quot;:1,&quot;ImageAutosize&quot;:1}"/>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r5QePBaxVFKaO1YpZ00_1579601594&quot;,&quot;DataType&quot;:1,&quot;ImageAutosize&quot;:1}"/>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jT86ODCWPOqm7bFd9SA_1579601627&quot;,&quot;DataType&quot;:1,&quot;ImageAutosize&quot;:1}"/>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Oykdpt8R3EF9h6LjpsX_1579601627&quot;,&quot;DataType&quot;:1,&quot;ImageAutosize&quot;:1}"/>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xUii7MnPcTrFLqg03S6_1579601627&quot;,&quot;DataType&quot;:1,&quot;ImageAutosize&quot;:1}"/>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fNR44U14U8T8gYFYXj1_1579601627&quot;,&quot;DataType&quot;:1,&quot;ImageAutosize&quot;:1}"/>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EnlYr0Q1MddYcoAqb4A_1579601627&quot;,&quot;DataType&quot;:1,&quot;ImageAutosize&quot;:1}"/>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HvSIa9HLztznhzUgYdH_1579601627&quot;,&quot;DataType&quot;:1,&quot;ImageAutosize&quot;:1}"/>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NbOTpPL3QSVjDCsVlzN_1579601627&quot;,&quot;DataType&quot;:1,&quot;ImageAutosize&quot;:1}"/>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CjvUGhoq0Oi3YPxSPvc_1579601628&quot;,&quot;DataType&quot;:1,&quot;ImageAutosize&quot;:1}"/>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3pGHwz900UCCRUADswJ_1579601630&quot;,&quot;DataType&quot;:1,&quot;ImageAutosize&quot;:1}"/>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YZLwKurvCIQxsTemxED_1579601630&quot;,&quot;DataType&quot;:1,&quot;ImageAutosize&quot;:1}"/>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WnPKt6ZPtpfrcsU3qXD_1579601595&quot;,&quot;DataType&quot;:1,&quot;ImageAutosize&quot;:1}"/>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oQcJt9aQYTzvr9pfSWu_1579601631&quot;,&quot;DataType&quot;:1,&quot;ImageAutosize&quot;:1}"/>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KJBeHuPU1xREx45IBjm_1579601631&quot;,&quot;DataType&quot;:1,&quot;ImageAutosize&quot;:1}"/>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39jw38fTK4f1eos8G5O_1579601631&quot;,&quot;DataType&quot;:1,&quot;ImageAutosize&quot;:1}"/>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lCFaQQSpEgXHCC5sFmJ_1579601632&quot;,&quot;DataType&quot;:1,&quot;ImageAutosize&quot;:1}"/>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1QCcOhbQ4Sppz5Bgt0_1579601632&quot;,&quot;DataType&quot;:1,&quot;ImageAutosize&quot;:1}"/>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upwCG2hTirLBxkCSkG_1579601632&quot;,&quot;DataType&quot;:1,&quot;ImageAutosize&quot;:1}"/>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W4Hrnkx0hly3WONZstk_1579601632&quot;,&quot;DataType&quot;:1,&quot;ImageAutosize&quot;:1}"/>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TA1BcBBeDt1ndY8a7V1_1579601634&quot;,&quot;DataType&quot;:1,&quot;ImageAutosize&quot;:1}"/>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e7qnOl47yuguWAijwp7_1579601634&quot;,&quot;DataType&quot;:1,&quot;ImageAutosize&quot;:1}"/>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K20i6rAWWtJbUUoMOS_1579601635&quot;,&quot;DataType&quot;:1,&quot;ImageAutosize&quot;:1}"/>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AwPmCFtcKaKsfr7Mvgh_1579601595&quot;,&quot;DataType&quot;:1,&quot;ImageAutosize&quot;:1}"/>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EsjXw9P5hwykmd3LOKI_1579601635&quot;,&quot;DataType&quot;:1,&quot;ImageAutosize&quot;:1}"/>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0BtLcA137VnBFnQrRf_1579601635&quot;,&quot;DataType&quot;:1,&quot;ImageAutosize&quot;:1}"/>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BMtNM8rVRx7Dp5PNuwG_1579601635&quot;,&quot;DataType&quot;:1,&quot;ImageAutosize&quot;:1}"/>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v8tExEsl6VWtElUI2Nf_1579601635&quot;,&quot;DataType&quot;:1,&quot;ImageAutosize&quot;:1}"/>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B1sIqZaK1Cqzpm3fvIg_1579601635&quot;,&quot;DataType&quot;:1,&quot;ImageAutosize&quot;:1}"/>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ZEwOorfgcbfsd3l8RQU_1579601636&quot;,&quot;DataType&quot;:1,&quot;ImageAutosize&quot;:1}"/>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E3VMFa3dyEgI71Xuck6_1579601636&quot;,&quot;DataType&quot;:1,&quot;ImageAutosize&quot;:1}"/>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PxBlBQMenU5oJxZmEKY_1579601636&quot;,&quot;DataType&quot;:1,&quot;ImageAutosize&quot;:1}"/>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lsURIskmDpER0uRRucZ_1579601636&quot;,&quot;DataType&quot;:1,&quot;ImageAutosize&quot;:1}"/>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bgpL96jWKFg590cZM5z_1579601636&quot;,&quot;DataType&quot;:1,&quot;ImageAutosize&quot;:1}"/>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L9h5sniMf9HNaTv483F_1579601595&quot;,&quot;DataType&quot;:1,&quot;ImageAutosize&quot;:1}"/>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QQHFSrpHXrl8Huw9vuL_1579601637&quot;,&quot;DataType&quot;:1,&quot;ImageAutosize&quot;:1}"/>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gjqzDMkFTTpMqZ6yCdg_1579601637&quot;,&quot;DataType&quot;:1,&quot;ImageAutosize&quot;:1}"/>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n778pO6uKrvccCaFukh_1579601637&quot;,&quot;DataType&quot;:1,&quot;ImageAutosize&quot;:1}"/>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1QnR5iJoCmUtjDb74ZE_1579601637&quot;,&quot;DataType&quot;:1,&quot;ImageAutosize&quot;:1}"/>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4xYdg24KGjutdj6nKgD_1579601637&quot;,&quot;DataType&quot;:1,&quot;ImageAutosize&quot;:1}"/>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MyTBmecScxn9M6HCqsC_1579601640&quot;,&quot;DataType&quot;:1,&quot;ImageAutosize&quot;:1}"/>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vp0dSjhbzJWocYR4b1h_1579601640&quot;,&quot;DataType&quot;:1,&quot;ImageAutosize&quot;:1}"/>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VGkSZKscYnkCGgbYXt7_1579601640&quot;,&quot;DataType&quot;:1,&quot;ImageAutosize&quot;:1}"/>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2mc1oaU5PpIlHvt1xhj_1579601640&quot;,&quot;DataType&quot;:1,&quot;ImageAutosize&quot;:1}"/>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y3TEoCC9zKBZEd9xBeR_1579601641&quot;,&quot;DataType&quot;:1,&quot;ImageAutosize&quot;:1}"/>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DzgeTbKIamB78Wa1YDL_1579601595&quot;,&quot;DataType&quot;:1,&quot;ImageAutosize&quot;:1}"/>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mDZHCO6WQPOvo96i5an_1579601641&quot;,&quot;DataType&quot;:1,&quot;ImageAutosize&quot;:1}"/>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K50E4IMAQibZF3fro5s_1579601641&quot;,&quot;DataType&quot;:1,&quot;ImageAutosize&quot;:1}"/>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RxeTAY9EK7T7xEcs76z_1579601641&quot;,&quot;DataType&quot;:1,&quot;ImageAutosize&quot;:1}"/>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J2Z6i3CXXAbD3Ba12f4_1579601641&quot;,&quot;DataType&quot;:1,&quot;ImageAutosize&quot;:1}"/>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S6aL73a1vHE1MfDkimW_1579601642&quot;,&quot;DataType&quot;:1,&quot;ImageAutosize&quot;:1}"/>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78UtB0MYjSzK2tKMay6_1579601642&quot;,&quot;DataType&quot;:1,&quot;ImageAutosize&quot;:1}"/>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Q7jTewMmla1wlXfkcc5_1579601642&quot;,&quot;DataType&quot;:1,&quot;ImageAutosize&quot;:1}"/>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Ad7isfIzmB9pNtBEpJF_1579601643&quot;,&quot;DataType&quot;:1,&quot;ImageAutosize&quot;:1}"/>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0gjniqhtN5k8WWgKbaR_1579601643&quot;,&quot;DataType&quot;:1,&quot;ImageAutosize&quot;:1}"/>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zX7nhpFJuzQFm6bCwGi_1579601643&quot;,&quot;DataType&quot;:1,&quot;ImageAutosize&quot;:1}"/>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FSZuQw0d80oRtWlFyCC_1579601595&quot;,&quot;DataType&quot;:1,&quot;ImageAutosize&quot;:1}"/>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2KYifmkaK1R8E3rLJti_1579601643&quot;,&quot;DataType&quot;:1,&quot;ImageAutosize&quot;:1}"/>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aVQLGO1FdnDnpoFjxv4_1579601644&quot;,&quot;DataType&quot;:1,&quot;ImageAutosize&quot;:1}"/>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FFlzXxq3itYCGfK0pU2_1579601644&quot;,&quot;DataType&quot;:1,&quot;ImageAutosize&quot;:1}"/>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Dxgq9YIqZgTrphKFkLg_1579601644&quot;,&quot;DataType&quot;:1,&quot;ImageAutosize&quot;:1}"/>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gdwmEjUhSLCDjafa11L_1579601648&quot;,&quot;DataType&quot;:1,&quot;ImageAutosize&quot;:1}"/>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jdy1hlnbPDIg13ub57h_1579601648&quot;,&quot;DataType&quot;:1,&quot;ImageAutosize&quot;:1}"/>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ciVYpQfAHPj4P9qYnXc_1579601648&quot;,&quot;DataType&quot;:1,&quot;ImageAutosize&quot;:1}"/>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w4nUm6RVuI1L28e8UCi_1579601648&quot;,&quot;DataType&quot;:1,&quot;ImageAutosize&quot;:1}"/>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PqQUkH4havisYpWOB3O_1579601649&quot;,&quot;DataType&quot;:1,&quot;ImageAutosize&quot;:1}"/>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OXH3uHAwdvtp1Umw11A_1579601649&quot;,&quot;DataType&quot;:1,&quot;ImageAutosize&quot;:1}"/>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VWccpmQhmzbK8lLK43S_1579601595&quot;,&quot;DataType&quot;:1,&quot;ImageAutosize&quot;:1}"/>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Nj6Sehnx3dVWx0oVqPX_1579601649&quot;,&quot;DataType&quot;:1,&quot;ImageAutosize&quot;:1}"/>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i0DWNcOmL8IbbJU2Ix4_1579601652&quot;,&quot;DataType&quot;:1,&quot;ImageAutosize&quot;:1}"/>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vIuzU4PoowSQAUP6QWS_1579601652&quot;,&quot;DataType&quot;:1,&quot;ImageAutosize&quot;:1}"/>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bentTMq0nMhpNLlxQ0J_1579601652&quot;,&quot;DataType&quot;:1,&quot;ImageAutosize&quot;:1}"/>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ZxQ1RQoP9MPVfuBrdcs_1579601652&quot;,&quot;DataType&quot;:1,&quot;ImageAutosize&quot;:1}"/>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jRuoY3VKi0nErCcFB8K_1579601653&quot;,&quot;DataType&quot;:1,&quot;ImageAutosize&quot;:1}"/>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74ty4XXHLE44S9D7MZU_1579601653&quot;,&quot;DataType&quot;:1,&quot;ImageAutosize&quot;:1}"/>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fPT7Czg6ETfvylFOZmF_1579601653&quot;,&quot;DataType&quot;:1,&quot;ImageAutosize&quot;:1}"/>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nhXmTSipcDxAyTbUR2O_1579601653&quot;,&quot;DataType&quot;:1,&quot;ImageAutosize&quot;:1}"/>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FHKiE3aYmId6glTXGyb_1579601654&quot;,&quot;DataType&quot;:1,&quot;ImageAutosize&quot;:1}"/>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1aHuNM5couKbwL0TCAC_1579601596&quot;,&quot;DataType&quot;:1,&quot;ImageAutosize&quot;:1}"/>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e68PIczUVww2GeSRkvf_1579601654&quot;,&quot;DataType&quot;:1,&quot;ImageAutosize&quot;:1}"/>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MTmx04QhEK6RJlArhC2_1579601654&quot;,&quot;DataType&quot;:1,&quot;ImageAutosize&quot;:1}"/>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3aqtjVYx1oCGggLiHb8_1579601654&quot;,&quot;DataType&quot;:1,&quot;ImageAutosize&quot;:1}"/>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Bj4yd37Owo4cSu9KIqX_1579601654&quot;,&quot;DataType&quot;:1,&quot;ImageAutosize&quot;:1}"/>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nPYXklk0zGl4vFLJnjt_1579601654&quot;,&quot;DataType&quot;:1,&quot;ImageAutosize&quot;:1}"/>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sf45rlZmpHl2YkMbmfE_1579601655&quot;,&quot;DataType&quot;:1,&quot;ImageAutosize&quot;:1}"/>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Pzf1N1xeiW57XKqjEVg_1579601657&quot;,&quot;DataType&quot;:1,&quot;ImageAutosize&quot;:1}"/>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Hoyj3Tm6OVwYNTBWT5C_1579601657&quot;,&quot;DataType&quot;:1,&quot;ImageAutosize&quot;:1}"/>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UmsyKAa6hiaVHrjSC4I_1579601657&quot;,&quot;DataType&quot;:1,&quot;ImageAutosize&quot;:1}"/>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6Oj05KmOn93NrBP9Uvo_1579601657&quot;,&quot;DataType&quot;:1,&quot;ImageAutosize&quot;:1}"/>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DpZdUWRHdy0eZcfivqR_1579601593&quot;,&quot;DataType&quot;:1,&quot;ImageAutosize&quot;:1}"/>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Eg57FeCMdN614hQ5VGh_1579601596&quot;,&quot;DataType&quot;:1,&quot;ImageAutosize&quot;:1}"/>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NELXsE96YfGjjtlaash_1579601657&quot;,&quot;DataType&quot;:1,&quot;ImageAutosize&quot;:1}"/>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gqRXtzMZwGGzpRvdVIk_1579601658&quot;,&quot;DataType&quot;:1,&quot;ImageAutosize&quot;:1}"/>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iSAhHNxCtQfR5h58Yyh_1579601660&quot;,&quot;DataType&quot;:1,&quot;ImageAutosize&quot;:1}"/>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Qlf65pnXlO3DlRT6Xdr_1579601660&quot;,&quot;DataType&quot;:1,&quot;ImageAutosize&quot;:1}"/>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1nD8FzwfZObvUfPyHyg_1579601660&quot;,&quot;DataType&quot;:1,&quot;ImageAutosize&quot;:1}"/>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DMypJFFdwrmBDHzEN8F_1579601660&quot;,&quot;DataType&quot;:1,&quot;ImageAutosize&quot;:1}"/>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jmfdQLU7TPjGWz8nBND_1579601660&quot;,&quot;DataType&quot;:1,&quot;ImageAutosize&quot;:1}"/>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RG3dhyi1YdDon4CAtS_1579601660&quot;,&quot;DataType&quot;:1,&quot;ImageAutosize&quot;:1}"/>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0053MEuPhOW7SNHOkEm_1579601663&quot;,&quot;DataType&quot;:1,&quot;ImageAutosize&quot;:1}"/>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f9eZpZCsdNynWTYPyrT_1579601664&quot;,&quot;DataType&quot;:1,&quot;ImageAutosize&quot;:1}"/>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aDxNFmcgv2dXtq1HGe3_1579601596&quot;,&quot;DataType&quot;:1,&quot;ImageAutosize&quot;:1}"/>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J4EgKxjOvWD0HU3JJK1_1579601664&quot;,&quot;DataType&quot;:1,&quot;ImageAutosize&quot;:1}"/>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ux4oct3xMd6emrA7pQk_1579601664&quot;,&quot;DataType&quot;:1,&quot;ImageAutosize&quot;:1}"/>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uCeQOQ4uTYLQOoB0sIA_1579601664&quot;,&quot;DataType&quot;:1,&quot;ImageAutosize&quot;:1}"/>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y29J7fslk7PLoC2mQX9_1579601665&quot;,&quot;DataType&quot;:1,&quot;ImageAutosize&quot;:1}"/>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L0bkYZwVAauKjVqMcbn_1579601665&quot;,&quot;DataType&quot;:1,&quot;ImageAutosize&quot;:1}"/>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l9byo2SVCz319S2sGAM_1579601666&quot;,&quot;DataType&quot;:1,&quot;ImageAutosize&quot;:1}"/>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FGJhFp7gKngfWBlRp8b_1579601666&quot;,&quot;DataType&quot;:1,&quot;ImageAutosize&quot;:1}"/>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Gi2tYUGTFppPg6cn2AR_1579601666&quot;,&quot;DataType&quot;:1,&quot;ImageAutosize&quot;:1}"/>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5kFxtH16xpKwWQsi7xP_1579601666&quot;,&quot;DataType&quot;:1,&quot;ImageAutosize&quot;:1}"/>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d0oz1gc2cQKjHXobutK_1579601666&quot;,&quot;DataType&quot;:1,&quot;ImageAutosize&quot;:1}"/>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xotMiH0CFRncOU1btqz_1579601596&quot;,&quot;DataType&quot;:1,&quot;ImageAutosize&quot;:1}"/>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Cny2bosc4HMYFp5OXtV_1579601669&quot;,&quot;DataType&quot;:1,&quot;ImageAutosize&quot;:1}"/>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0WudHjYCXeWms4ZwfLr_1579601669&quot;,&quot;DataType&quot;:1,&quot;ImageAutosize&quot;:1}"/>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S0EaWA3Ph0PKOebIz7O_1579601669&quot;,&quot;DataType&quot;:1,&quot;ImageAutosize&quot;:1}"/>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xZX6uw2YXPLbojPtztH_1579601669&quot;,&quot;DataType&quot;:1,&quot;ImageAutosize&quot;:1}"/>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zBC1j0dqX5ijjUFJPCK_1579601670&quot;,&quot;DataType&quot;:1,&quot;ImageAutosize&quot;:1}"/>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unrbovmaGrhFRzpvDiC_1579601672&quot;,&quot;DataType&quot;:1,&quot;ImageAutosize&quot;:1}"/>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2nEOfBzPxcnRgr9E0sU_1579601672&quot;,&quot;DataType&quot;:1,&quot;ImageAutosize&quot;:1}"/>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Aqi52riR1pVZFkgEDym_1579601672&quot;,&quot;DataType&quot;:1,&quot;ImageAutosize&quot;:1}"/>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sNObr0g9QoYptPBXyFn_1579601672&quot;,&quot;DataType&quot;:1,&quot;ImageAutosize&quot;:1}"/>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wUyJhRmXr0rMzdB2VL8_1579601672&quot;,&quot;DataType&quot;:1,&quot;ImageAutosize&quot;:1}"/>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Z2UVzgdb5i0IzOAZ0lp_1579601597&quot;,&quot;DataType&quot;:1,&quot;ImageAutosize&quot;:1}"/>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Q3WU5Y7Zj9FEaNK115t_1579601673&quot;,&quot;DataType&quot;:1,&quot;ImageAutosize&quot;:1}"/>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maLSrcX9FHPVcZfoMmq_1579601673&quot;,&quot;DataType&quot;:1,&quot;ImageAutosize&quot;:1}"/>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bfJaFoiH53nV5lGSjRg_1579601673&quot;,&quot;DataType&quot;:1,&quot;ImageAutosize&quot;:1}"/>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rf8AU1MaLHmksLCnv7y_1579601673&quot;,&quot;DataType&quot;:1,&quot;ImageAutosize&quot;:1}"/>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HDej52jyM8iyh7Nkduy_1579601673&quot;,&quot;DataType&quot;:1,&quot;ImageAutosize&quot;:1}"/>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P71CLNdTYFJpqtUbYXz_1579601675&quot;,&quot;DataType&quot;:1,&quot;ImageAutosize&quot;:1}"/>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OuiC9kzlNI34Q2oXhdu_1579601675&quot;,&quot;DataType&quot;:1,&quot;ImageAutosize&quot;:1}"/>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4GgPTIuPZinda1embi4_1579601676&quot;,&quot;DataType&quot;:1,&quot;ImageAutosize&quot;:1}"/>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qws3o4CiBAWigux7pgc_1579601676&quot;,&quot;DataType&quot;:1,&quot;ImageAutosize&quot;:1}"/>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aualmgXmafj0sQfPxLn_1579601676&quot;,&quot;DataType&quot;:1,&quot;ImageAutosize&quot;:1}"/>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gDXLLUOeszvJBmWUoFn_1579601597&quot;,&quot;DataType&quot;:1,&quot;ImageAutosize&quot;:1}"/>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5vd2j0lZAIlXSjnL26W_1579601676&quot;,&quot;DataType&quot;:1,&quot;ImageAutosize&quot;:1}"/>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tK15WjB2EBSPyPUYP8I_1579601676&quot;,&quot;DataType&quot;:1,&quot;ImageAutosize&quot;:1}"/>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QM4O68qyfIm1vS7mCkc_1579601677&quot;,&quot;DataType&quot;:1,&quot;ImageAutosize&quot;:1}"/>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PJHhOJKdfhM7jIJqixw_1579601677&quot;,&quot;DataType&quot;:1,&quot;ImageAutosize&quot;:1}"/>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42rMpTZSfbNIWmOrCHC_1579601677&quot;,&quot;DataType&quot;:1,&quot;ImageAutosize&quot;:1}"/>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l4FCJdV9MfNgjGQHcYz_1579601677&quot;,&quot;DataType&quot;:1,&quot;ImageAutosize&quot;:1}"/>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skWOJwKB6t4wtzqBQ26_1579601677&quot;,&quot;DataType&quot;:1,&quot;ImageAutosize&quot;:1}"/>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1tyHoVPgC4NY6txjwNK_1579601678&quot;,&quot;DataType&quot;:1,&quot;ImageAutosize&quot;:1}"/>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MoVirPAX40znaoeYwom_1579601678&quot;,&quot;DataType&quot;:1,&quot;ImageAutosize&quot;:1}"/>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Upxm3aPvERgfcrRQGxJ_1579601679&quot;,&quot;DataType&quot;:1,&quot;ImageAutosize&quot;:1}"/>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dcxsElrdhwO7s8tJZA7_1579601597&quot;,&quot;DataType&quot;:1,&quot;ImageAutosize&quot;:1}"/>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36BsQJDrLWXec6jCmLr_1579601679&quot;,&quot;DataType&quot;:1,&quot;ImageAutosize&quot;:1}"/>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IUpLcwqDOz5ZVP9PLI2_1579601679&quot;,&quot;DataType&quot;:1,&quot;ImageAutosize&quot;:1}"/>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EQGmEPnUDZIjH2oP0W_1579601679&quot;,&quot;DataType&quot;:1,&quot;ImageAutosize&quot;:1}"/>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SBUtaTSqmqlPGwLs0gm_1579601679&quot;,&quot;DataType&quot;:1,&quot;ImageAutosize&quot;:1}"/>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48oRuBR1GhyXka9d3Jt_1579601679&quot;,&quot;DataType&quot;:1,&quot;ImageAutosize&quot;:1}"/>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aTzpBUTP3AjQG6VKimT_1579601680&quot;,&quot;DataType&quot;:1,&quot;ImageAutosize&quot;:1}"/>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fPK0Su2q5pl5ye5dyNK_1579601681&quot;,&quot;DataType&quot;:1,&quot;ImageAutosize&quot;:1}"/>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F1TwXq5NrSnek41OAwY_1579601681&quot;,&quot;DataType&quot;:1,&quot;ImageAutosize&quot;:1}"/>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o0a9TEz8fyNN26xmQcc_1579601681&quot;,&quot;DataType&quot;:1,&quot;ImageAutosize&quot;:1}"/>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KdvTpm2iHJ1siY6PPbl_1579601681&quot;,&quot;DataType&quot;:1,&quot;ImageAutosize&quot;:1}"/>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Quspcik1IooW8b7TEZR_1579601597&quot;,&quot;DataType&quot;:1,&quot;ImageAutosize&quot;:1}"/>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LfFc9Z5Yxclc6GvpAr5_1579601681&quot;,&quot;DataType&quot;:1,&quot;ImageAutosize&quot;:1}"/>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75IsQiQBXDkCWOlSH1V_1579601684&quot;,&quot;DataType&quot;:1,&quot;ImageAutosize&quot;:1}"/>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G7LLDYm0T91MnCwNcEK_1579601684&quot;,&quot;DataType&quot;:1,&quot;ImageAutosize&quot;:1}"/>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0MyBSFhVzx1K7qfEUvd_1579601684&quot;,&quot;DataType&quot;:1,&quot;ImageAutosize&quot;:1}"/>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8Ugq5jpIV2wkGKnKYpF_1579601684&quot;,&quot;DataType&quot;:1,&quot;ImageAutosize&quot;:1}"/>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0k3h44YdHne3mWUiXDm_1579601684&quot;,&quot;DataType&quot;:1,&quot;ImageAutosize&quot;:1}"/>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9R6vM3zzDSLdVas9Crb_1579601687&quot;,&quot;DataType&quot;:1,&quot;ImageAutosize&quot;:1}"/>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nW5icNE5Zkf8zTZTewI_1579601687&quot;,&quot;DataType&quot;:1,&quot;ImageAutosize&quot;:1}"/>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sANLNrKnTXkUx8R73xZ_1579601687&quot;,&quot;DataType&quot;:1,&quot;ImageAutosize&quot;:1}"/>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XLseEHE8OVORcfieAMG_1579601687&quot;,&quot;DataType&quot;:1,&quot;ImageAutosize&quot;:1}"/>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YEhRvWXiltFGnNSZSEq_1579601597&quot;,&quot;DataType&quot;:1,&quot;ImageAutosize&quot;:1}"/>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pdURGETvkIGFf9atH94_1579601687&quot;,&quot;DataType&quot;:1,&quot;ImageAutosize&quot;:1}"/>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vcfRqxcYZTLrOwqPLI_1579601688&quot;,&quot;DataType&quot;:1,&quot;ImageAutosize&quot;:1}"/>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sYYSbyQ5RPl8vJPGnEG_1579601688&quot;,&quot;DataType&quot;:1,&quot;ImageAutosize&quot;:1}"/>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dheTkPypoE8VY5uFv9Q_1579601688&quot;,&quot;DataType&quot;:1,&quot;ImageAutosize&quot;:1}"/>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BuAXfrSdWhBO63a3llh_1579601688&quot;,&quot;DataType&quot;:1,&quot;ImageAutosize&quot;:1}"/>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tRkezTUl8mad9hHcK60_1579601689&quot;,&quot;DataType&quot;:1,&quot;ImageAutosize&quot;:1}"/>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hmoppvuKshjcav0NvpY_1579601689&quot;,&quot;DataType&quot;:1,&quot;ImageAutosize&quot;:1}"/>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zwENryEr45RudNhMbSa_1579601689&quot;,&quot;DataType&quot;:1,&quot;ImageAutosize&quot;:1}"/>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fCDP0Tg4ZtkvplZiN0r_1579601690&quot;,&quot;DataType&quot;:1,&quot;ImageAutosize&quot;:1}"/>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cXKSMrObxnUN8wUTK0C_1579601690&quot;,&quot;DataType&quot;:1,&quot;ImageAutosize&quot;:1}"/>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Kf3WF61WRyphh8lfw0p_1579601597&quot;,&quot;DataType&quot;:1,&quot;ImageAutosize&quot;:1}"/>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CPTzgjBZrpV64BTP5Bo_1579601690&quot;,&quot;DataType&quot;:1,&quot;ImageAutosize&quot;:1}"/>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bYJzBtuE1e6akRhZQXr_1579601690&quot;,&quot;DataType&quot;:1,&quot;ImageAutosize&quot;:1}"/>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gMn15wdbnJMih1kGxcZ_1579601690&quot;,&quot;DataType&quot;:1,&quot;ImageAutosize&quot;:1}"/>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Qh1lXCqeVKQTNp17AUX_1579601690&quot;,&quot;DataType&quot;:1,&quot;ImageAutosize&quot;:1}"/>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p7VHs5YbKMNVEZLg3mF_1579601691&quot;,&quot;DataType&quot;:1,&quot;ImageAutosize&quot;:1}"/>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J14NeuoPVGlijpzAuOi_1579601691&quot;,&quot;DataType&quot;:1,&quot;ImageAutosize&quot;:1}"/>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muZWr1OsqIv5TNPcabo_1579601691&quot;,&quot;DataType&quot;:1,&quot;ImageAutosize&quot;:1}"/>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iHmHNtOFJ6qcMU47VHz_1579601691&quot;,&quot;DataType&quot;:1,&quot;ImageAutosize&quot;:1}"/>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zHgyjD4HWcOSm8o1kcy_1579601692&quot;,&quot;DataType&quot;:1,&quot;ImageAutosize&quot;:1}"/>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GuOoQiDhZGNU5zrp2oj_1579601694&quot;,&quot;DataType&quot;:1,&quot;ImageAutosize&quot;:1}"/>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5FPD2uiovNePfB5tuMs_1579601597&quot;,&quot;DataType&quot;:1,&quot;ImageAutosize&quot;:1}"/>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f95gIC1LzIyoMeInMd7_1579601694&quot;,&quot;DataType&quot;:1,&quot;ImageAutosize&quot;:1}"/>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Qbqr42SAxiHfNN8dsMM_1579601694&quot;,&quot;DataType&quot;:1,&quot;ImageAutosize&quot;:1}"/>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dOyAVeVWEHpCsPG6nkn_1579601694&quot;,&quot;DataType&quot;:1,&quot;ImageAutosize&quot;:1}"/>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X44PBU8gjYQ6Lx3Jp4k_1579601694&quot;,&quot;DataType&quot;:1,&quot;ImageAutosize&quot;:1}"/>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vhq10ts9VjklJYo6MO9_1579601695&quot;,&quot;DataType&quot;:1,&quot;ImageAutosize&quot;:1}"/>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xiiZa8vtqfIBbDYyhSJ_1579601695&quot;,&quot;DataType&quot;:1,&quot;ImageAutosize&quot;:1}"/>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OH0XkvkW82pPJbeFfD_1579601695&quot;,&quot;DataType&quot;:1,&quot;ImageAutosize&quot;:1}"/>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mqK00CSsOQY1nVTi5p8_1579601695&quot;,&quot;DataType&quot;:1,&quot;ImageAutosize&quot;:1}"/>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xlm9O0qjXHoMOQUzC5w_1579601695&quot;,&quot;DataType&quot;:1,&quot;ImageAutosize&quot;:1}"/>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McI396D4g6Ix89dbkOy_1579601696&quot;,&quot;DataType&quot;:1,&quot;ImageAutosize&quot;:1}"/>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7zjfLvfUZOI0j6qV9SP_1579601593&quot;,&quot;DataType&quot;:1,&quot;ImageAutosize&quot;:1}"/>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mnM1xNsZ4eQsE9HHRp4_1579601597&quot;,&quot;DataType&quot;:1,&quot;ImageAutosize&quot;:1}"/>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Czb6CNB13CZYRPZQMrx_1579601696&quot;,&quot;DataType&quot;:1,&quot;ImageAutosize&quot;:1}"/>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wiR5brHdhcfVzzDSGcu_1579601696&quot;,&quot;DataType&quot;:1,&quot;ImageAutosize&quot;:1}"/>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PAU8PiSClotEe4NWYYw_1579601696&quot;,&quot;DataType&quot;:1,&quot;ImageAutosize&quot;:1}"/>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KSWDdQhTjg8UmipNYCX_1579601696&quot;,&quot;DataType&quot;:1,&quot;ImageAutosize&quot;:1}"/>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2SltKvQY8sCdm26oWJE_1579601697&quot;,&quot;DataType&quot;:1,&quot;ImageAutosize&quot;:1}"/>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rn3Upohdzfuzt2dK4ny_1579601697&quot;,&quot;DataType&quot;:1,&quot;ImageAutosize&quot;:1}"/>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tRl1NjEjB7KZO3sO4BO_1579601697&quot;,&quot;DataType&quot;:1,&quot;ImageAutosize&quot;:1}"/>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CH4sUPhQ7q8mZNpDKWi_1579601699&quot;,&quot;DataType&quot;:1,&quot;ImageAutosize&quot;:1}"/>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hJaItvABod546VumhMM_1579601700&quot;,&quot;DataType&quot;:1,&quot;ImageAutosize&quot;:1}"/>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m6oabRu9Qq3S1t5zoLs_1579601700&quot;,&quot;DataType&quot;:1,&quot;ImageAutosize&quot;:1}"/>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ItwlgKHeEolbPPb2Owo_1579601598&quot;,&quot;DataType&quot;:1,&quot;ImageAutosize&quot;:1}"/>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ZObEKSJMINfn4KwJncD_1579601700&quot;,&quot;DataType&quot;:1,&quot;ImageAutosize&quot;:1}"/>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l62lZu4a6Uso61GLZ1F_1579601700&quot;,&quot;DataType&quot;:1,&quot;ImageAutosize&quot;:1}"/>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x59e8bttujswbnKsGfw_1579601700&quot;,&quot;DataType&quot;:1,&quot;ImageAutosize&quot;:1}"/>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esG7mpwHyPYF1aRkBRa_1579601701&quot;,&quot;DataType&quot;:1,&quot;ImageAutosize&quot;:1}"/>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1KwYVrPlNck0MbnUgq_1579601701&quot;,&quot;DataType&quot;:1,&quot;ImageAutosize&quot;:1}"/>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QAKlhtyOBvjSDMHRtye_1579601701&quot;,&quot;DataType&quot;:1,&quot;ImageAutosize&quot;:1}"/>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SIHI7G14QTTAKX9bksQ_1579601702&quot;,&quot;DataType&quot;:1,&quot;ImageAutosize&quot;:1}"/>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GNAEgZ7Gxu3ZQoTKaxG_1579601702&quot;,&quot;DataType&quot;:1,&quot;ImageAutosize&quot;:1}"/>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plt0Md7xhl7zIi1roCL_1579601703&quot;,&quot;DataType&quot;:1,&quot;ImageAutosize&quot;:1}"/>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dC8tPVPSqzahfENJvxN_1579601703&quot;,&quot;DataType&quot;:1,&quot;ImageAutosize&quot;:1}"/>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ysjyprxDSUURXR6XQGj_1579601598&quot;,&quot;DataType&quot;:1,&quot;ImageAutosize&quot;:1}"/>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KumhNFLezbvJGknpaMp_1579601703&quot;,&quot;DataType&quot;:1,&quot;ImageAutosize&quot;:1}"/>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Qi9A0uTHg9hx6SUQrDR_1579601703&quot;,&quot;DataType&quot;:1,&quot;ImageAutosize&quot;:1}"/>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A65KjFWVXVglokUOs6a_1579601703&quot;,&quot;DataType&quot;:1,&quot;ImageAutosize&quot;:1}"/>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q7g2jiQi8J9qJWlkdtP_1579601704&quot;,&quot;DataType&quot;:1,&quot;ImageAutosize&quot;:1}"/>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UNG0wto19S03SXWoqFE_1579601704&quot;,&quot;DataType&quot;:1,&quot;ImageAutosize&quot;:1}"/>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8ezk26WTvkos17BdRk2_1579601704&quot;,&quot;DataType&quot;:1,&quot;ImageAutosize&quot;:1}"/>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5l7Wga8ZIHDbfRsevXR_1579601705&quot;,&quot;DataType&quot;:1,&quot;ImageAutosize&quot;:1}"/>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8PUsoLwyjHEu5SQeGMp_1579601705&quot;,&quot;DataType&quot;:1,&quot;ImageAutosize&quot;:1}"/>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RX1oDeBAHDHXnUt4xfk_1579601705&quot;,&quot;DataType&quot;:1,&quot;ImageAutosize&quot;:1}"/>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S0t3XsQYt7ACTetUXMj_1579601705&quot;,&quot;DataType&quot;:1,&quot;ImageAutosize&quot;:1}"/>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WCyX5h0aNobR0LCjokV_1579601598&quot;,&quot;DataType&quot;:1,&quot;ImageAutosize&quot;:1}"/>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jLx4hZ1QprJDB063X4x_1579601705&quot;,&quot;DataType&quot;:1,&quot;ImageAutosize&quot;:1}"/>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hjpxD1vNQQXgvKiuXL_1579601707&quot;,&quot;DataType&quot;:1,&quot;ImageAutosize&quot;:1}"/>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ncvbww7bBUeoalzTflX_1579601707&quot;,&quot;DataType&quot;:1,&quot;ImageAutosize&quot;:1}"/>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K4SUq3BOM9o18EYeS2a_1579601707&quot;,&quot;DataType&quot;:1,&quot;ImageAutosize&quot;:1}"/>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c94KNeymNlZmyJt49Sx_1579601707&quot;,&quot;DataType&quot;:1,&quot;ImageAutosize&quot;:1}"/>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MZyV6Amp8T3gRrTnoVy_1579601708&quot;,&quot;DataType&quot;:1,&quot;ImageAutosize&quot;:1}"/>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Sp0p6YyctmCgaWhdoCi_1579601708&quot;,&quot;DataType&quot;:1,&quot;ImageAutosize&quot;:1}"/>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y9g5ciofrm02ZjouNTT_1579601708&quot;,&quot;DataType&quot;:1,&quot;ImageAutosize&quot;:1}"/>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eyPihZBi3DkXOkZtXWx_1579601708&quot;,&quot;DataType&quot;:1,&quot;ImageAutosize&quot;:1}"/>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plSkVys0DB9RaPIk9u7_1579601708&quot;,&quot;DataType&quot;:1,&quot;ImageAutosize&quot;:1}"/>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24m5iRF0yhpoH4clZTU_1579601598&quot;,&quot;DataType&quot;:1,&quot;ImageAutosize&quot;:1}"/>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TrxuAqy4wlDolhITNn3_1579601709&quot;,&quot;DataType&quot;:1,&quot;ImageAutosize&quot;:1}"/>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iLunMHEOw7uEtIfYaUv_1579601711&quot;,&quot;DataType&quot;:1,&quot;ImageAutosize&quot;:1}"/>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k3hm1LWMkXjh1oNetWU_1579601711&quot;,&quot;DataType&quot;:1,&quot;ImageAutosize&quot;:1}"/>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XErt4SxkuIlb54PFVOy_1579601711&quot;,&quot;DataType&quot;:1,&quot;ImageAutosize&quot;:1}"/>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BkFwDR22BMMNFnS2qhu_1579601711&quot;,&quot;DataType&quot;:1,&quot;ImageAutosize&quot;:1}"/>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sht6U04QVgepFOww6Ug_1579601712&quot;,&quot;DataType&quot;:1,&quot;ImageAutosize&quot;:1}"/>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t3ROk6IPo7uUqDCjlum_1579601713&quot;,&quot;DataType&quot;:1,&quot;ImageAutosize&quot;:1}"/>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TSA1Ja5LSCVJyy6XQx_1579601713&quot;,&quot;DataType&quot;:1,&quot;ImageAutosize&quot;:1}"/>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pHWLsI0mhyxdvcjeufa_1579601713&quot;,&quot;DataType&quot;:1,&quot;ImageAutosize&quot;:1}"/>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oz0YeBE4REobjx0qNrB_1579601713&quot;,&quot;DataType&quot;:1,&quot;ImageAutosize&quot;:1}"/>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l3I3uKRuyie2NMc5qxM_1579601599&quot;,&quot;DataType&quot;:1,&quot;ImageAutosize&quot;:1}"/>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EOPs3CpMpOjqE8v4NNR_1579601713&quot;,&quot;DataType&quot;:1,&quot;ImageAutosize&quot;:1}"/>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pt7tRP2CDTG4jFePOpy_1579601714&quot;,&quot;DataType&quot;:1,&quot;ImageAutosize&quot;:1}"/>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sYVvGN2iWkQfT2NlWZb_1579601714&quot;,&quot;DataType&quot;:1,&quot;ImageAutosize&quot;:1}"/>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geqUXmR9S9ySoszvUZR_1579601714&quot;,&quot;DataType&quot;:1,&quot;ImageAutosize&quot;:1}"/>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Ul8IxGiOLnAJmpf6Btm_1579601714&quot;,&quot;DataType&quot;:1,&quot;ImageAutosize&quot;:1}"/>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zcTejoJfPWiiPTLEpcj_1579601715&quot;,&quot;DataType&quot;:1,&quot;ImageAutosize&quot;:1}"/>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VndpxMG26ST44vL70RM_1579601715&quot;,&quot;DataType&quot;:1,&quot;ImageAutosize&quot;:1}"/>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bGJQFpBv57s1G2wMCn_1579601715&quot;,&quot;DataType&quot;:1,&quot;ImageAutosize&quot;:1}"/>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AAUhvxZCYmmddURb5ne_1579601715&quot;,&quot;DataType&quot;:1,&quot;ImageAutosize&quot;:1}"/>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VAYGE1uFu5EowlE4lsc_1579601718&quot;,&quot;DataType&quot;:1,&quot;ImageAutosize&quot;:1}"/>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WnRAQinTO83sYCo76tE_1579601599&quot;,&quot;DataType&quot;:1,&quot;ImageAutosize&quot;:1}"/>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jmmZD2nxWQFqrtMVkGZ_1579601718&quot;,&quot;DataType&quot;:1,&quot;ImageAutosize&quot;:1}"/>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7NQPZxmbKPo67C2GHxX_1579601718&quot;,&quot;DataType&quot;:1,&quot;ImageAutosize&quot;:1}"/>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Fo0jf9LKAfDaxcQLNjl_1579601719&quot;,&quot;DataType&quot;:1,&quot;ImageAutosize&quot;:1}"/>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isBtvu5ZX097EoylOQc_1579601719&quot;,&quot;DataType&quot;:1,&quot;ImageAutosize&quot;:1}"/>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EQwPrcH9ZRKiRbpfoYD_1579601719&quot;,&quot;DataType&quot;:1,&quot;ImageAutosize&quot;:1}"/>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NlQ62KyRLEvlsP5kYki_1579601719&quot;,&quot;DataType&quot;:1,&quot;ImageAutosize&quot;:1}"/>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NYlucuA3vNl1MIpryrY_1579601721&quot;,&quot;DataType&quot;:1,&quot;ImageAutosize&quot;:1}"/>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d7CN7d705nT09He6pYn_1579601722&quot;,&quot;DataType&quot;:1,&quot;ImageAutosize&quot;:1}"/>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qkY8mO9lmKSbm9qzCZd_1579601722&quot;,&quot;DataType&quot;:1,&quot;ImageAutosize&quot;:1}"/>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yEM9qVQuC8eMUphHb1h_1579601722&quot;,&quot;DataType&quot;:1,&quot;ImageAutosize&quot;:1}"/>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alq6iFC9Xp6B7hRDvTt_1579601599&quot;,&quot;DataType&quot;:1,&quot;ImageAutosize&quot;:1}"/>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lqIkbUMN3btB1yBn6W6_1579601722&quot;,&quot;DataType&quot;:1,&quot;ImageAutosize&quot;:1}"/>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yZAARUREnvEcjgg6LPd_1579601723&quot;,&quot;DataType&quot;:1,&quot;ImageAutosize&quot;:1}"/>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jzN4yCxt4Zthg6nNS00_1579601723&quot;,&quot;DataType&quot;:1,&quot;ImageAutosize&quot;:1}"/>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XvnDB8mibnho251mPa0_1579601723&quot;,&quot;DataType&quot;:1,&quot;ImageAutosize&quot;:1}"/>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nWKbvgbELYhmhcRkRGA_1579601724&quot;,&quot;DataType&quot;:1,&quot;ImageAutosize&quot;:1}"/>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8xQl7RKLHt2RP8H0Hlp_1579601724&quot;,&quot;DataType&quot;:1,&quot;ImageAutosize&quot;:1}"/>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WxpwoaZb7teNPHYtmyg_1579601725&quot;,&quot;DataType&quot;:1,&quot;ImageAutosize&quot;:1}"/>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KfxC4oBw2hf9sOqt3vY_1579601725&quot;,&quot;DataType&quot;:1,&quot;ImageAutosize&quot;:1}"/>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XROzsd2o5KmQMlWmJ7W_1579601725&quot;,&quot;DataType&quot;:1,&quot;ImageAutosize&quot;:1}"/>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pf3ConuZiGus56hSgJT_1579601725&quot;,&quot;DataType&quot;:1,&quot;ImageAutosize&quot;:1}"/>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oNJccu1ZrZWloCTKR9N_1579601599&quot;,&quot;DataType&quot;:1,&quot;ImageAutosize&quot;:1}"/>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zl8moj5FvAgVPa5Vu7e_1579601726&quot;,&quot;DataType&quot;:1,&quot;ImageAutosize&quot;:1}"/>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BwClfPdIJkW8dv7jd9q_1579601728&quot;,&quot;DataType&quot;:1,&quot;ImageAutosize&quot;:1}"/>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qLhEyEZUn8kK19ev3pA_1579601728&quot;,&quot;DataType&quot;:1,&quot;ImageAutosize&quot;:1}"/>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ngghgKvTseP3ucKZMHb_1579601728&quot;,&quot;DataType&quot;:1,&quot;ImageAutosize&quot;:1}"/>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f8rPmGWaE07pglkoRzT_1579601729&quot;,&quot;DataType&quot;:1,&quot;ImageAutosize&quot;:1}"/>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kSXxPm6wjH1ovo5gPKt_1579601729&quot;,&quot;DataType&quot;:1,&quot;ImageAutosize&quot;:1}"/>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HRsCPUKPVAqrh9SSy96_1579601729&quot;,&quot;DataType&quot;:1,&quot;ImageAutosize&quot;:1}"/>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XRAPQKvnxVNU9LhBNnr_1579601729&quot;,&quot;DataType&quot;:1,&quot;ImageAutosize&quot;:1}"/>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abujtLxcbEPbwQN1wXB_1579601729&quot;,&quot;DataType&quot;:1,&quot;ImageAutosize&quot;:1}"/>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WO7cJ5HWDlx89gOGCHv_1579601729&quot;,&quot;DataType&quot;:1,&quot;ImageAutosize&quot;:1}"/>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vO89BGtguRLQdd572kg_1579601599&quot;,&quot;DataType&quot;:1,&quot;ImageAutosize&quot;:1}"/>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f0HnGD3W2M2flnLNY0R_1579601730&quot;,&quot;DataType&quot;:1,&quot;ImageAutosize&quot;:1}"/>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a2AiAz2MT3pfzkpoSNc_1579601730&quot;,&quot;DataType&quot;:1,&quot;ImageAutosize&quot;:1}"/>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bzGutCOUFDyPspa5GCN_1579601730&quot;,&quot;DataType&quot;:1,&quot;ImageAutosize&quot;:1}"/>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HW3SRPd5qUpHPY60gxd_1579601731&quot;,&quot;DataType&quot;:1,&quot;ImageAutosize&quot;:1}"/>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rSkGhu7EIg2rtrM08Ao_1579601731&quot;,&quot;DataType&quot;:1,&quot;ImageAutosize&quot;:1}"/>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gZOyfzJsUQUjG39tjSF_1579601731&quot;,&quot;DataType&quot;:1,&quot;ImageAutosize&quot;:1}"/>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obNdrrczCIC9QnRxgBT_1579601731&quot;,&quot;DataType&quot;:1,&quot;ImageAutosize&quot;:1}"/>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cq6bl1Jg9ygfZwZEN6U_1579601731&quot;,&quot;DataType&quot;:1,&quot;ImageAutosize&quot;:1}"/>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A6LO629jKBMyDWZEPJm_1579601731&quot;,&quot;DataType&quot;:1,&quot;ImageAutosize&quot;:1}"/>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GqzzJX4dmCmGSNHjJfP_1579601732&quot;,&quot;DataType&quot;:1,&quot;ImageAutosize&quot;:1}"/>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yEvo08GAjDeXjRHK7aH_1579601593&quot;,&quot;DataType&quot;:1,&quot;ImageAutosize&quot;:1}"/>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WOcR5IpVqWlplClx0cy_1579601601&quot;,&quot;DataType&quot;:1,&quot;ImageAutosize&quot;:1}"/>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I8TnvAY737dO5prfUsE_1579601732&quot;,&quot;DataType&quot;:1,&quot;ImageAutosize&quot;:1}"/>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BIBWsUI37rFpKp7unzd_1579601732&quot;,&quot;DataType&quot;:1,&quot;ImageAutosize&quot;:1}"/>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U1eL7KRMfpbM2pYz02Q_1579601735&quot;,&quot;DataType&quot;:1,&quot;ImageAutosize&quot;:1}"/>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r4LzHhzGtavjOmwNFT3_1579601735&quot;,&quot;DataType&quot;:1,&quot;ImageAutosize&quot;:1}"/>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27YRCk255nffpI1gw8M_1579601736&quot;,&quot;DataType&quot;:1,&quot;ImageAutosize&quot;:1}"/>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aKU54yeWVmUJKPeZktG_1579601736&quot;,&quot;DataType&quot;:1,&quot;ImageAutosize&quot;:1}"/>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EhVef4OCBUhkJOouL22_1579601736&quot;,&quot;DataType&quot;:1,&quot;ImageAutosize&quot;:1}"/>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xn8k5BUln3jKzpnReXO_1579601736&quot;,&quot;DataType&quot;:1,&quot;ImageAutosize&quot;:1}"/>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RWapCUlH3dQrWzDrv8e_1579601736&quot;,&quot;DataType&quot;:1,&quot;ImageAutosize&quot;:1}"/>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ArW5StgnOcqNhBiT8mV_1579601737&quot;,&quot;DataType&quot;:1,&quot;ImageAutosize&quot;:1}"/>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8uM8x7b1p5EPUtZ8WUp_1579601601&quot;,&quot;DataType&quot;:1,&quot;ImageAutosize&quot;:1}"/>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yIIThgT5eK1NIomEgBo_1579601737&quot;,&quot;DataType&quot;:1,&quot;ImageAutosize&quot;:1}"/>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vrwNUHCtBtLYMZXDQcp_1579601737&quot;,&quot;DataType&quot;:1,&quot;ImageAutosize&quot;:1}"/>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XBdLCaswOj0j1YJixEX_1579601738&quot;,&quot;DataType&quot;:1,&quot;ImageAutosize&quot;:1}"/>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o43yYf0BlyXIG5ZjtKh_1579601738&quot;,&quot;DataType&quot;:1,&quot;ImageAutosize&quot;:1}"/>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gYb2P1sKABmbtFH852h_1579601738&quot;,&quot;DataType&quot;:1,&quot;ImageAutosize&quot;:1}"/>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D7nASqTni1aOnLgXiiy_1579601739&quot;,&quot;DataType&quot;:1,&quot;ImageAutosize&quot;:1}"/>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zjKTp0kBh1r7gU3JXuJ_1579601739&quot;,&quot;DataType&quot;:1,&quot;ImageAutosize&quot;:1}"/>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XuYa5OyiaWDiZvBNWAA_1579601739&quot;,&quot;DataType&quot;:1,&quot;ImageAutosize&quot;:1}"/>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4aoteLxLkNYGuAPQuGX_1579601739&quot;,&quot;DataType&quot;:1,&quot;ImageAutosize&quot;:1}"/>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PaTjU3hE9F1qYEprrJe_1579601743&quot;,&quot;DataType&quot;:1,&quot;ImageAutosize&quot;:1}"/>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h1VjE3tAda9efXMBmOb_1579601601&quot;,&quot;DataType&quot;:1,&quot;ImageAutosize&quot;:1}"/>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OT1clCyXx2fnZzsfUO1_1579601743&quot;,&quot;DataType&quot;:1,&quot;ImageAutosize&quot;:1}"/>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4NtKsU9SULeJcDYPftN_1579601743&quot;,&quot;DataType&quot;:1,&quot;ImageAutosize&quot;:1}"/>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MmlZN8Lpy2EWQKQNbcb_1579601743&quot;,&quot;DataType&quot;:1,&quot;ImageAutosize&quot;:1}"/>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gCG8mo4EHAshW45VCt9_1579601743&quot;,&quot;DataType&quot;:1,&quot;ImageAutosize&quot;:1}"/>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aUaeCdWmkk5GaJzTAll_1579601744&quot;,&quot;DataType&quot;:1,&quot;ImageAutosize&quot;:1}"/>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8kfIoBgs68NQRIbNk7X_1579601748&quot;,&quot;DataType&quot;:1,&quot;ImageAutosize&quot;:1}"/>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TwCQOi4FTUn8MwMSQWC_1579601748&quot;,&quot;DataType&quot;:1,&quot;ImageAutosize&quot;:1}"/>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M1wCE7b4YoeRiuH5Uui_1579601749&quot;,&quot;DataType&quot;:1,&quot;ImageAutosize&quot;:1}"/>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0nHE2gSw4u5uvFUsoVK_1579601749&quot;,&quot;DataType&quot;:1,&quot;ImageAutosize&quot;:1}"/>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P0B6X3aNTVieU4Gsvzx_1579601749&quot;,&quot;DataType&quot;:1,&quot;ImageAutosize&quot;:1}"/>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kvI2HCm22AATMuQdU13_1579601601&quot;,&quot;DataType&quot;:1,&quot;ImageAutosize&quot;:1}"/>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92PzoA8oPTN9k8YwErv_1579601749&quot;,&quot;DataType&quot;:1,&quot;ImageAutosize&quot;:1}"/>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ZeOMBKsdWyupJMcfHbc_1579601601&quot;,&quot;DataType&quot;:1,&quot;ImageAutosize&quot;:1}"/>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a04wtvdsgNJA4YH9zvD_1579601602&quot;,&quot;DataType&quot;:1,&quot;ImageAutosize&quot;:1}"/>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QCgeHq6QlqnbvVw2TuH_1579601602&quot;,&quot;DataType&quot;:1,&quot;ImageAutosize&quot;:1}"/>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se8SS11Zi4RiBJM3fVZ_1579601602&quot;,&quot;DataType&quot;:1,&quot;ImageAutosize&quot;:1}"/>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GParQO5uTmOAnu5IAL6_1579601603&quot;,&quot;DataType&quot;:1,&quot;ImageAutosize&quot;:1}"/>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IKpBcpeLFALga53hQ8X_1579601603&quot;,&quot;DataType&quot;:1,&quot;ImageAutosize&quot;:1}"/>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Zn3nPJpM0IFUCP3wsoM_1579601593&quot;,&quot;DataType&quot;:1,&quot;ImageAutosize&quot;:1}"/>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pGMTvYeHHghUTCDT6TF_1579601603&quot;,&quot;DataType&quot;:1,&quot;ImageAutosize&quot;:1}"/>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0j0gZqQbm6mykTbMk2T_1579601603&quot;,&quot;DataType&quot;:1,&quot;ImageAutosize&quot;:1}"/>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uowIesnK1uShiDH29ZM_1579601603&quot;,&quot;DataType&quot;:1,&quot;ImageAutosize&quot;:1}"/>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ZAQMp1nzfW90TEhC6AL_1579601603&quot;,&quot;DataType&quot;:1,&quot;ImageAutosize&quot;:1}"/>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Us7Mg0FjCMW7BL19Z2c_1579601603&quot;,&quot;DataType&quot;:1,&quot;ImageAutosize&quot;:1}"/>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61FfPeNh7eq0tHGPoZN_1579601605&quot;,&quot;DataType&quot;:1,&quot;ImageAutosize&quot;:1}"/>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yaYGoeXB4f312svq3sj_1579601605&quot;,&quot;DataType&quot;:1,&quot;ImageAutosize&quot;:1}"/>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Fi18aQf8KTj1axicGEr_1579601605&quot;,&quot;DataType&quot;:1,&quot;ImageAutosize&quot;:1}"/>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kNZ2b32VqOSiSSeoavv_1579601605&quot;,&quot;DataType&quot;:1,&quot;ImageAutosize&quot;:1}"/>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CcNiatI4iHv2UeQib1z_1579601606&quot;,&quot;DataType&quot;:1,&quot;ImageAutosize&quot;:1}"/>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0nxgw8Bw7nar0ZeI4ir_1579601593&quot;,&quot;DataType&quot;:1,&quot;ImageAutosize&quot;:1}"/>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3mcYMPXLdImzDu33HVG_1579601606&quot;,&quot;DataType&quot;:1,&quot;ImageAutosize&quot;:1}"/>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LilZfMLB5bHrHFcuBel_1579601606&quot;,&quot;DataType&quot;:1,&quot;ImageAutosize&quot;:1}"/>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6XbfRVCZRq7AOw4TE86_1579601606&quot;,&quot;DataType&quot;:1,&quot;ImageAutosize&quot;:1}"/>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9roiakztuJBMkaR2Ge7_1579601606&quot;,&quot;DataType&quot;:1,&quot;ImageAutosize&quot;:1}"/>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3LD00iI20Cb8MfTTrDW_1579601606&quot;,&quot;DataType&quot;:1,&quot;ImageAutosize&quot;:1}"/>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wi0u2TpKnpXcc0GvFXK_1579601606&quot;,&quot;DataType&quot;:1,&quot;ImageAutosize&quot;:1}"/>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aSGrboPh89cdPlKRspr_1579601607&quot;,&quot;DataType&quot;:1,&quot;ImageAutosize&quot;:1}"/>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edaJCGMmAZHOWu7Kxhr_1579601607&quot;,&quot;DataType&quot;:1,&quot;ImageAutosize&quot;:1}"/>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FaOc3gjYBLqnVBz8DK_1579601607&quot;,&quot;DataType&quot;:1,&quot;ImageAutosize&quot;:1}"/>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1rK9MVQVrf82oRBdNHX_1579601608&quot;,&quot;DataType&quot;:1,&quot;ImageAutosize&quot;:1}"/>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h4wQnkPuq7w2i3CqBkA_1579601594&quot;,&quot;DataType&quot;:1,&quot;ImageAutosize&quot;:1}"/>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T02AXt0EDTtfC9h271n_1579601608&quot;,&quot;DataType&quot;:1,&quot;ImageAutosize&quot;:1}"/>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lR9Vo1Zp0EIeFtqhv80_1579601608&quot;,&quot;DataType&quot;:1,&quot;ImageAutosize&quot;:1}"/>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p4CON9snCjjxy64ZGff_1579601608&quot;,&quot;DataType&quot;:1,&quot;ImageAutosize&quot;:1}"/>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DQuZNUwbt4jX8utQ7Ph_1579601609&quot;,&quot;DataType&quot;:1,&quot;ImageAutosize&quot;:1}"/>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lgE7S6thTOK0DPgfw2S_1579601609&quot;,&quot;DataType&quot;:1,&quot;ImageAutosize&quot;:1}"/>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d4qdlPeo1NU5d3HejDM_1579601612&quot;,&quot;DataType&quot;:1,&quot;ImageAutosize&quot;:1}"/>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dYP7nJXoDFSfAxGD6D_1579601612&quot;,&quot;DataType&quot;:1,&quot;ImageAutosize&quot;:1}"/>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g45nmchMXXJWdrsa6JD_1579601612&quot;,&quot;DataType&quot;:1,&quot;ImageAutosize&quot;:1}"/>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s7O5upgninZWdbGsIHf_1579601612&quot;,&quot;DataType&quot;:1,&quot;ImageAutosize&quot;:1}"/>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XUopcLOSsQRWvsETfSi_1579601612&quot;,&quot;DataType&quot;:1,&quot;ImageAutosize&quot;:1}"/>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ORd7LKBGguTa1GJVctO_1579601594&quot;,&quot;DataType&quot;:1,&quot;ImageAutosize&quot;:1}"/>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W5Td01CGy2Lja8pkzLg_1579601612&quot;,&quot;DataType&quot;:1,&quot;ImageAutosize&quot;:1}"/>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IFlUVqklSmAQeCk8BsO_1579601612&quot;,&quot;DataType&quot;:1,&quot;ImageAutosize&quot;:1}"/>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WjGByuZijL6ySrVbUUR_1579601612&quot;,&quot;DataType&quot;:1,&quot;ImageAutosize&quot;:1}"/>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0BFqDWjs2rF1xyssjf_1579601612&quot;,&quot;DataType&quot;:1,&quot;ImageAutosize&quot;:1}"/>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m7EgCOWc7polkNlbGDW_1579601614&quot;,&quot;DataType&quot;:1,&quot;ImageAutosize&quot;:1}"/>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VHRX0MYeXtpQxWkQQPr_1579601614&quot;,&quot;DataType&quot;:1,&quot;ImageAutosize&quot;:1}"/>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jaOUWfN6h6vDHGAcmYX_1579601614&quot;,&quot;DataType&quot;:1,&quot;ImageAutosize&quot;:1}"/>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wyM3FTcjG7HC7JAPYNm_1579601614&quot;,&quot;DataType&quot;:1,&quot;ImageAutosize&quot;:1}"/>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sEegv4twQNkZ5FFrpwe_1579601614&quot;,&quot;DataType&quot;:1,&quot;ImageAutosize&quot;:1}"/>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ZFUnt1vc5bxx8W6PNJ_1579601617&quot;,&quot;DataType&quot;:1,&quot;ImageAutosize&quot;:1}"/>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cNsC7PYLGL6DNGXeV9_1579601594&quot;,&quot;DataType&quot;:1,&quot;ImageAutosize&quot;:1}"/>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5HcbReaoHRXx5qV8k9j_1579601617&quot;,&quot;DataType&quot;:1,&quot;ImageAutosize&quot;:1}"/>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BjUifaylhGvUIN9V7L9_1579601617&quot;,&quot;DataType&quot;:1,&quot;ImageAutosize&quot;:1}"/>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XpPfOvQh12gEQsBsUl3_1579601617&quot;,&quot;DataType&quot;:1,&quot;ImageAutosize&quot;:1}"/>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loIYchZqlL0WDZJxq8w_1579601617&quot;,&quot;DataType&quot;:1,&quot;ImageAutosize&quot;:1}"/>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uYTn6rvdGus7gnk8CUu_1579601617&quot;,&quot;DataType&quot;:1,&quot;ImageAutosize&quot;:1}"/>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vwqKlXr0Kk93B3IJ1bA_1579601617&quot;,&quot;DataType&quot;:1,&quot;ImageAutosize&quot;:1}"/>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DX4xOf2jwUmkDX8GQKU_1579601618&quot;,&quot;DataType&quot;:1,&quot;ImageAutosize&quot;:1}"/>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LjMNMHUfyr2WS1NfHVh_1579601618&quot;,&quot;DataType&quot;:1,&quot;ImageAutosize&quot;:1}"/>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2ZBOlSYHjqOZnEwsRDS_1579601618&quot;,&quot;DataType&quot;:1,&quot;ImageAutosize&quot;:1}"/>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C7283IIWGhl9BK3DAGw_1579601618&quot;,&quot;DataType&quot;:1,&quot;ImageAutosize&quot;:1}"/>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8307</TotalTime>
  <Words>9562</Words>
  <Application>Microsoft Office PowerPoint</Application>
  <PresentationFormat>Widescreen</PresentationFormat>
  <Paragraphs>849</Paragraphs>
  <Slides>90</Slides>
  <Notes>68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90</vt:i4>
      </vt:variant>
    </vt:vector>
  </HeadingPairs>
  <TitlesOfParts>
    <vt:vector size="98"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1314</cp:revision>
  <dcterms:created xsi:type="dcterms:W3CDTF">2006-08-16T00:00:00Z</dcterms:created>
  <dcterms:modified xsi:type="dcterms:W3CDTF">2020-01-31T20:15:17Z</dcterms:modified>
</cp:coreProperties>
</file>