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3560" autoAdjust="0"/>
  </p:normalViewPr>
  <p:slideViewPr>
    <p:cSldViewPr>
      <p:cViewPr>
        <p:scale>
          <a:sx n="75" d="100"/>
          <a:sy n="75" d="100"/>
        </p:scale>
        <p:origin x="42" y="-66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Gloucester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Gloucester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'[Gloucester_Slider.xlsx]0. Overview'!$A$10,'[Gloucester_Slider.xlsx]0. Overview'!$A$32,'[Gloucester_Slider.xlsx]0. Overview'!$A$50,'[Gloucester_Slider.xlsx]0. Overview'!$A$76,'[Gloucester_Slider.xlsx]0. Overview'!$A$98,'[Gloucester_Slider.xlsx]0. Overview'!$A$130,'[Gloucester_Slider.xlsx]0. Overview'!$A$151,'[Gloucester_Slider.xlsx]0. Overview'!$A$164,'[Gloucester_Slider.xlsx]0. Overview'!$A$181,'[Gloucester_Slider.xlsx]0. Overview'!$A$205,'[Gloucester_Slider.xlsx]0. Overview'!$A$230</c:f>
              <c:strCache>
                <c:ptCount val="11"/>
                <c:pt idx="0">
                  <c:v>Gloucester</c:v>
                </c:pt>
                <c:pt idx="1">
                  <c:v>Gloucester</c:v>
                </c:pt>
                <c:pt idx="2">
                  <c:v>Gloucester</c:v>
                </c:pt>
                <c:pt idx="3">
                  <c:v>Gloucester</c:v>
                </c:pt>
                <c:pt idx="4">
                  <c:v>Gloucester</c:v>
                </c:pt>
                <c:pt idx="5">
                  <c:v>Gloucester</c:v>
                </c:pt>
                <c:pt idx="6">
                  <c:v>Gloucester</c:v>
                </c:pt>
                <c:pt idx="7">
                  <c:v>Gloucester</c:v>
                </c:pt>
                <c:pt idx="8">
                  <c:v>Gloucester</c:v>
                </c:pt>
                <c:pt idx="9">
                  <c:v>Gloucester</c:v>
                </c:pt>
                <c:pt idx="10">
                  <c:v>Gloucester </c:v>
                </c:pt>
              </c:strCache>
            </c:strRef>
          </c:cat>
          <c:val>
            <c:numRef>
              <c:f>'[Gloucester_Slider.xlsx]0. Overview'!$C$10,'[Gloucester_Slider.xlsx]0. Overview'!$C$32,'[Gloucester_Slider.xlsx]0. Overview'!$C$50,'[Gloucester_Slider.xlsx]0. Overview'!$C$76,'[Gloucester_Slider.xlsx]0. Overview'!$C$98,'[Gloucester_Slider.xlsx]0. Overview'!$C$130,'[Gloucester_Slider.xlsx]0. Overview'!$C$151,'[Gloucester_Slider.xlsx]0. Overview'!$C$164,'[Gloucester_Slider.xlsx]0. Overview'!$C$181,'[Gloucester_Slider.xlsx]0. Overview'!$C$205,'[Gloucester_Slider.xlsx]0. Overview'!$C$230</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1B12-4CF1-AC47-0EC71A8A1BAB}"/>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'[Gloucester_Slider.xlsx]0. Overview'!$A$10,'[Gloucester_Slider.xlsx]0. Overview'!$A$32,'[Gloucester_Slider.xlsx]0. Overview'!$A$50,'[Gloucester_Slider.xlsx]0. Overview'!$A$76,'[Gloucester_Slider.xlsx]0. Overview'!$A$98,'[Gloucester_Slider.xlsx]0. Overview'!$A$130,'[Gloucester_Slider.xlsx]0. Overview'!$A$151,'[Gloucester_Slider.xlsx]0. Overview'!$A$164,'[Gloucester_Slider.xlsx]0. Overview'!$A$181,'[Gloucester_Slider.xlsx]0. Overview'!$A$205,'[Gloucester_Slider.xlsx]0. Overview'!$A$230</c:f>
              <c:strCache>
                <c:ptCount val="11"/>
                <c:pt idx="0">
                  <c:v>Gloucester</c:v>
                </c:pt>
                <c:pt idx="1">
                  <c:v>Gloucester</c:v>
                </c:pt>
                <c:pt idx="2">
                  <c:v>Gloucester</c:v>
                </c:pt>
                <c:pt idx="3">
                  <c:v>Gloucester</c:v>
                </c:pt>
                <c:pt idx="4">
                  <c:v>Gloucester</c:v>
                </c:pt>
                <c:pt idx="5">
                  <c:v>Gloucester</c:v>
                </c:pt>
                <c:pt idx="6">
                  <c:v>Gloucester</c:v>
                </c:pt>
                <c:pt idx="7">
                  <c:v>Gloucester</c:v>
                </c:pt>
                <c:pt idx="8">
                  <c:v>Gloucester</c:v>
                </c:pt>
                <c:pt idx="9">
                  <c:v>Gloucester</c:v>
                </c:pt>
                <c:pt idx="10">
                  <c:v>Gloucester </c:v>
                </c:pt>
              </c:strCache>
            </c:strRef>
          </c:cat>
          <c:val>
            <c:numRef>
              <c:f>'[Gloucester_Slider.xlsx]0. Overview'!$D$10,'[Gloucester_Slider.xlsx]0. Overview'!$D$32,'[Gloucester_Slider.xlsx]0. Overview'!$D$50,'[Gloucester_Slider.xlsx]0. Overview'!$D$76,'[Gloucester_Slider.xlsx]0. Overview'!$D$98,'[Gloucester_Slider.xlsx]0. Overview'!$D$130,'[Gloucester_Slider.xlsx]0. Overview'!$D$151,'[Gloucester_Slider.xlsx]0. Overview'!$D$164,'[Gloucester_Slider.xlsx]0. Overview'!$D$181,'[Gloucester_Slider.xlsx]0. Overview'!$D$205,'[Gloucester_Slider.xlsx]0. Overview'!$D$230</c:f>
              <c:numCache>
                <c:formatCode>General</c:formatCode>
                <c:ptCount val="11"/>
                <c:pt idx="0">
                  <c:v>13.875</c:v>
                </c:pt>
                <c:pt idx="1">
                  <c:v>13.875</c:v>
                </c:pt>
                <c:pt idx="2">
                  <c:v>17.875</c:v>
                </c:pt>
                <c:pt idx="3">
                  <c:v>13.875</c:v>
                </c:pt>
                <c:pt idx="4">
                  <c:v>13.875</c:v>
                </c:pt>
                <c:pt idx="5">
                  <c:v>3.875</c:v>
                </c:pt>
                <c:pt idx="6">
                  <c:v>4.875</c:v>
                </c:pt>
                <c:pt idx="7">
                  <c:v>13.875</c:v>
                </c:pt>
                <c:pt idx="8">
                  <c:v>18.875</c:v>
                </c:pt>
                <c:pt idx="9">
                  <c:v>14.875</c:v>
                </c:pt>
                <c:pt idx="10">
                  <c:v>11.875</c:v>
                </c:pt>
              </c:numCache>
            </c:numRef>
          </c:val>
          <c:extLst>
            <c:ext xmlns:c16="http://schemas.microsoft.com/office/drawing/2014/chart" uri="{C3380CC4-5D6E-409C-BE32-E72D297353CC}">
              <c16:uniqueId val="{00000001-1B12-4CF1-AC47-0EC71A8A1BAB}"/>
            </c:ext>
          </c:extLst>
        </c:ser>
        <c:ser>
          <c:idx val="3"/>
          <c:order val="2"/>
          <c:spPr>
            <a:solidFill>
              <a:schemeClr val="bg2">
                <a:lumMod val="75000"/>
              </a:schemeClr>
            </a:solidFill>
            <a:ln>
              <a:solidFill>
                <a:schemeClr val="tx1"/>
              </a:solidFill>
            </a:ln>
            <a:effectLst/>
          </c:spPr>
          <c:invertIfNegative val="0"/>
          <c:cat>
            <c:strRef>
              <c:f>'[Gloucester_Slider.xlsx]0. Overview'!$A$10,'[Gloucester_Slider.xlsx]0. Overview'!$A$32,'[Gloucester_Slider.xlsx]0. Overview'!$A$50,'[Gloucester_Slider.xlsx]0. Overview'!$A$76,'[Gloucester_Slider.xlsx]0. Overview'!$A$98,'[Gloucester_Slider.xlsx]0. Overview'!$A$130,'[Gloucester_Slider.xlsx]0. Overview'!$A$151,'[Gloucester_Slider.xlsx]0. Overview'!$A$164,'[Gloucester_Slider.xlsx]0. Overview'!$A$181,'[Gloucester_Slider.xlsx]0. Overview'!$A$205,'[Gloucester_Slider.xlsx]0. Overview'!$A$230</c:f>
              <c:strCache>
                <c:ptCount val="11"/>
                <c:pt idx="0">
                  <c:v>Gloucester</c:v>
                </c:pt>
                <c:pt idx="1">
                  <c:v>Gloucester</c:v>
                </c:pt>
                <c:pt idx="2">
                  <c:v>Gloucester</c:v>
                </c:pt>
                <c:pt idx="3">
                  <c:v>Gloucester</c:v>
                </c:pt>
                <c:pt idx="4">
                  <c:v>Gloucester</c:v>
                </c:pt>
                <c:pt idx="5">
                  <c:v>Gloucester</c:v>
                </c:pt>
                <c:pt idx="6">
                  <c:v>Gloucester</c:v>
                </c:pt>
                <c:pt idx="7">
                  <c:v>Gloucester</c:v>
                </c:pt>
                <c:pt idx="8">
                  <c:v>Gloucester</c:v>
                </c:pt>
                <c:pt idx="9">
                  <c:v>Gloucester</c:v>
                </c:pt>
                <c:pt idx="10">
                  <c:v>Gloucester </c:v>
                </c:pt>
              </c:strCache>
            </c:strRef>
          </c:cat>
          <c:val>
            <c:numRef>
              <c:f>'[Gloucester_Slider.xlsx]0. Overview'!$E$10,'[Gloucester_Slider.xlsx]0. Overview'!$E$32,'[Gloucester_Slider.xlsx]0. Overview'!$E$50,'[Gloucester_Slider.xlsx]0. Overview'!$E$76,'[Gloucester_Slider.xlsx]0. Overview'!$E$98,'[Gloucester_Slider.xlsx]0. Overview'!$E$130,'[Gloucester_Slider.xlsx]0. Overview'!$E$151,'[Gloucester_Slider.xlsx]0. Overview'!$E$164,'[Gloucester_Slider.xlsx]0. Overview'!$E$181,'[Gloucester_Slider.xlsx]0. Overview'!$E$205,'[Gloucester_Slider.xlsx]0. Overview'!$E$230</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1B12-4CF1-AC47-0EC71A8A1BAB}"/>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8">
                  <c:v>0.90100000000000002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0.68</c:v>
                </c:pt>
                <c:pt idx="1">
                  <c:v>0.68</c:v>
                </c:pt>
                <c:pt idx="2">
                  <c:v>0.68</c:v>
                </c:pt>
                <c:pt idx="3">
                  <c:v>0.68</c:v>
                </c:pt>
                <c:pt idx="4">
                  <c:v>0.68</c:v>
                </c:pt>
                <c:pt idx="5">
                  <c:v>0.68</c:v>
                </c:pt>
                <c:pt idx="6">
                  <c:v>0.68</c:v>
                </c:pt>
                <c:pt idx="7">
                  <c:v>0.68</c:v>
                </c:pt>
                <c:pt idx="8">
                  <c:v>0.68</c:v>
                </c:pt>
                <c:pt idx="9">
                  <c:v>0.68</c:v>
                </c:pt>
                <c:pt idx="10">
                  <c:v>0.68</c:v>
                </c:pt>
                <c:pt idx="11">
                  <c:v>0.68</c:v>
                </c:pt>
                <c:pt idx="12">
                  <c:v>0.68</c:v>
                </c:pt>
                <c:pt idx="13">
                  <c:v>0.68</c:v>
                </c:pt>
                <c:pt idx="14">
                  <c:v>0.68</c:v>
                </c:pt>
                <c:pt idx="15">
                  <c:v>0.68</c:v>
                </c:pt>
                <c:pt idx="16">
                  <c:v>0.68</c:v>
                </c:pt>
                <c:pt idx="17">
                  <c:v>0.68</c:v>
                </c:pt>
                <c:pt idx="18">
                  <c:v>0.68</c:v>
                </c:pt>
                <c:pt idx="19" formatCode="General">
                  <c:v>0.68</c:v>
                </c:pt>
                <c:pt idx="20" formatCode="General">
                  <c:v>0.68</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Wenonah borough</c:v>
                </c:pt>
                <c:pt idx="1">
                  <c:v>Greenwich township</c:v>
                </c:pt>
                <c:pt idx="2">
                  <c:v>Swedesboro borough</c:v>
                </c:pt>
              </c:strCache>
            </c:strRef>
          </c:cat>
          <c:val>
            <c:numRef>
              <c:f>Sheet1!$C$2:$C$4</c:f>
              <c:numCache>
                <c:formatCode>0%</c:formatCode>
                <c:ptCount val="3"/>
                <c:pt idx="0">
                  <c:v>0.68</c:v>
                </c:pt>
                <c:pt idx="1">
                  <c:v>0.68</c:v>
                </c:pt>
                <c:pt idx="2">
                  <c:v>0.68</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Gloucester avg. 91.00%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Wenonah borough</c:v>
                </c:pt>
                <c:pt idx="1">
                  <c:v>Greenwich township</c:v>
                </c:pt>
                <c:pt idx="2">
                  <c:v>Swedesboro borough</c:v>
                </c:pt>
              </c:strCache>
            </c:strRef>
          </c:cat>
          <c:val>
            <c:numRef>
              <c:f>Sheet1!$D$2:$D$4</c:f>
              <c:numCache>
                <c:formatCode>0%</c:formatCode>
                <c:ptCount val="3"/>
                <c:pt idx="0">
                  <c:v>0.91</c:v>
                </c:pt>
                <c:pt idx="1">
                  <c:v>0.91</c:v>
                </c:pt>
                <c:pt idx="2">
                  <c:v>0.91</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Wenonah borough</c:v>
                </c:pt>
                <c:pt idx="1">
                  <c:v>Greenwich township</c:v>
                </c:pt>
                <c:pt idx="2">
                  <c:v>Swedesboro borough</c:v>
                </c:pt>
              </c:strCache>
            </c:strRef>
          </c:cat>
          <c:val>
            <c:numRef>
              <c:f>Sheet1!$B$2:$B$4</c:f>
              <c:numCache>
                <c:formatCode>0%</c:formatCode>
                <c:ptCount val="3"/>
                <c:pt idx="0">
                  <c:v>0.96400000000000008</c:v>
                </c:pt>
                <c:pt idx="1">
                  <c:v>0.92099999999999993</c:v>
                </c:pt>
                <c:pt idx="2">
                  <c:v>0.73299999999999998</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5462598425196852"/>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_(* #,##0_);_(* \(#,##0\);_(* "-"??_);_(@_)</c:formatCode>
                <c:ptCount val="21"/>
                <c:pt idx="0">
                  <c:v>12948</c:v>
                </c:pt>
                <c:pt idx="1">
                  <c:v>15941</c:v>
                </c:pt>
                <c:pt idx="2">
                  <c:v>20306</c:v>
                </c:pt>
                <c:pt idx="3">
                  <c:v>22811</c:v>
                </c:pt>
                <c:pt idx="4">
                  <c:v>27195</c:v>
                </c:pt>
                <c:pt idx="5">
                  <c:v>35460</c:v>
                </c:pt>
                <c:pt idx="6" formatCode="#,##0">
                  <c:v>55412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7" formatCode="_(* #,##0_);_(* \(#,##0\);_(* &quot;-&quot;??_);_(@_)">
                  <c:v>62962</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7">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7">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Washington township</c:v>
                </c:pt>
                <c:pt idx="1">
                  <c:v>Monroe township</c:v>
                </c:pt>
                <c:pt idx="2">
                  <c:v>Deptford township</c:v>
                </c:pt>
                <c:pt idx="3">
                  <c:v>West Deptford township</c:v>
                </c:pt>
                <c:pt idx="4">
                  <c:v>Harrison township</c:v>
                </c:pt>
                <c:pt idx="5">
                  <c:v>Woolwich township</c:v>
                </c:pt>
                <c:pt idx="6">
                  <c:v>Franklin township</c:v>
                </c:pt>
                <c:pt idx="7">
                  <c:v>Glassboro borough</c:v>
                </c:pt>
                <c:pt idx="8">
                  <c:v>Mantua township</c:v>
                </c:pt>
                <c:pt idx="9">
                  <c:v>East Greenwich township</c:v>
                </c:pt>
                <c:pt idx="10">
                  <c:v>Woodbury city</c:v>
                </c:pt>
                <c:pt idx="11">
                  <c:v>Clayton borough</c:v>
                </c:pt>
                <c:pt idx="12">
                  <c:v>Pitman borough</c:v>
                </c:pt>
                <c:pt idx="13">
                  <c:v>Logan township</c:v>
                </c:pt>
                <c:pt idx="14">
                  <c:v>Greenwich township</c:v>
                </c:pt>
                <c:pt idx="15">
                  <c:v>Paulsboro borough</c:v>
                </c:pt>
                <c:pt idx="16">
                  <c:v>Westville borough</c:v>
                </c:pt>
                <c:pt idx="17">
                  <c:v>South Harrison township</c:v>
                </c:pt>
                <c:pt idx="18">
                  <c:v>Swedesboro borough</c:v>
                </c:pt>
                <c:pt idx="19">
                  <c:v>Elk township</c:v>
                </c:pt>
              </c:strCache>
            </c:strRef>
          </c:cat>
          <c:val>
            <c:numRef>
              <c:f>Sheet1!$B$2:$B$21</c:f>
              <c:numCache>
                <c:formatCode>0</c:formatCode>
                <c:ptCount val="20"/>
                <c:pt idx="0">
                  <c:v>10111</c:v>
                </c:pt>
                <c:pt idx="1">
                  <c:v>8858</c:v>
                </c:pt>
                <c:pt idx="2">
                  <c:v>5938</c:v>
                </c:pt>
                <c:pt idx="3">
                  <c:v>4312</c:v>
                </c:pt>
                <c:pt idx="4">
                  <c:v>3750</c:v>
                </c:pt>
                <c:pt idx="5">
                  <c:v>3592</c:v>
                </c:pt>
                <c:pt idx="6">
                  <c:v>3426</c:v>
                </c:pt>
                <c:pt idx="7">
                  <c:v>3369</c:v>
                </c:pt>
                <c:pt idx="8">
                  <c:v>3347</c:v>
                </c:pt>
                <c:pt idx="9">
                  <c:v>2802</c:v>
                </c:pt>
                <c:pt idx="10">
                  <c:v>1998</c:v>
                </c:pt>
                <c:pt idx="11">
                  <c:v>1829</c:v>
                </c:pt>
                <c:pt idx="12">
                  <c:v>1844</c:v>
                </c:pt>
                <c:pt idx="13">
                  <c:v>1415</c:v>
                </c:pt>
                <c:pt idx="14">
                  <c:v>1072</c:v>
                </c:pt>
                <c:pt idx="15">
                  <c:v>1053</c:v>
                </c:pt>
                <c:pt idx="16">
                  <c:v>1005</c:v>
                </c:pt>
                <c:pt idx="17">
                  <c:v>923</c:v>
                </c:pt>
                <c:pt idx="18">
                  <c:v>780</c:v>
                </c:pt>
                <c:pt idx="19">
                  <c:v>755</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0">
                  <c:v>1887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0">
                  <c:v>1887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130</c:v>
                </c:pt>
                <c:pt idx="1">
                  <c:v>148</c:v>
                </c:pt>
                <c:pt idx="2">
                  <c:v>205</c:v>
                </c:pt>
                <c:pt idx="3">
                  <c:v>258</c:v>
                </c:pt>
                <c:pt idx="4">
                  <c:v>223</c:v>
                </c:pt>
                <c:pt idx="5">
                  <c:v>152</c:v>
                </c:pt>
                <c:pt idx="6">
                  <c:v>129</c:v>
                </c:pt>
                <c:pt idx="7">
                  <c:v>101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201</c:v>
                </c:pt>
                <c:pt idx="1">
                  <c:v>192</c:v>
                </c:pt>
                <c:pt idx="2">
                  <c:v>218</c:v>
                </c:pt>
                <c:pt idx="3">
                  <c:v>196</c:v>
                </c:pt>
                <c:pt idx="4">
                  <c:v>203</c:v>
                </c:pt>
                <c:pt idx="5">
                  <c:v>194</c:v>
                </c:pt>
                <c:pt idx="6">
                  <c:v>176</c:v>
                </c:pt>
                <c:pt idx="7">
                  <c:v>160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7" formatCode="0%">
                  <c:v>6.3E-2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8.4000000000000005E-2</c:v>
                </c:pt>
                <c:pt idx="1">
                  <c:v>6.4000000000000001E-2</c:v>
                </c:pt>
                <c:pt idx="2">
                  <c:v>6.6000000000000003E-2</c:v>
                </c:pt>
                <c:pt idx="3">
                  <c:v>6.7000000000000004E-2</c:v>
                </c:pt>
                <c:pt idx="4">
                  <c:v>6.3E-2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Woodbury</c:v>
                </c:pt>
                <c:pt idx="1">
                  <c:v>Paulsboro</c:v>
                </c:pt>
                <c:pt idx="2">
                  <c:v>Glassboro</c:v>
                </c:pt>
                <c:pt idx="3">
                  <c:v>Greenwich</c:v>
                </c:pt>
                <c:pt idx="4">
                  <c:v>Swedesboro</c:v>
                </c:pt>
                <c:pt idx="5">
                  <c:v>National Park</c:v>
                </c:pt>
                <c:pt idx="6">
                  <c:v>Westville</c:v>
                </c:pt>
                <c:pt idx="7">
                  <c:v>Clayton</c:v>
                </c:pt>
                <c:pt idx="8">
                  <c:v>Pitman</c:v>
                </c:pt>
                <c:pt idx="9">
                  <c:v>Deptford</c:v>
                </c:pt>
              </c:strCache>
            </c:strRef>
          </c:cat>
          <c:val>
            <c:numRef>
              <c:f>Sheet1!$B$2:$B$11</c:f>
              <c:numCache>
                <c:formatCode>0%</c:formatCode>
                <c:ptCount val="10"/>
                <c:pt idx="0">
                  <c:v>0.34300000000000003</c:v>
                </c:pt>
                <c:pt idx="1">
                  <c:v>0.23599999999999999</c:v>
                </c:pt>
                <c:pt idx="2">
                  <c:v>0.20699999999999999</c:v>
                </c:pt>
                <c:pt idx="3">
                  <c:v>0.14899999999999999</c:v>
                </c:pt>
                <c:pt idx="4">
                  <c:v>0.14099999999999999</c:v>
                </c:pt>
                <c:pt idx="5">
                  <c:v>0.121</c:v>
                </c:pt>
                <c:pt idx="6">
                  <c:v>0.11700000000000001</c:v>
                </c:pt>
                <c:pt idx="7">
                  <c:v>0.10199999999999999</c:v>
                </c:pt>
                <c:pt idx="8">
                  <c:v>9.8000000000000004E-2</c:v>
                </c:pt>
                <c:pt idx="9">
                  <c:v>7.0000000000000007E-2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Gloucester avg. 7.00%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Woodbury</c:v>
                </c:pt>
                <c:pt idx="1">
                  <c:v>Paulsboro</c:v>
                </c:pt>
                <c:pt idx="2">
                  <c:v>Glassboro</c:v>
                </c:pt>
                <c:pt idx="3">
                  <c:v>Greenwich</c:v>
                </c:pt>
                <c:pt idx="4">
                  <c:v>Swedesboro</c:v>
                </c:pt>
                <c:pt idx="5">
                  <c:v>National Park</c:v>
                </c:pt>
                <c:pt idx="6">
                  <c:v>Westville</c:v>
                </c:pt>
                <c:pt idx="7">
                  <c:v>Clayton</c:v>
                </c:pt>
                <c:pt idx="8">
                  <c:v>Pitman</c:v>
                </c:pt>
                <c:pt idx="9">
                  <c:v>Deptford</c:v>
                </c:pt>
              </c:strCache>
            </c:strRef>
          </c:cat>
          <c:val>
            <c:numRef>
              <c:f>Sheet1!$C$2:$C$11</c:f>
              <c:numCache>
                <c:formatCode>0%</c:formatCode>
                <c:ptCount val="10"/>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7.0000000000000007E-2</c:v>
                </c:pt>
                <c:pt idx="9">
                  <c:v>7.0000000000000007E-2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7.837725492423557E-2"/>
          <c:y val="0.92501033961663881"/>
          <c:w val="0.1967517261435194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'[Gloucester_Slider.xlsx]0. Overview'!$A$257,'[Gloucester_Slider.xlsx]0. Overview'!$A$276,'[Gloucester_Slider.xlsx]0. Overview'!$A$300,'[Gloucester_Slider.xlsx]0. Overview'!$A$321,'[Gloucester_Slider.xlsx]0. Overview'!$A$346,'[Gloucester_Slider.xlsx]0. Overview'!$A$366,'[Gloucester_Slider.xlsx]0. Overview'!$A$396,'[Gloucester_Slider.xlsx]0. Overview'!$A$411,'[Gloucester_Slider.xlsx]0. Overview'!$A$434</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'[Gloucester_Slider.xlsx]0. Overview'!$C$257,'[Gloucester_Slider.xlsx]0. Overview'!$C$276,'[Gloucester_Slider.xlsx]0. Overview'!$C$300,'[Gloucester_Slider.xlsx]0. Overview'!$C$321,'[Gloucester_Slider.xlsx]0. Overview'!$C$346,'[Gloucester_Slider.xlsx]0. Overview'!$C$366,'[Gloucester_Slider.xlsx]0. Overview'!$C$396,'[Gloucester_Slider.xlsx]0. Overview'!$C$411,'[Gloucester_Slider.xlsx]0. Overview'!$C$434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C838-4302-BAE6-34A7EABD9F11}"/>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'[Gloucester_Slider.xlsx]0. Overview'!$A$257,'[Gloucester_Slider.xlsx]0. Overview'!$A$276,'[Gloucester_Slider.xlsx]0. Overview'!$A$300,'[Gloucester_Slider.xlsx]0. Overview'!$A$321,'[Gloucester_Slider.xlsx]0. Overview'!$A$346,'[Gloucester_Slider.xlsx]0. Overview'!$A$366,'[Gloucester_Slider.xlsx]0. Overview'!$A$396,'[Gloucester_Slider.xlsx]0. Overview'!$A$411,'[Gloucester_Slider.xlsx]0. Overview'!$A$434</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'[Gloucester_Slider.xlsx]0. Overview'!$D$257,'[Gloucester_Slider.xlsx]0. Overview'!$D$276,'[Gloucester_Slider.xlsx]0. Overview'!$D$300,'[Gloucester_Slider.xlsx]0. Overview'!$D$321,'[Gloucester_Slider.xlsx]0. Overview'!$D$346,'[Gloucester_Slider.xlsx]0. Overview'!$D$366,'[Gloucester_Slider.xlsx]0. Overview'!$D$396,'[Gloucester_Slider.xlsx]0. Overview'!$D$411,'[Gloucester_Slider.xlsx]0. Overview'!$D$434</c:f>
              <c:numCache>
                <c:formatCode>General</c:formatCode>
                <c:ptCount val="9"/>
                <c:pt idx="0">
                  <c:v>10.875</c:v>
                </c:pt>
                <c:pt idx="1">
                  <c:v>13.875</c:v>
                </c:pt>
                <c:pt idx="2">
                  <c:v>11.875</c:v>
                </c:pt>
                <c:pt idx="3">
                  <c:v>12.875</c:v>
                </c:pt>
                <c:pt idx="4">
                  <c:v>10.875</c:v>
                </c:pt>
                <c:pt idx="5">
                  <c:v>12.875</c:v>
                </c:pt>
                <c:pt idx="6">
                  <c:v>4.875</c:v>
                </c:pt>
                <c:pt idx="7">
                  <c:v>13.875</c:v>
                </c:pt>
                <c:pt idx="8">
                  <c:v>12.875</c:v>
                </c:pt>
              </c:numCache>
            </c:numRef>
          </c:val>
          <c:extLst>
            <c:ext xmlns:c16="http://schemas.microsoft.com/office/drawing/2014/chart" uri="{C3380CC4-5D6E-409C-BE32-E72D297353CC}">
              <c16:uniqueId val="{00000001-C838-4302-BAE6-34A7EABD9F11}"/>
            </c:ext>
          </c:extLst>
        </c:ser>
        <c:ser>
          <c:idx val="3"/>
          <c:order val="2"/>
          <c:spPr>
            <a:solidFill>
              <a:schemeClr val="bg2">
                <a:lumMod val="75000"/>
              </a:schemeClr>
            </a:solidFill>
            <a:ln>
              <a:solidFill>
                <a:schemeClr val="tx1"/>
              </a:solidFill>
            </a:ln>
            <a:effectLst/>
          </c:spPr>
          <c:invertIfNegative val="0"/>
          <c:cat>
            <c:strRef>
              <c:f>'[Gloucester_Slider.xlsx]0. Overview'!$A$257,'[Gloucester_Slider.xlsx]0. Overview'!$A$276,'[Gloucester_Slider.xlsx]0. Overview'!$A$300,'[Gloucester_Slider.xlsx]0. Overview'!$A$321,'[Gloucester_Slider.xlsx]0. Overview'!$A$346,'[Gloucester_Slider.xlsx]0. Overview'!$A$366,'[Gloucester_Slider.xlsx]0. Overview'!$A$396,'[Gloucester_Slider.xlsx]0. Overview'!$A$411,'[Gloucester_Slider.xlsx]0. Overview'!$A$434</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'[Gloucester_Slider.xlsx]0. Overview'!$E$257,'[Gloucester_Slider.xlsx]0. Overview'!$E$276,'[Gloucester_Slider.xlsx]0. Overview'!$E$300,'[Gloucester_Slider.xlsx]0. Overview'!$E$321,'[Gloucester_Slider.xlsx]0. Overview'!$E$346,'[Gloucester_Slider.xlsx]0. Overview'!$E$366,'[Gloucester_Slider.xlsx]0. Overview'!$E$396,'[Gloucester_Slider.xlsx]0. Overview'!$E$411,'[Gloucester_Slider.xlsx]0. Overview'!$E$434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C838-4302-BAE6-34A7EABD9F11}"/>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1240</c:v>
                </c:pt>
                <c:pt idx="1">
                  <c:v>731</c:v>
                </c:pt>
                <c:pt idx="2">
                  <c:v>1444</c:v>
                </c:pt>
                <c:pt idx="3">
                  <c:v>1321</c:v>
                </c:pt>
                <c:pt idx="4">
                  <c:v>1078</c:v>
                </c:pt>
                <c:pt idx="5">
                  <c:v>795</c:v>
                </c:pt>
                <c:pt idx="6">
                  <c:v>1017</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2">
                  <c:v>91520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77565</c:v>
                </c:pt>
                <c:pt idx="1">
                  <c:v>79879</c:v>
                </c:pt>
                <c:pt idx="2">
                  <c:v>86496</c:v>
                </c:pt>
                <c:pt idx="3">
                  <c:v>81849</c:v>
                </c:pt>
                <c:pt idx="4">
                  <c:v>89447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"$"#,##0_);[Red]\("$"#,##0\)</c:formatCode>
                <c:ptCount val="21"/>
                <c:pt idx="0" formatCode="_(&quot;$&quot;* #,##0_);_(&quot;$&quot;* \(#,##0\);_(&quot;$&quot;* &quot;-&quot;??_);_(@_)">
                  <c:v>54587</c:v>
                </c:pt>
                <c:pt idx="1">
                  <c:v>63389</c:v>
                </c:pt>
                <c:pt idx="2" formatCode="_(&quot;$&quot;* #,##0_);_(&quot;$&quot;* \(#,##0\);_(&quot;$&quot;* &quot;-&quot;??_);_(@_)">
                  <c:v>64626</c:v>
                </c:pt>
                <c:pt idx="3" formatCode="_(&quot;$&quot;* #,##0_);_(&quot;$&quot;* \(#,##0\);_(&quot;$&quot;* &quot;-&quot;??_);_(@_)">
                  <c:v>68531</c:v>
                </c:pt>
                <c:pt idx="4" formatCode="_(&quot;$&quot;* #,##0_);_(&quot;$&quot;* \(#,##0\);_(&quot;$&quot;* &quot;-&quot;??_);_(@_)">
                  <c:v>69980</c:v>
                </c:pt>
                <c:pt idx="5" formatCode="_(&quot;$&quot;* #,##0_);_(&quot;$&quot;* \(#,##0\);_(&quot;$&quot;* &quot;-&quot;??_);_(@_)">
                  <c:v>73672</c:v>
                </c:pt>
                <c:pt idx="6" formatCode="_(&quot;$&quot;* #,##0_);_(&quot;$&quot;* \(#,##0\);_(&quot;$&quot;* &quot;-&quot;??_);_(@_)">
                  <c:v>76093</c:v>
                </c:pt>
                <c:pt idx="7" formatCode="_(&quot;$&quot;* #,##0_);_(&quot;$&quot;* \(#,##0\);_(&quot;$&quot;* &quot;-&quot;??_);_(@_)">
                  <c:v>77040</c:v>
                </c:pt>
                <c:pt idx="8" formatCode="_(&quot;$&quot;* #,##0_);_(&quot;$&quot;* \(#,##0\);_(&quot;$&quot;* &quot;-&quot;??_);_(@_)">
                  <c:v>78808</c:v>
                </c:pt>
                <c:pt idx="9" formatCode="_(&quot;$&quot;* #,##0_);_(&quot;$&quot;* \(#,##0\);_(&quot;$&quot;* &quot;-&quot;??_);_(@_)">
                  <c:v>79492</c:v>
                </c:pt>
                <c:pt idx="10" formatCode="_(&quot;$&quot;* #,##0_);_(&quot;$&quot;* \(#,##0\);_(&quot;$&quot;* &quot;-&quot;??_);_(@_)">
                  <c:v>80339</c:v>
                </c:pt>
                <c:pt idx="11" formatCode="_(&quot;$&quot;* #,##0_);_(&quot;$&quot;* \(#,##0\);_(&quot;$&quot;* &quot;-&quot;??_);_(@_)">
                  <c:v>84479</c:v>
                </c:pt>
                <c:pt idx="12" formatCode="_(&quot;$&quot;* #,##0_);_(&quot;$&quot;* \(#,##0\);_(&quot;$&quot;* &quot;-&quot;??_);_(@_)">
                  <c:v>88797</c:v>
                </c:pt>
                <c:pt idx="14" formatCode="_(&quot;$&quot;* #,##0_);_(&quot;$&quot;* \(#,##0\);_(&quot;$&quot;* &quot;-&quot;??_);_(@_)">
                  <c:v>93418</c:v>
                </c:pt>
                <c:pt idx="15" formatCode="_(&quot;$&quot;* #,##0_);_(&quot;$&quot;* \(#,##0\);_(&quot;$&quot;* &quot;-&quot;??_);_(@_)">
                  <c:v>101130</c:v>
                </c:pt>
                <c:pt idx="16" formatCode="_(&quot;$&quot;* #,##0_);_(&quot;$&quot;* \(#,##0\);_(&quot;$&quot;* &quot;-&quot;??_);_(@_)">
                  <c:v>102870</c:v>
                </c:pt>
                <c:pt idx="17" formatCode="_(&quot;$&quot;* #,##0_);_(&quot;$&quot;* \(#,##0\);_(&quot;$&quot;* &quot;-&quot;??_);_(@_)">
                  <c:v>108827</c:v>
                </c:pt>
                <c:pt idx="18" formatCode="_(&quot;$&quot;* #,##0_);_(&quot;$&quot;* \(#,##0\);_(&quot;$&quot;* &quot;-&quot;??_);_(@_)">
                  <c:v>111587</c:v>
                </c:pt>
                <c:pt idx="19" formatCode="_(&quot;$&quot;* #,##0_);_(&quot;$&quot;* \(#,##0\);_(&quot;$&quot;* &quot;-&quot;??_);_(@_)">
                  <c:v>116155</c:v>
                </c:pt>
                <c:pt idx="20" formatCode="_(&quot;$&quot;* #,##0_);_(&quot;$&quot;* \(#,##0\);_(&quot;$&quot;* &quot;-&quot;??_);_(@_)">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3" formatCode="_(&quot;$&quot;* #,##0_);_(&quot;$&quot;* \(#,##0\);_(&quot;$&quot;* &quot;-&quot;??_);_(@_)">
                  <c:v>89447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"$"#,##0_);[Red]\("$"#,##0\)</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"$"#,##0_);[Red]\("$"#,##0\)</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6968130166746288"/>
          <c:y val="0.94150281214848131"/>
          <c:w val="0.40500744502893299"/>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Paulsboro</c:v>
                </c:pt>
                <c:pt idx="1">
                  <c:v>Westville</c:v>
                </c:pt>
                <c:pt idx="2">
                  <c:v>Woodbury</c:v>
                </c:pt>
                <c:pt idx="3">
                  <c:v>National Park</c:v>
                </c:pt>
                <c:pt idx="4">
                  <c:v>Clayton</c:v>
                </c:pt>
                <c:pt idx="5">
                  <c:v>Newfield</c:v>
                </c:pt>
                <c:pt idx="6">
                  <c:v>Deptford</c:v>
                </c:pt>
                <c:pt idx="7">
                  <c:v>Greenwich</c:v>
                </c:pt>
                <c:pt idx="8">
                  <c:v>Glassboro</c:v>
                </c:pt>
                <c:pt idx="9">
                  <c:v>Pitman</c:v>
                </c:pt>
              </c:strCache>
            </c:strRef>
          </c:cat>
          <c:val>
            <c:numRef>
              <c:f>Sheet1!$B$2:$B$11</c:f>
              <c:numCache>
                <c:formatCode>_("$"* #,##0_);_("$"* \(#,##0\);_("$"* "-"??_);_(@_)</c:formatCode>
                <c:ptCount val="10"/>
                <c:pt idx="0">
                  <c:v>45450</c:v>
                </c:pt>
                <c:pt idx="1">
                  <c:v>51983</c:v>
                </c:pt>
                <c:pt idx="2">
                  <c:v>55226</c:v>
                </c:pt>
                <c:pt idx="3">
                  <c:v>65625</c:v>
                </c:pt>
                <c:pt idx="4">
                  <c:v>69883</c:v>
                </c:pt>
                <c:pt idx="5">
                  <c:v>71875</c:v>
                </c:pt>
                <c:pt idx="6">
                  <c:v>72261</c:v>
                </c:pt>
                <c:pt idx="7">
                  <c:v>73083</c:v>
                </c:pt>
                <c:pt idx="8">
                  <c:v>74222</c:v>
                </c:pt>
                <c:pt idx="9">
                  <c:v>75909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Gloucester median $87,283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Paulsboro</c:v>
                </c:pt>
                <c:pt idx="1">
                  <c:v>Westville</c:v>
                </c:pt>
                <c:pt idx="2">
                  <c:v>Woodbury</c:v>
                </c:pt>
                <c:pt idx="3">
                  <c:v>National Park</c:v>
                </c:pt>
                <c:pt idx="4">
                  <c:v>Clayton</c:v>
                </c:pt>
                <c:pt idx="5">
                  <c:v>Newfield</c:v>
                </c:pt>
                <c:pt idx="6">
                  <c:v>Deptford</c:v>
                </c:pt>
                <c:pt idx="7">
                  <c:v>Greenwich</c:v>
                </c:pt>
                <c:pt idx="8">
                  <c:v>Glassboro</c:v>
                </c:pt>
                <c:pt idx="9">
                  <c:v>Pitman</c:v>
                </c:pt>
              </c:strCache>
            </c:strRef>
          </c:cat>
          <c:val>
            <c:numRef>
              <c:f>Sheet1!$C$2:$C$11</c:f>
              <c:numCache>
                <c:formatCode>"$"#,##0</c:formatCode>
                <c:ptCount val="10"/>
                <c:pt idx="0">
                  <c:v>87283</c:v>
                </c:pt>
                <c:pt idx="1">
                  <c:v>87283</c:v>
                </c:pt>
                <c:pt idx="2">
                  <c:v>87283</c:v>
                </c:pt>
                <c:pt idx="3">
                  <c:v>87283</c:v>
                </c:pt>
                <c:pt idx="4">
                  <c:v>87283</c:v>
                </c:pt>
                <c:pt idx="5">
                  <c:v>87283</c:v>
                </c:pt>
                <c:pt idx="6">
                  <c:v>87283</c:v>
                </c:pt>
                <c:pt idx="7">
                  <c:v>87283</c:v>
                </c:pt>
                <c:pt idx="8">
                  <c:v>87283</c:v>
                </c:pt>
                <c:pt idx="9">
                  <c:v>87283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9783318570807065"/>
          <c:y val="0.95602824049401303"/>
          <c:w val="0.2345649165411750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0.14000000000000001</c:v>
                </c:pt>
                <c:pt idx="1">
                  <c:v>0.14000000000000001</c:v>
                </c:pt>
                <c:pt idx="2">
                  <c:v>0.14000000000000001</c:v>
                </c:pt>
                <c:pt idx="4">
                  <c:v>0.14000000000000001</c:v>
                </c:pt>
                <c:pt idx="5">
                  <c:v>0.14000000000000001</c:v>
                </c:pt>
                <c:pt idx="6">
                  <c:v>0.15</c:v>
                </c:pt>
                <c:pt idx="7">
                  <c:v>0.16</c:v>
                </c:pt>
                <c:pt idx="8">
                  <c:v>0.17</c:v>
                </c:pt>
                <c:pt idx="9">
                  <c:v>0.17</c:v>
                </c:pt>
                <c:pt idx="10">
                  <c:v>0.18</c:v>
                </c:pt>
                <c:pt idx="11">
                  <c:v>0.18</c:v>
                </c:pt>
                <c:pt idx="12">
                  <c:v>0.18</c:v>
                </c:pt>
                <c:pt idx="13">
                  <c:v>0.19</c:v>
                </c:pt>
                <c:pt idx="14">
                  <c:v>0.2</c:v>
                </c:pt>
                <c:pt idx="15">
                  <c:v>0.21</c:v>
                </c:pt>
                <c:pt idx="16">
                  <c:v>0.21</c:v>
                </c:pt>
                <c:pt idx="17">
                  <c:v>0.21</c:v>
                </c:pt>
                <c:pt idx="18">
                  <c:v>0.22</c:v>
                </c:pt>
                <c:pt idx="19">
                  <c:v>0.25</c:v>
                </c:pt>
                <c:pt idx="20">
                  <c:v>0.25</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3">
                  <c:v>0.14000000000000001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0.16</c:v>
                </c:pt>
                <c:pt idx="1">
                  <c:v>0.16</c:v>
                </c:pt>
                <c:pt idx="2">
                  <c:v>0.16</c:v>
                </c:pt>
                <c:pt idx="3">
                  <c:v>0.16</c:v>
                </c:pt>
                <c:pt idx="4">
                  <c:v>0.16</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8" formatCode="0.0%">
                  <c:v>7.8E-2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7762758366141731"/>
          <c:y val="0.90222293488742389"/>
          <c:w val="0.29630720964566931"/>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3901</c:v>
                </c:pt>
                <c:pt idx="1">
                  <c:v>3739</c:v>
                </c:pt>
                <c:pt idx="2">
                  <c:v>3445</c:v>
                </c:pt>
                <c:pt idx="3">
                  <c:v>3274</c:v>
                </c:pt>
                <c:pt idx="4">
                  <c:v>3171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10076</c:v>
                </c:pt>
                <c:pt idx="1">
                  <c:v>9891</c:v>
                </c:pt>
                <c:pt idx="2">
                  <c:v>9161</c:v>
                </c:pt>
                <c:pt idx="3">
                  <c:v>8992</c:v>
                </c:pt>
                <c:pt idx="4">
                  <c:v>9169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Gloucester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0.83299999999999996</c:v>
                </c:pt>
                <c:pt idx="1">
                  <c:v>0.128</c:v>
                </c:pt>
                <c:pt idx="2">
                  <c:v>5.0000000000000001E-3</c:v>
                </c:pt>
                <c:pt idx="3">
                  <c:v>3.9E-2</c:v>
                </c:pt>
                <c:pt idx="4">
                  <c:v>0</c:v>
                </c:pt>
                <c:pt idx="5">
                  <c:v>2.8000000000000001E-2</c:v>
                </c:pt>
                <c:pt idx="6">
                  <c:v>6.7000000000000004E-2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#,##0</c:formatCode>
                <c:ptCount val="5"/>
                <c:pt idx="0">
                  <c:v>8987</c:v>
                </c:pt>
                <c:pt idx="1">
                  <c:v>8197</c:v>
                </c:pt>
                <c:pt idx="2">
                  <c:v>7898</c:v>
                </c:pt>
                <c:pt idx="3">
                  <c:v>7268</c:v>
                </c:pt>
                <c:pt idx="4">
                  <c:v>7315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Gloucester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1081</c:v>
                </c:pt>
                <c:pt idx="1">
                  <c:v>975</c:v>
                </c:pt>
                <c:pt idx="2">
                  <c:v>834</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3">
                  <c:v>1081</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3" formatCode="&quot;$&quot;#,##0_);[Red]\(&quot;$&quot;#,##0\)">
                  <c:v>834</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116115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3">
                  <c:v>30.5</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29.9</c:v>
                </c:pt>
                <c:pt idx="1">
                  <c:v>29.5</c:v>
                </c:pt>
                <c:pt idx="2">
                  <c:v>31.9</c:v>
                </c:pt>
                <c:pt idx="3" formatCode="0.0">
                  <c:v>31</c:v>
                </c:pt>
                <c:pt idx="4" formatCode="0.0">
                  <c:v>30.5</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Clayton</c:v>
                </c:pt>
                <c:pt idx="1">
                  <c:v>Monroe</c:v>
                </c:pt>
                <c:pt idx="2">
                  <c:v>Woodbury Heights</c:v>
                </c:pt>
                <c:pt idx="3">
                  <c:v>Woolwich</c:v>
                </c:pt>
                <c:pt idx="4">
                  <c:v>Harrison</c:v>
                </c:pt>
                <c:pt idx="5">
                  <c:v>Washington</c:v>
                </c:pt>
                <c:pt idx="6">
                  <c:v>South Harrison</c:v>
                </c:pt>
                <c:pt idx="7">
                  <c:v>Franklin</c:v>
                </c:pt>
                <c:pt idx="8">
                  <c:v>Mantua</c:v>
                </c:pt>
                <c:pt idx="9">
                  <c:v>Pitman</c:v>
                </c:pt>
              </c:strCache>
            </c:strRef>
          </c:cat>
          <c:val>
            <c:numRef>
              <c:f>Sheet1!$B$2:$B$11</c:f>
              <c:numCache>
                <c:formatCode>General</c:formatCode>
                <c:ptCount val="10"/>
                <c:pt idx="0">
                  <c:v>36.700000000000003</c:v>
                </c:pt>
                <c:pt idx="1">
                  <c:v>34.799999999999997</c:v>
                </c:pt>
                <c:pt idx="2">
                  <c:v>34.799999999999997</c:v>
                </c:pt>
                <c:pt idx="3" formatCode="0.0">
                  <c:v>34.799999999999997</c:v>
                </c:pt>
                <c:pt idx="4">
                  <c:v>33.299999999999997</c:v>
                </c:pt>
                <c:pt idx="5">
                  <c:v>32.799999999999997</c:v>
                </c:pt>
                <c:pt idx="6">
                  <c:v>31.4</c:v>
                </c:pt>
                <c:pt idx="7" formatCode="0.0">
                  <c:v>31</c:v>
                </c:pt>
                <c:pt idx="8">
                  <c:v>30.9</c:v>
                </c:pt>
                <c:pt idx="9">
                  <c:v>30.8</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Gloucester avg. 30.7</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Clayton</c:v>
                </c:pt>
                <c:pt idx="1">
                  <c:v>Monroe</c:v>
                </c:pt>
                <c:pt idx="2">
                  <c:v>Woodbury Heights</c:v>
                </c:pt>
                <c:pt idx="3">
                  <c:v>Woolwich</c:v>
                </c:pt>
                <c:pt idx="4">
                  <c:v>Harrison</c:v>
                </c:pt>
                <c:pt idx="5">
                  <c:v>Washington</c:v>
                </c:pt>
                <c:pt idx="6">
                  <c:v>South Harrison</c:v>
                </c:pt>
                <c:pt idx="7">
                  <c:v>Franklin</c:v>
                </c:pt>
                <c:pt idx="8">
                  <c:v>Mantua</c:v>
                </c:pt>
                <c:pt idx="9">
                  <c:v>Pitman</c:v>
                </c:pt>
              </c:strCache>
            </c:strRef>
          </c:cat>
          <c:val>
            <c:numRef>
              <c:f>Sheet1!$C$2:$C$11</c:f>
              <c:numCache>
                <c:formatCode>General</c:formatCode>
                <c:ptCount val="10"/>
                <c:pt idx="0">
                  <c:v>30.7</c:v>
                </c:pt>
                <c:pt idx="1">
                  <c:v>30.7</c:v>
                </c:pt>
                <c:pt idx="2">
                  <c:v>30.7</c:v>
                </c:pt>
                <c:pt idx="3">
                  <c:v>30.7</c:v>
                </c:pt>
                <c:pt idx="4">
                  <c:v>30.7</c:v>
                </c:pt>
                <c:pt idx="5">
                  <c:v>30.7</c:v>
                </c:pt>
                <c:pt idx="6">
                  <c:v>30.7</c:v>
                </c:pt>
                <c:pt idx="7">
                  <c:v>30.7</c:v>
                </c:pt>
                <c:pt idx="8">
                  <c:v>30.7</c:v>
                </c:pt>
                <c:pt idx="9">
                  <c:v>30.7</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28290649606299212"/>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3">
                  <c:v>0.23</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0">
                  <c:v>13524</c:v>
                </c:pt>
                <c:pt idx="11">
                  <c:v>13568</c:v>
                </c:pt>
                <c:pt idx="12">
                  <c:v>13607</c:v>
                </c:pt>
                <c:pt idx="13">
                  <c:v>13686</c:v>
                </c:pt>
                <c:pt idx="14">
                  <c:v>13735</c:v>
                </c:pt>
                <c:pt idx="15">
                  <c:v>13789</c:v>
                </c:pt>
                <c:pt idx="16">
                  <c:v>14173</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7" formatCode="&quot;$&quot;#,##0">
                  <c:v>14329</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6" formatCode="0.00%">
                  <c:v>5.1999999999999998E-2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6.8563969397442345E-2"/>
                  <c:y val="4.65726524797644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DD0-4939-960A-44E0324B3976}"/>
                </c:ext>
              </c:extLst>
            </c:dLbl>
            <c:dLbl>
              <c:idx val="3"/>
              <c:layout>
                <c:manualLayout>
                  <c:x val="-6.8563969397442345E-2"/>
                  <c:y val="7.02637798727393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DD0-4939-960A-44E0324B397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0.05</c:v>
                </c:pt>
                <c:pt idx="1">
                  <c:v>1.6E-2</c:v>
                </c:pt>
                <c:pt idx="2">
                  <c:v>2.8000000000000001E-2</c:v>
                </c:pt>
                <c:pt idx="3">
                  <c:v>1.4999999999999999E-2</c:v>
                </c:pt>
                <c:pt idx="4">
                  <c:v>5.1999999999999998E-2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0.84</c:v>
                </c:pt>
                <c:pt idx="1">
                  <c:v>0.83899999999999997</c:v>
                </c:pt>
                <c:pt idx="2">
                  <c:v>0.83199999999999996</c:v>
                </c:pt>
                <c:pt idx="3">
                  <c:v>0.84299999999999997</c:v>
                </c:pt>
                <c:pt idx="4">
                  <c:v>0.83299999999999996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0.11799999999999999</c:v>
                </c:pt>
                <c:pt idx="1">
                  <c:v>0.12</c:v>
                </c:pt>
                <c:pt idx="2">
                  <c:v>0.124</c:v>
                </c:pt>
                <c:pt idx="3">
                  <c:v>0.12</c:v>
                </c:pt>
                <c:pt idx="4">
                  <c:v>0.128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8.0000000000000002E-3</c:v>
                </c:pt>
                <c:pt idx="1">
                  <c:v>4.0000000000000001E-3</c:v>
                </c:pt>
                <c:pt idx="2">
                  <c:v>0</c:v>
                </c:pt>
                <c:pt idx="3">
                  <c:v>7.0000000000000001E-3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0.04</c:v>
                </c:pt>
                <c:pt idx="1">
                  <c:v>3.9E-2</c:v>
                </c:pt>
                <c:pt idx="2">
                  <c:v>3.6999999999999998E-2</c:v>
                </c:pt>
                <c:pt idx="3">
                  <c:v>3.6999999999999998E-2</c:v>
                </c:pt>
                <c:pt idx="4">
                  <c:v>3.9E-2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5.8999999999999997E-2</c:v>
                </c:pt>
                <c:pt idx="1">
                  <c:v>0.06</c:v>
                </c:pt>
                <c:pt idx="2">
                  <c:v>6.2E-2</c:v>
                </c:pt>
                <c:pt idx="3">
                  <c:v>6.4000000000000001E-2</c:v>
                </c:pt>
                <c:pt idx="4">
                  <c:v>6.7000000000000004E-2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Woodbury</c:v>
                </c:pt>
                <c:pt idx="1">
                  <c:v>Franklin</c:v>
                </c:pt>
                <c:pt idx="2">
                  <c:v>Pitman</c:v>
                </c:pt>
                <c:pt idx="3">
                  <c:v>Monroe</c:v>
                </c:pt>
                <c:pt idx="4">
                  <c:v>Clayton</c:v>
                </c:pt>
                <c:pt idx="5">
                  <c:v>Woodbury Heights</c:v>
                </c:pt>
                <c:pt idx="6">
                  <c:v>Westville</c:v>
                </c:pt>
                <c:pt idx="7">
                  <c:v>West Deptford</c:v>
                </c:pt>
                <c:pt idx="8">
                  <c:v>East Greenwich</c:v>
                </c:pt>
                <c:pt idx="9">
                  <c:v>South Harrison</c:v>
                </c:pt>
              </c:strCache>
            </c:strRef>
          </c:cat>
          <c:val>
            <c:numRef>
              <c:f>Sheet1!$B$2:$B$11</c:f>
              <c:numCache>
                <c:formatCode>0.00%</c:formatCode>
                <c:ptCount val="10"/>
                <c:pt idx="0">
                  <c:v>7.5999999999999998E-2</c:v>
                </c:pt>
                <c:pt idx="1">
                  <c:v>5.9000000000000004E-2</c:v>
                </c:pt>
                <c:pt idx="2">
                  <c:v>5.7000000000000002E-2</c:v>
                </c:pt>
                <c:pt idx="3">
                  <c:v>4.4000000000000004E-2</c:v>
                </c:pt>
                <c:pt idx="4">
                  <c:v>0.04</c:v>
                </c:pt>
                <c:pt idx="5">
                  <c:v>3.3000000000000002E-2</c:v>
                </c:pt>
                <c:pt idx="6">
                  <c:v>3.2000000000000001E-2</c:v>
                </c:pt>
                <c:pt idx="7">
                  <c:v>2.7000000000000003E-2</c:v>
                </c:pt>
                <c:pt idx="8">
                  <c:v>2.4E-2</c:v>
                </c:pt>
                <c:pt idx="9">
                  <c:v>2.2000000000000002E-2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Gloucester avg. 2.50%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Woodbury</c:v>
                </c:pt>
                <c:pt idx="1">
                  <c:v>Franklin</c:v>
                </c:pt>
                <c:pt idx="2">
                  <c:v>Pitman</c:v>
                </c:pt>
                <c:pt idx="3">
                  <c:v>Monroe</c:v>
                </c:pt>
                <c:pt idx="4">
                  <c:v>Clayton</c:v>
                </c:pt>
                <c:pt idx="5">
                  <c:v>Woodbury Heights</c:v>
                </c:pt>
                <c:pt idx="6">
                  <c:v>Westville</c:v>
                </c:pt>
                <c:pt idx="7">
                  <c:v>West Deptford</c:v>
                </c:pt>
                <c:pt idx="8">
                  <c:v>East Greenwich</c:v>
                </c:pt>
                <c:pt idx="9">
                  <c:v>South Harrison</c:v>
                </c:pt>
              </c:strCache>
            </c:strRef>
          </c:cat>
          <c:val>
            <c:numRef>
              <c:f>Sheet1!$C$2:$C$11</c:f>
              <c:numCache>
                <c:formatCode>0.00%</c:formatCode>
                <c:ptCount val="10"/>
                <c:pt idx="0">
                  <c:v>2.5000000000000001E-2</c:v>
                </c:pt>
                <c:pt idx="1">
                  <c:v>2.5000000000000001E-2</c:v>
                </c:pt>
                <c:pt idx="2">
                  <c:v>2.5000000000000001E-2</c:v>
                </c:pt>
                <c:pt idx="3">
                  <c:v>2.5000000000000001E-2</c:v>
                </c:pt>
                <c:pt idx="4">
                  <c:v>2.5000000000000001E-2</c:v>
                </c:pt>
                <c:pt idx="5">
                  <c:v>2.5000000000000001E-2</c:v>
                </c:pt>
                <c:pt idx="6">
                  <c:v>2.5000000000000001E-2</c:v>
                </c:pt>
                <c:pt idx="7">
                  <c:v>2.5000000000000001E-2</c:v>
                </c:pt>
                <c:pt idx="8">
                  <c:v>2.5000000000000001E-2</c:v>
                </c:pt>
                <c:pt idx="9">
                  <c:v>2.5000000000000001E-2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3">
                  <c:v>14552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3">
                  <c:v>3968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8610575775930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8">
                  <c:v>0.96399999999999997</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94.00%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26966977958373395"/>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0.90400000000000003</c:v>
                </c:pt>
                <c:pt idx="1">
                  <c:v>0.96599999999999997</c:v>
                </c:pt>
                <c:pt idx="2">
                  <c:v>0.96299999999999997</c:v>
                </c:pt>
                <c:pt idx="3">
                  <c:v>0.96799999999999997</c:v>
                </c:pt>
                <c:pt idx="4">
                  <c:v>0.95099999999999996</c:v>
                </c:pt>
                <c:pt idx="5">
                  <c:v>0.96399999999999997</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5">
                  <c:v>159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137</c:v>
                </c:pt>
                <c:pt idx="1">
                  <c:v>133</c:v>
                </c:pt>
                <c:pt idx="2">
                  <c:v>159</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0"/>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_("$"* #,##0_);_("$"* \(#,##0\);_("$"* "-"??_);_(@_)</c:formatCode>
                <c:ptCount val="4"/>
                <c:pt idx="0">
                  <c:v>1400</c:v>
                </c:pt>
                <c:pt idx="1">
                  <c:v>1236</c:v>
                </c:pt>
                <c:pt idx="2">
                  <c:v>1216</c:v>
                </c:pt>
                <c:pt idx="3">
                  <c:v>1332</c:v>
                </c:pt>
              </c:numCache>
            </c:numRef>
          </c:val>
          <c:smooth val="0"/>
          <c:extLst>
            <c:ext xmlns:c16="http://schemas.microsoft.com/office/drawing/2014/chart" uri="{C3380CC4-5D6E-409C-BE32-E72D297353CC}">
              <c16:uniqueId val="{00000000-741D-4DDD-9AEE-B08AB1E9DDAF}"/>
            </c:ext>
          </c:extLst>
        </c:ser>
        <c:ser>
          <c:idx val="1"/>
          <c:order val="1"/>
          <c:tx>
            <c:strRef>
              <c:f>Sheet1!$A$3</c:f>
              <c:strCache>
                <c:ptCount val="1"/>
                <c:pt idx="0">
                  <c:v>Gloucester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_("$"* #,##0_);_("$"* \(#,##0\);_("$"* "-"??_);_(@_)</c:formatCode>
                <c:ptCount val="4"/>
                <c:pt idx="0">
                  <c:v>903</c:v>
                </c:pt>
                <c:pt idx="1">
                  <c:v>909</c:v>
                </c:pt>
                <c:pt idx="2">
                  <c:v>887</c:v>
                </c:pt>
                <c:pt idx="3">
                  <c:v>956</c:v>
                </c:pt>
              </c:numCache>
            </c:numRef>
          </c:val>
          <c:smooth val="0"/>
          <c:extLst>
            <c:ext xmlns:c16="http://schemas.microsoft.com/office/drawing/2014/chart" uri="{C3380CC4-5D6E-409C-BE32-E72D297353CC}">
              <c16:uniqueId val="{00000001-741D-4DDD-9AEE-B08AB1E9DDAF}"/>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4287342569049233"/>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882</c:v>
                </c:pt>
                <c:pt idx="1">
                  <c:v>901</c:v>
                </c:pt>
                <c:pt idx="2">
                  <c:v>914</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Gloucester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2.1515861163906237E-2"/>
                  <c:y val="4.42391111195403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AE5-4F91-ADFC-6C96A97488F9}"/>
                </c:ext>
              </c:extLst>
            </c:dLbl>
            <c:dLbl>
              <c:idx val="7"/>
              <c:layout>
                <c:manualLayout>
                  <c:x val="-2.1515861163906237E-2"/>
                  <c:y val="4.42391111195403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AE5-4F91-ADFC-6C96A97488F9}"/>
                </c:ext>
              </c:extLst>
            </c:dLbl>
            <c:dLbl>
              <c:idx val="8"/>
              <c:layout>
                <c:manualLayout>
                  <c:x val="-3.013655081907865E-2"/>
                  <c:y val="5.73295572378210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AE5-4F91-ADFC-6C96A97488F9}"/>
                </c:ext>
              </c:extLst>
            </c:dLbl>
            <c:dLbl>
              <c:idx val="9"/>
              <c:layout>
                <c:manualLayout>
                  <c:x val="-3.732045886505566E-2"/>
                  <c:y val="4.162102189588411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AE5-4F91-ADFC-6C96A97488F9}"/>
                </c:ext>
              </c:extLst>
            </c:dLbl>
            <c:dLbl>
              <c:idx val="10"/>
              <c:layout>
                <c:manualLayout>
                  <c:x val="-5.4561838175400487E-2"/>
                  <c:y val="1.28220404356665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AE5-4F91-ADFC-6C96A97488F9}"/>
                </c:ext>
              </c:extLst>
            </c:dLbl>
            <c:dLbl>
              <c:idx val="11"/>
              <c:layout>
                <c:manualLayout>
                  <c:x val="-2.9217010589193591E-2"/>
                  <c:y val="2.329439733029112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AE5-4F91-ADFC-6C96A97488F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3.5000000000000003E-2</c:v>
                </c:pt>
                <c:pt idx="1">
                  <c:v>3.5999999999999997E-2</c:v>
                </c:pt>
                <c:pt idx="2">
                  <c:v>3.7999999999999999E-2</c:v>
                </c:pt>
                <c:pt idx="3">
                  <c:v>4.5999999999999999E-2</c:v>
                </c:pt>
                <c:pt idx="4">
                  <c:v>4.2999999999999997E-2</c:v>
                </c:pt>
                <c:pt idx="5">
                  <c:v>3.6999999999999998E-2</c:v>
                </c:pt>
                <c:pt idx="6">
                  <c:v>0.158</c:v>
                </c:pt>
                <c:pt idx="7">
                  <c:v>0.14499999999999999</c:v>
                </c:pt>
                <c:pt idx="8">
                  <c:v>0.157</c:v>
                </c:pt>
                <c:pt idx="9">
                  <c:v>0.13400000000000001</c:v>
                </c:pt>
                <c:pt idx="10">
                  <c:v>0.10199999999999999</c:v>
                </c:pt>
                <c:pt idx="11" formatCode="0.00%">
                  <c:v>5.7000000000000002E-2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2.9572585754366911E-2"/>
                  <c:y val="-3.52524683221511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AE5-4F91-ADFC-6C96A97488F9}"/>
                </c:ext>
              </c:extLst>
            </c:dLbl>
            <c:dLbl>
              <c:idx val="7"/>
              <c:layout>
                <c:manualLayout>
                  <c:x val="-2.9572585754366911E-2"/>
                  <c:y val="-1.954393298021425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AE5-4F91-ADFC-6C96A97488F9}"/>
                </c:ext>
              </c:extLst>
            </c:dLbl>
            <c:dLbl>
              <c:idx val="8"/>
              <c:layout>
                <c:manualLayout>
                  <c:x val="-2.9572585754367015E-2"/>
                  <c:y val="-2.73982006511826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AE5-4F91-ADFC-6C96A97488F9}"/>
                </c:ext>
              </c:extLst>
            </c:dLbl>
            <c:dLbl>
              <c:idx val="9"/>
              <c:layout>
                <c:manualLayout>
                  <c:x val="-2.0951896099194602E-2"/>
                  <c:y val="-1.954393298021425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AE5-4F91-ADFC-6C96A97488F9}"/>
                </c:ext>
              </c:extLst>
            </c:dLbl>
            <c:dLbl>
              <c:idx val="10"/>
              <c:layout>
                <c:manualLayout>
                  <c:x val="4.9101728663228494E-3"/>
                  <c:y val="-6.4534868619335667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5AE5-4F91-ADFC-6C96A97488F9}"/>
                </c:ext>
              </c:extLst>
            </c:dLbl>
            <c:dLbl>
              <c:idx val="11"/>
              <c:layout>
                <c:manualLayout>
                  <c:x val="-3.2148836998823422E-3"/>
                  <c:y val="-1.954393298021425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AE5-4F91-ADFC-6C96A97488F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6">
                  <c:v>4.8000000000000001E-2</c:v>
                </c:pt>
                <c:pt idx="7">
                  <c:v>4.8000000000000001E-2</c:v>
                </c:pt>
                <c:pt idx="8">
                  <c:v>0.05</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9" formatCode="0.0">
                  <c:v>5.1499999999999997E-2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766112419026576"/>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South Harrison</c:v>
                </c:pt>
                <c:pt idx="1">
                  <c:v>West Deptford</c:v>
                </c:pt>
                <c:pt idx="2">
                  <c:v>Woodbury</c:v>
                </c:pt>
              </c:strCache>
            </c:strRef>
          </c:cat>
          <c:val>
            <c:numRef>
              <c:f>Sheet1!$B$2:$B$4</c:f>
              <c:numCache>
                <c:formatCode>0%</c:formatCode>
                <c:ptCount val="3"/>
                <c:pt idx="0">
                  <c:v>0.98099999999999998</c:v>
                </c:pt>
                <c:pt idx="1">
                  <c:v>0.87</c:v>
                </c:pt>
                <c:pt idx="2">
                  <c:v>0.64300000000000002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South Harrison</c:v>
                </c:pt>
                <c:pt idx="1">
                  <c:v>West Deptford</c:v>
                </c:pt>
                <c:pt idx="2">
                  <c:v>Woodbury</c:v>
                </c:pt>
              </c:strCache>
            </c:strRef>
          </c:cat>
          <c:val>
            <c:numRef>
              <c:f>Sheet1!$C$2:$C$4</c:f>
              <c:numCache>
                <c:formatCode>0%</c:formatCode>
                <c:ptCount val="3"/>
                <c:pt idx="0">
                  <c:v>1.7000000000000001E-2</c:v>
                </c:pt>
                <c:pt idx="1">
                  <c:v>8.6999999999999994E-2</c:v>
                </c:pt>
                <c:pt idx="2">
                  <c:v>0.33600000000000002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South Harrison</c:v>
                </c:pt>
                <c:pt idx="1">
                  <c:v>West Deptford</c:v>
                </c:pt>
                <c:pt idx="2">
                  <c:v>Woodbury</c:v>
                </c:pt>
              </c:strCache>
            </c:strRef>
          </c:cat>
          <c:val>
            <c:numRef>
              <c:f>Sheet1!$D$2:$D$4</c:f>
              <c:numCache>
                <c:formatCode>0%</c:formatCode>
                <c:ptCount val="3"/>
                <c:pt idx="0">
                  <c:v>8.9999999999999993E-3</c:v>
                </c:pt>
                <c:pt idx="1">
                  <c:v>3.1E-2</c:v>
                </c:pt>
                <c:pt idx="2">
                  <c:v>1.7999999999999999E-2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South Harrison</c:v>
                </c:pt>
                <c:pt idx="1">
                  <c:v>West Deptford</c:v>
                </c:pt>
                <c:pt idx="2">
                  <c:v>Woodbury</c:v>
                </c:pt>
              </c:strCache>
            </c:strRef>
          </c:cat>
          <c:val>
            <c:numRef>
              <c:f>Sheet1!$E$2:$E$4</c:f>
              <c:numCache>
                <c:formatCode>0%</c:formatCode>
                <c:ptCount val="3"/>
                <c:pt idx="0">
                  <c:v>7.0999999999999994E-2</c:v>
                </c:pt>
                <c:pt idx="1">
                  <c:v>5.2000000000000005E-2</c:v>
                </c:pt>
                <c:pt idx="2">
                  <c:v>0.14699999999999999</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3" formatCode="_(&quot;$&quot;* #,##0_);_(&quot;$&quot;* \(#,##0\);_(&quot;$&quot;* &quot;-&quot;??_);_(@_)">
                  <c:v>70376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_("$"* #,##0_);_("$"* \(#,##0\);_("$"* "-"??_);_(@_)</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_("$"* #,##0_);_("$"* \(#,##0\);_("$"* "-"??_);_(@_)</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3" formatCode="_(&quot;$&quot;* #,##0_);_(&quot;$&quot;* \(#,##0\);_(&quot;$&quot;* &quot;-&quot;??_);_(@_)">
                  <c:v>52376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Gloucester</c:v>
                </c:pt>
                <c:pt idx="1">
                  <c:v>New Jersey</c:v>
                </c:pt>
                <c:pt idx="2">
                  <c:v>United States</c:v>
                </c:pt>
              </c:strCache>
            </c:strRef>
          </c:cat>
          <c:val>
            <c:numRef>
              <c:f>Sheet1!$B$2:$B$4</c:f>
              <c:numCache>
                <c:formatCode>_("$"* #,##0_);_("$"* \(#,##0\);_("$"* "-"??_);_(@_)</c:formatCode>
                <c:ptCount val="3"/>
                <c:pt idx="0">
                  <c:v>70376</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Gloucester</c:v>
                </c:pt>
                <c:pt idx="1">
                  <c:v>New Jersey</c:v>
                </c:pt>
                <c:pt idx="2">
                  <c:v>United States</c:v>
                </c:pt>
              </c:strCache>
            </c:strRef>
          </c:cat>
          <c:val>
            <c:numRef>
              <c:f>Sheet1!$C$2:$C$4</c:f>
              <c:numCache>
                <c:formatCode>_("$"* #,##0_);_("$"* \(#,##0\);_("$"* "-"??_);_(@_)</c:formatCode>
                <c:ptCount val="3"/>
                <c:pt idx="0">
                  <c:v>52376</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65640</c:v>
                </c:pt>
                <c:pt idx="1">
                  <c:v>66477</c:v>
                </c:pt>
                <c:pt idx="2">
                  <c:v>66352</c:v>
                </c:pt>
                <c:pt idx="3">
                  <c:v>64992</c:v>
                </c:pt>
                <c:pt idx="4">
                  <c:v>70376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47159</c:v>
                </c:pt>
                <c:pt idx="1">
                  <c:v>52399</c:v>
                </c:pt>
                <c:pt idx="2">
                  <c:v>51369</c:v>
                </c:pt>
                <c:pt idx="3">
                  <c:v>54047</c:v>
                </c:pt>
                <c:pt idx="4">
                  <c:v>52376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South Harrison</c:v>
                </c:pt>
                <c:pt idx="1">
                  <c:v>Woodbury Heights</c:v>
                </c:pt>
                <c:pt idx="2">
                  <c:v>Paulsboro</c:v>
                </c:pt>
              </c:strCache>
            </c:strRef>
          </c:cat>
          <c:val>
            <c:numRef>
              <c:f>Sheet1!$B$2:$B$4</c:f>
              <c:numCache>
                <c:formatCode>_("$"* #,##0_);_("$"* \(#,##0\);_("$"* "-"??_);_(@_)</c:formatCode>
                <c:ptCount val="3"/>
                <c:pt idx="0">
                  <c:v>104342</c:v>
                </c:pt>
                <c:pt idx="1">
                  <c:v>65729</c:v>
                </c:pt>
                <c:pt idx="2">
                  <c:v>51444</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South Harrison</c:v>
                </c:pt>
                <c:pt idx="1">
                  <c:v>Woodbury Heights</c:v>
                </c:pt>
                <c:pt idx="2">
                  <c:v>Paulsboro</c:v>
                </c:pt>
              </c:strCache>
            </c:strRef>
          </c:cat>
          <c:val>
            <c:numRef>
              <c:f>Sheet1!$C$2:$C$4</c:f>
              <c:numCache>
                <c:formatCode>_("$"* #,##0_);_("$"* \(#,##0\);_("$"* "-"??_);_(@_)</c:formatCode>
                <c:ptCount val="3"/>
                <c:pt idx="0">
                  <c:v>64250</c:v>
                </c:pt>
                <c:pt idx="1">
                  <c:v>53583</c:v>
                </c:pt>
                <c:pt idx="2">
                  <c:v>39194</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7">
                  <c:v>301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8">
                  <c:v>1059</c:v>
                </c:pt>
                <c:pt idx="9">
                  <c:v>830</c:v>
                </c:pt>
                <c:pt idx="10">
                  <c:v>663</c:v>
                </c:pt>
                <c:pt idx="11">
                  <c:v>161</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3.2736021633659428E-2"/>
                  <c:y val="-0.1562123523512255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c:v>
                </c:pt>
                <c:pt idx="1">
                  <c:v>23</c:v>
                </c:pt>
                <c:pt idx="2">
                  <c:v>64</c:v>
                </c:pt>
                <c:pt idx="3">
                  <c:v>212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4.0840647215529075E-2"/>
                  <c:y val="7.52726962008446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724</c:v>
                </c:pt>
                <c:pt idx="1">
                  <c:v>3600</c:v>
                </c:pt>
                <c:pt idx="2">
                  <c:v>207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9">
                  <c:v>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Gloucester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15</c:v>
                </c:pt>
                <c:pt idx="1">
                  <c:v>11</c:v>
                </c:pt>
                <c:pt idx="2">
                  <c:v>9</c:v>
                </c:pt>
                <c:pt idx="3">
                  <c:v>8</c:v>
                </c:pt>
                <c:pt idx="4">
                  <c:v>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8">
                  <c:v>11</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7">
                  <c:v>10</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6.0999999999999999E-2</c:v>
                </c:pt>
                <c:pt idx="1">
                  <c:v>5.6000000000000001E-2</c:v>
                </c:pt>
                <c:pt idx="2">
                  <c:v>5.0999999999999997E-2</c:v>
                </c:pt>
                <c:pt idx="3">
                  <c:v>6.0999999999999999E-2</c:v>
                </c:pt>
                <c:pt idx="4">
                  <c:v>0.05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Gloucester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4</c:v>
                </c:pt>
                <c:pt idx="1">
                  <c:v>3</c:v>
                </c:pt>
                <c:pt idx="2">
                  <c:v>2</c:v>
                </c:pt>
                <c:pt idx="3">
                  <c:v>16</c:v>
                </c:pt>
                <c:pt idx="4">
                  <c:v>8</c:v>
                </c:pt>
                <c:pt idx="5">
                  <c:v>1</c:v>
                </c:pt>
                <c:pt idx="6">
                  <c:v>9</c:v>
                </c:pt>
                <c:pt idx="7">
                  <c:v>2</c:v>
                </c:pt>
                <c:pt idx="8">
                  <c:v>8</c:v>
                </c:pt>
                <c:pt idx="9">
                  <c:v>7</c:v>
                </c:pt>
                <c:pt idx="10">
                  <c:v>5</c:v>
                </c:pt>
                <c:pt idx="11">
                  <c:v>10</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8">
                  <c:v>2417</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1887</c:v>
                </c:pt>
                <c:pt idx="1">
                  <c:v>1986</c:v>
                </c:pt>
                <c:pt idx="2">
                  <c:v>2427</c:v>
                </c:pt>
                <c:pt idx="3">
                  <c:v>2444</c:v>
                </c:pt>
                <c:pt idx="4">
                  <c:v>2417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Monroe</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455</c:v>
                </c:pt>
                <c:pt idx="1">
                  <c:v>365</c:v>
                </c:pt>
                <c:pt idx="2">
                  <c:v>451</c:v>
                </c:pt>
                <c:pt idx="3">
                  <c:v>472</c:v>
                </c:pt>
                <c:pt idx="4">
                  <c:v>462</c:v>
                </c:pt>
                <c:pt idx="5">
                  <c:v>431</c:v>
                </c:pt>
                <c:pt idx="6">
                  <c:v>412</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Washington</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333</c:v>
                </c:pt>
                <c:pt idx="1">
                  <c:v>285</c:v>
                </c:pt>
                <c:pt idx="2">
                  <c:v>93</c:v>
                </c:pt>
                <c:pt idx="3">
                  <c:v>152</c:v>
                </c:pt>
                <c:pt idx="4">
                  <c:v>382</c:v>
                </c:pt>
                <c:pt idx="5">
                  <c:v>389</c:v>
                </c:pt>
                <c:pt idx="6">
                  <c:v>375</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Deptford</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319</c:v>
                </c:pt>
                <c:pt idx="1">
                  <c:v>231</c:v>
                </c:pt>
                <c:pt idx="2">
                  <c:v>1</c:v>
                </c:pt>
                <c:pt idx="3">
                  <c:v>2</c:v>
                </c:pt>
                <c:pt idx="4">
                  <c:v>171</c:v>
                </c:pt>
                <c:pt idx="5">
                  <c:v>136</c:v>
                </c:pt>
                <c:pt idx="6">
                  <c:v>325</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Glassboro</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254</c:v>
                </c:pt>
                <c:pt idx="1">
                  <c:v>207</c:v>
                </c:pt>
                <c:pt idx="2">
                  <c:v>275</c:v>
                </c:pt>
                <c:pt idx="3">
                  <c:v>290</c:v>
                </c:pt>
                <c:pt idx="4">
                  <c:v>267</c:v>
                </c:pt>
                <c:pt idx="5">
                  <c:v>313</c:v>
                </c:pt>
                <c:pt idx="6">
                  <c:v>295</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Woodbury</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142</c:v>
                </c:pt>
                <c:pt idx="1">
                  <c:v>117</c:v>
                </c:pt>
                <c:pt idx="2">
                  <c:v>158</c:v>
                </c:pt>
                <c:pt idx="3">
                  <c:v>191</c:v>
                </c:pt>
                <c:pt idx="4">
                  <c:v>193</c:v>
                </c:pt>
                <c:pt idx="5">
                  <c:v>184</c:v>
                </c:pt>
                <c:pt idx="6">
                  <c:v>178</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West Deptford</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179</c:v>
                </c:pt>
                <c:pt idx="1">
                  <c:v>71</c:v>
                </c:pt>
                <c:pt idx="2">
                  <c:v>0</c:v>
                </c:pt>
                <c:pt idx="3">
                  <c:v>122</c:v>
                </c:pt>
                <c:pt idx="4">
                  <c:v>169</c:v>
                </c:pt>
                <c:pt idx="5">
                  <c:v>133</c:v>
                </c:pt>
                <c:pt idx="6">
                  <c:v>116</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Mantua</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76</c:v>
                </c:pt>
                <c:pt idx="1">
                  <c:v>61</c:v>
                </c:pt>
                <c:pt idx="2">
                  <c:v>52</c:v>
                </c:pt>
                <c:pt idx="3">
                  <c:v>1</c:v>
                </c:pt>
                <c:pt idx="4">
                  <c:v>18</c:v>
                </c:pt>
                <c:pt idx="5">
                  <c:v>62</c:v>
                </c:pt>
                <c:pt idx="6">
                  <c:v>108</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Westville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116</c:v>
                </c:pt>
                <c:pt idx="1">
                  <c:v>147</c:v>
                </c:pt>
                <c:pt idx="2">
                  <c:v>78</c:v>
                </c:pt>
                <c:pt idx="3">
                  <c:v>51</c:v>
                </c:pt>
                <c:pt idx="4">
                  <c:v>63</c:v>
                </c:pt>
                <c:pt idx="5">
                  <c:v>120</c:v>
                </c:pt>
                <c:pt idx="6">
                  <c:v>105</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Franklin</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173</c:v>
                </c:pt>
                <c:pt idx="1">
                  <c:v>141</c:v>
                </c:pt>
                <c:pt idx="2">
                  <c:v>142</c:v>
                </c:pt>
                <c:pt idx="3">
                  <c:v>121</c:v>
                </c:pt>
                <c:pt idx="4">
                  <c:v>127</c:v>
                </c:pt>
                <c:pt idx="5">
                  <c:v>102</c:v>
                </c:pt>
                <c:pt idx="6">
                  <c:v>102</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Harrison</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133</c:v>
                </c:pt>
                <c:pt idx="1">
                  <c:v>114</c:v>
                </c:pt>
                <c:pt idx="2">
                  <c:v>136</c:v>
                </c:pt>
                <c:pt idx="3">
                  <c:v>101</c:v>
                </c:pt>
                <c:pt idx="4">
                  <c:v>87</c:v>
                </c:pt>
                <c:pt idx="5">
                  <c:v>90</c:v>
                </c:pt>
                <c:pt idx="6">
                  <c:v>88</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7602721046745"/>
          <c:y val="9.4692240452309118E-2"/>
          <c:w val="0.55490281757036275"/>
          <c:h val="0.78254982025832276"/>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3.2689331842068979E-2"/>
                  <c:y val="-6.585717083471115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2.9576062142824367E-2"/>
                  <c:y val="0.1009809952798903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0"/>
                  <c:y val="-7.244288791818223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3.4245966691691249E-2"/>
                  <c:y val="7.902860500165334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3.1132696992446588E-2"/>
                  <c:y val="-9.878575625206667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5.9365506244509626E-2"/>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7.1807346025476157E-2"/>
                  <c:y val="-0.1242187423585911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0.20967640662370357"/>
                  <c:y val="-1.171874927911239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3668491673307698"/>
                  <c:y val="-4.21874974048045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0807709597832592"/>
                  <c:y val="-6.79687458188517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4.6121617224825759E-2"/>
                  <c:y val="8.671874466543155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1.3404065882898948E-2"/>
                  <c:y val="-0.1054687435120113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3.8309063529172752E-2"/>
                  <c:y val="0.100781243800366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7.1601038225654959E-2"/>
                  <c:y val="-0.1078124933678338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4515833104328946"/>
                  <c:y val="9.3749994232898981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0908556950912839"/>
                  <c:y val="-2.57812484140472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7.5322733080925658E-2"/>
                  <c:y val="-5.859374639556186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0.12804794728398858"/>
                  <c:y val="-8.203124495378660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1.1835614038296419E-2"/>
                  <c:y val="0.1031249936561888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7.6931491248926384E-2"/>
                  <c:y val="-4.218749740480462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9.912326757073206E-2"/>
                  <c:y val="5.859374639556186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1243833336381549"/>
                  <c:y val="4.6874997116449057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9.320546055158388E-2"/>
                  <c:y val="-0.11015624322365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1</c:v>
                </c:pt>
                <c:pt idx="1">
                  <c:v>13</c:v>
                </c:pt>
                <c:pt idx="2" formatCode="General">
                  <c:v>2</c:v>
                </c:pt>
                <c:pt idx="3" formatCode="General">
                  <c:v>2</c:v>
                </c:pt>
                <c:pt idx="4" formatCode="General">
                  <c:v>0</c:v>
                </c:pt>
                <c:pt idx="5" formatCode="General">
                  <c:v>7</c:v>
                </c:pt>
                <c:pt idx="6" formatCode="General">
                  <c:v>185</c:v>
                </c:pt>
                <c:pt idx="7" formatCode="General">
                  <c:v>10</c:v>
                </c:pt>
                <c:pt idx="8" formatCode="General">
                  <c:v>0</c:v>
                </c:pt>
                <c:pt idx="9">
                  <c:v>110</c:v>
                </c:pt>
                <c:pt idx="10" formatCode="General">
                  <c:v>3</c:v>
                </c:pt>
                <c:pt idx="11" formatCode="General">
                  <c:v>11</c:v>
                </c:pt>
                <c:pt idx="12">
                  <c:v>4</c:v>
                </c:pt>
                <c:pt idx="13" formatCode="General">
                  <c:v>1128</c:v>
                </c:pt>
                <c:pt idx="14" formatCode="General">
                  <c:v>14</c:v>
                </c:pt>
                <c:pt idx="15" formatCode="General">
                  <c:v>0</c:v>
                </c:pt>
                <c:pt idx="16" formatCode="General">
                  <c:v>63</c:v>
                </c:pt>
                <c:pt idx="17" formatCode="General">
                  <c:v>908</c:v>
                </c:pt>
                <c:pt idx="18" formatCode="General">
                  <c:v>16</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65</c:v>
                </c:pt>
                <c:pt idx="1">
                  <c:v>88</c:v>
                </c:pt>
                <c:pt idx="2">
                  <c:v>123</c:v>
                </c:pt>
                <c:pt idx="3">
                  <c:v>145</c:v>
                </c:pt>
                <c:pt idx="4">
                  <c:v>138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0.39</c:v>
                </c:pt>
                <c:pt idx="1">
                  <c:v>0.26</c:v>
                </c:pt>
                <c:pt idx="2">
                  <c:v>0.17</c:v>
                </c:pt>
                <c:pt idx="3">
                  <c:v>0.1</c:v>
                </c:pt>
                <c:pt idx="4">
                  <c:v>0.03</c:v>
                </c:pt>
                <c:pt idx="5">
                  <c:v>0.03</c:v>
                </c:pt>
                <c:pt idx="6">
                  <c:v>0.02</c:v>
                </c:pt>
                <c:pt idx="7">
                  <c:v>-0.01</c:v>
                </c:pt>
                <c:pt idx="8">
                  <c:v>-0.02</c:v>
                </c:pt>
                <c:pt idx="9">
                  <c:v>-0.03</c:v>
                </c:pt>
                <c:pt idx="11">
                  <c:v>-0.05</c:v>
                </c:pt>
                <c:pt idx="12">
                  <c:v>-0.06</c:v>
                </c:pt>
                <c:pt idx="13">
                  <c:v>-0.09</c:v>
                </c:pt>
                <c:pt idx="14">
                  <c:v>-0.1</c:v>
                </c:pt>
                <c:pt idx="15">
                  <c:v>-0.13</c:v>
                </c:pt>
                <c:pt idx="16">
                  <c:v>-0.15</c:v>
                </c:pt>
                <c:pt idx="17">
                  <c:v>-0.19</c:v>
                </c:pt>
                <c:pt idx="18">
                  <c:v>-0.22</c:v>
                </c:pt>
                <c:pt idx="19">
                  <c:v>-0.33</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0" formatCode="0%">
                  <c:v>-0.05</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138833450900629"/>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3">
                  <c:v>-0.150105708245243</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2">
                  <c:v>0.05</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5697</c:v>
                </c:pt>
                <c:pt idx="1">
                  <c:v>4474</c:v>
                </c:pt>
                <c:pt idx="2">
                  <c:v>3303</c:v>
                </c:pt>
                <c:pt idx="3" formatCode="#,##0">
                  <c:v>2365</c:v>
                </c:pt>
                <c:pt idx="4" formatCode="#,##0">
                  <c:v>2010</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0.28999999999999998</c:v>
                </c:pt>
                <c:pt idx="1">
                  <c:v>0.46</c:v>
                </c:pt>
                <c:pt idx="2">
                  <c:v>0.08</c:v>
                </c:pt>
                <c:pt idx="3">
                  <c:v>0.06</c:v>
                </c:pt>
                <c:pt idx="4">
                  <c:v>0.06</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1</c:v>
                </c:pt>
                <c:pt idx="10">
                  <c:v>3</c:v>
                </c:pt>
                <c:pt idx="11">
                  <c:v>1</c:v>
                </c:pt>
                <c:pt idx="12">
                  <c:v>0</c:v>
                </c:pt>
                <c:pt idx="13">
                  <c:v>1</c:v>
                </c:pt>
                <c:pt idx="14">
                  <c:v>1</c:v>
                </c:pt>
                <c:pt idx="15">
                  <c:v>1</c:v>
                </c:pt>
                <c:pt idx="16">
                  <c:v>1</c:v>
                </c:pt>
                <c:pt idx="17">
                  <c:v>1</c:v>
                </c:pt>
                <c:pt idx="18">
                  <c:v>0</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8">
                  <c:v>0.129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0.108</c:v>
                </c:pt>
                <c:pt idx="1">
                  <c:v>0.14299999999999999</c:v>
                </c:pt>
                <c:pt idx="2">
                  <c:v>9.4E-2</c:v>
                </c:pt>
                <c:pt idx="3">
                  <c:v>0.17</c:v>
                </c:pt>
                <c:pt idx="4">
                  <c:v>0.129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0.14699999999999999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9.6000000000000002E-2</c:v>
                </c:pt>
                <c:pt idx="1">
                  <c:v>0.13600000000000001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Warren</c:v>
                </c:pt>
                <c:pt idx="4">
                  <c:v>Middlesex</c:v>
                </c:pt>
                <c:pt idx="5">
                  <c:v>Morris</c:v>
                </c:pt>
                <c:pt idx="6">
                  <c:v>Hunterdon</c:v>
                </c:pt>
                <c:pt idx="7">
                  <c:v>Burlington</c:v>
                </c:pt>
                <c:pt idx="8">
                  <c:v>Union</c:v>
                </c:pt>
                <c:pt idx="9">
                  <c:v>Ocean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Warren</c:v>
                </c:pt>
                <c:pt idx="4">
                  <c:v>Middlesex</c:v>
                </c:pt>
                <c:pt idx="5">
                  <c:v>Morris</c:v>
                </c:pt>
                <c:pt idx="6">
                  <c:v>Hunterdon</c:v>
                </c:pt>
                <c:pt idx="7">
                  <c:v>Burlington</c:v>
                </c:pt>
                <c:pt idx="8">
                  <c:v>Union</c:v>
                </c:pt>
                <c:pt idx="9">
                  <c:v>Ocean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6" formatCode="0%">
                  <c:v>0.19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Warren</c:v>
                </c:pt>
                <c:pt idx="4">
                  <c:v>Middlesex</c:v>
                </c:pt>
                <c:pt idx="5">
                  <c:v>Morris</c:v>
                </c:pt>
                <c:pt idx="6">
                  <c:v>Hunterdon</c:v>
                </c:pt>
                <c:pt idx="7">
                  <c:v>Burlington</c:v>
                </c:pt>
                <c:pt idx="8">
                  <c:v>Union</c:v>
                </c:pt>
                <c:pt idx="9">
                  <c:v>Ocean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0.189</c:v>
                </c:pt>
                <c:pt idx="1">
                  <c:v>0.16500000000000001</c:v>
                </c:pt>
                <c:pt idx="2">
                  <c:v>0.15</c:v>
                </c:pt>
                <c:pt idx="3">
                  <c:v>0.122</c:v>
                </c:pt>
                <c:pt idx="4">
                  <c:v>0.19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0.20899999999999999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Swedesboro borough</c:v>
                </c:pt>
                <c:pt idx="1">
                  <c:v>Woodbury city</c:v>
                </c:pt>
                <c:pt idx="2">
                  <c:v>Woolwich township</c:v>
                </c:pt>
                <c:pt idx="3">
                  <c:v>Glassboro borough</c:v>
                </c:pt>
                <c:pt idx="4">
                  <c:v>Deptford township</c:v>
                </c:pt>
                <c:pt idx="5">
                  <c:v>East Greenwich township</c:v>
                </c:pt>
                <c:pt idx="6">
                  <c:v>Paulsboro borough</c:v>
                </c:pt>
                <c:pt idx="7">
                  <c:v>Washington township</c:v>
                </c:pt>
                <c:pt idx="8">
                  <c:v>Westville borough</c:v>
                </c:pt>
                <c:pt idx="9">
                  <c:v>Monroe township</c:v>
                </c:pt>
              </c:strCache>
            </c:strRef>
          </c:cat>
          <c:val>
            <c:numRef>
              <c:f>Sheet1!$B$2:$B$11</c:f>
              <c:numCache>
                <c:formatCode>0.00%</c:formatCode>
                <c:ptCount val="10"/>
                <c:pt idx="0">
                  <c:v>0.14199999999999999</c:v>
                </c:pt>
                <c:pt idx="1">
                  <c:v>8.1000000000000003E-2</c:v>
                </c:pt>
                <c:pt idx="2">
                  <c:v>8.1000000000000003E-2</c:v>
                </c:pt>
                <c:pt idx="3">
                  <c:v>7.0999999999999994E-2</c:v>
                </c:pt>
                <c:pt idx="4">
                  <c:v>6.9000000000000006E-2</c:v>
                </c:pt>
                <c:pt idx="5">
                  <c:v>6.3E-2</c:v>
                </c:pt>
                <c:pt idx="6">
                  <c:v>6.0999999999999999E-2</c:v>
                </c:pt>
                <c:pt idx="7">
                  <c:v>6.0999999999999999E-2</c:v>
                </c:pt>
                <c:pt idx="8">
                  <c:v>6.0999999999999999E-2</c:v>
                </c:pt>
                <c:pt idx="9">
                  <c:v>5.8999999999999997E-2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Gloucester avg. 5.50%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Swedesboro borough</c:v>
                </c:pt>
                <c:pt idx="1">
                  <c:v>Woodbury city</c:v>
                </c:pt>
                <c:pt idx="2">
                  <c:v>Woolwich township</c:v>
                </c:pt>
                <c:pt idx="3">
                  <c:v>Glassboro borough</c:v>
                </c:pt>
                <c:pt idx="4">
                  <c:v>Deptford township</c:v>
                </c:pt>
                <c:pt idx="5">
                  <c:v>East Greenwich township</c:v>
                </c:pt>
                <c:pt idx="6">
                  <c:v>Paulsboro borough</c:v>
                </c:pt>
                <c:pt idx="7">
                  <c:v>Washington township</c:v>
                </c:pt>
                <c:pt idx="8">
                  <c:v>Westville borough</c:v>
                </c:pt>
                <c:pt idx="9">
                  <c:v>Monroe township</c:v>
                </c:pt>
              </c:strCache>
            </c:strRef>
          </c:cat>
          <c:val>
            <c:numRef>
              <c:f>Sheet1!$C$2:$C$11</c:f>
              <c:numCache>
                <c:formatCode>0%</c:formatCode>
                <c:ptCount val="10"/>
                <c:pt idx="0">
                  <c:v>5.5E-2</c:v>
                </c:pt>
                <c:pt idx="1">
                  <c:v>5.5E-2</c:v>
                </c:pt>
                <c:pt idx="2">
                  <c:v>5.5E-2</c:v>
                </c:pt>
                <c:pt idx="3">
                  <c:v>5.5E-2</c:v>
                </c:pt>
                <c:pt idx="4">
                  <c:v>5.5E-2</c:v>
                </c:pt>
                <c:pt idx="5">
                  <c:v>5.5E-2</c:v>
                </c:pt>
                <c:pt idx="6">
                  <c:v>5.5E-2</c:v>
                </c:pt>
                <c:pt idx="7">
                  <c:v>5.5E-2</c:v>
                </c:pt>
                <c:pt idx="8">
                  <c:v>5.5E-2</c:v>
                </c:pt>
                <c:pt idx="9">
                  <c:v>5.5E-2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471257381889764"/>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0.16900000000000001</c:v>
                </c:pt>
                <c:pt idx="1">
                  <c:v>0.19700000000000001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7" formatCode="0">
                  <c:v>8997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7">
                  <c:v>8896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8">
                  <c:v>418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0.89900000000000002</c:v>
                </c:pt>
                <c:pt idx="1">
                  <c:v>0.91300000000000003</c:v>
                </c:pt>
                <c:pt idx="2">
                  <c:v>0.91500000000000004</c:v>
                </c:pt>
                <c:pt idx="3">
                  <c:v>0.90700000000000003</c:v>
                </c:pt>
                <c:pt idx="4">
                  <c:v>0.90100000000000002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0.52737</cdr:x>
      <cdr:y>0.78561</cdr:y>
    </cdr:from>
    <cdr:to>
      <cdr:x>0.68157</cdr:x>
      <cdr:y>0.82451</cdr:y>
    </cdr:to>
    <cdr:sp macro="" textlink="">
      <cdr:nvSpPr>
        <cdr:cNvPr id="2" name="TextBox 5"/>
        <cdr:cNvSpPr txBox="1"/>
      </cdr:nvSpPr>
      <cdr:spPr>
        <a:xfrm xmlns:a="http://schemas.openxmlformats.org/drawingml/2006/main">
          <a:off x="3204482" y="4662320"/>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cgsresourcenet.org/community-services/family-support-services/"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Swedesboro borough has the lowest proportion of residents who speak English-only, while Wenonah borough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8</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Washington </a:t>
            </a:r>
            <a:r>
              <a:rPr lang="en-US" sz="1200" kern="1200" dirty="0" smtClean="0">
                <a:solidFill>
                  <a:schemeClr val="tx1"/>
                </a:solidFill>
                <a:effectLst/>
                <a:latin typeface="+mn-lt"/>
                <a:ea typeface="+mn-ea"/>
                <a:cs typeface="+mn-cs"/>
              </a:rPr>
              <a:t>township and Monroe Township have </a:t>
            </a:r>
            <a:r>
              <a:rPr lang="en-US" sz="1200" kern="1200" dirty="0" smtClean="0">
                <a:solidFill>
                  <a:schemeClr val="tx1"/>
                </a:solidFill>
                <a:effectLst/>
                <a:latin typeface="+mn-lt"/>
                <a:ea typeface="+mn-ea"/>
                <a:cs typeface="+mn-cs"/>
              </a:rPr>
              <a:t>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11th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1626</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261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lower the NJ average. </a:t>
            </a:r>
          </a:p>
          <a:p>
            <a:pPr marL="628650" lvl="1" indent="-171450">
              <a:buFont typeface="Arial" panose="020B0604020202020204" pitchFamily="34" charset="0"/>
              <a:buChar char="•"/>
            </a:pPr>
            <a:r>
              <a:rPr lang="en-US" sz="1200" kern="120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tended to remain mostly steady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Woodbury </a:t>
            </a:r>
            <a:r>
              <a:rPr lang="en-US" sz="1200" kern="1200" dirty="0" smtClean="0">
                <a:solidFill>
                  <a:schemeClr val="tx1"/>
                </a:solidFill>
                <a:effectLst/>
                <a:latin typeface="+mn-lt"/>
                <a:ea typeface="+mn-ea"/>
                <a:cs typeface="+mn-cs"/>
              </a:rPr>
              <a:t>and Paulsboro have </a:t>
            </a:r>
            <a:r>
              <a:rPr lang="en-US" sz="1200" kern="1200" dirty="0" smtClean="0">
                <a:solidFill>
                  <a:schemeClr val="tx1"/>
                </a:solidFill>
                <a:effectLst/>
                <a:latin typeface="+mn-lt"/>
                <a:ea typeface="+mn-ea"/>
                <a:cs typeface="+mn-cs"/>
              </a:rPr>
              <a:t>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Paulsboro and Westville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lower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lower than the state average and is lower than the U.S.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endParaRPr lang="en-US" dirty="0" smtClean="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t>
            </a:r>
            <a:r>
              <a:rPr lang="en-US" sz="1200" kern="1200" dirty="0" smtClean="0">
                <a:solidFill>
                  <a:schemeClr val="tx1"/>
                </a:solidFill>
                <a:effectLst/>
                <a:latin typeface="+mn-lt"/>
                <a:ea typeface="+mn-ea"/>
                <a:cs typeface="+mn-cs"/>
              </a:rPr>
              <a:t>are slightly higher than expected for </a:t>
            </a:r>
            <a:r>
              <a:rPr lang="en-US" sz="1200" kern="1200" dirty="0" smtClean="0">
                <a:solidFill>
                  <a:schemeClr val="tx1"/>
                </a:solidFill>
                <a:effectLst/>
                <a:latin typeface="+mn-lt"/>
                <a:ea typeface="+mn-ea"/>
                <a:cs typeface="+mn-cs"/>
              </a:rPr>
              <a:t>infant childcare and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expected for toddler</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pre-K 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remain mostly steady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Clayton and Monroe 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a:t>
            </a:r>
            <a:r>
              <a:rPr lang="en-US" sz="1200" kern="1200" baseline="0" dirty="0" smtClean="0">
                <a:solidFill>
                  <a:schemeClr val="tx1"/>
                </a:solidFill>
                <a:effectLst/>
                <a:latin typeface="+mn-lt"/>
                <a:ea typeface="+mn-ea"/>
                <a:cs typeface="+mn-cs"/>
              </a:rPr>
              <a:t> Woodbury and Franklin </a:t>
            </a:r>
            <a:r>
              <a:rPr lang="en-US" sz="1200" kern="1200" dirty="0" smtClean="0">
                <a:solidFill>
                  <a:schemeClr val="tx1"/>
                </a:solidFill>
                <a:effectLst/>
                <a:latin typeface="+mn-lt"/>
                <a:ea typeface="+mn-ea"/>
                <a:cs typeface="+mn-cs"/>
              </a:rPr>
              <a:t>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Note:</a:t>
            </a:r>
            <a:r>
              <a:rPr lang="en-US" sz="1200" kern="120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increase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 </a:t>
            </a:r>
            <a:r>
              <a:rPr lang="en-US" sz="1200" kern="1200" dirty="0" smtClean="0">
                <a:solidFill>
                  <a:schemeClr val="tx1"/>
                </a:solidFill>
                <a:effectLst/>
                <a:latin typeface="+mn-lt"/>
                <a:ea typeface="+mn-ea"/>
                <a:cs typeface="+mn-cs"/>
              </a:rPr>
              <a:t>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 slightly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increased slightly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and lower proportions of Black/African American, Asian, “Other,” and Hispanic/Latino 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similar to the state's rate, and tends to follow a similar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similar median income to the state </a:t>
            </a:r>
            <a:r>
              <a:rPr lang="en-US" sz="1200" kern="1200" dirty="0" smtClean="0">
                <a:solidFill>
                  <a:schemeClr val="tx1"/>
                </a:solidFill>
                <a:effectLst/>
                <a:latin typeface="+mn-lt"/>
                <a:ea typeface="+mn-ea"/>
                <a:cs typeface="+mn-cs"/>
              </a:rPr>
              <a:t>average and slightly higher than the national average.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a:t>
            </a:r>
            <a:r>
              <a:rPr lang="en-US" sz="1200" kern="1200" dirty="0" smtClean="0">
                <a:solidFill>
                  <a:schemeClr val="tx1"/>
                </a:solidFill>
                <a:effectLst/>
                <a:latin typeface="+mn-lt"/>
                <a:ea typeface="+mn-ea"/>
                <a:cs typeface="+mn-cs"/>
              </a:rPr>
              <a:t>$10K-$18K </a:t>
            </a:r>
            <a:r>
              <a:rPr lang="en-US" sz="1200" kern="1200" dirty="0" smtClean="0">
                <a:solidFill>
                  <a:schemeClr val="tx1"/>
                </a:solidFill>
                <a:effectLst/>
                <a:latin typeface="+mn-lt"/>
                <a:ea typeface="+mn-ea"/>
                <a:cs typeface="+mn-cs"/>
              </a:rPr>
              <a:t>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10</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 </a:t>
            </a:r>
            <a:r>
              <a:rPr lang="en-US" sz="1200" kern="1200" dirty="0" smtClean="0">
                <a:solidFill>
                  <a:schemeClr val="tx1"/>
                </a:solidFill>
                <a:effectLst/>
                <a:latin typeface="+mn-lt"/>
                <a:ea typeface="+mn-ea"/>
                <a:cs typeface="+mn-cs"/>
              </a:rPr>
              <a:t>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similar</a:t>
            </a:r>
            <a:r>
              <a:rPr lang="en-US" sz="1200" kern="1200" baseline="0" dirty="0" smtClean="0">
                <a:solidFill>
                  <a:schemeClr val="tx1"/>
                </a:solidFill>
                <a:effectLst/>
                <a:latin typeface="+mn-lt"/>
                <a:ea typeface="+mn-ea"/>
                <a:cs typeface="+mn-cs"/>
              </a:rPr>
              <a:t> to</a:t>
            </a:r>
            <a:r>
              <a:rPr lang="en-US" sz="1200" kern="1200" dirty="0" smtClean="0">
                <a:solidFill>
                  <a:schemeClr val="tx1"/>
                </a:solidFill>
                <a:effectLst/>
                <a:latin typeface="+mn-lt"/>
                <a:ea typeface="+mn-ea"/>
                <a:cs typeface="+mn-cs"/>
              </a:rPr>
              <a:t>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mostly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steady by race/ethnicity.</a:t>
            </a: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increase 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Monroe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assault.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-5% change indicates a</a:t>
            </a:r>
            <a:r>
              <a:rPr lang="en-US" sz="1200" kern="1200" baseline="0" dirty="0" smtClean="0">
                <a:solidFill>
                  <a:schemeClr val="tx1"/>
                </a:solidFill>
                <a:effectLst/>
                <a:latin typeface="+mn-lt"/>
                <a:ea typeface="+mn-ea"/>
                <a:cs typeface="+mn-cs"/>
              </a:rPr>
              <a:t> decrease </a:t>
            </a:r>
            <a:r>
              <a:rPr lang="en-US" sz="1200" kern="1200" dirty="0" smtClean="0">
                <a:solidFill>
                  <a:schemeClr val="tx1"/>
                </a:solidFill>
                <a:effectLst/>
                <a:latin typeface="+mn-lt"/>
                <a:ea typeface="+mn-ea"/>
                <a:cs typeface="+mn-cs"/>
              </a:rPr>
              <a:t>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-15% change indicates an increasing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partial</a:t>
            </a:r>
            <a:r>
              <a:rPr lang="en-US" sz="1200" kern="1200" baseline="0" dirty="0" smtClean="0">
                <a:solidFill>
                  <a:schemeClr val="tx1"/>
                </a:solidFill>
                <a:effectLst/>
                <a:latin typeface="+mn-lt"/>
                <a:ea typeface="+mn-ea"/>
                <a:cs typeface="+mn-cs"/>
              </a:rPr>
              <a:t> care.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South Harrison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West</a:t>
            </a:r>
            <a:r>
              <a:rPr lang="en-US" sz="1200" kern="1200" baseline="0" dirty="0" smtClean="0">
                <a:solidFill>
                  <a:schemeClr val="tx1"/>
                </a:solidFill>
                <a:effectLst/>
                <a:latin typeface="+mn-lt"/>
                <a:ea typeface="+mn-ea"/>
                <a:cs typeface="+mn-cs"/>
              </a:rPr>
              <a:t> Deptford, and Woodbury are</a:t>
            </a:r>
            <a:r>
              <a:rPr lang="en-US" sz="1200" kern="1200" dirty="0" smtClean="0">
                <a:solidFill>
                  <a:schemeClr val="tx1"/>
                </a:solidFill>
                <a:effectLst/>
                <a:latin typeface="+mn-lt"/>
                <a:ea typeface="+mn-ea"/>
                <a:cs typeface="+mn-cs"/>
              </a:rPr>
              <a:t> composed of mostly White residents, with Woodbury being somewhat 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diverse.</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9</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 </a:t>
            </a:r>
            <a:r>
              <a:rPr lang="en-US" sz="1200" kern="1200" dirty="0" smtClean="0">
                <a:solidFill>
                  <a:schemeClr val="tx1"/>
                </a:solidFill>
                <a:effectLst/>
                <a:latin typeface="+mn-lt"/>
                <a:ea typeface="+mn-ea"/>
                <a:cs typeface="+mn-cs"/>
              </a:rPr>
              <a:t>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reported diagnosed depression most frequently.</a:t>
            </a: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8th lowest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http://www.cgsresourcenet.org/community-services/family-support-services/</a:t>
            </a:r>
            <a:r>
              <a:rPr lang="en-US" dirty="0" smtClean="0"/>
              <a:t> </a:t>
            </a:r>
          </a:p>
          <a:p>
            <a:pPr defTabSz="904046">
              <a:defRPr/>
            </a:pPr>
            <a:endParaRPr lang="en-US" dirty="0" smtClean="0"/>
          </a:p>
          <a:p>
            <a:pPr defTabSz="904046">
              <a:defRPr/>
            </a:pPr>
            <a:r>
              <a:rPr lang="en-US" dirty="0" smtClean="0"/>
              <a:t>16.2. </a:t>
            </a:r>
            <a:r>
              <a:rPr lang="en-US" dirty="0" smtClean="0">
                <a:hlinkClick r:id="rId4"/>
              </a:rPr>
              <a:t>https://www.probononj.org/ProviderDirectory.aspx</a:t>
            </a:r>
            <a:endParaRPr lang="en-US" dirty="0" smtClean="0"/>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Swedesboro </a:t>
            </a:r>
            <a:r>
              <a:rPr lang="en-US" sz="1200" kern="1200" dirty="0" smtClean="0">
                <a:solidFill>
                  <a:schemeClr val="tx1"/>
                </a:solidFill>
                <a:effectLst/>
                <a:latin typeface="+mn-lt"/>
                <a:ea typeface="+mn-ea"/>
                <a:cs typeface="+mn-cs"/>
              </a:rPr>
              <a:t>borough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a:t>
            </a:r>
            <a:r>
              <a:rPr lang="en-US" sz="1200" kern="1200" dirty="0" smtClean="0">
                <a:solidFill>
                  <a:schemeClr val="tx1"/>
                </a:solidFill>
                <a:effectLst/>
                <a:latin typeface="+mn-lt"/>
                <a:ea typeface="+mn-ea"/>
                <a:cs typeface="+mn-cs"/>
              </a:rPr>
              <a:t>the highest </a:t>
            </a:r>
            <a:r>
              <a:rPr lang="en-US" sz="1200" kern="1200" dirty="0" smtClean="0">
                <a:solidFill>
                  <a:schemeClr val="tx1"/>
                </a:solidFill>
                <a:effectLst/>
                <a:latin typeface="+mn-lt"/>
                <a:ea typeface="+mn-ea"/>
                <a:cs typeface="+mn-cs"/>
              </a:rPr>
              <a:t>proportion</a:t>
            </a:r>
            <a:r>
              <a:rPr lang="en-US" sz="1200" kern="1200" dirty="0" smtClean="0">
                <a:solidFill>
                  <a:schemeClr val="tx1"/>
                </a:solidFill>
                <a:effectLst/>
                <a:latin typeface="+mn-lt"/>
                <a:ea typeface="+mn-ea"/>
                <a:cs typeface="+mn-cs"/>
              </a:rPr>
              <a:t>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itle 1">
            <a:extLst>
              <a:ext uri="{FF2B5EF4-FFF2-40B4-BE49-F238E27FC236}">
                <a16:creationId xmlns:a16="http://schemas.microsoft.com/office/drawing/2014/main" id="{B174D015-0C4B-4048-9105-5C80F75BB3C9}"/>
              </a:ext>
            </a:extLst>
          </p:cNvPr>
          <p:cNvSpPr txBox="1">
            <a:spLocks/>
          </p:cNvSpPr>
          <p:nvPr userDrawn="1"/>
        </p:nvSpPr>
        <p:spPr>
          <a:xfrm>
            <a:off x="-95147" y="4191000"/>
            <a:ext cx="3246120" cy="2971800"/>
          </a:xfrm>
          <a:prstGeom prst="rect">
            <a:avLst/>
          </a:prstGeom>
          <a:noFill/>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4400" spc="-200" dirty="0">
                <a:solidFill>
                  <a:schemeClr val="bg1"/>
                </a:solidFill>
                <a:latin typeface="Franklin Gothic Demi" panose="020B0703020102020204" pitchFamily="34" charset="0"/>
              </a:rPr>
              <a:t>Gloucester</a:t>
            </a:r>
            <a:endParaRPr lang="en-US" spc="-200" dirty="0">
              <a:solidFill>
                <a:schemeClr val="bg1"/>
              </a:solidFill>
              <a:latin typeface="Franklin Gothic Demi" panose="020B0703020102020204" pitchFamily="34" charset="0"/>
            </a:endParaRPr>
          </a:p>
          <a:p>
            <a:pPr algn="ct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10" name="TextBox 9"/>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864960"/>
            <a:ext cx="870118" cy="1647423"/>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9084" y="4370159"/>
            <a:ext cx="870118" cy="1647423"/>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091" y="381761"/>
            <a:ext cx="870118" cy="1647423"/>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007" y="327490"/>
            <a:ext cx="870118" cy="1647423"/>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8541" y="2605287"/>
            <a:ext cx="870118" cy="1647423"/>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7533" y="483960"/>
            <a:ext cx="870118" cy="1647423"/>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348" y="381662"/>
            <a:ext cx="833680" cy="1578434"/>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9273" y="4827359"/>
            <a:ext cx="870118" cy="1647423"/>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7863" y="4751160"/>
            <a:ext cx="870118" cy="1647423"/>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8" name="TextBox 7"/>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8475" y="331560"/>
            <a:ext cx="870118" cy="1647423"/>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91227" y="324983"/>
            <a:ext cx="734594" cy="1390831"/>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9391" y="309993"/>
            <a:ext cx="870118" cy="1647423"/>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56836" y="708833"/>
            <a:ext cx="870118" cy="1647423"/>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8201" y="407911"/>
            <a:ext cx="870118" cy="1647423"/>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37254" y="306469"/>
            <a:ext cx="870118" cy="1647423"/>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864960"/>
            <a:ext cx="870118" cy="1647423"/>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8" name="TextBox 7"/>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8" name="TextBox 7"/>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8" name="TextBox 7"/>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8" name="TextBox 7"/>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7" name="TextBox 6"/>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6" name="TextBox 5"/>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23" y="23259"/>
            <a:ext cx="517931" cy="980616"/>
          </a:xfrm>
          <a:prstGeom prst="rect">
            <a:avLst/>
          </a:prstGeom>
        </p:spPr>
      </p:pic>
      <p:sp>
        <p:nvSpPr>
          <p:cNvPr id="6" name="TextBox 5"/>
          <p:cNvSpPr txBox="1"/>
          <p:nvPr userDrawn="1"/>
        </p:nvSpPr>
        <p:spPr>
          <a:xfrm>
            <a:off x="710569" y="228600"/>
            <a:ext cx="883920" cy="461665"/>
          </a:xfrm>
          <a:prstGeom prst="rect">
            <a:avLst/>
          </a:prstGeom>
          <a:noFill/>
        </p:spPr>
        <p:txBody>
          <a:bodyPr wrap="square" rtlCol="0">
            <a:spAutoFit/>
          </a:bodyPr>
          <a:lstStyle/>
          <a:p>
            <a:r>
              <a:rPr lang="en-US" sz="1200" b="1" dirty="0" smtClean="0">
                <a:latin typeface="+mj-lt"/>
              </a:rPr>
              <a:t>Gloucester</a:t>
            </a:r>
            <a:r>
              <a:rPr lang="en-US" sz="1200" b="1" baseline="0" dirty="0" smtClean="0">
                <a:latin typeface="+mj-lt"/>
              </a:rPr>
              <a:t> County</a:t>
            </a:r>
            <a:endParaRPr lang="en-US" sz="1200" b="1" dirty="0" smtClean="0">
              <a:latin typeface="+mj-lt"/>
            </a:endParaRPr>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308464"/>
            <a:ext cx="13417712" cy="7547463"/>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Gloucester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90598" y="4731020"/>
            <a:ext cx="886973" cy="1679335"/>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25886753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1488235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1352095971"/>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89917977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000167683"/>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57941490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80963604"/>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88372746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523566631"/>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96501368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118043222"/>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7800" y="1295400"/>
            <a:ext cx="4809339" cy="465973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533400"/>
            <a:ext cx="2057333" cy="3895216"/>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979979887"/>
              </p:ext>
            </p:extLst>
          </p:nvPr>
        </p:nvGraphicFramePr>
        <p:xfrm>
          <a:off x="3276600" y="610982"/>
          <a:ext cx="8839199" cy="571361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998860770"/>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142086825"/>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688849313"/>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60716005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37022097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26427189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0355271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45964255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507853144"/>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373093503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22536649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616843412"/>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699629849"/>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84244030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224300555"/>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94872968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67410268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41436994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3785221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368992096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87101" y="6005810"/>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162800" y="6005811"/>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75065246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8484933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024346675"/>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071960502"/>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35024080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60855397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71907098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46506574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05344210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558572161"/>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1852512999"/>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78912483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387079251"/>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21416597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183465253"/>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165471174"/>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876384287"/>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61525930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57637621"/>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2909329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96062615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9008420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674621277"/>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756580611"/>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2805531685"/>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936539173"/>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68866782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90263045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241177189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399258434"/>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480783222"/>
              </p:ext>
            </p:extLst>
          </p:nvPr>
        </p:nvGraphicFramePr>
        <p:xfrm>
          <a:off x="3581400" y="615553"/>
          <a:ext cx="8158625" cy="57852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945545612"/>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17164157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71018599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76364333"/>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560824386"/>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924727001"/>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5853286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Gloucester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996392589"/>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smtClean="0">
                          <a:latin typeface="Franklin Gothic Book" panose="020B0503020102020204" pitchFamily="34" charset="0"/>
                        </a:rPr>
                        <a:t>Median </a:t>
                      </a:r>
                      <a:r>
                        <a:rPr lang="en-US" sz="1400" dirty="0" smtClean="0">
                          <a:latin typeface="Franklin Gothic Book" panose="020B0503020102020204" pitchFamily="34" charset="0"/>
                        </a:rPr>
                        <a:t>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716072721"/>
              </p:ext>
            </p:extLst>
          </p:nvPr>
        </p:nvGraphicFramePr>
        <p:xfrm>
          <a:off x="7543800" y="867539"/>
          <a:ext cx="4648199" cy="60208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998280191"/>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121647953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570845535"/>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95206883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59692963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84811197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45304702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27211496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267974042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92995650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657600" y="875070"/>
            <a:ext cx="4041058" cy="4724610"/>
          </a:xfrm>
          <a:prstGeom prst="rect">
            <a:avLst/>
          </a:prstGeom>
        </p:spPr>
        <p:txBody>
          <a:bodyPr wrap="square">
            <a:noAutofit/>
          </a:bodyPr>
          <a:lstStyle/>
          <a:p>
            <a:r>
              <a:rPr lang="en-US" sz="1600" spc="-20" dirty="0">
                <a:latin typeface="Franklin Gothic Medium" panose="020B0603020102020204" pitchFamily="34" charset="0"/>
              </a:rPr>
              <a:t>CASA of CGS</a:t>
            </a:r>
          </a:p>
          <a:p>
            <a:endParaRPr lang="en-US" sz="1200" dirty="0">
              <a:latin typeface="Franklin Gothic Medium" panose="020B0603020102020204" pitchFamily="34" charset="0"/>
            </a:endParaRPr>
          </a:p>
          <a:p>
            <a:r>
              <a:rPr lang="en-US" sz="1600" spc="-20" dirty="0" err="1">
                <a:latin typeface="Franklin Gothic Medium" panose="020B0603020102020204" pitchFamily="34" charset="0"/>
              </a:rPr>
              <a:t>CarePlus</a:t>
            </a:r>
            <a:r>
              <a:rPr lang="en-US" sz="1600" spc="-20" dirty="0">
                <a:latin typeface="Franklin Gothic Medium" panose="020B0603020102020204" pitchFamily="34" charset="0"/>
              </a:rPr>
              <a:t>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The Arc</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Boggs Center</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ASAPP HealthCare, Inc.</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[Behavioral &amp; Emotional Health]</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Bonnie Brae</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[Substance Use and Psychological Services]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Boys and Girls Club </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AIDS Coalition of Southern NJ</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Women and Family Ascending Association </a:t>
            </a:r>
          </a:p>
          <a:p>
            <a:endParaRPr lang="en-US" sz="1600" spc="-20" dirty="0">
              <a:latin typeface="Franklin Gothic Medium" panose="020B0603020102020204" pitchFamily="34" charset="0"/>
            </a:endParaRPr>
          </a:p>
          <a:p>
            <a:endParaRPr lang="en-US" sz="1600" spc="-20" dirty="0">
              <a:latin typeface="Franklin Gothic Medium" panose="020B0603020102020204" pitchFamily="34" charset="0"/>
            </a:endParaRPr>
          </a:p>
          <a:p>
            <a:r>
              <a:rPr lang="en-US" sz="1050" dirty="0">
                <a:latin typeface="Franklin Gothic Medium" panose="020B0603020102020204" pitchFamily="34" charset="0"/>
              </a:rPr>
              <a:t>Source: cgsresourcenet.org</a:t>
            </a:r>
          </a:p>
          <a:p>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001000" y="762210"/>
            <a:ext cx="3886200" cy="5577840"/>
          </a:xfrm>
          <a:prstGeom prst="rect">
            <a:avLst/>
          </a:prstGeom>
        </p:spPr>
        <p:txBody>
          <a:bodyPr wrap="square">
            <a:noAutofit/>
          </a:bodyPr>
          <a:lstStyle/>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South Jersey Legal Services</a:t>
            </a:r>
          </a:p>
          <a:p>
            <a:r>
              <a:rPr lang="en-US" sz="1600" spc="-20" dirty="0">
                <a:latin typeface="Franklin Gothic Medium" panose="020B0603020102020204" pitchFamily="34" charset="0"/>
              </a:rPr>
              <a:t>Legal Services of NJ</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Immigration</a:t>
            </a:r>
          </a:p>
          <a:p>
            <a:r>
              <a:rPr lang="en-US" sz="1600" spc="-20" dirty="0">
                <a:latin typeface="Franklin Gothic Medium" panose="020B0603020102020204" pitchFamily="34" charset="0"/>
              </a:rPr>
              <a:t>AFSC Immigrant Rights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Disability</a:t>
            </a:r>
          </a:p>
          <a:p>
            <a:r>
              <a:rPr lang="en-US" sz="1600" spc="-20" dirty="0">
                <a:latin typeface="Franklin Gothic Medium" panose="020B0603020102020204" pitchFamily="34" charset="0"/>
              </a:rPr>
              <a:t>Disability Rights NJ</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Education</a:t>
            </a:r>
          </a:p>
          <a:p>
            <a:r>
              <a:rPr lang="en-US" sz="1600" spc="-20" dirty="0">
                <a:latin typeface="Franklin Gothic Medium" panose="020B0603020102020204" pitchFamily="34" charset="0"/>
              </a:rPr>
              <a:t>Education Law Center</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Women</a:t>
            </a:r>
          </a:p>
          <a:p>
            <a:r>
              <a:rPr lang="en-US" sz="1600" spc="-20" dirty="0">
                <a:latin typeface="Franklin Gothic Medium" panose="020B0603020102020204" pitchFamily="34" charset="0"/>
              </a:rPr>
              <a:t>Manavi</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[Women's Rights]</a:t>
            </a:r>
          </a:p>
          <a:p>
            <a:r>
              <a:rPr lang="en-US" sz="1600" spc="-20" dirty="0">
                <a:latin typeface="Franklin Gothic Medium" panose="020B0603020102020204" pitchFamily="34" charset="0"/>
              </a:rPr>
              <a:t>Partners for Women &amp; Justice</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Military</a:t>
            </a:r>
          </a:p>
          <a:p>
            <a:r>
              <a:rPr lang="en-US" sz="1600" spc="-20" dirty="0">
                <a:latin typeface="Franklin Gothic Medium" panose="020B0603020102020204" pitchFamily="34" charset="0"/>
              </a:rPr>
              <a:t>Military </a:t>
            </a:r>
            <a:r>
              <a:rPr lang="en-US" sz="1600" spc="-20" dirty="0" smtClean="0">
                <a:latin typeface="Franklin Gothic Medium" panose="020B0603020102020204" pitchFamily="34" charset="0"/>
              </a:rPr>
              <a:t>Legal </a:t>
            </a:r>
            <a:r>
              <a:rPr lang="en-US" sz="1600" spc="-20" smtClean="0">
                <a:latin typeface="Franklin Gothic Medium" panose="020B0603020102020204" pitchFamily="34" charset="0"/>
              </a:rPr>
              <a:t>Assistance</a:t>
            </a:r>
            <a:r>
              <a:rPr lang="en-US" sz="1600" spc="-20" baseline="0" smtClean="0">
                <a:latin typeface="Franklin Gothic Medium" panose="020B0603020102020204" pitchFamily="34" charset="0"/>
              </a:rPr>
              <a:t> Program</a:t>
            </a:r>
            <a:endParaRPr lang="en-US" sz="1600" spc="-20" dirty="0">
              <a:latin typeface="Franklin Gothic Medium" panose="020B0603020102020204" pitchFamily="34" charset="0"/>
            </a:endParaRP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LGBT Bar Association of Greater NY</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Children</a:t>
            </a:r>
          </a:p>
          <a:p>
            <a:r>
              <a:rPr lang="en-US" sz="1600" spc="-20" dirty="0">
                <a:latin typeface="Franklin Gothic Medium" panose="020B0603020102020204" pitchFamily="34" charset="0"/>
              </a:rPr>
              <a:t>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Gloucester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835275758"/>
              </p:ext>
            </p:extLst>
          </p:nvPr>
        </p:nvGraphicFramePr>
        <p:xfrm>
          <a:off x="3214943" y="734876"/>
          <a:ext cx="3944287" cy="5983205"/>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6050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831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50077">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50077">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29399">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50077">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86290">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8311">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50077">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50077">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9" name="Chart 8">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927711187"/>
              </p:ext>
            </p:extLst>
          </p:nvPr>
        </p:nvGraphicFramePr>
        <p:xfrm>
          <a:off x="7010400" y="1072706"/>
          <a:ext cx="5181600" cy="57852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e6723234372ec012ca6a&quot;,&quot;SmartGridHorizontal&quot;:0,&quot;LinkedExcelSources&quot;:{&quot;5fe23fb73839382b0c757267&quot;:&quot;{{Desktop}}\\Workbooks (Engage Attached)\\Gloucester_County_1-21-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22066</TotalTime>
  <Words>9642</Words>
  <Application>Microsoft Office PowerPoint</Application>
  <PresentationFormat>Widescreen</PresentationFormat>
  <Paragraphs>892</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1454</cp:revision>
  <dcterms:created xsi:type="dcterms:W3CDTF">2006-08-16T00:00:00Z</dcterms:created>
  <dcterms:modified xsi:type="dcterms:W3CDTF">2021-02-15T21:24:03Z</dcterms:modified>
</cp:coreProperties>
</file>