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79058" autoAdjust="0"/>
  </p:normalViewPr>
  <p:slideViewPr>
    <p:cSldViewPr>
      <p:cViewPr>
        <p:scale>
          <a:sx n="75" d="100"/>
          <a:sy n="75" d="100"/>
        </p:scale>
        <p:origin x="36" y="-66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Essex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Essex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'[Essex_Slider.xlsx]0. Overview'!$A$21,'[Essex_Slider.xlsx]0. Overview'!$A$43,'[Essex_Slider.xlsx]0. Overview'!$A$66,'[Essex_Slider.xlsx]0. Overview'!$A$89,'[Essex_Slider.xlsx]0. Overview'!$A$106,'[Essex_Slider.xlsx]0. Overview'!$A$114,'[Essex_Slider.xlsx]0. Overview'!$A$152,'[Essex_Slider.xlsx]0. Overview'!$A$177,'[Essex_Slider.xlsx]0. Overview'!$A$189,'[Essex_Slider.xlsx]0. Overview'!$A$219,'[Essex_Slider.xlsx]0. Overview'!$A$237</c:f>
              <c:strCache>
                <c:ptCount val="11"/>
                <c:pt idx="0">
                  <c:v>Essex</c:v>
                </c:pt>
                <c:pt idx="1">
                  <c:v>Essex</c:v>
                </c:pt>
                <c:pt idx="2">
                  <c:v>Essex</c:v>
                </c:pt>
                <c:pt idx="3">
                  <c:v>Essex</c:v>
                </c:pt>
                <c:pt idx="4">
                  <c:v>Essex</c:v>
                </c:pt>
                <c:pt idx="5">
                  <c:v>Essex</c:v>
                </c:pt>
                <c:pt idx="6">
                  <c:v>Essex</c:v>
                </c:pt>
                <c:pt idx="7">
                  <c:v>Essex</c:v>
                </c:pt>
                <c:pt idx="8">
                  <c:v>Essex</c:v>
                </c:pt>
                <c:pt idx="9">
                  <c:v>Essex</c:v>
                </c:pt>
                <c:pt idx="10">
                  <c:v>Essex </c:v>
                </c:pt>
              </c:strCache>
            </c:strRef>
          </c:cat>
          <c:val>
            <c:numRef>
              <c:f>'[Essex_Slider.xlsx]0. Overview'!$C$21,'[Essex_Slider.xlsx]0. Overview'!$C$43,'[Essex_Slider.xlsx]0. Overview'!$C$66,'[Essex_Slider.xlsx]0. Overview'!$C$89,'[Essex_Slider.xlsx]0. Overview'!$C$106,'[Essex_Slider.xlsx]0. Overview'!$C$114,'[Essex_Slider.xlsx]0. Overview'!$C$152,'[Essex_Slider.xlsx]0. Overview'!$C$177,'[Essex_Slider.xlsx]0. Overview'!$C$189,'[Essex_Slider.xlsx]0. Overview'!$C$219,'[Essex_Slider.xlsx]0. Overview'!$C$237</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796B-46EA-9303-8E14FFE2EB25}"/>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'[Essex_Slider.xlsx]0. Overview'!$A$21,'[Essex_Slider.xlsx]0. Overview'!$A$43,'[Essex_Slider.xlsx]0. Overview'!$A$66,'[Essex_Slider.xlsx]0. Overview'!$A$89,'[Essex_Slider.xlsx]0. Overview'!$A$106,'[Essex_Slider.xlsx]0. Overview'!$A$114,'[Essex_Slider.xlsx]0. Overview'!$A$152,'[Essex_Slider.xlsx]0. Overview'!$A$177,'[Essex_Slider.xlsx]0. Overview'!$A$189,'[Essex_Slider.xlsx]0. Overview'!$A$219,'[Essex_Slider.xlsx]0. Overview'!$A$237</c:f>
              <c:strCache>
                <c:ptCount val="11"/>
                <c:pt idx="0">
                  <c:v>Essex</c:v>
                </c:pt>
                <c:pt idx="1">
                  <c:v>Essex</c:v>
                </c:pt>
                <c:pt idx="2">
                  <c:v>Essex</c:v>
                </c:pt>
                <c:pt idx="3">
                  <c:v>Essex</c:v>
                </c:pt>
                <c:pt idx="4">
                  <c:v>Essex</c:v>
                </c:pt>
                <c:pt idx="5">
                  <c:v>Essex</c:v>
                </c:pt>
                <c:pt idx="6">
                  <c:v>Essex</c:v>
                </c:pt>
                <c:pt idx="7">
                  <c:v>Essex</c:v>
                </c:pt>
                <c:pt idx="8">
                  <c:v>Essex</c:v>
                </c:pt>
                <c:pt idx="9">
                  <c:v>Essex</c:v>
                </c:pt>
                <c:pt idx="10">
                  <c:v>Essex </c:v>
                </c:pt>
              </c:strCache>
            </c:strRef>
          </c:cat>
          <c:val>
            <c:numRef>
              <c:f>'[Essex_Slider.xlsx]0. Overview'!$D$21,'[Essex_Slider.xlsx]0. Overview'!$D$43,'[Essex_Slider.xlsx]0. Overview'!$D$66,'[Essex_Slider.xlsx]0. Overview'!$D$89,'[Essex_Slider.xlsx]0. Overview'!$D$106,'[Essex_Slider.xlsx]0. Overview'!$D$114,'[Essex_Slider.xlsx]0. Overview'!$D$152,'[Essex_Slider.xlsx]0. Overview'!$D$177,'[Essex_Slider.xlsx]0. Overview'!$D$189,'[Essex_Slider.xlsx]0. Overview'!$D$219,'[Essex_Slider.xlsx]0. Overview'!$D$237</c:f>
              <c:numCache>
                <c:formatCode>General</c:formatCode>
                <c:ptCount val="11"/>
                <c:pt idx="0">
                  <c:v>2.875</c:v>
                </c:pt>
                <c:pt idx="1">
                  <c:v>2.875</c:v>
                </c:pt>
                <c:pt idx="2">
                  <c:v>1.875</c:v>
                </c:pt>
                <c:pt idx="3">
                  <c:v>0.875</c:v>
                </c:pt>
                <c:pt idx="4">
                  <c:v>5.875</c:v>
                </c:pt>
                <c:pt idx="5">
                  <c:v>19.875</c:v>
                </c:pt>
                <c:pt idx="6">
                  <c:v>3.875</c:v>
                </c:pt>
                <c:pt idx="7">
                  <c:v>0.875</c:v>
                </c:pt>
                <c:pt idx="8">
                  <c:v>10.875</c:v>
                </c:pt>
                <c:pt idx="9">
                  <c:v>0.875</c:v>
                </c:pt>
                <c:pt idx="10">
                  <c:v>4.875</c:v>
                </c:pt>
              </c:numCache>
            </c:numRef>
          </c:val>
          <c:extLst>
            <c:ext xmlns:c16="http://schemas.microsoft.com/office/drawing/2014/chart" uri="{C3380CC4-5D6E-409C-BE32-E72D297353CC}">
              <c16:uniqueId val="{00000001-796B-46EA-9303-8E14FFE2EB25}"/>
            </c:ext>
          </c:extLst>
        </c:ser>
        <c:ser>
          <c:idx val="3"/>
          <c:order val="2"/>
          <c:spPr>
            <a:solidFill>
              <a:schemeClr val="bg2">
                <a:lumMod val="75000"/>
              </a:schemeClr>
            </a:solidFill>
            <a:ln>
              <a:solidFill>
                <a:schemeClr val="tx1"/>
              </a:solidFill>
            </a:ln>
            <a:effectLst/>
          </c:spPr>
          <c:invertIfNegative val="0"/>
          <c:cat>
            <c:strRef>
              <c:f>'[Essex_Slider.xlsx]0. Overview'!$A$21,'[Essex_Slider.xlsx]0. Overview'!$A$43,'[Essex_Slider.xlsx]0. Overview'!$A$66,'[Essex_Slider.xlsx]0. Overview'!$A$89,'[Essex_Slider.xlsx]0. Overview'!$A$106,'[Essex_Slider.xlsx]0. Overview'!$A$114,'[Essex_Slider.xlsx]0. Overview'!$A$152,'[Essex_Slider.xlsx]0. Overview'!$A$177,'[Essex_Slider.xlsx]0. Overview'!$A$189,'[Essex_Slider.xlsx]0. Overview'!$A$219,'[Essex_Slider.xlsx]0. Overview'!$A$237</c:f>
              <c:strCache>
                <c:ptCount val="11"/>
                <c:pt idx="0">
                  <c:v>Essex</c:v>
                </c:pt>
                <c:pt idx="1">
                  <c:v>Essex</c:v>
                </c:pt>
                <c:pt idx="2">
                  <c:v>Essex</c:v>
                </c:pt>
                <c:pt idx="3">
                  <c:v>Essex</c:v>
                </c:pt>
                <c:pt idx="4">
                  <c:v>Essex</c:v>
                </c:pt>
                <c:pt idx="5">
                  <c:v>Essex</c:v>
                </c:pt>
                <c:pt idx="6">
                  <c:v>Essex</c:v>
                </c:pt>
                <c:pt idx="7">
                  <c:v>Essex</c:v>
                </c:pt>
                <c:pt idx="8">
                  <c:v>Essex</c:v>
                </c:pt>
                <c:pt idx="9">
                  <c:v>Essex</c:v>
                </c:pt>
                <c:pt idx="10">
                  <c:v>Essex </c:v>
                </c:pt>
              </c:strCache>
            </c:strRef>
          </c:cat>
          <c:val>
            <c:numRef>
              <c:f>'[Essex_Slider.xlsx]0. Overview'!$E$21,'[Essex_Slider.xlsx]0. Overview'!$E$43,'[Essex_Slider.xlsx]0. Overview'!$E$66,'[Essex_Slider.xlsx]0. Overview'!$E$89,'[Essex_Slider.xlsx]0. Overview'!$E$106,'[Essex_Slider.xlsx]0. Overview'!$E$114,'[Essex_Slider.xlsx]0. Overview'!$E$152,'[Essex_Slider.xlsx]0. Overview'!$E$177,'[Essex_Slider.xlsx]0. Overview'!$E$189,'[Essex_Slider.xlsx]0. Overview'!$E$219,'[Essex_Slider.xlsx]0. Overview'!$E$237</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796B-46EA-9303-8E14FFE2EB25}"/>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5">
                  <c:v>0.628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0.68</c:v>
                </c:pt>
                <c:pt idx="1">
                  <c:v>0.68</c:v>
                </c:pt>
                <c:pt idx="2">
                  <c:v>0.68</c:v>
                </c:pt>
                <c:pt idx="3">
                  <c:v>0.68</c:v>
                </c:pt>
                <c:pt idx="4">
                  <c:v>0.68</c:v>
                </c:pt>
                <c:pt idx="5">
                  <c:v>0.68</c:v>
                </c:pt>
                <c:pt idx="6">
                  <c:v>0.68</c:v>
                </c:pt>
                <c:pt idx="7">
                  <c:v>0.68</c:v>
                </c:pt>
                <c:pt idx="8">
                  <c:v>0.68</c:v>
                </c:pt>
                <c:pt idx="9">
                  <c:v>0.68</c:v>
                </c:pt>
                <c:pt idx="10">
                  <c:v>0.68</c:v>
                </c:pt>
                <c:pt idx="11">
                  <c:v>0.68</c:v>
                </c:pt>
                <c:pt idx="12">
                  <c:v>0.68</c:v>
                </c:pt>
                <c:pt idx="13">
                  <c:v>0.68</c:v>
                </c:pt>
                <c:pt idx="14">
                  <c:v>0.68</c:v>
                </c:pt>
                <c:pt idx="15">
                  <c:v>0.68</c:v>
                </c:pt>
                <c:pt idx="16">
                  <c:v>0.68</c:v>
                </c:pt>
                <c:pt idx="17">
                  <c:v>0.68</c:v>
                </c:pt>
                <c:pt idx="18">
                  <c:v>0.68</c:v>
                </c:pt>
                <c:pt idx="19" formatCode="General">
                  <c:v>0.68</c:v>
                </c:pt>
                <c:pt idx="20" formatCode="General">
                  <c:v>0.68</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South Orange Village township</c:v>
                </c:pt>
                <c:pt idx="1">
                  <c:v>Fairfield township</c:v>
                </c:pt>
                <c:pt idx="2">
                  <c:v>Belleville township</c:v>
                </c:pt>
              </c:strCache>
            </c:strRef>
          </c:cat>
          <c:val>
            <c:numRef>
              <c:f>Sheet1!$C$2:$C$4</c:f>
              <c:numCache>
                <c:formatCode>0%</c:formatCode>
                <c:ptCount val="3"/>
                <c:pt idx="0">
                  <c:v>0.68</c:v>
                </c:pt>
                <c:pt idx="1">
                  <c:v>0.68</c:v>
                </c:pt>
                <c:pt idx="2">
                  <c:v>0.68</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Essex County Avg. 64.1%</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South Orange Village township</c:v>
                </c:pt>
                <c:pt idx="1">
                  <c:v>Fairfield township</c:v>
                </c:pt>
                <c:pt idx="2">
                  <c:v>Belleville township</c:v>
                </c:pt>
              </c:strCache>
            </c:strRef>
          </c:cat>
          <c:val>
            <c:numRef>
              <c:f>Sheet1!$D$2:$D$4</c:f>
              <c:numCache>
                <c:formatCode>0%</c:formatCode>
                <c:ptCount val="3"/>
                <c:pt idx="0">
                  <c:v>0.64100000000000001</c:v>
                </c:pt>
                <c:pt idx="1">
                  <c:v>0.64100000000000001</c:v>
                </c:pt>
                <c:pt idx="2">
                  <c:v>0.64100000000000001</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South Orange Village township</c:v>
                </c:pt>
                <c:pt idx="1">
                  <c:v>Fairfield township</c:v>
                </c:pt>
                <c:pt idx="2">
                  <c:v>Belleville township</c:v>
                </c:pt>
              </c:strCache>
            </c:strRef>
          </c:cat>
          <c:val>
            <c:numRef>
              <c:f>Sheet1!$B$2:$B$4</c:f>
              <c:numCache>
                <c:formatCode>0%</c:formatCode>
                <c:ptCount val="3"/>
                <c:pt idx="0">
                  <c:v>0.88</c:v>
                </c:pt>
                <c:pt idx="1">
                  <c:v>0.78300000000000003</c:v>
                </c:pt>
                <c:pt idx="2">
                  <c:v>0.46200000000000002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3431348425196853"/>
          <c:y val="0.8254751583738214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20" formatCode="#,##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9" formatCode="#,##0">
                  <c:v>188960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6">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6" formatCode="#,##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Newark city</c:v>
                </c:pt>
                <c:pt idx="1">
                  <c:v>East Orange city</c:v>
                </c:pt>
                <c:pt idx="2">
                  <c:v>Irvington township</c:v>
                </c:pt>
                <c:pt idx="3">
                  <c:v>Bloomfield township</c:v>
                </c:pt>
                <c:pt idx="4">
                  <c:v>West Orange township</c:v>
                </c:pt>
                <c:pt idx="5">
                  <c:v>Montclair township</c:v>
                </c:pt>
                <c:pt idx="6">
                  <c:v>Belleville township</c:v>
                </c:pt>
                <c:pt idx="7">
                  <c:v>Livingston township</c:v>
                </c:pt>
                <c:pt idx="8">
                  <c:v>City of Orange township</c:v>
                </c:pt>
                <c:pt idx="9">
                  <c:v>Maplewood township</c:v>
                </c:pt>
                <c:pt idx="10">
                  <c:v>Millburn township</c:v>
                </c:pt>
                <c:pt idx="11">
                  <c:v>Nutley township</c:v>
                </c:pt>
                <c:pt idx="12">
                  <c:v>South Orange Village township</c:v>
                </c:pt>
                <c:pt idx="13">
                  <c:v>Verona township</c:v>
                </c:pt>
                <c:pt idx="14">
                  <c:v>Glen Ridge borough</c:v>
                </c:pt>
                <c:pt idx="15">
                  <c:v>West Caldwell township</c:v>
                </c:pt>
                <c:pt idx="16">
                  <c:v>Cedar Grove township</c:v>
                </c:pt>
                <c:pt idx="17">
                  <c:v>North Caldwell borough</c:v>
                </c:pt>
                <c:pt idx="18">
                  <c:v>Fairfield township</c:v>
                </c:pt>
                <c:pt idx="19">
                  <c:v>Caldwell borough</c:v>
                </c:pt>
              </c:strCache>
            </c:strRef>
          </c:cat>
          <c:val>
            <c:numRef>
              <c:f>Sheet1!$B$2:$B$21</c:f>
              <c:numCache>
                <c:formatCode>0</c:formatCode>
                <c:ptCount val="20"/>
                <c:pt idx="0">
                  <c:v>68864</c:v>
                </c:pt>
                <c:pt idx="1">
                  <c:v>15422</c:v>
                </c:pt>
                <c:pt idx="2">
                  <c:v>13698</c:v>
                </c:pt>
                <c:pt idx="3">
                  <c:v>10184</c:v>
                </c:pt>
                <c:pt idx="4">
                  <c:v>9791</c:v>
                </c:pt>
                <c:pt idx="5">
                  <c:v>9582</c:v>
                </c:pt>
                <c:pt idx="6">
                  <c:v>7798</c:v>
                </c:pt>
                <c:pt idx="7">
                  <c:v>7589</c:v>
                </c:pt>
                <c:pt idx="8">
                  <c:v>7558</c:v>
                </c:pt>
                <c:pt idx="9">
                  <c:v>7028</c:v>
                </c:pt>
                <c:pt idx="10">
                  <c:v>6342</c:v>
                </c:pt>
                <c:pt idx="11">
                  <c:v>5847</c:v>
                </c:pt>
                <c:pt idx="12">
                  <c:v>3153</c:v>
                </c:pt>
                <c:pt idx="13">
                  <c:v>2992</c:v>
                </c:pt>
                <c:pt idx="14">
                  <c:v>2465</c:v>
                </c:pt>
                <c:pt idx="15">
                  <c:v>2275</c:v>
                </c:pt>
                <c:pt idx="16">
                  <c:v>2212</c:v>
                </c:pt>
                <c:pt idx="17">
                  <c:v>1656</c:v>
                </c:pt>
                <c:pt idx="18">
                  <c:v>1521</c:v>
                </c:pt>
                <c:pt idx="19">
                  <c:v>1322</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19">
                  <c:v>4896</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19">
                  <c:v>4896</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371</c:v>
                </c:pt>
                <c:pt idx="1">
                  <c:v>412</c:v>
                </c:pt>
                <c:pt idx="2">
                  <c:v>430</c:v>
                </c:pt>
                <c:pt idx="3">
                  <c:v>392</c:v>
                </c:pt>
                <c:pt idx="4">
                  <c:v>345</c:v>
                </c:pt>
                <c:pt idx="5">
                  <c:v>342</c:v>
                </c:pt>
                <c:pt idx="6">
                  <c:v>344</c:v>
                </c:pt>
                <c:pt idx="7">
                  <c:v>267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 </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896</c:v>
                </c:pt>
                <c:pt idx="1">
                  <c:v>862</c:v>
                </c:pt>
                <c:pt idx="2">
                  <c:v>748</c:v>
                </c:pt>
                <c:pt idx="3">
                  <c:v>739</c:v>
                </c:pt>
                <c:pt idx="4">
                  <c:v>720</c:v>
                </c:pt>
                <c:pt idx="5">
                  <c:v>713</c:v>
                </c:pt>
                <c:pt idx="6">
                  <c:v>660</c:v>
                </c:pt>
                <c:pt idx="7">
                  <c:v>485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8" formatCode="0%">
                  <c:v>0.161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79131360934467"/>
          <c:y val="0.81198286633696792"/>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0.218</c:v>
                </c:pt>
                <c:pt idx="1">
                  <c:v>0.182</c:v>
                </c:pt>
                <c:pt idx="2">
                  <c:v>0.17299999999999999</c:v>
                </c:pt>
                <c:pt idx="3">
                  <c:v>0.18099999999999999</c:v>
                </c:pt>
                <c:pt idx="4">
                  <c:v>0.161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c:v>
                </c:pt>
                <c:pt idx="1">
                  <c:v>City of Orange</c:v>
                </c:pt>
                <c:pt idx="2">
                  <c:v>Irvington</c:v>
                </c:pt>
                <c:pt idx="3">
                  <c:v>East Orange</c:v>
                </c:pt>
                <c:pt idx="4">
                  <c:v>Belleville</c:v>
                </c:pt>
                <c:pt idx="5">
                  <c:v>Bloomfield</c:v>
                </c:pt>
                <c:pt idx="6">
                  <c:v>Caldwell</c:v>
                </c:pt>
                <c:pt idx="7">
                  <c:v>Maplewood</c:v>
                </c:pt>
                <c:pt idx="8">
                  <c:v>West Orange</c:v>
                </c:pt>
                <c:pt idx="9">
                  <c:v>Montclair</c:v>
                </c:pt>
              </c:strCache>
            </c:strRef>
          </c:cat>
          <c:val>
            <c:numRef>
              <c:f>Sheet1!$B$2:$B$11</c:f>
              <c:numCache>
                <c:formatCode>0.00%</c:formatCode>
                <c:ptCount val="10"/>
                <c:pt idx="0">
                  <c:v>0.33299999999999996</c:v>
                </c:pt>
                <c:pt idx="1">
                  <c:v>0.249</c:v>
                </c:pt>
                <c:pt idx="2">
                  <c:v>0.24600000000000002</c:v>
                </c:pt>
                <c:pt idx="3">
                  <c:v>0.222</c:v>
                </c:pt>
                <c:pt idx="4">
                  <c:v>0.14099999999999999</c:v>
                </c:pt>
                <c:pt idx="5">
                  <c:v>8.900000000000001E-2</c:v>
                </c:pt>
                <c:pt idx="6">
                  <c:v>7.0999999999999994E-2</c:v>
                </c:pt>
                <c:pt idx="7">
                  <c:v>6.8000000000000005E-2</c:v>
                </c:pt>
                <c:pt idx="8">
                  <c:v>6.5000000000000002E-2</c:v>
                </c:pt>
                <c:pt idx="9">
                  <c:v>6.3E-2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Essex County avg. 18.7%</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Newark</c:v>
                </c:pt>
                <c:pt idx="1">
                  <c:v>City of Orange</c:v>
                </c:pt>
                <c:pt idx="2">
                  <c:v>Irvington</c:v>
                </c:pt>
                <c:pt idx="3">
                  <c:v>East Orange</c:v>
                </c:pt>
                <c:pt idx="4">
                  <c:v>Belleville</c:v>
                </c:pt>
                <c:pt idx="5">
                  <c:v>Bloomfield</c:v>
                </c:pt>
                <c:pt idx="6">
                  <c:v>Caldwell</c:v>
                </c:pt>
                <c:pt idx="7">
                  <c:v>Maplewood</c:v>
                </c:pt>
                <c:pt idx="8">
                  <c:v>West Orange</c:v>
                </c:pt>
                <c:pt idx="9">
                  <c:v>Montclair</c:v>
                </c:pt>
              </c:strCache>
            </c:strRef>
          </c:cat>
          <c:val>
            <c:numRef>
              <c:f>Sheet1!$C$2:$C$11</c:f>
              <c:numCache>
                <c:formatCode>0%</c:formatCode>
                <c:ptCount val="10"/>
                <c:pt idx="0">
                  <c:v>0.187</c:v>
                </c:pt>
                <c:pt idx="1">
                  <c:v>0.187</c:v>
                </c:pt>
                <c:pt idx="2">
                  <c:v>0.187</c:v>
                </c:pt>
                <c:pt idx="3">
                  <c:v>0.187</c:v>
                </c:pt>
                <c:pt idx="4">
                  <c:v>0.187</c:v>
                </c:pt>
                <c:pt idx="5">
                  <c:v>0.187</c:v>
                </c:pt>
                <c:pt idx="6">
                  <c:v>0.187</c:v>
                </c:pt>
                <c:pt idx="7">
                  <c:v>0.187</c:v>
                </c:pt>
                <c:pt idx="8">
                  <c:v>0.187</c:v>
                </c:pt>
                <c:pt idx="9">
                  <c:v>0.187</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0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1251615710704988"/>
          <c:y val="0.92501033961663881"/>
          <c:w val="0.20569431962237375"/>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'[Essex_Slider.xlsx]0. Overview'!$A$266,'[Essex_Slider.xlsx]0. Overview'!$A$288,'[Essex_Slider.xlsx]0. Overview'!$A$303,'[Essex_Slider.xlsx]0. Overview'!$A$332,'[Essex_Slider.xlsx]0. Overview'!$A$353,'[Essex_Slider.xlsx]0. Overview'!$A$360,'[Essex_Slider.xlsx]0. Overview'!$A$381,'[Essex_Slider.xlsx]0. Overview'!$A$423,'[Essex_Slider.xlsx]0. Overview'!$A$444</c:f>
              <c:strCache>
                <c:ptCount val="9"/>
                <c:pt idx="0">
                  <c:v>Essex</c:v>
                </c:pt>
                <c:pt idx="1">
                  <c:v>Essex</c:v>
                </c:pt>
                <c:pt idx="2">
                  <c:v>Essex</c:v>
                </c:pt>
                <c:pt idx="3">
                  <c:v>Essex</c:v>
                </c:pt>
                <c:pt idx="4">
                  <c:v>Essex</c:v>
                </c:pt>
                <c:pt idx="5">
                  <c:v>Essex</c:v>
                </c:pt>
                <c:pt idx="6">
                  <c:v>Essex</c:v>
                </c:pt>
                <c:pt idx="7">
                  <c:v>Essex</c:v>
                </c:pt>
                <c:pt idx="8">
                  <c:v>Essex</c:v>
                </c:pt>
              </c:strCache>
            </c:strRef>
          </c:cat>
          <c:val>
            <c:numRef>
              <c:f>'[Essex_Slider.xlsx]0. Overview'!$C$266,'[Essex_Slider.xlsx]0. Overview'!$C$288,'[Essex_Slider.xlsx]0. Overview'!$C$303,'[Essex_Slider.xlsx]0. Overview'!$C$332,'[Essex_Slider.xlsx]0. Overview'!$C$353,'[Essex_Slider.xlsx]0. Overview'!$C$360,'[Essex_Slider.xlsx]0. Overview'!$C$381,'[Essex_Slider.xlsx]0. Overview'!$C$423,'[Essex_Slider.xlsx]0. Overview'!$C$444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E1C7-42CD-90D8-0C3D4A0AAA34}"/>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'[Essex_Slider.xlsx]0. Overview'!$A$266,'[Essex_Slider.xlsx]0. Overview'!$A$288,'[Essex_Slider.xlsx]0. Overview'!$A$303,'[Essex_Slider.xlsx]0. Overview'!$A$332,'[Essex_Slider.xlsx]0. Overview'!$A$353,'[Essex_Slider.xlsx]0. Overview'!$A$360,'[Essex_Slider.xlsx]0. Overview'!$A$381,'[Essex_Slider.xlsx]0. Overview'!$A$423,'[Essex_Slider.xlsx]0. Overview'!$A$444</c:f>
              <c:strCache>
                <c:ptCount val="9"/>
                <c:pt idx="0">
                  <c:v>Essex</c:v>
                </c:pt>
                <c:pt idx="1">
                  <c:v>Essex</c:v>
                </c:pt>
                <c:pt idx="2">
                  <c:v>Essex</c:v>
                </c:pt>
                <c:pt idx="3">
                  <c:v>Essex</c:v>
                </c:pt>
                <c:pt idx="4">
                  <c:v>Essex</c:v>
                </c:pt>
                <c:pt idx="5">
                  <c:v>Essex</c:v>
                </c:pt>
                <c:pt idx="6">
                  <c:v>Essex</c:v>
                </c:pt>
                <c:pt idx="7">
                  <c:v>Essex</c:v>
                </c:pt>
                <c:pt idx="8">
                  <c:v>Essex</c:v>
                </c:pt>
              </c:strCache>
            </c:strRef>
          </c:cat>
          <c:val>
            <c:numRef>
              <c:f>'[Essex_Slider.xlsx]0. Overview'!$D$266,'[Essex_Slider.xlsx]0. Overview'!$D$288,'[Essex_Slider.xlsx]0. Overview'!$D$303,'[Essex_Slider.xlsx]0. Overview'!$D$332,'[Essex_Slider.xlsx]0. Overview'!$D$353,'[Essex_Slider.xlsx]0. Overview'!$D$360,'[Essex_Slider.xlsx]0. Overview'!$D$381,'[Essex_Slider.xlsx]0. Overview'!$D$423,'[Essex_Slider.xlsx]0. Overview'!$D$444</c:f>
              <c:numCache>
                <c:formatCode>General</c:formatCode>
                <c:ptCount val="9"/>
                <c:pt idx="0">
                  <c:v>1.875</c:v>
                </c:pt>
                <c:pt idx="1">
                  <c:v>1.875</c:v>
                </c:pt>
                <c:pt idx="2">
                  <c:v>8.875</c:v>
                </c:pt>
                <c:pt idx="3">
                  <c:v>1.875</c:v>
                </c:pt>
                <c:pt idx="4">
                  <c:v>3.875</c:v>
                </c:pt>
                <c:pt idx="5">
                  <c:v>18.875</c:v>
                </c:pt>
                <c:pt idx="6">
                  <c:v>19.875</c:v>
                </c:pt>
                <c:pt idx="7">
                  <c:v>1.875</c:v>
                </c:pt>
                <c:pt idx="8">
                  <c:v>2.875</c:v>
                </c:pt>
              </c:numCache>
            </c:numRef>
          </c:val>
          <c:extLst>
            <c:ext xmlns:c16="http://schemas.microsoft.com/office/drawing/2014/chart" uri="{C3380CC4-5D6E-409C-BE32-E72D297353CC}">
              <c16:uniqueId val="{00000001-E1C7-42CD-90D8-0C3D4A0AAA34}"/>
            </c:ext>
          </c:extLst>
        </c:ser>
        <c:ser>
          <c:idx val="3"/>
          <c:order val="2"/>
          <c:spPr>
            <a:solidFill>
              <a:schemeClr val="bg2">
                <a:lumMod val="75000"/>
              </a:schemeClr>
            </a:solidFill>
            <a:ln>
              <a:solidFill>
                <a:schemeClr val="tx1"/>
              </a:solidFill>
            </a:ln>
            <a:effectLst/>
          </c:spPr>
          <c:invertIfNegative val="0"/>
          <c:cat>
            <c:strRef>
              <c:f>'[Essex_Slider.xlsx]0. Overview'!$A$266,'[Essex_Slider.xlsx]0. Overview'!$A$288,'[Essex_Slider.xlsx]0. Overview'!$A$303,'[Essex_Slider.xlsx]0. Overview'!$A$332,'[Essex_Slider.xlsx]0. Overview'!$A$353,'[Essex_Slider.xlsx]0. Overview'!$A$360,'[Essex_Slider.xlsx]0. Overview'!$A$381,'[Essex_Slider.xlsx]0. Overview'!$A$423,'[Essex_Slider.xlsx]0. Overview'!$A$444</c:f>
              <c:strCache>
                <c:ptCount val="9"/>
                <c:pt idx="0">
                  <c:v>Essex</c:v>
                </c:pt>
                <c:pt idx="1">
                  <c:v>Essex</c:v>
                </c:pt>
                <c:pt idx="2">
                  <c:v>Essex</c:v>
                </c:pt>
                <c:pt idx="3">
                  <c:v>Essex</c:v>
                </c:pt>
                <c:pt idx="4">
                  <c:v>Essex</c:v>
                </c:pt>
                <c:pt idx="5">
                  <c:v>Essex</c:v>
                </c:pt>
                <c:pt idx="6">
                  <c:v>Essex</c:v>
                </c:pt>
                <c:pt idx="7">
                  <c:v>Essex</c:v>
                </c:pt>
                <c:pt idx="8">
                  <c:v>Essex</c:v>
                </c:pt>
              </c:strCache>
            </c:strRef>
          </c:cat>
          <c:val>
            <c:numRef>
              <c:f>'[Essex_Slider.xlsx]0. Overview'!$E$266,'[Essex_Slider.xlsx]0. Overview'!$E$288,'[Essex_Slider.xlsx]0. Overview'!$E$303,'[Essex_Slider.xlsx]0. Overview'!$E$332,'[Essex_Slider.xlsx]0. Overview'!$E$353,'[Essex_Slider.xlsx]0. Overview'!$E$360,'[Essex_Slider.xlsx]0. Overview'!$E$381,'[Essex_Slider.xlsx]0. Overview'!$E$423,'[Essex_Slider.xlsx]0. Overview'!$E$444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E1C7-42CD-90D8-0C3D4A0AAA34}"/>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1228</c:v>
                </c:pt>
                <c:pt idx="1">
                  <c:v>982</c:v>
                </c:pt>
                <c:pt idx="2">
                  <c:v>1453</c:v>
                </c:pt>
                <c:pt idx="3">
                  <c:v>936</c:v>
                </c:pt>
                <c:pt idx="4">
                  <c:v>1125</c:v>
                </c:pt>
                <c:pt idx="5">
                  <c:v>891</c:v>
                </c:pt>
                <c:pt idx="6">
                  <c:v>1019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3">
                  <c:v>91592</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52041</c:v>
                </c:pt>
                <c:pt idx="1">
                  <c:v>54277</c:v>
                </c:pt>
                <c:pt idx="2">
                  <c:v>60430</c:v>
                </c:pt>
                <c:pt idx="3">
                  <c:v>63368</c:v>
                </c:pt>
                <c:pt idx="4">
                  <c:v>64626</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"$"#,##0_);\("$"#,##0\)</c:formatCode>
                <c:ptCount val="21"/>
                <c:pt idx="0" formatCode="_(&quot;$&quot;* #,##0_);_(&quot;$&quot;* \(#,##0\);_(&quot;$&quot;* &quot;-&quot;??_);_(@_)">
                  <c:v>54587</c:v>
                </c:pt>
                <c:pt idx="1">
                  <c:v>63389</c:v>
                </c:pt>
                <c:pt idx="3" formatCode="_(&quot;$&quot;* #,##0_);_(&quot;$&quot;* \(#,##0\);_(&quot;$&quot;* &quot;-&quot;??_);_(@_)">
                  <c:v>68531</c:v>
                </c:pt>
                <c:pt idx="4" formatCode="_(&quot;$&quot;* #,##0_);_(&quot;$&quot;* \(#,##0\);_(&quot;$&quot;* &quot;-&quot;??_);_(@_)">
                  <c:v>69980</c:v>
                </c:pt>
                <c:pt idx="5" formatCode="_(&quot;$&quot;* #,##0_);_(&quot;$&quot;* \(#,##0\);_(&quot;$&quot;* &quot;-&quot;??_);_(@_)">
                  <c:v>73672</c:v>
                </c:pt>
                <c:pt idx="6" formatCode="_(&quot;$&quot;* #,##0_);_(&quot;$&quot;* \(#,##0\);_(&quot;$&quot;* &quot;-&quot;??_);_(@_)">
                  <c:v>76093</c:v>
                </c:pt>
                <c:pt idx="7" formatCode="_(&quot;$&quot;* #,##0_);_(&quot;$&quot;* \(#,##0\);_(&quot;$&quot;* &quot;-&quot;??_);_(@_)">
                  <c:v>77040</c:v>
                </c:pt>
                <c:pt idx="8" formatCode="_(&quot;$&quot;* #,##0_);_(&quot;$&quot;* \(#,##0\);_(&quot;$&quot;* &quot;-&quot;??_);_(@_)">
                  <c:v>78808</c:v>
                </c:pt>
                <c:pt idx="9" formatCode="_(&quot;$&quot;* #,##0_);_(&quot;$&quot;* \(#,##0\);_(&quot;$&quot;* &quot;-&quot;??_);_(@_)">
                  <c:v>79492</c:v>
                </c:pt>
                <c:pt idx="10" formatCode="_(&quot;$&quot;* #,##0_);_(&quot;$&quot;* \(#,##0\);_(&quot;$&quot;* &quot;-&quot;??_);_(@_)">
                  <c:v>80339</c:v>
                </c:pt>
                <c:pt idx="11" formatCode="_(&quot;$&quot;* #,##0_);_(&quot;$&quot;* \(#,##0\);_(&quot;$&quot;* &quot;-&quot;??_);_(@_)">
                  <c:v>84479</c:v>
                </c:pt>
                <c:pt idx="12" formatCode="_(&quot;$&quot;* #,##0_);_(&quot;$&quot;* \(#,##0\);_(&quot;$&quot;* &quot;-&quot;??_);_(@_)">
                  <c:v>88797</c:v>
                </c:pt>
                <c:pt idx="13" formatCode="_(&quot;$&quot;* #,##0_);_(&quot;$&quot;* \(#,##0\);_(&quot;$&quot;* &quot;-&quot;??_);_(@_)">
                  <c:v>89447</c:v>
                </c:pt>
                <c:pt idx="14" formatCode="_(&quot;$&quot;* #,##0_);_(&quot;$&quot;* \(#,##0\);_(&quot;$&quot;* &quot;-&quot;??_);_(@_)">
                  <c:v>93418</c:v>
                </c:pt>
                <c:pt idx="15" formatCode="_(&quot;$&quot;* #,##0_);_(&quot;$&quot;* \(#,##0\);_(&quot;$&quot;* &quot;-&quot;??_);_(@_)">
                  <c:v>101130</c:v>
                </c:pt>
                <c:pt idx="16" formatCode="_(&quot;$&quot;* #,##0_);_(&quot;$&quot;* \(#,##0\);_(&quot;$&quot;* &quot;-&quot;??_);_(@_)">
                  <c:v>102870</c:v>
                </c:pt>
                <c:pt idx="17" formatCode="_(&quot;$&quot;* #,##0_);_(&quot;$&quot;* \(#,##0\);_(&quot;$&quot;* &quot;-&quot;??_);_(@_)">
                  <c:v>108827</c:v>
                </c:pt>
                <c:pt idx="18" formatCode="_(&quot;$&quot;* #,##0_);_(&quot;$&quot;* \(#,##0\);_(&quot;$&quot;* &quot;-&quot;??_);_(@_)">
                  <c:v>111587</c:v>
                </c:pt>
                <c:pt idx="19" formatCode="_(&quot;$&quot;* #,##0_);_(&quot;$&quot;* \(#,##0\);_(&quot;$&quot;* &quot;-&quot;??_);_(@_)">
                  <c:v>116155</c:v>
                </c:pt>
                <c:pt idx="20" formatCode="_(&quot;$&quot;* #,##0_);_(&quot;$&quot;* \(#,##0\);_(&quot;$&quot;* &quot;-&quot;??_);_(@_)">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2" formatCode="_(&quot;$&quot;* #,##0_);_(&quot;$&quot;* \(#,##0\);_(&quot;$&quot;* &quot;-&quot;??_);_(@_)">
                  <c:v>64626</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"$"#,##0_);[Red]\("$"#,##0\)</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"$"#,##0_);[Red]\("$"#,##0\)</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c:v>
                </c:pt>
                <c:pt idx="1">
                  <c:v>City of Orange</c:v>
                </c:pt>
                <c:pt idx="2">
                  <c:v>Irvington</c:v>
                </c:pt>
                <c:pt idx="3">
                  <c:v>East Orange</c:v>
                </c:pt>
                <c:pt idx="4">
                  <c:v>Belleville</c:v>
                </c:pt>
                <c:pt idx="5">
                  <c:v>Bloomfield</c:v>
                </c:pt>
                <c:pt idx="6">
                  <c:v>Caldwell</c:v>
                </c:pt>
                <c:pt idx="7">
                  <c:v>Nutley</c:v>
                </c:pt>
                <c:pt idx="8">
                  <c:v>West Orange</c:v>
                </c:pt>
                <c:pt idx="9">
                  <c:v>Fairfield</c:v>
                </c:pt>
              </c:strCache>
            </c:strRef>
          </c:cat>
          <c:val>
            <c:numRef>
              <c:f>Sheet1!$B$2:$B$11</c:f>
              <c:numCache>
                <c:formatCode>_("$"* #,##0_);_("$"* \(#,##0\);_("$"* "-"??_);_(@_)</c:formatCode>
                <c:ptCount val="10"/>
                <c:pt idx="0">
                  <c:v>35199</c:v>
                </c:pt>
                <c:pt idx="1">
                  <c:v>42966</c:v>
                </c:pt>
                <c:pt idx="2">
                  <c:v>45176</c:v>
                </c:pt>
                <c:pt idx="3">
                  <c:v>48072</c:v>
                </c:pt>
                <c:pt idx="4">
                  <c:v>70311</c:v>
                </c:pt>
                <c:pt idx="5">
                  <c:v>78034</c:v>
                </c:pt>
                <c:pt idx="6">
                  <c:v>96806</c:v>
                </c:pt>
                <c:pt idx="7">
                  <c:v>99276</c:v>
                </c:pt>
                <c:pt idx="8">
                  <c:v>105537</c:v>
                </c:pt>
                <c:pt idx="9">
                  <c:v>122364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Essex County Median $61,510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Newark</c:v>
                </c:pt>
                <c:pt idx="1">
                  <c:v>City of Orange</c:v>
                </c:pt>
                <c:pt idx="2">
                  <c:v>Irvington</c:v>
                </c:pt>
                <c:pt idx="3">
                  <c:v>East Orange</c:v>
                </c:pt>
                <c:pt idx="4">
                  <c:v>Belleville</c:v>
                </c:pt>
                <c:pt idx="5">
                  <c:v>Bloomfield</c:v>
                </c:pt>
                <c:pt idx="6">
                  <c:v>Caldwell</c:v>
                </c:pt>
                <c:pt idx="7">
                  <c:v>Nutley</c:v>
                </c:pt>
                <c:pt idx="8">
                  <c:v>West Orange</c:v>
                </c:pt>
                <c:pt idx="9">
                  <c:v>Fairfield</c:v>
                </c:pt>
              </c:strCache>
            </c:strRef>
          </c:cat>
          <c:val>
            <c:numRef>
              <c:f>Sheet1!$C$2:$C$11</c:f>
              <c:numCache>
                <c:formatCode>"$"#,##0</c:formatCode>
                <c:ptCount val="10"/>
                <c:pt idx="0">
                  <c:v>61510</c:v>
                </c:pt>
                <c:pt idx="1">
                  <c:v>61510</c:v>
                </c:pt>
                <c:pt idx="2">
                  <c:v>61510</c:v>
                </c:pt>
                <c:pt idx="3">
                  <c:v>61510</c:v>
                </c:pt>
                <c:pt idx="4">
                  <c:v>61510</c:v>
                </c:pt>
                <c:pt idx="5">
                  <c:v>61510</c:v>
                </c:pt>
                <c:pt idx="6">
                  <c:v>61510</c:v>
                </c:pt>
                <c:pt idx="7">
                  <c:v>61510</c:v>
                </c:pt>
                <c:pt idx="8">
                  <c:v>61510</c:v>
                </c:pt>
                <c:pt idx="9">
                  <c:v>61510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9502303430964888"/>
          <c:y val="0.9608046931091585"/>
          <c:w val="0.2430154323941543"/>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0.15</c:v>
                </c:pt>
                <c:pt idx="7">
                  <c:v>0.16</c:v>
                </c:pt>
                <c:pt idx="8">
                  <c:v>0.17</c:v>
                </c:pt>
                <c:pt idx="9">
                  <c:v>0.17</c:v>
                </c:pt>
                <c:pt idx="10">
                  <c:v>0.18</c:v>
                </c:pt>
                <c:pt idx="11">
                  <c:v>0.18</c:v>
                </c:pt>
                <c:pt idx="12">
                  <c:v>0.18</c:v>
                </c:pt>
                <c:pt idx="13">
                  <c:v>0.19</c:v>
                </c:pt>
                <c:pt idx="14">
                  <c:v>0.2</c:v>
                </c:pt>
                <c:pt idx="15">
                  <c:v>0.21</c:v>
                </c:pt>
                <c:pt idx="16">
                  <c:v>0.21</c:v>
                </c:pt>
                <c:pt idx="17">
                  <c:v>0.21</c:v>
                </c:pt>
                <c:pt idx="18">
                  <c:v>0.22</c:v>
                </c:pt>
                <c:pt idx="20">
                  <c:v>0.25</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19">
                  <c:v>0.25</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0.28999999999999998</c:v>
                </c:pt>
                <c:pt idx="1">
                  <c:v>0.3</c:v>
                </c:pt>
                <c:pt idx="2">
                  <c:v>0.28999999999999998</c:v>
                </c:pt>
                <c:pt idx="3">
                  <c:v>0.3</c:v>
                </c:pt>
                <c:pt idx="4">
                  <c:v>0.3</c:v>
                </c:pt>
                <c:pt idx="5">
                  <c:v>0.28999999999999998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5">
                  <c:v>0.109</c:v>
                </c:pt>
                <c:pt idx="16">
                  <c:v>0.113</c:v>
                </c:pt>
                <c:pt idx="17">
                  <c:v>0.114</c:v>
                </c:pt>
                <c:pt idx="18">
                  <c:v>0.11700000000000001</c:v>
                </c:pt>
                <c:pt idx="19">
                  <c:v>0.126</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2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CD2-4DCE-BB2B-13C651E9A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20" formatCode="0.00%">
                  <c:v>0.127</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4794008366141733"/>
          <c:y val="0.88696869658138922"/>
          <c:w val="0.355682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22564</c:v>
                </c:pt>
                <c:pt idx="1">
                  <c:v>22248</c:v>
                </c:pt>
                <c:pt idx="2">
                  <c:v>21825</c:v>
                </c:pt>
                <c:pt idx="3">
                  <c:v>20792</c:v>
                </c:pt>
                <c:pt idx="4">
                  <c:v>20844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52039</c:v>
                </c:pt>
                <c:pt idx="1">
                  <c:v>54502</c:v>
                </c:pt>
                <c:pt idx="2">
                  <c:v>55440</c:v>
                </c:pt>
                <c:pt idx="3">
                  <c:v>54869</c:v>
                </c:pt>
                <c:pt idx="4">
                  <c:v>55059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Essex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0.46600000000000003</c:v>
                </c:pt>
                <c:pt idx="1">
                  <c:v>0.41899999999999998</c:v>
                </c:pt>
                <c:pt idx="2">
                  <c:v>6.0000000000000001E-3</c:v>
                </c:pt>
                <c:pt idx="3">
                  <c:v>6.5000000000000002E-2</c:v>
                </c:pt>
                <c:pt idx="4">
                  <c:v>1E-3</c:v>
                </c:pt>
                <c:pt idx="5">
                  <c:v>7.8E-2</c:v>
                </c:pt>
                <c:pt idx="6">
                  <c:v>0.23799999999999999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62327</c:v>
                </c:pt>
                <c:pt idx="1">
                  <c:v>55898</c:v>
                </c:pt>
                <c:pt idx="2">
                  <c:v>54425</c:v>
                </c:pt>
                <c:pt idx="3">
                  <c:v>49283</c:v>
                </c:pt>
                <c:pt idx="4">
                  <c:v>47559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Essex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840</c:v>
                </c:pt>
                <c:pt idx="1">
                  <c:v>758</c:v>
                </c:pt>
                <c:pt idx="2">
                  <c:v>900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2">
                  <c:v>840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2" formatCode="&quot;$&quot;#,##0_);[Red]\(&quot;$&quot;#,##0\)">
                  <c:v>900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116115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4149064747026427"/>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5">
                  <c:v>36.1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34.799999999999997</c:v>
                </c:pt>
                <c:pt idx="1">
                  <c:v>34.6</c:v>
                </c:pt>
                <c:pt idx="2">
                  <c:v>35.1</c:v>
                </c:pt>
                <c:pt idx="3" formatCode="0.0">
                  <c:v>34.4</c:v>
                </c:pt>
                <c:pt idx="4" formatCode="0.0">
                  <c:v>36.1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Millburn</c:v>
                </c:pt>
                <c:pt idx="1">
                  <c:v>Glen Ridge</c:v>
                </c:pt>
                <c:pt idx="2">
                  <c:v>Maplewood</c:v>
                </c:pt>
                <c:pt idx="3">
                  <c:v>Montclair</c:v>
                </c:pt>
                <c:pt idx="4">
                  <c:v>South Orange</c:v>
                </c:pt>
                <c:pt idx="5">
                  <c:v>Livingston</c:v>
                </c:pt>
                <c:pt idx="6">
                  <c:v>Essex Fells</c:v>
                </c:pt>
                <c:pt idx="7">
                  <c:v>Newark</c:v>
                </c:pt>
                <c:pt idx="8">
                  <c:v>Irvington</c:v>
                </c:pt>
                <c:pt idx="9">
                  <c:v>Bloomfield</c:v>
                </c:pt>
              </c:strCache>
            </c:strRef>
          </c:cat>
          <c:val>
            <c:numRef>
              <c:f>Sheet1!$B$2:$B$11</c:f>
              <c:numCache>
                <c:formatCode>General</c:formatCode>
                <c:ptCount val="10"/>
                <c:pt idx="0">
                  <c:v>45.8</c:v>
                </c:pt>
                <c:pt idx="1">
                  <c:v>41.5</c:v>
                </c:pt>
                <c:pt idx="2">
                  <c:v>40.299999999999997</c:v>
                </c:pt>
                <c:pt idx="3" formatCode="0.0">
                  <c:v>40.200000000000003</c:v>
                </c:pt>
                <c:pt idx="4">
                  <c:v>39.4</c:v>
                </c:pt>
                <c:pt idx="5">
                  <c:v>37.200000000000003</c:v>
                </c:pt>
                <c:pt idx="6">
                  <c:v>35.200000000000003</c:v>
                </c:pt>
                <c:pt idx="7" formatCode="0.0">
                  <c:v>35.200000000000003</c:v>
                </c:pt>
                <c:pt idx="8">
                  <c:v>35.1</c:v>
                </c:pt>
                <c:pt idx="9">
                  <c:v>35</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Essex Avg. 34.9</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Millburn</c:v>
                </c:pt>
                <c:pt idx="1">
                  <c:v>Glen Ridge</c:v>
                </c:pt>
                <c:pt idx="2">
                  <c:v>Maplewood</c:v>
                </c:pt>
                <c:pt idx="3">
                  <c:v>Montclair</c:v>
                </c:pt>
                <c:pt idx="4">
                  <c:v>South Orange</c:v>
                </c:pt>
                <c:pt idx="5">
                  <c:v>Livingston</c:v>
                </c:pt>
                <c:pt idx="6">
                  <c:v>Essex Fells</c:v>
                </c:pt>
                <c:pt idx="7">
                  <c:v>Newark</c:v>
                </c:pt>
                <c:pt idx="8">
                  <c:v>Irvington</c:v>
                </c:pt>
                <c:pt idx="9">
                  <c:v>Bloomfield</c:v>
                </c:pt>
              </c:strCache>
            </c:strRef>
          </c:cat>
          <c:val>
            <c:numRef>
              <c:f>Sheet1!$C$2:$C$11</c:f>
              <c:numCache>
                <c:formatCode>General</c:formatCode>
                <c:ptCount val="10"/>
                <c:pt idx="0">
                  <c:v>34.9</c:v>
                </c:pt>
                <c:pt idx="1">
                  <c:v>34.9</c:v>
                </c:pt>
                <c:pt idx="2">
                  <c:v>34.9</c:v>
                </c:pt>
                <c:pt idx="3">
                  <c:v>34.9</c:v>
                </c:pt>
                <c:pt idx="4">
                  <c:v>34.9</c:v>
                </c:pt>
                <c:pt idx="5">
                  <c:v>34.9</c:v>
                </c:pt>
                <c:pt idx="6">
                  <c:v>34.9</c:v>
                </c:pt>
                <c:pt idx="7">
                  <c:v>34.9</c:v>
                </c:pt>
                <c:pt idx="8">
                  <c:v>34.9</c:v>
                </c:pt>
                <c:pt idx="9">
                  <c:v>34.9</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0009399606299207"/>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9">
                  <c:v>0.15</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General</c:formatCode>
                <c:ptCount val="21"/>
                <c:pt idx="0" formatCode="&quot;$&quot;#,##0">
                  <c:v>6912</c:v>
                </c:pt>
                <c:pt idx="2" formatCode="&quot;$&quot;#,##0">
                  <c:v>11584</c:v>
                </c:pt>
                <c:pt idx="3" formatCode="&quot;$&quot;#,##0">
                  <c:v>11658</c:v>
                </c:pt>
                <c:pt idx="4" formatCode="&quot;$&quot;#,##0_);[Red]\(&quot;$&quot;#,##0\)">
                  <c:v>11672</c:v>
                </c:pt>
                <c:pt idx="5" formatCode="&quot;$&quot;#,##0">
                  <c:v>12657</c:v>
                </c:pt>
                <c:pt idx="6" formatCode="&quot;$&quot;#,##0">
                  <c:v>12658</c:v>
                </c:pt>
                <c:pt idx="7" formatCode="&quot;$&quot;#,##0">
                  <c:v>12680</c:v>
                </c:pt>
                <c:pt idx="8" formatCode="&quot;$&quot;#,##0">
                  <c:v>12778</c:v>
                </c:pt>
                <c:pt idx="9" formatCode="&quot;$&quot;#,##0">
                  <c:v>12807</c:v>
                </c:pt>
                <c:pt idx="10" formatCode="&quot;$&quot;#,##0">
                  <c:v>13524</c:v>
                </c:pt>
                <c:pt idx="11" formatCode="&quot;$&quot;#,##0">
                  <c:v>13568</c:v>
                </c:pt>
                <c:pt idx="12" formatCode="&quot;$&quot;#,##0">
                  <c:v>13607</c:v>
                </c:pt>
                <c:pt idx="13" formatCode="&quot;$&quot;#,##0">
                  <c:v>13686</c:v>
                </c:pt>
                <c:pt idx="14" formatCode="&quot;$&quot;#,##0">
                  <c:v>13735</c:v>
                </c:pt>
                <c:pt idx="15" formatCode="&quot;$&quot;#,##0">
                  <c:v>13789</c:v>
                </c:pt>
                <c:pt idx="16" formatCode="&quot;$&quot;#,##0">
                  <c:v>14173</c:v>
                </c:pt>
                <c:pt idx="17" formatCode="&quot;$&quot;#,##0">
                  <c:v>14329</c:v>
                </c:pt>
                <c:pt idx="18" formatCode="&quot;$&quot;#,##0">
                  <c:v>14559</c:v>
                </c:pt>
                <c:pt idx="19" formatCode="&quot;$&quot;#,##0">
                  <c:v>15068</c:v>
                </c:pt>
                <c:pt idx="20" formatCode="&quot;$&quot;#,##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"$"#,##0</c:formatCode>
                <c:ptCount val="21"/>
                <c:pt idx="1">
                  <c:v>10139</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7" formatCode="0.0%">
                  <c:v>5.8000000000000003E-2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4.30%</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6.0999999999999999E-2</c:v>
                </c:pt>
                <c:pt idx="1">
                  <c:v>5.2999999999999999E-2</c:v>
                </c:pt>
                <c:pt idx="2">
                  <c:v>5.5E-2</c:v>
                </c:pt>
                <c:pt idx="3">
                  <c:v>6.9000000000000006E-2</c:v>
                </c:pt>
                <c:pt idx="4">
                  <c:v>5.8000000000000003E-2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0.438</c:v>
                </c:pt>
                <c:pt idx="1">
                  <c:v>0.46700000000000003</c:v>
                </c:pt>
                <c:pt idx="2">
                  <c:v>0.44800000000000001</c:v>
                </c:pt>
                <c:pt idx="3">
                  <c:v>0.42699999999999999</c:v>
                </c:pt>
                <c:pt idx="4">
                  <c:v>0.46600000000000003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or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0.40799999999999997</c:v>
                </c:pt>
                <c:pt idx="1">
                  <c:v>0.41499999999999998</c:v>
                </c:pt>
                <c:pt idx="2">
                  <c:v>0.41099999999999998</c:v>
                </c:pt>
                <c:pt idx="3">
                  <c:v>0.41099999999999998</c:v>
                </c:pt>
                <c:pt idx="4">
                  <c:v>0.41899999999999998</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7.0000000000000001E-3</c:v>
                </c:pt>
                <c:pt idx="1">
                  <c:v>6.0000000000000001E-3</c:v>
                </c:pt>
                <c:pt idx="2">
                  <c:v>3.0000000000000001E-3</c:v>
                </c:pt>
                <c:pt idx="3">
                  <c:v>5.0000000000000001E-3</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0.06</c:v>
                </c:pt>
                <c:pt idx="1">
                  <c:v>0.06</c:v>
                </c:pt>
                <c:pt idx="2">
                  <c:v>6.0999999999999999E-2</c:v>
                </c:pt>
                <c:pt idx="3">
                  <c:v>6.5000000000000002E-2</c:v>
                </c:pt>
                <c:pt idx="4">
                  <c:v>6.5000000000000002E-2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0.224</c:v>
                </c:pt>
                <c:pt idx="1">
                  <c:v>0.22700000000000001</c:v>
                </c:pt>
                <c:pt idx="2">
                  <c:v>0.23200000000000001</c:v>
                </c:pt>
                <c:pt idx="3">
                  <c:v>0.23499999999999999</c:v>
                </c:pt>
                <c:pt idx="4">
                  <c:v>0.23799999999999999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c:v>
                </c:pt>
                <c:pt idx="1">
                  <c:v>Irvington</c:v>
                </c:pt>
                <c:pt idx="2">
                  <c:v>Nutley</c:v>
                </c:pt>
                <c:pt idx="3">
                  <c:v>East Orange</c:v>
                </c:pt>
                <c:pt idx="4">
                  <c:v>City of Orange</c:v>
                </c:pt>
                <c:pt idx="5">
                  <c:v>Bloomfield</c:v>
                </c:pt>
                <c:pt idx="6">
                  <c:v>West Orange</c:v>
                </c:pt>
                <c:pt idx="7">
                  <c:v>Maplewood</c:v>
                </c:pt>
                <c:pt idx="8">
                  <c:v>Belleville</c:v>
                </c:pt>
                <c:pt idx="9">
                  <c:v>Cedar Grove</c:v>
                </c:pt>
              </c:strCache>
            </c:strRef>
          </c:cat>
          <c:val>
            <c:numRef>
              <c:f>Sheet1!$B$2:$B$11</c:f>
              <c:numCache>
                <c:formatCode>0.0%</c:formatCode>
                <c:ptCount val="10"/>
                <c:pt idx="0">
                  <c:v>8.2000000000000003E-2</c:v>
                </c:pt>
                <c:pt idx="1">
                  <c:v>8.1000000000000003E-2</c:v>
                </c:pt>
                <c:pt idx="2">
                  <c:v>6.9000000000000006E-2</c:v>
                </c:pt>
                <c:pt idx="3">
                  <c:v>6.5000000000000002E-2</c:v>
                </c:pt>
                <c:pt idx="4">
                  <c:v>6.2E-2</c:v>
                </c:pt>
                <c:pt idx="5">
                  <c:v>0.05</c:v>
                </c:pt>
                <c:pt idx="6">
                  <c:v>4.9000000000000002E-2</c:v>
                </c:pt>
                <c:pt idx="7">
                  <c:v>4.8000000000000001E-2</c:v>
                </c:pt>
                <c:pt idx="8">
                  <c:v>4.2000000000000003E-2</c:v>
                </c:pt>
                <c:pt idx="9">
                  <c:v>3.5000000000000003E-2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Essex County avg. 5.80%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Newark</c:v>
                </c:pt>
                <c:pt idx="1">
                  <c:v>Irvington</c:v>
                </c:pt>
                <c:pt idx="2">
                  <c:v>Nutley</c:v>
                </c:pt>
                <c:pt idx="3">
                  <c:v>East Orange</c:v>
                </c:pt>
                <c:pt idx="4">
                  <c:v>City of Orange</c:v>
                </c:pt>
                <c:pt idx="5">
                  <c:v>Bloomfield</c:v>
                </c:pt>
                <c:pt idx="6">
                  <c:v>West Orange</c:v>
                </c:pt>
                <c:pt idx="7">
                  <c:v>Maplewood</c:v>
                </c:pt>
                <c:pt idx="8">
                  <c:v>Belleville</c:v>
                </c:pt>
                <c:pt idx="9">
                  <c:v>Cedar Grove</c:v>
                </c:pt>
              </c:strCache>
            </c:strRef>
          </c:cat>
          <c:val>
            <c:numRef>
              <c:f>Sheet1!$C$2:$C$11</c:f>
              <c:numCache>
                <c:formatCode>0.00%</c:formatCode>
                <c:ptCount val="10"/>
                <c:pt idx="0">
                  <c:v>5.8000000000000003E-2</c:v>
                </c:pt>
                <c:pt idx="1">
                  <c:v>5.8000000000000003E-2</c:v>
                </c:pt>
                <c:pt idx="2">
                  <c:v>5.8000000000000003E-2</c:v>
                </c:pt>
                <c:pt idx="3">
                  <c:v>5.8000000000000003E-2</c:v>
                </c:pt>
                <c:pt idx="4">
                  <c:v>5.8000000000000003E-2</c:v>
                </c:pt>
                <c:pt idx="5">
                  <c:v>5.8000000000000003E-2</c:v>
                </c:pt>
                <c:pt idx="6">
                  <c:v>5.8000000000000003E-2</c:v>
                </c:pt>
                <c:pt idx="7">
                  <c:v>5.8000000000000003E-2</c:v>
                </c:pt>
                <c:pt idx="8">
                  <c:v>5.8000000000000003E-2</c:v>
                </c:pt>
                <c:pt idx="9">
                  <c:v>5.8000000000000003E-2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9612819881889766E-2"/>
          <c:y val="0.89718582974293437"/>
          <c:w val="0.214524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0">
                  <c:v>79677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0">
                  <c:v>18896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8173512838867163"/>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10" formatCode="0%">
                  <c:v>0.94599999999999995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9">
                  <c:v>0.94499999999999995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19">
                  <c:v>0.96599999999999997</c:v>
                </c:pt>
                <c:pt idx="20">
                  <c:v>0.96899999999999997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317796376851486"/>
          <c:y val="0.27424045381396672"/>
          <c:w val="0.13536515977460858"/>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1.2894562007874016E-2"/>
                  <c:y val="3.280544279915385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DD0-4BBA-86B8-EFB99133C50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0.85199999999999998</c:v>
                </c:pt>
                <c:pt idx="1">
                  <c:v>0.94799999999999995</c:v>
                </c:pt>
                <c:pt idx="2">
                  <c:v>0.94099999999999995</c:v>
                </c:pt>
                <c:pt idx="3">
                  <c:v>0.94099999999999995</c:v>
                </c:pt>
                <c:pt idx="4">
                  <c:v>0.94199999999999995</c:v>
                </c:pt>
                <c:pt idx="5">
                  <c:v>0.94599999999999995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9">
                  <c:v>1009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pt idx="0">
                  <c:v>1061</c:v>
                </c:pt>
                <c:pt idx="1">
                  <c:v>1069</c:v>
                </c:pt>
                <c:pt idx="2">
                  <c:v>1009</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0"/>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_("$"* #,##0_);_("$"* \(#,##0\);_("$"* "-"??_);_(@_)</c:formatCode>
                <c:ptCount val="4"/>
                <c:pt idx="0">
                  <c:v>1400</c:v>
                </c:pt>
                <c:pt idx="1">
                  <c:v>1236</c:v>
                </c:pt>
                <c:pt idx="2">
                  <c:v>1216</c:v>
                </c:pt>
                <c:pt idx="3">
                  <c:v>1332</c:v>
                </c:pt>
              </c:numCache>
            </c:numRef>
          </c:val>
          <c:smooth val="0"/>
          <c:extLst>
            <c:ext xmlns:c16="http://schemas.microsoft.com/office/drawing/2014/chart" uri="{C3380CC4-5D6E-409C-BE32-E72D297353CC}">
              <c16:uniqueId val="{00000000-AB87-4F0F-AC06-93F0D49D437F}"/>
            </c:ext>
          </c:extLst>
        </c:ser>
        <c:ser>
          <c:idx val="1"/>
          <c:order val="1"/>
          <c:tx>
            <c:strRef>
              <c:f>Sheet1!$A$3</c:f>
              <c:strCache>
                <c:ptCount val="1"/>
                <c:pt idx="0">
                  <c:v>Essex</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_("$"* #,##0_);_("$"* \(#,##0\);_("$"* "-"??_);_(@_)</c:formatCode>
                <c:ptCount val="4"/>
                <c:pt idx="0">
                  <c:v>1537</c:v>
                </c:pt>
                <c:pt idx="1">
                  <c:v>1304</c:v>
                </c:pt>
                <c:pt idx="2">
                  <c:v>1329</c:v>
                </c:pt>
                <c:pt idx="3">
                  <c:v>1405</c:v>
                </c:pt>
              </c:numCache>
            </c:numRef>
          </c:val>
          <c:smooth val="0"/>
          <c:extLst>
            <c:ext xmlns:c16="http://schemas.microsoft.com/office/drawing/2014/chart" uri="{C3380CC4-5D6E-409C-BE32-E72D297353CC}">
              <c16:uniqueId val="{00000001-AB87-4F0F-AC06-93F0D49D437F}"/>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0702568846581748"/>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1311</c:v>
                </c:pt>
                <c:pt idx="1">
                  <c:v>1354</c:v>
                </c:pt>
                <c:pt idx="2">
                  <c:v>1394</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Essex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4.3999999999999997E-2</c:v>
                </c:pt>
                <c:pt idx="1">
                  <c:v>4.3999999999999997E-2</c:v>
                </c:pt>
                <c:pt idx="2">
                  <c:v>4.4999999999999998E-2</c:v>
                </c:pt>
                <c:pt idx="3">
                  <c:v>5.2999999999999999E-2</c:v>
                </c:pt>
                <c:pt idx="4">
                  <c:v>0.05</c:v>
                </c:pt>
                <c:pt idx="5">
                  <c:v>4.5999999999999999E-2</c:v>
                </c:pt>
                <c:pt idx="6">
                  <c:v>0.16800000000000001</c:v>
                </c:pt>
                <c:pt idx="7">
                  <c:v>0.16600000000000001</c:v>
                </c:pt>
                <c:pt idx="8">
                  <c:v>0.189</c:v>
                </c:pt>
                <c:pt idx="9">
                  <c:v>0.17199999999999999</c:v>
                </c:pt>
                <c:pt idx="10">
                  <c:v>0.13800000000000001</c:v>
                </c:pt>
                <c:pt idx="11" formatCode="0.00%">
                  <c:v>8.4000000000000005E-2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6"/>
              <c:layout>
                <c:manualLayout>
                  <c:x val="-1.3767988053217486E-2"/>
                  <c:y val="3.5435940716564786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31E3-4510-A9B4-B598492C297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4.3999999999999997E-2</c:v>
                </c:pt>
                <c:pt idx="3">
                  <c:v>4.4999999999999998E-2</c:v>
                </c:pt>
                <c:pt idx="4">
                  <c:v>4.5999999999999999E-2</c:v>
                </c:pt>
                <c:pt idx="5">
                  <c:v>4.8000000000000001E-2</c:v>
                </c:pt>
                <c:pt idx="6">
                  <c:v>4.8000000000000001E-2</c:v>
                </c:pt>
                <c:pt idx="7">
                  <c:v>4.8000000000000001E-2</c:v>
                </c:pt>
                <c:pt idx="8">
                  <c:v>0.05</c:v>
                </c:pt>
                <c:pt idx="9">
                  <c:v>5.1999999999999998E-2</c:v>
                </c:pt>
                <c:pt idx="10">
                  <c:v>5.1999999999999998E-2</c:v>
                </c:pt>
                <c:pt idx="11">
                  <c:v>5.2999999999999999E-2</c:v>
                </c:pt>
                <c:pt idx="12">
                  <c:v>5.7000000000000002E-2</c:v>
                </c:pt>
                <c:pt idx="13">
                  <c:v>5.7000000000000002E-2</c:v>
                </c:pt>
                <c:pt idx="14">
                  <c:v>5.7000000000000002E-2</c:v>
                </c:pt>
                <c:pt idx="15">
                  <c:v>6.2E-2</c:v>
                </c:pt>
                <c:pt idx="17">
                  <c:v>7.0000000000000007E-2</c:v>
                </c:pt>
                <c:pt idx="18">
                  <c:v>7.0999999999999994E-2</c:v>
                </c:pt>
                <c:pt idx="19">
                  <c:v>8.5000000000000006E-2</c:v>
                </c:pt>
                <c:pt idx="20">
                  <c:v>0.11700000000000001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6" formatCode="0.0">
                  <c:v>6.9000000000000006E-2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7811181643365427"/>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Fairfield</c:v>
                </c:pt>
                <c:pt idx="1">
                  <c:v>Livingston</c:v>
                </c:pt>
                <c:pt idx="2">
                  <c:v>East Orange</c:v>
                </c:pt>
              </c:strCache>
            </c:strRef>
          </c:cat>
          <c:val>
            <c:numRef>
              <c:f>Sheet1!$B$2:$B$4</c:f>
              <c:numCache>
                <c:formatCode>0%</c:formatCode>
                <c:ptCount val="3"/>
                <c:pt idx="0">
                  <c:v>0.96</c:v>
                </c:pt>
                <c:pt idx="1">
                  <c:v>0.7</c:v>
                </c:pt>
                <c:pt idx="2">
                  <c:v>4.4999999999999998E-2</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or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Fairfield</c:v>
                </c:pt>
                <c:pt idx="1">
                  <c:v>Livingston</c:v>
                </c:pt>
                <c:pt idx="2">
                  <c:v>East Orange</c:v>
                </c:pt>
              </c:strCache>
            </c:strRef>
          </c:cat>
          <c:val>
            <c:numRef>
              <c:f>Sheet1!$C$2:$C$4</c:f>
              <c:numCache>
                <c:formatCode>0%</c:formatCode>
                <c:ptCount val="3"/>
                <c:pt idx="0">
                  <c:v>4.0000000000000001E-3</c:v>
                </c:pt>
                <c:pt idx="1">
                  <c:v>0.02</c:v>
                </c:pt>
                <c:pt idx="2">
                  <c:v>0.86</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Fairfield</c:v>
                </c:pt>
                <c:pt idx="1">
                  <c:v>Livingston</c:v>
                </c:pt>
                <c:pt idx="2">
                  <c:v>East Orange</c:v>
                </c:pt>
              </c:strCache>
            </c:strRef>
          </c:cat>
          <c:val>
            <c:numRef>
              <c:f>Sheet1!$D$2:$D$4</c:f>
              <c:numCache>
                <c:formatCode>0%</c:formatCode>
                <c:ptCount val="3"/>
                <c:pt idx="0">
                  <c:v>3.9E-2</c:v>
                </c:pt>
                <c:pt idx="1">
                  <c:v>0.27600000000000002</c:v>
                </c:pt>
                <c:pt idx="2">
                  <c:v>2.1999999999999999E-2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0B-4088-AE19-C4FF4BC1764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0B-4088-AE19-C4FF4BC1764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Fairfield</c:v>
                </c:pt>
                <c:pt idx="1">
                  <c:v>Livingston</c:v>
                </c:pt>
                <c:pt idx="2">
                  <c:v>East Orange</c:v>
                </c:pt>
              </c:strCache>
            </c:strRef>
          </c:cat>
          <c:val>
            <c:numRef>
              <c:f>Sheet1!$E$2:$E$4</c:f>
              <c:numCache>
                <c:formatCode>0%</c:formatCode>
                <c:ptCount val="3"/>
                <c:pt idx="0">
                  <c:v>0.109</c:v>
                </c:pt>
                <c:pt idx="1">
                  <c:v>3.4000000000000002E-2</c:v>
                </c:pt>
                <c:pt idx="2">
                  <c:v>0.112</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3" formatCode="_(&quot;$&quot;* #,##0_);_(&quot;$&quot;* \(#,##0\);_(&quot;$&quot;* &quot;-&quot;??_);_(@_)">
                  <c:v>55151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_("$"* #,##0_);_("$"* \(#,##0\);_("$"* "-"??_);_(@_)</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_("$"* #,##0_);_("$"* \(#,##0\);_("$"* "-"??_);_(@_)</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3" formatCode="_(&quot;$&quot;* #,##0_);_(&quot;$&quot;* \(#,##0\);_(&quot;$&quot;* &quot;-&quot;??_);_(@_)">
                  <c:v>49475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Essex</c:v>
                </c:pt>
                <c:pt idx="1">
                  <c:v>New Jersey</c:v>
                </c:pt>
                <c:pt idx="2">
                  <c:v>United States</c:v>
                </c:pt>
              </c:strCache>
            </c:strRef>
          </c:cat>
          <c:val>
            <c:numRef>
              <c:f>Sheet1!$B$2:$B$4</c:f>
              <c:numCache>
                <c:formatCode>_("$"* #,##0_);_("$"* \(#,##0\);_("$"* "-"??_);_(@_)</c:formatCode>
                <c:ptCount val="3"/>
                <c:pt idx="0">
                  <c:v>55151</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Essex</c:v>
                </c:pt>
                <c:pt idx="1">
                  <c:v>New Jersey</c:v>
                </c:pt>
                <c:pt idx="2">
                  <c:v>United States</c:v>
                </c:pt>
              </c:strCache>
            </c:strRef>
          </c:cat>
          <c:val>
            <c:numRef>
              <c:f>Sheet1!$C$2:$C$4</c:f>
              <c:numCache>
                <c:formatCode>_("$"* #,##0_);_("$"* \(#,##0\);_("$"* "-"??_);_(@_)</c:formatCode>
                <c:ptCount val="3"/>
                <c:pt idx="0">
                  <c:v>49475</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51335</c:v>
                </c:pt>
                <c:pt idx="1">
                  <c:v>52156</c:v>
                </c:pt>
                <c:pt idx="2">
                  <c:v>55855</c:v>
                </c:pt>
                <c:pt idx="3">
                  <c:v>57568</c:v>
                </c:pt>
                <c:pt idx="4">
                  <c:v>55151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45346</c:v>
                </c:pt>
                <c:pt idx="1">
                  <c:v>46521</c:v>
                </c:pt>
                <c:pt idx="2">
                  <c:v>45735</c:v>
                </c:pt>
                <c:pt idx="3">
                  <c:v>49588</c:v>
                </c:pt>
                <c:pt idx="4">
                  <c:v>49475</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Essex Fells</c:v>
                </c:pt>
                <c:pt idx="1">
                  <c:v>Fairfield</c:v>
                </c:pt>
                <c:pt idx="2">
                  <c:v>City of Orange</c:v>
                </c:pt>
              </c:strCache>
            </c:strRef>
          </c:cat>
          <c:val>
            <c:numRef>
              <c:f>Sheet1!$B$2:$B$4</c:f>
              <c:numCache>
                <c:formatCode>_("$"* #,##0_);_("$"* \(#,##0\);_("$"* "-"??_);_(@_)</c:formatCode>
                <c:ptCount val="3"/>
                <c:pt idx="0">
                  <c:v>200833</c:v>
                </c:pt>
                <c:pt idx="1">
                  <c:v>97784</c:v>
                </c:pt>
                <c:pt idx="2">
                  <c:v>37334</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Essex Fells</c:v>
                </c:pt>
                <c:pt idx="1">
                  <c:v>Fairfield</c:v>
                </c:pt>
                <c:pt idx="2">
                  <c:v>City of Orange</c:v>
                </c:pt>
              </c:strCache>
            </c:strRef>
          </c:cat>
          <c:val>
            <c:numRef>
              <c:f>Sheet1!$C$2:$C$4</c:f>
              <c:numCache>
                <c:formatCode>_("$"* #,##0_);_("$"* \(#,##0\);_("$"* "-"??_);_(@_)</c:formatCode>
                <c:ptCount val="3"/>
                <c:pt idx="0">
                  <c:v>104375</c:v>
                </c:pt>
                <c:pt idx="1">
                  <c:v>53393</c:v>
                </c:pt>
                <c:pt idx="2">
                  <c:v>37381</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19">
                  <c:v>3028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9">
                  <c:v>830</c:v>
                </c:pt>
                <c:pt idx="10">
                  <c:v>663</c:v>
                </c:pt>
                <c:pt idx="11">
                  <c:v>161</c:v>
                </c:pt>
                <c:pt idx="12">
                  <c:v>672</c:v>
                </c:pt>
                <c:pt idx="13">
                  <c:v>1578</c:v>
                </c:pt>
                <c:pt idx="14">
                  <c:v>181</c:v>
                </c:pt>
                <c:pt idx="15">
                  <c:v>2275</c:v>
                </c:pt>
                <c:pt idx="16">
                  <c:v>1842</c:v>
                </c:pt>
                <c:pt idx="17">
                  <c:v>1364</c:v>
                </c:pt>
                <c:pt idx="18">
                  <c:v>1924</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75</c:v>
                </c:pt>
                <c:pt idx="1">
                  <c:v>240</c:v>
                </c:pt>
                <c:pt idx="2">
                  <c:v>1172</c:v>
                </c:pt>
                <c:pt idx="3">
                  <c:v>1541</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1712</c:v>
                </c:pt>
                <c:pt idx="1">
                  <c:v>8150</c:v>
                </c:pt>
                <c:pt idx="2">
                  <c:v>2603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2">
                  <c:v>10</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Essex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14</c:v>
                </c:pt>
                <c:pt idx="1">
                  <c:v>14</c:v>
                </c:pt>
                <c:pt idx="2">
                  <c:v>13</c:v>
                </c:pt>
                <c:pt idx="3">
                  <c:v>10</c:v>
                </c:pt>
                <c:pt idx="4">
                  <c:v>10</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4">
                  <c:v>5</c:v>
                </c:pt>
                <c:pt idx="5">
                  <c:v>6</c:v>
                </c:pt>
                <c:pt idx="6">
                  <c:v>8</c:v>
                </c:pt>
                <c:pt idx="7">
                  <c:v>10</c:v>
                </c:pt>
                <c:pt idx="8">
                  <c:v>11</c:v>
                </c:pt>
                <c:pt idx="9">
                  <c:v>12</c:v>
                </c:pt>
                <c:pt idx="10">
                  <c:v>13</c:v>
                </c:pt>
                <c:pt idx="11">
                  <c:v>15</c:v>
                </c:pt>
                <c:pt idx="12">
                  <c:v>16</c:v>
                </c:pt>
                <c:pt idx="13">
                  <c:v>16</c:v>
                </c:pt>
                <c:pt idx="14">
                  <c:v>18</c:v>
                </c:pt>
                <c:pt idx="15">
                  <c:v>19</c:v>
                </c:pt>
                <c:pt idx="16">
                  <c:v>19</c:v>
                </c:pt>
                <c:pt idx="17">
                  <c:v>20</c:v>
                </c:pt>
                <c:pt idx="18">
                  <c:v>51</c:v>
                </c:pt>
                <c:pt idx="19">
                  <c:v>59</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20">
                  <c:v>66</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0.26500000000000001</c:v>
                </c:pt>
                <c:pt idx="1">
                  <c:v>0.248</c:v>
                </c:pt>
                <c:pt idx="2">
                  <c:v>0.28499999999999998</c:v>
                </c:pt>
                <c:pt idx="3">
                  <c:v>0.28699999999999998</c:v>
                </c:pt>
                <c:pt idx="4">
                  <c:v>0.28999999999999998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Essex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54</c:v>
                </c:pt>
                <c:pt idx="1">
                  <c:v>41</c:v>
                </c:pt>
                <c:pt idx="2">
                  <c:v>36</c:v>
                </c:pt>
                <c:pt idx="3">
                  <c:v>49</c:v>
                </c:pt>
                <c:pt idx="4">
                  <c:v>39</c:v>
                </c:pt>
                <c:pt idx="5">
                  <c:v>19</c:v>
                </c:pt>
                <c:pt idx="6">
                  <c:v>44</c:v>
                </c:pt>
                <c:pt idx="7">
                  <c:v>32</c:v>
                </c:pt>
                <c:pt idx="8">
                  <c:v>46</c:v>
                </c:pt>
                <c:pt idx="9">
                  <c:v>58</c:v>
                </c:pt>
                <c:pt idx="10">
                  <c:v>66</c:v>
                </c:pt>
                <c:pt idx="11">
                  <c:v>66</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9">
                  <c:v>6420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2.9224941724941778E-2"/>
                  <c:y val="-2.554096791701723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795-441F-AA1F-DE127406C937}"/>
                </c:ext>
              </c:extLst>
            </c:dLbl>
            <c:dLbl>
              <c:idx val="3"/>
              <c:layout>
                <c:manualLayout>
                  <c:x val="-2.7768065268065269E-2"/>
                  <c:y val="-2.0853468205372282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795-441F-AA1F-DE127406C9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6075</c:v>
                </c:pt>
                <c:pt idx="1">
                  <c:v>6437</c:v>
                </c:pt>
                <c:pt idx="2">
                  <c:v>6210</c:v>
                </c:pt>
                <c:pt idx="3">
                  <c:v>6677</c:v>
                </c:pt>
                <c:pt idx="4">
                  <c:v>6420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Newark</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2236</c:v>
                </c:pt>
                <c:pt idx="1">
                  <c:v>2728</c:v>
                </c:pt>
                <c:pt idx="2">
                  <c:v>2517</c:v>
                </c:pt>
                <c:pt idx="3">
                  <c:v>2709</c:v>
                </c:pt>
                <c:pt idx="4">
                  <c:v>2964</c:v>
                </c:pt>
                <c:pt idx="5">
                  <c:v>3342</c:v>
                </c:pt>
                <c:pt idx="6">
                  <c:v>3304</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East Orange</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854</c:v>
                </c:pt>
                <c:pt idx="1">
                  <c:v>1081</c:v>
                </c:pt>
                <c:pt idx="2">
                  <c:v>1132</c:v>
                </c:pt>
                <c:pt idx="3">
                  <c:v>1266</c:v>
                </c:pt>
                <c:pt idx="4">
                  <c:v>1105</c:v>
                </c:pt>
                <c:pt idx="5">
                  <c:v>1112</c:v>
                </c:pt>
                <c:pt idx="6">
                  <c:v>1276</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Irvington</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639</c:v>
                </c:pt>
                <c:pt idx="1">
                  <c:v>671</c:v>
                </c:pt>
                <c:pt idx="2">
                  <c:v>838</c:v>
                </c:pt>
                <c:pt idx="3">
                  <c:v>756</c:v>
                </c:pt>
                <c:pt idx="4">
                  <c:v>553</c:v>
                </c:pt>
                <c:pt idx="5">
                  <c:v>665</c:v>
                </c:pt>
                <c:pt idx="6">
                  <c:v>314</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West Orange</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66</c:v>
                </c:pt>
                <c:pt idx="1">
                  <c:v>59</c:v>
                </c:pt>
                <c:pt idx="2">
                  <c:v>127</c:v>
                </c:pt>
                <c:pt idx="3">
                  <c:v>172</c:v>
                </c:pt>
                <c:pt idx="4">
                  <c:v>201</c:v>
                </c:pt>
                <c:pt idx="5">
                  <c:v>248</c:v>
                </c:pt>
                <c:pt idx="6">
                  <c:v>243</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Nutley</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200</c:v>
                </c:pt>
                <c:pt idx="1">
                  <c:v>243</c:v>
                </c:pt>
                <c:pt idx="2">
                  <c:v>192</c:v>
                </c:pt>
                <c:pt idx="3">
                  <c:v>264</c:v>
                </c:pt>
                <c:pt idx="4">
                  <c:v>204</c:v>
                </c:pt>
                <c:pt idx="5">
                  <c:v>206</c:v>
                </c:pt>
                <c:pt idx="6">
                  <c:v>236</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Bloomfield</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211</c:v>
                </c:pt>
                <c:pt idx="1">
                  <c:v>217</c:v>
                </c:pt>
                <c:pt idx="2">
                  <c:v>250</c:v>
                </c:pt>
                <c:pt idx="3">
                  <c:v>289</c:v>
                </c:pt>
                <c:pt idx="4">
                  <c:v>249</c:v>
                </c:pt>
                <c:pt idx="5">
                  <c:v>249</c:v>
                </c:pt>
                <c:pt idx="6">
                  <c:v>191</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City of Orange</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166</c:v>
                </c:pt>
                <c:pt idx="1">
                  <c:v>176</c:v>
                </c:pt>
                <c:pt idx="2">
                  <c:v>235</c:v>
                </c:pt>
                <c:pt idx="3">
                  <c:v>217</c:v>
                </c:pt>
                <c:pt idx="4">
                  <c:v>128</c:v>
                </c:pt>
                <c:pt idx="5">
                  <c:v>145</c:v>
                </c:pt>
                <c:pt idx="6">
                  <c:v>191</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Belleville</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246</c:v>
                </c:pt>
                <c:pt idx="1">
                  <c:v>211</c:v>
                </c:pt>
                <c:pt idx="2">
                  <c:v>231</c:v>
                </c:pt>
                <c:pt idx="3">
                  <c:v>211</c:v>
                </c:pt>
                <c:pt idx="4">
                  <c:v>253</c:v>
                </c:pt>
                <c:pt idx="5">
                  <c:v>198</c:v>
                </c:pt>
                <c:pt idx="6">
                  <c:v>179</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Montclair</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137</c:v>
                </c:pt>
                <c:pt idx="1">
                  <c:v>119</c:v>
                </c:pt>
                <c:pt idx="2">
                  <c:v>135</c:v>
                </c:pt>
                <c:pt idx="3">
                  <c:v>138</c:v>
                </c:pt>
                <c:pt idx="4">
                  <c:v>138</c:v>
                </c:pt>
                <c:pt idx="5">
                  <c:v>123</c:v>
                </c:pt>
                <c:pt idx="6">
                  <c:v>128</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Livingston</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38</c:v>
                </c:pt>
                <c:pt idx="1">
                  <c:v>21</c:v>
                </c:pt>
                <c:pt idx="2">
                  <c:v>11</c:v>
                </c:pt>
                <c:pt idx="3">
                  <c:v>39</c:v>
                </c:pt>
                <c:pt idx="4">
                  <c:v>48</c:v>
                </c:pt>
                <c:pt idx="5">
                  <c:v>57</c:v>
                </c:pt>
                <c:pt idx="6">
                  <c:v>55</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293281649787801"/>
          <c:y val="6.9622490370521872E-2"/>
          <c:w val="0.56632202117391106"/>
          <c:h val="0.78747128199884109"/>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dLbl>
              <c:idx val="14"/>
              <c:layout>
                <c:manualLayout>
                  <c:x val="-4.3585775789425359E-2"/>
                  <c:y val="-6.493506493506492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5C32-4293-8D3D-2F76DA07A176}"/>
                </c:ext>
              </c:extLst>
            </c:dLbl>
            <c:dLbl>
              <c:idx val="15"/>
              <c:layout>
                <c:manualLayout>
                  <c:x val="-4.5142410639047635E-2"/>
                  <c:y val="-7.79220779220779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5C32-4293-8D3D-2F76DA07A176}"/>
                </c:ext>
              </c:extLst>
            </c:dLbl>
            <c:dLbl>
              <c:idx val="16"/>
              <c:layout>
                <c:manualLayout>
                  <c:x val="-1.5566348496223322E-3"/>
                  <c:y val="0.1277056277056277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5C32-4293-8D3D-2F76DA07A176}"/>
                </c:ext>
              </c:extLst>
            </c:dLbl>
            <c:dLbl>
              <c:idx val="17"/>
              <c:layout>
                <c:manualLayout>
                  <c:x val="4.9812315187914631E-2"/>
                  <c:y val="-6.277056277056276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5C32-4293-8D3D-2F76DA07A176}"/>
                </c:ext>
              </c:extLst>
            </c:dLbl>
            <c:dLbl>
              <c:idx val="18"/>
              <c:layout>
                <c:manualLayout>
                  <c:x val="4.0472506090180577E-2"/>
                  <c:y val="-9.740259740259742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2.49736115898625E-3"/>
                  <c:y val="-0.1242187423585911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5.7511182383666933E-2"/>
                  <c:y val="-7.03124956746742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0.11904193034205274"/>
                  <c:y val="-5.39062466839169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6.6981071521474006E-2"/>
                  <c:y val="-9.609374408872146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0.105616429882549"/>
                  <c:y val="-5.390624668391691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6.5354490037057358E-2"/>
                  <c:y val="8.203124495378660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6.6664329055232591E-2"/>
                  <c:y val="-6.79687458188517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3.6829611774385707E-2"/>
                  <c:y val="8.671874466543155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0.10414897683097007"/>
                  <c:y val="-2.81249982698696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0.14811723455286366"/>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8.5414341432535665E-2"/>
                  <c:y val="-7.26562455304967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9.1596702383583167E-2"/>
                  <c:y val="-2.109374870240227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1.1020517665993613E-2"/>
                  <c:y val="-0.1171874927911238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dLbl>
              <c:idx val="14"/>
              <c:layout>
                <c:manualLayout>
                  <c:x val="-8.2849298268074564E-2"/>
                  <c:y val="7.968749509796413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30ED-475B-86B2-3D1C58B1EF88}"/>
                </c:ext>
              </c:extLst>
            </c:dLbl>
            <c:dLbl>
              <c:idx val="15"/>
              <c:layout>
                <c:manualLayout>
                  <c:x val="8.7287653532435699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30ED-475B-86B2-3D1C58B1EF88}"/>
                </c:ext>
              </c:extLst>
            </c:dLbl>
            <c:dLbl>
              <c:idx val="16"/>
              <c:layout>
                <c:manualLayout>
                  <c:x val="-0.11095888160902843"/>
                  <c:y val="-2.109374870240227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30ED-475B-86B2-3D1C58B1EF88}"/>
                </c:ext>
              </c:extLst>
            </c:dLbl>
            <c:dLbl>
              <c:idx val="17"/>
              <c:layout>
                <c:manualLayout>
                  <c:x val="-0.12427394740211184"/>
                  <c:y val="1.171874927911237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30ED-475B-86B2-3D1C58B1EF88}"/>
                </c:ext>
              </c:extLst>
            </c:dLbl>
            <c:dLbl>
              <c:idx val="18"/>
              <c:layout>
                <c:manualLayout>
                  <c:x val="-7.6931491248926384E-2"/>
                  <c:y val="-9.609374408872145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3</c:v>
                </c:pt>
                <c:pt idx="1">
                  <c:v>15</c:v>
                </c:pt>
                <c:pt idx="2" formatCode="General">
                  <c:v>8</c:v>
                </c:pt>
                <c:pt idx="3" formatCode="General">
                  <c:v>2</c:v>
                </c:pt>
                <c:pt idx="4" formatCode="General">
                  <c:v>1</c:v>
                </c:pt>
                <c:pt idx="5" formatCode="General">
                  <c:v>32</c:v>
                </c:pt>
                <c:pt idx="6" formatCode="General">
                  <c:v>581</c:v>
                </c:pt>
                <c:pt idx="7" formatCode="General">
                  <c:v>28</c:v>
                </c:pt>
                <c:pt idx="8" formatCode="General">
                  <c:v>1</c:v>
                </c:pt>
                <c:pt idx="9">
                  <c:v>127</c:v>
                </c:pt>
                <c:pt idx="10" formatCode="General">
                  <c:v>3</c:v>
                </c:pt>
                <c:pt idx="11" formatCode="General">
                  <c:v>27</c:v>
                </c:pt>
                <c:pt idx="12">
                  <c:v>13</c:v>
                </c:pt>
                <c:pt idx="13" formatCode="General">
                  <c:v>3909</c:v>
                </c:pt>
                <c:pt idx="14" formatCode="General">
                  <c:v>101</c:v>
                </c:pt>
                <c:pt idx="15" formatCode="General">
                  <c:v>4</c:v>
                </c:pt>
                <c:pt idx="16" formatCode="General">
                  <c:v>503</c:v>
                </c:pt>
                <c:pt idx="17" formatCode="General">
                  <c:v>1182</c:v>
                </c:pt>
                <c:pt idx="18" formatCode="General">
                  <c:v>15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146</c:v>
                </c:pt>
                <c:pt idx="1">
                  <c:v>271</c:v>
                </c:pt>
                <c:pt idx="2">
                  <c:v>370</c:v>
                </c:pt>
                <c:pt idx="3">
                  <c:v>390</c:v>
                </c:pt>
                <c:pt idx="4">
                  <c:v>428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0">
                  <c:v>0.38709677419354799</c:v>
                </c:pt>
                <c:pt idx="1">
                  <c:v>0.25531914893617003</c:v>
                </c:pt>
                <c:pt idx="2">
                  <c:v>0.17142857142857101</c:v>
                </c:pt>
                <c:pt idx="4">
                  <c:v>3.3434650455927001E-2</c:v>
                </c:pt>
                <c:pt idx="5">
                  <c:v>3.1847133757961797E-2</c:v>
                </c:pt>
                <c:pt idx="6">
                  <c:v>1.8633540372670801E-2</c:v>
                </c:pt>
                <c:pt idx="7">
                  <c:v>-1.43540669856459E-2</c:v>
                </c:pt>
                <c:pt idx="8">
                  <c:v>-0.02</c:v>
                </c:pt>
                <c:pt idx="9">
                  <c:v>-2.7173913043478298E-2</c:v>
                </c:pt>
                <c:pt idx="10">
                  <c:v>-4.8275862068965503E-2</c:v>
                </c:pt>
                <c:pt idx="11">
                  <c:v>-5.2631578947368397E-2</c:v>
                </c:pt>
                <c:pt idx="12">
                  <c:v>-5.99078341013825E-2</c:v>
                </c:pt>
                <c:pt idx="13">
                  <c:v>-8.5106382978723402E-2</c:v>
                </c:pt>
                <c:pt idx="14">
                  <c:v>-9.6153846153846201E-2</c:v>
                </c:pt>
                <c:pt idx="15">
                  <c:v>-0.12755102040816299</c:v>
                </c:pt>
                <c:pt idx="16">
                  <c:v>-0.15384615384615399</c:v>
                </c:pt>
                <c:pt idx="17">
                  <c:v>-0.19469026548672599</c:v>
                </c:pt>
                <c:pt idx="18">
                  <c:v>-0.21768707482993199</c:v>
                </c:pt>
                <c:pt idx="19">
                  <c:v>-0.33333333333333298</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3">
                  <c:v>9.7435897435897395E-2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6355519982543516"/>
          <c:w val="0.19688495014987537"/>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5">
                  <c:v>-4.6490004649000501E-2</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5">
                  <c:v>0.28999999999999998</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47600516732283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592381663900779E-2"/>
                  <c:y val="5.604396089330802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CEB-4E55-A459-59A5128CB7E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6921</c:v>
                </c:pt>
                <c:pt idx="1">
                  <c:v>5414</c:v>
                </c:pt>
                <c:pt idx="2">
                  <c:v>2925</c:v>
                </c:pt>
                <c:pt idx="3" formatCode="#,##0">
                  <c:v>2151</c:v>
                </c:pt>
                <c:pt idx="4" formatCode="#,##0">
                  <c:v>2051</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0.25</c:v>
                </c:pt>
                <c:pt idx="1">
                  <c:v>0.46</c:v>
                </c:pt>
                <c:pt idx="2">
                  <c:v>0.05</c:v>
                </c:pt>
                <c:pt idx="3">
                  <c:v>0.06</c:v>
                </c:pt>
                <c:pt idx="4">
                  <c:v>0.15</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0</c:v>
                </c:pt>
                <c:pt idx="3">
                  <c:v>2</c:v>
                </c:pt>
                <c:pt idx="4">
                  <c:v>3</c:v>
                </c:pt>
                <c:pt idx="5">
                  <c:v>1</c:v>
                </c:pt>
                <c:pt idx="6">
                  <c:v>1</c:v>
                </c:pt>
                <c:pt idx="7">
                  <c:v>1</c:v>
                </c:pt>
                <c:pt idx="8">
                  <c:v>1</c:v>
                </c:pt>
                <c:pt idx="9">
                  <c:v>8</c:v>
                </c:pt>
                <c:pt idx="10">
                  <c:v>4</c:v>
                </c:pt>
                <c:pt idx="11">
                  <c:v>1</c:v>
                </c:pt>
                <c:pt idx="12">
                  <c:v>0</c:v>
                </c:pt>
                <c:pt idx="13">
                  <c:v>2</c:v>
                </c:pt>
                <c:pt idx="14">
                  <c:v>1</c:v>
                </c:pt>
                <c:pt idx="15">
                  <c:v>5</c:v>
                </c:pt>
                <c:pt idx="16">
                  <c:v>1</c:v>
                </c:pt>
                <c:pt idx="17">
                  <c:v>1</c:v>
                </c:pt>
                <c:pt idx="18">
                  <c:v>6</c:v>
                </c:pt>
                <c:pt idx="19">
                  <c:v>2</c:v>
                </c:pt>
                <c:pt idx="20">
                  <c:v>3</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2">
                  <c:v>0.08</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0.125</c:v>
                </c:pt>
                <c:pt idx="1">
                  <c:v>9.4E-2</c:v>
                </c:pt>
                <c:pt idx="2">
                  <c:v>0.104</c:v>
                </c:pt>
                <c:pt idx="3">
                  <c:v>0.11700000000000001</c:v>
                </c:pt>
                <c:pt idx="4">
                  <c:v>0.08</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0.11</c:v>
                </c:pt>
                <c:pt idx="1">
                  <c:v>0.08</c:v>
                </c:pt>
                <c:pt idx="2" formatCode="0.0%">
                  <c:v>7.6999999999999999E-2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0.08</c:v>
                </c:pt>
                <c:pt idx="1">
                  <c:v>0.08</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General</c:formatCode>
                <c:ptCount val="21"/>
                <c:pt idx="0" formatCode="0.0%">
                  <c:v>8.2000000000000003E-2</c:v>
                </c:pt>
                <c:pt idx="2" formatCode="0.0%">
                  <c:v>0.13200000000000001</c:v>
                </c:pt>
                <c:pt idx="3" formatCode="0.0%">
                  <c:v>0.13600000000000001</c:v>
                </c:pt>
                <c:pt idx="4" formatCode="0.0%">
                  <c:v>0.13600000000000001</c:v>
                </c:pt>
                <c:pt idx="5" formatCode="0.0%">
                  <c:v>0.14299999999999999</c:v>
                </c:pt>
                <c:pt idx="6" formatCode="0.0%">
                  <c:v>0.14399999999999999</c:v>
                </c:pt>
                <c:pt idx="7" formatCode="0.0%">
                  <c:v>0.14699999999999999</c:v>
                </c:pt>
                <c:pt idx="8" formatCode="0.0%">
                  <c:v>0.14899999999999999</c:v>
                </c:pt>
                <c:pt idx="9" formatCode="0.0%">
                  <c:v>0.14899999999999999</c:v>
                </c:pt>
                <c:pt idx="10" formatCode="0.0%">
                  <c:v>0.151</c:v>
                </c:pt>
                <c:pt idx="11" formatCode="0.0%">
                  <c:v>0.16400000000000001</c:v>
                </c:pt>
                <c:pt idx="12" formatCode="0.0%">
                  <c:v>0.16600000000000001</c:v>
                </c:pt>
                <c:pt idx="13" formatCode="0.0%">
                  <c:v>0.18</c:v>
                </c:pt>
                <c:pt idx="14" formatCode="0.0%">
                  <c:v>0.185</c:v>
                </c:pt>
                <c:pt idx="15" formatCode="0.0%">
                  <c:v>0.187</c:v>
                </c:pt>
                <c:pt idx="16" formatCode="0.0%">
                  <c:v>0.19</c:v>
                </c:pt>
                <c:pt idx="17" formatCode="0.0%">
                  <c:v>0.192</c:v>
                </c:pt>
                <c:pt idx="18" formatCode="0.0%">
                  <c:v>0.19400000000000001</c:v>
                </c:pt>
                <c:pt idx="19" formatCode="0.0%">
                  <c:v>0.19500000000000001</c:v>
                </c:pt>
                <c:pt idx="20" formatCode="0.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
                  <c:v>0.112</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0.115</c:v>
                </c:pt>
                <c:pt idx="1">
                  <c:v>0.11</c:v>
                </c:pt>
                <c:pt idx="2">
                  <c:v>0.129</c:v>
                </c:pt>
                <c:pt idx="3">
                  <c:v>0.13100000000000001</c:v>
                </c:pt>
                <c:pt idx="4">
                  <c:v>0.112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0.125</c:v>
                </c:pt>
                <c:pt idx="1">
                  <c:v>7.3999999999999996E-2</c:v>
                </c:pt>
                <c:pt idx="2" formatCode="0.0%">
                  <c:v>0.17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City of Orange township</c:v>
                </c:pt>
                <c:pt idx="1">
                  <c:v>Irvington township</c:v>
                </c:pt>
                <c:pt idx="2">
                  <c:v>Newark city</c:v>
                </c:pt>
                <c:pt idx="3">
                  <c:v>Belleville township</c:v>
                </c:pt>
                <c:pt idx="4">
                  <c:v>West Orange township</c:v>
                </c:pt>
                <c:pt idx="5">
                  <c:v>East Orange city</c:v>
                </c:pt>
                <c:pt idx="6">
                  <c:v>Millburn township</c:v>
                </c:pt>
                <c:pt idx="7">
                  <c:v>Livingston township</c:v>
                </c:pt>
                <c:pt idx="8">
                  <c:v>Bloomfield township</c:v>
                </c:pt>
                <c:pt idx="9">
                  <c:v>Nutley township</c:v>
                </c:pt>
              </c:strCache>
            </c:strRef>
          </c:cat>
          <c:val>
            <c:numRef>
              <c:f>Sheet1!$B$2:$B$11</c:f>
              <c:numCache>
                <c:formatCode>0.00%</c:formatCode>
                <c:ptCount val="10"/>
                <c:pt idx="0">
                  <c:v>0.38400000000000001</c:v>
                </c:pt>
                <c:pt idx="1">
                  <c:v>0.35699999999999998</c:v>
                </c:pt>
                <c:pt idx="2">
                  <c:v>0.318</c:v>
                </c:pt>
                <c:pt idx="3">
                  <c:v>0.30099999999999999</c:v>
                </c:pt>
                <c:pt idx="4">
                  <c:v>0.30099999999999999</c:v>
                </c:pt>
                <c:pt idx="5">
                  <c:v>0.27400000000000002</c:v>
                </c:pt>
                <c:pt idx="6">
                  <c:v>0.26100000000000001</c:v>
                </c:pt>
                <c:pt idx="7">
                  <c:v>0.25900000000000001</c:v>
                </c:pt>
                <c:pt idx="8">
                  <c:v>0.25</c:v>
                </c:pt>
                <c:pt idx="9">
                  <c:v>0.19600000000000001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Essex County avg. 27.2%</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City of Orange township</c:v>
                </c:pt>
                <c:pt idx="1">
                  <c:v>Irvington township</c:v>
                </c:pt>
                <c:pt idx="2">
                  <c:v>Newark city</c:v>
                </c:pt>
                <c:pt idx="3">
                  <c:v>Belleville township</c:v>
                </c:pt>
                <c:pt idx="4">
                  <c:v>West Orange township</c:v>
                </c:pt>
                <c:pt idx="5">
                  <c:v>East Orange city</c:v>
                </c:pt>
                <c:pt idx="6">
                  <c:v>Millburn township</c:v>
                </c:pt>
                <c:pt idx="7">
                  <c:v>Livingston township</c:v>
                </c:pt>
                <c:pt idx="8">
                  <c:v>Bloomfield township</c:v>
                </c:pt>
                <c:pt idx="9">
                  <c:v>Nutley township</c:v>
                </c:pt>
              </c:strCache>
            </c:strRef>
          </c:cat>
          <c:val>
            <c:numRef>
              <c:f>Sheet1!$C$2:$C$11</c:f>
              <c:numCache>
                <c:formatCode>0%</c:formatCode>
                <c:ptCount val="10"/>
                <c:pt idx="0">
                  <c:v>0.27200000000000002</c:v>
                </c:pt>
                <c:pt idx="1">
                  <c:v>0.27200000000000002</c:v>
                </c:pt>
                <c:pt idx="2">
                  <c:v>0.27200000000000002</c:v>
                </c:pt>
                <c:pt idx="3">
                  <c:v>0.27200000000000002</c:v>
                </c:pt>
                <c:pt idx="4">
                  <c:v>0.27200000000000002</c:v>
                </c:pt>
                <c:pt idx="5">
                  <c:v>0.27200000000000002</c:v>
                </c:pt>
                <c:pt idx="6">
                  <c:v>0.27200000000000002</c:v>
                </c:pt>
                <c:pt idx="7">
                  <c:v>0.27200000000000002</c:v>
                </c:pt>
                <c:pt idx="8">
                  <c:v>0.27200000000000002</c:v>
                </c:pt>
                <c:pt idx="9">
                  <c:v>0.27200000000000002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0025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9.5000000000000001E-2</c:v>
                </c:pt>
                <c:pt idx="1">
                  <c:v>0.13</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9" formatCode="0">
                  <c:v>22189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9">
                  <c:v>22004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0">
                  <c:v>75</c:v>
                </c:pt>
                <c:pt idx="1">
                  <c:v>97</c:v>
                </c:pt>
                <c:pt idx="2">
                  <c:v>116</c:v>
                </c:pt>
                <c:pt idx="3">
                  <c:v>126</c:v>
                </c:pt>
                <c:pt idx="4">
                  <c:v>171</c:v>
                </c:pt>
                <c:pt idx="5">
                  <c:v>196</c:v>
                </c:pt>
                <c:pt idx="6">
                  <c:v>386</c:v>
                </c:pt>
                <c:pt idx="7">
                  <c:v>404</c:v>
                </c:pt>
                <c:pt idx="8">
                  <c:v>418</c:v>
                </c:pt>
                <c:pt idx="9">
                  <c:v>459</c:v>
                </c:pt>
                <c:pt idx="10">
                  <c:v>509</c:v>
                </c:pt>
                <c:pt idx="11">
                  <c:v>715</c:v>
                </c:pt>
                <c:pt idx="12">
                  <c:v>740</c:v>
                </c:pt>
                <c:pt idx="13">
                  <c:v>904</c:v>
                </c:pt>
                <c:pt idx="14">
                  <c:v>931</c:v>
                </c:pt>
                <c:pt idx="15">
                  <c:v>1036</c:v>
                </c:pt>
                <c:pt idx="16">
                  <c:v>1073</c:v>
                </c:pt>
                <c:pt idx="17">
                  <c:v>1381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18">
                  <c:v>1401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0.66200000000000003</c:v>
                </c:pt>
                <c:pt idx="1">
                  <c:v>0.65100000000000002</c:v>
                </c:pt>
                <c:pt idx="2">
                  <c:v>0.621</c:v>
                </c:pt>
                <c:pt idx="3">
                  <c:v>0.63200000000000001</c:v>
                </c:pt>
                <c:pt idx="4">
                  <c:v>0.628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0.51164</cdr:x>
      <cdr:y>0.78235</cdr:y>
    </cdr:from>
    <cdr:to>
      <cdr:x>0.66584</cdr:x>
      <cdr:y>0.82125</cdr:y>
    </cdr:to>
    <cdr:sp macro="" textlink="">
      <cdr:nvSpPr>
        <cdr:cNvPr id="2" name="TextBox 5"/>
        <cdr:cNvSpPr txBox="1"/>
      </cdr:nvSpPr>
      <cdr:spPr>
        <a:xfrm xmlns:a="http://schemas.openxmlformats.org/drawingml/2006/main">
          <a:off x="3108898" y="4642964"/>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essexresourcenet.org/community-services/family-support-services/"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probononj.org/ProviderDirectory.aspx" TargetMode="External"/><Relationship Id="rId5" Type="http://schemas.openxmlformats.org/officeDocument/2006/relationships/hyperlink" Target="http://www.fsoec.org/" TargetMode="External"/><Relationship Id="rId4" Type="http://schemas.openxmlformats.org/officeDocument/2006/relationships/hyperlink" Target="https://www.embrella.org/suppor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Belleville township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the lowest proportion of residents who speak English-only, while South Orange Village township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Newark</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and East Orange </a:t>
            </a:r>
            <a:r>
              <a:rPr lang="en-US" sz="1200" kern="1200" dirty="0" smtClean="0">
                <a:solidFill>
                  <a:schemeClr val="tx1"/>
                </a:solidFill>
                <a:effectLst/>
                <a:latin typeface="+mn-lt"/>
                <a:ea typeface="+mn-ea"/>
                <a:cs typeface="+mn-cs"/>
              </a:rPr>
              <a:t>have 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4144</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752</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higher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county’s</a:t>
            </a:r>
            <a:r>
              <a:rPr lang="en-US" sz="1200" kern="1200" dirty="0" smtClean="0">
                <a:solidFill>
                  <a:schemeClr val="tx1"/>
                </a:solidFill>
                <a:effectLst/>
                <a:latin typeface="+mn-lt"/>
                <a:ea typeface="+mn-ea"/>
                <a:cs typeface="+mn-cs"/>
              </a:rPr>
              <a:t> percentage of families living in poverty has tended to decrease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Newark and City of Orange 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lower the national median and lower 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Newark and City of Orange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 the state average and is higher than the U.S.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a:p>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a:t>
            </a:r>
            <a:r>
              <a:rPr lang="en-US" sz="1200" kern="1200" smtClean="0">
                <a:solidFill>
                  <a:schemeClr val="tx1"/>
                </a:solidFill>
                <a:effectLst/>
                <a:latin typeface="+mn-lt"/>
                <a:ea typeface="+mn-ea"/>
                <a:cs typeface="+mn-cs"/>
              </a:rPr>
              <a:t>years.</a:t>
            </a:r>
            <a:r>
              <a:rPr lang="en-US" sz="1200" kern="1200" baseline="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increase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middling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expected for infant and Pre-K childcare and around as expected for toddler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childcare.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slightly longer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remain mostly steady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Millburn and Glen</a:t>
            </a:r>
            <a:r>
              <a:rPr lang="en-US" sz="1200" kern="1200" baseline="0" dirty="0" smtClean="0">
                <a:solidFill>
                  <a:schemeClr val="tx1"/>
                </a:solidFill>
                <a:effectLst/>
                <a:latin typeface="+mn-lt"/>
                <a:ea typeface="+mn-ea"/>
                <a:cs typeface="+mn-cs"/>
              </a:rPr>
              <a:t> Ridge</a:t>
            </a:r>
            <a:r>
              <a:rPr lang="en-US" sz="1200" kern="1200" dirty="0" smtClean="0">
                <a:solidFill>
                  <a:schemeClr val="tx1"/>
                </a:solidFill>
                <a:effectLst/>
                <a:latin typeface="+mn-lt"/>
                <a:ea typeface="+mn-ea"/>
                <a:cs typeface="+mn-cs"/>
              </a:rPr>
              <a:t> 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proportion </a:t>
            </a:r>
            <a:r>
              <a:rPr lang="en-US" sz="1200" kern="1200" dirty="0" smtClean="0">
                <a:solidFill>
                  <a:schemeClr val="tx1"/>
                </a:solidFill>
                <a:effectLst/>
                <a:latin typeface="+mn-lt"/>
                <a:ea typeface="+mn-ea"/>
                <a:cs typeface="+mn-cs"/>
              </a:rPr>
              <a:t>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lowest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to vary over time.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Newark and Irvington 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remain mostly steady over </a:t>
            </a:r>
            <a:r>
              <a:rPr lang="en-US" sz="1200" kern="1200" dirty="0" smtClean="0">
                <a:solidFill>
                  <a:schemeClr val="tx1"/>
                </a:solidFill>
                <a:effectLst/>
                <a:latin typeface="+mn-lt"/>
                <a:ea typeface="+mn-ea"/>
                <a:cs typeface="+mn-cs"/>
              </a:rPr>
              <a:t>time after a slight increase between 2014-2015 and 2015-2016.</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highest reports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decreased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higher 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increased slightly 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Black/African</a:t>
            </a:r>
            <a:r>
              <a:rPr lang="en-US" sz="1200" kern="1200" baseline="0" dirty="0" smtClean="0">
                <a:solidFill>
                  <a:schemeClr val="tx1"/>
                </a:solidFill>
                <a:effectLst/>
                <a:latin typeface="+mn-lt"/>
                <a:ea typeface="+mn-ea"/>
                <a:cs typeface="+mn-cs"/>
              </a:rPr>
              <a:t> American, “Other,” and Hispanic/Latino </a:t>
            </a:r>
            <a:r>
              <a:rPr lang="en-US" sz="1200" kern="1200" dirty="0" smtClean="0">
                <a:solidFill>
                  <a:schemeClr val="tx1"/>
                </a:solidFill>
                <a:effectLst/>
                <a:latin typeface="+mn-lt"/>
                <a:ea typeface="+mn-ea"/>
                <a:cs typeface="+mn-cs"/>
              </a:rPr>
              <a:t>residents, and lower proportions of White</a:t>
            </a:r>
            <a:r>
              <a:rPr lang="en-US" sz="1200" kern="1200" baseline="0" dirty="0" smtClean="0">
                <a:solidFill>
                  <a:schemeClr val="tx1"/>
                </a:solidFill>
                <a:effectLst/>
                <a:latin typeface="+mn-lt"/>
                <a:ea typeface="+mn-ea"/>
                <a:cs typeface="+mn-cs"/>
              </a:rPr>
              <a:t> and Asian residents</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tends to be slightly higher than the state's rate, and tends to follow a similar 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lower median income than the state average, and a similar median income to the national average.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increased</a:t>
            </a:r>
            <a:r>
              <a:rPr lang="en-US" sz="1200" kern="1200" baseline="0" dirty="0" smtClean="0">
                <a:solidFill>
                  <a:schemeClr val="tx1"/>
                </a:solidFill>
                <a:effectLst/>
                <a:latin typeface="+mn-lt"/>
                <a:ea typeface="+mn-ea"/>
                <a:cs typeface="+mn-cs"/>
              </a:rPr>
              <a:t> slightly</a:t>
            </a:r>
            <a:r>
              <a:rPr lang="en-US" sz="1200" kern="1200" dirty="0" smtClean="0">
                <a:solidFill>
                  <a:schemeClr val="tx1"/>
                </a:solidFill>
                <a:effectLst/>
                <a:latin typeface="+mn-lt"/>
                <a:ea typeface="+mn-ea"/>
                <a:cs typeface="+mn-cs"/>
              </a:rPr>
              <a:t> 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increased slightly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 $</a:t>
            </a:r>
            <a:r>
              <a:rPr lang="en-US" sz="1200" kern="1200" dirty="0" smtClean="0">
                <a:solidFill>
                  <a:schemeClr val="tx1"/>
                </a:solidFill>
                <a:effectLst/>
                <a:latin typeface="+mn-lt"/>
                <a:ea typeface="+mn-ea"/>
                <a:cs typeface="+mn-cs"/>
              </a:rPr>
              <a:t>5K-$10K </a:t>
            </a:r>
            <a:r>
              <a:rPr lang="en-US" sz="1200" kern="1200" dirty="0" smtClean="0">
                <a:solidFill>
                  <a:schemeClr val="tx1"/>
                </a:solidFill>
                <a:effectLst/>
                <a:latin typeface="+mn-lt"/>
                <a:ea typeface="+mn-ea"/>
                <a:cs typeface="+mn-cs"/>
              </a:rPr>
              <a:t>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robbery and most nonviolent crimes were attributed to larceny.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decrease over time, and is generally similar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highest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White residents has varied while the proportion of Hispanic/Latino residents has increased slightly. Other ethnic/racial groups appear fairly steady.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vary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Newark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 assault.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9.74% change indicates an increase 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increase.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-4.6% change indicates an increasing 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largest numbers of mental health programs available include outpatient and supportive</a:t>
            </a:r>
            <a:r>
              <a:rPr lang="en-US" sz="1200" kern="1200" baseline="0" dirty="0" smtClean="0">
                <a:solidFill>
                  <a:schemeClr val="tx1"/>
                </a:solidFill>
                <a:effectLst/>
                <a:latin typeface="+mn-lt"/>
                <a:ea typeface="+mn-ea"/>
                <a:cs typeface="+mn-cs"/>
              </a:rPr>
              <a:t> housing.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Fairfield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composed of mostly White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while a majority of East Orange residents are Black/African American.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decrease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a:t>
            </a:r>
            <a:r>
              <a:rPr lang="en-US" sz="1200" kern="1200" baseline="0" dirty="0" smtClean="0">
                <a:solidFill>
                  <a:schemeClr val="tx1"/>
                </a:solidFill>
                <a:effectLst/>
                <a:latin typeface="+mn-lt"/>
                <a:ea typeface="+mn-ea"/>
                <a:cs typeface="+mn-cs"/>
              </a:rPr>
              <a:t> followed by Black/African American and then Hispanic/Latino residents.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similar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remained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Hispanic residents reported diagnosed depression most frequently, followed by </a:t>
            </a:r>
            <a:r>
              <a:rPr lang="en-US" sz="1200" kern="1200" dirty="0" smtClean="0">
                <a:solidFill>
                  <a:schemeClr val="tx1"/>
                </a:solidFill>
                <a:effectLst/>
                <a:latin typeface="+mn-lt"/>
                <a:ea typeface="+mn-ea"/>
                <a:cs typeface="+mn-cs"/>
              </a:rPr>
              <a:t>White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and then Black/African</a:t>
            </a:r>
            <a:r>
              <a:rPr lang="en-US" sz="1200" kern="1200" baseline="0" dirty="0" smtClean="0">
                <a:solidFill>
                  <a:schemeClr val="tx1"/>
                </a:solidFill>
                <a:effectLst/>
                <a:latin typeface="+mn-lt"/>
                <a:ea typeface="+mn-ea"/>
                <a:cs typeface="+mn-cs"/>
              </a:rPr>
              <a:t> American residents</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highest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200" kern="1200" dirty="0" smtClean="0">
                <a:solidFill>
                  <a:schemeClr val="tx1"/>
                </a:solidFill>
                <a:effectLst/>
                <a:latin typeface="+mn-lt"/>
                <a:ea typeface="+mn-ea"/>
                <a:cs typeface="+mn-cs"/>
              </a:rPr>
              <a:t> </a:t>
            </a:r>
            <a:r>
              <a:rPr lang="en-US" dirty="0" smtClean="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smtClean="0"/>
              <a:t>Did not include individual counselors. Is not an exhaustive list.</a:t>
            </a:r>
          </a:p>
          <a:p>
            <a:r>
              <a:rPr lang="en-US" dirty="0" smtClean="0"/>
              <a:t> </a:t>
            </a:r>
          </a:p>
          <a:p>
            <a:r>
              <a:rPr lang="en-US" b="1" dirty="0" smtClean="0"/>
              <a:t>Sources include:</a:t>
            </a:r>
            <a:endParaRPr lang="en-US" dirty="0" smtClean="0"/>
          </a:p>
          <a:p>
            <a:pPr defTabSz="921223">
              <a:defRPr/>
            </a:pPr>
            <a:r>
              <a:rPr lang="en-US" dirty="0" smtClean="0"/>
              <a:t>16.1. </a:t>
            </a:r>
            <a:r>
              <a:rPr lang="en-US" dirty="0" smtClean="0">
                <a:hlinkClick r:id="rId3"/>
              </a:rPr>
              <a:t>https://www.Essexresourcenet.org/community-services/family-support-services/</a:t>
            </a:r>
            <a:r>
              <a:rPr lang="en-US" dirty="0" smtClean="0"/>
              <a:t> </a:t>
            </a:r>
          </a:p>
          <a:p>
            <a:pPr defTabSz="921223">
              <a:defRPr/>
            </a:pPr>
            <a:r>
              <a:rPr lang="en-US" dirty="0" smtClean="0">
                <a:hlinkClick r:id="rId4"/>
              </a:rPr>
              <a:t>https://www.embrella.org/support/</a:t>
            </a:r>
            <a:endParaRPr lang="en-US" dirty="0" smtClean="0"/>
          </a:p>
          <a:p>
            <a:pPr defTabSz="921223">
              <a:defRPr/>
            </a:pPr>
            <a:r>
              <a:rPr lang="en-US" dirty="0" smtClean="0">
                <a:hlinkClick r:id="rId5"/>
              </a:rPr>
              <a:t>http://www.fsoec.org/</a:t>
            </a:r>
            <a:endParaRPr lang="en-US" dirty="0" smtClean="0"/>
          </a:p>
          <a:p>
            <a:pPr defTabSz="921223">
              <a:defRPr/>
            </a:pPr>
            <a:endParaRPr lang="en-US" dirty="0" smtClean="0"/>
          </a:p>
          <a:p>
            <a:pPr defTabSz="921223">
              <a:defRPr/>
            </a:pPr>
            <a:r>
              <a:rPr lang="en-US" dirty="0" smtClean="0"/>
              <a:t>16.2. </a:t>
            </a:r>
            <a:r>
              <a:rPr lang="en-US" dirty="0" smtClean="0">
                <a:hlinkClick r:id="rId6"/>
              </a:rPr>
              <a:t>https://www.probononj.org/ProviderDirectory.aspx</a:t>
            </a:r>
            <a:endParaRPr lang="en-US" dirty="0" smtClean="0"/>
          </a:p>
          <a:p>
            <a:r>
              <a:rPr lang="en-US" dirty="0" smtClean="0"/>
              <a:t> </a:t>
            </a:r>
          </a:p>
          <a:p>
            <a:r>
              <a:rPr lang="en-US" b="1" dirty="0" smtClean="0"/>
              <a:t>Municipality data available? </a:t>
            </a:r>
            <a:r>
              <a:rPr lang="en-US" dirty="0" smtClean="0"/>
              <a:t>No.</a:t>
            </a:r>
          </a:p>
          <a:p>
            <a:r>
              <a:rPr lang="en-US" dirty="0" smtClean="0"/>
              <a:t>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increase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City of Orange and</a:t>
            </a:r>
            <a:r>
              <a:rPr lang="en-US" sz="1200" kern="1200" baseline="0" dirty="0" smtClean="0">
                <a:solidFill>
                  <a:schemeClr val="tx1"/>
                </a:solidFill>
                <a:effectLst/>
                <a:latin typeface="+mn-lt"/>
                <a:ea typeface="+mn-ea"/>
                <a:cs typeface="+mn-cs"/>
              </a:rPr>
              <a:t> Irvington </a:t>
            </a:r>
            <a:r>
              <a:rPr lang="en-US" sz="1200" kern="1200" dirty="0" smtClean="0">
                <a:solidFill>
                  <a:schemeClr val="tx1"/>
                </a:solidFill>
                <a:effectLst/>
                <a:latin typeface="+mn-lt"/>
                <a:ea typeface="+mn-ea"/>
                <a:cs typeface="+mn-cs"/>
              </a:rPr>
              <a:t>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decrease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itle 1">
            <a:extLst>
              <a:ext uri="{FF2B5EF4-FFF2-40B4-BE49-F238E27FC236}">
                <a16:creationId xmlns:a16="http://schemas.microsoft.com/office/drawing/2014/main" id="{B174D015-0C4B-4048-9105-5C80F75BB3C9}"/>
              </a:ext>
            </a:extLst>
          </p:cNvPr>
          <p:cNvSpPr txBox="1">
            <a:spLocks/>
          </p:cNvSpPr>
          <p:nvPr userDrawn="1"/>
        </p:nvSpPr>
        <p:spPr>
          <a:xfrm>
            <a:off x="-69866" y="39983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Essex</a:t>
            </a:r>
          </a:p>
          <a:p>
            <a:pPr>
              <a:lnSpc>
                <a:spcPct val="90000"/>
              </a:lnSpc>
            </a:pPr>
            <a:r>
              <a:rPr lang="en-US" spc="-200" dirty="0">
                <a:solidFill>
                  <a:schemeClr val="bg1"/>
                </a:solidFill>
                <a:latin typeface="Franklin Gothic Demi" panose="020B0703020102020204" pitchFamily="34" charset="0"/>
              </a:rPr>
              <a:t>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8"/>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127" y="895176"/>
            <a:ext cx="838200" cy="1586992"/>
          </a:xfrm>
          <a:prstGeom prst="rect">
            <a:avLst/>
          </a:prstGeom>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7022" y="4400375"/>
            <a:ext cx="838200" cy="1586992"/>
          </a:xfrm>
          <a:prstGeom prst="rect">
            <a:avLst/>
          </a:prstGeom>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2050" y="437976"/>
            <a:ext cx="838200" cy="1586992"/>
          </a:xfrm>
          <a:prstGeom prst="rect">
            <a:avLst/>
          </a:prstGeom>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2050" y="437976"/>
            <a:ext cx="838200" cy="1586992"/>
          </a:xfrm>
          <a:prstGeom prst="rect">
            <a:avLst/>
          </a:prstGeom>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12"/>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44080" y="2635503"/>
            <a:ext cx="838200" cy="1586992"/>
          </a:xfrm>
          <a:prstGeom prst="rect">
            <a:avLst/>
          </a:prstGeom>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1368" y="484327"/>
            <a:ext cx="838200" cy="1586992"/>
          </a:xfrm>
          <a:prstGeom prst="rect">
            <a:avLst/>
          </a:prstGeom>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3609" y="325813"/>
            <a:ext cx="838200" cy="1586992"/>
          </a:xfrm>
          <a:prstGeom prst="rect">
            <a:avLst/>
          </a:prstGeom>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5202" y="4857575"/>
            <a:ext cx="838200" cy="1586992"/>
          </a:xfrm>
          <a:prstGeom prst="rect">
            <a:avLst/>
          </a:prstGeom>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3822" y="4719820"/>
            <a:ext cx="838200" cy="1586992"/>
          </a:xfrm>
          <a:prstGeom prst="rect">
            <a:avLst/>
          </a:prstGeom>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70423" y="361776"/>
            <a:ext cx="838200" cy="1586992"/>
          </a:xfrm>
          <a:prstGeom prst="rect">
            <a:avLst/>
          </a:prstGeom>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0158" y="230232"/>
            <a:ext cx="838200" cy="1586992"/>
          </a:xfrm>
          <a:prstGeom prst="rect">
            <a:avLst/>
          </a:prstGeom>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92408" y="303523"/>
            <a:ext cx="838200" cy="1586992"/>
          </a:xfrm>
          <a:prstGeom prst="rect">
            <a:avLst/>
          </a:prstGeom>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93045" y="689011"/>
            <a:ext cx="838200" cy="1586992"/>
          </a:xfrm>
          <a:prstGeom prst="rect">
            <a:avLst/>
          </a:prstGeom>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96667" y="435911"/>
            <a:ext cx="838200" cy="1586992"/>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53213" y="336685"/>
            <a:ext cx="838200" cy="1586992"/>
          </a:xfrm>
          <a:prstGeom prst="rect">
            <a:avLst/>
          </a:prstGeom>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127" y="895176"/>
            <a:ext cx="838200" cy="1586992"/>
          </a:xfrm>
          <a:prstGeom prst="rect">
            <a:avLst/>
          </a:prstGeom>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sp>
        <p:nvSpPr>
          <p:cNvPr id="7" name="TextBox 6"/>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sp>
        <p:nvSpPr>
          <p:cNvPr id="6" name="TextBox 5"/>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p:cNvSpPr txBox="1"/>
          <p:nvPr userDrawn="1"/>
        </p:nvSpPr>
        <p:spPr>
          <a:xfrm>
            <a:off x="509533" y="189969"/>
            <a:ext cx="1014467" cy="584775"/>
          </a:xfrm>
          <a:prstGeom prst="rect">
            <a:avLst/>
          </a:prstGeom>
          <a:noFill/>
        </p:spPr>
        <p:txBody>
          <a:bodyPr wrap="square" rtlCol="0">
            <a:spAutoFit/>
          </a:bodyPr>
          <a:lstStyle/>
          <a:p>
            <a:r>
              <a:rPr lang="en-US" sz="1600" b="1" dirty="0" smtClean="0">
                <a:latin typeface="+mj-lt"/>
              </a:rPr>
              <a:t>Essex</a:t>
            </a:r>
            <a:r>
              <a:rPr lang="en-US" sz="1600" b="1" baseline="0" dirty="0" smtClean="0">
                <a:latin typeface="+mj-lt"/>
              </a:rPr>
              <a:t> County</a:t>
            </a:r>
            <a:endParaRPr lang="en-US" sz="1600" b="1" dirty="0" smtClean="0">
              <a:latin typeface="+mj-lt"/>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0" y="0"/>
            <a:ext cx="503660" cy="953596"/>
          </a:xfrm>
          <a:prstGeom prst="rect">
            <a:avLst/>
          </a:prstGeom>
        </p:spPr>
      </p:pic>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400" y="-457199"/>
            <a:ext cx="12953999" cy="73152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smtClean="0">
                  <a:latin typeface="Franklin Gothic Medium Cond" panose="020B0606030402020204" pitchFamily="34" charset="0"/>
                </a:rPr>
                <a:t>Essex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76320" y="4724520"/>
            <a:ext cx="914458" cy="1731374"/>
          </a:xfrm>
          <a:prstGeom prst="rect">
            <a:avLst/>
          </a:prstGeom>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24159056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53393757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2381716937"/>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39292508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21473844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79059304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60020940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531019607"/>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978190254"/>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41980" y="4878768"/>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690146275"/>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smtClean="0">
                <a:latin typeface="Franklin Gothic Book" panose="020B0503020102020204" pitchFamily="34" charset="0"/>
              </a:rPr>
              <a:t>Note that county population size has not been accounted for in this indicator.The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62587473"/>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chemeClr val="accent6">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4572000" y="228600"/>
            <a:ext cx="5947295" cy="627598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533400"/>
            <a:ext cx="2121853" cy="4017374"/>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441677468"/>
              </p:ext>
            </p:extLst>
          </p:nvPr>
        </p:nvGraphicFramePr>
        <p:xfrm>
          <a:off x="3438345" y="610981"/>
          <a:ext cx="8128000" cy="571361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1345862214"/>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3195405130"/>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632235795"/>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247224128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633067976"/>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75050483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73129072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31137753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140773586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2882817546"/>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30032038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06791128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595597220"/>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533748885"/>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190716027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166498546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55229170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069431952"/>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2964170910"/>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711544700"/>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886457" y="6010983"/>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86600" y="6005812"/>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439258061"/>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222210314"/>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820778730"/>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45993919"/>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61859416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583051082"/>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77824072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412061276"/>
              </p:ext>
            </p:extLst>
          </p:nvPr>
        </p:nvGraphicFramePr>
        <p:xfrm>
          <a:off x="3130479" y="752063"/>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97160537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888787060"/>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749602806"/>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4075495727"/>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982939528"/>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360918218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564746453"/>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874238433"/>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1079084391"/>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958687135"/>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1717722994"/>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703776155"/>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529136620"/>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949384146"/>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smtClean="0">
              <a:latin typeface="Franklin Gothic Book" panose="020B0503020102020204" pitchFamily="34" charset="0"/>
            </a:endParaRP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410815973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3742554310"/>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a:t>
            </a:r>
            <a:r>
              <a:rPr lang="en-US" sz="900" dirty="0" err="1" smtClean="0"/>
              <a:t>NJGUNStat</a:t>
            </a:r>
            <a:r>
              <a:rPr lang="en-US" sz="900" dirty="0" smtClean="0"/>
              <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3724145641"/>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088174747"/>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16759660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43784908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668094546"/>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3820232549"/>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762983352"/>
              </p:ext>
            </p:extLst>
          </p:nvPr>
        </p:nvGraphicFramePr>
        <p:xfrm>
          <a:off x="3581400" y="533401"/>
          <a:ext cx="8158625" cy="58674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862363059"/>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4147385397"/>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44294286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2428267048"/>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1001293821"/>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93217447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98483625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Essex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686029772"/>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smtClean="0">
                          <a:latin typeface="Franklin Gothic Book" panose="020B0503020102020204" pitchFamily="34" charset="0"/>
                        </a:rPr>
                        <a:t>Median </a:t>
                      </a:r>
                      <a:r>
                        <a:rPr lang="en-US" sz="1400" dirty="0" smtClean="0">
                          <a:latin typeface="Franklin Gothic Book" panose="020B0503020102020204" pitchFamily="34" charset="0"/>
                        </a:rPr>
                        <a:t>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544913569"/>
              </p:ext>
            </p:extLst>
          </p:nvPr>
        </p:nvGraphicFramePr>
        <p:xfrm>
          <a:off x="7543800" y="895346"/>
          <a:ext cx="4648200" cy="60388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402929969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406733267"/>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725408331"/>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89637431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3535692058"/>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2326895103"/>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83996927"/>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73387585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1146442493"/>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100517843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553634" y="821724"/>
            <a:ext cx="4046701" cy="6400800"/>
          </a:xfrm>
          <a:prstGeom prst="rect">
            <a:avLst/>
          </a:prstGeom>
        </p:spPr>
        <p:txBody>
          <a:bodyPr wrap="square">
            <a:noAutofit/>
          </a:bodyPr>
          <a:lstStyle/>
          <a:p>
            <a:pPr>
              <a:spcBef>
                <a:spcPts val="600"/>
              </a:spcBef>
            </a:pPr>
            <a:r>
              <a:rPr lang="en-US" sz="1400" spc="-20" dirty="0">
                <a:latin typeface="Franklin Gothic Medium" panose="020B0603020102020204" pitchFamily="34" charset="0"/>
              </a:rPr>
              <a:t>Programs for Parents </a:t>
            </a:r>
            <a:r>
              <a:rPr lang="en-US" sz="1200" spc="-20" dirty="0">
                <a:solidFill>
                  <a:srgbClr val="C00000"/>
                </a:solidFill>
                <a:latin typeface="Franklin Gothic Medium" panose="020B0603020102020204" pitchFamily="34" charset="0"/>
              </a:rPr>
              <a:t>{childcare]</a:t>
            </a:r>
          </a:p>
          <a:p>
            <a:pPr>
              <a:spcBef>
                <a:spcPts val="600"/>
              </a:spcBef>
            </a:pPr>
            <a:r>
              <a:rPr lang="en-US" sz="1400" spc="-20" dirty="0">
                <a:latin typeface="Franklin Gothic Medium" panose="020B0603020102020204" pitchFamily="34" charset="0"/>
              </a:rPr>
              <a:t>Inspire the Youth </a:t>
            </a:r>
            <a:r>
              <a:rPr lang="en-US" sz="1200" spc="-20" dirty="0">
                <a:solidFill>
                  <a:srgbClr val="C00000"/>
                </a:solidFill>
                <a:latin typeface="Franklin Gothic Medium" panose="020B0603020102020204" pitchFamily="34" charset="0"/>
              </a:rPr>
              <a:t>[Mentoring/Tutoring for families involved in CMO or MRSS services]</a:t>
            </a:r>
          </a:p>
          <a:p>
            <a:pPr>
              <a:spcBef>
                <a:spcPts val="600"/>
              </a:spcBef>
            </a:pPr>
            <a:r>
              <a:rPr lang="en-US" sz="1400" spc="-20" dirty="0">
                <a:latin typeface="Franklin Gothic Medium" panose="020B0603020102020204" pitchFamily="34" charset="0"/>
              </a:rPr>
              <a:t>Project 99 </a:t>
            </a:r>
            <a:r>
              <a:rPr lang="en-US" sz="1200" spc="-20" dirty="0">
                <a:solidFill>
                  <a:srgbClr val="C00000"/>
                </a:solidFill>
                <a:latin typeface="Franklin Gothic Medium" panose="020B0603020102020204" pitchFamily="34" charset="0"/>
              </a:rPr>
              <a:t>[Child centered and family focused intensive services]</a:t>
            </a:r>
          </a:p>
          <a:p>
            <a:pPr>
              <a:spcBef>
                <a:spcPts val="600"/>
              </a:spcBef>
            </a:pPr>
            <a:r>
              <a:rPr lang="en-US" sz="1400" spc="-20" dirty="0">
                <a:latin typeface="Franklin Gothic Medium" panose="020B0603020102020204" pitchFamily="34" charset="0"/>
              </a:rPr>
              <a:t>Kinship Navigator Program/Salvation Army </a:t>
            </a:r>
          </a:p>
          <a:p>
            <a:pPr>
              <a:spcBef>
                <a:spcPts val="600"/>
              </a:spcBef>
            </a:pPr>
            <a:r>
              <a:rPr lang="en-US" sz="1400" spc="-20" dirty="0" err="1">
                <a:latin typeface="Franklin Gothic Medium" panose="020B0603020102020204" pitchFamily="34" charset="0"/>
              </a:rPr>
              <a:t>Embrella</a:t>
            </a:r>
            <a:r>
              <a:rPr lang="en-US" sz="1400" spc="-20" dirty="0">
                <a:latin typeface="Franklin Gothic Medium" panose="020B0603020102020204" pitchFamily="34" charset="0"/>
              </a:rPr>
              <a:t> </a:t>
            </a:r>
            <a:r>
              <a:rPr lang="en-US" sz="1200" spc="-20" dirty="0">
                <a:solidFill>
                  <a:srgbClr val="C00000"/>
                </a:solidFill>
                <a:latin typeface="Franklin Gothic Medium" panose="020B0603020102020204" pitchFamily="34" charset="0"/>
              </a:rPr>
              <a:t>[Embracing and empowering foster, adoptive &amp; kinship families]</a:t>
            </a:r>
          </a:p>
          <a:p>
            <a:pPr>
              <a:spcBef>
                <a:spcPts val="600"/>
              </a:spcBef>
            </a:pPr>
            <a:r>
              <a:rPr lang="en-US" sz="1400" spc="-20" dirty="0">
                <a:latin typeface="Franklin Gothic Medium" panose="020B0603020102020204" pitchFamily="34" charset="0"/>
              </a:rPr>
              <a:t>Family Support Organization of Essex County </a:t>
            </a:r>
            <a:r>
              <a:rPr lang="en-US" sz="1200" spc="-20" dirty="0">
                <a:solidFill>
                  <a:srgbClr val="C00000"/>
                </a:solidFill>
                <a:latin typeface="Franklin Gothic Medium" panose="020B0603020102020204" pitchFamily="34" charset="0"/>
              </a:rPr>
              <a:t>[peer support, education, advocacy]</a:t>
            </a:r>
          </a:p>
          <a:p>
            <a:pPr>
              <a:spcBef>
                <a:spcPts val="600"/>
              </a:spcBef>
            </a:pPr>
            <a:r>
              <a:rPr lang="en-US" sz="1400" spc="-20" dirty="0">
                <a:latin typeface="Franklin Gothic Medium" panose="020B0603020102020204" pitchFamily="34" charset="0"/>
              </a:rPr>
              <a:t>New Jersey Kinship Legal Guardian Resource Center</a:t>
            </a:r>
          </a:p>
          <a:p>
            <a:pPr>
              <a:spcBef>
                <a:spcPts val="600"/>
              </a:spcBef>
            </a:pPr>
            <a:r>
              <a:rPr lang="en-US" sz="1400" spc="-20" dirty="0">
                <a:latin typeface="Franklin Gothic Medium" panose="020B0603020102020204" pitchFamily="34" charset="0"/>
              </a:rPr>
              <a:t>New Jersey Adoption Resource Clearing House </a:t>
            </a:r>
          </a:p>
          <a:p>
            <a:pPr>
              <a:spcBef>
                <a:spcPts val="600"/>
              </a:spcBef>
            </a:pPr>
            <a:r>
              <a:rPr lang="en-US" sz="1400" spc="-20" dirty="0">
                <a:latin typeface="Franklin Gothic Medium" panose="020B0603020102020204" pitchFamily="34" charset="0"/>
              </a:rPr>
              <a:t>Family Success Centers located throughout Essex County (9 centers)</a:t>
            </a:r>
          </a:p>
          <a:p>
            <a:endParaRPr lang="en-US" sz="1200" spc="-20" dirty="0">
              <a:solidFill>
                <a:srgbClr val="C00000"/>
              </a:solidFill>
              <a:latin typeface="Franklin Gothic Medium" panose="020B0603020102020204" pitchFamily="34" charset="0"/>
            </a:endParaRPr>
          </a:p>
          <a:p>
            <a:endParaRPr lang="en-US" sz="900" dirty="0">
              <a:solidFill>
                <a:srgbClr val="C00000"/>
              </a:solidFill>
              <a:latin typeface="Franklin Gothic Medium" panose="020B0603020102020204" pitchFamily="34" charset="0"/>
            </a:endParaRPr>
          </a:p>
          <a:p>
            <a:endParaRPr lang="en-US" sz="900" dirty="0">
              <a:solidFill>
                <a:srgbClr val="C00000"/>
              </a:solidFill>
              <a:latin typeface="Franklin Gothic Medium" panose="020B0603020102020204" pitchFamily="34" charset="0"/>
            </a:endParaRPr>
          </a:p>
          <a:p>
            <a:endParaRPr lang="en-US" sz="1050" dirty="0">
              <a:latin typeface="Franklin Gothic Medium" panose="020B0603020102020204" pitchFamily="34" charset="0"/>
            </a:endParaRPr>
          </a:p>
          <a:p>
            <a:pPr defTabSz="904046">
              <a:defRPr/>
            </a:pPr>
            <a:r>
              <a:rPr lang="en-US" sz="1050" dirty="0">
                <a:latin typeface="Franklin Gothic Medium" panose="020B0603020102020204" pitchFamily="34" charset="0"/>
              </a:rPr>
              <a:t>Sources: Essexresourcenet.org, www.embrella.org/support/, </a:t>
            </a:r>
          </a:p>
          <a:p>
            <a:r>
              <a:rPr lang="en-US" sz="1050" dirty="0">
                <a:latin typeface="Franklin Gothic Medium" panose="020B0603020102020204" pitchFamily="34" charset="0"/>
              </a:rPr>
              <a:t>*35+ agencies described, not all are included here.</a:t>
            </a:r>
          </a:p>
          <a:p>
            <a:endParaRPr lang="en-US" sz="105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C4C8D5A1-FD7A-47F2-82EE-68F312D0283E}"/>
              </a:ext>
            </a:extLst>
          </p:cNvPr>
          <p:cNvSpPr/>
          <p:nvPr/>
        </p:nvSpPr>
        <p:spPr>
          <a:xfrm>
            <a:off x="8001000" y="659851"/>
            <a:ext cx="3886200" cy="5577840"/>
          </a:xfrm>
          <a:prstGeom prst="rect">
            <a:avLst/>
          </a:prstGeom>
        </p:spPr>
        <p:txBody>
          <a:bodyPr wrap="square">
            <a:noAutofit/>
          </a:bodyPr>
          <a:lstStyle/>
          <a:p>
            <a:r>
              <a:rPr lang="en-US" sz="1050" dirty="0">
                <a:solidFill>
                  <a:srgbClr val="C00000"/>
                </a:solidFill>
                <a:latin typeface="Franklin Gothic Medium" panose="020B0603020102020204" pitchFamily="34" charset="0"/>
              </a:rPr>
              <a:t>General</a:t>
            </a:r>
          </a:p>
          <a:p>
            <a:r>
              <a:rPr lang="en-US" sz="1200" spc="-20" dirty="0">
                <a:latin typeface="Franklin Gothic Medium" panose="020B0603020102020204" pitchFamily="34" charset="0"/>
              </a:rPr>
              <a:t>  Essex Legal Aid Association</a:t>
            </a:r>
          </a:p>
          <a:p>
            <a:r>
              <a:rPr lang="en-US" sz="1200" spc="-20" dirty="0">
                <a:latin typeface="Franklin Gothic Medium" panose="020B0603020102020204" pitchFamily="34" charset="0"/>
              </a:rPr>
              <a:t>  Legal Services of NJ</a:t>
            </a:r>
          </a:p>
          <a:p>
            <a:r>
              <a:rPr lang="en-US" sz="1200" spc="-20" dirty="0">
                <a:latin typeface="Franklin Gothic Medium" panose="020B0603020102020204" pitchFamily="34" charset="0"/>
              </a:rPr>
              <a:t>  ACLU of NJ</a:t>
            </a:r>
          </a:p>
          <a:p>
            <a:r>
              <a:rPr lang="en-US" sz="1200" spc="-20" dirty="0">
                <a:latin typeface="Franklin Gothic Medium" panose="020B0603020102020204" pitchFamily="34" charset="0"/>
              </a:rPr>
              <a:t>  Volunteer Lawyers for Justice</a:t>
            </a:r>
          </a:p>
          <a:p>
            <a:r>
              <a:rPr lang="en-US" sz="1050" dirty="0">
                <a:solidFill>
                  <a:srgbClr val="C00000"/>
                </a:solidFill>
                <a:latin typeface="Franklin Gothic Medium" panose="020B0603020102020204" pitchFamily="34" charset="0"/>
              </a:rPr>
              <a:t>Immigration / Human Rights</a:t>
            </a:r>
          </a:p>
          <a:p>
            <a:r>
              <a:rPr lang="en-US" sz="1200" spc="-20" dirty="0">
                <a:latin typeface="Franklin Gothic Medium" panose="020B0603020102020204" pitchFamily="34" charset="0"/>
              </a:rPr>
              <a:t>  AFSC Immigrant Rights Program</a:t>
            </a:r>
          </a:p>
          <a:p>
            <a:r>
              <a:rPr lang="en-US" sz="1200" spc="-20" dirty="0">
                <a:latin typeface="Franklin Gothic Medium" panose="020B0603020102020204" pitchFamily="34" charset="0"/>
              </a:rPr>
              <a:t>  Human Rights First</a:t>
            </a:r>
          </a:p>
          <a:p>
            <a:r>
              <a:rPr lang="en-US" sz="1050" dirty="0">
                <a:solidFill>
                  <a:srgbClr val="C00000"/>
                </a:solidFill>
                <a:latin typeface="Franklin Gothic Medium" panose="020B0603020102020204" pitchFamily="34" charset="0"/>
              </a:rPr>
              <a:t>Disability</a:t>
            </a:r>
          </a:p>
          <a:p>
            <a:r>
              <a:rPr lang="en-US" sz="1200" spc="-20" dirty="0">
                <a:latin typeface="Franklin Gothic Medium" panose="020B0603020102020204" pitchFamily="34" charset="0"/>
              </a:rPr>
              <a:t>  Community Health Law Project</a:t>
            </a:r>
          </a:p>
          <a:p>
            <a:r>
              <a:rPr lang="en-US" sz="1200" spc="-20" dirty="0">
                <a:latin typeface="Franklin Gothic Medium" panose="020B0603020102020204" pitchFamily="34" charset="0"/>
              </a:rPr>
              <a:t>  Disability Rights NJ</a:t>
            </a:r>
          </a:p>
          <a:p>
            <a:pPr lvl="0"/>
            <a:r>
              <a:rPr lang="en-US" sz="1050" dirty="0">
                <a:solidFill>
                  <a:srgbClr val="C00000"/>
                </a:solidFill>
                <a:latin typeface="Franklin Gothic Medium" panose="020B0603020102020204" pitchFamily="34" charset="0"/>
              </a:rPr>
              <a:t>Human Rights</a:t>
            </a:r>
          </a:p>
          <a:p>
            <a:r>
              <a:rPr lang="en-US" sz="1050" dirty="0">
                <a:solidFill>
                  <a:srgbClr val="C00000"/>
                </a:solidFill>
                <a:latin typeface="Franklin Gothic Medium" panose="020B0603020102020204" pitchFamily="34" charset="0"/>
              </a:rPr>
              <a:t>Education</a:t>
            </a:r>
          </a:p>
          <a:p>
            <a:r>
              <a:rPr lang="en-US" sz="1200" spc="-20" dirty="0">
                <a:latin typeface="Franklin Gothic Medium" panose="020B0603020102020204" pitchFamily="34" charset="0"/>
              </a:rPr>
              <a:t>  Education Law Center</a:t>
            </a:r>
          </a:p>
          <a:p>
            <a:pPr fontAlgn="base"/>
            <a:r>
              <a:rPr lang="en-US" sz="1200" spc="-20" dirty="0">
                <a:latin typeface="Franklin Gothic Medium" panose="020B0603020102020204" pitchFamily="34" charset="0"/>
              </a:rPr>
              <a:t>  Rutgers School of Law Special Education Clinic</a:t>
            </a:r>
          </a:p>
          <a:p>
            <a:pPr fontAlgn="base"/>
            <a:r>
              <a:rPr lang="en-US" sz="1200" spc="-20" dirty="0">
                <a:latin typeface="Franklin Gothic Medium" panose="020B0603020102020204" pitchFamily="34" charset="0"/>
              </a:rPr>
              <a:t>  SPAN Parent Advocacy Network</a:t>
            </a:r>
          </a:p>
          <a:p>
            <a:r>
              <a:rPr lang="en-US" sz="1050" dirty="0">
                <a:solidFill>
                  <a:srgbClr val="C00000"/>
                </a:solidFill>
                <a:latin typeface="Franklin Gothic Medium" panose="020B0603020102020204" pitchFamily="34" charset="0"/>
              </a:rPr>
              <a:t>Intimate Partner Violence</a:t>
            </a:r>
          </a:p>
          <a:p>
            <a:r>
              <a:rPr lang="en-US" sz="1200" spc="-20" dirty="0">
                <a:latin typeface="Franklin Gothic Medium" panose="020B0603020102020204" pitchFamily="34" charset="0"/>
              </a:rPr>
              <a:t>  </a:t>
            </a:r>
            <a:r>
              <a:rPr lang="en-US" sz="1200" spc="-20" dirty="0" err="1">
                <a:latin typeface="Franklin Gothic Medium" panose="020B0603020102020204" pitchFamily="34" charset="0"/>
              </a:rPr>
              <a:t>Manavi</a:t>
            </a:r>
            <a:r>
              <a:rPr lang="en-US" sz="1050" dirty="0">
                <a:latin typeface="Franklin Gothic Medium" panose="020B0603020102020204" pitchFamily="34" charset="0"/>
              </a:rPr>
              <a:t> </a:t>
            </a:r>
            <a:r>
              <a:rPr lang="en-US" sz="1050" dirty="0">
                <a:solidFill>
                  <a:srgbClr val="C00000"/>
                </a:solidFill>
                <a:latin typeface="Franklin Gothic Medium" panose="020B0603020102020204" pitchFamily="34" charset="0"/>
              </a:rPr>
              <a:t>[Women's Rights]</a:t>
            </a:r>
          </a:p>
          <a:p>
            <a:r>
              <a:rPr lang="en-US" sz="1200" spc="-20" dirty="0">
                <a:latin typeface="Franklin Gothic Medium" panose="020B0603020102020204" pitchFamily="34" charset="0"/>
              </a:rPr>
              <a:t>  Partners for Women &amp; Justice</a:t>
            </a:r>
          </a:p>
          <a:p>
            <a:r>
              <a:rPr lang="en-US" sz="1200" spc="-20" dirty="0">
                <a:latin typeface="Franklin Gothic Medium" panose="020B0603020102020204" pitchFamily="34" charset="0"/>
              </a:rPr>
              <a:t>  Family Connections</a:t>
            </a:r>
          </a:p>
          <a:p>
            <a:r>
              <a:rPr lang="en-US" sz="1200" spc="-20" dirty="0">
                <a:latin typeface="Franklin Gothic Medium" panose="020B0603020102020204" pitchFamily="34" charset="0"/>
              </a:rPr>
              <a:t>  Essex County </a:t>
            </a:r>
            <a:r>
              <a:rPr lang="en-US" sz="1200" spc="-20" dirty="0" err="1">
                <a:latin typeface="Franklin Gothic Medium" panose="020B0603020102020204" pitchFamily="34" charset="0"/>
              </a:rPr>
              <a:t>Fanuky</a:t>
            </a:r>
            <a:r>
              <a:rPr lang="en-US" sz="1200" spc="-20" dirty="0">
                <a:latin typeface="Franklin Gothic Medium" panose="020B0603020102020204" pitchFamily="34" charset="0"/>
              </a:rPr>
              <a:t> Justice Center</a:t>
            </a:r>
          </a:p>
          <a:p>
            <a:r>
              <a:rPr lang="en-US" sz="1200" spc="-20" dirty="0">
                <a:latin typeface="Franklin Gothic Medium" panose="020B0603020102020204" pitchFamily="34" charset="0"/>
              </a:rPr>
              <a:t>  The Rachel Coalition</a:t>
            </a:r>
          </a:p>
          <a:p>
            <a:r>
              <a:rPr lang="en-US" sz="1050" dirty="0">
                <a:solidFill>
                  <a:srgbClr val="C00000"/>
                </a:solidFill>
                <a:latin typeface="Franklin Gothic Medium" panose="020B0603020102020204" pitchFamily="34" charset="0"/>
              </a:rPr>
              <a:t>Military</a:t>
            </a:r>
          </a:p>
          <a:p>
            <a:r>
              <a:rPr lang="en-US" sz="1200" spc="-20" dirty="0">
                <a:latin typeface="Franklin Gothic Medium" panose="020B0603020102020204" pitchFamily="34" charset="0"/>
              </a:rPr>
              <a:t>  Military </a:t>
            </a:r>
            <a:r>
              <a:rPr lang="en-US" sz="1200" spc="-20" dirty="0" smtClean="0">
                <a:latin typeface="Franklin Gothic Medium" panose="020B0603020102020204" pitchFamily="34" charset="0"/>
              </a:rPr>
              <a:t>Legal </a:t>
            </a:r>
            <a:r>
              <a:rPr lang="en-US" sz="1200" spc="-20" smtClean="0">
                <a:latin typeface="Franklin Gothic Medium" panose="020B0603020102020204" pitchFamily="34" charset="0"/>
              </a:rPr>
              <a:t>Assistance</a:t>
            </a:r>
            <a:r>
              <a:rPr lang="en-US" sz="1200" spc="-20" baseline="0" smtClean="0">
                <a:latin typeface="Franklin Gothic Medium" panose="020B0603020102020204" pitchFamily="34" charset="0"/>
              </a:rPr>
              <a:t> Program</a:t>
            </a:r>
            <a:endParaRPr lang="en-US" sz="1200" spc="-20" dirty="0">
              <a:latin typeface="Franklin Gothic Medium" panose="020B0603020102020204" pitchFamily="34" charset="0"/>
            </a:endParaRPr>
          </a:p>
          <a:p>
            <a:r>
              <a:rPr lang="en-US" sz="1050" dirty="0">
                <a:solidFill>
                  <a:srgbClr val="C00000"/>
                </a:solidFill>
                <a:latin typeface="Franklin Gothic Medium" panose="020B0603020102020204" pitchFamily="34" charset="0"/>
              </a:rPr>
              <a:t>LGBTQ</a:t>
            </a:r>
          </a:p>
          <a:p>
            <a:r>
              <a:rPr lang="en-US" sz="1200" spc="-20" dirty="0">
                <a:latin typeface="Franklin Gothic Medium" panose="020B0603020102020204" pitchFamily="34" charset="0"/>
              </a:rPr>
              <a:t>  LGBT Bar Association of Greater NY</a:t>
            </a:r>
          </a:p>
          <a:p>
            <a:r>
              <a:rPr lang="en-US" sz="1050" dirty="0">
                <a:solidFill>
                  <a:srgbClr val="C00000"/>
                </a:solidFill>
                <a:latin typeface="Franklin Gothic Medium" panose="020B0603020102020204" pitchFamily="34" charset="0"/>
              </a:rPr>
              <a:t>Children</a:t>
            </a:r>
          </a:p>
          <a:p>
            <a:r>
              <a:rPr lang="en-US" sz="1200" spc="-20" dirty="0">
                <a:latin typeface="Franklin Gothic Medium" panose="020B0603020102020204" pitchFamily="34" charset="0"/>
              </a:rPr>
              <a:t>  Unchained at Last</a:t>
            </a:r>
            <a:r>
              <a:rPr lang="en-US" sz="1050" dirty="0">
                <a:latin typeface="Franklin Gothic Medium" panose="020B0603020102020204" pitchFamily="34" charset="0"/>
              </a:rPr>
              <a:t> </a:t>
            </a:r>
            <a:r>
              <a:rPr lang="en-US" sz="1050" dirty="0">
                <a:solidFill>
                  <a:srgbClr val="C00000"/>
                </a:solidFill>
                <a:latin typeface="Franklin Gothic Medium" panose="020B0603020102020204" pitchFamily="34" charset="0"/>
              </a:rPr>
              <a:t>[Child Marriage]</a:t>
            </a:r>
          </a:p>
          <a:p>
            <a:r>
              <a:rPr lang="en-US" sz="1100" spc="-20" dirty="0">
                <a:latin typeface="Franklin Gothic Medium" panose="020B0603020102020204" pitchFamily="34" charset="0"/>
              </a:rPr>
              <a:t>  KIND </a:t>
            </a:r>
            <a:r>
              <a:rPr lang="en-US" sz="1100" dirty="0">
                <a:solidFill>
                  <a:srgbClr val="C00000"/>
                </a:solidFill>
                <a:latin typeface="Franklin Gothic Medium" panose="020B0603020102020204" pitchFamily="34" charset="0"/>
              </a:rPr>
              <a:t>[Refugee &amp; Immigrant Children]</a:t>
            </a:r>
          </a:p>
          <a:p>
            <a:pPr fontAlgn="base"/>
            <a:r>
              <a:rPr lang="en-US" sz="1200" spc="-20" dirty="0">
                <a:latin typeface="Franklin Gothic Medium" panose="020B0603020102020204" pitchFamily="34" charset="0"/>
              </a:rPr>
              <a:t>  ACNJ – Children’s Legal Resource Center</a:t>
            </a:r>
          </a:p>
          <a:p>
            <a:pPr fontAlgn="base"/>
            <a:r>
              <a:rPr lang="en-US" sz="1200" spc="-20" dirty="0">
                <a:latin typeface="Franklin Gothic Medium" panose="020B0603020102020204" pitchFamily="34" charset="0"/>
              </a:rPr>
              <a:t>  Rutgers School of Law Child Advocacy Clinic</a:t>
            </a:r>
          </a:p>
          <a:p>
            <a:endParaRPr lang="en-US" sz="1050" dirty="0">
              <a:solidFill>
                <a:srgbClr val="C00000"/>
              </a:solidFill>
              <a:latin typeface="Franklin Gothic Medium" panose="020B0603020102020204" pitchFamily="34" charset="0"/>
            </a:endParaRPr>
          </a:p>
          <a:p>
            <a:endParaRPr lang="en-US" sz="105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Essex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2329279542"/>
              </p:ext>
            </p:extLst>
          </p:nvPr>
        </p:nvGraphicFramePr>
        <p:xfrm>
          <a:off x="3214943" y="734876"/>
          <a:ext cx="3944287" cy="6046924"/>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6647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82340">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57000">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57000">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37167">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57000">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93599">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82340">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57000">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57000">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310853131"/>
              </p:ext>
            </p:extLst>
          </p:nvPr>
        </p:nvGraphicFramePr>
        <p:xfrm>
          <a:off x="7010401" y="1054231"/>
          <a:ext cx="5181600" cy="58799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ed1e32343737709edd1f&quot;,&quot;SmartGridHorizontal&quot;:0,&quot;LinkedExcelSources&quot;:{&quot;5fe23fb73839382b0c757267&quot;:&quot;{{Desktop}}\\Workbooks (Engage Attached)\\Essex_County_1-21-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22112</TotalTime>
  <Words>9803</Words>
  <Application>Microsoft Office PowerPoint</Application>
  <PresentationFormat>Widescreen</PresentationFormat>
  <Paragraphs>882</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1452</cp:revision>
  <dcterms:created xsi:type="dcterms:W3CDTF">2006-08-16T00:00:00Z</dcterms:created>
  <dcterms:modified xsi:type="dcterms:W3CDTF">2021-02-15T21:52:30Z</dcterms:modified>
</cp:coreProperties>
</file>